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9.xml" ContentType="application/vnd.openxmlformats-officedocument.presentationml.tag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slides/slide9.xml" ContentType="application/vnd.openxmlformats-officedocument.presentationml.slide+xml"/>
  <Default Extension="rels" ContentType="application/vnd.openxmlformats-package.relationships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30AA-BE2A-1F4E-8E9F-59D26B50DAFD}" type="datetimeFigureOut">
              <a:rPr lang="en-US" smtClean="0"/>
              <a:t>3/11/10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6CF48-3E38-CC4A-90CE-D89654BBD4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4C545-3B68-CE4B-9745-EC78ECDBEB69}" type="slidenum">
              <a:rPr lang="en-US"/>
              <a:pPr/>
              <a:t>2</a:t>
            </a:fld>
            <a:endParaRPr lang="en-US"/>
          </a:p>
        </p:txBody>
      </p:sp>
      <p:sp>
        <p:nvSpPr>
          <p:cNvPr id="577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204D8-076C-D345-A440-E3891DEC6238}" type="slidenum">
              <a:rPr lang="en-US"/>
              <a:pPr/>
              <a:t>11</a:t>
            </a:fld>
            <a:endParaRPr lang="en-US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9513" y="711200"/>
            <a:ext cx="4500562" cy="3376613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27A64-580D-A44E-B9C6-95501541E623}" type="slidenum">
              <a:rPr lang="en-US"/>
              <a:pPr/>
              <a:t>12</a:t>
            </a:fld>
            <a:endParaRPr lang="en-US"/>
          </a:p>
        </p:txBody>
      </p:sp>
      <p:sp>
        <p:nvSpPr>
          <p:cNvPr id="564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39B7D-E6E0-D64A-8FA8-F634EA049920}" type="slidenum">
              <a:rPr lang="en-US"/>
              <a:pPr/>
              <a:t>13</a:t>
            </a:fld>
            <a:endParaRPr lang="en-US"/>
          </a:p>
        </p:txBody>
      </p:sp>
      <p:sp>
        <p:nvSpPr>
          <p:cNvPr id="627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80847-A3C9-3F44-9D14-00BEA498645A}" type="slidenum">
              <a:rPr lang="en-US"/>
              <a:pPr/>
              <a:t>14</a:t>
            </a:fld>
            <a:endParaRPr lang="en-US"/>
          </a:p>
        </p:txBody>
      </p:sp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CA8B7-FEF0-4841-9D24-39E6DC51CFC1}" type="slidenum">
              <a:rPr lang="en-US"/>
              <a:pPr/>
              <a:t>15</a:t>
            </a:fld>
            <a:endParaRPr lang="en-US"/>
          </a:p>
        </p:txBody>
      </p:sp>
      <p:sp>
        <p:nvSpPr>
          <p:cNvPr id="626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2E2FC-9B23-5049-BE6C-06833579F2DE}" type="slidenum">
              <a:rPr lang="en-US"/>
              <a:pPr/>
              <a:t>16</a:t>
            </a:fld>
            <a:endParaRPr lang="en-US"/>
          </a:p>
        </p:txBody>
      </p:sp>
      <p:sp>
        <p:nvSpPr>
          <p:cNvPr id="579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8" name="Rectangle 4"/>
          <p:cNvSpPr>
            <a:spLocks noChangeArrowheads="1"/>
          </p:cNvSpPr>
          <p:nvPr/>
        </p:nvSpPr>
        <p:spPr bwMode="auto">
          <a:xfrm>
            <a:off x="737955" y="4333427"/>
            <a:ext cx="5749511" cy="411440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06" tIns="45703" rIns="91406" bIns="45703">
            <a:prstTxWarp prst="textNoShape">
              <a:avLst/>
            </a:prstTxWarp>
          </a:bodyPr>
          <a:lstStyle/>
          <a:p>
            <a:pPr algn="l">
              <a:spcBef>
                <a:spcPct val="30000"/>
              </a:spcBef>
            </a:pPr>
            <a:endParaRPr lang="en-US" sz="1200" u="sng" dirty="0">
              <a:latin typeface="Times New Roman" pitchFamily="-111" charset="0"/>
            </a:endParaRPr>
          </a:p>
        </p:txBody>
      </p:sp>
      <p:sp>
        <p:nvSpPr>
          <p:cNvPr id="8663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6D458-FCFF-E345-86DA-0B17602722C4}" type="slidenum">
              <a:rPr lang="en-US"/>
              <a:pPr/>
              <a:t>3</a:t>
            </a:fld>
            <a:endParaRPr lang="en-US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3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5196" y="677392"/>
            <a:ext cx="4547609" cy="3427630"/>
          </a:xfrm>
          <a:ln/>
        </p:spPr>
      </p:sp>
      <p:sp>
        <p:nvSpPr>
          <p:cNvPr id="801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5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EE9BA-7565-0049-BC49-889CF890A217}" type="slidenum">
              <a:rPr lang="en-US"/>
              <a:pPr/>
              <a:t>4</a:t>
            </a:fld>
            <a:endParaRPr lang="en-US"/>
          </a:p>
        </p:txBody>
      </p:sp>
      <p:sp>
        <p:nvSpPr>
          <p:cNvPr id="582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76B0C-4A14-3744-AEB7-A829F2AA5288}" type="slidenum">
              <a:rPr lang="en-US"/>
              <a:pPr/>
              <a:t>5</a:t>
            </a:fld>
            <a:endParaRPr lang="en-US"/>
          </a:p>
        </p:txBody>
      </p:sp>
      <p:sp>
        <p:nvSpPr>
          <p:cNvPr id="585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41975-54CB-2347-A235-3F7C64975B20}" type="slidenum">
              <a:rPr lang="en-US"/>
              <a:pPr/>
              <a:t>6</a:t>
            </a:fld>
            <a:endParaRPr lang="en-US"/>
          </a:p>
        </p:txBody>
      </p:sp>
      <p:sp>
        <p:nvSpPr>
          <p:cNvPr id="602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59EBA-BF70-C342-905D-810C301C43A1}" type="slidenum">
              <a:rPr lang="en-US"/>
              <a:pPr/>
              <a:t>7</a:t>
            </a:fld>
            <a:endParaRPr lang="en-US"/>
          </a:p>
        </p:txBody>
      </p:sp>
      <p:sp>
        <p:nvSpPr>
          <p:cNvPr id="587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7C3C8-2D67-5448-882B-E5135FCCCB6C}" type="slidenum">
              <a:rPr lang="en-US"/>
              <a:pPr/>
              <a:t>8</a:t>
            </a:fld>
            <a:endParaRPr lang="en-US"/>
          </a:p>
        </p:txBody>
      </p:sp>
      <p:sp>
        <p:nvSpPr>
          <p:cNvPr id="603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FB2ED-9744-7647-B6AB-B59E1E8A98AD}" type="slidenum">
              <a:rPr lang="en-US"/>
              <a:pPr/>
              <a:t>9</a:t>
            </a:fld>
            <a:endParaRPr lang="en-US"/>
          </a:p>
        </p:txBody>
      </p:sp>
      <p:sp>
        <p:nvSpPr>
          <p:cNvPr id="592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88C2E-B785-644F-AE3A-1A51996C6049}" type="slidenum">
              <a:rPr lang="en-US"/>
              <a:pPr/>
              <a:t>10</a:t>
            </a:fld>
            <a:endParaRPr lang="en-US"/>
          </a:p>
        </p:txBody>
      </p:sp>
      <p:sp>
        <p:nvSpPr>
          <p:cNvPr id="637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65125" y="12700"/>
            <a:ext cx="8596313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955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8EA4-59A0-584A-8704-6928145303D4}" type="datetimeFigureOut">
              <a:rPr lang="en-US" smtClean="0"/>
              <a:t>3/11/10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BACC-4708-144C-B89C-3B097EE3B9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LNA and DOA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Aditya Akella</a:t>
            </a:r>
          </a:p>
          <a:p>
            <a:r>
              <a:rPr lang="en-US" dirty="0" smtClean="0"/>
              <a:t>3/11/2010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Architectural Questions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1242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Which entities should be named?</a:t>
            </a:r>
          </a:p>
          <a:p>
            <a:pPr marL="990600" lvl="1" indent="-533400">
              <a:buFontTx/>
              <a:buAutoNum type="arabicPeriod"/>
            </a:pPr>
            <a:endParaRPr lang="en-US" dirty="0">
              <a:solidFill>
                <a:schemeClr val="bg2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b="1" dirty="0"/>
              <a:t>What should names look like?</a:t>
            </a:r>
          </a:p>
          <a:p>
            <a:pPr marL="990600" lvl="1" indent="-533400">
              <a:buFontTx/>
              <a:buAutoNum type="arabicPeriod"/>
            </a:pPr>
            <a:endParaRPr lang="en-US" b="1" dirty="0"/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A6A6A6"/>
                </a:solidFill>
              </a:rPr>
              <a:t>What should names resolve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pPr defTabSz="915988"/>
            <a:r>
              <a:rPr lang="en-US" sz="3600" dirty="0" err="1"/>
              <a:t>SIDs</a:t>
            </a:r>
            <a:r>
              <a:rPr lang="en-US" sz="3600" dirty="0"/>
              <a:t> and </a:t>
            </a:r>
            <a:r>
              <a:rPr lang="en-US" sz="3600" dirty="0" err="1"/>
              <a:t>EIDs</a:t>
            </a:r>
            <a:r>
              <a:rPr lang="en-US" sz="3600" dirty="0"/>
              <a:t> should be </a:t>
            </a:r>
            <a:r>
              <a:rPr lang="en-US" sz="3600" i="1" dirty="0"/>
              <a:t>Flat</a:t>
            </a:r>
            <a:br>
              <a:rPr lang="en-US" sz="3600" i="1" dirty="0"/>
            </a:br>
            <a:r>
              <a:rPr lang="en-US" sz="3600" dirty="0"/>
              <a:t>0xf436f0ab527bac9e8b100afeff394300</a:t>
            </a:r>
            <a:endParaRPr lang="en-US" sz="3600" i="1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458200" cy="3886200"/>
          </a:xfrm>
        </p:spPr>
        <p:txBody>
          <a:bodyPr/>
          <a:lstStyle/>
          <a:p>
            <a:pPr marL="285750" indent="-285750" defTabSz="915988">
              <a:lnSpc>
                <a:spcPct val="90000"/>
              </a:lnSpc>
            </a:pPr>
            <a:r>
              <a:rPr lang="en-US"/>
              <a:t>Flat names impose no structure on entities</a:t>
            </a:r>
          </a:p>
          <a:p>
            <a:pPr marL="687388" lvl="1" indent="-230188" defTabSz="915988">
              <a:lnSpc>
                <a:spcPct val="90000"/>
              </a:lnSpc>
            </a:pPr>
            <a:r>
              <a:rPr lang="en-US"/>
              <a:t>Structured names stable only if name structure matches natural structure of entities</a:t>
            </a:r>
          </a:p>
          <a:p>
            <a:pPr marL="687388" lvl="1" indent="-230188" defTabSz="915988">
              <a:lnSpc>
                <a:spcPct val="90000"/>
              </a:lnSpc>
            </a:pPr>
            <a:r>
              <a:rPr lang="en-US"/>
              <a:t>Can be resolved scalably using, e.g., DHTs</a:t>
            </a:r>
          </a:p>
          <a:p>
            <a:pPr marL="687388" lvl="1" indent="-230188" defTabSz="915988">
              <a:lnSpc>
                <a:spcPct val="90000"/>
              </a:lnSpc>
            </a:pPr>
            <a:endParaRPr lang="en-US"/>
          </a:p>
          <a:p>
            <a:pPr marL="285750" indent="-285750" defTabSz="915988">
              <a:lnSpc>
                <a:spcPct val="90000"/>
              </a:lnSpc>
            </a:pPr>
            <a:r>
              <a:rPr lang="en-US"/>
              <a:t>Flat names can be used to name </a:t>
            </a:r>
            <a:r>
              <a:rPr lang="en-US" i="1"/>
              <a:t>anything</a:t>
            </a:r>
          </a:p>
          <a:p>
            <a:pPr marL="687388" lvl="1" indent="-230188" defTabSz="915988">
              <a:lnSpc>
                <a:spcPct val="90000"/>
              </a:lnSpc>
            </a:pPr>
            <a:r>
              <a:rPr lang="en-US"/>
              <a:t>Once you have a large flat namespace, you never need other global “handles”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495830" y="1415251"/>
            <a:ext cx="8270413" cy="1077218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i="0" dirty="0">
                <a:solidFill>
                  <a:schemeClr val="bg1"/>
                </a:solidFill>
              </a:rPr>
              <a:t>Stable-name principle: </a:t>
            </a:r>
            <a:r>
              <a:rPr lang="en-US" sz="3200" dirty="0">
                <a:solidFill>
                  <a:schemeClr val="bg1"/>
                </a:solidFill>
              </a:rPr>
              <a:t>A stable name should not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impose restrictions on the entity it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8" name="Text Box 28"/>
          <p:cNvSpPr txBox="1">
            <a:spLocks noChangeArrowheads="1"/>
          </p:cNvSpPr>
          <p:nvPr/>
        </p:nvSpPr>
        <p:spPr bwMode="auto">
          <a:xfrm>
            <a:off x="69850" y="5834063"/>
            <a:ext cx="1881188" cy="9556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Resolution</a:t>
            </a:r>
            <a:br>
              <a:rPr lang="en-US"/>
            </a:br>
            <a:r>
              <a:rPr lang="en-US"/>
              <a:t>Service</a:t>
            </a: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Flat Names Enable Flexible Migration</a:t>
            </a:r>
          </a:p>
        </p:txBody>
      </p:sp>
      <p:sp>
        <p:nvSpPr>
          <p:cNvPr id="563205" name="Document"/>
          <p:cNvSpPr>
            <a:spLocks noEditPoints="1" noChangeArrowheads="1"/>
          </p:cNvSpPr>
          <p:nvPr/>
        </p:nvSpPr>
        <p:spPr bwMode="auto">
          <a:xfrm>
            <a:off x="266700" y="3119438"/>
            <a:ext cx="2936875" cy="148113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</a:pPr>
            <a:r>
              <a:rPr kumimoji="1" lang="en-US" sz="2400" b="1" i="0">
                <a:solidFill>
                  <a:schemeClr val="tx1"/>
                </a:solidFill>
                <a:latin typeface="Arial Narrow" pitchFamily="-111" charset="0"/>
              </a:rPr>
              <a:t>&lt;A HREF=</a:t>
            </a:r>
          </a:p>
          <a:p>
            <a:pPr algn="l" eaLnBrk="0" hangingPunct="0">
              <a:spcBef>
                <a:spcPct val="0"/>
              </a:spcBef>
            </a:pPr>
            <a:r>
              <a:rPr kumimoji="1" lang="en-US" sz="2400" b="1" i="0">
                <a:solidFill>
                  <a:srgbClr val="0000CC"/>
                </a:solidFill>
                <a:latin typeface="Arial Narrow" pitchFamily="-111" charset="0"/>
              </a:rPr>
              <a:t>http://f012012/pub.pdf</a:t>
            </a:r>
          </a:p>
          <a:p>
            <a:pPr algn="l" eaLnBrk="0" hangingPunct="0">
              <a:spcBef>
                <a:spcPct val="0"/>
              </a:spcBef>
            </a:pPr>
            <a:r>
              <a:rPr kumimoji="1" lang="en-US" sz="2400" b="1" i="0">
                <a:solidFill>
                  <a:schemeClr val="tx1"/>
                </a:solidFill>
                <a:latin typeface="Arial Narrow" pitchFamily="-111" charset="0"/>
              </a:rPr>
              <a:t>&gt;here is a paper&lt;/A&gt;</a:t>
            </a:r>
          </a:p>
        </p:txBody>
      </p:sp>
      <p:sp>
        <p:nvSpPr>
          <p:cNvPr id="563206" name="Line 6"/>
          <p:cNvSpPr>
            <a:spLocks noChangeShapeType="1"/>
          </p:cNvSpPr>
          <p:nvPr/>
        </p:nvSpPr>
        <p:spPr bwMode="auto">
          <a:xfrm flipH="1">
            <a:off x="1081088" y="4667250"/>
            <a:ext cx="31750" cy="11668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 rot="-515739">
            <a:off x="3455988" y="2919413"/>
            <a:ext cx="2667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2400" b="1" i="0">
                <a:solidFill>
                  <a:srgbClr val="FF0000"/>
                </a:solidFill>
                <a:latin typeface="Helvetica" pitchFamily="-111" charset="0"/>
              </a:rPr>
              <a:t>HTTP GET: </a:t>
            </a:r>
            <a:r>
              <a:rPr kumimoji="1" lang="en-US" sz="2400" b="1" i="0">
                <a:solidFill>
                  <a:srgbClr val="FF0000"/>
                </a:solidFill>
                <a:latin typeface="Courier New" pitchFamily="-111" charset="0"/>
              </a:rPr>
              <a:t>/docs/pub.pdf</a:t>
            </a:r>
          </a:p>
        </p:txBody>
      </p:sp>
      <p:sp>
        <p:nvSpPr>
          <p:cNvPr id="563208" name="Rectangle 8"/>
          <p:cNvSpPr>
            <a:spLocks noChangeArrowheads="1"/>
          </p:cNvSpPr>
          <p:nvPr/>
        </p:nvSpPr>
        <p:spPr bwMode="auto">
          <a:xfrm>
            <a:off x="1081088" y="3560763"/>
            <a:ext cx="949325" cy="3968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09" name="Rectangle 9"/>
          <p:cNvSpPr>
            <a:spLocks noChangeArrowheads="1"/>
          </p:cNvSpPr>
          <p:nvPr/>
        </p:nvSpPr>
        <p:spPr bwMode="auto">
          <a:xfrm>
            <a:off x="6705600" y="2968625"/>
            <a:ext cx="2279650" cy="1146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10" name="Text Box 10"/>
          <p:cNvSpPr txBox="1">
            <a:spLocks noChangeArrowheads="1"/>
          </p:cNvSpPr>
          <p:nvPr/>
        </p:nvSpPr>
        <p:spPr bwMode="auto">
          <a:xfrm>
            <a:off x="6719888" y="2941638"/>
            <a:ext cx="19478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1" lang="en-US" sz="2400" b="1" i="0">
                <a:solidFill>
                  <a:srgbClr val="FF0000"/>
                </a:solidFill>
                <a:latin typeface="Courier New" pitchFamily="-111" charset="0"/>
              </a:rPr>
              <a:t>10.1.2.3</a:t>
            </a:r>
          </a:p>
        </p:txBody>
      </p:sp>
      <p:sp>
        <p:nvSpPr>
          <p:cNvPr id="563211" name="Text Box 11"/>
          <p:cNvSpPr txBox="1">
            <a:spLocks noChangeArrowheads="1"/>
          </p:cNvSpPr>
          <p:nvPr/>
        </p:nvSpPr>
        <p:spPr bwMode="auto">
          <a:xfrm>
            <a:off x="6831013" y="3511550"/>
            <a:ext cx="2046287" cy="488950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2400" b="1" i="0">
                <a:solidFill>
                  <a:srgbClr val="FF0000"/>
                </a:solidFill>
                <a:latin typeface="Helvetica" pitchFamily="-111" charset="0"/>
              </a:rPr>
              <a:t>/docs/</a:t>
            </a:r>
          </a:p>
        </p:txBody>
      </p:sp>
      <p:sp>
        <p:nvSpPr>
          <p:cNvPr id="563212" name="Text Box 12"/>
          <p:cNvSpPr txBox="1">
            <a:spLocks noChangeArrowheads="1"/>
          </p:cNvSpPr>
          <p:nvPr/>
        </p:nvSpPr>
        <p:spPr bwMode="auto">
          <a:xfrm>
            <a:off x="6716713" y="4957763"/>
            <a:ext cx="1909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1" lang="en-US" sz="2400" b="1" i="0">
                <a:solidFill>
                  <a:srgbClr val="00BE00"/>
                </a:solidFill>
                <a:latin typeface="Courier New" pitchFamily="-111" charset="0"/>
              </a:rPr>
              <a:t>20.2.4.6</a:t>
            </a:r>
          </a:p>
        </p:txBody>
      </p:sp>
      <p:cxnSp>
        <p:nvCxnSpPr>
          <p:cNvPr id="563213" name="AutoShape 13"/>
          <p:cNvCxnSpPr>
            <a:cxnSpLocks noChangeShapeType="1"/>
          </p:cNvCxnSpPr>
          <p:nvPr/>
        </p:nvCxnSpPr>
        <p:spPr bwMode="auto">
          <a:xfrm flipH="1">
            <a:off x="8528050" y="4017963"/>
            <a:ext cx="4763" cy="15033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563214" name="Rectangle 14"/>
          <p:cNvSpPr>
            <a:spLocks noChangeArrowheads="1"/>
          </p:cNvSpPr>
          <p:nvPr/>
        </p:nvSpPr>
        <p:spPr bwMode="auto">
          <a:xfrm>
            <a:off x="6702425" y="4987925"/>
            <a:ext cx="2289175" cy="1146175"/>
          </a:xfrm>
          <a:prstGeom prst="rect">
            <a:avLst/>
          </a:prstGeom>
          <a:noFill/>
          <a:ln w="38100">
            <a:solidFill>
              <a:srgbClr val="00BE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15" name="Line 15"/>
          <p:cNvSpPr>
            <a:spLocks noChangeShapeType="1"/>
          </p:cNvSpPr>
          <p:nvPr/>
        </p:nvSpPr>
        <p:spPr bwMode="auto">
          <a:xfrm>
            <a:off x="3241675" y="4122738"/>
            <a:ext cx="3455988" cy="1455737"/>
          </a:xfrm>
          <a:prstGeom prst="line">
            <a:avLst/>
          </a:prstGeom>
          <a:noFill/>
          <a:ln w="38100">
            <a:solidFill>
              <a:srgbClr val="00BE00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16" name="Text Box 16"/>
          <p:cNvSpPr txBox="1">
            <a:spLocks noChangeArrowheads="1"/>
          </p:cNvSpPr>
          <p:nvPr/>
        </p:nvSpPr>
        <p:spPr bwMode="auto">
          <a:xfrm rot="1402066">
            <a:off x="3135313" y="4051300"/>
            <a:ext cx="39068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2400" b="1" i="0">
                <a:solidFill>
                  <a:srgbClr val="00BE00"/>
                </a:solidFill>
                <a:latin typeface="Helvetica" pitchFamily="-111" charset="0"/>
              </a:rPr>
              <a:t>HTTP GET: </a:t>
            </a:r>
            <a:r>
              <a:rPr kumimoji="1" lang="en-US" sz="2400" b="1" i="0">
                <a:solidFill>
                  <a:srgbClr val="00BE00"/>
                </a:solidFill>
                <a:latin typeface="Courier New" pitchFamily="-111" charset="0"/>
              </a:rPr>
              <a:t>/~user/pubs/pub.pdf</a:t>
            </a:r>
          </a:p>
        </p:txBody>
      </p:sp>
      <p:sp>
        <p:nvSpPr>
          <p:cNvPr id="563217" name="Text Box 17"/>
          <p:cNvSpPr txBox="1">
            <a:spLocks noChangeArrowheads="1"/>
          </p:cNvSpPr>
          <p:nvPr/>
        </p:nvSpPr>
        <p:spPr bwMode="auto">
          <a:xfrm>
            <a:off x="1627188" y="5054600"/>
            <a:ext cx="2630487" cy="8604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i="0">
                <a:solidFill>
                  <a:srgbClr val="FF0000"/>
                </a:solidFill>
                <a:latin typeface="Courier New" pitchFamily="-111" charset="0"/>
              </a:rPr>
              <a:t>(10.1.2.3,80,</a:t>
            </a:r>
          </a:p>
          <a:p>
            <a:pPr algn="l">
              <a:spcBef>
                <a:spcPct val="0"/>
              </a:spcBef>
            </a:pPr>
            <a:r>
              <a:rPr lang="en-US" sz="2400" b="1" i="0">
                <a:solidFill>
                  <a:srgbClr val="FF0000"/>
                </a:solidFill>
                <a:latin typeface="Courier New" pitchFamily="-111" charset="0"/>
              </a:rPr>
              <a:t>/docs/)</a:t>
            </a:r>
          </a:p>
        </p:txBody>
      </p:sp>
      <p:sp>
        <p:nvSpPr>
          <p:cNvPr id="563218" name="Text Box 18"/>
          <p:cNvSpPr txBox="1">
            <a:spLocks noChangeArrowheads="1"/>
          </p:cNvSpPr>
          <p:nvPr/>
        </p:nvSpPr>
        <p:spPr bwMode="auto">
          <a:xfrm>
            <a:off x="2906713" y="5537200"/>
            <a:ext cx="2679700" cy="860425"/>
          </a:xfrm>
          <a:prstGeom prst="rect">
            <a:avLst/>
          </a:prstGeom>
          <a:noFill/>
          <a:ln w="38100">
            <a:solidFill>
              <a:srgbClr val="00BE00"/>
            </a:solidFill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i="0">
                <a:solidFill>
                  <a:srgbClr val="00BE00"/>
                </a:solidFill>
                <a:latin typeface="Courier New" pitchFamily="-111" charset="0"/>
              </a:rPr>
              <a:t>(20.2.4.6,80,</a:t>
            </a:r>
          </a:p>
          <a:p>
            <a:pPr algn="l">
              <a:spcBef>
                <a:spcPct val="0"/>
              </a:spcBef>
            </a:pPr>
            <a:r>
              <a:rPr lang="en-US" sz="2400" b="1" i="0">
                <a:solidFill>
                  <a:srgbClr val="00BE00"/>
                </a:solidFill>
                <a:latin typeface="Courier New" pitchFamily="-111" charset="0"/>
              </a:rPr>
              <a:t>/~user/pubs/)</a:t>
            </a:r>
          </a:p>
        </p:txBody>
      </p:sp>
      <p:sp>
        <p:nvSpPr>
          <p:cNvPr id="563219" name="Text Box 19"/>
          <p:cNvSpPr txBox="1">
            <a:spLocks noChangeArrowheads="1"/>
          </p:cNvSpPr>
          <p:nvPr/>
        </p:nvSpPr>
        <p:spPr bwMode="auto">
          <a:xfrm>
            <a:off x="6819900" y="5518150"/>
            <a:ext cx="2046288" cy="488950"/>
          </a:xfrm>
          <a:prstGeom prst="rect">
            <a:avLst/>
          </a:prstGeom>
          <a:noFill/>
          <a:ln w="317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2400" b="1" i="0">
                <a:solidFill>
                  <a:srgbClr val="00BE00"/>
                </a:solidFill>
                <a:latin typeface="Helvetica" pitchFamily="-111" charset="0"/>
              </a:rPr>
              <a:t>/~user/pubs/</a:t>
            </a:r>
          </a:p>
        </p:txBody>
      </p:sp>
      <p:sp>
        <p:nvSpPr>
          <p:cNvPr id="563220" name="Line 20"/>
          <p:cNvSpPr>
            <a:spLocks noChangeShapeType="1"/>
          </p:cNvSpPr>
          <p:nvPr/>
        </p:nvSpPr>
        <p:spPr bwMode="auto">
          <a:xfrm flipV="1">
            <a:off x="1266825" y="4614863"/>
            <a:ext cx="17463" cy="1219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21" name="Line 21"/>
          <p:cNvSpPr>
            <a:spLocks noChangeShapeType="1"/>
          </p:cNvSpPr>
          <p:nvPr/>
        </p:nvSpPr>
        <p:spPr bwMode="auto">
          <a:xfrm flipV="1">
            <a:off x="3281363" y="3516313"/>
            <a:ext cx="3287712" cy="496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22" name="Line 22"/>
          <p:cNvSpPr>
            <a:spLocks noChangeShapeType="1"/>
          </p:cNvSpPr>
          <p:nvPr/>
        </p:nvSpPr>
        <p:spPr bwMode="auto">
          <a:xfrm>
            <a:off x="1785938" y="6016625"/>
            <a:ext cx="912812" cy="3524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23" name="Line 23"/>
          <p:cNvSpPr>
            <a:spLocks noChangeShapeType="1"/>
          </p:cNvSpPr>
          <p:nvPr/>
        </p:nvSpPr>
        <p:spPr bwMode="auto">
          <a:xfrm>
            <a:off x="4354513" y="5072063"/>
            <a:ext cx="1035050" cy="3762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24" name="Rectangle 24"/>
          <p:cNvSpPr>
            <a:spLocks noChangeArrowheads="1"/>
          </p:cNvSpPr>
          <p:nvPr/>
        </p:nvSpPr>
        <p:spPr bwMode="auto">
          <a:xfrm>
            <a:off x="76200" y="1219200"/>
            <a:ext cx="8964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6" rIns="91430" bIns="45716">
            <a:prstTxWarp prst="textNoShape">
              <a:avLst/>
            </a:prstTxWarp>
          </a:bodyPr>
          <a:lstStyle/>
          <a:p>
            <a:pPr marL="342900" indent="-342900" algn="l">
              <a:buFontTx/>
              <a:buChar char="•"/>
            </a:pPr>
            <a:r>
              <a:rPr lang="en-US" i="0"/>
              <a:t>SID abstracts all object reachability information</a:t>
            </a:r>
          </a:p>
          <a:p>
            <a:pPr marL="342900" indent="-342900" algn="l">
              <a:buFontTx/>
              <a:buChar char="•"/>
            </a:pPr>
            <a:r>
              <a:rPr lang="en-US" i="0"/>
              <a:t>Objects: any granularity (files, directories)</a:t>
            </a:r>
          </a:p>
          <a:p>
            <a:pPr marL="342900" indent="-342900" algn="l">
              <a:buFontTx/>
              <a:buChar char="•"/>
            </a:pPr>
            <a:r>
              <a:rPr lang="en-US" i="0"/>
              <a:t>Benefit: Links (referrers) don’t break</a:t>
            </a:r>
          </a:p>
        </p:txBody>
      </p:sp>
      <p:sp>
        <p:nvSpPr>
          <p:cNvPr id="563226" name="Text Box 26"/>
          <p:cNvSpPr txBox="1">
            <a:spLocks noChangeArrowheads="1"/>
          </p:cNvSpPr>
          <p:nvPr/>
        </p:nvSpPr>
        <p:spPr bwMode="auto">
          <a:xfrm>
            <a:off x="6792913" y="2525713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0">
                <a:solidFill>
                  <a:srgbClr val="FF0000"/>
                </a:solidFill>
              </a:rPr>
              <a:t>Domain </a:t>
            </a:r>
            <a:r>
              <a:rPr lang="en-US" sz="24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563227" name="Text Box 27"/>
          <p:cNvSpPr txBox="1">
            <a:spLocks noChangeArrowheads="1"/>
          </p:cNvSpPr>
          <p:nvPr/>
        </p:nvSpPr>
        <p:spPr bwMode="auto">
          <a:xfrm>
            <a:off x="6792913" y="4572000"/>
            <a:ext cx="1468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0">
                <a:solidFill>
                  <a:srgbClr val="00BE00"/>
                </a:solidFill>
              </a:rPr>
              <a:t>Domain </a:t>
            </a:r>
            <a:r>
              <a:rPr lang="en-US" sz="2400">
                <a:solidFill>
                  <a:srgbClr val="00BE00"/>
                </a:solidFill>
              </a:rPr>
              <a:t>Y</a:t>
            </a:r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5" dur="indefinite"/>
                                        <p:tgtEl>
                                          <p:spTgt spid="56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8"/>
                                      </p:to>
                                    </p:set>
                                    <p:animEffect filter="image" prLst="opacity: 0.58">
                                      <p:cBhvr rctx="IE">
                                        <p:cTn id="30" dur="indefinite"/>
                                        <p:tgtEl>
                                          <p:spTgt spid="5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6" grpId="0" animBg="1"/>
      <p:bldP spid="563206" grpId="1" animBg="1"/>
      <p:bldP spid="563207" grpId="0"/>
      <p:bldP spid="563211" grpId="0" animBg="1"/>
      <p:bldP spid="563212" grpId="0"/>
      <p:bldP spid="563214" grpId="0" animBg="1"/>
      <p:bldP spid="563215" grpId="0" animBg="1"/>
      <p:bldP spid="563216" grpId="0"/>
      <p:bldP spid="563217" grpId="0" animBg="1"/>
      <p:bldP spid="563218" grpId="0" animBg="1"/>
      <p:bldP spid="563219" grpId="0" animBg="1"/>
      <p:bldP spid="563220" grpId="0" animBg="1"/>
      <p:bldP spid="563220" grpId="1" animBg="1"/>
      <p:bldP spid="563221" grpId="0" animBg="1"/>
      <p:bldP spid="563222" grpId="0" animBg="1"/>
      <p:bldP spid="563223" grpId="0" animBg="1"/>
      <p:bldP spid="5632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Flat Names are a Two-Edged Sword</a:t>
            </a:r>
          </a:p>
        </p:txBody>
      </p:sp>
      <p:sp>
        <p:nvSpPr>
          <p:cNvPr id="605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Global resolution infrastructure needed</a:t>
            </a:r>
          </a:p>
          <a:p>
            <a:pPr lvl="1"/>
            <a:r>
              <a:rPr lang="en-US"/>
              <a:t>Perhaps as “managed DHT” infrastructure</a:t>
            </a:r>
          </a:p>
          <a:p>
            <a:pPr lvl="1"/>
            <a:endParaRPr lang="en-US" sz="1400"/>
          </a:p>
          <a:p>
            <a:r>
              <a:rPr lang="en-US"/>
              <a:t>Lack of local name control</a:t>
            </a:r>
          </a:p>
          <a:p>
            <a:pPr lvl="1"/>
            <a:endParaRPr lang="en-US" sz="1400"/>
          </a:p>
          <a:p>
            <a:r>
              <a:rPr lang="en-US"/>
              <a:t>Lack of locality</a:t>
            </a:r>
          </a:p>
          <a:p>
            <a:endParaRPr lang="en-US" sz="1400"/>
          </a:p>
          <a:p>
            <a:r>
              <a:rPr lang="en-US"/>
              <a:t>Not user-friendly</a:t>
            </a:r>
          </a:p>
          <a:p>
            <a:pPr lvl="1"/>
            <a:r>
              <a:rPr lang="en-US"/>
              <a:t>User-level descriptors are human-friendly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Architectural Questions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1242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A6A6A6"/>
                </a:solidFill>
              </a:rPr>
              <a:t>Which entities should be named?</a:t>
            </a:r>
          </a:p>
          <a:p>
            <a:pPr marL="990600" lvl="1" indent="-533400">
              <a:buFontTx/>
              <a:buAutoNum type="arabicPeriod"/>
            </a:pPr>
            <a:endParaRPr lang="en-US" dirty="0">
              <a:solidFill>
                <a:srgbClr val="A6A6A6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A6A6A6"/>
                </a:solidFill>
              </a:rPr>
              <a:t>What should names look like?</a:t>
            </a:r>
          </a:p>
          <a:p>
            <a:pPr marL="990600" lvl="1" indent="-533400">
              <a:buFontTx/>
              <a:buAutoNum type="arabicPeriod"/>
            </a:pPr>
            <a:endParaRPr lang="en-US" dirty="0">
              <a:solidFill>
                <a:schemeClr val="bg2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b="1" dirty="0"/>
              <a:t>What should names resolve to</a:t>
            </a:r>
            <a:r>
              <a:rPr lang="en-US" b="1" dirty="0" smtClean="0"/>
              <a:t>?</a:t>
            </a:r>
          </a:p>
          <a:p>
            <a:pPr marL="1390650" lvl="2" indent="-533400"/>
            <a:r>
              <a:rPr lang="en-US" b="1" dirty="0" smtClean="0"/>
              <a:t>DOA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7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Delegation</a:t>
            </a:r>
          </a:p>
        </p:txBody>
      </p:sp>
      <p:sp>
        <p:nvSpPr>
          <p:cNvPr id="56937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Names usually resolve to “location” of entity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Packets might require processing at </a:t>
            </a:r>
            <a:r>
              <a:rPr lang="en-US" i="1"/>
              <a:t>intermediaries</a:t>
            </a:r>
            <a:r>
              <a:rPr lang="en-US"/>
              <a:t> before reaching destination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Such processing today violates layering</a:t>
            </a:r>
          </a:p>
          <a:p>
            <a:pPr lvl="1">
              <a:lnSpc>
                <a:spcPct val="90000"/>
              </a:lnSpc>
            </a:pPr>
            <a:r>
              <a:rPr lang="en-US"/>
              <a:t>Only element identified by packet’s IP destination should inspect higher layers</a:t>
            </a:r>
          </a:p>
        </p:txBody>
      </p:sp>
      <p:sp>
        <p:nvSpPr>
          <p:cNvPr id="569376" name="Rectangle 32"/>
          <p:cNvSpPr>
            <a:spLocks noChangeArrowheads="1"/>
          </p:cNvSpPr>
          <p:nvPr/>
        </p:nvSpPr>
        <p:spPr bwMode="auto">
          <a:xfrm>
            <a:off x="70027" y="5000815"/>
            <a:ext cx="9039654" cy="156966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i="0">
                <a:solidFill>
                  <a:schemeClr val="bg1"/>
                </a:solidFill>
              </a:rPr>
              <a:t>Delegation principle:</a:t>
            </a:r>
            <a:r>
              <a:rPr lang="en-US" sz="3200">
                <a:solidFill>
                  <a:schemeClr val="bg1"/>
                </a:solidFill>
              </a:rPr>
              <a:t> A network entity should be able 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to direct resolutions of its name not only to its own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location, but also to chosen delegates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Take-Home </a:t>
            </a:r>
            <a:r>
              <a:rPr lang="en-US" dirty="0" smtClean="0"/>
              <a:t>Points from LNA</a:t>
            </a:r>
            <a:endParaRPr lang="en-US" dirty="0"/>
          </a:p>
        </p:txBody>
      </p:sp>
      <p:sp>
        <p:nvSpPr>
          <p:cNvPr id="5734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</a:t>
            </a:r>
            <a:r>
              <a:rPr lang="en-US" dirty="0"/>
              <a:t>flat naming layers fix brittleness</a:t>
            </a:r>
          </a:p>
          <a:p>
            <a:pPr lvl="1"/>
            <a:r>
              <a:rPr lang="en-US" dirty="0" err="1"/>
              <a:t>SIDs</a:t>
            </a:r>
            <a:r>
              <a:rPr lang="en-US" dirty="0"/>
              <a:t> and </a:t>
            </a:r>
            <a:r>
              <a:rPr lang="en-US" dirty="0" err="1"/>
              <a:t>EIDs</a:t>
            </a:r>
            <a:endParaRPr lang="en-US" dirty="0"/>
          </a:p>
          <a:p>
            <a:endParaRPr lang="en-US" dirty="0"/>
          </a:p>
          <a:p>
            <a:r>
              <a:rPr lang="en-US" dirty="0"/>
              <a:t>Delegation is a powerful </a:t>
            </a:r>
            <a:r>
              <a:rPr lang="en-US" dirty="0" smtClean="0"/>
              <a:t>primitive</a:t>
            </a:r>
          </a:p>
          <a:p>
            <a:pPr lvl="1"/>
            <a:r>
              <a:rPr lang="en-US" dirty="0" smtClean="0"/>
              <a:t>The follow-on DOA paper shows that</a:t>
            </a:r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With flat SID/EID + delegation: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Like hosts, data becomes first-class entity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Middleboxes</a:t>
            </a:r>
            <a:r>
              <a:rPr lang="en-US" dirty="0" smtClean="0"/>
              <a:t> gracefully accommodated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IP will continue to be a rigid infrastructure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naming is more malleable and can reduce architectural brittleness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Deployment requires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Changes to hosts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Global resolution infrastructure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9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5" name="Rectangle 5"/>
          <p:cNvSpPr>
            <a:spLocks noChangeArrowheads="1"/>
          </p:cNvSpPr>
          <p:nvPr/>
        </p:nvSpPr>
        <p:spPr bwMode="auto">
          <a:xfrm>
            <a:off x="0" y="2946400"/>
            <a:ext cx="914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tabLst>
                <a:tab pos="2633663" algn="l"/>
                <a:tab pos="2852738" algn="l"/>
                <a:tab pos="5546725" algn="l"/>
              </a:tabLst>
            </a:pPr>
            <a:r>
              <a:rPr kumimoji="0" lang="en-US" sz="3000" b="0" dirty="0">
                <a:latin typeface="Tahoma" pitchFamily="-111" charset="0"/>
              </a:rPr>
              <a:t>Michael </a:t>
            </a:r>
            <a:r>
              <a:rPr kumimoji="0" lang="en-US" sz="3000" b="0" dirty="0" err="1">
                <a:latin typeface="Tahoma" pitchFamily="-111" charset="0"/>
              </a:rPr>
              <a:t>Walfish</a:t>
            </a:r>
            <a:r>
              <a:rPr kumimoji="0" lang="en-US" sz="3000" b="0" dirty="0">
                <a:latin typeface="Tahoma" pitchFamily="-111" charset="0"/>
              </a:rPr>
              <a:t>, Jeremy </a:t>
            </a:r>
            <a:r>
              <a:rPr kumimoji="0" lang="en-US" sz="3000" b="0" dirty="0" err="1">
                <a:latin typeface="Tahoma" pitchFamily="-111" charset="0"/>
              </a:rPr>
              <a:t>Stribling</a:t>
            </a:r>
            <a:r>
              <a:rPr kumimoji="0" lang="en-US" sz="3000" b="0" dirty="0">
                <a:latin typeface="Tahoma" pitchFamily="-111" charset="0"/>
              </a:rPr>
              <a:t>, Maxwell </a:t>
            </a:r>
            <a:r>
              <a:rPr kumimoji="0" lang="en-US" sz="3000" b="0" dirty="0" err="1">
                <a:latin typeface="Tahoma" pitchFamily="-111" charset="0"/>
              </a:rPr>
              <a:t>Krohn</a:t>
            </a:r>
            <a:r>
              <a:rPr kumimoji="0" lang="en-US" sz="3000" b="0" dirty="0">
                <a:latin typeface="Tahoma" pitchFamily="-111" charset="0"/>
              </a:rPr>
              <a:t>,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Clr>
                <a:srgbClr val="FFFF00"/>
              </a:buClr>
              <a:tabLst>
                <a:tab pos="2633663" algn="l"/>
                <a:tab pos="2852738" algn="l"/>
                <a:tab pos="5546725" algn="l"/>
              </a:tabLst>
            </a:pPr>
            <a:r>
              <a:rPr kumimoji="0" lang="en-US" sz="3000" b="0" dirty="0" err="1">
                <a:latin typeface="Tahoma" pitchFamily="-111" charset="0"/>
              </a:rPr>
              <a:t>Hari</a:t>
            </a:r>
            <a:r>
              <a:rPr kumimoji="0" lang="en-US" sz="3000" b="0" dirty="0">
                <a:latin typeface="Tahoma" pitchFamily="-111" charset="0"/>
              </a:rPr>
              <a:t> </a:t>
            </a:r>
            <a:r>
              <a:rPr kumimoji="0" lang="en-US" sz="3000" b="0" dirty="0" err="1">
                <a:latin typeface="Tahoma" pitchFamily="-111" charset="0"/>
              </a:rPr>
              <a:t>Balakrishnan</a:t>
            </a:r>
            <a:r>
              <a:rPr kumimoji="0" lang="en-US" sz="3000" b="0" dirty="0">
                <a:latin typeface="Tahoma" pitchFamily="-111" charset="0"/>
              </a:rPr>
              <a:t>, Robert Morris, and Scott </a:t>
            </a:r>
            <a:r>
              <a:rPr kumimoji="0" lang="en-US" sz="3000" b="0" dirty="0" err="1" smtClean="0">
                <a:latin typeface="Tahoma" pitchFamily="-111" charset="0"/>
              </a:rPr>
              <a:t>Shenker</a:t>
            </a:r>
            <a:endParaRPr kumimoji="0" lang="en-US" sz="3000" b="0" baseline="30000" dirty="0">
              <a:latin typeface="Tahoma" pitchFamily="-111" charset="0"/>
            </a:endParaRPr>
          </a:p>
        </p:txBody>
      </p:sp>
      <p:sp>
        <p:nvSpPr>
          <p:cNvPr id="865288" name="Rectangle 8"/>
          <p:cNvSpPr>
            <a:spLocks noChangeArrowheads="1"/>
          </p:cNvSpPr>
          <p:nvPr/>
        </p:nvSpPr>
        <p:spPr bwMode="auto">
          <a:xfrm>
            <a:off x="0" y="4356100"/>
            <a:ext cx="9144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tabLst>
                <a:tab pos="2633663" algn="l"/>
                <a:tab pos="2852738" algn="l"/>
                <a:tab pos="5546725" algn="l"/>
              </a:tabLst>
            </a:pPr>
            <a:endParaRPr kumimoji="0" lang="en-US" sz="3000" b="0" baseline="30000" dirty="0" smtClean="0">
              <a:latin typeface="Tahoma" pitchFamily="-111" charset="0"/>
            </a:endParaRPr>
          </a:p>
          <a:p>
            <a:pPr algn="ctr">
              <a:spcBef>
                <a:spcPct val="20000"/>
              </a:spcBef>
              <a:buClr>
                <a:srgbClr val="FFFF00"/>
              </a:buClr>
              <a:tabLst>
                <a:tab pos="2633663" algn="l"/>
                <a:tab pos="2852738" algn="l"/>
                <a:tab pos="5546725" algn="l"/>
              </a:tabLst>
            </a:pPr>
            <a:r>
              <a:rPr lang="en-US" sz="3000" dirty="0" smtClean="0">
                <a:latin typeface="Tahoma" pitchFamily="-111" charset="0"/>
              </a:rPr>
              <a:t>From OSDI 2004</a:t>
            </a:r>
            <a:endParaRPr kumimoji="0" lang="en-US" sz="3000" b="0" baseline="30000" dirty="0">
              <a:latin typeface="Tahoma" pitchFamily="-111" charset="0"/>
            </a:endParaRPr>
          </a:p>
        </p:txBody>
      </p:sp>
      <p:sp useBgFill="1">
        <p:nvSpPr>
          <p:cNvPr id="865290" name="Rectangle 10"/>
          <p:cNvSpPr>
            <a:spLocks noChangeArrowheads="1"/>
          </p:cNvSpPr>
          <p:nvPr/>
        </p:nvSpPr>
        <p:spPr bwMode="auto">
          <a:xfrm>
            <a:off x="228600" y="190500"/>
            <a:ext cx="8915400" cy="8255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5284" name="Rectangle 4"/>
          <p:cNvSpPr>
            <a:spLocks noChangeArrowheads="1"/>
          </p:cNvSpPr>
          <p:nvPr/>
        </p:nvSpPr>
        <p:spPr bwMode="auto">
          <a:xfrm>
            <a:off x="0" y="571500"/>
            <a:ext cx="914400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kumimoji="0" lang="en-US" sz="4000" dirty="0" err="1">
                <a:latin typeface="+mj-lt"/>
              </a:rPr>
              <a:t>Middleboxes</a:t>
            </a:r>
            <a:r>
              <a:rPr kumimoji="0" lang="en-US" sz="4000" dirty="0">
                <a:latin typeface="+mj-lt"/>
              </a:rPr>
              <a:t> No Longer</a:t>
            </a:r>
            <a:r>
              <a:rPr kumimoji="0" lang="en-US" sz="4000" dirty="0" smtClean="0">
                <a:latin typeface="+mj-lt"/>
              </a:rPr>
              <a:t> </a:t>
            </a:r>
            <a:br>
              <a:rPr kumimoji="0" lang="en-US" sz="4000" dirty="0" smtClean="0">
                <a:latin typeface="+mj-lt"/>
              </a:rPr>
            </a:br>
            <a:r>
              <a:rPr kumimoji="0" lang="en-US" sz="4000" dirty="0" smtClean="0">
                <a:latin typeface="+mj-lt"/>
              </a:rPr>
              <a:t>Considered </a:t>
            </a:r>
            <a:r>
              <a:rPr kumimoji="0" lang="en-US" sz="4000" dirty="0">
                <a:latin typeface="+mj-lt"/>
              </a:rPr>
              <a:t>Harmful</a:t>
            </a:r>
          </a:p>
        </p:txBody>
      </p:sp>
    </p:spTree>
  </p:cSld>
  <p:clrMapOvr>
    <a:masterClrMapping/>
  </p:clrMapOvr>
  <p:transition advTm="955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265" name="Line 73"/>
          <p:cNvSpPr>
            <a:spLocks noChangeShapeType="1"/>
          </p:cNvSpPr>
          <p:nvPr/>
        </p:nvSpPr>
        <p:spPr bwMode="auto">
          <a:xfrm>
            <a:off x="990600" y="3302000"/>
            <a:ext cx="21336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66" name="Line 74"/>
          <p:cNvSpPr>
            <a:spLocks noChangeShapeType="1"/>
          </p:cNvSpPr>
          <p:nvPr/>
        </p:nvSpPr>
        <p:spPr bwMode="auto">
          <a:xfrm>
            <a:off x="5918200" y="3302000"/>
            <a:ext cx="22606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776231" name="Cloud"/>
          <p:cNvSpPr>
            <a:spLocks noChangeAspect="1" noEditPoints="1" noChangeArrowheads="1"/>
          </p:cNvSpPr>
          <p:nvPr/>
        </p:nvSpPr>
        <p:spPr bwMode="auto">
          <a:xfrm>
            <a:off x="2843213" y="2978150"/>
            <a:ext cx="3595687" cy="8874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236" name="Line 44"/>
          <p:cNvSpPr>
            <a:spLocks noChangeShapeType="1"/>
          </p:cNvSpPr>
          <p:nvPr/>
        </p:nvSpPr>
        <p:spPr bwMode="auto">
          <a:xfrm>
            <a:off x="4267200" y="3086100"/>
            <a:ext cx="1588" cy="585788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38" name="Firewall"/>
          <p:cNvSpPr>
            <a:spLocks noEditPoints="1" noChangeArrowheads="1"/>
          </p:cNvSpPr>
          <p:nvPr/>
        </p:nvSpPr>
        <p:spPr bwMode="auto">
          <a:xfrm>
            <a:off x="6569075" y="2900363"/>
            <a:ext cx="1276350" cy="803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262" name="modem"/>
          <p:cNvSpPr>
            <a:spLocks noEditPoints="1" noChangeArrowheads="1"/>
          </p:cNvSpPr>
          <p:nvPr/>
        </p:nvSpPr>
        <p:spPr bwMode="auto">
          <a:xfrm>
            <a:off x="1292225" y="3022600"/>
            <a:ext cx="1009650" cy="5588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996600"/>
          </a:solidFill>
          <a:ln w="50800">
            <a:solidFill>
              <a:schemeClr val="bg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528"/>
            <a:ext cx="8229600" cy="1143000"/>
          </a:xfrm>
        </p:spPr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776195" name="Rectangle 3"/>
          <p:cNvSpPr>
            <a:spLocks noChangeArrowheads="1"/>
          </p:cNvSpPr>
          <p:nvPr/>
        </p:nvSpPr>
        <p:spPr bwMode="auto">
          <a:xfrm>
            <a:off x="368300" y="1000125"/>
            <a:ext cx="86137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dirty="0" err="1">
                <a:solidFill>
                  <a:schemeClr val="folHlink"/>
                </a:solidFill>
                <a:latin typeface="Tahoma" pitchFamily="-111" charset="0"/>
              </a:rPr>
              <a:t>Middlebox</a:t>
            </a:r>
            <a:r>
              <a:rPr kumimoji="0" lang="en-US" sz="2800" b="0" dirty="0">
                <a:solidFill>
                  <a:schemeClr val="folHlink"/>
                </a:solidFill>
                <a:latin typeface="Tahoma" pitchFamily="-111" charset="0"/>
              </a:rPr>
              <a:t>:</a:t>
            </a:r>
            <a:r>
              <a:rPr kumimoji="0" lang="en-US" sz="2800" b="0" dirty="0">
                <a:latin typeface="Tahoma" pitchFamily="-111" charset="0"/>
              </a:rPr>
              <a:t> interposed entity doing more than IP forwarding (NAT, firewall, cache, …)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dirty="0">
                <a:latin typeface="Tahoma" pitchFamily="-111" charset="0"/>
              </a:rPr>
              <a:t>Not in harmony with the Internet architecture</a:t>
            </a:r>
          </a:p>
        </p:txBody>
      </p:sp>
      <p:sp>
        <p:nvSpPr>
          <p:cNvPr id="776207" name="Rectangle 15"/>
          <p:cNvSpPr>
            <a:spLocks noChangeArrowheads="1"/>
          </p:cNvSpPr>
          <p:nvPr/>
        </p:nvSpPr>
        <p:spPr bwMode="auto">
          <a:xfrm>
            <a:off x="368300" y="4327525"/>
            <a:ext cx="86137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>
                <a:latin typeface="Tahoma" pitchFamily="-111" charset="0"/>
              </a:rPr>
              <a:t>No unique identifiers and on-path blocking: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>
                <a:latin typeface="Tahoma" pitchFamily="-111" charset="0"/>
                <a:ea typeface="ＭＳ Ｐゴシック" pitchFamily="-111" charset="-128"/>
              </a:rPr>
              <a:t>Barrier to innovation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>
                <a:latin typeface="Tahoma" pitchFamily="-111" charset="0"/>
                <a:ea typeface="ＭＳ Ｐゴシック" pitchFamily="-111" charset="-128"/>
              </a:rPr>
              <a:t>Workarounds add complexity</a:t>
            </a:r>
          </a:p>
        </p:txBody>
      </p:sp>
      <p:sp>
        <p:nvSpPr>
          <p:cNvPr id="776206" name="Text Box 14"/>
          <p:cNvSpPr txBox="1">
            <a:spLocks noChangeArrowheads="1"/>
          </p:cNvSpPr>
          <p:nvPr/>
        </p:nvSpPr>
        <p:spPr bwMode="auto">
          <a:xfrm>
            <a:off x="0" y="36068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10.1.1.4</a:t>
            </a:r>
          </a:p>
        </p:txBody>
      </p:sp>
      <p:sp>
        <p:nvSpPr>
          <p:cNvPr id="776229" name="Freeform 37"/>
          <p:cNvSpPr>
            <a:spLocks/>
          </p:cNvSpPr>
          <p:nvPr/>
        </p:nvSpPr>
        <p:spPr bwMode="auto">
          <a:xfrm>
            <a:off x="2314575" y="3800475"/>
            <a:ext cx="1876425" cy="212725"/>
          </a:xfrm>
          <a:custGeom>
            <a:avLst/>
            <a:gdLst/>
            <a:ahLst/>
            <a:cxnLst>
              <a:cxn ang="0">
                <a:pos x="1182" y="134"/>
              </a:cxn>
              <a:cxn ang="0">
                <a:pos x="0" y="0"/>
              </a:cxn>
            </a:cxnLst>
            <a:rect l="0" t="0" r="r" b="b"/>
            <a:pathLst>
              <a:path w="1182" h="134">
                <a:moveTo>
                  <a:pt x="1182" y="134"/>
                </a:moveTo>
                <a:lnTo>
                  <a:pt x="0" y="0"/>
                </a:ln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30" name="AutoShape 38"/>
          <p:cNvSpPr>
            <a:spLocks noChangeArrowheads="1"/>
          </p:cNvSpPr>
          <p:nvPr/>
        </p:nvSpPr>
        <p:spPr bwMode="auto">
          <a:xfrm>
            <a:off x="1917700" y="3467100"/>
            <a:ext cx="457200" cy="469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20" name="Freeform 28"/>
          <p:cNvSpPr>
            <a:spLocks/>
          </p:cNvSpPr>
          <p:nvPr/>
        </p:nvSpPr>
        <p:spPr bwMode="auto">
          <a:xfrm>
            <a:off x="952500" y="2882900"/>
            <a:ext cx="30099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416" y="224"/>
              </a:cxn>
              <a:cxn ang="0">
                <a:pos x="1328" y="208"/>
              </a:cxn>
              <a:cxn ang="0">
                <a:pos x="1896" y="0"/>
              </a:cxn>
            </a:cxnLst>
            <a:rect l="0" t="0" r="r" b="b"/>
            <a:pathLst>
              <a:path w="1896" h="336">
                <a:moveTo>
                  <a:pt x="0" y="336"/>
                </a:moveTo>
                <a:cubicBezTo>
                  <a:pt x="69" y="317"/>
                  <a:pt x="195" y="245"/>
                  <a:pt x="416" y="224"/>
                </a:cubicBezTo>
                <a:cubicBezTo>
                  <a:pt x="637" y="203"/>
                  <a:pt x="1081" y="245"/>
                  <a:pt x="1328" y="208"/>
                </a:cubicBezTo>
                <a:cubicBezTo>
                  <a:pt x="1575" y="171"/>
                  <a:pt x="1778" y="43"/>
                  <a:pt x="1896" y="0"/>
                </a:cubicBezTo>
              </a:path>
            </a:pathLst>
          </a:custGeom>
          <a:noFill/>
          <a:ln w="635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32" name="Text Box 40"/>
          <p:cNvSpPr txBox="1">
            <a:spLocks noChangeArrowheads="1"/>
          </p:cNvSpPr>
          <p:nvPr/>
        </p:nvSpPr>
        <p:spPr bwMode="auto">
          <a:xfrm>
            <a:off x="1384300" y="2540000"/>
            <a:ext cx="838200" cy="571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NAT</a:t>
            </a:r>
          </a:p>
        </p:txBody>
      </p:sp>
      <p:sp>
        <p:nvSpPr>
          <p:cNvPr id="776234" name="Text Box 42"/>
          <p:cNvSpPr txBox="1">
            <a:spLocks noChangeArrowheads="1"/>
          </p:cNvSpPr>
          <p:nvPr/>
        </p:nvSpPr>
        <p:spPr bwMode="auto">
          <a:xfrm>
            <a:off x="4425950" y="2463800"/>
            <a:ext cx="50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776237" name="Text Box 45"/>
          <p:cNvSpPr txBox="1">
            <a:spLocks noChangeArrowheads="1"/>
          </p:cNvSpPr>
          <p:nvPr/>
        </p:nvSpPr>
        <p:spPr bwMode="auto">
          <a:xfrm>
            <a:off x="0" y="26035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Host A</a:t>
            </a:r>
          </a:p>
        </p:txBody>
      </p:sp>
      <p:sp>
        <p:nvSpPr>
          <p:cNvPr id="776215" name="Text Box 23"/>
          <p:cNvSpPr txBox="1">
            <a:spLocks noChangeArrowheads="1"/>
          </p:cNvSpPr>
          <p:nvPr/>
        </p:nvSpPr>
        <p:spPr bwMode="auto">
          <a:xfrm>
            <a:off x="4864100" y="3860800"/>
            <a:ext cx="2705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New traffic class</a:t>
            </a:r>
          </a:p>
        </p:txBody>
      </p:sp>
      <p:sp>
        <p:nvSpPr>
          <p:cNvPr id="776251" name="AutoShape 59"/>
          <p:cNvSpPr>
            <a:spLocks noChangeArrowheads="1"/>
          </p:cNvSpPr>
          <p:nvPr/>
        </p:nvSpPr>
        <p:spPr bwMode="auto">
          <a:xfrm>
            <a:off x="6997700" y="3365500"/>
            <a:ext cx="457200" cy="469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54" name="Text Box 62"/>
          <p:cNvSpPr txBox="1">
            <a:spLocks noChangeArrowheads="1"/>
          </p:cNvSpPr>
          <p:nvPr/>
        </p:nvSpPr>
        <p:spPr bwMode="auto">
          <a:xfrm>
            <a:off x="6477000" y="2438400"/>
            <a:ext cx="1460500" cy="571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Firewall</a:t>
            </a:r>
          </a:p>
        </p:txBody>
      </p:sp>
      <p:sp>
        <p:nvSpPr>
          <p:cNvPr id="776255" name="Text Box 63"/>
          <p:cNvSpPr txBox="1">
            <a:spLocks noChangeArrowheads="1"/>
          </p:cNvSpPr>
          <p:nvPr/>
        </p:nvSpPr>
        <p:spPr bwMode="auto">
          <a:xfrm>
            <a:off x="7785100" y="2603500"/>
            <a:ext cx="1358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Host D</a:t>
            </a:r>
          </a:p>
        </p:txBody>
      </p:sp>
      <p:sp>
        <p:nvSpPr>
          <p:cNvPr id="776261" name="Freeform 69"/>
          <p:cNvSpPr>
            <a:spLocks/>
          </p:cNvSpPr>
          <p:nvPr/>
        </p:nvSpPr>
        <p:spPr bwMode="auto">
          <a:xfrm>
            <a:off x="4495800" y="3581400"/>
            <a:ext cx="2501900" cy="342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80" y="64"/>
              </a:cxn>
              <a:cxn ang="0">
                <a:pos x="1000" y="0"/>
              </a:cxn>
            </a:cxnLst>
            <a:rect l="0" t="0" r="r" b="b"/>
            <a:pathLst>
              <a:path w="1000" h="136">
                <a:moveTo>
                  <a:pt x="0" y="136"/>
                </a:moveTo>
                <a:cubicBezTo>
                  <a:pt x="80" y="124"/>
                  <a:pt x="313" y="87"/>
                  <a:pt x="480" y="64"/>
                </a:cubicBezTo>
                <a:cubicBezTo>
                  <a:pt x="647" y="41"/>
                  <a:pt x="892" y="13"/>
                  <a:pt x="1000" y="0"/>
                </a:cubicBez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6219" name="computr4"/>
          <p:cNvSpPr>
            <a:spLocks noEditPoints="1" noChangeArrowheads="1"/>
          </p:cNvSpPr>
          <p:nvPr/>
        </p:nvSpPr>
        <p:spPr bwMode="auto">
          <a:xfrm>
            <a:off x="3984625" y="36925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214" name="computr4"/>
          <p:cNvSpPr>
            <a:spLocks noEditPoints="1" noChangeArrowheads="1"/>
          </p:cNvSpPr>
          <p:nvPr/>
        </p:nvSpPr>
        <p:spPr bwMode="auto">
          <a:xfrm>
            <a:off x="3984625" y="25876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235" name="Text Box 43"/>
          <p:cNvSpPr txBox="1">
            <a:spLocks noChangeArrowheads="1"/>
          </p:cNvSpPr>
          <p:nvPr/>
        </p:nvSpPr>
        <p:spPr bwMode="auto">
          <a:xfrm>
            <a:off x="4425950" y="3924300"/>
            <a:ext cx="48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776268" name="computr4"/>
          <p:cNvSpPr>
            <a:spLocks noEditPoints="1" noChangeArrowheads="1"/>
          </p:cNvSpPr>
          <p:nvPr/>
        </p:nvSpPr>
        <p:spPr bwMode="auto">
          <a:xfrm>
            <a:off x="415925" y="30321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269" name="computr4"/>
          <p:cNvSpPr>
            <a:spLocks noEditPoints="1" noChangeArrowheads="1"/>
          </p:cNvSpPr>
          <p:nvPr/>
        </p:nvSpPr>
        <p:spPr bwMode="auto">
          <a:xfrm>
            <a:off x="8188325" y="30321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to the Problem</a:t>
            </a:r>
          </a:p>
        </p:txBody>
      </p:sp>
      <p:sp>
        <p:nvSpPr>
          <p:cNvPr id="910339" name="Rectangle 3"/>
          <p:cNvSpPr>
            <a:spLocks noChangeArrowheads="1"/>
          </p:cNvSpPr>
          <p:nvPr/>
        </p:nvSpPr>
        <p:spPr bwMode="auto">
          <a:xfrm>
            <a:off x="377825" y="3554409"/>
            <a:ext cx="86137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</a:pPr>
            <a:r>
              <a:rPr lang="en-US" sz="3200" dirty="0" smtClean="0">
                <a:latin typeface="Tahoma" pitchFamily="-111" charset="0"/>
              </a:rPr>
              <a:t>DOA</a:t>
            </a:r>
            <a:r>
              <a:rPr kumimoji="0" lang="en-US" sz="3200" b="0" dirty="0" smtClean="0">
                <a:latin typeface="Tahoma" pitchFamily="-111" charset="0"/>
              </a:rPr>
              <a:t> </a:t>
            </a:r>
            <a:r>
              <a:rPr kumimoji="0" lang="en-US" sz="3200" b="0" dirty="0">
                <a:latin typeface="Tahoma" pitchFamily="-111" charset="0"/>
              </a:rPr>
              <a:t>goal: Architectural extension in which: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 err="1">
                <a:latin typeface="Tahoma" pitchFamily="-111" charset="0"/>
              </a:rPr>
              <a:t>Middleboxes</a:t>
            </a:r>
            <a:r>
              <a:rPr kumimoji="0" lang="en-US" sz="3200" b="0" dirty="0">
                <a:latin typeface="Tahoma" pitchFamily="-111" charset="0"/>
              </a:rPr>
              <a:t> first-class Internet citizens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latin typeface="Tahoma" pitchFamily="-111" charset="0"/>
              </a:rPr>
              <a:t>Harmful effects reduced, good effects kept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latin typeface="Tahoma" pitchFamily="-111" charset="0"/>
              </a:rPr>
              <a:t>New functions arise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377825" y="1296633"/>
            <a:ext cx="86137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solidFill>
                  <a:schemeClr val="folHlink"/>
                </a:solidFill>
                <a:latin typeface="Tahoma" pitchFamily="-111" charset="0"/>
              </a:rPr>
              <a:t>Purist:</a:t>
            </a:r>
            <a:r>
              <a:rPr kumimoji="0" lang="en-US" sz="3200" b="0" dirty="0">
                <a:latin typeface="Tahoma" pitchFamily="-111" charset="0"/>
              </a:rPr>
              <a:t> can’t live with </a:t>
            </a:r>
            <a:r>
              <a:rPr kumimoji="0" lang="en-US" sz="3200" b="0" dirty="0" err="1">
                <a:latin typeface="Tahoma" pitchFamily="-111" charset="0"/>
              </a:rPr>
              <a:t>middleboxes</a:t>
            </a:r>
            <a:endParaRPr kumimoji="0" lang="en-US" sz="3200" b="0" dirty="0">
              <a:latin typeface="Tahoma" pitchFamily="-111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solidFill>
                  <a:schemeClr val="folHlink"/>
                </a:solidFill>
                <a:latin typeface="Tahoma" pitchFamily="-111" charset="0"/>
              </a:rPr>
              <a:t>Pragmatist: </a:t>
            </a:r>
            <a:r>
              <a:rPr kumimoji="0" lang="en-US" sz="3200" b="0" dirty="0">
                <a:latin typeface="Tahoma" pitchFamily="-111" charset="0"/>
              </a:rPr>
              <a:t>can’t live without </a:t>
            </a:r>
            <a:r>
              <a:rPr kumimoji="0" lang="en-US" sz="3200" b="0" dirty="0" err="1">
                <a:latin typeface="Tahoma" pitchFamily="-111" charset="0"/>
              </a:rPr>
              <a:t>middleboxes</a:t>
            </a:r>
            <a:endParaRPr kumimoji="0" lang="en-US" sz="3200" b="0" dirty="0">
              <a:latin typeface="Tahoma" pitchFamily="-111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 smtClean="0">
                <a:solidFill>
                  <a:schemeClr val="folHlink"/>
                </a:solidFill>
                <a:latin typeface="Tahoma" pitchFamily="-111" charset="0"/>
              </a:rPr>
              <a:t>Pluralist</a:t>
            </a:r>
            <a:r>
              <a:rPr lang="en-US" sz="3200" dirty="0" smtClean="0">
                <a:solidFill>
                  <a:schemeClr val="folHlink"/>
                </a:solidFill>
                <a:latin typeface="Tahoma" pitchFamily="-111" charset="0"/>
              </a:rPr>
              <a:t> (crazy researchers)</a:t>
            </a:r>
            <a:r>
              <a:rPr kumimoji="0" lang="en-US" sz="3200" b="0" dirty="0" smtClean="0">
                <a:solidFill>
                  <a:schemeClr val="folHlink"/>
                </a:solidFill>
                <a:latin typeface="Tahoma" pitchFamily="-111" charset="0"/>
              </a:rPr>
              <a:t>: </a:t>
            </a:r>
            <a:r>
              <a:rPr kumimoji="0" lang="en-US" sz="3200" b="0" dirty="0">
                <a:latin typeface="Tahoma" pitchFamily="-111" charset="0"/>
              </a:rPr>
              <a:t>purist, pragmatist both </a:t>
            </a:r>
            <a:r>
              <a:rPr kumimoji="0" lang="en-US" sz="3200" b="0" dirty="0" smtClean="0">
                <a:latin typeface="Tahoma" pitchFamily="-111" charset="0"/>
              </a:rPr>
              <a:t>right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endParaRPr kumimoji="0" lang="en-US" sz="3200" b="0" dirty="0" smtClean="0">
              <a:solidFill>
                <a:schemeClr val="folHlink"/>
              </a:solidFill>
              <a:latin typeface="Tahoma" pitchFamily="-111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</a:pPr>
            <a:endParaRPr kumimoji="0" lang="en-US" sz="2800" b="0" dirty="0">
              <a:latin typeface="Tahoma" pitchFamily="-111" charset="0"/>
            </a:endParaRP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90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A Layered Naming Architecture </a:t>
            </a:r>
            <a:br>
              <a:rPr lang="en-US" sz="3600"/>
            </a:br>
            <a:r>
              <a:rPr lang="en-US" sz="3600"/>
              <a:t>for the Internet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91440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Hari</a:t>
            </a:r>
            <a:r>
              <a:rPr lang="en-US" sz="3200" dirty="0"/>
              <a:t> </a:t>
            </a:r>
            <a:r>
              <a:rPr lang="en-US" sz="3200" dirty="0" err="1"/>
              <a:t>Balakrishnan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 err="1"/>
              <a:t>Karthik</a:t>
            </a:r>
            <a:r>
              <a:rPr lang="en-US" sz="3200" dirty="0"/>
              <a:t> </a:t>
            </a:r>
            <a:r>
              <a:rPr lang="en-US" sz="3200" dirty="0" err="1"/>
              <a:t>Lakshminarayanan</a:t>
            </a:r>
            <a:r>
              <a:rPr lang="en-US" sz="3200" dirty="0"/>
              <a:t>, Sylvia </a:t>
            </a:r>
            <a:r>
              <a:rPr lang="en-US" sz="3200" dirty="0" err="1"/>
              <a:t>Ratnasamy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Scott </a:t>
            </a:r>
            <a:r>
              <a:rPr lang="en-US" sz="3200" dirty="0" err="1"/>
              <a:t>Shenker</a:t>
            </a:r>
            <a:r>
              <a:rPr lang="en-US" sz="3200" dirty="0"/>
              <a:t>, Ion </a:t>
            </a:r>
            <a:r>
              <a:rPr lang="en-US" sz="3200" dirty="0" err="1"/>
              <a:t>Stoica</a:t>
            </a:r>
            <a:r>
              <a:rPr lang="en-US" sz="3200" dirty="0"/>
              <a:t>, Michael </a:t>
            </a:r>
            <a:r>
              <a:rPr lang="en-US" sz="3200" dirty="0" err="1"/>
              <a:t>Walfish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From </a:t>
            </a:r>
            <a:r>
              <a:rPr lang="en-US" sz="3200" dirty="0" err="1" smtClean="0"/>
              <a:t>Sigcomm</a:t>
            </a:r>
            <a:r>
              <a:rPr lang="en-US" sz="3200" dirty="0" smtClean="0"/>
              <a:t> 2004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136" name="Line 40"/>
          <p:cNvSpPr>
            <a:spLocks noChangeShapeType="1"/>
          </p:cNvSpPr>
          <p:nvPr/>
        </p:nvSpPr>
        <p:spPr bwMode="auto">
          <a:xfrm>
            <a:off x="990600" y="2235200"/>
            <a:ext cx="21209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DOA: Delegation-Oriented Architecture</a:t>
            </a:r>
          </a:p>
        </p:txBody>
      </p:sp>
      <p:sp>
        <p:nvSpPr>
          <p:cNvPr id="900099" name="Rectangle 3"/>
          <p:cNvSpPr>
            <a:spLocks noChangeArrowheads="1"/>
          </p:cNvSpPr>
          <p:nvPr/>
        </p:nvSpPr>
        <p:spPr bwMode="auto">
          <a:xfrm>
            <a:off x="254000" y="3402013"/>
            <a:ext cx="91440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80000"/>
              </a:spcBef>
              <a:buClr>
                <a:srgbClr val="FFFF00"/>
              </a:buClr>
            </a:pPr>
            <a:r>
              <a:rPr kumimoji="0" lang="en-US" sz="3000" b="0" dirty="0">
                <a:latin typeface="Tahoma" pitchFamily="-111" charset="0"/>
              </a:rPr>
              <a:t>Architectural extension to Internet. Core </a:t>
            </a:r>
            <a:r>
              <a:rPr kumimoji="0" lang="en-US" sz="3000" b="0" dirty="0" smtClean="0">
                <a:latin typeface="Tahoma" pitchFamily="-111" charset="0"/>
              </a:rPr>
              <a:t>properties (borrowed from LNA):</a:t>
            </a:r>
            <a:endParaRPr kumimoji="0" lang="en-US" sz="3000" b="0" dirty="0">
              <a:latin typeface="Tahoma" pitchFamily="-111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</a:pPr>
            <a:r>
              <a:rPr kumimoji="0" lang="en-US" sz="3000" b="0" dirty="0">
                <a:solidFill>
                  <a:schemeClr val="folHlink"/>
                </a:solidFill>
                <a:latin typeface="Tahoma" pitchFamily="-111" charset="0"/>
              </a:rPr>
              <a:t>1.</a:t>
            </a:r>
            <a:r>
              <a:rPr kumimoji="0" lang="en-US" sz="3000" b="0" dirty="0" smtClean="0">
                <a:latin typeface="Tahoma" pitchFamily="-111" charset="0"/>
              </a:rPr>
              <a:t> Use </a:t>
            </a:r>
            <a:r>
              <a:rPr kumimoji="0" lang="en-US" sz="3000" b="0" dirty="0">
                <a:latin typeface="Tahoma" pitchFamily="-111" charset="0"/>
              </a:rPr>
              <a:t>globally unique identifiers for hosts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</a:pPr>
            <a:r>
              <a:rPr kumimoji="0" lang="en-US" sz="3000" b="0" dirty="0">
                <a:solidFill>
                  <a:schemeClr val="folHlink"/>
                </a:solidFill>
                <a:latin typeface="Tahoma" pitchFamily="-111" charset="0"/>
              </a:rPr>
              <a:t>2.</a:t>
            </a:r>
            <a:r>
              <a:rPr kumimoji="0" lang="en-US" sz="3000" b="0" dirty="0">
                <a:latin typeface="Tahoma" pitchFamily="-111" charset="0"/>
              </a:rPr>
              <a:t> Let receivers, senders invoke (and revoke) </a:t>
            </a:r>
            <a:r>
              <a:rPr kumimoji="0" lang="en-US" sz="3000" b="0" dirty="0">
                <a:solidFill>
                  <a:schemeClr val="folHlink"/>
                </a:solidFill>
                <a:latin typeface="Tahoma" pitchFamily="-111" charset="0"/>
              </a:rPr>
              <a:t>off-path</a:t>
            </a:r>
            <a:r>
              <a:rPr kumimoji="0" lang="en-US" sz="3000" b="0" dirty="0">
                <a:latin typeface="Tahoma" pitchFamily="-111" charset="0"/>
              </a:rPr>
              <a:t> boxes: </a:t>
            </a:r>
            <a:r>
              <a:rPr kumimoji="0" lang="en-US" sz="3000" b="0" i="1" dirty="0">
                <a:solidFill>
                  <a:schemeClr val="folHlink"/>
                </a:solidFill>
                <a:latin typeface="Tahoma" pitchFamily="-111" charset="0"/>
              </a:rPr>
              <a:t>delegation primitive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</a:pPr>
            <a:endParaRPr kumimoji="0" lang="en-US" sz="2800" b="0" dirty="0">
              <a:latin typeface="Tahoma" pitchFamily="-111" charset="0"/>
            </a:endParaRPr>
          </a:p>
        </p:txBody>
      </p:sp>
      <p:sp>
        <p:nvSpPr>
          <p:cNvPr id="900132" name="Line 36"/>
          <p:cNvSpPr>
            <a:spLocks noChangeShapeType="1"/>
          </p:cNvSpPr>
          <p:nvPr/>
        </p:nvSpPr>
        <p:spPr bwMode="auto">
          <a:xfrm>
            <a:off x="5918200" y="2476500"/>
            <a:ext cx="22606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900133" name="Cloud"/>
          <p:cNvSpPr>
            <a:spLocks noChangeAspect="1" noEditPoints="1" noChangeArrowheads="1"/>
          </p:cNvSpPr>
          <p:nvPr/>
        </p:nvSpPr>
        <p:spPr bwMode="auto">
          <a:xfrm>
            <a:off x="2817813" y="1911350"/>
            <a:ext cx="3595687" cy="8874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35" name="Firewall"/>
          <p:cNvSpPr>
            <a:spLocks noEditPoints="1" noChangeArrowheads="1"/>
          </p:cNvSpPr>
          <p:nvPr/>
        </p:nvSpPr>
        <p:spPr bwMode="auto">
          <a:xfrm>
            <a:off x="6315075" y="1389063"/>
            <a:ext cx="1276350" cy="803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37" name="modem"/>
          <p:cNvSpPr>
            <a:spLocks noEditPoints="1" noChangeArrowheads="1"/>
          </p:cNvSpPr>
          <p:nvPr/>
        </p:nvSpPr>
        <p:spPr bwMode="auto">
          <a:xfrm>
            <a:off x="1292225" y="1955800"/>
            <a:ext cx="1009650" cy="5588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996600"/>
          </a:solidFill>
          <a:ln w="50800">
            <a:solidFill>
              <a:schemeClr val="bg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42" name="Text Box 46"/>
          <p:cNvSpPr txBox="1">
            <a:spLocks noChangeArrowheads="1"/>
          </p:cNvSpPr>
          <p:nvPr/>
        </p:nvSpPr>
        <p:spPr bwMode="auto">
          <a:xfrm>
            <a:off x="1384300" y="1473200"/>
            <a:ext cx="838200" cy="571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NAT</a:t>
            </a:r>
          </a:p>
        </p:txBody>
      </p:sp>
      <p:sp>
        <p:nvSpPr>
          <p:cNvPr id="900144" name="Text Box 48"/>
          <p:cNvSpPr txBox="1">
            <a:spLocks noChangeArrowheads="1"/>
          </p:cNvSpPr>
          <p:nvPr/>
        </p:nvSpPr>
        <p:spPr bwMode="auto">
          <a:xfrm>
            <a:off x="0" y="15367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Host A</a:t>
            </a:r>
          </a:p>
        </p:txBody>
      </p:sp>
      <p:sp>
        <p:nvSpPr>
          <p:cNvPr id="900148" name="Text Box 52"/>
          <p:cNvSpPr txBox="1">
            <a:spLocks noChangeArrowheads="1"/>
          </p:cNvSpPr>
          <p:nvPr/>
        </p:nvSpPr>
        <p:spPr bwMode="auto">
          <a:xfrm>
            <a:off x="6248400" y="901700"/>
            <a:ext cx="1460500" cy="571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Firewall</a:t>
            </a:r>
          </a:p>
        </p:txBody>
      </p:sp>
      <p:sp>
        <p:nvSpPr>
          <p:cNvPr id="900149" name="Text Box 53"/>
          <p:cNvSpPr txBox="1">
            <a:spLocks noChangeArrowheads="1"/>
          </p:cNvSpPr>
          <p:nvPr/>
        </p:nvSpPr>
        <p:spPr bwMode="auto">
          <a:xfrm>
            <a:off x="7785100" y="1778000"/>
            <a:ext cx="1358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Host D</a:t>
            </a:r>
          </a:p>
        </p:txBody>
      </p:sp>
      <p:sp>
        <p:nvSpPr>
          <p:cNvPr id="900155" name="computr4"/>
          <p:cNvSpPr>
            <a:spLocks noEditPoints="1" noChangeArrowheads="1"/>
          </p:cNvSpPr>
          <p:nvPr/>
        </p:nvSpPr>
        <p:spPr bwMode="auto">
          <a:xfrm>
            <a:off x="415925" y="19653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56" name="computr4"/>
          <p:cNvSpPr>
            <a:spLocks noEditPoints="1" noChangeArrowheads="1"/>
          </p:cNvSpPr>
          <p:nvPr/>
        </p:nvSpPr>
        <p:spPr bwMode="auto">
          <a:xfrm>
            <a:off x="8188325" y="22066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57" name="Text Box 61"/>
          <p:cNvSpPr txBox="1">
            <a:spLocks noChangeArrowheads="1"/>
          </p:cNvSpPr>
          <p:nvPr/>
        </p:nvSpPr>
        <p:spPr bwMode="auto">
          <a:xfrm>
            <a:off x="-139700" y="2590800"/>
            <a:ext cx="1676400" cy="67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solidFill>
                  <a:schemeClr val="folHlink"/>
                </a:solidFill>
              </a:rPr>
              <a:t>10.1.1.4</a:t>
            </a:r>
          </a:p>
          <a:p>
            <a:pPr algn="ctr">
              <a:lnSpc>
                <a:spcPct val="80000"/>
              </a:lnSpc>
            </a:pPr>
            <a:r>
              <a:rPr lang="en-US">
                <a:solidFill>
                  <a:schemeClr val="folHlink"/>
                </a:solidFill>
              </a:rPr>
              <a:t>0xf12312</a:t>
            </a:r>
          </a:p>
        </p:txBody>
      </p:sp>
      <p:sp>
        <p:nvSpPr>
          <p:cNvPr id="900158" name="Freeform 62"/>
          <p:cNvSpPr>
            <a:spLocks/>
          </p:cNvSpPr>
          <p:nvPr/>
        </p:nvSpPr>
        <p:spPr bwMode="auto">
          <a:xfrm>
            <a:off x="939800" y="2400300"/>
            <a:ext cx="3009900" cy="342900"/>
          </a:xfrm>
          <a:custGeom>
            <a:avLst/>
            <a:gdLst/>
            <a:ahLst/>
            <a:cxnLst>
              <a:cxn ang="0">
                <a:pos x="1544" y="200"/>
              </a:cxn>
              <a:cxn ang="0">
                <a:pos x="0" y="0"/>
              </a:cxn>
            </a:cxnLst>
            <a:rect l="0" t="0" r="r" b="b"/>
            <a:pathLst>
              <a:path w="1544" h="200">
                <a:moveTo>
                  <a:pt x="1544" y="200"/>
                </a:moveTo>
                <a:lnTo>
                  <a:pt x="0" y="0"/>
                </a:ln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0159" name="Text Box 63"/>
          <p:cNvSpPr txBox="1">
            <a:spLocks noChangeArrowheads="1"/>
          </p:cNvSpPr>
          <p:nvPr/>
        </p:nvSpPr>
        <p:spPr bwMode="auto">
          <a:xfrm rot="397854">
            <a:off x="1485900" y="2616200"/>
            <a:ext cx="1676400" cy="38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solidFill>
                  <a:schemeClr val="folHlink"/>
                </a:solidFill>
              </a:rPr>
              <a:t>0xf12312</a:t>
            </a:r>
          </a:p>
        </p:txBody>
      </p:sp>
      <p:sp>
        <p:nvSpPr>
          <p:cNvPr id="900162" name="Freeform 66"/>
          <p:cNvSpPr>
            <a:spLocks/>
          </p:cNvSpPr>
          <p:nvPr/>
        </p:nvSpPr>
        <p:spPr bwMode="auto">
          <a:xfrm>
            <a:off x="4483100" y="1841500"/>
            <a:ext cx="2286000" cy="9144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80" y="64"/>
              </a:cxn>
              <a:cxn ang="0">
                <a:pos x="1000" y="0"/>
              </a:cxn>
            </a:cxnLst>
            <a:rect l="0" t="0" r="r" b="b"/>
            <a:pathLst>
              <a:path w="1000" h="136">
                <a:moveTo>
                  <a:pt x="0" y="136"/>
                </a:moveTo>
                <a:cubicBezTo>
                  <a:pt x="80" y="124"/>
                  <a:pt x="313" y="87"/>
                  <a:pt x="480" y="64"/>
                </a:cubicBezTo>
                <a:cubicBezTo>
                  <a:pt x="647" y="41"/>
                  <a:pt x="892" y="13"/>
                  <a:pt x="1000" y="0"/>
                </a:cubicBez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0164" name="Line 68"/>
          <p:cNvSpPr>
            <a:spLocks noChangeShapeType="1"/>
          </p:cNvSpPr>
          <p:nvPr/>
        </p:nvSpPr>
        <p:spPr bwMode="auto">
          <a:xfrm flipH="1">
            <a:off x="4217988" y="1993900"/>
            <a:ext cx="11112" cy="573088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0165" name="Freeform 69"/>
          <p:cNvSpPr>
            <a:spLocks/>
          </p:cNvSpPr>
          <p:nvPr/>
        </p:nvSpPr>
        <p:spPr bwMode="auto">
          <a:xfrm>
            <a:off x="927100" y="1778000"/>
            <a:ext cx="30099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416" y="224"/>
              </a:cxn>
              <a:cxn ang="0">
                <a:pos x="1328" y="208"/>
              </a:cxn>
              <a:cxn ang="0">
                <a:pos x="1896" y="0"/>
              </a:cxn>
            </a:cxnLst>
            <a:rect l="0" t="0" r="r" b="b"/>
            <a:pathLst>
              <a:path w="1896" h="336">
                <a:moveTo>
                  <a:pt x="0" y="336"/>
                </a:moveTo>
                <a:cubicBezTo>
                  <a:pt x="69" y="317"/>
                  <a:pt x="195" y="245"/>
                  <a:pt x="416" y="224"/>
                </a:cubicBezTo>
                <a:cubicBezTo>
                  <a:pt x="637" y="203"/>
                  <a:pt x="1081" y="245"/>
                  <a:pt x="1328" y="208"/>
                </a:cubicBezTo>
                <a:cubicBezTo>
                  <a:pt x="1575" y="171"/>
                  <a:pt x="1778" y="43"/>
                  <a:pt x="1896" y="0"/>
                </a:cubicBezTo>
              </a:path>
            </a:pathLst>
          </a:custGeom>
          <a:noFill/>
          <a:ln w="635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0166" name="Text Box 70"/>
          <p:cNvSpPr txBox="1">
            <a:spLocks noChangeArrowheads="1"/>
          </p:cNvSpPr>
          <p:nvPr/>
        </p:nvSpPr>
        <p:spPr bwMode="auto">
          <a:xfrm>
            <a:off x="4400550" y="1358900"/>
            <a:ext cx="50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900167" name="computr4"/>
          <p:cNvSpPr>
            <a:spLocks noEditPoints="1" noChangeArrowheads="1"/>
          </p:cNvSpPr>
          <p:nvPr/>
        </p:nvSpPr>
        <p:spPr bwMode="auto">
          <a:xfrm>
            <a:off x="3959225" y="25876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68" name="computr4"/>
          <p:cNvSpPr>
            <a:spLocks noEditPoints="1" noChangeArrowheads="1"/>
          </p:cNvSpPr>
          <p:nvPr/>
        </p:nvSpPr>
        <p:spPr bwMode="auto">
          <a:xfrm>
            <a:off x="3959225" y="1482725"/>
            <a:ext cx="527050" cy="590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69" name="Text Box 73"/>
          <p:cNvSpPr txBox="1">
            <a:spLocks noChangeArrowheads="1"/>
          </p:cNvSpPr>
          <p:nvPr/>
        </p:nvSpPr>
        <p:spPr bwMode="auto">
          <a:xfrm>
            <a:off x="4400550" y="2819400"/>
            <a:ext cx="48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Globally Unique Identifiers for </a:t>
            </a:r>
            <a:r>
              <a:rPr lang="en-US" sz="3600" dirty="0" smtClean="0"/>
              <a:t>Hosts (</a:t>
            </a:r>
            <a:r>
              <a:rPr lang="en-US" sz="3600" dirty="0" err="1" smtClean="0"/>
              <a:t>EIDs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sp>
        <p:nvSpPr>
          <p:cNvPr id="790531" name="Rectangle 3"/>
          <p:cNvSpPr>
            <a:spLocks noChangeArrowheads="1"/>
          </p:cNvSpPr>
          <p:nvPr/>
        </p:nvSpPr>
        <p:spPr bwMode="auto">
          <a:xfrm>
            <a:off x="301625" y="1515531"/>
            <a:ext cx="86137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68300" indent="-3683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dirty="0">
                <a:latin typeface="Tahoma" pitchFamily="-111" charset="0"/>
              </a:rPr>
              <a:t>Location-independent, flat, big namespace</a:t>
            </a:r>
          </a:p>
          <a:p>
            <a:pPr marL="368300" indent="-368300" algn="l">
              <a:spcBef>
                <a:spcPct val="3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dirty="0">
                <a:latin typeface="Tahoma" pitchFamily="-111" charset="0"/>
              </a:rPr>
              <a:t>Hash of a public </a:t>
            </a:r>
            <a:r>
              <a:rPr kumimoji="0" lang="en-US" sz="2800" b="0" dirty="0" smtClean="0">
                <a:latin typeface="Tahoma" pitchFamily="-111" charset="0"/>
              </a:rPr>
              <a:t>key </a:t>
            </a:r>
            <a:r>
              <a:rPr kumimoji="0" lang="en-US" sz="2800" b="0" dirty="0" err="1" smtClean="0">
                <a:latin typeface="Tahoma" pitchFamily="-111" charset="0"/>
                <a:sym typeface="Wingdings"/>
              </a:rPr>
              <a:t></a:t>
            </a:r>
            <a:r>
              <a:rPr kumimoji="0" lang="en-US" sz="2800" b="0" dirty="0" smtClean="0">
                <a:latin typeface="Tahoma" pitchFamily="-111" charset="0"/>
                <a:sym typeface="Wingdings"/>
              </a:rPr>
              <a:t> self-certification, </a:t>
            </a:r>
            <a:r>
              <a:rPr lang="en-US" sz="2800" dirty="0" smtClean="0">
                <a:latin typeface="Tahoma" pitchFamily="-111" charset="0"/>
                <a:sym typeface="Wingdings"/>
              </a:rPr>
              <a:t>security</a:t>
            </a:r>
            <a:endParaRPr kumimoji="0" lang="en-US" sz="2800" b="0" dirty="0" smtClean="0">
              <a:latin typeface="Tahoma" pitchFamily="-111" charset="0"/>
            </a:endParaRPr>
          </a:p>
          <a:p>
            <a:pPr marL="368300" indent="-368300" algn="l">
              <a:spcBef>
                <a:spcPct val="3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dirty="0" err="1" smtClean="0">
                <a:latin typeface="Tahoma" pitchFamily="-111" charset="0"/>
              </a:rPr>
              <a:t>EIDs</a:t>
            </a:r>
            <a:r>
              <a:rPr kumimoji="0" lang="en-US" sz="2800" b="0" dirty="0" smtClean="0">
                <a:latin typeface="Tahoma" pitchFamily="-111" charset="0"/>
              </a:rPr>
              <a:t> Carried </a:t>
            </a:r>
            <a:r>
              <a:rPr kumimoji="0" lang="en-US" sz="2800" b="0" dirty="0">
                <a:latin typeface="Tahoma" pitchFamily="-111" charset="0"/>
              </a:rPr>
              <a:t>in packets</a:t>
            </a:r>
          </a:p>
        </p:txBody>
      </p:sp>
      <p:sp>
        <p:nvSpPr>
          <p:cNvPr id="790544" name="Text Box 16"/>
          <p:cNvSpPr txBox="1">
            <a:spLocks noChangeArrowheads="1"/>
          </p:cNvSpPr>
          <p:nvPr/>
        </p:nvSpPr>
        <p:spPr bwMode="auto">
          <a:xfrm>
            <a:off x="1508125" y="4991100"/>
            <a:ext cx="3554413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DOA hdr</a:t>
            </a:r>
          </a:p>
        </p:txBody>
      </p:sp>
      <p:sp useBgFill="1">
        <p:nvSpPr>
          <p:cNvPr id="790539" name="Rectangle 11"/>
          <p:cNvSpPr>
            <a:spLocks noChangeArrowheads="1"/>
          </p:cNvSpPr>
          <p:nvPr/>
        </p:nvSpPr>
        <p:spPr bwMode="auto">
          <a:xfrm>
            <a:off x="265113" y="3914775"/>
            <a:ext cx="8562975" cy="860425"/>
          </a:xfrm>
          <a:prstGeom prst="rect">
            <a:avLst/>
          </a:prstGeom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0540" name="Line 12"/>
          <p:cNvSpPr>
            <a:spLocks noChangeShapeType="1"/>
          </p:cNvSpPr>
          <p:nvPr/>
        </p:nvSpPr>
        <p:spPr bwMode="auto">
          <a:xfrm>
            <a:off x="1492250" y="3913188"/>
            <a:ext cx="0" cy="849312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0541" name="Line 13"/>
          <p:cNvSpPr>
            <a:spLocks noChangeShapeType="1"/>
          </p:cNvSpPr>
          <p:nvPr/>
        </p:nvSpPr>
        <p:spPr bwMode="auto">
          <a:xfrm>
            <a:off x="5097463" y="3930650"/>
            <a:ext cx="0" cy="8350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0542" name="Line 14"/>
          <p:cNvSpPr>
            <a:spLocks noChangeShapeType="1"/>
          </p:cNvSpPr>
          <p:nvPr/>
        </p:nvSpPr>
        <p:spPr bwMode="auto">
          <a:xfrm>
            <a:off x="7394575" y="3932238"/>
            <a:ext cx="0" cy="836612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0543" name="Text Box 15"/>
          <p:cNvSpPr txBox="1">
            <a:spLocks noChangeArrowheads="1"/>
          </p:cNvSpPr>
          <p:nvPr/>
        </p:nvSpPr>
        <p:spPr bwMode="auto">
          <a:xfrm>
            <a:off x="293688" y="3962400"/>
            <a:ext cx="1201737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IP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hdr</a:t>
            </a:r>
          </a:p>
        </p:txBody>
      </p:sp>
      <p:sp>
        <p:nvSpPr>
          <p:cNvPr id="790545" name="Text Box 17"/>
          <p:cNvSpPr txBox="1">
            <a:spLocks noChangeArrowheads="1"/>
          </p:cNvSpPr>
          <p:nvPr/>
        </p:nvSpPr>
        <p:spPr bwMode="auto">
          <a:xfrm>
            <a:off x="5094288" y="3962400"/>
            <a:ext cx="2271712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transport hdr</a:t>
            </a:r>
          </a:p>
        </p:txBody>
      </p:sp>
      <p:sp>
        <p:nvSpPr>
          <p:cNvPr id="790546" name="Text Box 18"/>
          <p:cNvSpPr txBox="1">
            <a:spLocks noChangeArrowheads="1"/>
          </p:cNvSpPr>
          <p:nvPr/>
        </p:nvSpPr>
        <p:spPr bwMode="auto">
          <a:xfrm>
            <a:off x="7410450" y="3886200"/>
            <a:ext cx="1358900" cy="836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</a:rPr>
              <a:t>body</a:t>
            </a:r>
          </a:p>
        </p:txBody>
      </p:sp>
      <p:sp>
        <p:nvSpPr>
          <p:cNvPr id="790547" name="Text Box 19"/>
          <p:cNvSpPr txBox="1">
            <a:spLocks noChangeArrowheads="1"/>
          </p:cNvSpPr>
          <p:nvPr/>
        </p:nvSpPr>
        <p:spPr bwMode="auto">
          <a:xfrm>
            <a:off x="1536700" y="3937000"/>
            <a:ext cx="3544888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folHlink"/>
                </a:solidFill>
              </a:rPr>
              <a:t>source EID</a:t>
            </a:r>
          </a:p>
        </p:txBody>
      </p:sp>
      <p:sp>
        <p:nvSpPr>
          <p:cNvPr id="790548" name="Text Box 20"/>
          <p:cNvSpPr txBox="1">
            <a:spLocks noChangeArrowheads="1"/>
          </p:cNvSpPr>
          <p:nvPr/>
        </p:nvSpPr>
        <p:spPr bwMode="auto">
          <a:xfrm>
            <a:off x="1536700" y="4330700"/>
            <a:ext cx="3516313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folHlink"/>
                </a:solidFill>
              </a:rPr>
              <a:t>destination EID</a:t>
            </a:r>
          </a:p>
        </p:txBody>
      </p:sp>
      <p:sp>
        <p:nvSpPr>
          <p:cNvPr id="790551" name="AutoShape 23"/>
          <p:cNvSpPr>
            <a:spLocks/>
          </p:cNvSpPr>
          <p:nvPr/>
        </p:nvSpPr>
        <p:spPr bwMode="auto">
          <a:xfrm rot="5400000" flipV="1">
            <a:off x="3180557" y="3102768"/>
            <a:ext cx="203200" cy="3598863"/>
          </a:xfrm>
          <a:prstGeom prst="rightBrace">
            <a:avLst>
              <a:gd name="adj1" fmla="val 58463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955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Delegation Primitive</a:t>
            </a:r>
          </a:p>
        </p:txBody>
      </p:sp>
      <p:sp>
        <p:nvSpPr>
          <p:cNvPr id="794627" name="Rectangle 3"/>
          <p:cNvSpPr>
            <a:spLocks noChangeArrowheads="1"/>
          </p:cNvSpPr>
          <p:nvPr/>
        </p:nvSpPr>
        <p:spPr bwMode="auto">
          <a:xfrm>
            <a:off x="365125" y="1109133"/>
            <a:ext cx="8651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  <a:buClr>
                <a:srgbClr val="FFFF00"/>
              </a:buClr>
            </a:pPr>
            <a:r>
              <a:rPr kumimoji="0" lang="en-US" sz="2800" b="0" i="1" dirty="0">
                <a:latin typeface="Tahoma" pitchFamily="-111" charset="0"/>
              </a:rPr>
              <a:t>Let hosts invoke, revoke off-path boxes</a:t>
            </a:r>
            <a:endParaRPr kumimoji="0" lang="en-US" sz="2800" b="0" i="1" dirty="0">
              <a:solidFill>
                <a:schemeClr val="folHlink"/>
              </a:solidFill>
              <a:latin typeface="Tahoma" pitchFamily="-111" charset="0"/>
            </a:endParaRPr>
          </a:p>
          <a:p>
            <a:pPr algn="l">
              <a:spcBef>
                <a:spcPct val="20000"/>
              </a:spcBef>
              <a:buClr>
                <a:srgbClr val="FFFF00"/>
              </a:buClr>
            </a:pPr>
            <a:endParaRPr kumimoji="0" lang="en-US" sz="3200" b="0" dirty="0">
              <a:latin typeface="Tahoma" pitchFamily="-111" charset="0"/>
            </a:endParaRPr>
          </a:p>
        </p:txBody>
      </p:sp>
      <p:sp>
        <p:nvSpPr>
          <p:cNvPr id="794630" name="Rectangle 6"/>
          <p:cNvSpPr>
            <a:spLocks noChangeArrowheads="1"/>
          </p:cNvSpPr>
          <p:nvPr/>
        </p:nvSpPr>
        <p:spPr bwMode="auto">
          <a:xfrm>
            <a:off x="339725" y="1524000"/>
            <a:ext cx="86518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u="sng" dirty="0">
                <a:solidFill>
                  <a:srgbClr val="66FF66"/>
                </a:solidFill>
                <a:latin typeface="Tahoma" pitchFamily="-111" charset="0"/>
              </a:rPr>
              <a:t>Receiver-invoked:</a:t>
            </a:r>
            <a:r>
              <a:rPr kumimoji="0" lang="en-US" sz="2800" b="0" dirty="0">
                <a:latin typeface="Tahoma" pitchFamily="-111" charset="0"/>
              </a:rPr>
              <a:t> sender </a:t>
            </a:r>
            <a:r>
              <a:rPr kumimoji="0" lang="en-US" sz="2800" b="0" dirty="0">
                <a:solidFill>
                  <a:schemeClr val="folHlink"/>
                </a:solidFill>
                <a:latin typeface="Tahoma" pitchFamily="-111" charset="0"/>
              </a:rPr>
              <a:t>resolves</a:t>
            </a:r>
            <a:r>
              <a:rPr kumimoji="0" lang="en-US" sz="2800" b="0" dirty="0">
                <a:latin typeface="Tahoma" pitchFamily="-111" charset="0"/>
              </a:rPr>
              <a:t> receiver’s EID</a:t>
            </a:r>
            <a:r>
              <a:rPr kumimoji="0" lang="en-US" sz="3200" b="0" dirty="0">
                <a:latin typeface="Tahoma" pitchFamily="-111" charset="0"/>
              </a:rPr>
              <a:t> to</a:t>
            </a:r>
          </a:p>
          <a:p>
            <a:pPr marL="850900" lvl="1" indent="-39370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An IP address or</a:t>
            </a:r>
          </a:p>
          <a:p>
            <a:pPr marL="850900" lvl="1" indent="-39370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An EID or </a:t>
            </a:r>
            <a:r>
              <a:rPr kumimoji="0" lang="en-US" sz="2800" b="0" dirty="0">
                <a:solidFill>
                  <a:schemeClr val="folHlink"/>
                </a:solidFill>
                <a:latin typeface="Tahoma" pitchFamily="-111" charset="0"/>
                <a:ea typeface="ＭＳ Ｐゴシック" pitchFamily="-111" charset="-128"/>
              </a:rPr>
              <a:t>sequence</a:t>
            </a: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 of </a:t>
            </a:r>
            <a:r>
              <a:rPr kumimoji="0" lang="en-US" sz="2800" b="0" dirty="0" err="1">
                <a:latin typeface="Tahoma" pitchFamily="-111" charset="0"/>
                <a:ea typeface="ＭＳ Ｐゴシック" pitchFamily="-111" charset="-128"/>
              </a:rPr>
              <a:t>EIDs</a:t>
            </a:r>
            <a:endParaRPr kumimoji="0" lang="en-US" sz="2800" b="0" dirty="0">
              <a:latin typeface="Tahoma" pitchFamily="-111" charset="0"/>
              <a:ea typeface="ＭＳ Ｐゴシック" pitchFamily="-111" charset="-128"/>
            </a:endParaRPr>
          </a:p>
          <a:p>
            <a:pPr marL="342900" indent="-342900" algn="l">
              <a:spcBef>
                <a:spcPct val="4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dirty="0">
                <a:latin typeface="Tahoma" pitchFamily="-111" charset="0"/>
              </a:rPr>
              <a:t>DOA header has destination </a:t>
            </a:r>
            <a:r>
              <a:rPr kumimoji="0" lang="en-US" sz="2800" b="0" dirty="0">
                <a:solidFill>
                  <a:schemeClr val="folHlink"/>
                </a:solidFill>
                <a:latin typeface="Tahoma" pitchFamily="-111" charset="0"/>
              </a:rPr>
              <a:t>stack</a:t>
            </a:r>
            <a:r>
              <a:rPr kumimoji="0" lang="en-US" sz="2800" b="0" dirty="0">
                <a:latin typeface="Tahoma" pitchFamily="-111" charset="0"/>
              </a:rPr>
              <a:t> of </a:t>
            </a:r>
            <a:r>
              <a:rPr kumimoji="0" lang="en-US" sz="2800" b="0" dirty="0" err="1">
                <a:latin typeface="Tahoma" pitchFamily="-111" charset="0"/>
              </a:rPr>
              <a:t>EIDs</a:t>
            </a:r>
            <a:endParaRPr kumimoji="0" lang="en-US" sz="2800" b="0" dirty="0">
              <a:latin typeface="Tahoma" pitchFamily="-111" charset="0"/>
            </a:endParaRPr>
          </a:p>
          <a:p>
            <a:pPr marL="342900" indent="-342900" algn="l">
              <a:spcBef>
                <a:spcPct val="4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 u="sng" dirty="0">
                <a:solidFill>
                  <a:srgbClr val="66FF66"/>
                </a:solidFill>
                <a:latin typeface="Tahoma" pitchFamily="-111" charset="0"/>
              </a:rPr>
              <a:t>Sender-invoked:</a:t>
            </a:r>
            <a:r>
              <a:rPr kumimoji="0" lang="en-US" sz="2800" b="0" dirty="0">
                <a:solidFill>
                  <a:srgbClr val="66FF66"/>
                </a:solidFill>
                <a:latin typeface="Tahoma" pitchFamily="-111" charset="0"/>
              </a:rPr>
              <a:t> </a:t>
            </a:r>
            <a:r>
              <a:rPr kumimoji="0" lang="en-US" sz="2800" b="0" dirty="0">
                <a:latin typeface="Tahoma" pitchFamily="-111" charset="0"/>
              </a:rPr>
              <a:t>push EID onto this stack</a:t>
            </a:r>
          </a:p>
        </p:txBody>
      </p:sp>
      <p:sp useBgFill="1">
        <p:nvSpPr>
          <p:cNvPr id="794632" name="Rectangle 8"/>
          <p:cNvSpPr>
            <a:spLocks noChangeArrowheads="1"/>
          </p:cNvSpPr>
          <p:nvPr/>
        </p:nvSpPr>
        <p:spPr bwMode="auto">
          <a:xfrm>
            <a:off x="277813" y="4537075"/>
            <a:ext cx="8562975" cy="860425"/>
          </a:xfrm>
          <a:prstGeom prst="rect">
            <a:avLst/>
          </a:prstGeom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504950" y="4535488"/>
            <a:ext cx="0" cy="849312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4634" name="Line 10"/>
          <p:cNvSpPr>
            <a:spLocks noChangeShapeType="1"/>
          </p:cNvSpPr>
          <p:nvPr/>
        </p:nvSpPr>
        <p:spPr bwMode="auto">
          <a:xfrm>
            <a:off x="5554663" y="4552950"/>
            <a:ext cx="0" cy="8350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4635" name="Line 11"/>
          <p:cNvSpPr>
            <a:spLocks noChangeShapeType="1"/>
          </p:cNvSpPr>
          <p:nvPr/>
        </p:nvSpPr>
        <p:spPr bwMode="auto">
          <a:xfrm>
            <a:off x="7686675" y="4554538"/>
            <a:ext cx="0" cy="836612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306388" y="4584700"/>
            <a:ext cx="1201737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IP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hdr</a:t>
            </a:r>
          </a:p>
        </p:txBody>
      </p:sp>
      <p:sp>
        <p:nvSpPr>
          <p:cNvPr id="794637" name="Text Box 13"/>
          <p:cNvSpPr txBox="1">
            <a:spLocks noChangeArrowheads="1"/>
          </p:cNvSpPr>
          <p:nvPr/>
        </p:nvSpPr>
        <p:spPr bwMode="auto">
          <a:xfrm>
            <a:off x="5564188" y="4584700"/>
            <a:ext cx="2106612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transport hdr</a:t>
            </a:r>
          </a:p>
        </p:txBody>
      </p:sp>
      <p:sp>
        <p:nvSpPr>
          <p:cNvPr id="794638" name="Text Box 14"/>
          <p:cNvSpPr txBox="1">
            <a:spLocks noChangeArrowheads="1"/>
          </p:cNvSpPr>
          <p:nvPr/>
        </p:nvSpPr>
        <p:spPr bwMode="auto">
          <a:xfrm>
            <a:off x="7702550" y="4508500"/>
            <a:ext cx="1079500" cy="836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</a:rPr>
              <a:t>body</a:t>
            </a:r>
          </a:p>
        </p:txBody>
      </p:sp>
      <p:sp>
        <p:nvSpPr>
          <p:cNvPr id="794639" name="Text Box 15"/>
          <p:cNvSpPr txBox="1">
            <a:spLocks noChangeArrowheads="1"/>
          </p:cNvSpPr>
          <p:nvPr/>
        </p:nvSpPr>
        <p:spPr bwMode="auto">
          <a:xfrm>
            <a:off x="1549400" y="4559300"/>
            <a:ext cx="3989388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source EID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1549400" y="4953000"/>
            <a:ext cx="3986213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folHlink"/>
                </a:solidFill>
              </a:rPr>
              <a:t>destination EID stack</a:t>
            </a: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2" grpId="0" animBg="1"/>
      <p:bldP spid="794633" grpId="0" animBg="1"/>
      <p:bldP spid="794634" grpId="0" animBg="1"/>
      <p:bldP spid="794635" grpId="0" animBg="1"/>
      <p:bldP spid="794636" grpId="0"/>
      <p:bldP spid="794637" grpId="0"/>
      <p:bldP spid="794638" grpId="0"/>
      <p:bldP spid="794639" grpId="0"/>
      <p:bldP spid="7946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87" name="Cloud"/>
          <p:cNvSpPr>
            <a:spLocks noChangeAspect="1" noEditPoints="1" noChangeArrowheads="1"/>
          </p:cNvSpPr>
          <p:nvPr/>
        </p:nvSpPr>
        <p:spPr bwMode="auto">
          <a:xfrm>
            <a:off x="3187700" y="2357438"/>
            <a:ext cx="3284538" cy="21875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792589" name="Rectangle 13"/>
          <p:cNvSpPr>
            <a:spLocks noChangeArrowheads="1"/>
          </p:cNvSpPr>
          <p:nvPr/>
        </p:nvSpPr>
        <p:spPr bwMode="auto">
          <a:xfrm>
            <a:off x="261938" y="1168400"/>
            <a:ext cx="1762125" cy="1817688"/>
          </a:xfrm>
          <a:prstGeom prst="rect">
            <a:avLst/>
          </a:prstGeom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417"/>
            <a:ext cx="8229600" cy="1143000"/>
          </a:xfrm>
        </p:spPr>
        <p:txBody>
          <a:bodyPr/>
          <a:lstStyle/>
          <a:p>
            <a:r>
              <a:rPr lang="en-US" dirty="0"/>
              <a:t>DOA in a Nutshell</a:t>
            </a:r>
          </a:p>
        </p:txBody>
      </p:sp>
      <p:sp useBgFill="1">
        <p:nvSpPr>
          <p:cNvPr id="792588" name="AutoShape 12"/>
          <p:cNvSpPr>
            <a:spLocks noChangeArrowheads="1"/>
          </p:cNvSpPr>
          <p:nvPr/>
        </p:nvSpPr>
        <p:spPr bwMode="auto">
          <a:xfrm>
            <a:off x="4237038" y="1468438"/>
            <a:ext cx="1643062" cy="1517650"/>
          </a:xfrm>
          <a:prstGeom prst="star24">
            <a:avLst>
              <a:gd name="adj" fmla="val 37500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10" name="Text Box 34"/>
          <p:cNvSpPr txBox="1">
            <a:spLocks noChangeArrowheads="1"/>
          </p:cNvSpPr>
          <p:nvPr/>
        </p:nvSpPr>
        <p:spPr bwMode="auto">
          <a:xfrm>
            <a:off x="7337425" y="1149350"/>
            <a:ext cx="21463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Delegate</a:t>
            </a: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IP: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j</a:t>
            </a:r>
            <a:endParaRPr kumimoji="0" lang="en-US" sz="2800" i="1" baseline="-25000">
              <a:solidFill>
                <a:schemeClr val="folHlink"/>
              </a:solidFill>
              <a:sym typeface="Wingdings" pitchFamily="-111" charset="2"/>
            </a:endParaRPr>
          </a:p>
        </p:txBody>
      </p:sp>
      <p:sp>
        <p:nvSpPr>
          <p:cNvPr id="792615" name="Rectangle 39"/>
          <p:cNvSpPr>
            <a:spLocks noChangeArrowheads="1"/>
          </p:cNvSpPr>
          <p:nvPr/>
        </p:nvSpPr>
        <p:spPr bwMode="auto">
          <a:xfrm>
            <a:off x="4429125" y="1957388"/>
            <a:ext cx="12414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chemeClr val="folHlink"/>
                </a:solidFill>
              </a:rPr>
              <a:t>&lt;e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r>
              <a:rPr lang="en-US" sz="2800" i="1">
                <a:solidFill>
                  <a:schemeClr val="folHlink"/>
                </a:solidFill>
              </a:rPr>
              <a:t>, j&gt;</a:t>
            </a:r>
          </a:p>
        </p:txBody>
      </p:sp>
      <p:sp>
        <p:nvSpPr>
          <p:cNvPr id="792612" name="Text Box 36"/>
          <p:cNvSpPr txBox="1">
            <a:spLocks noChangeArrowheads="1"/>
          </p:cNvSpPr>
          <p:nvPr/>
        </p:nvSpPr>
        <p:spPr bwMode="auto">
          <a:xfrm>
            <a:off x="7026275" y="3189288"/>
            <a:ext cx="2193925" cy="111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End-host</a:t>
            </a: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h</a:t>
            </a:r>
            <a:endParaRPr kumimoji="0" lang="en-US" sz="2800" i="1">
              <a:solidFill>
                <a:schemeClr val="folHlink"/>
              </a:solidFill>
              <a:sym typeface="Wingdings" pitchFamily="-111" charset="2"/>
            </a:endParaRP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IP: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i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h</a:t>
            </a:r>
          </a:p>
        </p:txBody>
      </p:sp>
      <p:sp useBgFill="1">
        <p:nvSpPr>
          <p:cNvPr id="792628" name="Text Box 52"/>
          <p:cNvSpPr txBox="1">
            <a:spLocks noChangeArrowheads="1"/>
          </p:cNvSpPr>
          <p:nvPr/>
        </p:nvSpPr>
        <p:spPr bwMode="auto">
          <a:xfrm rot="-525099">
            <a:off x="2822575" y="2762250"/>
            <a:ext cx="527050" cy="471488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i="1">
                <a:solidFill>
                  <a:schemeClr val="folHlink"/>
                </a:solidFill>
              </a:rPr>
              <a:t>j</a:t>
            </a:r>
          </a:p>
        </p:txBody>
      </p:sp>
      <p:sp>
        <p:nvSpPr>
          <p:cNvPr id="792635" name="Text Box 59"/>
          <p:cNvSpPr txBox="1">
            <a:spLocks noChangeArrowheads="1"/>
          </p:cNvSpPr>
          <p:nvPr/>
        </p:nvSpPr>
        <p:spPr bwMode="auto">
          <a:xfrm>
            <a:off x="5270500" y="1092200"/>
            <a:ext cx="104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DHT</a:t>
            </a:r>
          </a:p>
        </p:txBody>
      </p:sp>
      <p:sp>
        <p:nvSpPr>
          <p:cNvPr id="792636" name="Text Box 60"/>
          <p:cNvSpPr txBox="1">
            <a:spLocks noChangeArrowheads="1"/>
          </p:cNvSpPr>
          <p:nvPr/>
        </p:nvSpPr>
        <p:spPr bwMode="auto">
          <a:xfrm rot="-505182">
            <a:off x="1971675" y="2100263"/>
            <a:ext cx="2393950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solidFill>
                  <a:schemeClr val="accent1"/>
                </a:solidFill>
                <a:latin typeface="Courier New" pitchFamily="-111" charset="0"/>
              </a:rPr>
              <a:t>LOOKUP(</a:t>
            </a: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r>
              <a:rPr lang="en-US">
                <a:solidFill>
                  <a:schemeClr val="accent1"/>
                </a:solidFill>
                <a:latin typeface="Courier New" pitchFamily="-111" charset="0"/>
              </a:rPr>
              <a:t>)</a:t>
            </a:r>
          </a:p>
        </p:txBody>
      </p:sp>
      <p:sp>
        <p:nvSpPr>
          <p:cNvPr id="792638" name="Line 62"/>
          <p:cNvSpPr>
            <a:spLocks noChangeShapeType="1"/>
          </p:cNvSpPr>
          <p:nvPr/>
        </p:nvSpPr>
        <p:spPr bwMode="auto">
          <a:xfrm flipV="1">
            <a:off x="1905000" y="2374900"/>
            <a:ext cx="2438400" cy="3429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39" name="Line 63"/>
          <p:cNvSpPr>
            <a:spLocks noChangeShapeType="1"/>
          </p:cNvSpPr>
          <p:nvPr/>
        </p:nvSpPr>
        <p:spPr bwMode="auto">
          <a:xfrm rot="10800000" flipV="1">
            <a:off x="1879600" y="2476500"/>
            <a:ext cx="2438400" cy="3683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40" name="Freeform 64"/>
          <p:cNvSpPr>
            <a:spLocks/>
          </p:cNvSpPr>
          <p:nvPr/>
        </p:nvSpPr>
        <p:spPr bwMode="auto">
          <a:xfrm>
            <a:off x="1016000" y="2146300"/>
            <a:ext cx="5613400" cy="2325688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1456" y="1424"/>
              </a:cxn>
              <a:cxn ang="0">
                <a:pos x="2664" y="688"/>
              </a:cxn>
              <a:cxn ang="0">
                <a:pos x="3536" y="0"/>
              </a:cxn>
            </a:cxnLst>
            <a:rect l="0" t="0" r="r" b="b"/>
            <a:pathLst>
              <a:path w="3536" h="1465">
                <a:moveTo>
                  <a:pt x="0" y="440"/>
                </a:moveTo>
                <a:cubicBezTo>
                  <a:pt x="244" y="604"/>
                  <a:pt x="1012" y="1383"/>
                  <a:pt x="1456" y="1424"/>
                </a:cubicBezTo>
                <a:cubicBezTo>
                  <a:pt x="1900" y="1465"/>
                  <a:pt x="2317" y="925"/>
                  <a:pt x="2664" y="688"/>
                </a:cubicBezTo>
                <a:cubicBezTo>
                  <a:pt x="3011" y="451"/>
                  <a:pt x="3354" y="143"/>
                  <a:pt x="3536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42" name="Freeform 66"/>
          <p:cNvSpPr>
            <a:spLocks/>
          </p:cNvSpPr>
          <p:nvPr/>
        </p:nvSpPr>
        <p:spPr bwMode="auto">
          <a:xfrm>
            <a:off x="5703888" y="2171700"/>
            <a:ext cx="1243012" cy="1485900"/>
          </a:xfrm>
          <a:custGeom>
            <a:avLst/>
            <a:gdLst/>
            <a:ahLst/>
            <a:cxnLst>
              <a:cxn ang="0">
                <a:pos x="783" y="0"/>
              </a:cxn>
              <a:cxn ang="0">
                <a:pos x="71" y="624"/>
              </a:cxn>
              <a:cxn ang="0">
                <a:pos x="359" y="936"/>
              </a:cxn>
            </a:cxnLst>
            <a:rect l="0" t="0" r="r" b="b"/>
            <a:pathLst>
              <a:path w="783" h="936">
                <a:moveTo>
                  <a:pt x="783" y="0"/>
                </a:moveTo>
                <a:cubicBezTo>
                  <a:pt x="664" y="104"/>
                  <a:pt x="142" y="468"/>
                  <a:pt x="71" y="624"/>
                </a:cubicBezTo>
                <a:cubicBezTo>
                  <a:pt x="0" y="780"/>
                  <a:pt x="299" y="871"/>
                  <a:pt x="359" y="936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triangle" w="lg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49" name="computr4"/>
          <p:cNvSpPr>
            <a:spLocks noEditPoints="1" noChangeArrowheads="1"/>
          </p:cNvSpPr>
          <p:nvPr/>
        </p:nvSpPr>
        <p:spPr bwMode="auto">
          <a:xfrm>
            <a:off x="6308725" y="3336925"/>
            <a:ext cx="679450" cy="7556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2651" name="mainfrm"/>
          <p:cNvSpPr>
            <a:spLocks noEditPoints="1" noChangeArrowheads="1"/>
          </p:cNvSpPr>
          <p:nvPr/>
        </p:nvSpPr>
        <p:spPr bwMode="auto">
          <a:xfrm>
            <a:off x="6372225" y="1228725"/>
            <a:ext cx="1009650" cy="9080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2616" name="Text Box 40"/>
          <p:cNvSpPr txBox="1">
            <a:spLocks noChangeArrowheads="1"/>
          </p:cNvSpPr>
          <p:nvPr/>
        </p:nvSpPr>
        <p:spPr bwMode="auto">
          <a:xfrm>
            <a:off x="381000" y="1371600"/>
            <a:ext cx="1524000" cy="527050"/>
          </a:xfrm>
          <a:prstGeom prst="rect">
            <a:avLst/>
          </a:prstGeom>
          <a:noFill/>
          <a:ln w="38100">
            <a:solidFill>
              <a:srgbClr val="FF8DB3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FF8DB3"/>
                </a:solidFill>
              </a:rPr>
              <a:t>Process</a:t>
            </a:r>
          </a:p>
        </p:txBody>
      </p:sp>
      <p:sp>
        <p:nvSpPr>
          <p:cNvPr id="792618" name="Line 42"/>
          <p:cNvSpPr>
            <a:spLocks noChangeShapeType="1"/>
          </p:cNvSpPr>
          <p:nvPr/>
        </p:nvSpPr>
        <p:spPr bwMode="auto">
          <a:xfrm>
            <a:off x="1143000" y="1879600"/>
            <a:ext cx="0" cy="749300"/>
          </a:xfrm>
          <a:prstGeom prst="line">
            <a:avLst/>
          </a:prstGeom>
          <a:noFill/>
          <a:ln w="38100">
            <a:solidFill>
              <a:srgbClr val="FF8DB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67" name="Text Box 91"/>
          <p:cNvSpPr txBox="1">
            <a:spLocks noChangeArrowheads="1"/>
          </p:cNvSpPr>
          <p:nvPr/>
        </p:nvSpPr>
        <p:spPr bwMode="auto">
          <a:xfrm>
            <a:off x="2009775" y="992188"/>
            <a:ext cx="2409825" cy="111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Source</a:t>
            </a: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s</a:t>
            </a:r>
            <a:endParaRPr kumimoji="0" lang="en-US" sz="2800" i="1">
              <a:solidFill>
                <a:schemeClr val="folHlink"/>
              </a:solidFill>
              <a:sym typeface="Wingdings" pitchFamily="-111" charset="2"/>
            </a:endParaRP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IP: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i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s</a:t>
            </a:r>
          </a:p>
        </p:txBody>
      </p:sp>
      <p:sp>
        <p:nvSpPr>
          <p:cNvPr id="792668" name="Rectangle 92"/>
          <p:cNvSpPr>
            <a:spLocks noChangeArrowheads="1"/>
          </p:cNvSpPr>
          <p:nvPr/>
        </p:nvSpPr>
        <p:spPr bwMode="auto">
          <a:xfrm>
            <a:off x="395288" y="4633913"/>
            <a:ext cx="8748712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>
                <a:latin typeface="Tahoma" pitchFamily="-111" charset="0"/>
              </a:rPr>
              <a:t>End-host replies to source by resolving </a:t>
            </a:r>
            <a:r>
              <a:rPr kumimoji="0" lang="en-US" sz="2800" i="1">
                <a:solidFill>
                  <a:schemeClr val="folHlink"/>
                </a:solidFill>
                <a:latin typeface="Tahoma" pitchFamily="-111" charset="0"/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latin typeface="Tahoma" pitchFamily="-111" charset="0"/>
                <a:sym typeface="Wingdings" pitchFamily="-111" charset="2"/>
              </a:rPr>
              <a:t>s</a:t>
            </a:r>
            <a:endParaRPr kumimoji="0" lang="en-US" sz="2800" i="1" baseline="-25000">
              <a:solidFill>
                <a:schemeClr val="folHlink"/>
              </a:solidFill>
              <a:latin typeface="Tahoma" pitchFamily="-111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2800" b="0">
                <a:solidFill>
                  <a:schemeClr val="folHlink"/>
                </a:solidFill>
                <a:latin typeface="Tahoma" pitchFamily="-111" charset="0"/>
              </a:rPr>
              <a:t>Authenticity, performance</a:t>
            </a:r>
            <a:r>
              <a:rPr kumimoji="0" lang="en-US" sz="2800" b="0">
                <a:latin typeface="Tahoma" pitchFamily="-111" charset="0"/>
              </a:rPr>
              <a:t>: discussed in the paper</a:t>
            </a:r>
          </a:p>
        </p:txBody>
      </p:sp>
      <p:sp>
        <p:nvSpPr>
          <p:cNvPr id="792619" name="Text Box 43"/>
          <p:cNvSpPr txBox="1">
            <a:spLocks noChangeArrowheads="1"/>
          </p:cNvSpPr>
          <p:nvPr/>
        </p:nvSpPr>
        <p:spPr bwMode="auto">
          <a:xfrm>
            <a:off x="279400" y="4267200"/>
            <a:ext cx="52816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solidFill>
                  <a:schemeClr val="accent1"/>
                </a:solidFill>
              </a:rPr>
              <a:t>DOA Packet</a:t>
            </a:r>
          </a:p>
        </p:txBody>
      </p:sp>
      <p:sp useBgFill="1">
        <p:nvSpPr>
          <p:cNvPr id="792593" name="Rectangle 17"/>
          <p:cNvSpPr>
            <a:spLocks noChangeArrowheads="1"/>
          </p:cNvSpPr>
          <p:nvPr/>
        </p:nvSpPr>
        <p:spPr bwMode="auto">
          <a:xfrm>
            <a:off x="419100" y="3419475"/>
            <a:ext cx="5233988" cy="860425"/>
          </a:xfrm>
          <a:prstGeom prst="rect">
            <a:avLst/>
          </a:prstGeom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594" name="Line 18"/>
          <p:cNvSpPr>
            <a:spLocks noChangeShapeType="1"/>
          </p:cNvSpPr>
          <p:nvPr/>
        </p:nvSpPr>
        <p:spPr bwMode="auto">
          <a:xfrm>
            <a:off x="1314450" y="3417888"/>
            <a:ext cx="14288" cy="862012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595" name="Line 19"/>
          <p:cNvSpPr>
            <a:spLocks noChangeShapeType="1"/>
          </p:cNvSpPr>
          <p:nvPr/>
        </p:nvSpPr>
        <p:spPr bwMode="auto">
          <a:xfrm flipH="1">
            <a:off x="2643188" y="3422650"/>
            <a:ext cx="14287" cy="8477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596" name="Line 20"/>
          <p:cNvSpPr>
            <a:spLocks noChangeShapeType="1"/>
          </p:cNvSpPr>
          <p:nvPr/>
        </p:nvSpPr>
        <p:spPr bwMode="auto">
          <a:xfrm flipH="1">
            <a:off x="4473575" y="3424238"/>
            <a:ext cx="14288" cy="836612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2601" name="Text Box 25"/>
          <p:cNvSpPr txBox="1">
            <a:spLocks noChangeArrowheads="1"/>
          </p:cNvSpPr>
          <p:nvPr/>
        </p:nvSpPr>
        <p:spPr bwMode="auto">
          <a:xfrm>
            <a:off x="419100" y="3435350"/>
            <a:ext cx="873125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IP</a:t>
            </a:r>
          </a:p>
          <a:p>
            <a:pPr algn="ctr">
              <a:lnSpc>
                <a:spcPct val="80000"/>
              </a:lnSpc>
            </a:pPr>
            <a:r>
              <a:rPr lang="en-US" sz="2800" i="1">
                <a:solidFill>
                  <a:schemeClr val="folHlink"/>
                </a:solidFill>
              </a:rPr>
              <a:t>i</a:t>
            </a:r>
            <a:r>
              <a:rPr lang="en-US" sz="2800" i="1" baseline="-25000">
                <a:solidFill>
                  <a:schemeClr val="folHlink"/>
                </a:solidFill>
              </a:rPr>
              <a:t>s   </a:t>
            </a:r>
            <a:r>
              <a:rPr lang="en-US" sz="2800" i="1">
                <a:solidFill>
                  <a:schemeClr val="folHlink"/>
                </a:solidFill>
              </a:rPr>
              <a:t> j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792604" name="Text Box 28"/>
          <p:cNvSpPr txBox="1">
            <a:spLocks noChangeArrowheads="1"/>
          </p:cNvSpPr>
          <p:nvPr/>
        </p:nvSpPr>
        <p:spPr bwMode="auto">
          <a:xfrm>
            <a:off x="2660650" y="3435350"/>
            <a:ext cx="1798638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transport</a:t>
            </a:r>
          </a:p>
        </p:txBody>
      </p:sp>
      <p:sp>
        <p:nvSpPr>
          <p:cNvPr id="792603" name="Text Box 27"/>
          <p:cNvSpPr txBox="1">
            <a:spLocks noChangeArrowheads="1"/>
          </p:cNvSpPr>
          <p:nvPr/>
        </p:nvSpPr>
        <p:spPr bwMode="auto">
          <a:xfrm>
            <a:off x="4491038" y="3430588"/>
            <a:ext cx="1131887" cy="811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</a:rPr>
              <a:t>body</a:t>
            </a:r>
          </a:p>
        </p:txBody>
      </p:sp>
      <p:sp>
        <p:nvSpPr>
          <p:cNvPr id="792669" name="Text Box 93"/>
          <p:cNvSpPr txBox="1">
            <a:spLocks noChangeArrowheads="1"/>
          </p:cNvSpPr>
          <p:nvPr/>
        </p:nvSpPr>
        <p:spPr bwMode="auto">
          <a:xfrm>
            <a:off x="1333500" y="3448050"/>
            <a:ext cx="13176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DOA</a:t>
            </a:r>
          </a:p>
          <a:p>
            <a:pPr algn="ctr">
              <a:lnSpc>
                <a:spcPct val="80000"/>
              </a:lnSpc>
            </a:pPr>
            <a:r>
              <a:rPr lang="en-US" sz="2800" i="1">
                <a:solidFill>
                  <a:schemeClr val="accent1"/>
                </a:solidFill>
              </a:rPr>
              <a:t>e</a:t>
            </a:r>
            <a:r>
              <a:rPr lang="en-US" sz="2800" i="1" baseline="-25000">
                <a:solidFill>
                  <a:schemeClr val="accent1"/>
                </a:solidFill>
              </a:rPr>
              <a:t>s</a:t>
            </a:r>
            <a:r>
              <a:rPr lang="en-US" sz="2800" i="1">
                <a:solidFill>
                  <a:schemeClr val="accent1"/>
                </a:solidFill>
              </a:rPr>
              <a:t>   e</a:t>
            </a:r>
            <a:r>
              <a:rPr lang="en-US" sz="2800" i="1" baseline="-25000">
                <a:solidFill>
                  <a:schemeClr val="accent1"/>
                </a:solidFill>
              </a:rPr>
              <a:t>h</a:t>
            </a:r>
            <a:endParaRPr lang="en-US" sz="2800" i="1">
              <a:solidFill>
                <a:schemeClr val="accent1"/>
              </a:solidFill>
            </a:endParaRPr>
          </a:p>
          <a:p>
            <a:pPr algn="ctr">
              <a:lnSpc>
                <a:spcPct val="80000"/>
              </a:lnSpc>
            </a:pPr>
            <a:endParaRPr lang="en-US" sz="2800">
              <a:solidFill>
                <a:schemeClr val="accent1"/>
              </a:solidFill>
            </a:endParaRPr>
          </a:p>
        </p:txBody>
      </p:sp>
      <p:sp useBgFill="1">
        <p:nvSpPr>
          <p:cNvPr id="792673" name="Text Box 97"/>
          <p:cNvSpPr txBox="1">
            <a:spLocks noChangeArrowheads="1"/>
          </p:cNvSpPr>
          <p:nvPr/>
        </p:nvSpPr>
        <p:spPr bwMode="auto">
          <a:xfrm>
            <a:off x="381000" y="2298700"/>
            <a:ext cx="1524000" cy="527050"/>
          </a:xfrm>
          <a:prstGeom prst="rect">
            <a:avLst/>
          </a:prstGeom>
          <a:ln w="38100">
            <a:solidFill>
              <a:srgbClr val="FF8DB3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FF8DB3"/>
                </a:solidFill>
              </a:rPr>
              <a:t>DOA</a:t>
            </a:r>
          </a:p>
        </p:txBody>
      </p:sp>
      <p:sp>
        <p:nvSpPr>
          <p:cNvPr id="792674" name="Text Box 98"/>
          <p:cNvSpPr txBox="1">
            <a:spLocks noChangeArrowheads="1"/>
          </p:cNvSpPr>
          <p:nvPr/>
        </p:nvSpPr>
        <p:spPr bwMode="auto">
          <a:xfrm>
            <a:off x="2660650" y="3435350"/>
            <a:ext cx="1798638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transport</a:t>
            </a:r>
          </a:p>
        </p:txBody>
      </p:sp>
      <p:sp>
        <p:nvSpPr>
          <p:cNvPr id="792675" name="Text Box 99"/>
          <p:cNvSpPr txBox="1">
            <a:spLocks noChangeArrowheads="1"/>
          </p:cNvSpPr>
          <p:nvPr/>
        </p:nvSpPr>
        <p:spPr bwMode="auto">
          <a:xfrm>
            <a:off x="1333500" y="3448050"/>
            <a:ext cx="13176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chemeClr val="accent1"/>
                </a:solidFill>
              </a:rPr>
              <a:t>DOA</a:t>
            </a:r>
          </a:p>
          <a:p>
            <a:pPr algn="ctr">
              <a:lnSpc>
                <a:spcPct val="80000"/>
              </a:lnSpc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s</a:t>
            </a:r>
            <a:r>
              <a:rPr lang="en-US" sz="2800" i="1">
                <a:solidFill>
                  <a:schemeClr val="folHlink"/>
                </a:solidFill>
              </a:rPr>
              <a:t>   e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endParaRPr lang="en-US" sz="280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9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9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9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9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628" grpId="0" animBg="1"/>
      <p:bldP spid="792636" grpId="0"/>
      <p:bldP spid="792638" grpId="0" animBg="1"/>
      <p:bldP spid="792639" grpId="0" animBg="1"/>
      <p:bldP spid="792640" grpId="0" animBg="1"/>
      <p:bldP spid="792642" grpId="0" animBg="1"/>
      <p:bldP spid="792619" grpId="0"/>
      <p:bldP spid="792593" grpId="0" animBg="1"/>
      <p:bldP spid="792594" grpId="0" animBg="1"/>
      <p:bldP spid="792595" grpId="0" animBg="1"/>
      <p:bldP spid="792596" grpId="0" animBg="1"/>
      <p:bldP spid="792601" grpId="0"/>
      <p:bldP spid="792604" grpId="0"/>
      <p:bldP spid="792603" grpId="0"/>
      <p:bldP spid="792669" grpId="0"/>
      <p:bldP spid="792674" grpId="0"/>
      <p:bldP spid="7926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Bit More About DOA</a:t>
            </a:r>
          </a:p>
        </p:txBody>
      </p:sp>
      <p:sp>
        <p:nvSpPr>
          <p:cNvPr id="884739" name="Rectangle 3"/>
          <p:cNvSpPr>
            <a:spLocks noChangeArrowheads="1"/>
          </p:cNvSpPr>
          <p:nvPr/>
        </p:nvSpPr>
        <p:spPr bwMode="auto">
          <a:xfrm>
            <a:off x="288925" y="1203676"/>
            <a:ext cx="88169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93700" indent="-3937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latin typeface="Tahoma" pitchFamily="-111" charset="0"/>
              </a:rPr>
              <a:t>Incrementally </a:t>
            </a:r>
            <a:r>
              <a:rPr kumimoji="0" lang="en-US" sz="3200" b="0" dirty="0" smtClean="0">
                <a:latin typeface="Tahoma" pitchFamily="-111" charset="0"/>
              </a:rPr>
              <a:t>deployable (same as LNA).</a:t>
            </a:r>
          </a:p>
          <a:p>
            <a:pPr marL="393700" indent="-393700" algn="l">
              <a:spcBef>
                <a:spcPct val="20000"/>
              </a:spcBef>
              <a:buClr>
                <a:srgbClr val="FFFF00"/>
              </a:buClr>
            </a:pPr>
            <a:r>
              <a:rPr kumimoji="0" lang="en-US" sz="3200" b="0" dirty="0" smtClean="0">
                <a:latin typeface="Tahoma" pitchFamily="-111" charset="0"/>
              </a:rPr>
              <a:t> </a:t>
            </a:r>
            <a:r>
              <a:rPr kumimoji="0" lang="en-US" sz="3200" b="0" dirty="0">
                <a:latin typeface="Tahoma" pitchFamily="-111" charset="0"/>
              </a:rPr>
              <a:t>Requires:</a:t>
            </a:r>
          </a:p>
          <a:p>
            <a:pPr marL="823913" lvl="1" indent="-315913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Changes to hosts and </a:t>
            </a:r>
            <a:r>
              <a:rPr kumimoji="0" lang="en-US" sz="2800" b="0" dirty="0" err="1">
                <a:latin typeface="Tahoma" pitchFamily="-111" charset="0"/>
                <a:ea typeface="ＭＳ Ｐゴシック" pitchFamily="-111" charset="-128"/>
              </a:rPr>
              <a:t>middleboxes</a:t>
            </a: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 </a:t>
            </a:r>
          </a:p>
          <a:p>
            <a:pPr marL="823913" lvl="1" indent="-315913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No changes to IP routers (design requirement)</a:t>
            </a:r>
          </a:p>
          <a:p>
            <a:pPr marL="823913" lvl="1" indent="-315913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</a:rPr>
              <a:t>Global resolution infrastructure for flat IDs</a:t>
            </a:r>
            <a:endParaRPr kumimoji="0" lang="en-US" sz="2800" b="0" dirty="0" smtClean="0">
              <a:latin typeface="Tahoma" pitchFamily="-111" charset="0"/>
              <a:ea typeface="ＭＳ Ｐゴシック" pitchFamily="-111" charset="-128"/>
            </a:endParaRPr>
          </a:p>
          <a:p>
            <a:pPr marL="393700" indent="-393700" algn="l">
              <a:spcBef>
                <a:spcPct val="40000"/>
              </a:spcBef>
              <a:buClr>
                <a:srgbClr val="FFFF00"/>
              </a:buClr>
              <a:buFontTx/>
              <a:buChar char="•"/>
            </a:pPr>
            <a:endParaRPr kumimoji="0" lang="en-US" sz="3200" b="0" dirty="0" smtClean="0">
              <a:latin typeface="Tahoma" pitchFamily="-111" charset="0"/>
            </a:endParaRPr>
          </a:p>
          <a:p>
            <a:pPr marL="393700" indent="-3937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endParaRPr kumimoji="0" lang="en-US" sz="3200" b="0" dirty="0">
              <a:latin typeface="Tahoma" pitchFamily="-111" charset="0"/>
            </a:endParaRP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Off-path Firewall</a:t>
            </a:r>
          </a:p>
        </p:txBody>
      </p:sp>
      <p:sp>
        <p:nvSpPr>
          <p:cNvPr id="800775" name="Text Box 7"/>
          <p:cNvSpPr txBox="1">
            <a:spLocks noChangeArrowheads="1"/>
          </p:cNvSpPr>
          <p:nvPr/>
        </p:nvSpPr>
        <p:spPr bwMode="auto">
          <a:xfrm>
            <a:off x="3432175" y="1492250"/>
            <a:ext cx="2919413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800" i="1">
                <a:solidFill>
                  <a:srgbClr val="FF8DB3"/>
                </a:solidFill>
              </a:rPr>
              <a:t>e</a:t>
            </a:r>
            <a:r>
              <a:rPr lang="en-US" sz="2800" i="1" baseline="-25000">
                <a:solidFill>
                  <a:srgbClr val="FF8DB3"/>
                </a:solidFill>
              </a:rPr>
              <a:t>h</a:t>
            </a:r>
            <a:r>
              <a:rPr lang="en-US" sz="2800">
                <a:solidFill>
                  <a:srgbClr val="FF8DB3"/>
                </a:solidFill>
              </a:rPr>
              <a:t> </a:t>
            </a:r>
            <a:r>
              <a:rPr lang="en-US" sz="2800">
                <a:solidFill>
                  <a:srgbClr val="FF8DB3"/>
                </a:solidFill>
                <a:sym typeface="Wingdings" pitchFamily="-111" charset="2"/>
              </a:rPr>
              <a:t> (</a:t>
            </a:r>
            <a:r>
              <a:rPr lang="en-US" sz="2800" i="1">
                <a:solidFill>
                  <a:srgbClr val="FF8DB3"/>
                </a:solidFill>
              </a:rPr>
              <a:t>i</a:t>
            </a:r>
            <a:r>
              <a:rPr lang="en-US" sz="2800" i="1" baseline="-25000">
                <a:solidFill>
                  <a:srgbClr val="FF8DB3"/>
                </a:solidFill>
              </a:rPr>
              <a:t>h</a:t>
            </a:r>
            <a:r>
              <a:rPr lang="en-US" sz="2800" i="1">
                <a:solidFill>
                  <a:srgbClr val="FF8DB3"/>
                </a:solidFill>
              </a:rPr>
              <a:t>, Rules</a:t>
            </a:r>
            <a:r>
              <a:rPr lang="en-US" sz="2800">
                <a:solidFill>
                  <a:srgbClr val="FF8DB3"/>
                </a:solidFill>
              </a:rPr>
              <a:t>)</a:t>
            </a:r>
          </a:p>
        </p:txBody>
      </p:sp>
      <p:sp>
        <p:nvSpPr>
          <p:cNvPr id="800776" name="Freeform 8"/>
          <p:cNvSpPr>
            <a:spLocks/>
          </p:cNvSpPr>
          <p:nvPr/>
        </p:nvSpPr>
        <p:spPr bwMode="auto">
          <a:xfrm>
            <a:off x="430213" y="1460500"/>
            <a:ext cx="331787" cy="2527300"/>
          </a:xfrm>
          <a:custGeom>
            <a:avLst/>
            <a:gdLst/>
            <a:ahLst/>
            <a:cxnLst>
              <a:cxn ang="0">
                <a:pos x="280" y="0"/>
              </a:cxn>
              <a:cxn ang="0">
                <a:pos x="16" y="0"/>
              </a:cxn>
              <a:cxn ang="0">
                <a:pos x="0" y="1656"/>
              </a:cxn>
            </a:cxnLst>
            <a:rect l="0" t="0" r="r" b="b"/>
            <a:pathLst>
              <a:path w="280" h="1656">
                <a:moveTo>
                  <a:pt x="280" y="0"/>
                </a:moveTo>
                <a:lnTo>
                  <a:pt x="16" y="0"/>
                </a:lnTo>
                <a:lnTo>
                  <a:pt x="0" y="1656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777" name="Line 9"/>
          <p:cNvSpPr>
            <a:spLocks noChangeShapeType="1"/>
          </p:cNvSpPr>
          <p:nvPr/>
        </p:nvSpPr>
        <p:spPr bwMode="auto">
          <a:xfrm flipH="1" flipV="1">
            <a:off x="622300" y="1666875"/>
            <a:ext cx="9525" cy="20669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778" name="Rectangle 10"/>
          <p:cNvSpPr>
            <a:spLocks noChangeArrowheads="1"/>
          </p:cNvSpPr>
          <p:nvPr/>
        </p:nvSpPr>
        <p:spPr bwMode="auto">
          <a:xfrm>
            <a:off x="3417888" y="1476375"/>
            <a:ext cx="2751137" cy="1412875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793" name="Rectangle 25"/>
          <p:cNvSpPr>
            <a:spLocks noChangeArrowheads="1"/>
          </p:cNvSpPr>
          <p:nvPr/>
        </p:nvSpPr>
        <p:spPr bwMode="auto">
          <a:xfrm>
            <a:off x="6643688" y="2432050"/>
            <a:ext cx="2271712" cy="2216150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41" name="Text Box 73"/>
          <p:cNvSpPr txBox="1">
            <a:spLocks noChangeArrowheads="1"/>
          </p:cNvSpPr>
          <p:nvPr/>
        </p:nvSpPr>
        <p:spPr bwMode="auto">
          <a:xfrm>
            <a:off x="6800850" y="2574925"/>
            <a:ext cx="1927225" cy="860425"/>
          </a:xfrm>
          <a:prstGeom prst="rect">
            <a:avLst/>
          </a:prstGeom>
          <a:noFill/>
          <a:ln w="38100">
            <a:solidFill>
              <a:srgbClr val="FF8DB3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8DB3"/>
                </a:solidFill>
              </a:rPr>
              <a:t>Network Stack</a:t>
            </a:r>
          </a:p>
        </p:txBody>
      </p:sp>
      <p:sp>
        <p:nvSpPr>
          <p:cNvPr id="800855" name="Cloud"/>
          <p:cNvSpPr>
            <a:spLocks noChangeAspect="1" noEditPoints="1" noChangeArrowheads="1"/>
          </p:cNvSpPr>
          <p:nvPr/>
        </p:nvSpPr>
        <p:spPr bwMode="auto">
          <a:xfrm>
            <a:off x="849313" y="3471863"/>
            <a:ext cx="4827587" cy="16335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800896" name="Rectangle 128"/>
          <p:cNvSpPr>
            <a:spLocks noChangeArrowheads="1"/>
          </p:cNvSpPr>
          <p:nvPr/>
        </p:nvSpPr>
        <p:spPr bwMode="auto">
          <a:xfrm>
            <a:off x="4635500" y="2887663"/>
            <a:ext cx="415925" cy="500062"/>
          </a:xfrm>
          <a:prstGeom prst="rect">
            <a:avLst/>
          </a:prstGeom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72" name="Freeform 104"/>
          <p:cNvSpPr>
            <a:spLocks/>
          </p:cNvSpPr>
          <p:nvPr/>
        </p:nvSpPr>
        <p:spPr bwMode="auto">
          <a:xfrm>
            <a:off x="1079500" y="1892300"/>
            <a:ext cx="3695700" cy="2473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288"/>
              </a:cxn>
              <a:cxn ang="0">
                <a:pos x="1107" y="1002"/>
              </a:cxn>
              <a:cxn ang="0">
                <a:pos x="1704" y="1520"/>
              </a:cxn>
              <a:cxn ang="0">
                <a:pos x="2224" y="1232"/>
              </a:cxn>
              <a:cxn ang="0">
                <a:pos x="2328" y="512"/>
              </a:cxn>
            </a:cxnLst>
            <a:rect l="0" t="0" r="r" b="b"/>
            <a:pathLst>
              <a:path w="2328" h="1558">
                <a:moveTo>
                  <a:pt x="0" y="0"/>
                </a:moveTo>
                <a:cubicBezTo>
                  <a:pt x="64" y="48"/>
                  <a:pt x="200" y="121"/>
                  <a:pt x="384" y="288"/>
                </a:cubicBezTo>
                <a:cubicBezTo>
                  <a:pt x="568" y="455"/>
                  <a:pt x="887" y="797"/>
                  <a:pt x="1107" y="1002"/>
                </a:cubicBezTo>
                <a:cubicBezTo>
                  <a:pt x="1327" y="1207"/>
                  <a:pt x="1518" y="1482"/>
                  <a:pt x="1704" y="1520"/>
                </a:cubicBezTo>
                <a:cubicBezTo>
                  <a:pt x="1890" y="1558"/>
                  <a:pt x="2120" y="1400"/>
                  <a:pt x="2224" y="1232"/>
                </a:cubicBezTo>
                <a:cubicBezTo>
                  <a:pt x="2328" y="1064"/>
                  <a:pt x="2306" y="662"/>
                  <a:pt x="2328" y="512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800788" name="AutoShape 20"/>
          <p:cNvSpPr>
            <a:spLocks noChangeArrowheads="1"/>
          </p:cNvSpPr>
          <p:nvPr/>
        </p:nvSpPr>
        <p:spPr bwMode="auto">
          <a:xfrm>
            <a:off x="261938" y="3462338"/>
            <a:ext cx="2201862" cy="2063750"/>
          </a:xfrm>
          <a:prstGeom prst="star24">
            <a:avLst>
              <a:gd name="adj" fmla="val 37500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73" name="Freeform 105"/>
          <p:cNvSpPr>
            <a:spLocks/>
          </p:cNvSpPr>
          <p:nvPr/>
        </p:nvSpPr>
        <p:spPr bwMode="auto">
          <a:xfrm>
            <a:off x="4991100" y="2679700"/>
            <a:ext cx="2265363" cy="3046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0" y="1640"/>
              </a:cxn>
              <a:cxn ang="0">
                <a:pos x="1264" y="1672"/>
              </a:cxn>
              <a:cxn ang="0">
                <a:pos x="1416" y="1040"/>
              </a:cxn>
            </a:cxnLst>
            <a:rect l="0" t="0" r="r" b="b"/>
            <a:pathLst>
              <a:path w="1427" h="1919">
                <a:moveTo>
                  <a:pt x="0" y="0"/>
                </a:moveTo>
                <a:cubicBezTo>
                  <a:pt x="73" y="273"/>
                  <a:pt x="229" y="1361"/>
                  <a:pt x="440" y="1640"/>
                </a:cubicBezTo>
                <a:cubicBezTo>
                  <a:pt x="651" y="1919"/>
                  <a:pt x="1101" y="1772"/>
                  <a:pt x="1264" y="1672"/>
                </a:cubicBezTo>
                <a:cubicBezTo>
                  <a:pt x="1427" y="1572"/>
                  <a:pt x="1384" y="1172"/>
                  <a:pt x="1416" y="104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none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800861" name="Rectangle 93"/>
          <p:cNvSpPr>
            <a:spLocks noChangeArrowheads="1"/>
          </p:cNvSpPr>
          <p:nvPr/>
        </p:nvSpPr>
        <p:spPr bwMode="auto">
          <a:xfrm>
            <a:off x="2233613" y="3724275"/>
            <a:ext cx="2886075" cy="492125"/>
          </a:xfrm>
          <a:prstGeom prst="rect">
            <a:avLst/>
          </a:prstGeom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63" name="Line 95"/>
          <p:cNvSpPr>
            <a:spLocks noChangeShapeType="1"/>
          </p:cNvSpPr>
          <p:nvPr/>
        </p:nvSpPr>
        <p:spPr bwMode="auto">
          <a:xfrm>
            <a:off x="3216275" y="3727450"/>
            <a:ext cx="0" cy="4794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65" name="Text Box 97"/>
          <p:cNvSpPr txBox="1">
            <a:spLocks noChangeArrowheads="1"/>
          </p:cNvSpPr>
          <p:nvPr/>
        </p:nvSpPr>
        <p:spPr bwMode="auto">
          <a:xfrm>
            <a:off x="2276475" y="3675063"/>
            <a:ext cx="4270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i</a:t>
            </a:r>
            <a:r>
              <a:rPr lang="en-US" sz="2800" i="1" baseline="-25000">
                <a:solidFill>
                  <a:schemeClr val="folHlink"/>
                </a:solidFill>
              </a:rPr>
              <a:t>s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66" name="Text Box 98"/>
          <p:cNvSpPr txBox="1">
            <a:spLocks noChangeArrowheads="1"/>
          </p:cNvSpPr>
          <p:nvPr/>
        </p:nvSpPr>
        <p:spPr bwMode="auto">
          <a:xfrm>
            <a:off x="2786063" y="3662363"/>
            <a:ext cx="4270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j</a:t>
            </a:r>
            <a:endParaRPr lang="en-US" sz="2800">
              <a:solidFill>
                <a:schemeClr val="folHlink"/>
              </a:solidFill>
            </a:endParaRPr>
          </a:p>
        </p:txBody>
      </p:sp>
      <p:sp>
        <p:nvSpPr>
          <p:cNvPr id="800867" name="Text Box 99"/>
          <p:cNvSpPr txBox="1">
            <a:spLocks noChangeArrowheads="1"/>
          </p:cNvSpPr>
          <p:nvPr/>
        </p:nvSpPr>
        <p:spPr bwMode="auto">
          <a:xfrm>
            <a:off x="3165475" y="3662363"/>
            <a:ext cx="576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s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68" name="Text Box 100"/>
          <p:cNvSpPr txBox="1">
            <a:spLocks noChangeArrowheads="1"/>
          </p:cNvSpPr>
          <p:nvPr/>
        </p:nvSpPr>
        <p:spPr bwMode="auto">
          <a:xfrm>
            <a:off x="3676650" y="3662363"/>
            <a:ext cx="14493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[</a:t>
            </a: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FW</a:t>
            </a:r>
            <a:r>
              <a:rPr lang="en-US" sz="2800" i="1">
                <a:solidFill>
                  <a:schemeClr val="folHlink"/>
                </a:solidFill>
              </a:rPr>
              <a:t> e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r>
              <a:rPr lang="en-US" sz="2800">
                <a:solidFill>
                  <a:schemeClr val="folHlink"/>
                </a:solidFill>
              </a:rPr>
              <a:t>]</a:t>
            </a:r>
            <a:r>
              <a:rPr lang="en-US" sz="2800" i="1" baseline="-25000">
                <a:solidFill>
                  <a:schemeClr val="folHlink"/>
                </a:solidFill>
              </a:rPr>
              <a:t> </a:t>
            </a:r>
            <a:endParaRPr lang="en-US" sz="2800" i="1">
              <a:solidFill>
                <a:schemeClr val="folHlink"/>
              </a:solidFill>
            </a:endParaRPr>
          </a:p>
        </p:txBody>
      </p:sp>
      <p:sp useBgFill="1">
        <p:nvSpPr>
          <p:cNvPr id="800846" name="Rectangle 78"/>
          <p:cNvSpPr>
            <a:spLocks noChangeArrowheads="1"/>
          </p:cNvSpPr>
          <p:nvPr/>
        </p:nvSpPr>
        <p:spPr bwMode="auto">
          <a:xfrm>
            <a:off x="4214813" y="4537075"/>
            <a:ext cx="2179637" cy="492125"/>
          </a:xfrm>
          <a:prstGeom prst="rect">
            <a:avLst/>
          </a:prstGeom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800848" name="Line 80"/>
          <p:cNvSpPr>
            <a:spLocks noChangeShapeType="1"/>
          </p:cNvSpPr>
          <p:nvPr/>
        </p:nvSpPr>
        <p:spPr bwMode="auto">
          <a:xfrm>
            <a:off x="5197475" y="4540250"/>
            <a:ext cx="0" cy="479425"/>
          </a:xfrm>
          <a:prstGeom prst="line">
            <a:avLst/>
          </a:prstGeom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51" name="Text Box 83"/>
          <p:cNvSpPr txBox="1">
            <a:spLocks noChangeArrowheads="1"/>
          </p:cNvSpPr>
          <p:nvPr/>
        </p:nvSpPr>
        <p:spPr bwMode="auto">
          <a:xfrm>
            <a:off x="4727575" y="4487863"/>
            <a:ext cx="5159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i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50" name="Text Box 82"/>
          <p:cNvSpPr txBox="1">
            <a:spLocks noChangeArrowheads="1"/>
          </p:cNvSpPr>
          <p:nvPr/>
        </p:nvSpPr>
        <p:spPr bwMode="auto">
          <a:xfrm>
            <a:off x="4283075" y="4486275"/>
            <a:ext cx="4270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j</a:t>
            </a:r>
          </a:p>
        </p:txBody>
      </p:sp>
      <p:sp>
        <p:nvSpPr>
          <p:cNvPr id="800852" name="Text Box 84"/>
          <p:cNvSpPr txBox="1">
            <a:spLocks noChangeArrowheads="1"/>
          </p:cNvSpPr>
          <p:nvPr/>
        </p:nvSpPr>
        <p:spPr bwMode="auto">
          <a:xfrm>
            <a:off x="5233988" y="4460875"/>
            <a:ext cx="6143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s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53" name="Text Box 85"/>
          <p:cNvSpPr txBox="1">
            <a:spLocks noChangeArrowheads="1"/>
          </p:cNvSpPr>
          <p:nvPr/>
        </p:nvSpPr>
        <p:spPr bwMode="auto">
          <a:xfrm>
            <a:off x="5794375" y="4471988"/>
            <a:ext cx="612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76" name="Text Box 108"/>
          <p:cNvSpPr txBox="1">
            <a:spLocks noChangeArrowheads="1"/>
          </p:cNvSpPr>
          <p:nvPr/>
        </p:nvSpPr>
        <p:spPr bwMode="auto">
          <a:xfrm>
            <a:off x="-73025" y="2586038"/>
            <a:ext cx="612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h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77" name="Text Box 109"/>
          <p:cNvSpPr txBox="1">
            <a:spLocks noChangeArrowheads="1"/>
          </p:cNvSpPr>
          <p:nvPr/>
        </p:nvSpPr>
        <p:spPr bwMode="auto">
          <a:xfrm>
            <a:off x="449263" y="4383088"/>
            <a:ext cx="1833562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i="1">
                <a:solidFill>
                  <a:schemeClr val="folHlink"/>
                </a:solidFill>
              </a:rPr>
              <a:t>&lt;e</a:t>
            </a:r>
            <a:r>
              <a:rPr lang="en-US" sz="3000" i="1" baseline="-25000">
                <a:solidFill>
                  <a:schemeClr val="folHlink"/>
                </a:solidFill>
              </a:rPr>
              <a:t>h</a:t>
            </a:r>
            <a:r>
              <a:rPr lang="en-US" sz="3000" i="1">
                <a:solidFill>
                  <a:schemeClr val="folHlink"/>
                </a:solidFill>
              </a:rPr>
              <a:t>, e</a:t>
            </a:r>
            <a:r>
              <a:rPr lang="en-US" sz="3000" i="1" baseline="-25000">
                <a:solidFill>
                  <a:schemeClr val="folHlink"/>
                </a:solidFill>
              </a:rPr>
              <a:t>FW</a:t>
            </a:r>
            <a:r>
              <a:rPr lang="en-US" sz="3000" i="1">
                <a:solidFill>
                  <a:schemeClr val="folHlink"/>
                </a:solidFill>
              </a:rPr>
              <a:t>&gt;</a:t>
            </a:r>
          </a:p>
        </p:txBody>
      </p:sp>
      <p:sp>
        <p:nvSpPr>
          <p:cNvPr id="800878" name="Text Box 110"/>
          <p:cNvSpPr txBox="1">
            <a:spLocks noChangeArrowheads="1"/>
          </p:cNvSpPr>
          <p:nvPr/>
        </p:nvSpPr>
        <p:spPr bwMode="auto">
          <a:xfrm>
            <a:off x="563563" y="4027488"/>
            <a:ext cx="1643062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i="1">
                <a:solidFill>
                  <a:schemeClr val="folHlink"/>
                </a:solidFill>
              </a:rPr>
              <a:t>&lt;e</a:t>
            </a:r>
            <a:r>
              <a:rPr lang="en-US" sz="3000" i="1" baseline="-25000">
                <a:solidFill>
                  <a:schemeClr val="folHlink"/>
                </a:solidFill>
              </a:rPr>
              <a:t>FW</a:t>
            </a:r>
            <a:r>
              <a:rPr lang="en-US" sz="3000" i="1">
                <a:solidFill>
                  <a:schemeClr val="folHlink"/>
                </a:solidFill>
              </a:rPr>
              <a:t>, j&gt;</a:t>
            </a:r>
          </a:p>
        </p:txBody>
      </p:sp>
      <p:sp>
        <p:nvSpPr>
          <p:cNvPr id="800836" name="Line 68"/>
          <p:cNvSpPr>
            <a:spLocks noChangeShapeType="1"/>
          </p:cNvSpPr>
          <p:nvPr/>
        </p:nvSpPr>
        <p:spPr bwMode="auto">
          <a:xfrm flipH="1" flipV="1">
            <a:off x="1465263" y="1844675"/>
            <a:ext cx="12700" cy="16970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37" name="Line 69"/>
          <p:cNvSpPr>
            <a:spLocks noChangeShapeType="1"/>
          </p:cNvSpPr>
          <p:nvPr/>
        </p:nvSpPr>
        <p:spPr bwMode="auto">
          <a:xfrm>
            <a:off x="1343025" y="1895475"/>
            <a:ext cx="4763" cy="1652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79" name="Text Box 111"/>
          <p:cNvSpPr txBox="1">
            <a:spLocks noChangeArrowheads="1"/>
          </p:cNvSpPr>
          <p:nvPr/>
        </p:nvSpPr>
        <p:spPr bwMode="auto">
          <a:xfrm>
            <a:off x="539750" y="2605088"/>
            <a:ext cx="7588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FW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81" name="Text Box 113"/>
          <p:cNvSpPr txBox="1">
            <a:spLocks noChangeArrowheads="1"/>
          </p:cNvSpPr>
          <p:nvPr/>
        </p:nvSpPr>
        <p:spPr bwMode="auto">
          <a:xfrm>
            <a:off x="684213" y="1952625"/>
            <a:ext cx="784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FW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0882" name="Text Box 114"/>
          <p:cNvSpPr txBox="1">
            <a:spLocks noChangeArrowheads="1"/>
          </p:cNvSpPr>
          <p:nvPr/>
        </p:nvSpPr>
        <p:spPr bwMode="auto">
          <a:xfrm>
            <a:off x="1443038" y="2630488"/>
            <a:ext cx="4016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j</a:t>
            </a:r>
          </a:p>
        </p:txBody>
      </p:sp>
      <p:sp>
        <p:nvSpPr>
          <p:cNvPr id="800883" name="Text Box 115"/>
          <p:cNvSpPr txBox="1">
            <a:spLocks noChangeArrowheads="1"/>
          </p:cNvSpPr>
          <p:nvPr/>
        </p:nvSpPr>
        <p:spPr bwMode="auto">
          <a:xfrm>
            <a:off x="2387600" y="4406900"/>
            <a:ext cx="104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DHT</a:t>
            </a:r>
          </a:p>
        </p:txBody>
      </p:sp>
      <p:sp>
        <p:nvSpPr>
          <p:cNvPr id="800887" name="Text Box 119"/>
          <p:cNvSpPr txBox="1">
            <a:spLocks noChangeArrowheads="1"/>
          </p:cNvSpPr>
          <p:nvPr/>
        </p:nvSpPr>
        <p:spPr bwMode="auto">
          <a:xfrm>
            <a:off x="1514475" y="1004888"/>
            <a:ext cx="2193925" cy="111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Source</a:t>
            </a: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s</a:t>
            </a:r>
            <a:endParaRPr kumimoji="0" lang="en-US" sz="2800" i="1">
              <a:solidFill>
                <a:schemeClr val="folHlink"/>
              </a:solidFill>
              <a:sym typeface="Wingdings" pitchFamily="-111" charset="2"/>
            </a:endParaRP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IP: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i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s</a:t>
            </a:r>
          </a:p>
        </p:txBody>
      </p:sp>
      <p:sp>
        <p:nvSpPr>
          <p:cNvPr id="800888" name="computr4"/>
          <p:cNvSpPr>
            <a:spLocks noEditPoints="1" noChangeArrowheads="1"/>
          </p:cNvSpPr>
          <p:nvPr/>
        </p:nvSpPr>
        <p:spPr bwMode="auto">
          <a:xfrm>
            <a:off x="758825" y="1114425"/>
            <a:ext cx="679450" cy="7556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0889" name="Text Box 121"/>
          <p:cNvSpPr txBox="1">
            <a:spLocks noChangeArrowheads="1"/>
          </p:cNvSpPr>
          <p:nvPr/>
        </p:nvSpPr>
        <p:spPr bwMode="auto">
          <a:xfrm>
            <a:off x="3457575" y="992188"/>
            <a:ext cx="27146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Firewall</a:t>
            </a:r>
          </a:p>
        </p:txBody>
      </p:sp>
      <p:sp>
        <p:nvSpPr>
          <p:cNvPr id="800891" name="Text Box 123"/>
          <p:cNvSpPr txBox="1">
            <a:spLocks noChangeArrowheads="1"/>
          </p:cNvSpPr>
          <p:nvPr/>
        </p:nvSpPr>
        <p:spPr bwMode="auto">
          <a:xfrm>
            <a:off x="6645275" y="1946275"/>
            <a:ext cx="2270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End-host</a:t>
            </a:r>
            <a:endParaRPr kumimoji="0" lang="en-US" sz="2800" i="1" baseline="-25000">
              <a:solidFill>
                <a:schemeClr val="folHlink"/>
              </a:solidFill>
              <a:sym typeface="Wingdings" pitchFamily="-111" charset="2"/>
            </a:endParaRPr>
          </a:p>
        </p:txBody>
      </p:sp>
      <p:sp>
        <p:nvSpPr>
          <p:cNvPr id="800894" name="Rectangle 126"/>
          <p:cNvSpPr>
            <a:spLocks noChangeArrowheads="1"/>
          </p:cNvSpPr>
          <p:nvPr/>
        </p:nvSpPr>
        <p:spPr bwMode="auto">
          <a:xfrm>
            <a:off x="7089775" y="4652963"/>
            <a:ext cx="504825" cy="588962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0895" name="Text Box 127"/>
          <p:cNvSpPr txBox="1">
            <a:spLocks noChangeArrowheads="1"/>
          </p:cNvSpPr>
          <p:nvPr/>
        </p:nvSpPr>
        <p:spPr bwMode="auto">
          <a:xfrm>
            <a:off x="7151688" y="4648200"/>
            <a:ext cx="4953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i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h</a:t>
            </a:r>
          </a:p>
        </p:txBody>
      </p:sp>
      <p:sp>
        <p:nvSpPr>
          <p:cNvPr id="800897" name="Text Box 129"/>
          <p:cNvSpPr txBox="1">
            <a:spLocks noChangeArrowheads="1"/>
          </p:cNvSpPr>
          <p:nvPr/>
        </p:nvSpPr>
        <p:spPr bwMode="auto">
          <a:xfrm>
            <a:off x="4749800" y="2895600"/>
            <a:ext cx="342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i="1">
                <a:solidFill>
                  <a:schemeClr val="folHlink"/>
                </a:solidFill>
                <a:sym typeface="Wingdings" pitchFamily="-111" charset="2"/>
              </a:rPr>
              <a:t>j</a:t>
            </a:r>
            <a:endParaRPr kumimoji="0" lang="en-US" i="1" baseline="-25000">
              <a:solidFill>
                <a:schemeClr val="folHlink"/>
              </a:solidFill>
              <a:sym typeface="Wingdings" pitchFamily="-111" charset="2"/>
            </a:endParaRPr>
          </a:p>
        </p:txBody>
      </p:sp>
      <p:sp>
        <p:nvSpPr>
          <p:cNvPr id="800900" name="Text Box 132"/>
          <p:cNvSpPr txBox="1">
            <a:spLocks noChangeArrowheads="1"/>
          </p:cNvSpPr>
          <p:nvPr/>
        </p:nvSpPr>
        <p:spPr bwMode="auto">
          <a:xfrm>
            <a:off x="5006975" y="2859088"/>
            <a:ext cx="16859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FW</a:t>
            </a:r>
            <a:endParaRPr kumimoji="0" lang="en-US" sz="2800" i="1">
              <a:solidFill>
                <a:schemeClr val="folHlink"/>
              </a:solidFill>
              <a:sym typeface="Wingdings" pitchFamily="-111" charset="2"/>
            </a:endParaRPr>
          </a:p>
        </p:txBody>
      </p:sp>
      <p:sp>
        <p:nvSpPr>
          <p:cNvPr id="800901" name="Text Box 133"/>
          <p:cNvSpPr txBox="1">
            <a:spLocks noChangeArrowheads="1"/>
          </p:cNvSpPr>
          <p:nvPr/>
        </p:nvSpPr>
        <p:spPr bwMode="auto">
          <a:xfrm>
            <a:off x="7627938" y="4613275"/>
            <a:ext cx="21939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h</a:t>
            </a:r>
          </a:p>
        </p:txBody>
      </p:sp>
      <p:sp useBgFill="1">
        <p:nvSpPr>
          <p:cNvPr id="800903" name="Text Box 135"/>
          <p:cNvSpPr txBox="1">
            <a:spLocks noChangeArrowheads="1"/>
          </p:cNvSpPr>
          <p:nvPr/>
        </p:nvSpPr>
        <p:spPr bwMode="auto">
          <a:xfrm>
            <a:off x="3829050" y="2174875"/>
            <a:ext cx="1927225" cy="495300"/>
          </a:xfrm>
          <a:prstGeom prst="rect">
            <a:avLst/>
          </a:prstGeom>
          <a:ln w="38100">
            <a:solidFill>
              <a:srgbClr val="FF8DB3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8DB3"/>
                </a:solidFill>
              </a:rPr>
              <a:t>Sign (MAC)</a:t>
            </a:r>
          </a:p>
        </p:txBody>
      </p:sp>
      <p:sp>
        <p:nvSpPr>
          <p:cNvPr id="800906" name="Freeform 138"/>
          <p:cNvSpPr>
            <a:spLocks/>
          </p:cNvSpPr>
          <p:nvPr/>
        </p:nvSpPr>
        <p:spPr bwMode="auto">
          <a:xfrm>
            <a:off x="7251700" y="3429000"/>
            <a:ext cx="25400" cy="901700"/>
          </a:xfrm>
          <a:custGeom>
            <a:avLst/>
            <a:gdLst/>
            <a:ahLst/>
            <a:cxnLst>
              <a:cxn ang="0">
                <a:pos x="0" y="568"/>
              </a:cxn>
              <a:cxn ang="0">
                <a:pos x="16" y="0"/>
              </a:cxn>
            </a:cxnLst>
            <a:rect l="0" t="0" r="r" b="b"/>
            <a:pathLst>
              <a:path w="16" h="568">
                <a:moveTo>
                  <a:pt x="0" y="568"/>
                </a:moveTo>
                <a:cubicBezTo>
                  <a:pt x="1" y="473"/>
                  <a:pt x="13" y="118"/>
                  <a:pt x="16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800840" name="Text Box 72"/>
          <p:cNvSpPr txBox="1">
            <a:spLocks noChangeArrowheads="1"/>
          </p:cNvSpPr>
          <p:nvPr/>
        </p:nvSpPr>
        <p:spPr bwMode="auto">
          <a:xfrm>
            <a:off x="6819900" y="3876675"/>
            <a:ext cx="1927225" cy="495300"/>
          </a:xfrm>
          <a:prstGeom prst="rect">
            <a:avLst/>
          </a:prstGeom>
          <a:ln w="38100">
            <a:solidFill>
              <a:srgbClr val="FF8DB3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8DB3"/>
                </a:solidFill>
              </a:rPr>
              <a:t>Verify</a:t>
            </a: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0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0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0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0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0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0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6" grpId="0" animBg="1"/>
      <p:bldP spid="800777" grpId="0" animBg="1"/>
      <p:bldP spid="800872" grpId="0" animBg="1"/>
      <p:bldP spid="800873" grpId="0" animBg="1"/>
      <p:bldP spid="800861" grpId="0" animBg="1"/>
      <p:bldP spid="800863" grpId="0" animBg="1"/>
      <p:bldP spid="800865" grpId="0"/>
      <p:bldP spid="800866" grpId="0"/>
      <p:bldP spid="800867" grpId="0"/>
      <p:bldP spid="800868" grpId="0"/>
      <p:bldP spid="800846" grpId="0" animBg="1"/>
      <p:bldP spid="800848" grpId="0" animBg="1"/>
      <p:bldP spid="800851" grpId="0"/>
      <p:bldP spid="800850" grpId="0"/>
      <p:bldP spid="800852" grpId="0"/>
      <p:bldP spid="800853" grpId="0"/>
      <p:bldP spid="800876" grpId="0"/>
      <p:bldP spid="800836" grpId="0" animBg="1"/>
      <p:bldP spid="800837" grpId="0" animBg="1"/>
      <p:bldP spid="800881" grpId="0"/>
      <p:bldP spid="800882" grpId="0"/>
      <p:bldP spid="800903" grpId="0" animBg="1"/>
      <p:bldP spid="800906" grpId="0" animBg="1"/>
      <p:bldP spid="8008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Off-path Firewall: Benefits</a:t>
            </a:r>
          </a:p>
        </p:txBody>
      </p:sp>
      <p:sp>
        <p:nvSpPr>
          <p:cNvPr id="802823" name="Rectangle 7"/>
          <p:cNvSpPr>
            <a:spLocks noChangeArrowheads="1"/>
          </p:cNvSpPr>
          <p:nvPr/>
        </p:nvSpPr>
        <p:spPr bwMode="auto">
          <a:xfrm>
            <a:off x="382588" y="1329617"/>
            <a:ext cx="85820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6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latin typeface="Tahoma" pitchFamily="-111" charset="0"/>
              </a:rPr>
              <a:t>Simplification for end-users who want it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Instead of a set of rules, </a:t>
            </a:r>
            <a:r>
              <a:rPr kumimoji="0" lang="en-US" sz="2800" b="0" dirty="0">
                <a:solidFill>
                  <a:schemeClr val="folHlink"/>
                </a:solidFill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one rule</a:t>
            </a:r>
            <a:r>
              <a:rPr kumimoji="0" lang="en-US" sz="2800" b="0" dirty="0"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: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i="1" dirty="0">
                <a:solidFill>
                  <a:schemeClr val="folHlink"/>
                </a:solidFill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“Was this packet vetted by my FW provider?”</a:t>
            </a:r>
            <a:endParaRPr kumimoji="0" lang="en-US" sz="2800" b="0" dirty="0">
              <a:solidFill>
                <a:schemeClr val="folHlink"/>
              </a:solidFill>
              <a:latin typeface="Tahoma" pitchFamily="-111" charset="0"/>
              <a:ea typeface="ＭＳ Ｐゴシック" pitchFamily="-111" charset="-128"/>
            </a:endParaRPr>
          </a:p>
          <a:p>
            <a:pPr marL="342900" indent="-342900" algn="l">
              <a:spcBef>
                <a:spcPct val="3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 dirty="0">
                <a:latin typeface="Tahoma" pitchFamily="-111" charset="0"/>
              </a:rPr>
              <a:t>Firewall can be anywhere, leading to:</a:t>
            </a:r>
            <a:endParaRPr kumimoji="0" lang="en-US" sz="3200" b="0" dirty="0">
              <a:latin typeface="Tahoma" pitchFamily="-111" charset="0"/>
              <a:sym typeface="Wingdings" pitchFamily="-111" charset="2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Third-party service providers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solidFill>
                  <a:schemeClr val="folHlink"/>
                </a:solidFill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Possible market</a:t>
            </a:r>
            <a:r>
              <a:rPr kumimoji="0" lang="en-US" sz="2800" b="0" dirty="0"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 for such services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 dirty="0">
                <a:latin typeface="Tahoma" pitchFamily="-111" charset="0"/>
                <a:ea typeface="ＭＳ Ｐゴシック" pitchFamily="-111" charset="-128"/>
                <a:sym typeface="Wingdings" pitchFamily="-111" charset="2"/>
              </a:rPr>
              <a:t>Providers keeping abreast of new applications</a:t>
            </a:r>
          </a:p>
        </p:txBody>
      </p:sp>
      <p:sp>
        <p:nvSpPr>
          <p:cNvPr id="802827" name="Rectangle 11"/>
          <p:cNvSpPr>
            <a:spLocks noChangeArrowheads="1"/>
          </p:cNvSpPr>
          <p:nvPr/>
        </p:nvSpPr>
        <p:spPr bwMode="auto">
          <a:xfrm>
            <a:off x="103188" y="5221461"/>
            <a:ext cx="907891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55600" algn="l">
              <a:spcBef>
                <a:spcPct val="40000"/>
              </a:spcBef>
              <a:buClr>
                <a:srgbClr val="FFFF00"/>
              </a:buClr>
            </a:pPr>
            <a:r>
              <a:rPr kumimoji="0" lang="en-US" sz="3200" b="0" i="1" dirty="0">
                <a:latin typeface="Tahoma" pitchFamily="-111" charset="0"/>
                <a:sym typeface="Wingdings" pitchFamily="-111" charset="2"/>
              </a:rPr>
              <a:t>DOA </a:t>
            </a:r>
            <a:r>
              <a:rPr kumimoji="0" lang="en-US" sz="3200" b="0" i="1" u="sng" dirty="0">
                <a:latin typeface="Tahoma" pitchFamily="-111" charset="0"/>
                <a:sym typeface="Wingdings" pitchFamily="-111" charset="2"/>
              </a:rPr>
              <a:t>enables</a:t>
            </a:r>
            <a:r>
              <a:rPr kumimoji="0" lang="en-US" sz="3200" b="0" i="1" dirty="0">
                <a:latin typeface="Tahoma" pitchFamily="-111" charset="0"/>
                <a:sym typeface="Wingdings" pitchFamily="-111" charset="2"/>
              </a:rPr>
              <a:t> this; doesn’t </a:t>
            </a:r>
            <a:r>
              <a:rPr kumimoji="0" lang="en-US" sz="3200" b="0" i="1" u="sng" dirty="0">
                <a:latin typeface="Tahoma" pitchFamily="-111" charset="0"/>
                <a:sym typeface="Wingdings" pitchFamily="-111" charset="2"/>
              </a:rPr>
              <a:t>mandate</a:t>
            </a:r>
            <a:r>
              <a:rPr kumimoji="0" lang="en-US" sz="3200" b="0" i="1" dirty="0">
                <a:latin typeface="Tahoma" pitchFamily="-111" charset="0"/>
                <a:sym typeface="Wingdings" pitchFamily="-111" charset="2"/>
              </a:rPr>
              <a:t> it.</a:t>
            </a:r>
          </a:p>
        </p:txBody>
      </p:sp>
    </p:spTree>
  </p:cSld>
  <p:clrMapOvr>
    <a:masterClrMapping/>
  </p:clrMapOvr>
  <p:transition advTm="955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986" name="AutoShape 122"/>
          <p:cNvSpPr>
            <a:spLocks noChangeArrowheads="1"/>
          </p:cNvSpPr>
          <p:nvPr/>
        </p:nvSpPr>
        <p:spPr bwMode="auto">
          <a:xfrm>
            <a:off x="4000500" y="1028700"/>
            <a:ext cx="5054600" cy="27305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5804"/>
            <a:ext cx="8229600" cy="1143000"/>
          </a:xfrm>
        </p:spPr>
        <p:txBody>
          <a:bodyPr/>
          <a:lstStyle/>
          <a:p>
            <a:r>
              <a:rPr lang="en-US" dirty="0"/>
              <a:t>Reincarnated NAT</a:t>
            </a:r>
          </a:p>
        </p:txBody>
      </p:sp>
      <p:sp>
        <p:nvSpPr>
          <p:cNvPr id="804869" name="Rectangle 5"/>
          <p:cNvSpPr>
            <a:spLocks noChangeArrowheads="1"/>
          </p:cNvSpPr>
          <p:nvPr/>
        </p:nvSpPr>
        <p:spPr bwMode="auto">
          <a:xfrm>
            <a:off x="307975" y="3798888"/>
            <a:ext cx="858202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>
                <a:latin typeface="Tahoma" pitchFamily="-111" charset="0"/>
              </a:rPr>
              <a:t>End-to-end communication</a:t>
            </a:r>
          </a:p>
          <a:p>
            <a:pPr marL="342900" indent="-342900" algn="l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kumimoji="0" lang="en-US" sz="3200" b="0">
                <a:latin typeface="Tahoma" pitchFamily="-111" charset="0"/>
              </a:rPr>
              <a:t>Port fields not overloaded</a:t>
            </a:r>
          </a:p>
          <a:p>
            <a:pPr marL="742950" lvl="1" indent="-285750" algn="l">
              <a:spcBef>
                <a:spcPct val="20000"/>
              </a:spcBef>
              <a:buClr>
                <a:srgbClr val="FFFF00"/>
              </a:buClr>
              <a:buFont typeface="Wingdings" pitchFamily="-111" charset="2"/>
              <a:buChar char="§"/>
            </a:pPr>
            <a:r>
              <a:rPr kumimoji="0" lang="en-US" sz="2800" b="0">
                <a:latin typeface="Tahoma" pitchFamily="-111" charset="0"/>
                <a:ea typeface="ＭＳ Ｐゴシック" pitchFamily="-111" charset="-128"/>
              </a:rPr>
              <a:t>Especially useful when NATs are cascaded</a:t>
            </a:r>
          </a:p>
        </p:txBody>
      </p:sp>
      <p:sp>
        <p:nvSpPr>
          <p:cNvPr id="804896" name="Line 32"/>
          <p:cNvSpPr>
            <a:spLocks noChangeShapeType="1"/>
          </p:cNvSpPr>
          <p:nvPr/>
        </p:nvSpPr>
        <p:spPr bwMode="auto">
          <a:xfrm>
            <a:off x="885825" y="1770063"/>
            <a:ext cx="1300163" cy="12430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897" name="Line 33"/>
          <p:cNvSpPr>
            <a:spLocks noChangeShapeType="1"/>
          </p:cNvSpPr>
          <p:nvPr/>
        </p:nvSpPr>
        <p:spPr bwMode="auto">
          <a:xfrm flipH="1" flipV="1">
            <a:off x="854075" y="1630363"/>
            <a:ext cx="1381125" cy="13239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 useBgFill="1">
        <p:nvSpPr>
          <p:cNvPr id="804898" name="Rectangle 34"/>
          <p:cNvSpPr>
            <a:spLocks noChangeArrowheads="1"/>
          </p:cNvSpPr>
          <p:nvPr/>
        </p:nvSpPr>
        <p:spPr bwMode="auto">
          <a:xfrm>
            <a:off x="1008063" y="1308100"/>
            <a:ext cx="2719387" cy="492125"/>
          </a:xfrm>
          <a:prstGeom prst="rect">
            <a:avLst/>
          </a:prstGeom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04" name="Line 40"/>
          <p:cNvSpPr>
            <a:spLocks noChangeShapeType="1"/>
          </p:cNvSpPr>
          <p:nvPr/>
        </p:nvSpPr>
        <p:spPr bwMode="auto">
          <a:xfrm>
            <a:off x="2667000" y="1323975"/>
            <a:ext cx="0" cy="4794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18" name="Text Box 54"/>
          <p:cNvSpPr txBox="1">
            <a:spLocks noChangeArrowheads="1"/>
          </p:cNvSpPr>
          <p:nvPr/>
        </p:nvSpPr>
        <p:spPr bwMode="auto">
          <a:xfrm>
            <a:off x="1058863" y="1258888"/>
            <a:ext cx="4302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accent1"/>
                </a:solidFill>
              </a:rPr>
              <a:t>i</a:t>
            </a:r>
            <a:r>
              <a:rPr lang="en-US" sz="2800" i="1" baseline="-25000">
                <a:solidFill>
                  <a:schemeClr val="accent1"/>
                </a:solidFill>
              </a:rPr>
              <a:t>s</a:t>
            </a:r>
            <a:endParaRPr lang="en-US" sz="2800" i="1">
              <a:solidFill>
                <a:schemeClr val="accent1"/>
              </a:solidFill>
            </a:endParaRPr>
          </a:p>
        </p:txBody>
      </p:sp>
      <p:sp>
        <p:nvSpPr>
          <p:cNvPr id="804919" name="Text Box 55"/>
          <p:cNvSpPr txBox="1">
            <a:spLocks noChangeArrowheads="1"/>
          </p:cNvSpPr>
          <p:nvPr/>
        </p:nvSpPr>
        <p:spPr bwMode="auto">
          <a:xfrm>
            <a:off x="1420813" y="1309688"/>
            <a:ext cx="134302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chemeClr val="folHlink"/>
                </a:solidFill>
              </a:rPr>
              <a:t>5.1.9.9</a:t>
            </a:r>
          </a:p>
        </p:txBody>
      </p:sp>
      <p:sp>
        <p:nvSpPr>
          <p:cNvPr id="804920" name="Text Box 56"/>
          <p:cNvSpPr txBox="1">
            <a:spLocks noChangeArrowheads="1"/>
          </p:cNvSpPr>
          <p:nvPr/>
        </p:nvSpPr>
        <p:spPr bwMode="auto">
          <a:xfrm>
            <a:off x="2628900" y="1233488"/>
            <a:ext cx="703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accent1"/>
                </a:solidFill>
              </a:rPr>
              <a:t>e</a:t>
            </a:r>
            <a:r>
              <a:rPr lang="en-US" sz="2800" i="1" baseline="-25000">
                <a:solidFill>
                  <a:schemeClr val="accent1"/>
                </a:solidFill>
              </a:rPr>
              <a:t>s</a:t>
            </a:r>
            <a:endParaRPr lang="en-US" sz="2800" i="1">
              <a:solidFill>
                <a:schemeClr val="accent1"/>
              </a:solidFill>
            </a:endParaRPr>
          </a:p>
        </p:txBody>
      </p:sp>
      <p:sp>
        <p:nvSpPr>
          <p:cNvPr id="804921" name="Text Box 57"/>
          <p:cNvSpPr txBox="1">
            <a:spLocks noChangeArrowheads="1"/>
          </p:cNvSpPr>
          <p:nvPr/>
        </p:nvSpPr>
        <p:spPr bwMode="auto">
          <a:xfrm>
            <a:off x="3084513" y="1233488"/>
            <a:ext cx="7762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accent1"/>
                </a:solidFill>
              </a:rPr>
              <a:t>e</a:t>
            </a:r>
            <a:r>
              <a:rPr lang="en-US" sz="2800" i="1" baseline="-25000">
                <a:solidFill>
                  <a:schemeClr val="accent1"/>
                </a:solidFill>
              </a:rPr>
              <a:t>d</a:t>
            </a:r>
            <a:endParaRPr lang="en-US" sz="2800" i="1">
              <a:solidFill>
                <a:schemeClr val="accent1"/>
              </a:solidFill>
            </a:endParaRPr>
          </a:p>
        </p:txBody>
      </p:sp>
      <p:sp>
        <p:nvSpPr>
          <p:cNvPr id="804933" name="Text Box 69"/>
          <p:cNvSpPr txBox="1">
            <a:spLocks noChangeArrowheads="1"/>
          </p:cNvSpPr>
          <p:nvPr/>
        </p:nvSpPr>
        <p:spPr bwMode="auto">
          <a:xfrm>
            <a:off x="1000125" y="2584450"/>
            <a:ext cx="1524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folHlink"/>
                </a:solidFill>
              </a:rPr>
              <a:t>e</a:t>
            </a:r>
            <a:r>
              <a:rPr lang="en-US" sz="2800" i="1" baseline="-25000">
                <a:solidFill>
                  <a:schemeClr val="folHlink"/>
                </a:solidFill>
              </a:rPr>
              <a:t>d</a:t>
            </a:r>
            <a:endParaRPr lang="en-US" sz="2800" i="1">
              <a:solidFill>
                <a:schemeClr val="folHlink"/>
              </a:solidFill>
            </a:endParaRPr>
          </a:p>
        </p:txBody>
      </p:sp>
      <p:sp>
        <p:nvSpPr>
          <p:cNvPr id="804934" name="Text Box 70"/>
          <p:cNvSpPr txBox="1">
            <a:spLocks noChangeArrowheads="1"/>
          </p:cNvSpPr>
          <p:nvPr/>
        </p:nvSpPr>
        <p:spPr bwMode="auto">
          <a:xfrm rot="2596427">
            <a:off x="1382713" y="2155825"/>
            <a:ext cx="1193800" cy="4683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5.1.9.9</a:t>
            </a:r>
          </a:p>
        </p:txBody>
      </p:sp>
      <p:sp>
        <p:nvSpPr>
          <p:cNvPr id="804937" name="Line 73"/>
          <p:cNvSpPr>
            <a:spLocks noChangeShapeType="1"/>
          </p:cNvSpPr>
          <p:nvPr/>
        </p:nvSpPr>
        <p:spPr bwMode="auto">
          <a:xfrm>
            <a:off x="1231900" y="1130300"/>
            <a:ext cx="56038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40" name="Line 76"/>
          <p:cNvSpPr>
            <a:spLocks noChangeShapeType="1"/>
          </p:cNvSpPr>
          <p:nvPr/>
        </p:nvSpPr>
        <p:spPr bwMode="auto">
          <a:xfrm>
            <a:off x="3048000" y="1130300"/>
            <a:ext cx="56038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47" name="AutoShape 83"/>
          <p:cNvSpPr>
            <a:spLocks noChangeArrowheads="1"/>
          </p:cNvSpPr>
          <p:nvPr/>
        </p:nvSpPr>
        <p:spPr bwMode="auto">
          <a:xfrm>
            <a:off x="1954213" y="2859088"/>
            <a:ext cx="1149350" cy="966787"/>
          </a:xfrm>
          <a:prstGeom prst="star24">
            <a:avLst>
              <a:gd name="adj" fmla="val 37500"/>
            </a:avLst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61" name="Text Box 97"/>
          <p:cNvSpPr txBox="1">
            <a:spLocks noChangeArrowheads="1"/>
          </p:cNvSpPr>
          <p:nvPr/>
        </p:nvSpPr>
        <p:spPr bwMode="auto">
          <a:xfrm>
            <a:off x="5207000" y="3263900"/>
            <a:ext cx="2844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NATed network</a:t>
            </a:r>
          </a:p>
        </p:txBody>
      </p:sp>
      <p:sp>
        <p:nvSpPr>
          <p:cNvPr id="804963" name="Text Box 99"/>
          <p:cNvSpPr txBox="1">
            <a:spLocks noChangeArrowheads="1"/>
          </p:cNvSpPr>
          <p:nvPr/>
        </p:nvSpPr>
        <p:spPr bwMode="auto">
          <a:xfrm>
            <a:off x="2120900" y="3124200"/>
            <a:ext cx="825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DHT</a:t>
            </a:r>
          </a:p>
        </p:txBody>
      </p:sp>
      <p:sp>
        <p:nvSpPr>
          <p:cNvPr id="804964" name="computr4"/>
          <p:cNvSpPr>
            <a:spLocks noEditPoints="1" noChangeArrowheads="1"/>
          </p:cNvSpPr>
          <p:nvPr/>
        </p:nvSpPr>
        <p:spPr bwMode="auto">
          <a:xfrm>
            <a:off x="8289925" y="1774825"/>
            <a:ext cx="679450" cy="7556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4965" name="Text Box 101"/>
          <p:cNvSpPr txBox="1">
            <a:spLocks noChangeArrowheads="1"/>
          </p:cNvSpPr>
          <p:nvPr/>
        </p:nvSpPr>
        <p:spPr bwMode="auto">
          <a:xfrm>
            <a:off x="38100" y="2097088"/>
            <a:ext cx="2193925" cy="111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Source</a:t>
            </a: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s</a:t>
            </a:r>
            <a:endParaRPr kumimoji="0" lang="en-US" sz="2800" i="1">
              <a:solidFill>
                <a:schemeClr val="folHlink"/>
              </a:solidFill>
              <a:sym typeface="Wingdings" pitchFamily="-111" charset="2"/>
            </a:endParaRP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IP: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i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s</a:t>
            </a:r>
          </a:p>
        </p:txBody>
      </p:sp>
      <p:sp>
        <p:nvSpPr>
          <p:cNvPr id="804966" name="computr4"/>
          <p:cNvSpPr>
            <a:spLocks noEditPoints="1" noChangeArrowheads="1"/>
          </p:cNvSpPr>
          <p:nvPr/>
        </p:nvSpPr>
        <p:spPr bwMode="auto">
          <a:xfrm>
            <a:off x="212725" y="1254125"/>
            <a:ext cx="679450" cy="7556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3509 w 21600"/>
              <a:gd name="T9" fmla="*/ 2414 h 21600"/>
              <a:gd name="T10" fmla="*/ 18090 w 21600"/>
              <a:gd name="T11" fmla="*/ 11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chemeClr val="bg2"/>
          </a:solidFill>
          <a:ln w="25400">
            <a:solidFill>
              <a:srgbClr val="66FF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4967" name="Text Box 103"/>
          <p:cNvSpPr txBox="1">
            <a:spLocks noChangeArrowheads="1"/>
          </p:cNvSpPr>
          <p:nvPr/>
        </p:nvSpPr>
        <p:spPr bwMode="auto">
          <a:xfrm>
            <a:off x="6959600" y="2503488"/>
            <a:ext cx="2193925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Destination</a:t>
            </a:r>
          </a:p>
          <a:p>
            <a:pPr algn="l">
              <a:lnSpc>
                <a:spcPct val="80000"/>
              </a:lnSpc>
            </a:pPr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EID: </a:t>
            </a:r>
            <a:r>
              <a:rPr kumimoji="0" lang="en-US" sz="2800" i="1">
                <a:solidFill>
                  <a:schemeClr val="folHlink"/>
                </a:solidFill>
                <a:sym typeface="Wingdings" pitchFamily="-111" charset="2"/>
              </a:rPr>
              <a:t>e</a:t>
            </a:r>
            <a:r>
              <a:rPr kumimoji="0" lang="en-US" sz="2800" i="1" baseline="-25000">
                <a:solidFill>
                  <a:schemeClr val="folHlink"/>
                </a:solidFill>
                <a:sym typeface="Wingdings" pitchFamily="-111" charset="2"/>
              </a:rPr>
              <a:t>d</a:t>
            </a:r>
            <a:endParaRPr kumimoji="0" lang="en-US" sz="2800" i="1">
              <a:solidFill>
                <a:schemeClr val="folHlink"/>
              </a:solidFill>
              <a:sym typeface="Wingdings" pitchFamily="-111" charset="2"/>
            </a:endParaRPr>
          </a:p>
        </p:txBody>
      </p:sp>
      <p:sp>
        <p:nvSpPr>
          <p:cNvPr id="804970" name="Rectangle 106"/>
          <p:cNvSpPr>
            <a:spLocks noChangeArrowheads="1"/>
          </p:cNvSpPr>
          <p:nvPr/>
        </p:nvSpPr>
        <p:spPr bwMode="auto">
          <a:xfrm>
            <a:off x="5338763" y="1308100"/>
            <a:ext cx="2833687" cy="49212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72" name="Line 108"/>
          <p:cNvSpPr>
            <a:spLocks noChangeShapeType="1"/>
          </p:cNvSpPr>
          <p:nvPr/>
        </p:nvSpPr>
        <p:spPr bwMode="auto">
          <a:xfrm>
            <a:off x="7112000" y="1323975"/>
            <a:ext cx="0" cy="4794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74" name="Text Box 110"/>
          <p:cNvSpPr txBox="1">
            <a:spLocks noChangeArrowheads="1"/>
          </p:cNvSpPr>
          <p:nvPr/>
        </p:nvSpPr>
        <p:spPr bwMode="auto">
          <a:xfrm>
            <a:off x="5351463" y="1258888"/>
            <a:ext cx="4937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accent1"/>
                </a:solidFill>
              </a:rPr>
              <a:t>i</a:t>
            </a:r>
            <a:r>
              <a:rPr lang="en-US" sz="2800" i="1" baseline="-25000">
                <a:solidFill>
                  <a:schemeClr val="accent1"/>
                </a:solidFill>
              </a:rPr>
              <a:t>s</a:t>
            </a:r>
            <a:endParaRPr lang="en-US" sz="2800" i="1">
              <a:solidFill>
                <a:schemeClr val="accent1"/>
              </a:solidFill>
            </a:endParaRPr>
          </a:p>
        </p:txBody>
      </p:sp>
      <p:sp>
        <p:nvSpPr>
          <p:cNvPr id="804975" name="Text Box 111"/>
          <p:cNvSpPr txBox="1">
            <a:spLocks noChangeArrowheads="1"/>
          </p:cNvSpPr>
          <p:nvPr/>
        </p:nvSpPr>
        <p:spPr bwMode="auto">
          <a:xfrm>
            <a:off x="5624513" y="1309688"/>
            <a:ext cx="167322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chemeClr val="folHlink"/>
                </a:solidFill>
              </a:rPr>
              <a:t>10.1.1.3</a:t>
            </a:r>
          </a:p>
        </p:txBody>
      </p:sp>
      <p:sp>
        <p:nvSpPr>
          <p:cNvPr id="804976" name="Text Box 112"/>
          <p:cNvSpPr txBox="1">
            <a:spLocks noChangeArrowheads="1"/>
          </p:cNvSpPr>
          <p:nvPr/>
        </p:nvSpPr>
        <p:spPr bwMode="auto">
          <a:xfrm>
            <a:off x="7073900" y="1233488"/>
            <a:ext cx="703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accent1"/>
                </a:solidFill>
              </a:rPr>
              <a:t>e</a:t>
            </a:r>
            <a:r>
              <a:rPr lang="en-US" sz="2800" i="1" baseline="-25000">
                <a:solidFill>
                  <a:schemeClr val="accent1"/>
                </a:solidFill>
              </a:rPr>
              <a:t>s</a:t>
            </a:r>
            <a:endParaRPr lang="en-US" sz="2800" i="1">
              <a:solidFill>
                <a:schemeClr val="accent1"/>
              </a:solidFill>
            </a:endParaRPr>
          </a:p>
        </p:txBody>
      </p:sp>
      <p:sp>
        <p:nvSpPr>
          <p:cNvPr id="804977" name="Text Box 113"/>
          <p:cNvSpPr txBox="1">
            <a:spLocks noChangeArrowheads="1"/>
          </p:cNvSpPr>
          <p:nvPr/>
        </p:nvSpPr>
        <p:spPr bwMode="auto">
          <a:xfrm>
            <a:off x="7529513" y="1233488"/>
            <a:ext cx="7762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accent1"/>
                </a:solidFill>
              </a:rPr>
              <a:t>e</a:t>
            </a:r>
            <a:r>
              <a:rPr lang="en-US" sz="2800" i="1" baseline="-25000">
                <a:solidFill>
                  <a:schemeClr val="accent1"/>
                </a:solidFill>
              </a:rPr>
              <a:t>d</a:t>
            </a:r>
            <a:endParaRPr lang="en-US" sz="2800" i="1">
              <a:solidFill>
                <a:schemeClr val="accent1"/>
              </a:solidFill>
            </a:endParaRPr>
          </a:p>
        </p:txBody>
      </p:sp>
      <p:sp>
        <p:nvSpPr>
          <p:cNvPr id="804978" name="Line 114"/>
          <p:cNvSpPr>
            <a:spLocks noChangeShapeType="1"/>
          </p:cNvSpPr>
          <p:nvPr/>
        </p:nvSpPr>
        <p:spPr bwMode="auto">
          <a:xfrm>
            <a:off x="5676900" y="1130300"/>
            <a:ext cx="56038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79" name="Line 115"/>
          <p:cNvSpPr>
            <a:spLocks noChangeShapeType="1"/>
          </p:cNvSpPr>
          <p:nvPr/>
        </p:nvSpPr>
        <p:spPr bwMode="auto">
          <a:xfrm>
            <a:off x="7493000" y="1130300"/>
            <a:ext cx="56038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80" name="Rectangle 116"/>
          <p:cNvSpPr>
            <a:spLocks noChangeArrowheads="1"/>
          </p:cNvSpPr>
          <p:nvPr/>
        </p:nvSpPr>
        <p:spPr bwMode="auto">
          <a:xfrm>
            <a:off x="2794000" y="1960563"/>
            <a:ext cx="1025525" cy="500062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81" name="Text Box 117"/>
          <p:cNvSpPr txBox="1">
            <a:spLocks noChangeArrowheads="1"/>
          </p:cNvSpPr>
          <p:nvPr/>
        </p:nvSpPr>
        <p:spPr bwMode="auto">
          <a:xfrm>
            <a:off x="2768600" y="1968500"/>
            <a:ext cx="1206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>
                <a:solidFill>
                  <a:schemeClr val="folHlink"/>
                </a:solidFill>
                <a:sym typeface="Wingdings" pitchFamily="-111" charset="2"/>
              </a:rPr>
              <a:t>5.1.9.9</a:t>
            </a:r>
          </a:p>
        </p:txBody>
      </p:sp>
      <p:sp>
        <p:nvSpPr>
          <p:cNvPr id="804982" name="Rectangle 118"/>
          <p:cNvSpPr>
            <a:spLocks noChangeArrowheads="1"/>
          </p:cNvSpPr>
          <p:nvPr/>
        </p:nvSpPr>
        <p:spPr bwMode="auto">
          <a:xfrm>
            <a:off x="5232400" y="1960563"/>
            <a:ext cx="1254125" cy="500062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83" name="Text Box 119"/>
          <p:cNvSpPr txBox="1">
            <a:spLocks noChangeArrowheads="1"/>
          </p:cNvSpPr>
          <p:nvPr/>
        </p:nvSpPr>
        <p:spPr bwMode="auto">
          <a:xfrm>
            <a:off x="5232400" y="1981200"/>
            <a:ext cx="1333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>
                <a:solidFill>
                  <a:schemeClr val="folHlink"/>
                </a:solidFill>
                <a:sym typeface="Wingdings" pitchFamily="-111" charset="2"/>
              </a:rPr>
              <a:t>10.1.1.1</a:t>
            </a:r>
          </a:p>
        </p:txBody>
      </p:sp>
      <p:sp>
        <p:nvSpPr>
          <p:cNvPr id="804984" name="Rectangle 120"/>
          <p:cNvSpPr>
            <a:spLocks noChangeArrowheads="1"/>
          </p:cNvSpPr>
          <p:nvPr/>
        </p:nvSpPr>
        <p:spPr bwMode="auto">
          <a:xfrm>
            <a:off x="7010400" y="1960563"/>
            <a:ext cx="1254125" cy="500062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85" name="Text Box 121"/>
          <p:cNvSpPr txBox="1">
            <a:spLocks noChangeArrowheads="1"/>
          </p:cNvSpPr>
          <p:nvPr/>
        </p:nvSpPr>
        <p:spPr bwMode="auto">
          <a:xfrm>
            <a:off x="7010400" y="1968500"/>
            <a:ext cx="132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>
                <a:solidFill>
                  <a:schemeClr val="folHlink"/>
                </a:solidFill>
                <a:sym typeface="Wingdings" pitchFamily="-111" charset="2"/>
              </a:rPr>
              <a:t>10.1.1.3</a:t>
            </a:r>
          </a:p>
        </p:txBody>
      </p:sp>
      <p:sp useBgFill="1">
        <p:nvSpPr>
          <p:cNvPr id="804899" name="Rectangle 35"/>
          <p:cNvSpPr>
            <a:spLocks noChangeArrowheads="1"/>
          </p:cNvSpPr>
          <p:nvPr/>
        </p:nvSpPr>
        <p:spPr bwMode="auto">
          <a:xfrm>
            <a:off x="3829050" y="1308100"/>
            <a:ext cx="1397000" cy="1854200"/>
          </a:xfrm>
          <a:prstGeom prst="rect">
            <a:avLst/>
          </a:prstGeom>
          <a:ln w="38100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04968" name="Text Box 104"/>
          <p:cNvSpPr txBox="1">
            <a:spLocks noChangeArrowheads="1"/>
          </p:cNvSpPr>
          <p:nvPr/>
        </p:nvSpPr>
        <p:spPr bwMode="auto">
          <a:xfrm>
            <a:off x="3886200" y="3138488"/>
            <a:ext cx="13811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2800">
                <a:solidFill>
                  <a:schemeClr val="folHlink"/>
                </a:solidFill>
                <a:sym typeface="Wingdings" pitchFamily="-111" charset="2"/>
              </a:rPr>
              <a:t>NAT</a:t>
            </a:r>
          </a:p>
        </p:txBody>
      </p:sp>
      <p:sp>
        <p:nvSpPr>
          <p:cNvPr id="804879" name="Text Box 15"/>
          <p:cNvSpPr txBox="1">
            <a:spLocks noChangeArrowheads="1"/>
          </p:cNvSpPr>
          <p:nvPr/>
        </p:nvSpPr>
        <p:spPr bwMode="auto">
          <a:xfrm>
            <a:off x="3849688" y="1439863"/>
            <a:ext cx="1360487" cy="804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i="1">
                <a:solidFill>
                  <a:srgbClr val="FF8DB3"/>
                </a:solidFill>
              </a:rPr>
              <a:t>e</a:t>
            </a:r>
            <a:r>
              <a:rPr lang="en-US" sz="2800" i="1" baseline="-25000">
                <a:solidFill>
                  <a:srgbClr val="FF8DB3"/>
                </a:solidFill>
              </a:rPr>
              <a:t>d</a:t>
            </a:r>
            <a:r>
              <a:rPr lang="en-US" sz="2800">
                <a:solidFill>
                  <a:srgbClr val="FF8DB3"/>
                </a:solidFill>
              </a:rPr>
              <a:t> </a:t>
            </a:r>
            <a:r>
              <a:rPr lang="en-US" sz="2800">
                <a:solidFill>
                  <a:srgbClr val="FF8DB3"/>
                </a:solidFill>
                <a:sym typeface="Wingdings" pitchFamily="-111" charset="2"/>
              </a:rPr>
              <a:t> </a:t>
            </a:r>
            <a:r>
              <a:rPr lang="en-US" sz="2800">
                <a:solidFill>
                  <a:srgbClr val="FF8DB3"/>
                </a:solidFill>
              </a:rPr>
              <a:t> </a:t>
            </a:r>
            <a:r>
              <a:rPr lang="en-US">
                <a:solidFill>
                  <a:srgbClr val="FF8DB3"/>
                </a:solidFill>
              </a:rPr>
              <a:t>10.1.1.3</a:t>
            </a: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0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0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0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0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0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96" grpId="0" animBg="1"/>
      <p:bldP spid="804897" grpId="0" animBg="1"/>
      <p:bldP spid="804898" grpId="0" animBg="1"/>
      <p:bldP spid="804904" grpId="0" animBg="1"/>
      <p:bldP spid="804918" grpId="0"/>
      <p:bldP spid="804919" grpId="0"/>
      <p:bldP spid="804920" grpId="0"/>
      <p:bldP spid="804921" grpId="0"/>
      <p:bldP spid="804934" grpId="0" build="allAtOnce"/>
      <p:bldP spid="804937" grpId="0" animBg="1"/>
      <p:bldP spid="804940" grpId="0" animBg="1"/>
      <p:bldP spid="804970" grpId="0" animBg="1"/>
      <p:bldP spid="804972" grpId="0" animBg="1"/>
      <p:bldP spid="804974" grpId="0"/>
      <p:bldP spid="804975" grpId="0"/>
      <p:bldP spid="804976" grpId="0"/>
      <p:bldP spid="804977" grpId="0"/>
      <p:bldP spid="804978" grpId="0" animBg="1"/>
      <p:bldP spid="80497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Conclusion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049337"/>
            <a:ext cx="8596313" cy="571976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3000" dirty="0" err="1"/>
              <a:t>DOA’s</a:t>
            </a:r>
            <a:r>
              <a:rPr lang="en-US" sz="3000" dirty="0"/>
              <a:t> goals: architectural extension to:</a:t>
            </a:r>
          </a:p>
          <a:p>
            <a:pPr lvl="1"/>
            <a:r>
              <a:rPr lang="en-US" sz="2800" dirty="0"/>
              <a:t>Reduce </a:t>
            </a:r>
            <a:r>
              <a:rPr lang="en-US" sz="2800" dirty="0" err="1"/>
              <a:t>middleboxes</a:t>
            </a:r>
            <a:r>
              <a:rPr lang="en-US" sz="2800" dirty="0"/>
              <a:t>’ badness + keep goodness</a:t>
            </a:r>
          </a:p>
          <a:p>
            <a:r>
              <a:rPr lang="en-US" sz="3000" dirty="0" err="1"/>
              <a:t>DOA’s</a:t>
            </a:r>
            <a:r>
              <a:rPr lang="en-US" sz="3000" dirty="0"/>
              <a:t> properties:</a:t>
            </a:r>
          </a:p>
          <a:p>
            <a:pPr lvl="1"/>
            <a:r>
              <a:rPr lang="en-US" sz="2800" dirty="0"/>
              <a:t>Topology-independent, globally unique host ids</a:t>
            </a:r>
          </a:p>
          <a:p>
            <a:pPr lvl="1"/>
            <a:r>
              <a:rPr lang="en-US" sz="2800" dirty="0"/>
              <a:t>Let end-hosts invoke off-path boxes</a:t>
            </a:r>
          </a:p>
          <a:p>
            <a:r>
              <a:rPr lang="en-US" sz="3000" dirty="0"/>
              <a:t>DOA lets users, </a:t>
            </a:r>
            <a:r>
              <a:rPr lang="en-US" sz="3000" dirty="0" err="1"/>
              <a:t>admins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folHlink"/>
                </a:solidFill>
              </a:rPr>
              <a:t>outsource</a:t>
            </a:r>
            <a:r>
              <a:rPr lang="en-US" sz="3000" dirty="0"/>
              <a:t> functions</a:t>
            </a:r>
          </a:p>
          <a:p>
            <a:pPr lvl="1"/>
            <a:r>
              <a:rPr lang="en-US" sz="2800" dirty="0"/>
              <a:t>Competitive market in managed services</a:t>
            </a:r>
          </a:p>
          <a:p>
            <a:pPr lvl="1"/>
            <a:r>
              <a:rPr lang="en-US" sz="2800" dirty="0"/>
              <a:t>Can reconcile the purist and the pragmatist</a:t>
            </a:r>
          </a:p>
          <a:p>
            <a:r>
              <a:rPr lang="en-US" sz="3000" dirty="0"/>
              <a:t>Delegation: new </a:t>
            </a:r>
            <a:r>
              <a:rPr lang="en-US" sz="3000" dirty="0">
                <a:solidFill>
                  <a:schemeClr val="folHlink"/>
                </a:solidFill>
              </a:rPr>
              <a:t>property</a:t>
            </a:r>
            <a:r>
              <a:rPr lang="en-US" sz="3000" dirty="0"/>
              <a:t>, not new </a:t>
            </a:r>
            <a:r>
              <a:rPr lang="en-US" sz="3000" dirty="0">
                <a:solidFill>
                  <a:schemeClr val="folHlink"/>
                </a:solidFill>
              </a:rPr>
              <a:t>philosophy</a:t>
            </a:r>
          </a:p>
        </p:txBody>
      </p:sp>
    </p:spTree>
    <p:custDataLst>
      <p:tags r:id="rId1"/>
    </p:custDataLst>
  </p:cSld>
  <p:clrMapOvr>
    <a:masterClrMapping/>
  </p:clrMapOvr>
  <p:transition advTm="95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</a:t>
            </a:r>
            <a:r>
              <a:rPr lang="en-US" dirty="0" smtClean="0"/>
              <a:t> “Brittleness”</a:t>
            </a:r>
            <a:endParaRPr lang="en-US" dirty="0"/>
          </a:p>
        </p:txBody>
      </p:sp>
      <p:sp>
        <p:nvSpPr>
          <p:cNvPr id="5744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Hosts are tied to IP addresses</a:t>
            </a:r>
          </a:p>
          <a:p>
            <a:pPr lvl="1"/>
            <a:r>
              <a:rPr lang="en-US"/>
              <a:t>Mobility and multi-homing pose problems</a:t>
            </a:r>
          </a:p>
          <a:p>
            <a:endParaRPr lang="en-US"/>
          </a:p>
          <a:p>
            <a:r>
              <a:rPr lang="en-US"/>
              <a:t>Services are tied to hosts</a:t>
            </a:r>
          </a:p>
          <a:p>
            <a:pPr lvl="1"/>
            <a:r>
              <a:rPr lang="en-US"/>
              <a:t>A service is more than just one host: replication, migration, composition</a:t>
            </a:r>
          </a:p>
          <a:p>
            <a:endParaRPr lang="en-US"/>
          </a:p>
          <a:p>
            <a:r>
              <a:rPr lang="en-US"/>
              <a:t>Packets might require processing at intermediaries before reaching destination</a:t>
            </a:r>
          </a:p>
          <a:p>
            <a:pPr lvl="1"/>
            <a:r>
              <a:rPr lang="en-US"/>
              <a:t>“Middleboxes” (NATs, firewalls,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Can Help</a:t>
            </a:r>
          </a:p>
        </p:txBody>
      </p:sp>
      <p:sp>
        <p:nvSpPr>
          <p:cNvPr id="5765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Proper </a:t>
            </a:r>
            <a:r>
              <a:rPr lang="en-US" dirty="0"/>
              <a:t>naming can cure some ills</a:t>
            </a:r>
          </a:p>
          <a:p>
            <a:pPr lvl="1"/>
            <a:r>
              <a:rPr lang="en-US" dirty="0"/>
              <a:t>Layered naming provides layers of indirection and shielding</a:t>
            </a:r>
          </a:p>
          <a:p>
            <a:pPr lvl="1"/>
            <a:endParaRPr lang="en-US" sz="1400" dirty="0"/>
          </a:p>
          <a:p>
            <a:r>
              <a:rPr lang="en-US" dirty="0"/>
              <a:t>Many proposals advocate large-scale, overarching architectural change</a:t>
            </a:r>
          </a:p>
          <a:p>
            <a:pPr lvl="1"/>
            <a:r>
              <a:rPr lang="en-US" dirty="0"/>
              <a:t>Routers, end-hosts, services</a:t>
            </a:r>
          </a:p>
          <a:p>
            <a:endParaRPr lang="en-US" sz="1400" dirty="0" smtClean="0"/>
          </a:p>
          <a:p>
            <a:r>
              <a:rPr lang="en-US" dirty="0" smtClean="0"/>
              <a:t>LNA </a:t>
            </a:r>
            <a:r>
              <a:rPr lang="en-US" dirty="0"/>
              <a:t>proposal:</a:t>
            </a:r>
          </a:p>
          <a:p>
            <a:pPr lvl="1"/>
            <a:r>
              <a:rPr lang="en-US" dirty="0"/>
              <a:t>Changes “only” hosts and name resolution</a:t>
            </a:r>
          </a:p>
          <a:p>
            <a:pPr lvl="1"/>
            <a:r>
              <a:rPr lang="en-US" dirty="0"/>
              <a:t>Synthesis of much previous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Naming is </a:t>
            </a:r>
            <a:r>
              <a:rPr lang="en-US" i="1"/>
              <a:t>Host-Centric</a:t>
            </a:r>
          </a:p>
        </p:txBody>
      </p:sp>
      <p:sp>
        <p:nvSpPr>
          <p:cNvPr id="584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global namespaces: DNS and IP addresses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These namespaces are host-centric</a:t>
            </a:r>
          </a:p>
          <a:p>
            <a:pPr lvl="1">
              <a:lnSpc>
                <a:spcPct val="90000"/>
              </a:lnSpc>
            </a:pPr>
            <a:r>
              <a:rPr lang="en-US"/>
              <a:t>IP addresses: network location of host</a:t>
            </a:r>
          </a:p>
          <a:p>
            <a:pPr lvl="1">
              <a:lnSpc>
                <a:spcPct val="90000"/>
              </a:lnSpc>
            </a:pPr>
            <a:r>
              <a:rPr lang="en-US"/>
              <a:t>DNS names: domain of host</a:t>
            </a:r>
          </a:p>
          <a:p>
            <a:pPr lvl="1">
              <a:lnSpc>
                <a:spcPct val="90000"/>
              </a:lnSpc>
            </a:pPr>
            <a:r>
              <a:rPr lang="en-US"/>
              <a:t>Both closely tied to an underlying structure</a:t>
            </a:r>
          </a:p>
          <a:p>
            <a:pPr lvl="1">
              <a:lnSpc>
                <a:spcPct val="90000"/>
              </a:lnSpc>
            </a:pPr>
            <a:r>
              <a:rPr lang="en-US"/>
              <a:t>Motivated by host-centric applications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9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Trouble with Host-Centric Names</a:t>
            </a:r>
          </a:p>
        </p:txBody>
      </p:sp>
      <p:sp>
        <p:nvSpPr>
          <p:cNvPr id="5888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Host-centric names are </a:t>
            </a:r>
            <a:r>
              <a:rPr lang="en-US" i="1"/>
              <a:t>fragile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If a name is based on mutable properties of its referent, it is fragile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Example: If Joe’s Web page </a:t>
            </a:r>
            <a:r>
              <a:rPr lang="en-US" u="sng">
                <a:solidFill>
                  <a:srgbClr val="0000CC"/>
                </a:solidFill>
              </a:rPr>
              <a:t>www.berkeley.edu/~hippie</a:t>
            </a:r>
            <a:r>
              <a:rPr lang="en-US">
                <a:solidFill>
                  <a:srgbClr val="FF0000"/>
                </a:solidFill>
              </a:rPr>
              <a:t> moves to </a:t>
            </a:r>
            <a:r>
              <a:rPr lang="en-US" u="sng">
                <a:solidFill>
                  <a:srgbClr val="0000CC"/>
                </a:solidFill>
              </a:rPr>
              <a:t>www.wallstreetstiffs.com/~yuppie</a:t>
            </a:r>
            <a:r>
              <a:rPr lang="en-US">
                <a:solidFill>
                  <a:srgbClr val="FF0000"/>
                </a:solidFill>
              </a:rPr>
              <a:t>, Web links to his page break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Fragile names constrain movement</a:t>
            </a:r>
          </a:p>
          <a:p>
            <a:pPr lvl="1">
              <a:lnSpc>
                <a:spcPct val="90000"/>
              </a:lnSpc>
            </a:pPr>
            <a:r>
              <a:rPr lang="en-US"/>
              <a:t>IP addresses are not stable host names</a:t>
            </a:r>
          </a:p>
          <a:p>
            <a:pPr lvl="1">
              <a:lnSpc>
                <a:spcPct val="90000"/>
              </a:lnSpc>
            </a:pPr>
            <a:r>
              <a:rPr lang="en-US"/>
              <a:t>DNS URLs are not stable data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Architectural Questions</a:t>
            </a:r>
          </a:p>
        </p:txBody>
      </p:sp>
      <p:sp>
        <p:nvSpPr>
          <p:cNvPr id="586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1242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n-US"/>
              <a:t>Which entities should be named?</a:t>
            </a:r>
          </a:p>
          <a:p>
            <a:pPr marL="990600" lvl="1" indent="-533400">
              <a:buFontTx/>
              <a:buAutoNum type="arabicPeriod"/>
            </a:pPr>
            <a:endParaRPr lang="en-US"/>
          </a:p>
          <a:p>
            <a:pPr marL="990600" lvl="1" indent="-533400">
              <a:buFontTx/>
              <a:buAutoNum type="arabicPeriod"/>
            </a:pPr>
            <a:r>
              <a:rPr lang="en-US"/>
              <a:t>What should names look like?</a:t>
            </a:r>
          </a:p>
          <a:p>
            <a:pPr marL="990600" lvl="1" indent="-533400">
              <a:buFontTx/>
              <a:buAutoNum type="arabicPeriod"/>
            </a:pPr>
            <a:endParaRPr lang="en-US"/>
          </a:p>
          <a:p>
            <a:pPr marL="990600" lvl="1" indent="-533400">
              <a:buFontTx/>
              <a:buAutoNum type="arabicPeriod"/>
            </a:pPr>
            <a:r>
              <a:rPr lang="en-US"/>
              <a:t>What should names resolve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Name Services and Hosts Separately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i="1"/>
              <a:t>Service identifiers</a:t>
            </a:r>
            <a:r>
              <a:rPr lang="en-US"/>
              <a:t> (</a:t>
            </a:r>
            <a:r>
              <a:rPr lang="en-US" i="1"/>
              <a:t>SIDs</a:t>
            </a:r>
            <a:r>
              <a:rPr lang="en-US"/>
              <a:t>) are host-independent data names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 i="1"/>
              <a:t>End-point identifiers</a:t>
            </a:r>
            <a:r>
              <a:rPr lang="en-US"/>
              <a:t> (</a:t>
            </a:r>
            <a:r>
              <a:rPr lang="en-US" i="1"/>
              <a:t>EIDs</a:t>
            </a:r>
            <a:r>
              <a:rPr lang="en-US"/>
              <a:t>) are location-independent host names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Protocols bind to names, and resolve them</a:t>
            </a:r>
          </a:p>
          <a:p>
            <a:pPr lvl="1">
              <a:lnSpc>
                <a:spcPct val="80000"/>
              </a:lnSpc>
            </a:pPr>
            <a:r>
              <a:rPr lang="en-US"/>
              <a:t>Apps should use SIDs as data handles</a:t>
            </a:r>
          </a:p>
          <a:p>
            <a:pPr lvl="1">
              <a:lnSpc>
                <a:spcPct val="80000"/>
              </a:lnSpc>
            </a:pPr>
            <a:r>
              <a:rPr lang="en-US"/>
              <a:t>Transport connections should bind to EIDs</a:t>
            </a:r>
          </a:p>
        </p:txBody>
      </p:sp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161574" y="5363540"/>
            <a:ext cx="8837075" cy="1077218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i="0" dirty="0">
                <a:solidFill>
                  <a:schemeClr val="bg1"/>
                </a:solidFill>
              </a:rPr>
              <a:t>Binding principle: </a:t>
            </a:r>
            <a:r>
              <a:rPr lang="en-US" sz="3200" dirty="0">
                <a:solidFill>
                  <a:schemeClr val="bg1"/>
                </a:solidFill>
              </a:rPr>
              <a:t>Names should bind protocols only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relevant aspects of underlying structure</a:t>
            </a:r>
            <a:r>
              <a:rPr lang="en-US" sz="3200" i="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/>
      <p:bldP spid="5969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The Naming Layers</a:t>
            </a:r>
          </a:p>
        </p:txBody>
      </p:sp>
      <p:sp>
        <p:nvSpPr>
          <p:cNvPr id="591875" name="Rectangle 3"/>
          <p:cNvSpPr>
            <a:spLocks noChangeArrowheads="1"/>
          </p:cNvSpPr>
          <p:nvPr/>
        </p:nvSpPr>
        <p:spPr bwMode="auto">
          <a:xfrm>
            <a:off x="530225" y="2886075"/>
            <a:ext cx="895667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/>
            <a:endParaRPr lang="en-US" sz="3400" i="0"/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76200" y="914400"/>
            <a:ext cx="3770313" cy="129540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  <a:t>User-level descriptors</a:t>
            </a:r>
            <a:br>
              <a:rPr lang="en-US" i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</a:br>
            <a:r>
              <a:rPr lang="en-US" i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  <a:t>(e.g., search)</a:t>
            </a:r>
          </a:p>
        </p:txBody>
      </p:sp>
      <p:sp>
        <p:nvSpPr>
          <p:cNvPr id="591877" name="Rectangle 5"/>
          <p:cNvSpPr>
            <a:spLocks noChangeArrowheads="1"/>
          </p:cNvSpPr>
          <p:nvPr/>
        </p:nvSpPr>
        <p:spPr bwMode="auto">
          <a:xfrm>
            <a:off x="76200" y="3128963"/>
            <a:ext cx="2362200" cy="53340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  <a:t>App session</a:t>
            </a:r>
          </a:p>
        </p:txBody>
      </p:sp>
      <p:sp>
        <p:nvSpPr>
          <p:cNvPr id="591878" name="Line 6"/>
          <p:cNvSpPr>
            <a:spLocks noChangeShapeType="1"/>
          </p:cNvSpPr>
          <p:nvPr/>
        </p:nvSpPr>
        <p:spPr bwMode="auto">
          <a:xfrm>
            <a:off x="839788" y="2263775"/>
            <a:ext cx="12700" cy="81915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879" name="Text Box 7"/>
          <p:cNvSpPr txBox="1">
            <a:spLocks noChangeArrowheads="1"/>
          </p:cNvSpPr>
          <p:nvPr/>
        </p:nvSpPr>
        <p:spPr bwMode="auto">
          <a:xfrm>
            <a:off x="852488" y="2162175"/>
            <a:ext cx="434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600">
                <a:solidFill>
                  <a:srgbClr val="0000CC"/>
                </a:solidFill>
                <a:ea typeface="Arial" pitchFamily="-111" charset="0"/>
                <a:cs typeface="Arial" pitchFamily="-111" charset="0"/>
              </a:rPr>
              <a:t>App-specific search/lookup</a:t>
            </a:r>
          </a:p>
          <a:p>
            <a:pPr algn="l">
              <a:spcBef>
                <a:spcPct val="0"/>
              </a:spcBef>
            </a:pPr>
            <a:r>
              <a:rPr lang="en-US" sz="2600">
                <a:solidFill>
                  <a:srgbClr val="0000CC"/>
                </a:solidFill>
                <a:ea typeface="Arial" pitchFamily="-111" charset="0"/>
                <a:cs typeface="Arial" pitchFamily="-111" charset="0"/>
              </a:rPr>
              <a:t>returns SID</a:t>
            </a:r>
          </a:p>
        </p:txBody>
      </p:sp>
      <p:sp>
        <p:nvSpPr>
          <p:cNvPr id="591880" name="Rectangle 8"/>
          <p:cNvSpPr>
            <a:spLocks noChangeArrowheads="1"/>
          </p:cNvSpPr>
          <p:nvPr/>
        </p:nvSpPr>
        <p:spPr bwMode="auto">
          <a:xfrm>
            <a:off x="76200" y="4640263"/>
            <a:ext cx="2362200" cy="56515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  <a:t>Transport</a:t>
            </a:r>
          </a:p>
        </p:txBody>
      </p:sp>
      <p:sp>
        <p:nvSpPr>
          <p:cNvPr id="591881" name="Line 9"/>
          <p:cNvSpPr>
            <a:spLocks noChangeShapeType="1"/>
          </p:cNvSpPr>
          <p:nvPr/>
        </p:nvSpPr>
        <p:spPr bwMode="auto">
          <a:xfrm>
            <a:off x="838200" y="3717925"/>
            <a:ext cx="0" cy="877888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882" name="Text Box 10"/>
          <p:cNvSpPr txBox="1">
            <a:spLocks noChangeArrowheads="1"/>
          </p:cNvSpPr>
          <p:nvPr/>
        </p:nvSpPr>
        <p:spPr bwMode="auto">
          <a:xfrm>
            <a:off x="941388" y="3649663"/>
            <a:ext cx="3568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600">
                <a:solidFill>
                  <a:srgbClr val="0000CC"/>
                </a:solidFill>
                <a:ea typeface="Arial" pitchFamily="-111" charset="0"/>
                <a:cs typeface="Arial" pitchFamily="-111" charset="0"/>
              </a:rPr>
              <a:t>Resolves SID to EID</a:t>
            </a:r>
            <a:br>
              <a:rPr lang="en-US" sz="2600">
                <a:solidFill>
                  <a:srgbClr val="0000CC"/>
                </a:solidFill>
                <a:ea typeface="Arial" pitchFamily="-111" charset="0"/>
                <a:cs typeface="Arial" pitchFamily="-111" charset="0"/>
              </a:rPr>
            </a:br>
            <a:r>
              <a:rPr lang="en-US" sz="2600">
                <a:solidFill>
                  <a:srgbClr val="0000CC"/>
                </a:solidFill>
                <a:ea typeface="Arial" pitchFamily="-111" charset="0"/>
                <a:cs typeface="Arial" pitchFamily="-111" charset="0"/>
              </a:rPr>
              <a:t>Opens transport conns</a:t>
            </a:r>
          </a:p>
        </p:txBody>
      </p:sp>
      <p:sp>
        <p:nvSpPr>
          <p:cNvPr id="591883" name="Rectangle 11"/>
          <p:cNvSpPr>
            <a:spLocks noChangeArrowheads="1"/>
          </p:cNvSpPr>
          <p:nvPr/>
        </p:nvSpPr>
        <p:spPr bwMode="auto">
          <a:xfrm>
            <a:off x="76200" y="6186488"/>
            <a:ext cx="2362200" cy="609600"/>
          </a:xfrm>
          <a:prstGeom prst="rect">
            <a:avLst/>
          </a:prstGeom>
          <a:noFill/>
          <a:ln w="635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0">
                <a:solidFill>
                  <a:schemeClr val="tx2"/>
                </a:solidFill>
                <a:ea typeface="Arial" pitchFamily="-111" charset="0"/>
                <a:cs typeface="Arial" pitchFamily="-111" charset="0"/>
              </a:rPr>
              <a:t>IP</a:t>
            </a:r>
          </a:p>
        </p:txBody>
      </p:sp>
      <p:sp>
        <p:nvSpPr>
          <p:cNvPr id="591884" name="Line 12"/>
          <p:cNvSpPr>
            <a:spLocks noChangeShapeType="1"/>
          </p:cNvSpPr>
          <p:nvPr/>
        </p:nvSpPr>
        <p:spPr bwMode="auto">
          <a:xfrm>
            <a:off x="842963" y="5249863"/>
            <a:ext cx="0" cy="881062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922" name="Text Box 50"/>
          <p:cNvSpPr txBox="1">
            <a:spLocks noChangeArrowheads="1"/>
          </p:cNvSpPr>
          <p:nvPr/>
        </p:nvSpPr>
        <p:spPr bwMode="auto">
          <a:xfrm>
            <a:off x="838200" y="5378450"/>
            <a:ext cx="3568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600">
                <a:solidFill>
                  <a:srgbClr val="0000CC"/>
                </a:solidFill>
                <a:ea typeface="Arial" pitchFamily="-111" charset="0"/>
                <a:cs typeface="Arial" pitchFamily="-111" charset="0"/>
              </a:rPr>
              <a:t>Resolves EID to IP</a:t>
            </a: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2438400" y="4522788"/>
            <a:ext cx="4267200" cy="519112"/>
            <a:chOff x="1536" y="2849"/>
            <a:chExt cx="2688" cy="327"/>
          </a:xfrm>
        </p:grpSpPr>
        <p:sp>
          <p:nvSpPr>
            <p:cNvPr id="591923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26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924" name="Text Box 52"/>
            <p:cNvSpPr txBox="1">
              <a:spLocks noChangeArrowheads="1"/>
            </p:cNvSpPr>
            <p:nvPr/>
          </p:nvSpPr>
          <p:spPr bwMode="auto">
            <a:xfrm>
              <a:off x="2250" y="2849"/>
              <a:ext cx="12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i="0">
                  <a:solidFill>
                    <a:srgbClr val="FF0000"/>
                  </a:solidFill>
                </a:rPr>
                <a:t>Bind to EID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2419350" y="2971800"/>
            <a:ext cx="4267200" cy="519113"/>
            <a:chOff x="1536" y="1872"/>
            <a:chExt cx="2688" cy="327"/>
          </a:xfrm>
        </p:grpSpPr>
        <p:sp>
          <p:nvSpPr>
            <p:cNvPr id="591925" name="Line 53"/>
            <p:cNvSpPr>
              <a:spLocks noChangeShapeType="1"/>
            </p:cNvSpPr>
            <p:nvPr/>
          </p:nvSpPr>
          <p:spPr bwMode="auto">
            <a:xfrm flipV="1">
              <a:off x="1536" y="2160"/>
              <a:ext cx="26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926" name="Text Box 54"/>
            <p:cNvSpPr txBox="1">
              <a:spLocks noChangeArrowheads="1"/>
            </p:cNvSpPr>
            <p:nvPr/>
          </p:nvSpPr>
          <p:spPr bwMode="auto">
            <a:xfrm>
              <a:off x="2250" y="1872"/>
              <a:ext cx="18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i="0">
                  <a:solidFill>
                    <a:srgbClr val="FF0000"/>
                  </a:solidFill>
                </a:rPr>
                <a:t>Use SID as handle</a:t>
              </a:r>
            </a:p>
          </p:txBody>
        </p:sp>
      </p:grpSp>
      <p:sp>
        <p:nvSpPr>
          <p:cNvPr id="591947" name="Line 75"/>
          <p:cNvSpPr>
            <a:spLocks noChangeShapeType="1"/>
          </p:cNvSpPr>
          <p:nvPr/>
        </p:nvSpPr>
        <p:spPr bwMode="auto">
          <a:xfrm flipV="1">
            <a:off x="2438400" y="6505575"/>
            <a:ext cx="4267200" cy="95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541588" y="5911850"/>
            <a:ext cx="4030662" cy="547688"/>
            <a:chOff x="1601" y="3724"/>
            <a:chExt cx="2539" cy="345"/>
          </a:xfrm>
        </p:grpSpPr>
        <p:sp>
          <p:nvSpPr>
            <p:cNvPr id="591939" name="Text Box 67"/>
            <p:cNvSpPr txBox="1">
              <a:spLocks noChangeArrowheads="1"/>
            </p:cNvSpPr>
            <p:nvPr/>
          </p:nvSpPr>
          <p:spPr bwMode="auto">
            <a:xfrm>
              <a:off x="1601" y="3724"/>
              <a:ext cx="870" cy="34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IP hdr </a:t>
              </a:r>
            </a:p>
          </p:txBody>
        </p:sp>
        <p:sp>
          <p:nvSpPr>
            <p:cNvPr id="591940" name="Text Box 68"/>
            <p:cNvSpPr txBox="1">
              <a:spLocks noChangeArrowheads="1"/>
            </p:cNvSpPr>
            <p:nvPr/>
          </p:nvSpPr>
          <p:spPr bwMode="auto">
            <a:xfrm>
              <a:off x="2465" y="3724"/>
              <a:ext cx="453" cy="34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EID</a:t>
              </a:r>
            </a:p>
          </p:txBody>
        </p:sp>
        <p:sp>
          <p:nvSpPr>
            <p:cNvPr id="591941" name="Text Box 69"/>
            <p:cNvSpPr txBox="1">
              <a:spLocks noChangeArrowheads="1"/>
            </p:cNvSpPr>
            <p:nvPr/>
          </p:nvSpPr>
          <p:spPr bwMode="auto">
            <a:xfrm>
              <a:off x="2905" y="3724"/>
              <a:ext cx="520" cy="34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TCP</a:t>
              </a:r>
            </a:p>
          </p:txBody>
        </p:sp>
        <p:sp>
          <p:nvSpPr>
            <p:cNvPr id="591942" name="Text Box 70"/>
            <p:cNvSpPr txBox="1">
              <a:spLocks noChangeArrowheads="1"/>
            </p:cNvSpPr>
            <p:nvPr/>
          </p:nvSpPr>
          <p:spPr bwMode="auto">
            <a:xfrm>
              <a:off x="3413" y="3724"/>
              <a:ext cx="441" cy="34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SID</a:t>
              </a:r>
            </a:p>
          </p:txBody>
        </p:sp>
        <p:sp>
          <p:nvSpPr>
            <p:cNvPr id="591948" name="Text Box 76"/>
            <p:cNvSpPr txBox="1">
              <a:spLocks noChangeArrowheads="1"/>
            </p:cNvSpPr>
            <p:nvPr/>
          </p:nvSpPr>
          <p:spPr bwMode="auto">
            <a:xfrm>
              <a:off x="3841" y="3724"/>
              <a:ext cx="299" cy="345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…</a:t>
              </a:r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6705600" y="1749425"/>
            <a:ext cx="2362200" cy="5032375"/>
            <a:chOff x="4224" y="1102"/>
            <a:chExt cx="1488" cy="3170"/>
          </a:xfrm>
        </p:grpSpPr>
        <p:sp>
          <p:nvSpPr>
            <p:cNvPr id="591927" name="Rectangle 55"/>
            <p:cNvSpPr>
              <a:spLocks noChangeArrowheads="1"/>
            </p:cNvSpPr>
            <p:nvPr/>
          </p:nvSpPr>
          <p:spPr bwMode="auto">
            <a:xfrm>
              <a:off x="4224" y="3888"/>
              <a:ext cx="1488" cy="384"/>
            </a:xfrm>
            <a:prstGeom prst="rect">
              <a:avLst/>
            </a:prstGeom>
            <a:noFill/>
            <a:ln w="635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i="0">
                  <a:solidFill>
                    <a:schemeClr val="tx2"/>
                  </a:solidFill>
                  <a:ea typeface="Arial" pitchFamily="-111" charset="0"/>
                  <a:cs typeface="Arial" pitchFamily="-111" charset="0"/>
                </a:rPr>
                <a:t>IP</a:t>
              </a:r>
            </a:p>
          </p:txBody>
        </p:sp>
        <p:sp>
          <p:nvSpPr>
            <p:cNvPr id="591928" name="Rectangle 56"/>
            <p:cNvSpPr>
              <a:spLocks noChangeArrowheads="1"/>
            </p:cNvSpPr>
            <p:nvPr/>
          </p:nvSpPr>
          <p:spPr bwMode="auto">
            <a:xfrm>
              <a:off x="4224" y="2928"/>
              <a:ext cx="1488" cy="356"/>
            </a:xfrm>
            <a:prstGeom prst="rect">
              <a:avLst/>
            </a:prstGeom>
            <a:noFill/>
            <a:ln w="635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i="0">
                  <a:solidFill>
                    <a:schemeClr val="tx2"/>
                  </a:solidFill>
                  <a:ea typeface="Arial" pitchFamily="-111" charset="0"/>
                  <a:cs typeface="Arial" pitchFamily="-111" charset="0"/>
                </a:rPr>
                <a:t>Transport</a:t>
              </a:r>
            </a:p>
          </p:txBody>
        </p:sp>
        <p:sp>
          <p:nvSpPr>
            <p:cNvPr id="591929" name="Rectangle 57"/>
            <p:cNvSpPr>
              <a:spLocks noChangeArrowheads="1"/>
            </p:cNvSpPr>
            <p:nvPr/>
          </p:nvSpPr>
          <p:spPr bwMode="auto">
            <a:xfrm>
              <a:off x="4224" y="1968"/>
              <a:ext cx="1488" cy="336"/>
            </a:xfrm>
            <a:prstGeom prst="rect">
              <a:avLst/>
            </a:prstGeom>
            <a:noFill/>
            <a:ln w="635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i="0">
                  <a:solidFill>
                    <a:schemeClr val="tx2"/>
                  </a:solidFill>
                  <a:ea typeface="Arial" pitchFamily="-111" charset="0"/>
                  <a:cs typeface="Arial" pitchFamily="-111" charset="0"/>
                </a:rPr>
                <a:t>App session</a:t>
              </a:r>
            </a:p>
          </p:txBody>
        </p:sp>
        <p:sp>
          <p:nvSpPr>
            <p:cNvPr id="591944" name="Line 72"/>
            <p:cNvSpPr>
              <a:spLocks noChangeShapeType="1"/>
            </p:cNvSpPr>
            <p:nvPr/>
          </p:nvSpPr>
          <p:spPr bwMode="auto">
            <a:xfrm>
              <a:off x="5569" y="1434"/>
              <a:ext cx="8" cy="516"/>
            </a:xfrm>
            <a:prstGeom prst="line">
              <a:avLst/>
            </a:prstGeom>
            <a:noFill/>
            <a:ln w="50800">
              <a:solidFill>
                <a:srgbClr val="0000CC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945" name="Line 73"/>
            <p:cNvSpPr>
              <a:spLocks noChangeShapeType="1"/>
            </p:cNvSpPr>
            <p:nvPr/>
          </p:nvSpPr>
          <p:spPr bwMode="auto">
            <a:xfrm>
              <a:off x="5568" y="2350"/>
              <a:ext cx="0" cy="553"/>
            </a:xfrm>
            <a:prstGeom prst="line">
              <a:avLst/>
            </a:prstGeom>
            <a:noFill/>
            <a:ln w="50800">
              <a:solidFill>
                <a:srgbClr val="0000CC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946" name="Line 74"/>
            <p:cNvSpPr>
              <a:spLocks noChangeShapeType="1"/>
            </p:cNvSpPr>
            <p:nvPr/>
          </p:nvSpPr>
          <p:spPr bwMode="auto">
            <a:xfrm>
              <a:off x="5571" y="3315"/>
              <a:ext cx="0" cy="555"/>
            </a:xfrm>
            <a:prstGeom prst="line">
              <a:avLst/>
            </a:prstGeom>
            <a:noFill/>
            <a:ln w="50800">
              <a:solidFill>
                <a:srgbClr val="0000CC"/>
              </a:solidFill>
              <a:round/>
              <a:headEnd type="triangle" w="med" len="med"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949" name="Rectangle 77"/>
            <p:cNvSpPr>
              <a:spLocks noChangeArrowheads="1"/>
            </p:cNvSpPr>
            <p:nvPr/>
          </p:nvSpPr>
          <p:spPr bwMode="auto">
            <a:xfrm>
              <a:off x="4224" y="1102"/>
              <a:ext cx="1488" cy="336"/>
            </a:xfrm>
            <a:prstGeom prst="rect">
              <a:avLst/>
            </a:prstGeom>
            <a:noFill/>
            <a:ln w="635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i="0">
                  <a:solidFill>
                    <a:schemeClr val="tx2"/>
                  </a:solidFill>
                  <a:ea typeface="Arial" pitchFamily="-111" charset="0"/>
                  <a:cs typeface="Arial" pitchFamily="-111" charset="0"/>
                </a:rPr>
                <a:t>Application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954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9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7" grpId="0" animBg="1"/>
      <p:bldP spid="591878" grpId="0" animBg="1"/>
      <p:bldP spid="591879" grpId="0"/>
      <p:bldP spid="591880" grpId="0" animBg="1"/>
      <p:bldP spid="591881" grpId="0" animBg="1"/>
      <p:bldP spid="591882" grpId="0"/>
      <p:bldP spid="591884" grpId="0" animBg="1"/>
      <p:bldP spid="591922" grpId="0"/>
      <p:bldP spid="5919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0.7|21.9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0.1|3.5|1.2|15.3|15.8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4.4|37.8|36.7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2.2|3.9|3.5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0.7|7.5|13.4|36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0.2|17.|23.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4.7|5.5|21.|28.3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8.|83.2|28.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7.9|12.4|3.5|14.1|4.1|30.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2.7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0.4|11.4|4.6|0.8|0.7|7.5|15.5|12.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1467</Words>
  <Application>Microsoft Macintosh PowerPoint</Application>
  <PresentationFormat>On-screen Show (4:3)</PresentationFormat>
  <Paragraphs>338</Paragraphs>
  <Slides>28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LNA and DOA</vt:lpstr>
      <vt:lpstr>A Layered Naming Architecture  for the Internet</vt:lpstr>
      <vt:lpstr>Architectural “Brittleness”</vt:lpstr>
      <vt:lpstr>Naming Can Help</vt:lpstr>
      <vt:lpstr>Internet Naming is Host-Centric</vt:lpstr>
      <vt:lpstr>The Trouble with Host-Centric Names</vt:lpstr>
      <vt:lpstr>Key Architectural Questions</vt:lpstr>
      <vt:lpstr>Name Services and Hosts Separately</vt:lpstr>
      <vt:lpstr>The Naming Layers</vt:lpstr>
      <vt:lpstr>Key Architectural Questions</vt:lpstr>
      <vt:lpstr>SIDs and EIDs should be Flat 0xf436f0ab527bac9e8b100afeff394300</vt:lpstr>
      <vt:lpstr>Flat Names Enable Flexible Migration</vt:lpstr>
      <vt:lpstr>Flat Names are a Two-Edged Sword</vt:lpstr>
      <vt:lpstr>Key Architectural Questions</vt:lpstr>
      <vt:lpstr>Delegation</vt:lpstr>
      <vt:lpstr>Take-Home Points from LNA</vt:lpstr>
      <vt:lpstr>Slide 17</vt:lpstr>
      <vt:lpstr>The Problem</vt:lpstr>
      <vt:lpstr>Reactions to the Problem</vt:lpstr>
      <vt:lpstr>DOA: Delegation-Oriented Architecture</vt:lpstr>
      <vt:lpstr>Globally Unique Identifiers for Hosts (EIDs) </vt:lpstr>
      <vt:lpstr>Delegation Primitive</vt:lpstr>
      <vt:lpstr>DOA in a Nutshell</vt:lpstr>
      <vt:lpstr>A Bit More About DOA</vt:lpstr>
      <vt:lpstr>Off-path Firewall</vt:lpstr>
      <vt:lpstr>Off-path Firewall: Benefits</vt:lpstr>
      <vt:lpstr>Reincarnated NAT</vt:lpstr>
      <vt:lpstr>Summary and Conclusion</vt:lpstr>
    </vt:vector>
  </TitlesOfParts>
  <Company>UW-Madison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LNA and DOA</dc:title>
  <dc:creator>Aditya Akella</dc:creator>
  <cp:lastModifiedBy>Aditya Akella</cp:lastModifiedBy>
  <cp:revision>1</cp:revision>
  <dcterms:created xsi:type="dcterms:W3CDTF">2010-03-11T17:58:24Z</dcterms:created>
  <dcterms:modified xsi:type="dcterms:W3CDTF">2010-03-11T18:17:45Z</dcterms:modified>
</cp:coreProperties>
</file>