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tags/tag13.xml" ContentType="application/vnd.openxmlformats-officedocument.presentationml.tags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tags/tag17.xml" ContentType="application/vnd.openxmlformats-officedocument.presentationml.tags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Default Extension="wmf" ContentType="image/x-wmf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tags/tag12.xml" ContentType="application/vnd.openxmlformats-officedocument.presentationml.tags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slideLayouts/slideLayout6.xml" ContentType="application/vnd.openxmlformats-officedocument.presentationml.slideLayout+xml"/>
  <Override PartName="/ppt/slides/slide10.xml" ContentType="application/vnd.openxmlformats-officedocument.presentationml.slide+xml"/>
  <Override PartName="/ppt/charts/chart4.xml" ContentType="application/vnd.openxmlformats-officedocument.drawingml.chart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Default Extension="vml" ContentType="application/vnd.openxmlformats-officedocument.vmlDrawing"/>
  <Default Extension="png" ContentType="image/png"/>
  <Override PartName="/ppt/embeddings/Microsoft_Equation1.bin" ContentType="application/vnd.openxmlformats-officedocument.oleObject"/>
  <Override PartName="/ppt/tags/tag7.xml" ContentType="application/vnd.openxmlformats-officedocument.presentationml.tags+xml"/>
  <Override PartName="/ppt/slides/slide27.xml" ContentType="application/vnd.openxmlformats-officedocument.presentationml.slide+xml"/>
  <Override PartName="/ppt/tags/tag5.xml" ContentType="application/vnd.openxmlformats-officedocument.presentationml.tags+xml"/>
  <Override PartName="/ppt/charts/chart5.xml" ContentType="application/vnd.openxmlformats-officedocument.drawingml.chart+xml"/>
  <Override PartName="/docProps/core.xml" ContentType="application/vnd.openxmlformats-package.core-properties+xml"/>
  <Override PartName="/ppt/tags/tag19.xml" ContentType="application/vnd.openxmlformats-officedocument.presentationml.tag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tags/tag6.xml" ContentType="application/vnd.openxmlformats-officedocument.presentationml.tags+xml"/>
  <Override PartName="/ppt/tags/tag11.xml" ContentType="application/vnd.openxmlformats-officedocument.presentationml.tags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docProps/custom.xml" ContentType="application/vnd.openxmlformats-officedocument.custom-properties+xml"/>
  <Override PartName="/ppt/slides/slide25.xml" ContentType="application/vnd.openxmlformats-officedocument.presentationml.slide+xml"/>
  <Override PartName="/ppt/tags/tag4.xml" ContentType="application/vnd.openxmlformats-officedocument.presentationml.tags+xml"/>
  <Override PartName="/ppt/tags/tag18.xml" ContentType="application/vnd.openxmlformats-officedocument.presentationml.tags+xml"/>
  <Override PartName="/ppt/embeddings/Microsoft_Equation2.bin" ContentType="application/vnd.openxmlformats-officedocument.oleObject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gs/tag10.xml" ContentType="application/vnd.openxmlformats-officedocument.presentationml.tag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23.xml" ContentType="application/vnd.openxmlformats-officedocument.presentationml.tags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removePersonalInfoOnSave="1" saveSubsetFonts="1">
  <p:sldMasterIdLst>
    <p:sldMasterId id="2147483828" r:id="rId1"/>
  </p:sldMasterIdLst>
  <p:notesMasterIdLst>
    <p:notesMasterId r:id="rId33"/>
  </p:notesMasterIdLst>
  <p:handoutMasterIdLst>
    <p:handoutMasterId r:id="rId34"/>
  </p:handoutMasterIdLst>
  <p:sldIdLst>
    <p:sldId id="321" r:id="rId2"/>
    <p:sldId id="525" r:id="rId3"/>
    <p:sldId id="526" r:id="rId4"/>
    <p:sldId id="527" r:id="rId5"/>
    <p:sldId id="425" r:id="rId6"/>
    <p:sldId id="382" r:id="rId7"/>
    <p:sldId id="439" r:id="rId8"/>
    <p:sldId id="468" r:id="rId9"/>
    <p:sldId id="327" r:id="rId10"/>
    <p:sldId id="529" r:id="rId11"/>
    <p:sldId id="528" r:id="rId12"/>
    <p:sldId id="376" r:id="rId13"/>
    <p:sldId id="470" r:id="rId14"/>
    <p:sldId id="476" r:id="rId15"/>
    <p:sldId id="477" r:id="rId16"/>
    <p:sldId id="337" r:id="rId17"/>
    <p:sldId id="459" r:id="rId18"/>
    <p:sldId id="512" r:id="rId19"/>
    <p:sldId id="452" r:id="rId20"/>
    <p:sldId id="524" r:id="rId21"/>
    <p:sldId id="454" r:id="rId22"/>
    <p:sldId id="455" r:id="rId23"/>
    <p:sldId id="456" r:id="rId24"/>
    <p:sldId id="460" r:id="rId25"/>
    <p:sldId id="462" r:id="rId26"/>
    <p:sldId id="338" r:id="rId27"/>
    <p:sldId id="494" r:id="rId28"/>
    <p:sldId id="428" r:id="rId29"/>
    <p:sldId id="493" r:id="rId30"/>
    <p:sldId id="516" r:id="rId31"/>
    <p:sldId id="405" r:id="rId32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useTimings="0">
    <p:present/>
    <p:sldAll/>
    <p:penClr>
      <a:srgbClr val="FF0000"/>
    </p:penClr>
  </p:showPr>
  <p:clrMru>
    <a:srgbClr val="2DEE00"/>
    <a:srgbClr val="B4D735"/>
    <a:srgbClr val="080808"/>
    <a:srgbClr val="FFF7F7"/>
    <a:srgbClr val="FFE5E5"/>
    <a:srgbClr val="E5FFE8"/>
    <a:srgbClr val="FCFFD5"/>
    <a:srgbClr val="DDFBDD"/>
    <a:srgbClr val="EDFDED"/>
    <a:srgbClr val="DDFBDE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833" autoAdjust="0"/>
    <p:restoredTop sz="83063" autoAdjust="0"/>
  </p:normalViewPr>
  <p:slideViewPr>
    <p:cSldViewPr>
      <p:cViewPr varScale="1">
        <p:scale>
          <a:sx n="78" d="100"/>
          <a:sy n="78" d="100"/>
        </p:scale>
        <p:origin x="-11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notesViewPr>
    <p:cSldViewPr>
      <p:cViewPr varScale="1">
        <p:scale>
          <a:sx n="100" d="100"/>
          <a:sy n="100" d="100"/>
        </p:scale>
        <p:origin x="-2640" y="-96"/>
      </p:cViewPr>
      <p:guideLst>
        <p:guide orient="horz" pos="2880"/>
        <p:guide pos="2160"/>
      </p:guideLst>
    </p:cSldViewPr>
  </p:notesViewPr>
  <p:gridSpacing cx="58989913" cy="58989913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heme" Target="theme/theme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depot\papers\sigcomm09\camera-ready\figs-excel\Plo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depot\papers\sigcomm09\camera-ready\figs-excel\Plo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depot\papers\sigcomm09\camera-ready\figs-excel\Plo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depot\papers\sigcomm09\camera-ready\figs-excel\Plo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-rohanm\Documents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94947128283025"/>
          <c:y val="0.0578256233595812"/>
          <c:w val="0.779657221339585"/>
          <c:h val="0.7417531988189"/>
        </c:manualLayout>
      </c:layout>
      <c:barChart>
        <c:barDir val="col"/>
        <c:grouping val="clustered"/>
        <c:ser>
          <c:idx val="0"/>
          <c:order val="0"/>
          <c:tx>
            <c:strRef>
              <c:f>Fragmentation!$C$1</c:f>
              <c:strCache>
                <c:ptCount val="1"/>
                <c:pt idx="0">
                  <c:v>  Urban</c:v>
                </c:pt>
              </c:strCache>
            </c:strRef>
          </c:tx>
          <c:cat>
            <c:strRef>
              <c:f>Fragmentation!$B$2:$B$8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&gt;6</c:v>
                </c:pt>
              </c:strCache>
            </c:strRef>
          </c:cat>
          <c:val>
            <c:numRef>
              <c:f>Fragmentation!$C$2:$C$8</c:f>
              <c:numCache>
                <c:formatCode>General</c:formatCode>
                <c:ptCount val="7"/>
                <c:pt idx="0">
                  <c:v>0.739000000000003</c:v>
                </c:pt>
                <c:pt idx="1">
                  <c:v>0.231</c:v>
                </c:pt>
                <c:pt idx="2">
                  <c:v>0.0</c:v>
                </c:pt>
                <c:pt idx="3">
                  <c:v>0.028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1"/>
          <c:order val="1"/>
          <c:tx>
            <c:strRef>
              <c:f>Fragmentation!$D$1</c:f>
              <c:strCache>
                <c:ptCount val="1"/>
                <c:pt idx="0">
                  <c:v>  Suburban</c:v>
                </c:pt>
              </c:strCache>
            </c:strRef>
          </c:tx>
          <c:cat>
            <c:strRef>
              <c:f>Fragmentation!$B$2:$B$8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&gt;6</c:v>
                </c:pt>
              </c:strCache>
            </c:strRef>
          </c:cat>
          <c:val>
            <c:numRef>
              <c:f>Fragmentation!$D$2:$D$8</c:f>
              <c:numCache>
                <c:formatCode>General</c:formatCode>
                <c:ptCount val="7"/>
                <c:pt idx="0">
                  <c:v>0.716000000000001</c:v>
                </c:pt>
                <c:pt idx="1">
                  <c:v>0.15</c:v>
                </c:pt>
                <c:pt idx="2">
                  <c:v>0.056</c:v>
                </c:pt>
                <c:pt idx="3">
                  <c:v>0.056</c:v>
                </c:pt>
                <c:pt idx="4">
                  <c:v>0.0</c:v>
                </c:pt>
                <c:pt idx="5">
                  <c:v>0.0180000000000002</c:v>
                </c:pt>
                <c:pt idx="6">
                  <c:v>0.0</c:v>
                </c:pt>
              </c:numCache>
            </c:numRef>
          </c:val>
        </c:ser>
        <c:ser>
          <c:idx val="2"/>
          <c:order val="2"/>
          <c:tx>
            <c:strRef>
              <c:f>Fragmentation!$E$1</c:f>
              <c:strCache>
                <c:ptCount val="1"/>
                <c:pt idx="0">
                  <c:v>  Rural</c:v>
                </c:pt>
              </c:strCache>
            </c:strRef>
          </c:tx>
          <c:cat>
            <c:strRef>
              <c:f>Fragmentation!$B$2:$B$8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&gt;6</c:v>
                </c:pt>
              </c:strCache>
            </c:strRef>
          </c:cat>
          <c:val>
            <c:numRef>
              <c:f>Fragmentation!$E$2:$E$8</c:f>
              <c:numCache>
                <c:formatCode>General</c:formatCode>
                <c:ptCount val="7"/>
                <c:pt idx="0">
                  <c:v>0.367</c:v>
                </c:pt>
                <c:pt idx="1">
                  <c:v>0.122</c:v>
                </c:pt>
                <c:pt idx="2">
                  <c:v>0.122</c:v>
                </c:pt>
                <c:pt idx="3">
                  <c:v>0.102</c:v>
                </c:pt>
                <c:pt idx="4">
                  <c:v>0.081</c:v>
                </c:pt>
                <c:pt idx="5">
                  <c:v>0.0400000000000001</c:v>
                </c:pt>
                <c:pt idx="6">
                  <c:v>0.14</c:v>
                </c:pt>
              </c:numCache>
            </c:numRef>
          </c:val>
        </c:ser>
        <c:axId val="483865176"/>
        <c:axId val="483872440"/>
      </c:barChart>
      <c:catAx>
        <c:axId val="4838651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Contiguous Channels</a:t>
                </a:r>
              </a:p>
            </c:rich>
          </c:tx>
          <c:layout/>
        </c:title>
        <c:numFmt formatCode="General" sourceLinked="1"/>
        <c:tickLblPos val="nextTo"/>
        <c:crossAx val="483872440"/>
        <c:crosses val="autoZero"/>
        <c:auto val="1"/>
        <c:lblAlgn val="ctr"/>
        <c:lblOffset val="0"/>
      </c:catAx>
      <c:valAx>
        <c:axId val="48387244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Fraction of Spectrum Segments</a:t>
                </a:r>
              </a:p>
            </c:rich>
          </c:tx>
          <c:layout/>
        </c:title>
        <c:numFmt formatCode="General" sourceLinked="1"/>
        <c:tickLblPos val="nextTo"/>
        <c:crossAx val="483865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7695614135209"/>
          <c:y val="0.0325241961942257"/>
          <c:w val="0.368653238997299"/>
          <c:h val="0.38345738622295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plotArea>
      <c:layout>
        <c:manualLayout>
          <c:layoutTarget val="inner"/>
          <c:xMode val="edge"/>
          <c:yMode val="edge"/>
          <c:x val="0.147782380463315"/>
          <c:y val="0.0514005540974045"/>
          <c:w val="0.809849480771426"/>
          <c:h val="0.755892747995542"/>
        </c:manualLayout>
      </c:layout>
      <c:scatterChart>
        <c:scatterStyle val="lineMarker"/>
        <c:ser>
          <c:idx val="0"/>
          <c:order val="0"/>
          <c:tx>
            <c:strRef>
              <c:f>'Discovery Ratios'!$B$1</c:f>
              <c:strCache>
                <c:ptCount val="1"/>
                <c:pt idx="0">
                  <c:v>  Linear-SIFT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'Discovery Ratios'!$A$2:$A$31</c:f>
              <c:numCache>
                <c:formatCode>General</c:formatCode>
                <c:ptCount val="30"/>
                <c:pt idx="0">
                  <c:v>6.0</c:v>
                </c:pt>
                <c:pt idx="1">
                  <c:v>12.0</c:v>
                </c:pt>
                <c:pt idx="2">
                  <c:v>18.0</c:v>
                </c:pt>
                <c:pt idx="3">
                  <c:v>24.0</c:v>
                </c:pt>
                <c:pt idx="4">
                  <c:v>30.0</c:v>
                </c:pt>
                <c:pt idx="5">
                  <c:v>36.0</c:v>
                </c:pt>
                <c:pt idx="6">
                  <c:v>42.0</c:v>
                </c:pt>
                <c:pt idx="7">
                  <c:v>48.0</c:v>
                </c:pt>
                <c:pt idx="8">
                  <c:v>54.0</c:v>
                </c:pt>
                <c:pt idx="9">
                  <c:v>60.0</c:v>
                </c:pt>
                <c:pt idx="10">
                  <c:v>66.0</c:v>
                </c:pt>
                <c:pt idx="11">
                  <c:v>72.0</c:v>
                </c:pt>
                <c:pt idx="12">
                  <c:v>78.0</c:v>
                </c:pt>
                <c:pt idx="13">
                  <c:v>84.0</c:v>
                </c:pt>
                <c:pt idx="14">
                  <c:v>90.0</c:v>
                </c:pt>
                <c:pt idx="15">
                  <c:v>96.0</c:v>
                </c:pt>
                <c:pt idx="16">
                  <c:v>102.0</c:v>
                </c:pt>
                <c:pt idx="17">
                  <c:v>108.0</c:v>
                </c:pt>
                <c:pt idx="18">
                  <c:v>114.0</c:v>
                </c:pt>
                <c:pt idx="19">
                  <c:v>120.0</c:v>
                </c:pt>
                <c:pt idx="20">
                  <c:v>126.0</c:v>
                </c:pt>
                <c:pt idx="21">
                  <c:v>132.0</c:v>
                </c:pt>
                <c:pt idx="22">
                  <c:v>138.0</c:v>
                </c:pt>
                <c:pt idx="23">
                  <c:v>144.0</c:v>
                </c:pt>
                <c:pt idx="24">
                  <c:v>150.0</c:v>
                </c:pt>
                <c:pt idx="25">
                  <c:v>156.0</c:v>
                </c:pt>
                <c:pt idx="26">
                  <c:v>162.0</c:v>
                </c:pt>
                <c:pt idx="27">
                  <c:v>168.0</c:v>
                </c:pt>
                <c:pt idx="28">
                  <c:v>174.0</c:v>
                </c:pt>
                <c:pt idx="29">
                  <c:v>180.0</c:v>
                </c:pt>
              </c:numCache>
            </c:numRef>
          </c:xVal>
          <c:yVal>
            <c:numRef>
              <c:f>'Discovery Ratios'!$B$2:$B$31</c:f>
              <c:numCache>
                <c:formatCode>General</c:formatCode>
                <c:ptCount val="30"/>
                <c:pt idx="0">
                  <c:v>1.0</c:v>
                </c:pt>
                <c:pt idx="1">
                  <c:v>0.732000000000001</c:v>
                </c:pt>
                <c:pt idx="2">
                  <c:v>0.632809500000003</c:v>
                </c:pt>
                <c:pt idx="3">
                  <c:v>0.578608900000001</c:v>
                </c:pt>
                <c:pt idx="4">
                  <c:v>0.5197721</c:v>
                </c:pt>
                <c:pt idx="5">
                  <c:v>0.4756711</c:v>
                </c:pt>
                <c:pt idx="6">
                  <c:v>0.421875700000002</c:v>
                </c:pt>
                <c:pt idx="7">
                  <c:v>0.3966379</c:v>
                </c:pt>
                <c:pt idx="8">
                  <c:v>0.379899600000001</c:v>
                </c:pt>
                <c:pt idx="9">
                  <c:v>0.4192276</c:v>
                </c:pt>
                <c:pt idx="10">
                  <c:v>0.3987631</c:v>
                </c:pt>
                <c:pt idx="11">
                  <c:v>0.387060300000002</c:v>
                </c:pt>
                <c:pt idx="12">
                  <c:v>0.4057257</c:v>
                </c:pt>
                <c:pt idx="13">
                  <c:v>0.384314900000003</c:v>
                </c:pt>
                <c:pt idx="14">
                  <c:v>0.367816000000002</c:v>
                </c:pt>
                <c:pt idx="15">
                  <c:v>0.365128500000002</c:v>
                </c:pt>
                <c:pt idx="16">
                  <c:v>0.396607400000001</c:v>
                </c:pt>
                <c:pt idx="17">
                  <c:v>0.380770100000001</c:v>
                </c:pt>
                <c:pt idx="18">
                  <c:v>0.367085</c:v>
                </c:pt>
                <c:pt idx="19">
                  <c:v>0.4187592</c:v>
                </c:pt>
                <c:pt idx="20">
                  <c:v>0.356800500000002</c:v>
                </c:pt>
                <c:pt idx="21">
                  <c:v>0.381468400000002</c:v>
                </c:pt>
                <c:pt idx="22">
                  <c:v>0.3703917</c:v>
                </c:pt>
                <c:pt idx="23">
                  <c:v>0.3444593</c:v>
                </c:pt>
                <c:pt idx="24">
                  <c:v>0.410482000000001</c:v>
                </c:pt>
                <c:pt idx="25">
                  <c:v>0.337324700000003</c:v>
                </c:pt>
                <c:pt idx="26">
                  <c:v>0.3496653</c:v>
                </c:pt>
                <c:pt idx="27">
                  <c:v>0.377629700000001</c:v>
                </c:pt>
                <c:pt idx="28">
                  <c:v>0.4016962</c:v>
                </c:pt>
                <c:pt idx="29">
                  <c:v>0.364424600000002</c:v>
                </c:pt>
              </c:numCache>
            </c:numRef>
          </c:yVal>
        </c:ser>
        <c:ser>
          <c:idx val="1"/>
          <c:order val="1"/>
          <c:tx>
            <c:strRef>
              <c:f>'Discovery Ratios'!$C$1</c:f>
              <c:strCache>
                <c:ptCount val="1"/>
                <c:pt idx="0">
                  <c:v>  Jump-SIFT</c:v>
                </c:pt>
              </c:strCache>
            </c:strRef>
          </c:tx>
          <c:spPr>
            <a:ln w="50800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'Discovery Ratios'!$A$2:$A$31</c:f>
              <c:numCache>
                <c:formatCode>General</c:formatCode>
                <c:ptCount val="30"/>
                <c:pt idx="0">
                  <c:v>6.0</c:v>
                </c:pt>
                <c:pt idx="1">
                  <c:v>12.0</c:v>
                </c:pt>
                <c:pt idx="2">
                  <c:v>18.0</c:v>
                </c:pt>
                <c:pt idx="3">
                  <c:v>24.0</c:v>
                </c:pt>
                <c:pt idx="4">
                  <c:v>30.0</c:v>
                </c:pt>
                <c:pt idx="5">
                  <c:v>36.0</c:v>
                </c:pt>
                <c:pt idx="6">
                  <c:v>42.0</c:v>
                </c:pt>
                <c:pt idx="7">
                  <c:v>48.0</c:v>
                </c:pt>
                <c:pt idx="8">
                  <c:v>54.0</c:v>
                </c:pt>
                <c:pt idx="9">
                  <c:v>60.0</c:v>
                </c:pt>
                <c:pt idx="10">
                  <c:v>66.0</c:v>
                </c:pt>
                <c:pt idx="11">
                  <c:v>72.0</c:v>
                </c:pt>
                <c:pt idx="12">
                  <c:v>78.0</c:v>
                </c:pt>
                <c:pt idx="13">
                  <c:v>84.0</c:v>
                </c:pt>
                <c:pt idx="14">
                  <c:v>90.0</c:v>
                </c:pt>
                <c:pt idx="15">
                  <c:v>96.0</c:v>
                </c:pt>
                <c:pt idx="16">
                  <c:v>102.0</c:v>
                </c:pt>
                <c:pt idx="17">
                  <c:v>108.0</c:v>
                </c:pt>
                <c:pt idx="18">
                  <c:v>114.0</c:v>
                </c:pt>
                <c:pt idx="19">
                  <c:v>120.0</c:v>
                </c:pt>
                <c:pt idx="20">
                  <c:v>126.0</c:v>
                </c:pt>
                <c:pt idx="21">
                  <c:v>132.0</c:v>
                </c:pt>
                <c:pt idx="22">
                  <c:v>138.0</c:v>
                </c:pt>
                <c:pt idx="23">
                  <c:v>144.0</c:v>
                </c:pt>
                <c:pt idx="24">
                  <c:v>150.0</c:v>
                </c:pt>
                <c:pt idx="25">
                  <c:v>156.0</c:v>
                </c:pt>
                <c:pt idx="26">
                  <c:v>162.0</c:v>
                </c:pt>
                <c:pt idx="27">
                  <c:v>168.0</c:v>
                </c:pt>
                <c:pt idx="28">
                  <c:v>174.0</c:v>
                </c:pt>
                <c:pt idx="29">
                  <c:v>180.0</c:v>
                </c:pt>
              </c:numCache>
            </c:numRef>
          </c:xVal>
          <c:yVal>
            <c:numRef>
              <c:f>'Discovery Ratios'!$C$2:$C$31</c:f>
              <c:numCache>
                <c:formatCode>General</c:formatCode>
                <c:ptCount val="30"/>
                <c:pt idx="0">
                  <c:v>1.0</c:v>
                </c:pt>
                <c:pt idx="1">
                  <c:v>0.598</c:v>
                </c:pt>
                <c:pt idx="2">
                  <c:v>0.865000000000002</c:v>
                </c:pt>
                <c:pt idx="3">
                  <c:v>0.628000000000003</c:v>
                </c:pt>
                <c:pt idx="4">
                  <c:v>0.643000000000003</c:v>
                </c:pt>
                <c:pt idx="5">
                  <c:v>0.542</c:v>
                </c:pt>
                <c:pt idx="6">
                  <c:v>0.478</c:v>
                </c:pt>
                <c:pt idx="7">
                  <c:v>0.425</c:v>
                </c:pt>
                <c:pt idx="8">
                  <c:v>0.399000000000002</c:v>
                </c:pt>
                <c:pt idx="9">
                  <c:v>0.382000000000001</c:v>
                </c:pt>
                <c:pt idx="10">
                  <c:v>0.358</c:v>
                </c:pt>
                <c:pt idx="11">
                  <c:v>0.334000000000002</c:v>
                </c:pt>
                <c:pt idx="12">
                  <c:v>0.320000000000001</c:v>
                </c:pt>
                <c:pt idx="13">
                  <c:v>0.314000000000001</c:v>
                </c:pt>
                <c:pt idx="14">
                  <c:v>0.29</c:v>
                </c:pt>
                <c:pt idx="15">
                  <c:v>0.295</c:v>
                </c:pt>
                <c:pt idx="16">
                  <c:v>0.29</c:v>
                </c:pt>
                <c:pt idx="17">
                  <c:v>0.285</c:v>
                </c:pt>
                <c:pt idx="18">
                  <c:v>0.277</c:v>
                </c:pt>
                <c:pt idx="19">
                  <c:v>0.262</c:v>
                </c:pt>
                <c:pt idx="20">
                  <c:v>0.273</c:v>
                </c:pt>
                <c:pt idx="21">
                  <c:v>0.257</c:v>
                </c:pt>
                <c:pt idx="22">
                  <c:v>0.251</c:v>
                </c:pt>
                <c:pt idx="23">
                  <c:v>0.246</c:v>
                </c:pt>
                <c:pt idx="24">
                  <c:v>0.258</c:v>
                </c:pt>
                <c:pt idx="25">
                  <c:v>0.246</c:v>
                </c:pt>
                <c:pt idx="26">
                  <c:v>0.249</c:v>
                </c:pt>
                <c:pt idx="27">
                  <c:v>0.242</c:v>
                </c:pt>
                <c:pt idx="28">
                  <c:v>0.241</c:v>
                </c:pt>
                <c:pt idx="29">
                  <c:v>0.243900000000001</c:v>
                </c:pt>
              </c:numCache>
            </c:numRef>
          </c:yVal>
        </c:ser>
        <c:axId val="483979128"/>
        <c:axId val="483984952"/>
      </c:scatterChart>
      <c:valAx>
        <c:axId val="483979128"/>
        <c:scaling>
          <c:orientation val="minMax"/>
          <c:max val="180.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White Space - Contiguous Width (MHz)</a:t>
                </a:r>
              </a:p>
            </c:rich>
          </c:tx>
          <c:layout/>
        </c:title>
        <c:numFmt formatCode="General" sourceLinked="1"/>
        <c:tickLblPos val="nextTo"/>
        <c:crossAx val="483984952"/>
        <c:crosses val="autoZero"/>
        <c:crossBetween val="midCat"/>
        <c:majorUnit val="30.0"/>
      </c:valAx>
      <c:valAx>
        <c:axId val="483984952"/>
        <c:scaling>
          <c:orientation val="minMax"/>
          <c:max val="1.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Discovery </a:t>
                </a:r>
                <a:r>
                  <a:rPr lang="en-US" dirty="0" smtClean="0"/>
                  <a:t>Time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Ratio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pPr>
                  <a:defRPr/>
                </a:pPr>
                <a:r>
                  <a:rPr lang="en-US" dirty="0"/>
                  <a:t>(compared to  baseline)</a:t>
                </a:r>
              </a:p>
            </c:rich>
          </c:tx>
          <c:layout>
            <c:manualLayout>
              <c:xMode val="edge"/>
              <c:yMode val="edge"/>
              <c:x val="0.00700479287915098"/>
              <c:y val="0.164799374393269"/>
            </c:manualLayout>
          </c:layout>
        </c:title>
        <c:numFmt formatCode="General" sourceLinked="1"/>
        <c:tickLblPos val="nextTo"/>
        <c:crossAx val="4839791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52824030329561"/>
          <c:y val="0.0505421453465858"/>
          <c:w val="0.311453601633129"/>
          <c:h val="0.260885934340175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213270223244566"/>
          <c:y val="0.0570600029163025"/>
          <c:w val="0.72358410254898"/>
          <c:h val="0.693343626164389"/>
        </c:manualLayout>
      </c:layout>
      <c:scatterChart>
        <c:scatterStyle val="lineMarker"/>
        <c:ser>
          <c:idx val="0"/>
          <c:order val="0"/>
          <c:tx>
            <c:strRef>
              <c:f>'Qualnet Airtime'!$Q$2</c:f>
              <c:strCache>
                <c:ptCount val="1"/>
                <c:pt idx="0">
                  <c:v>  20 Mhz</c:v>
                </c:pt>
              </c:strCache>
            </c:strRef>
          </c:tx>
          <c:spPr>
            <a:ln w="635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'Qualnet Airtime'!$P$3:$P$20</c:f>
              <c:numCache>
                <c:formatCode>General</c:formatCode>
                <c:ptCount val="18"/>
                <c:pt idx="0">
                  <c:v>0.0</c:v>
                </c:pt>
                <c:pt idx="1">
                  <c:v>10.0</c:v>
                </c:pt>
                <c:pt idx="2">
                  <c:v>12.0</c:v>
                </c:pt>
                <c:pt idx="3">
                  <c:v>14.0</c:v>
                </c:pt>
                <c:pt idx="4">
                  <c:v>16.0</c:v>
                </c:pt>
                <c:pt idx="5">
                  <c:v>18.0</c:v>
                </c:pt>
                <c:pt idx="6">
                  <c:v>20.0</c:v>
                </c:pt>
                <c:pt idx="7">
                  <c:v>22.0</c:v>
                </c:pt>
                <c:pt idx="8">
                  <c:v>24.0</c:v>
                </c:pt>
                <c:pt idx="9">
                  <c:v>26.0</c:v>
                </c:pt>
                <c:pt idx="10">
                  <c:v>28.0</c:v>
                </c:pt>
                <c:pt idx="11">
                  <c:v>30.0</c:v>
                </c:pt>
                <c:pt idx="12">
                  <c:v>32.0</c:v>
                </c:pt>
                <c:pt idx="13">
                  <c:v>34.0</c:v>
                </c:pt>
                <c:pt idx="14">
                  <c:v>36.0</c:v>
                </c:pt>
                <c:pt idx="15">
                  <c:v>38.0</c:v>
                </c:pt>
                <c:pt idx="16">
                  <c:v>40.0</c:v>
                </c:pt>
                <c:pt idx="17">
                  <c:v>50.0</c:v>
                </c:pt>
              </c:numCache>
            </c:numRef>
          </c:xVal>
          <c:yVal>
            <c:numRef>
              <c:f>'Qualnet Airtime'!$Q$3:$Q$20</c:f>
              <c:numCache>
                <c:formatCode>General</c:formatCode>
                <c:ptCount val="18"/>
                <c:pt idx="0">
                  <c:v>0.0130420000000001</c:v>
                </c:pt>
                <c:pt idx="1">
                  <c:v>0.0602960000000004</c:v>
                </c:pt>
                <c:pt idx="2">
                  <c:v>0.097458</c:v>
                </c:pt>
                <c:pt idx="3">
                  <c:v>0.182725</c:v>
                </c:pt>
                <c:pt idx="4">
                  <c:v>0.29434</c:v>
                </c:pt>
                <c:pt idx="5">
                  <c:v>0.457732</c:v>
                </c:pt>
                <c:pt idx="6">
                  <c:v>0.639606000000009</c:v>
                </c:pt>
                <c:pt idx="7">
                  <c:v>0.850579</c:v>
                </c:pt>
                <c:pt idx="8">
                  <c:v>1.133582</c:v>
                </c:pt>
                <c:pt idx="9">
                  <c:v>1.449878</c:v>
                </c:pt>
                <c:pt idx="10">
                  <c:v>1.713611999999983</c:v>
                </c:pt>
                <c:pt idx="11">
                  <c:v>1.974658000000018</c:v>
                </c:pt>
                <c:pt idx="12">
                  <c:v>2.178095</c:v>
                </c:pt>
                <c:pt idx="13">
                  <c:v>2.341879999999973</c:v>
                </c:pt>
                <c:pt idx="14">
                  <c:v>2.517986</c:v>
                </c:pt>
                <c:pt idx="15">
                  <c:v>2.655424</c:v>
                </c:pt>
                <c:pt idx="16">
                  <c:v>2.772019999999998</c:v>
                </c:pt>
                <c:pt idx="17">
                  <c:v>3.241418</c:v>
                </c:pt>
              </c:numCache>
            </c:numRef>
          </c:yVal>
        </c:ser>
        <c:ser>
          <c:idx val="1"/>
          <c:order val="1"/>
          <c:tx>
            <c:strRef>
              <c:f>'Qualnet Airtime'!$R$2</c:f>
              <c:strCache>
                <c:ptCount val="1"/>
                <c:pt idx="0">
                  <c:v>  10 MHz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'Qualnet Airtime'!$P$3:$P$20</c:f>
              <c:numCache>
                <c:formatCode>General</c:formatCode>
                <c:ptCount val="18"/>
                <c:pt idx="0">
                  <c:v>0.0</c:v>
                </c:pt>
                <c:pt idx="1">
                  <c:v>10.0</c:v>
                </c:pt>
                <c:pt idx="2">
                  <c:v>12.0</c:v>
                </c:pt>
                <c:pt idx="3">
                  <c:v>14.0</c:v>
                </c:pt>
                <c:pt idx="4">
                  <c:v>16.0</c:v>
                </c:pt>
                <c:pt idx="5">
                  <c:v>18.0</c:v>
                </c:pt>
                <c:pt idx="6">
                  <c:v>20.0</c:v>
                </c:pt>
                <c:pt idx="7">
                  <c:v>22.0</c:v>
                </c:pt>
                <c:pt idx="8">
                  <c:v>24.0</c:v>
                </c:pt>
                <c:pt idx="9">
                  <c:v>26.0</c:v>
                </c:pt>
                <c:pt idx="10">
                  <c:v>28.0</c:v>
                </c:pt>
                <c:pt idx="11">
                  <c:v>30.0</c:v>
                </c:pt>
                <c:pt idx="12">
                  <c:v>32.0</c:v>
                </c:pt>
                <c:pt idx="13">
                  <c:v>34.0</c:v>
                </c:pt>
                <c:pt idx="14">
                  <c:v>36.0</c:v>
                </c:pt>
                <c:pt idx="15">
                  <c:v>38.0</c:v>
                </c:pt>
                <c:pt idx="16">
                  <c:v>40.0</c:v>
                </c:pt>
                <c:pt idx="17">
                  <c:v>50.0</c:v>
                </c:pt>
              </c:numCache>
            </c:numRef>
          </c:xVal>
          <c:yVal>
            <c:numRef>
              <c:f>'Qualnet Airtime'!$R$3:$R$20</c:f>
              <c:numCache>
                <c:formatCode>General</c:formatCode>
                <c:ptCount val="18"/>
                <c:pt idx="0">
                  <c:v>0.04693</c:v>
                </c:pt>
                <c:pt idx="1">
                  <c:v>0.165687</c:v>
                </c:pt>
                <c:pt idx="2">
                  <c:v>0.323247</c:v>
                </c:pt>
                <c:pt idx="3">
                  <c:v>0.490180000000004</c:v>
                </c:pt>
                <c:pt idx="4">
                  <c:v>0.648003000000008</c:v>
                </c:pt>
                <c:pt idx="5">
                  <c:v>0.783672</c:v>
                </c:pt>
                <c:pt idx="6">
                  <c:v>0.967449000000009</c:v>
                </c:pt>
                <c:pt idx="7">
                  <c:v>1.069169</c:v>
                </c:pt>
                <c:pt idx="8">
                  <c:v>1.250193</c:v>
                </c:pt>
                <c:pt idx="9">
                  <c:v>1.366855</c:v>
                </c:pt>
                <c:pt idx="10">
                  <c:v>1.427088</c:v>
                </c:pt>
                <c:pt idx="11">
                  <c:v>1.507179</c:v>
                </c:pt>
                <c:pt idx="12">
                  <c:v>1.565444</c:v>
                </c:pt>
                <c:pt idx="13">
                  <c:v>1.63033</c:v>
                </c:pt>
                <c:pt idx="14">
                  <c:v>1.682238</c:v>
                </c:pt>
                <c:pt idx="15">
                  <c:v>1.727264999999979</c:v>
                </c:pt>
                <c:pt idx="16">
                  <c:v>1.757348</c:v>
                </c:pt>
                <c:pt idx="17">
                  <c:v>1.911762999999999</c:v>
                </c:pt>
              </c:numCache>
            </c:numRef>
          </c:yVal>
        </c:ser>
        <c:ser>
          <c:idx val="2"/>
          <c:order val="2"/>
          <c:tx>
            <c:strRef>
              <c:f>'Qualnet Airtime'!$S$2</c:f>
              <c:strCache>
                <c:ptCount val="1"/>
                <c:pt idx="0">
                  <c:v>  5 MHz</c:v>
                </c:pt>
              </c:strCache>
            </c:strRef>
          </c:tx>
          <c:spPr>
            <a:ln w="50800">
              <a:solidFill>
                <a:schemeClr val="bg2">
                  <a:lumMod val="10000"/>
                </a:schemeClr>
              </a:solidFill>
            </a:ln>
          </c:spPr>
          <c:marker>
            <c:symbol val="none"/>
          </c:marker>
          <c:xVal>
            <c:numRef>
              <c:f>'Qualnet Airtime'!$P$3:$P$20</c:f>
              <c:numCache>
                <c:formatCode>General</c:formatCode>
                <c:ptCount val="18"/>
                <c:pt idx="0">
                  <c:v>0.0</c:v>
                </c:pt>
                <c:pt idx="1">
                  <c:v>10.0</c:v>
                </c:pt>
                <c:pt idx="2">
                  <c:v>12.0</c:v>
                </c:pt>
                <c:pt idx="3">
                  <c:v>14.0</c:v>
                </c:pt>
                <c:pt idx="4">
                  <c:v>16.0</c:v>
                </c:pt>
                <c:pt idx="5">
                  <c:v>18.0</c:v>
                </c:pt>
                <c:pt idx="6">
                  <c:v>20.0</c:v>
                </c:pt>
                <c:pt idx="7">
                  <c:v>22.0</c:v>
                </c:pt>
                <c:pt idx="8">
                  <c:v>24.0</c:v>
                </c:pt>
                <c:pt idx="9">
                  <c:v>26.0</c:v>
                </c:pt>
                <c:pt idx="10">
                  <c:v>28.0</c:v>
                </c:pt>
                <c:pt idx="11">
                  <c:v>30.0</c:v>
                </c:pt>
                <c:pt idx="12">
                  <c:v>32.0</c:v>
                </c:pt>
                <c:pt idx="13">
                  <c:v>34.0</c:v>
                </c:pt>
                <c:pt idx="14">
                  <c:v>36.0</c:v>
                </c:pt>
                <c:pt idx="15">
                  <c:v>38.0</c:v>
                </c:pt>
                <c:pt idx="16">
                  <c:v>40.0</c:v>
                </c:pt>
                <c:pt idx="17">
                  <c:v>50.0</c:v>
                </c:pt>
              </c:numCache>
            </c:numRef>
          </c:xVal>
          <c:yVal>
            <c:numRef>
              <c:f>'Qualnet Airtime'!$S$3:$S$20</c:f>
              <c:numCache>
                <c:formatCode>General</c:formatCode>
                <c:ptCount val="18"/>
                <c:pt idx="0">
                  <c:v>0.633468</c:v>
                </c:pt>
                <c:pt idx="1">
                  <c:v>0.637597</c:v>
                </c:pt>
                <c:pt idx="2">
                  <c:v>0.637662</c:v>
                </c:pt>
                <c:pt idx="3">
                  <c:v>0.703926</c:v>
                </c:pt>
                <c:pt idx="4">
                  <c:v>0.74253</c:v>
                </c:pt>
                <c:pt idx="5">
                  <c:v>0.780873</c:v>
                </c:pt>
                <c:pt idx="6">
                  <c:v>0.843138</c:v>
                </c:pt>
                <c:pt idx="7">
                  <c:v>0.89550699999999</c:v>
                </c:pt>
                <c:pt idx="8">
                  <c:v>0.925001</c:v>
                </c:pt>
                <c:pt idx="9">
                  <c:v>0.947089</c:v>
                </c:pt>
                <c:pt idx="10">
                  <c:v>0.99598299999999</c:v>
                </c:pt>
                <c:pt idx="11">
                  <c:v>1.013483</c:v>
                </c:pt>
                <c:pt idx="12">
                  <c:v>1.032228</c:v>
                </c:pt>
                <c:pt idx="13">
                  <c:v>1.047369</c:v>
                </c:pt>
                <c:pt idx="14">
                  <c:v>1.060608</c:v>
                </c:pt>
                <c:pt idx="15">
                  <c:v>1.056807</c:v>
                </c:pt>
                <c:pt idx="16">
                  <c:v>1.06952199999998</c:v>
                </c:pt>
                <c:pt idx="17">
                  <c:v>1.11881</c:v>
                </c:pt>
              </c:numCache>
            </c:numRef>
          </c:yVal>
        </c:ser>
        <c:axId val="484309864"/>
        <c:axId val="484315800"/>
      </c:scatterChart>
      <c:valAx>
        <c:axId val="484309864"/>
        <c:scaling>
          <c:orientation val="minMax"/>
          <c:max val="50.0"/>
          <c:min val="0.0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Background traffic - Packet delay (ms)</a:t>
                </a:r>
              </a:p>
            </c:rich>
          </c:tx>
          <c:layout>
            <c:manualLayout>
              <c:xMode val="edge"/>
              <c:yMode val="edge"/>
              <c:x val="0.410250722084397"/>
              <c:y val="0.89230654678803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84315800"/>
        <c:crosses val="autoZero"/>
        <c:crossBetween val="midCat"/>
        <c:majorUnit val="10.0"/>
      </c:valAx>
      <c:valAx>
        <c:axId val="48431580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Throughput (Mbps)</a:t>
                </a:r>
              </a:p>
            </c:rich>
          </c:tx>
          <c:layout>
            <c:manualLayout>
              <c:xMode val="edge"/>
              <c:yMode val="edge"/>
              <c:x val="0.0140404303766665"/>
              <c:y val="0.16793165560187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843098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23795452534728"/>
          <c:y val="0.0735726416550874"/>
          <c:w val="0.294551102460507"/>
          <c:h val="0.224586249635465"/>
        </c:manualLayout>
      </c:layout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ln>
      <a:noFill/>
    </a:ln>
  </c:spPr>
  <c:txPr>
    <a:bodyPr/>
    <a:lstStyle/>
    <a:p>
      <a:pPr>
        <a:defRPr sz="105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9913304170312"/>
          <c:y val="0.0641925032808399"/>
          <c:w val="0.736232837561978"/>
          <c:h val="0.70427174864012"/>
        </c:manualLayout>
      </c:layout>
      <c:scatterChart>
        <c:scatterStyle val="lineMarker"/>
        <c:ser>
          <c:idx val="0"/>
          <c:order val="0"/>
          <c:tx>
            <c:strRef>
              <c:f>'Qualnet Airtime'!$V$2</c:f>
              <c:strCache>
                <c:ptCount val="1"/>
                <c:pt idx="0">
                  <c:v>  20 Mhz</c:v>
                </c:pt>
              </c:strCache>
            </c:strRef>
          </c:tx>
          <c:spPr>
            <a:ln w="508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'Qualnet Airtime'!$U$3:$U$20</c:f>
              <c:numCache>
                <c:formatCode>General</c:formatCode>
                <c:ptCount val="18"/>
                <c:pt idx="0">
                  <c:v>1.0</c:v>
                </c:pt>
                <c:pt idx="1">
                  <c:v>10.0</c:v>
                </c:pt>
                <c:pt idx="2">
                  <c:v>12.0</c:v>
                </c:pt>
                <c:pt idx="3">
                  <c:v>14.0</c:v>
                </c:pt>
                <c:pt idx="4">
                  <c:v>16.0</c:v>
                </c:pt>
                <c:pt idx="5">
                  <c:v>18.0</c:v>
                </c:pt>
                <c:pt idx="6">
                  <c:v>20.0</c:v>
                </c:pt>
                <c:pt idx="7">
                  <c:v>22.0</c:v>
                </c:pt>
                <c:pt idx="8">
                  <c:v>24.0</c:v>
                </c:pt>
                <c:pt idx="9">
                  <c:v>26.0</c:v>
                </c:pt>
                <c:pt idx="10">
                  <c:v>28.0</c:v>
                </c:pt>
                <c:pt idx="11">
                  <c:v>30.0</c:v>
                </c:pt>
                <c:pt idx="12">
                  <c:v>32.0</c:v>
                </c:pt>
                <c:pt idx="13">
                  <c:v>34.0</c:v>
                </c:pt>
                <c:pt idx="14">
                  <c:v>36.0</c:v>
                </c:pt>
                <c:pt idx="15">
                  <c:v>38.0</c:v>
                </c:pt>
                <c:pt idx="16">
                  <c:v>40.0</c:v>
                </c:pt>
                <c:pt idx="17">
                  <c:v>50.0</c:v>
                </c:pt>
              </c:numCache>
            </c:numRef>
          </c:xVal>
          <c:yVal>
            <c:numRef>
              <c:f>'Qualnet Airtime'!$V$3:$V$20</c:f>
              <c:numCache>
                <c:formatCode>General</c:formatCode>
                <c:ptCount val="18"/>
                <c:pt idx="0">
                  <c:v>0.449472</c:v>
                </c:pt>
                <c:pt idx="1">
                  <c:v>0.125</c:v>
                </c:pt>
                <c:pt idx="2">
                  <c:v>0.172865</c:v>
                </c:pt>
                <c:pt idx="3">
                  <c:v>0.186703000000002</c:v>
                </c:pt>
                <c:pt idx="4">
                  <c:v>0.241214000000003</c:v>
                </c:pt>
                <c:pt idx="5">
                  <c:v>0.45062</c:v>
                </c:pt>
                <c:pt idx="6">
                  <c:v>0.581376</c:v>
                </c:pt>
                <c:pt idx="7">
                  <c:v>0.69092</c:v>
                </c:pt>
                <c:pt idx="8">
                  <c:v>0.89586</c:v>
                </c:pt>
                <c:pt idx="9">
                  <c:v>1.125908</c:v>
                </c:pt>
                <c:pt idx="10">
                  <c:v>1.208873</c:v>
                </c:pt>
                <c:pt idx="11">
                  <c:v>1.072934</c:v>
                </c:pt>
                <c:pt idx="12">
                  <c:v>1.569971</c:v>
                </c:pt>
                <c:pt idx="13">
                  <c:v>1.485970999999984</c:v>
                </c:pt>
                <c:pt idx="14">
                  <c:v>1.276059</c:v>
                </c:pt>
                <c:pt idx="15">
                  <c:v>1.577164</c:v>
                </c:pt>
                <c:pt idx="16">
                  <c:v>1.708866999999982</c:v>
                </c:pt>
                <c:pt idx="17">
                  <c:v>2.046031</c:v>
                </c:pt>
              </c:numCache>
            </c:numRef>
          </c:yVal>
        </c:ser>
        <c:ser>
          <c:idx val="1"/>
          <c:order val="1"/>
          <c:tx>
            <c:strRef>
              <c:f>'Qualnet Airtime'!$W$2</c:f>
              <c:strCache>
                <c:ptCount val="1"/>
                <c:pt idx="0">
                  <c:v>  10 MHz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'Qualnet Airtime'!$U$3:$U$20</c:f>
              <c:numCache>
                <c:formatCode>General</c:formatCode>
                <c:ptCount val="18"/>
                <c:pt idx="0">
                  <c:v>1.0</c:v>
                </c:pt>
                <c:pt idx="1">
                  <c:v>10.0</c:v>
                </c:pt>
                <c:pt idx="2">
                  <c:v>12.0</c:v>
                </c:pt>
                <c:pt idx="3">
                  <c:v>14.0</c:v>
                </c:pt>
                <c:pt idx="4">
                  <c:v>16.0</c:v>
                </c:pt>
                <c:pt idx="5">
                  <c:v>18.0</c:v>
                </c:pt>
                <c:pt idx="6">
                  <c:v>20.0</c:v>
                </c:pt>
                <c:pt idx="7">
                  <c:v>22.0</c:v>
                </c:pt>
                <c:pt idx="8">
                  <c:v>24.0</c:v>
                </c:pt>
                <c:pt idx="9">
                  <c:v>26.0</c:v>
                </c:pt>
                <c:pt idx="10">
                  <c:v>28.0</c:v>
                </c:pt>
                <c:pt idx="11">
                  <c:v>30.0</c:v>
                </c:pt>
                <c:pt idx="12">
                  <c:v>32.0</c:v>
                </c:pt>
                <c:pt idx="13">
                  <c:v>34.0</c:v>
                </c:pt>
                <c:pt idx="14">
                  <c:v>36.0</c:v>
                </c:pt>
                <c:pt idx="15">
                  <c:v>38.0</c:v>
                </c:pt>
                <c:pt idx="16">
                  <c:v>40.0</c:v>
                </c:pt>
                <c:pt idx="17">
                  <c:v>50.0</c:v>
                </c:pt>
              </c:numCache>
            </c:numRef>
          </c:xVal>
          <c:yVal>
            <c:numRef>
              <c:f>'Qualnet Airtime'!$W$3:$W$20</c:f>
              <c:numCache>
                <c:formatCode>General</c:formatCode>
                <c:ptCount val="18"/>
                <c:pt idx="0">
                  <c:v>0.399021000000005</c:v>
                </c:pt>
                <c:pt idx="1">
                  <c:v>0.26324</c:v>
                </c:pt>
                <c:pt idx="2">
                  <c:v>0.323392000000004</c:v>
                </c:pt>
                <c:pt idx="3">
                  <c:v>0.260416</c:v>
                </c:pt>
                <c:pt idx="4">
                  <c:v>0.465865</c:v>
                </c:pt>
                <c:pt idx="5">
                  <c:v>0.726775</c:v>
                </c:pt>
                <c:pt idx="6">
                  <c:v>0.743868</c:v>
                </c:pt>
                <c:pt idx="7">
                  <c:v>0.867690000000012</c:v>
                </c:pt>
                <c:pt idx="8">
                  <c:v>0.941906</c:v>
                </c:pt>
                <c:pt idx="9">
                  <c:v>1.175198</c:v>
                </c:pt>
                <c:pt idx="10">
                  <c:v>0.982634</c:v>
                </c:pt>
                <c:pt idx="11">
                  <c:v>1.049311</c:v>
                </c:pt>
                <c:pt idx="12">
                  <c:v>1.148234</c:v>
                </c:pt>
                <c:pt idx="13">
                  <c:v>1.338951</c:v>
                </c:pt>
                <c:pt idx="14">
                  <c:v>1.086378</c:v>
                </c:pt>
                <c:pt idx="15">
                  <c:v>1.188789</c:v>
                </c:pt>
                <c:pt idx="16">
                  <c:v>1.374224</c:v>
                </c:pt>
                <c:pt idx="17">
                  <c:v>1.452219</c:v>
                </c:pt>
              </c:numCache>
            </c:numRef>
          </c:yVal>
        </c:ser>
        <c:ser>
          <c:idx val="2"/>
          <c:order val="2"/>
          <c:tx>
            <c:strRef>
              <c:f>'Qualnet Airtime'!$X$2</c:f>
              <c:strCache>
                <c:ptCount val="1"/>
                <c:pt idx="0">
                  <c:v>  5 MHz</c:v>
                </c:pt>
              </c:strCache>
            </c:strRef>
          </c:tx>
          <c:spPr>
            <a:ln w="50800">
              <a:solidFill>
                <a:schemeClr val="bg2">
                  <a:lumMod val="10000"/>
                </a:schemeClr>
              </a:solidFill>
            </a:ln>
          </c:spPr>
          <c:marker>
            <c:symbol val="none"/>
          </c:marker>
          <c:xVal>
            <c:numRef>
              <c:f>'Qualnet Airtime'!$U$3:$U$20</c:f>
              <c:numCache>
                <c:formatCode>General</c:formatCode>
                <c:ptCount val="18"/>
                <c:pt idx="0">
                  <c:v>1.0</c:v>
                </c:pt>
                <c:pt idx="1">
                  <c:v>10.0</c:v>
                </c:pt>
                <c:pt idx="2">
                  <c:v>12.0</c:v>
                </c:pt>
                <c:pt idx="3">
                  <c:v>14.0</c:v>
                </c:pt>
                <c:pt idx="4">
                  <c:v>16.0</c:v>
                </c:pt>
                <c:pt idx="5">
                  <c:v>18.0</c:v>
                </c:pt>
                <c:pt idx="6">
                  <c:v>20.0</c:v>
                </c:pt>
                <c:pt idx="7">
                  <c:v>22.0</c:v>
                </c:pt>
                <c:pt idx="8">
                  <c:v>24.0</c:v>
                </c:pt>
                <c:pt idx="9">
                  <c:v>26.0</c:v>
                </c:pt>
                <c:pt idx="10">
                  <c:v>28.0</c:v>
                </c:pt>
                <c:pt idx="11">
                  <c:v>30.0</c:v>
                </c:pt>
                <c:pt idx="12">
                  <c:v>32.0</c:v>
                </c:pt>
                <c:pt idx="13">
                  <c:v>34.0</c:v>
                </c:pt>
                <c:pt idx="14">
                  <c:v>36.0</c:v>
                </c:pt>
                <c:pt idx="15">
                  <c:v>38.0</c:v>
                </c:pt>
                <c:pt idx="16">
                  <c:v>40.0</c:v>
                </c:pt>
                <c:pt idx="17">
                  <c:v>50.0</c:v>
                </c:pt>
              </c:numCache>
            </c:numRef>
          </c:xVal>
          <c:yVal>
            <c:numRef>
              <c:f>'Qualnet Airtime'!$X$3:$X$20</c:f>
              <c:numCache>
                <c:formatCode>General</c:formatCode>
                <c:ptCount val="18"/>
                <c:pt idx="0">
                  <c:v>0.608100000000001</c:v>
                </c:pt>
                <c:pt idx="1">
                  <c:v>0.566940000000008</c:v>
                </c:pt>
                <c:pt idx="2">
                  <c:v>0.50028</c:v>
                </c:pt>
                <c:pt idx="3">
                  <c:v>0.625240000000009</c:v>
                </c:pt>
                <c:pt idx="4">
                  <c:v>0.557559999999999</c:v>
                </c:pt>
                <c:pt idx="5">
                  <c:v>0.746860000000001</c:v>
                </c:pt>
                <c:pt idx="6">
                  <c:v>0.808620000000009</c:v>
                </c:pt>
                <c:pt idx="7">
                  <c:v>0.74760000000001</c:v>
                </c:pt>
                <c:pt idx="8">
                  <c:v>0.747280000000001</c:v>
                </c:pt>
                <c:pt idx="9">
                  <c:v>0.752960000000001</c:v>
                </c:pt>
                <c:pt idx="10">
                  <c:v>0.81052</c:v>
                </c:pt>
                <c:pt idx="11">
                  <c:v>0.80936</c:v>
                </c:pt>
                <c:pt idx="12">
                  <c:v>0.814720000000008</c:v>
                </c:pt>
                <c:pt idx="13">
                  <c:v>0.81052</c:v>
                </c:pt>
                <c:pt idx="14">
                  <c:v>0.809780000000001</c:v>
                </c:pt>
                <c:pt idx="15">
                  <c:v>0.812620000000009</c:v>
                </c:pt>
                <c:pt idx="16">
                  <c:v>0.812620000000009</c:v>
                </c:pt>
                <c:pt idx="17">
                  <c:v>0.872280000000001</c:v>
                </c:pt>
              </c:numCache>
            </c:numRef>
          </c:yVal>
        </c:ser>
        <c:axId val="484350184"/>
        <c:axId val="484356120"/>
      </c:scatterChart>
      <c:valAx>
        <c:axId val="484350184"/>
        <c:scaling>
          <c:orientation val="minMax"/>
          <c:max val="50.0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Background traffic - Packet delay </a:t>
                </a:r>
                <a:r>
                  <a:rPr lang="en-US" sz="1600" dirty="0" smtClean="0"/>
                  <a:t>(ms</a:t>
                </a:r>
                <a:r>
                  <a:rPr lang="en-US" sz="1600" dirty="0"/>
                  <a:t>)</a:t>
                </a:r>
              </a:p>
            </c:rich>
          </c:tx>
          <c:layout>
            <c:manualLayout>
              <c:xMode val="edge"/>
              <c:yMode val="edge"/>
              <c:x val="0.402107878876252"/>
              <c:y val="0.89611512846608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84356120"/>
        <c:crosses val="autoZero"/>
        <c:crossBetween val="midCat"/>
      </c:valAx>
      <c:valAx>
        <c:axId val="48435612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MCham-value</a:t>
                </a:r>
              </a:p>
            </c:rich>
          </c:tx>
          <c:layout>
            <c:manualLayout>
              <c:xMode val="edge"/>
              <c:yMode val="edge"/>
              <c:x val="0.0152255030621175"/>
              <c:y val="0.21793892317514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843501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35082648002333"/>
          <c:y val="0.0429409005033791"/>
          <c:w val="0.339745486359667"/>
          <c:h val="0.263076197506562"/>
        </c:manualLayout>
      </c:layout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128886422236868"/>
          <c:y val="0.0580523905100098"/>
          <c:w val="0.826708291419526"/>
          <c:h val="0.704113221141475"/>
        </c:manualLayout>
      </c:layout>
      <c:lineChart>
        <c:grouping val="standard"/>
        <c:ser>
          <c:idx val="0"/>
          <c:order val="0"/>
          <c:tx>
            <c:strRef>
              <c:f>Sheet1!$C$13</c:f>
              <c:strCache>
                <c:ptCount val="1"/>
                <c:pt idx="0">
                  <c:v>  WhiteFi</c:v>
                </c:pt>
              </c:strCache>
            </c:strRef>
          </c:tx>
          <c:spPr>
            <a:ln w="508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Sheet1!$B$14:$B$64</c:f>
              <c:numCache>
                <c:formatCode>General</c:formatCode>
                <c:ptCount val="51"/>
                <c:pt idx="0">
                  <c:v>0.0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20.0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  <c:pt idx="9">
                  <c:v>45.0</c:v>
                </c:pt>
                <c:pt idx="10">
                  <c:v>50.0</c:v>
                </c:pt>
                <c:pt idx="11">
                  <c:v>55.0</c:v>
                </c:pt>
                <c:pt idx="12">
                  <c:v>60.0</c:v>
                </c:pt>
                <c:pt idx="13">
                  <c:v>65.0</c:v>
                </c:pt>
                <c:pt idx="14">
                  <c:v>70.0</c:v>
                </c:pt>
                <c:pt idx="15">
                  <c:v>75.0</c:v>
                </c:pt>
                <c:pt idx="16">
                  <c:v>80.0</c:v>
                </c:pt>
                <c:pt idx="17">
                  <c:v>85.0</c:v>
                </c:pt>
                <c:pt idx="18">
                  <c:v>90.0</c:v>
                </c:pt>
                <c:pt idx="19">
                  <c:v>95.0</c:v>
                </c:pt>
                <c:pt idx="20">
                  <c:v>100.0</c:v>
                </c:pt>
                <c:pt idx="21">
                  <c:v>105.0</c:v>
                </c:pt>
                <c:pt idx="22">
                  <c:v>110.0</c:v>
                </c:pt>
                <c:pt idx="23">
                  <c:v>115.0</c:v>
                </c:pt>
                <c:pt idx="24">
                  <c:v>120.0</c:v>
                </c:pt>
                <c:pt idx="25">
                  <c:v>125.0</c:v>
                </c:pt>
                <c:pt idx="26">
                  <c:v>130.0</c:v>
                </c:pt>
                <c:pt idx="27">
                  <c:v>135.0</c:v>
                </c:pt>
                <c:pt idx="28">
                  <c:v>140.0</c:v>
                </c:pt>
                <c:pt idx="29">
                  <c:v>145.0</c:v>
                </c:pt>
                <c:pt idx="30">
                  <c:v>150.0</c:v>
                </c:pt>
                <c:pt idx="31">
                  <c:v>155.0</c:v>
                </c:pt>
                <c:pt idx="32">
                  <c:v>160.0</c:v>
                </c:pt>
                <c:pt idx="33">
                  <c:v>165.0</c:v>
                </c:pt>
                <c:pt idx="34">
                  <c:v>170.0</c:v>
                </c:pt>
                <c:pt idx="35">
                  <c:v>175.0</c:v>
                </c:pt>
                <c:pt idx="36">
                  <c:v>180.0</c:v>
                </c:pt>
                <c:pt idx="37">
                  <c:v>185.0</c:v>
                </c:pt>
                <c:pt idx="38">
                  <c:v>190.0</c:v>
                </c:pt>
                <c:pt idx="39">
                  <c:v>195.0</c:v>
                </c:pt>
                <c:pt idx="40">
                  <c:v>200.0</c:v>
                </c:pt>
                <c:pt idx="41">
                  <c:v>205.0</c:v>
                </c:pt>
                <c:pt idx="42">
                  <c:v>210.0</c:v>
                </c:pt>
                <c:pt idx="43">
                  <c:v>215.0</c:v>
                </c:pt>
                <c:pt idx="44">
                  <c:v>220.0</c:v>
                </c:pt>
                <c:pt idx="45">
                  <c:v>225.0</c:v>
                </c:pt>
                <c:pt idx="46">
                  <c:v>230.0</c:v>
                </c:pt>
                <c:pt idx="47">
                  <c:v>235.0</c:v>
                </c:pt>
                <c:pt idx="48">
                  <c:v>240.0</c:v>
                </c:pt>
                <c:pt idx="49">
                  <c:v>245.0</c:v>
                </c:pt>
                <c:pt idx="50">
                  <c:v>250.0</c:v>
                </c:pt>
              </c:numCache>
            </c:numRef>
          </c:cat>
          <c:val>
            <c:numRef>
              <c:f>Sheet1!$C$14:$C$64</c:f>
              <c:numCache>
                <c:formatCode>General</c:formatCode>
                <c:ptCount val="51"/>
                <c:pt idx="0">
                  <c:v>4.29</c:v>
                </c:pt>
                <c:pt idx="1">
                  <c:v>4.25</c:v>
                </c:pt>
                <c:pt idx="2">
                  <c:v>4.29</c:v>
                </c:pt>
                <c:pt idx="3">
                  <c:v>4.28</c:v>
                </c:pt>
                <c:pt idx="4">
                  <c:v>4.26</c:v>
                </c:pt>
                <c:pt idx="5">
                  <c:v>4.26</c:v>
                </c:pt>
                <c:pt idx="6">
                  <c:v>4.26</c:v>
                </c:pt>
                <c:pt idx="7">
                  <c:v>4.25</c:v>
                </c:pt>
                <c:pt idx="8">
                  <c:v>4.26</c:v>
                </c:pt>
                <c:pt idx="9">
                  <c:v>4.29</c:v>
                </c:pt>
                <c:pt idx="10">
                  <c:v>1.75</c:v>
                </c:pt>
                <c:pt idx="11">
                  <c:v>0.557</c:v>
                </c:pt>
                <c:pt idx="12">
                  <c:v>2.01</c:v>
                </c:pt>
                <c:pt idx="13">
                  <c:v>1.990000000000004</c:v>
                </c:pt>
                <c:pt idx="14">
                  <c:v>2.01</c:v>
                </c:pt>
                <c:pt idx="15">
                  <c:v>2.02</c:v>
                </c:pt>
                <c:pt idx="16">
                  <c:v>2.03</c:v>
                </c:pt>
                <c:pt idx="17">
                  <c:v>1.990000000000004</c:v>
                </c:pt>
                <c:pt idx="18">
                  <c:v>2.04</c:v>
                </c:pt>
                <c:pt idx="19">
                  <c:v>2.04</c:v>
                </c:pt>
                <c:pt idx="20">
                  <c:v>0.28</c:v>
                </c:pt>
                <c:pt idx="21">
                  <c:v>0.35</c:v>
                </c:pt>
                <c:pt idx="22">
                  <c:v>1.02</c:v>
                </c:pt>
                <c:pt idx="23">
                  <c:v>1.02</c:v>
                </c:pt>
                <c:pt idx="24">
                  <c:v>1.03</c:v>
                </c:pt>
                <c:pt idx="25">
                  <c:v>1.03</c:v>
                </c:pt>
                <c:pt idx="26">
                  <c:v>1.02</c:v>
                </c:pt>
                <c:pt idx="27">
                  <c:v>1.01</c:v>
                </c:pt>
                <c:pt idx="28">
                  <c:v>0.93</c:v>
                </c:pt>
                <c:pt idx="29">
                  <c:v>0.986</c:v>
                </c:pt>
                <c:pt idx="30">
                  <c:v>1.02</c:v>
                </c:pt>
                <c:pt idx="31">
                  <c:v>0.989</c:v>
                </c:pt>
                <c:pt idx="32">
                  <c:v>2.02</c:v>
                </c:pt>
                <c:pt idx="33">
                  <c:v>2.0</c:v>
                </c:pt>
                <c:pt idx="34">
                  <c:v>2.03</c:v>
                </c:pt>
                <c:pt idx="35">
                  <c:v>2.01</c:v>
                </c:pt>
                <c:pt idx="36">
                  <c:v>2.0</c:v>
                </c:pt>
                <c:pt idx="37">
                  <c:v>2.01</c:v>
                </c:pt>
                <c:pt idx="38">
                  <c:v>2.01</c:v>
                </c:pt>
                <c:pt idx="39">
                  <c:v>1.990000000000004</c:v>
                </c:pt>
                <c:pt idx="40">
                  <c:v>2.02</c:v>
                </c:pt>
                <c:pt idx="41">
                  <c:v>2.03</c:v>
                </c:pt>
                <c:pt idx="42">
                  <c:v>4.26</c:v>
                </c:pt>
                <c:pt idx="43">
                  <c:v>4.31</c:v>
                </c:pt>
                <c:pt idx="44">
                  <c:v>4.3</c:v>
                </c:pt>
                <c:pt idx="45">
                  <c:v>4.29</c:v>
                </c:pt>
                <c:pt idx="46">
                  <c:v>4.28</c:v>
                </c:pt>
                <c:pt idx="47">
                  <c:v>4.28</c:v>
                </c:pt>
                <c:pt idx="48">
                  <c:v>4.3</c:v>
                </c:pt>
                <c:pt idx="49">
                  <c:v>4.28</c:v>
                </c:pt>
                <c:pt idx="50">
                  <c:v>4.31</c:v>
                </c:pt>
              </c:numCache>
            </c:numRef>
          </c:val>
        </c:ser>
        <c:ser>
          <c:idx val="1"/>
          <c:order val="1"/>
          <c:tx>
            <c:strRef>
              <c:f>Sheet1!$H$13</c:f>
              <c:strCache>
                <c:ptCount val="1"/>
                <c:pt idx="0">
                  <c:v>OPT</c:v>
                </c:pt>
              </c:strCache>
            </c:strRef>
          </c:tx>
          <c:spPr>
            <a:ln w="5080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Sheet1!$B$14:$B$64</c:f>
              <c:numCache>
                <c:formatCode>General</c:formatCode>
                <c:ptCount val="51"/>
                <c:pt idx="0">
                  <c:v>0.0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20.0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  <c:pt idx="9">
                  <c:v>45.0</c:v>
                </c:pt>
                <c:pt idx="10">
                  <c:v>50.0</c:v>
                </c:pt>
                <c:pt idx="11">
                  <c:v>55.0</c:v>
                </c:pt>
                <c:pt idx="12">
                  <c:v>60.0</c:v>
                </c:pt>
                <c:pt idx="13">
                  <c:v>65.0</c:v>
                </c:pt>
                <c:pt idx="14">
                  <c:v>70.0</c:v>
                </c:pt>
                <c:pt idx="15">
                  <c:v>75.0</c:v>
                </c:pt>
                <c:pt idx="16">
                  <c:v>80.0</c:v>
                </c:pt>
                <c:pt idx="17">
                  <c:v>85.0</c:v>
                </c:pt>
                <c:pt idx="18">
                  <c:v>90.0</c:v>
                </c:pt>
                <c:pt idx="19">
                  <c:v>95.0</c:v>
                </c:pt>
                <c:pt idx="20">
                  <c:v>100.0</c:v>
                </c:pt>
                <c:pt idx="21">
                  <c:v>105.0</c:v>
                </c:pt>
                <c:pt idx="22">
                  <c:v>110.0</c:v>
                </c:pt>
                <c:pt idx="23">
                  <c:v>115.0</c:v>
                </c:pt>
                <c:pt idx="24">
                  <c:v>120.0</c:v>
                </c:pt>
                <c:pt idx="25">
                  <c:v>125.0</c:v>
                </c:pt>
                <c:pt idx="26">
                  <c:v>130.0</c:v>
                </c:pt>
                <c:pt idx="27">
                  <c:v>135.0</c:v>
                </c:pt>
                <c:pt idx="28">
                  <c:v>140.0</c:v>
                </c:pt>
                <c:pt idx="29">
                  <c:v>145.0</c:v>
                </c:pt>
                <c:pt idx="30">
                  <c:v>150.0</c:v>
                </c:pt>
                <c:pt idx="31">
                  <c:v>155.0</c:v>
                </c:pt>
                <c:pt idx="32">
                  <c:v>160.0</c:v>
                </c:pt>
                <c:pt idx="33">
                  <c:v>165.0</c:v>
                </c:pt>
                <c:pt idx="34">
                  <c:v>170.0</c:v>
                </c:pt>
                <c:pt idx="35">
                  <c:v>175.0</c:v>
                </c:pt>
                <c:pt idx="36">
                  <c:v>180.0</c:v>
                </c:pt>
                <c:pt idx="37">
                  <c:v>185.0</c:v>
                </c:pt>
                <c:pt idx="38">
                  <c:v>190.0</c:v>
                </c:pt>
                <c:pt idx="39">
                  <c:v>195.0</c:v>
                </c:pt>
                <c:pt idx="40">
                  <c:v>200.0</c:v>
                </c:pt>
                <c:pt idx="41">
                  <c:v>205.0</c:v>
                </c:pt>
                <c:pt idx="42">
                  <c:v>210.0</c:v>
                </c:pt>
                <c:pt idx="43">
                  <c:v>215.0</c:v>
                </c:pt>
                <c:pt idx="44">
                  <c:v>220.0</c:v>
                </c:pt>
                <c:pt idx="45">
                  <c:v>225.0</c:v>
                </c:pt>
                <c:pt idx="46">
                  <c:v>230.0</c:v>
                </c:pt>
                <c:pt idx="47">
                  <c:v>235.0</c:v>
                </c:pt>
                <c:pt idx="48">
                  <c:v>240.0</c:v>
                </c:pt>
                <c:pt idx="49">
                  <c:v>245.0</c:v>
                </c:pt>
                <c:pt idx="50">
                  <c:v>250.0</c:v>
                </c:pt>
              </c:numCache>
            </c:numRef>
          </c:cat>
          <c:val>
            <c:numRef>
              <c:f>Sheet1!$H$14:$H$64</c:f>
              <c:numCache>
                <c:formatCode>General</c:formatCode>
                <c:ptCount val="51"/>
                <c:pt idx="0">
                  <c:v>4.3</c:v>
                </c:pt>
                <c:pt idx="1">
                  <c:v>4.31</c:v>
                </c:pt>
                <c:pt idx="2">
                  <c:v>4.31</c:v>
                </c:pt>
                <c:pt idx="3">
                  <c:v>4.29</c:v>
                </c:pt>
                <c:pt idx="4">
                  <c:v>4.24</c:v>
                </c:pt>
                <c:pt idx="5">
                  <c:v>4.29</c:v>
                </c:pt>
                <c:pt idx="6">
                  <c:v>4.3</c:v>
                </c:pt>
                <c:pt idx="7">
                  <c:v>4.29</c:v>
                </c:pt>
                <c:pt idx="8">
                  <c:v>4.29</c:v>
                </c:pt>
                <c:pt idx="9">
                  <c:v>4.28</c:v>
                </c:pt>
                <c:pt idx="10">
                  <c:v>2.06</c:v>
                </c:pt>
                <c:pt idx="11">
                  <c:v>2.04</c:v>
                </c:pt>
                <c:pt idx="12">
                  <c:v>2.04</c:v>
                </c:pt>
                <c:pt idx="13">
                  <c:v>2.08</c:v>
                </c:pt>
                <c:pt idx="14">
                  <c:v>2.05</c:v>
                </c:pt>
                <c:pt idx="15">
                  <c:v>2.04</c:v>
                </c:pt>
                <c:pt idx="16">
                  <c:v>2.03</c:v>
                </c:pt>
                <c:pt idx="17">
                  <c:v>2.04</c:v>
                </c:pt>
                <c:pt idx="18">
                  <c:v>2.02</c:v>
                </c:pt>
                <c:pt idx="19">
                  <c:v>2.04</c:v>
                </c:pt>
                <c:pt idx="20">
                  <c:v>1.56</c:v>
                </c:pt>
                <c:pt idx="21">
                  <c:v>1.01</c:v>
                </c:pt>
                <c:pt idx="22">
                  <c:v>1.01</c:v>
                </c:pt>
                <c:pt idx="23">
                  <c:v>1.02</c:v>
                </c:pt>
                <c:pt idx="24">
                  <c:v>1.02</c:v>
                </c:pt>
                <c:pt idx="25">
                  <c:v>1.02</c:v>
                </c:pt>
                <c:pt idx="26">
                  <c:v>1.01</c:v>
                </c:pt>
                <c:pt idx="27">
                  <c:v>0.957000000000001</c:v>
                </c:pt>
                <c:pt idx="28">
                  <c:v>1.0</c:v>
                </c:pt>
                <c:pt idx="29">
                  <c:v>1.03</c:v>
                </c:pt>
                <c:pt idx="30">
                  <c:v>1.61</c:v>
                </c:pt>
                <c:pt idx="31">
                  <c:v>2.05</c:v>
                </c:pt>
                <c:pt idx="32">
                  <c:v>2.04</c:v>
                </c:pt>
                <c:pt idx="33">
                  <c:v>2.01</c:v>
                </c:pt>
                <c:pt idx="34">
                  <c:v>2.02</c:v>
                </c:pt>
                <c:pt idx="35">
                  <c:v>2.03</c:v>
                </c:pt>
                <c:pt idx="36">
                  <c:v>2.05</c:v>
                </c:pt>
                <c:pt idx="37">
                  <c:v>2.02</c:v>
                </c:pt>
                <c:pt idx="38">
                  <c:v>2.03</c:v>
                </c:pt>
                <c:pt idx="39">
                  <c:v>2.0</c:v>
                </c:pt>
                <c:pt idx="40">
                  <c:v>4.25</c:v>
                </c:pt>
                <c:pt idx="41">
                  <c:v>4.23</c:v>
                </c:pt>
                <c:pt idx="42">
                  <c:v>4.26</c:v>
                </c:pt>
                <c:pt idx="43">
                  <c:v>4.27</c:v>
                </c:pt>
                <c:pt idx="44">
                  <c:v>4.28</c:v>
                </c:pt>
                <c:pt idx="45">
                  <c:v>4.189999999999999</c:v>
                </c:pt>
                <c:pt idx="46">
                  <c:v>4.24</c:v>
                </c:pt>
                <c:pt idx="47">
                  <c:v>4.28</c:v>
                </c:pt>
                <c:pt idx="48">
                  <c:v>4.26</c:v>
                </c:pt>
                <c:pt idx="49">
                  <c:v>4.28</c:v>
                </c:pt>
                <c:pt idx="50">
                  <c:v>4.3</c:v>
                </c:pt>
              </c:numCache>
            </c:numRef>
          </c:val>
        </c:ser>
        <c:marker val="1"/>
        <c:axId val="484382248"/>
        <c:axId val="483450696"/>
      </c:lineChart>
      <c:catAx>
        <c:axId val="4843822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Seconds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83450696"/>
        <c:crosses val="autoZero"/>
        <c:auto val="1"/>
        <c:lblAlgn val="ctr"/>
        <c:lblOffset val="0"/>
        <c:tickLblSkip val="5"/>
        <c:tickMarkSkip val="1"/>
      </c:catAx>
      <c:valAx>
        <c:axId val="483450696"/>
        <c:scaling>
          <c:orientation val="minMax"/>
          <c:max val="5.0"/>
          <c:min val="0.0"/>
        </c:scaling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Throughput (Mbps)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843822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06710603905791"/>
          <c:y val="0.0337732489321188"/>
          <c:w val="0.520660908575855"/>
          <c:h val="0.151708095311616"/>
        </c:manualLayout>
      </c:layout>
      <c:spPr>
        <a:noFill/>
      </c:spPr>
      <c:txPr>
        <a:bodyPr/>
        <a:lstStyle/>
        <a:p>
          <a:pPr>
            <a:defRPr sz="18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B8481-A7E0-4D0E-868C-12F28F44797B}" type="datetimeFigureOut">
              <a:rPr lang="en-US" smtClean="0"/>
              <a:pPr/>
              <a:t>4/5/10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9BF01-6E83-4FA1-B073-B21E828D0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C238408C-6839-46EE-8131-EDA75C487F2E}" type="datetimeFigureOut">
              <a:rPr lang="en-US" smtClean="0"/>
              <a:pPr/>
              <a:t>4/5/10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87D77045-401A-4D5E-BFE3-54C21A8A6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-deployment on 4KM radius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DC85EA-D758-44CB-9A5A-80212F40845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DB5A-63FA-4AD6-A783-EA438D9C40DA}" type="datetime1">
              <a:rPr lang="en-US" smtClean="0"/>
              <a:pPr/>
              <a:t>4/5/10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DAA-CB16-46B2-A4E4-1753E978ADB8}" type="datetime1">
              <a:rPr lang="en-US" smtClean="0">
                <a:solidFill>
                  <a:schemeClr val="tx2"/>
                </a:solidFill>
              </a:rPr>
              <a:pPr/>
              <a:t>4/5/10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l"/>
              <a:t>‹#›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BBEA-875A-4792-AEAC-059B0B34DA02}" type="datetime1">
              <a:rPr lang="en-US" smtClean="0">
                <a:solidFill>
                  <a:schemeClr val="tx2"/>
                </a:solidFill>
              </a:rPr>
              <a:pPr/>
              <a:t>4/5/10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l"/>
              <a:t>‹#›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77795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214F-F881-48EE-B6B5-9E22998A744A}" type="datetime1">
              <a:rPr lang="en-US" smtClean="0"/>
              <a:pPr/>
              <a:t>4/5/10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4"/>
          <p:cNvSpPr>
            <a:spLocks noGrp="1"/>
          </p:cNvSpPr>
          <p:nvPr>
            <p:ph type="title"/>
          </p:nvPr>
        </p:nvSpPr>
        <p:spPr>
          <a:xfrm>
            <a:off x="457200" y="0"/>
            <a:ext cx="7696200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4D1-4689-474C-B516-07B19AEDB0C7}" type="datetime1">
              <a:rPr lang="en-US" smtClean="0"/>
              <a:pPr/>
              <a:t>4/5/10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4C79-6039-46D7-BA16-A94CFBBE1B79}" type="datetime1">
              <a:rPr lang="en-US" smtClean="0"/>
              <a:pPr/>
              <a:t>4/5/10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276B-CEA1-4AF2-8A72-13AD2A9FD321}" type="datetime1">
              <a:rPr lang="en-US" smtClean="0"/>
              <a:pPr/>
              <a:t>4/5/10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F721-D203-438B-B2A1-866A9D1B171D}" type="datetime1">
              <a:rPr lang="en-US" smtClean="0"/>
              <a:pPr/>
              <a:t>4/5/10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B30F-63BC-443F-A288-3EC2DDCC3823}" type="datetime1">
              <a:rPr lang="en-US" smtClean="0"/>
              <a:pPr/>
              <a:t>4/5/10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2B87-FF7F-4E27-9BD1-EF7927597BC2}" type="datetime1">
              <a:rPr lang="en-US" smtClean="0"/>
              <a:pPr/>
              <a:t>4/5/10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94C2-6E60-40B6-88E3-DEEF14E18647}" type="datetime1">
              <a:rPr lang="en-US" smtClean="0"/>
              <a:pPr/>
              <a:t>4/5/10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02A2-EE3D-4E9F-9E3D-F7A815C0806C}" type="datetime1">
              <a:rPr lang="en-US" smtClean="0"/>
              <a:pPr/>
              <a:t>4/5/10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65293-B55A-4B88-B760-C2CA7010D46A}" type="datetime1">
              <a:rPr lang="en-US" smtClean="0">
                <a:solidFill>
                  <a:schemeClr val="tx2"/>
                </a:solidFill>
              </a:rPr>
              <a:pPr/>
              <a:t>4/5/10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l"/>
              <a:t>‹#›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15.jpeg"/><Relationship Id="rId4" Type="http://schemas.openxmlformats.org/officeDocument/2006/relationships/image" Target="../media/image13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5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chart" Target="../charts/chart1.xml"/><Relationship Id="rId4" Type="http://schemas.openxmlformats.org/officeDocument/2006/relationships/image" Target="../media/image7.wmf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5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wmf"/><Relationship Id="rId5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8.png"/><Relationship Id="rId4" Type="http://schemas.openxmlformats.org/officeDocument/2006/relationships/image" Target="../media/image11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wmf"/><Relationship Id="rId5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9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wmf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1.xml"/><Relationship Id="rId5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2.xml"/><Relationship Id="rId5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wmf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5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chart" Target="../charts/chart2.xml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wmf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Relationship Id="rId5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Relationship Id="rId5" Type="http://schemas.openxmlformats.org/officeDocument/2006/relationships/image" Target="../media/image7.wmf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wmf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2.bin"/><Relationship Id="rId4" Type="http://schemas.openxmlformats.org/officeDocument/2006/relationships/notesSlide" Target="../notesSlides/notesSlide20.xml"/><Relationship Id="rId10" Type="http://schemas.openxmlformats.org/officeDocument/2006/relationships/chart" Target="../charts/chart4.xml"/><Relationship Id="rId5" Type="http://schemas.openxmlformats.org/officeDocument/2006/relationships/image" Target="../media/image11.png"/><Relationship Id="rId7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2" Type="http://schemas.openxmlformats.org/officeDocument/2006/relationships/tags" Target="../tags/tag23.xml"/><Relationship Id="rId9" Type="http://schemas.openxmlformats.org/officeDocument/2006/relationships/chart" Target="../charts/chart3.xml"/><Relationship Id="rId3" Type="http://schemas.openxmlformats.org/officeDocument/2006/relationships/slideLayout" Target="../slideLayouts/slideLayout2.xml"/><Relationship Id="rId6" Type="http://schemas.openxmlformats.org/officeDocument/2006/relationships/oleObject" Target="../embeddings/Microsoft_Equation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chart" Target="../charts/chart5.xml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7" Type="http://schemas.openxmlformats.org/officeDocument/2006/relationships/image" Target="../media/image5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3.xml"/><Relationship Id="rId6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4" Type="http://schemas.openxmlformats.org/officeDocument/2006/relationships/image" Target="../media/image3.jpe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4.xml"/><Relationship Id="rId5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9.wmf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wmf"/><Relationship Id="rId6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628650" y="1078619"/>
            <a:ext cx="8001000" cy="20574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</a:rPr>
              <a:t>Networking Over </a:t>
            </a:r>
            <a:r>
              <a:rPr lang="en-US" sz="5400" dirty="0" smtClean="0">
                <a:solidFill>
                  <a:schemeClr val="tx1"/>
                </a:solidFill>
              </a:rPr>
              <a:t>TV </a:t>
            </a:r>
            <a:br>
              <a:rPr lang="en-US" sz="5400" dirty="0" smtClean="0">
                <a:solidFill>
                  <a:schemeClr val="tx1"/>
                </a:solidFill>
              </a:rPr>
            </a:br>
            <a:r>
              <a:rPr lang="en-US" sz="5400" dirty="0" smtClean="0">
                <a:solidFill>
                  <a:schemeClr val="tx1"/>
                </a:solidFill>
              </a:rPr>
              <a:t>White Spaces</a:t>
            </a:r>
            <a:endParaRPr lang="en-US" sz="54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body" idx="1"/>
          </p:nvPr>
        </p:nvSpPr>
        <p:spPr>
          <a:xfrm>
            <a:off x="914400" y="3600450"/>
            <a:ext cx="7772400" cy="2952750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b="1" dirty="0" err="1" smtClean="0">
                <a:solidFill>
                  <a:schemeClr val="accent1"/>
                </a:solidFill>
              </a:rPr>
              <a:t>Bahl</a:t>
            </a:r>
            <a:r>
              <a:rPr lang="en-US" sz="2800" b="1" dirty="0" smtClean="0">
                <a:solidFill>
                  <a:schemeClr val="accent1"/>
                </a:solidFill>
              </a:rPr>
              <a:t> et al.</a:t>
            </a:r>
          </a:p>
          <a:p>
            <a:pPr algn="ctr"/>
            <a:r>
              <a:rPr lang="en-US" sz="2800" b="1" dirty="0" err="1" smtClean="0">
                <a:solidFill>
                  <a:schemeClr val="accent1"/>
                </a:solidFill>
              </a:rPr>
              <a:t>Sigcomm</a:t>
            </a:r>
            <a:r>
              <a:rPr lang="en-US" sz="2800" b="1" dirty="0" smtClean="0">
                <a:solidFill>
                  <a:schemeClr val="accent1"/>
                </a:solidFill>
              </a:rPr>
              <a:t> 2009</a:t>
            </a: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(Best paper award winner)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ransition advTm="1889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539496" indent="-457200">
              <a:buFont typeface="+mj-lt"/>
              <a:buAutoNum type="arabicPeriod"/>
            </a:pPr>
            <a:r>
              <a:rPr lang="en-US" sz="2400" dirty="0" smtClean="0"/>
              <a:t>Dynamically identify currently unused portions of spectrum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2400" dirty="0" smtClean="0"/>
              <a:t>Configure radio to operate in available spectrum band</a:t>
            </a:r>
          </a:p>
          <a:p>
            <a:pPr marL="813816" lvl="1" indent="-457200"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ym typeface="Wingdings" pitchFamily="2" charset="2"/>
              </a:rPr>
              <a:t> take smart decisions how to share the spectrum</a:t>
            </a:r>
            <a:endParaRPr lang="en-US" sz="2400" dirty="0" smtClean="0"/>
          </a:p>
          <a:p>
            <a:pPr marL="539496" indent="-457200">
              <a:buNone/>
            </a:pPr>
            <a:endParaRPr lang="en-US" sz="2400" dirty="0" smtClean="0"/>
          </a:p>
        </p:txBody>
      </p:sp>
      <p:pic>
        <p:nvPicPr>
          <p:cNvPr id="113" name="Picture 80" descr="brain-int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9825" y="381000"/>
            <a:ext cx="1349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Freeform 44"/>
          <p:cNvSpPr/>
          <p:nvPr/>
        </p:nvSpPr>
        <p:spPr>
          <a:xfrm>
            <a:off x="6400800" y="4610104"/>
            <a:ext cx="1860550" cy="1370803"/>
          </a:xfrm>
          <a:custGeom>
            <a:avLst/>
            <a:gdLst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970757 w 1860550"/>
              <a:gd name="connsiteY17" fmla="*/ 1289050 h 1376363"/>
              <a:gd name="connsiteX18" fmla="*/ 1008857 w 1860550"/>
              <a:gd name="connsiteY18" fmla="*/ 1231900 h 1376363"/>
              <a:gd name="connsiteX19" fmla="*/ 1042194 w 1860550"/>
              <a:gd name="connsiteY19" fmla="*/ 1279525 h 1376363"/>
              <a:gd name="connsiteX20" fmla="*/ 1232694 w 1860550"/>
              <a:gd name="connsiteY20" fmla="*/ 1284288 h 1376363"/>
              <a:gd name="connsiteX21" fmla="*/ 1337469 w 1860550"/>
              <a:gd name="connsiteY21" fmla="*/ 1227138 h 1376363"/>
              <a:gd name="connsiteX22" fmla="*/ 1442244 w 1860550"/>
              <a:gd name="connsiteY22" fmla="*/ 1279525 h 1376363"/>
              <a:gd name="connsiteX23" fmla="*/ 1542257 w 1860550"/>
              <a:gd name="connsiteY23" fmla="*/ 889000 h 1376363"/>
              <a:gd name="connsiteX24" fmla="*/ 1585119 w 1860550"/>
              <a:gd name="connsiteY24" fmla="*/ 217488 h 1376363"/>
              <a:gd name="connsiteX25" fmla="*/ 1656557 w 1860550"/>
              <a:gd name="connsiteY25" fmla="*/ 169863 h 1376363"/>
              <a:gd name="connsiteX26" fmla="*/ 1718469 w 1860550"/>
              <a:gd name="connsiteY26" fmla="*/ 231775 h 1376363"/>
              <a:gd name="connsiteX27" fmla="*/ 1732757 w 1860550"/>
              <a:gd name="connsiteY27" fmla="*/ 765175 h 1376363"/>
              <a:gd name="connsiteX28" fmla="*/ 1775619 w 1860550"/>
              <a:gd name="connsiteY28" fmla="*/ 1217613 h 1376363"/>
              <a:gd name="connsiteX29" fmla="*/ 1794669 w 1860550"/>
              <a:gd name="connsiteY29" fmla="*/ 1250950 h 1376363"/>
              <a:gd name="connsiteX30" fmla="*/ 1794669 w 1860550"/>
              <a:gd name="connsiteY30" fmla="*/ 1312863 h 1376363"/>
              <a:gd name="connsiteX31" fmla="*/ 1399382 w 1860550"/>
              <a:gd name="connsiteY31" fmla="*/ 1312863 h 1376363"/>
              <a:gd name="connsiteX32" fmla="*/ 8732 w 1860550"/>
              <a:gd name="connsiteY32" fmla="*/ 1322388 h 1376363"/>
              <a:gd name="connsiteX0" fmla="*/ 8732 w 1860550"/>
              <a:gd name="connsiteY0" fmla="*/ 1322388 h 1415256"/>
              <a:gd name="connsiteX1" fmla="*/ 13494 w 1860550"/>
              <a:gd name="connsiteY1" fmla="*/ 174625 h 1415256"/>
              <a:gd name="connsiteX2" fmla="*/ 89694 w 1860550"/>
              <a:gd name="connsiteY2" fmla="*/ 274638 h 1415256"/>
              <a:gd name="connsiteX3" fmla="*/ 165894 w 1860550"/>
              <a:gd name="connsiteY3" fmla="*/ 879475 h 1415256"/>
              <a:gd name="connsiteX4" fmla="*/ 246857 w 1860550"/>
              <a:gd name="connsiteY4" fmla="*/ 1279525 h 1415256"/>
              <a:gd name="connsiteX5" fmla="*/ 308769 w 1860550"/>
              <a:gd name="connsiteY5" fmla="*/ 1193800 h 1415256"/>
              <a:gd name="connsiteX6" fmla="*/ 351632 w 1860550"/>
              <a:gd name="connsiteY6" fmla="*/ 1260475 h 1415256"/>
              <a:gd name="connsiteX7" fmla="*/ 389732 w 1860550"/>
              <a:gd name="connsiteY7" fmla="*/ 1231900 h 1415256"/>
              <a:gd name="connsiteX8" fmla="*/ 446882 w 1860550"/>
              <a:gd name="connsiteY8" fmla="*/ 1284288 h 1415256"/>
              <a:gd name="connsiteX9" fmla="*/ 523082 w 1860550"/>
              <a:gd name="connsiteY9" fmla="*/ 874713 h 1415256"/>
              <a:gd name="connsiteX10" fmla="*/ 556419 w 1860550"/>
              <a:gd name="connsiteY10" fmla="*/ 860425 h 1415256"/>
              <a:gd name="connsiteX11" fmla="*/ 584994 w 1860550"/>
              <a:gd name="connsiteY11" fmla="*/ 1084263 h 1415256"/>
              <a:gd name="connsiteX12" fmla="*/ 699294 w 1860550"/>
              <a:gd name="connsiteY12" fmla="*/ 317500 h 1415256"/>
              <a:gd name="connsiteX13" fmla="*/ 732632 w 1860550"/>
              <a:gd name="connsiteY13" fmla="*/ 431800 h 1415256"/>
              <a:gd name="connsiteX14" fmla="*/ 799307 w 1860550"/>
              <a:gd name="connsiteY14" fmla="*/ 1279525 h 1415256"/>
              <a:gd name="connsiteX15" fmla="*/ 827882 w 1860550"/>
              <a:gd name="connsiteY15" fmla="*/ 1012825 h 1415256"/>
              <a:gd name="connsiteX16" fmla="*/ 851694 w 1860550"/>
              <a:gd name="connsiteY16" fmla="*/ 1250950 h 1415256"/>
              <a:gd name="connsiteX17" fmla="*/ 970757 w 1860550"/>
              <a:gd name="connsiteY17" fmla="*/ 1289050 h 1415256"/>
              <a:gd name="connsiteX18" fmla="*/ 1008857 w 1860550"/>
              <a:gd name="connsiteY18" fmla="*/ 493712 h 1415256"/>
              <a:gd name="connsiteX19" fmla="*/ 1042194 w 1860550"/>
              <a:gd name="connsiteY19" fmla="*/ 1279525 h 1415256"/>
              <a:gd name="connsiteX20" fmla="*/ 1232694 w 1860550"/>
              <a:gd name="connsiteY20" fmla="*/ 1284288 h 1415256"/>
              <a:gd name="connsiteX21" fmla="*/ 1337469 w 1860550"/>
              <a:gd name="connsiteY21" fmla="*/ 1227138 h 1415256"/>
              <a:gd name="connsiteX22" fmla="*/ 1442244 w 1860550"/>
              <a:gd name="connsiteY22" fmla="*/ 1279525 h 1415256"/>
              <a:gd name="connsiteX23" fmla="*/ 1542257 w 1860550"/>
              <a:gd name="connsiteY23" fmla="*/ 889000 h 1415256"/>
              <a:gd name="connsiteX24" fmla="*/ 1585119 w 1860550"/>
              <a:gd name="connsiteY24" fmla="*/ 217488 h 1415256"/>
              <a:gd name="connsiteX25" fmla="*/ 1656557 w 1860550"/>
              <a:gd name="connsiteY25" fmla="*/ 169863 h 1415256"/>
              <a:gd name="connsiteX26" fmla="*/ 1718469 w 1860550"/>
              <a:gd name="connsiteY26" fmla="*/ 231775 h 1415256"/>
              <a:gd name="connsiteX27" fmla="*/ 1732757 w 1860550"/>
              <a:gd name="connsiteY27" fmla="*/ 765175 h 1415256"/>
              <a:gd name="connsiteX28" fmla="*/ 1775619 w 1860550"/>
              <a:gd name="connsiteY28" fmla="*/ 1217613 h 1415256"/>
              <a:gd name="connsiteX29" fmla="*/ 1794669 w 1860550"/>
              <a:gd name="connsiteY29" fmla="*/ 1250950 h 1415256"/>
              <a:gd name="connsiteX30" fmla="*/ 1794669 w 1860550"/>
              <a:gd name="connsiteY30" fmla="*/ 1312863 h 1415256"/>
              <a:gd name="connsiteX31" fmla="*/ 1399382 w 1860550"/>
              <a:gd name="connsiteY31" fmla="*/ 1312863 h 1415256"/>
              <a:gd name="connsiteX32" fmla="*/ 8732 w 1860550"/>
              <a:gd name="connsiteY32" fmla="*/ 1322388 h 1415256"/>
              <a:gd name="connsiteX0" fmla="*/ 8732 w 1860550"/>
              <a:gd name="connsiteY0" fmla="*/ 1322388 h 1411288"/>
              <a:gd name="connsiteX1" fmla="*/ 13494 w 1860550"/>
              <a:gd name="connsiteY1" fmla="*/ 174625 h 1411288"/>
              <a:gd name="connsiteX2" fmla="*/ 89694 w 1860550"/>
              <a:gd name="connsiteY2" fmla="*/ 274638 h 1411288"/>
              <a:gd name="connsiteX3" fmla="*/ 165894 w 1860550"/>
              <a:gd name="connsiteY3" fmla="*/ 879475 h 1411288"/>
              <a:gd name="connsiteX4" fmla="*/ 246857 w 1860550"/>
              <a:gd name="connsiteY4" fmla="*/ 1279525 h 1411288"/>
              <a:gd name="connsiteX5" fmla="*/ 308769 w 1860550"/>
              <a:gd name="connsiteY5" fmla="*/ 1193800 h 1411288"/>
              <a:gd name="connsiteX6" fmla="*/ 351632 w 1860550"/>
              <a:gd name="connsiteY6" fmla="*/ 1260475 h 1411288"/>
              <a:gd name="connsiteX7" fmla="*/ 389732 w 1860550"/>
              <a:gd name="connsiteY7" fmla="*/ 1231900 h 1411288"/>
              <a:gd name="connsiteX8" fmla="*/ 446882 w 1860550"/>
              <a:gd name="connsiteY8" fmla="*/ 1284288 h 1411288"/>
              <a:gd name="connsiteX9" fmla="*/ 523082 w 1860550"/>
              <a:gd name="connsiteY9" fmla="*/ 874713 h 1411288"/>
              <a:gd name="connsiteX10" fmla="*/ 556419 w 1860550"/>
              <a:gd name="connsiteY10" fmla="*/ 860425 h 1411288"/>
              <a:gd name="connsiteX11" fmla="*/ 584994 w 1860550"/>
              <a:gd name="connsiteY11" fmla="*/ 1084263 h 1411288"/>
              <a:gd name="connsiteX12" fmla="*/ 699294 w 1860550"/>
              <a:gd name="connsiteY12" fmla="*/ 317500 h 1411288"/>
              <a:gd name="connsiteX13" fmla="*/ 732632 w 1860550"/>
              <a:gd name="connsiteY13" fmla="*/ 431800 h 1411288"/>
              <a:gd name="connsiteX14" fmla="*/ 799307 w 1860550"/>
              <a:gd name="connsiteY14" fmla="*/ 1279525 h 1411288"/>
              <a:gd name="connsiteX15" fmla="*/ 827882 w 1860550"/>
              <a:gd name="connsiteY15" fmla="*/ 1012825 h 1411288"/>
              <a:gd name="connsiteX16" fmla="*/ 851694 w 1860550"/>
              <a:gd name="connsiteY16" fmla="*/ 1250950 h 1411288"/>
              <a:gd name="connsiteX17" fmla="*/ 862013 w 1860550"/>
              <a:gd name="connsiteY17" fmla="*/ 1114420 h 1411288"/>
              <a:gd name="connsiteX18" fmla="*/ 970757 w 1860550"/>
              <a:gd name="connsiteY18" fmla="*/ 1289050 h 1411288"/>
              <a:gd name="connsiteX19" fmla="*/ 1008857 w 1860550"/>
              <a:gd name="connsiteY19" fmla="*/ 493712 h 1411288"/>
              <a:gd name="connsiteX20" fmla="*/ 1042194 w 1860550"/>
              <a:gd name="connsiteY20" fmla="*/ 1279525 h 1411288"/>
              <a:gd name="connsiteX21" fmla="*/ 1232694 w 1860550"/>
              <a:gd name="connsiteY21" fmla="*/ 1284288 h 1411288"/>
              <a:gd name="connsiteX22" fmla="*/ 1337469 w 1860550"/>
              <a:gd name="connsiteY22" fmla="*/ 1227138 h 1411288"/>
              <a:gd name="connsiteX23" fmla="*/ 1442244 w 1860550"/>
              <a:gd name="connsiteY23" fmla="*/ 1279525 h 1411288"/>
              <a:gd name="connsiteX24" fmla="*/ 1542257 w 1860550"/>
              <a:gd name="connsiteY24" fmla="*/ 889000 h 1411288"/>
              <a:gd name="connsiteX25" fmla="*/ 1585119 w 1860550"/>
              <a:gd name="connsiteY25" fmla="*/ 217488 h 1411288"/>
              <a:gd name="connsiteX26" fmla="*/ 1656557 w 1860550"/>
              <a:gd name="connsiteY26" fmla="*/ 169863 h 1411288"/>
              <a:gd name="connsiteX27" fmla="*/ 1718469 w 1860550"/>
              <a:gd name="connsiteY27" fmla="*/ 231775 h 1411288"/>
              <a:gd name="connsiteX28" fmla="*/ 1732757 w 1860550"/>
              <a:gd name="connsiteY28" fmla="*/ 765175 h 1411288"/>
              <a:gd name="connsiteX29" fmla="*/ 1775619 w 1860550"/>
              <a:gd name="connsiteY29" fmla="*/ 1217613 h 1411288"/>
              <a:gd name="connsiteX30" fmla="*/ 1794669 w 1860550"/>
              <a:gd name="connsiteY30" fmla="*/ 1250950 h 1411288"/>
              <a:gd name="connsiteX31" fmla="*/ 1794669 w 1860550"/>
              <a:gd name="connsiteY31" fmla="*/ 1312863 h 1411288"/>
              <a:gd name="connsiteX32" fmla="*/ 1399382 w 1860550"/>
              <a:gd name="connsiteY32" fmla="*/ 1312863 h 1411288"/>
              <a:gd name="connsiteX33" fmla="*/ 8732 w 1860550"/>
              <a:gd name="connsiteY33" fmla="*/ 1322388 h 1411288"/>
              <a:gd name="connsiteX0" fmla="*/ 8732 w 1860550"/>
              <a:gd name="connsiteY0" fmla="*/ 1322388 h 1411288"/>
              <a:gd name="connsiteX1" fmla="*/ 13494 w 1860550"/>
              <a:gd name="connsiteY1" fmla="*/ 174625 h 1411288"/>
              <a:gd name="connsiteX2" fmla="*/ 89694 w 1860550"/>
              <a:gd name="connsiteY2" fmla="*/ 274638 h 1411288"/>
              <a:gd name="connsiteX3" fmla="*/ 165894 w 1860550"/>
              <a:gd name="connsiteY3" fmla="*/ 879475 h 1411288"/>
              <a:gd name="connsiteX4" fmla="*/ 246857 w 1860550"/>
              <a:gd name="connsiteY4" fmla="*/ 1279525 h 1411288"/>
              <a:gd name="connsiteX5" fmla="*/ 308769 w 1860550"/>
              <a:gd name="connsiteY5" fmla="*/ 1193800 h 1411288"/>
              <a:gd name="connsiteX6" fmla="*/ 351632 w 1860550"/>
              <a:gd name="connsiteY6" fmla="*/ 1260475 h 1411288"/>
              <a:gd name="connsiteX7" fmla="*/ 389732 w 1860550"/>
              <a:gd name="connsiteY7" fmla="*/ 1231900 h 1411288"/>
              <a:gd name="connsiteX8" fmla="*/ 446882 w 1860550"/>
              <a:gd name="connsiteY8" fmla="*/ 1284288 h 1411288"/>
              <a:gd name="connsiteX9" fmla="*/ 523082 w 1860550"/>
              <a:gd name="connsiteY9" fmla="*/ 874713 h 1411288"/>
              <a:gd name="connsiteX10" fmla="*/ 556419 w 1860550"/>
              <a:gd name="connsiteY10" fmla="*/ 860425 h 1411288"/>
              <a:gd name="connsiteX11" fmla="*/ 584994 w 1860550"/>
              <a:gd name="connsiteY11" fmla="*/ 1084263 h 1411288"/>
              <a:gd name="connsiteX12" fmla="*/ 699294 w 1860550"/>
              <a:gd name="connsiteY12" fmla="*/ 317500 h 1411288"/>
              <a:gd name="connsiteX13" fmla="*/ 732632 w 1860550"/>
              <a:gd name="connsiteY13" fmla="*/ 431800 h 1411288"/>
              <a:gd name="connsiteX14" fmla="*/ 799307 w 1860550"/>
              <a:gd name="connsiteY14" fmla="*/ 1279525 h 1411288"/>
              <a:gd name="connsiteX15" fmla="*/ 827882 w 1860550"/>
              <a:gd name="connsiteY15" fmla="*/ 1012825 h 1411288"/>
              <a:gd name="connsiteX16" fmla="*/ 851694 w 1860550"/>
              <a:gd name="connsiteY16" fmla="*/ 1250950 h 1411288"/>
              <a:gd name="connsiteX17" fmla="*/ 862013 w 1860550"/>
              <a:gd name="connsiteY17" fmla="*/ 1114420 h 1411288"/>
              <a:gd name="connsiteX18" fmla="*/ 970757 w 1860550"/>
              <a:gd name="connsiteY18" fmla="*/ 1289050 h 1411288"/>
              <a:gd name="connsiteX19" fmla="*/ 976313 w 1860550"/>
              <a:gd name="connsiteY19" fmla="*/ 676270 h 1411288"/>
              <a:gd name="connsiteX20" fmla="*/ 1008857 w 1860550"/>
              <a:gd name="connsiteY20" fmla="*/ 493712 h 1411288"/>
              <a:gd name="connsiteX21" fmla="*/ 1042194 w 1860550"/>
              <a:gd name="connsiteY21" fmla="*/ 1279525 h 1411288"/>
              <a:gd name="connsiteX22" fmla="*/ 1232694 w 1860550"/>
              <a:gd name="connsiteY22" fmla="*/ 1284288 h 1411288"/>
              <a:gd name="connsiteX23" fmla="*/ 1337469 w 1860550"/>
              <a:gd name="connsiteY23" fmla="*/ 1227138 h 1411288"/>
              <a:gd name="connsiteX24" fmla="*/ 1442244 w 1860550"/>
              <a:gd name="connsiteY24" fmla="*/ 1279525 h 1411288"/>
              <a:gd name="connsiteX25" fmla="*/ 1542257 w 1860550"/>
              <a:gd name="connsiteY25" fmla="*/ 889000 h 1411288"/>
              <a:gd name="connsiteX26" fmla="*/ 1585119 w 1860550"/>
              <a:gd name="connsiteY26" fmla="*/ 217488 h 1411288"/>
              <a:gd name="connsiteX27" fmla="*/ 1656557 w 1860550"/>
              <a:gd name="connsiteY27" fmla="*/ 169863 h 1411288"/>
              <a:gd name="connsiteX28" fmla="*/ 1718469 w 1860550"/>
              <a:gd name="connsiteY28" fmla="*/ 231775 h 1411288"/>
              <a:gd name="connsiteX29" fmla="*/ 1732757 w 1860550"/>
              <a:gd name="connsiteY29" fmla="*/ 765175 h 1411288"/>
              <a:gd name="connsiteX30" fmla="*/ 1775619 w 1860550"/>
              <a:gd name="connsiteY30" fmla="*/ 1217613 h 1411288"/>
              <a:gd name="connsiteX31" fmla="*/ 1794669 w 1860550"/>
              <a:gd name="connsiteY31" fmla="*/ 1250950 h 1411288"/>
              <a:gd name="connsiteX32" fmla="*/ 1794669 w 1860550"/>
              <a:gd name="connsiteY32" fmla="*/ 1312863 h 1411288"/>
              <a:gd name="connsiteX33" fmla="*/ 1399382 w 1860550"/>
              <a:gd name="connsiteY33" fmla="*/ 1312863 h 1411288"/>
              <a:gd name="connsiteX34" fmla="*/ 8732 w 1860550"/>
              <a:gd name="connsiteY34" fmla="*/ 1322388 h 1411288"/>
              <a:gd name="connsiteX0" fmla="*/ 8732 w 1860550"/>
              <a:gd name="connsiteY0" fmla="*/ 1322388 h 1411288"/>
              <a:gd name="connsiteX1" fmla="*/ 13494 w 1860550"/>
              <a:gd name="connsiteY1" fmla="*/ 174625 h 1411288"/>
              <a:gd name="connsiteX2" fmla="*/ 89694 w 1860550"/>
              <a:gd name="connsiteY2" fmla="*/ 274638 h 1411288"/>
              <a:gd name="connsiteX3" fmla="*/ 165894 w 1860550"/>
              <a:gd name="connsiteY3" fmla="*/ 879475 h 1411288"/>
              <a:gd name="connsiteX4" fmla="*/ 246857 w 1860550"/>
              <a:gd name="connsiteY4" fmla="*/ 1279525 h 1411288"/>
              <a:gd name="connsiteX5" fmla="*/ 308769 w 1860550"/>
              <a:gd name="connsiteY5" fmla="*/ 1193800 h 1411288"/>
              <a:gd name="connsiteX6" fmla="*/ 351632 w 1860550"/>
              <a:gd name="connsiteY6" fmla="*/ 1260475 h 1411288"/>
              <a:gd name="connsiteX7" fmla="*/ 389732 w 1860550"/>
              <a:gd name="connsiteY7" fmla="*/ 1231900 h 1411288"/>
              <a:gd name="connsiteX8" fmla="*/ 446882 w 1860550"/>
              <a:gd name="connsiteY8" fmla="*/ 1284288 h 1411288"/>
              <a:gd name="connsiteX9" fmla="*/ 523082 w 1860550"/>
              <a:gd name="connsiteY9" fmla="*/ 874713 h 1411288"/>
              <a:gd name="connsiteX10" fmla="*/ 556419 w 1860550"/>
              <a:gd name="connsiteY10" fmla="*/ 860425 h 1411288"/>
              <a:gd name="connsiteX11" fmla="*/ 584994 w 1860550"/>
              <a:gd name="connsiteY11" fmla="*/ 1084263 h 1411288"/>
              <a:gd name="connsiteX12" fmla="*/ 699294 w 1860550"/>
              <a:gd name="connsiteY12" fmla="*/ 317500 h 1411288"/>
              <a:gd name="connsiteX13" fmla="*/ 732632 w 1860550"/>
              <a:gd name="connsiteY13" fmla="*/ 431800 h 1411288"/>
              <a:gd name="connsiteX14" fmla="*/ 799307 w 1860550"/>
              <a:gd name="connsiteY14" fmla="*/ 1279525 h 1411288"/>
              <a:gd name="connsiteX15" fmla="*/ 827882 w 1860550"/>
              <a:gd name="connsiteY15" fmla="*/ 1012825 h 1411288"/>
              <a:gd name="connsiteX16" fmla="*/ 851694 w 1860550"/>
              <a:gd name="connsiteY16" fmla="*/ 1250950 h 1411288"/>
              <a:gd name="connsiteX17" fmla="*/ 862013 w 1860550"/>
              <a:gd name="connsiteY17" fmla="*/ 1114420 h 1411288"/>
              <a:gd name="connsiteX18" fmla="*/ 928688 w 1860550"/>
              <a:gd name="connsiteY18" fmla="*/ 809620 h 1411288"/>
              <a:gd name="connsiteX19" fmla="*/ 970757 w 1860550"/>
              <a:gd name="connsiteY19" fmla="*/ 1289050 h 1411288"/>
              <a:gd name="connsiteX20" fmla="*/ 976313 w 1860550"/>
              <a:gd name="connsiteY20" fmla="*/ 676270 h 1411288"/>
              <a:gd name="connsiteX21" fmla="*/ 1008857 w 1860550"/>
              <a:gd name="connsiteY21" fmla="*/ 493712 h 1411288"/>
              <a:gd name="connsiteX22" fmla="*/ 1042194 w 1860550"/>
              <a:gd name="connsiteY22" fmla="*/ 1279525 h 1411288"/>
              <a:gd name="connsiteX23" fmla="*/ 1232694 w 1860550"/>
              <a:gd name="connsiteY23" fmla="*/ 1284288 h 1411288"/>
              <a:gd name="connsiteX24" fmla="*/ 1337469 w 1860550"/>
              <a:gd name="connsiteY24" fmla="*/ 1227138 h 1411288"/>
              <a:gd name="connsiteX25" fmla="*/ 1442244 w 1860550"/>
              <a:gd name="connsiteY25" fmla="*/ 1279525 h 1411288"/>
              <a:gd name="connsiteX26" fmla="*/ 1542257 w 1860550"/>
              <a:gd name="connsiteY26" fmla="*/ 889000 h 1411288"/>
              <a:gd name="connsiteX27" fmla="*/ 1585119 w 1860550"/>
              <a:gd name="connsiteY27" fmla="*/ 217488 h 1411288"/>
              <a:gd name="connsiteX28" fmla="*/ 1656557 w 1860550"/>
              <a:gd name="connsiteY28" fmla="*/ 169863 h 1411288"/>
              <a:gd name="connsiteX29" fmla="*/ 1718469 w 1860550"/>
              <a:gd name="connsiteY29" fmla="*/ 231775 h 1411288"/>
              <a:gd name="connsiteX30" fmla="*/ 1732757 w 1860550"/>
              <a:gd name="connsiteY30" fmla="*/ 765175 h 1411288"/>
              <a:gd name="connsiteX31" fmla="*/ 1775619 w 1860550"/>
              <a:gd name="connsiteY31" fmla="*/ 1217613 h 1411288"/>
              <a:gd name="connsiteX32" fmla="*/ 1794669 w 1860550"/>
              <a:gd name="connsiteY32" fmla="*/ 1250950 h 1411288"/>
              <a:gd name="connsiteX33" fmla="*/ 1794669 w 1860550"/>
              <a:gd name="connsiteY33" fmla="*/ 1312863 h 1411288"/>
              <a:gd name="connsiteX34" fmla="*/ 1399382 w 1860550"/>
              <a:gd name="connsiteY34" fmla="*/ 1312863 h 1411288"/>
              <a:gd name="connsiteX35" fmla="*/ 8732 w 1860550"/>
              <a:gd name="connsiteY35" fmla="*/ 1322388 h 1411288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976313 w 1860550"/>
              <a:gd name="connsiteY20" fmla="*/ 676270 h 1376363"/>
              <a:gd name="connsiteX21" fmla="*/ 1008857 w 1860550"/>
              <a:gd name="connsiteY21" fmla="*/ 493712 h 1376363"/>
              <a:gd name="connsiteX22" fmla="*/ 1251744 w 1860550"/>
              <a:gd name="connsiteY22" fmla="*/ 741362 h 1376363"/>
              <a:gd name="connsiteX23" fmla="*/ 1232694 w 1860550"/>
              <a:gd name="connsiteY23" fmla="*/ 1284288 h 1376363"/>
              <a:gd name="connsiteX24" fmla="*/ 1337469 w 1860550"/>
              <a:gd name="connsiteY24" fmla="*/ 1227138 h 1376363"/>
              <a:gd name="connsiteX25" fmla="*/ 1442244 w 1860550"/>
              <a:gd name="connsiteY25" fmla="*/ 1279525 h 1376363"/>
              <a:gd name="connsiteX26" fmla="*/ 1542257 w 1860550"/>
              <a:gd name="connsiteY26" fmla="*/ 889000 h 1376363"/>
              <a:gd name="connsiteX27" fmla="*/ 1585119 w 1860550"/>
              <a:gd name="connsiteY27" fmla="*/ 217488 h 1376363"/>
              <a:gd name="connsiteX28" fmla="*/ 1656557 w 1860550"/>
              <a:gd name="connsiteY28" fmla="*/ 169863 h 1376363"/>
              <a:gd name="connsiteX29" fmla="*/ 1718469 w 1860550"/>
              <a:gd name="connsiteY29" fmla="*/ 231775 h 1376363"/>
              <a:gd name="connsiteX30" fmla="*/ 1732757 w 1860550"/>
              <a:gd name="connsiteY30" fmla="*/ 765175 h 1376363"/>
              <a:gd name="connsiteX31" fmla="*/ 1775619 w 1860550"/>
              <a:gd name="connsiteY31" fmla="*/ 1217613 h 1376363"/>
              <a:gd name="connsiteX32" fmla="*/ 1794669 w 1860550"/>
              <a:gd name="connsiteY32" fmla="*/ 1250950 h 1376363"/>
              <a:gd name="connsiteX33" fmla="*/ 1794669 w 1860550"/>
              <a:gd name="connsiteY33" fmla="*/ 1312863 h 1376363"/>
              <a:gd name="connsiteX34" fmla="*/ 1399382 w 1860550"/>
              <a:gd name="connsiteY34" fmla="*/ 1312863 h 1376363"/>
              <a:gd name="connsiteX35" fmla="*/ 8732 w 1860550"/>
              <a:gd name="connsiteY35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976313 w 1860550"/>
              <a:gd name="connsiteY20" fmla="*/ 676270 h 1376363"/>
              <a:gd name="connsiteX21" fmla="*/ 1008857 w 1860550"/>
              <a:gd name="connsiteY21" fmla="*/ 493712 h 1376363"/>
              <a:gd name="connsiteX22" fmla="*/ 1251744 w 1860550"/>
              <a:gd name="connsiteY22" fmla="*/ 741362 h 1376363"/>
              <a:gd name="connsiteX23" fmla="*/ 1313657 w 1860550"/>
              <a:gd name="connsiteY23" fmla="*/ 1022351 h 1376363"/>
              <a:gd name="connsiteX24" fmla="*/ 1337469 w 1860550"/>
              <a:gd name="connsiteY24" fmla="*/ 1227138 h 1376363"/>
              <a:gd name="connsiteX25" fmla="*/ 1442244 w 1860550"/>
              <a:gd name="connsiteY25" fmla="*/ 1279525 h 1376363"/>
              <a:gd name="connsiteX26" fmla="*/ 1542257 w 1860550"/>
              <a:gd name="connsiteY26" fmla="*/ 889000 h 1376363"/>
              <a:gd name="connsiteX27" fmla="*/ 1585119 w 1860550"/>
              <a:gd name="connsiteY27" fmla="*/ 217488 h 1376363"/>
              <a:gd name="connsiteX28" fmla="*/ 1656557 w 1860550"/>
              <a:gd name="connsiteY28" fmla="*/ 169863 h 1376363"/>
              <a:gd name="connsiteX29" fmla="*/ 1718469 w 1860550"/>
              <a:gd name="connsiteY29" fmla="*/ 231775 h 1376363"/>
              <a:gd name="connsiteX30" fmla="*/ 1732757 w 1860550"/>
              <a:gd name="connsiteY30" fmla="*/ 765175 h 1376363"/>
              <a:gd name="connsiteX31" fmla="*/ 1775619 w 1860550"/>
              <a:gd name="connsiteY31" fmla="*/ 1217613 h 1376363"/>
              <a:gd name="connsiteX32" fmla="*/ 1794669 w 1860550"/>
              <a:gd name="connsiteY32" fmla="*/ 1250950 h 1376363"/>
              <a:gd name="connsiteX33" fmla="*/ 1794669 w 1860550"/>
              <a:gd name="connsiteY33" fmla="*/ 1312863 h 1376363"/>
              <a:gd name="connsiteX34" fmla="*/ 1399382 w 1860550"/>
              <a:gd name="connsiteY34" fmla="*/ 1312863 h 1376363"/>
              <a:gd name="connsiteX35" fmla="*/ 8732 w 1860550"/>
              <a:gd name="connsiteY35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976313 w 1860550"/>
              <a:gd name="connsiteY20" fmla="*/ 676270 h 1376363"/>
              <a:gd name="connsiteX21" fmla="*/ 1008857 w 1860550"/>
              <a:gd name="connsiteY21" fmla="*/ 493712 h 1376363"/>
              <a:gd name="connsiteX22" fmla="*/ 1251744 w 1860550"/>
              <a:gd name="connsiteY22" fmla="*/ 741362 h 1376363"/>
              <a:gd name="connsiteX23" fmla="*/ 1313657 w 1860550"/>
              <a:gd name="connsiteY23" fmla="*/ 1022351 h 1376363"/>
              <a:gd name="connsiteX24" fmla="*/ 1337469 w 1860550"/>
              <a:gd name="connsiteY24" fmla="*/ 1227138 h 1376363"/>
              <a:gd name="connsiteX25" fmla="*/ 1442244 w 1860550"/>
              <a:gd name="connsiteY25" fmla="*/ 1279525 h 1376363"/>
              <a:gd name="connsiteX26" fmla="*/ 1542257 w 1860550"/>
              <a:gd name="connsiteY26" fmla="*/ 889000 h 1376363"/>
              <a:gd name="connsiteX27" fmla="*/ 1585119 w 1860550"/>
              <a:gd name="connsiteY27" fmla="*/ 217488 h 1376363"/>
              <a:gd name="connsiteX28" fmla="*/ 1585913 w 1860550"/>
              <a:gd name="connsiteY28" fmla="*/ 400046 h 1376363"/>
              <a:gd name="connsiteX29" fmla="*/ 1656557 w 1860550"/>
              <a:gd name="connsiteY29" fmla="*/ 169863 h 1376363"/>
              <a:gd name="connsiteX30" fmla="*/ 1718469 w 1860550"/>
              <a:gd name="connsiteY30" fmla="*/ 231775 h 1376363"/>
              <a:gd name="connsiteX31" fmla="*/ 1732757 w 1860550"/>
              <a:gd name="connsiteY31" fmla="*/ 765175 h 1376363"/>
              <a:gd name="connsiteX32" fmla="*/ 1775619 w 1860550"/>
              <a:gd name="connsiteY32" fmla="*/ 1217613 h 1376363"/>
              <a:gd name="connsiteX33" fmla="*/ 1794669 w 1860550"/>
              <a:gd name="connsiteY33" fmla="*/ 1250950 h 1376363"/>
              <a:gd name="connsiteX34" fmla="*/ 1794669 w 1860550"/>
              <a:gd name="connsiteY34" fmla="*/ 1312863 h 1376363"/>
              <a:gd name="connsiteX35" fmla="*/ 1399382 w 1860550"/>
              <a:gd name="connsiteY35" fmla="*/ 1312863 h 1376363"/>
              <a:gd name="connsiteX36" fmla="*/ 8732 w 1860550"/>
              <a:gd name="connsiteY36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976313 w 1860550"/>
              <a:gd name="connsiteY20" fmla="*/ 676270 h 1376363"/>
              <a:gd name="connsiteX21" fmla="*/ 1008857 w 1860550"/>
              <a:gd name="connsiteY21" fmla="*/ 493712 h 1376363"/>
              <a:gd name="connsiteX22" fmla="*/ 1251744 w 1860550"/>
              <a:gd name="connsiteY22" fmla="*/ 741362 h 1376363"/>
              <a:gd name="connsiteX23" fmla="*/ 1313657 w 1860550"/>
              <a:gd name="connsiteY23" fmla="*/ 1022351 h 1376363"/>
              <a:gd name="connsiteX24" fmla="*/ 1337469 w 1860550"/>
              <a:gd name="connsiteY24" fmla="*/ 1227138 h 1376363"/>
              <a:gd name="connsiteX25" fmla="*/ 1442244 w 1860550"/>
              <a:gd name="connsiteY25" fmla="*/ 1279525 h 1376363"/>
              <a:gd name="connsiteX26" fmla="*/ 1542257 w 1860550"/>
              <a:gd name="connsiteY26" fmla="*/ 889000 h 1376363"/>
              <a:gd name="connsiteX27" fmla="*/ 1585913 w 1860550"/>
              <a:gd name="connsiteY27" fmla="*/ 400046 h 1376363"/>
              <a:gd name="connsiteX28" fmla="*/ 1656557 w 1860550"/>
              <a:gd name="connsiteY28" fmla="*/ 169863 h 1376363"/>
              <a:gd name="connsiteX29" fmla="*/ 1718469 w 1860550"/>
              <a:gd name="connsiteY29" fmla="*/ 231775 h 1376363"/>
              <a:gd name="connsiteX30" fmla="*/ 1732757 w 1860550"/>
              <a:gd name="connsiteY30" fmla="*/ 765175 h 1376363"/>
              <a:gd name="connsiteX31" fmla="*/ 1775619 w 1860550"/>
              <a:gd name="connsiteY31" fmla="*/ 1217613 h 1376363"/>
              <a:gd name="connsiteX32" fmla="*/ 1794669 w 1860550"/>
              <a:gd name="connsiteY32" fmla="*/ 1250950 h 1376363"/>
              <a:gd name="connsiteX33" fmla="*/ 1794669 w 1860550"/>
              <a:gd name="connsiteY33" fmla="*/ 1312863 h 1376363"/>
              <a:gd name="connsiteX34" fmla="*/ 1399382 w 1860550"/>
              <a:gd name="connsiteY34" fmla="*/ 1312863 h 1376363"/>
              <a:gd name="connsiteX35" fmla="*/ 8732 w 1860550"/>
              <a:gd name="connsiteY35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976313 w 1860550"/>
              <a:gd name="connsiteY20" fmla="*/ 676270 h 1376363"/>
              <a:gd name="connsiteX21" fmla="*/ 1008857 w 1860550"/>
              <a:gd name="connsiteY21" fmla="*/ 493712 h 1376363"/>
              <a:gd name="connsiteX22" fmla="*/ 1251744 w 1860550"/>
              <a:gd name="connsiteY22" fmla="*/ 741362 h 1376363"/>
              <a:gd name="connsiteX23" fmla="*/ 1313657 w 1860550"/>
              <a:gd name="connsiteY23" fmla="*/ 1022351 h 1376363"/>
              <a:gd name="connsiteX24" fmla="*/ 1337469 w 1860550"/>
              <a:gd name="connsiteY24" fmla="*/ 1227138 h 1376363"/>
              <a:gd name="connsiteX25" fmla="*/ 1442244 w 1860550"/>
              <a:gd name="connsiteY25" fmla="*/ 1279525 h 1376363"/>
              <a:gd name="connsiteX26" fmla="*/ 1542257 w 1860550"/>
              <a:gd name="connsiteY26" fmla="*/ 889000 h 1376363"/>
              <a:gd name="connsiteX27" fmla="*/ 1619250 w 1860550"/>
              <a:gd name="connsiteY27" fmla="*/ 1185859 h 1376363"/>
              <a:gd name="connsiteX28" fmla="*/ 1585913 w 1860550"/>
              <a:gd name="connsiteY28" fmla="*/ 400046 h 1376363"/>
              <a:gd name="connsiteX29" fmla="*/ 1656557 w 1860550"/>
              <a:gd name="connsiteY29" fmla="*/ 169863 h 1376363"/>
              <a:gd name="connsiteX30" fmla="*/ 1718469 w 1860550"/>
              <a:gd name="connsiteY30" fmla="*/ 231775 h 1376363"/>
              <a:gd name="connsiteX31" fmla="*/ 1732757 w 1860550"/>
              <a:gd name="connsiteY31" fmla="*/ 765175 h 1376363"/>
              <a:gd name="connsiteX32" fmla="*/ 1775619 w 1860550"/>
              <a:gd name="connsiteY32" fmla="*/ 1217613 h 1376363"/>
              <a:gd name="connsiteX33" fmla="*/ 1794669 w 1860550"/>
              <a:gd name="connsiteY33" fmla="*/ 1250950 h 1376363"/>
              <a:gd name="connsiteX34" fmla="*/ 1794669 w 1860550"/>
              <a:gd name="connsiteY34" fmla="*/ 1312863 h 1376363"/>
              <a:gd name="connsiteX35" fmla="*/ 1399382 w 1860550"/>
              <a:gd name="connsiteY35" fmla="*/ 1312863 h 1376363"/>
              <a:gd name="connsiteX36" fmla="*/ 8732 w 1860550"/>
              <a:gd name="connsiteY36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976313 w 1860550"/>
              <a:gd name="connsiteY20" fmla="*/ 676270 h 1376363"/>
              <a:gd name="connsiteX21" fmla="*/ 1008857 w 1860550"/>
              <a:gd name="connsiteY21" fmla="*/ 493712 h 1376363"/>
              <a:gd name="connsiteX22" fmla="*/ 1251744 w 1860550"/>
              <a:gd name="connsiteY22" fmla="*/ 741362 h 1376363"/>
              <a:gd name="connsiteX23" fmla="*/ 1313657 w 1860550"/>
              <a:gd name="connsiteY23" fmla="*/ 1022351 h 1376363"/>
              <a:gd name="connsiteX24" fmla="*/ 1337469 w 1860550"/>
              <a:gd name="connsiteY24" fmla="*/ 1227138 h 1376363"/>
              <a:gd name="connsiteX25" fmla="*/ 1442244 w 1860550"/>
              <a:gd name="connsiteY25" fmla="*/ 1279525 h 1376363"/>
              <a:gd name="connsiteX26" fmla="*/ 1619250 w 1860550"/>
              <a:gd name="connsiteY26" fmla="*/ 1185859 h 1376363"/>
              <a:gd name="connsiteX27" fmla="*/ 1585913 w 1860550"/>
              <a:gd name="connsiteY27" fmla="*/ 400046 h 1376363"/>
              <a:gd name="connsiteX28" fmla="*/ 1656557 w 1860550"/>
              <a:gd name="connsiteY28" fmla="*/ 169863 h 1376363"/>
              <a:gd name="connsiteX29" fmla="*/ 1718469 w 1860550"/>
              <a:gd name="connsiteY29" fmla="*/ 231775 h 1376363"/>
              <a:gd name="connsiteX30" fmla="*/ 1732757 w 1860550"/>
              <a:gd name="connsiteY30" fmla="*/ 765175 h 1376363"/>
              <a:gd name="connsiteX31" fmla="*/ 1775619 w 1860550"/>
              <a:gd name="connsiteY31" fmla="*/ 1217613 h 1376363"/>
              <a:gd name="connsiteX32" fmla="*/ 1794669 w 1860550"/>
              <a:gd name="connsiteY32" fmla="*/ 1250950 h 1376363"/>
              <a:gd name="connsiteX33" fmla="*/ 1794669 w 1860550"/>
              <a:gd name="connsiteY33" fmla="*/ 1312863 h 1376363"/>
              <a:gd name="connsiteX34" fmla="*/ 1399382 w 1860550"/>
              <a:gd name="connsiteY34" fmla="*/ 1312863 h 1376363"/>
              <a:gd name="connsiteX35" fmla="*/ 8732 w 1860550"/>
              <a:gd name="connsiteY35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976313 w 1860550"/>
              <a:gd name="connsiteY20" fmla="*/ 676270 h 1376363"/>
              <a:gd name="connsiteX21" fmla="*/ 1008857 w 1860550"/>
              <a:gd name="connsiteY21" fmla="*/ 493712 h 1376363"/>
              <a:gd name="connsiteX22" fmla="*/ 1251744 w 1860550"/>
              <a:gd name="connsiteY22" fmla="*/ 741362 h 1376363"/>
              <a:gd name="connsiteX23" fmla="*/ 1313657 w 1860550"/>
              <a:gd name="connsiteY23" fmla="*/ 1022351 h 1376363"/>
              <a:gd name="connsiteX24" fmla="*/ 1337469 w 1860550"/>
              <a:gd name="connsiteY24" fmla="*/ 1227138 h 1376363"/>
              <a:gd name="connsiteX25" fmla="*/ 1442244 w 1860550"/>
              <a:gd name="connsiteY25" fmla="*/ 1279525 h 1376363"/>
              <a:gd name="connsiteX26" fmla="*/ 1619250 w 1860550"/>
              <a:gd name="connsiteY26" fmla="*/ 1185859 h 1376363"/>
              <a:gd name="connsiteX27" fmla="*/ 1656557 w 1860550"/>
              <a:gd name="connsiteY27" fmla="*/ 169863 h 1376363"/>
              <a:gd name="connsiteX28" fmla="*/ 1718469 w 1860550"/>
              <a:gd name="connsiteY28" fmla="*/ 231775 h 1376363"/>
              <a:gd name="connsiteX29" fmla="*/ 1732757 w 1860550"/>
              <a:gd name="connsiteY29" fmla="*/ 765175 h 1376363"/>
              <a:gd name="connsiteX30" fmla="*/ 1775619 w 1860550"/>
              <a:gd name="connsiteY30" fmla="*/ 1217613 h 1376363"/>
              <a:gd name="connsiteX31" fmla="*/ 1794669 w 1860550"/>
              <a:gd name="connsiteY31" fmla="*/ 1250950 h 1376363"/>
              <a:gd name="connsiteX32" fmla="*/ 1794669 w 1860550"/>
              <a:gd name="connsiteY32" fmla="*/ 1312863 h 1376363"/>
              <a:gd name="connsiteX33" fmla="*/ 1399382 w 1860550"/>
              <a:gd name="connsiteY33" fmla="*/ 1312863 h 1376363"/>
              <a:gd name="connsiteX34" fmla="*/ 8732 w 1860550"/>
              <a:gd name="connsiteY34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971550 w 1860550"/>
              <a:gd name="connsiteY20" fmla="*/ 776284 h 1376363"/>
              <a:gd name="connsiteX21" fmla="*/ 976313 w 1860550"/>
              <a:gd name="connsiteY21" fmla="*/ 676270 h 1376363"/>
              <a:gd name="connsiteX22" fmla="*/ 1008857 w 1860550"/>
              <a:gd name="connsiteY22" fmla="*/ 493712 h 1376363"/>
              <a:gd name="connsiteX23" fmla="*/ 1251744 w 1860550"/>
              <a:gd name="connsiteY23" fmla="*/ 741362 h 1376363"/>
              <a:gd name="connsiteX24" fmla="*/ 1313657 w 1860550"/>
              <a:gd name="connsiteY24" fmla="*/ 1022351 h 1376363"/>
              <a:gd name="connsiteX25" fmla="*/ 1337469 w 1860550"/>
              <a:gd name="connsiteY25" fmla="*/ 1227138 h 1376363"/>
              <a:gd name="connsiteX26" fmla="*/ 1442244 w 1860550"/>
              <a:gd name="connsiteY26" fmla="*/ 1279525 h 1376363"/>
              <a:gd name="connsiteX27" fmla="*/ 1619250 w 1860550"/>
              <a:gd name="connsiteY27" fmla="*/ 1185859 h 1376363"/>
              <a:gd name="connsiteX28" fmla="*/ 1656557 w 1860550"/>
              <a:gd name="connsiteY28" fmla="*/ 169863 h 1376363"/>
              <a:gd name="connsiteX29" fmla="*/ 1718469 w 1860550"/>
              <a:gd name="connsiteY29" fmla="*/ 231775 h 1376363"/>
              <a:gd name="connsiteX30" fmla="*/ 1732757 w 1860550"/>
              <a:gd name="connsiteY30" fmla="*/ 765175 h 1376363"/>
              <a:gd name="connsiteX31" fmla="*/ 1775619 w 1860550"/>
              <a:gd name="connsiteY31" fmla="*/ 1217613 h 1376363"/>
              <a:gd name="connsiteX32" fmla="*/ 1794669 w 1860550"/>
              <a:gd name="connsiteY32" fmla="*/ 1250950 h 1376363"/>
              <a:gd name="connsiteX33" fmla="*/ 1794669 w 1860550"/>
              <a:gd name="connsiteY33" fmla="*/ 1312863 h 1376363"/>
              <a:gd name="connsiteX34" fmla="*/ 1399382 w 1860550"/>
              <a:gd name="connsiteY34" fmla="*/ 1312863 h 1376363"/>
              <a:gd name="connsiteX35" fmla="*/ 8732 w 1860550"/>
              <a:gd name="connsiteY35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971550 w 1860550"/>
              <a:gd name="connsiteY20" fmla="*/ 776284 h 1376363"/>
              <a:gd name="connsiteX21" fmla="*/ 976313 w 1860550"/>
              <a:gd name="connsiteY21" fmla="*/ 676270 h 1376363"/>
              <a:gd name="connsiteX22" fmla="*/ 1251744 w 1860550"/>
              <a:gd name="connsiteY22" fmla="*/ 741362 h 1376363"/>
              <a:gd name="connsiteX23" fmla="*/ 1313657 w 1860550"/>
              <a:gd name="connsiteY23" fmla="*/ 1022351 h 1376363"/>
              <a:gd name="connsiteX24" fmla="*/ 1337469 w 1860550"/>
              <a:gd name="connsiteY24" fmla="*/ 1227138 h 1376363"/>
              <a:gd name="connsiteX25" fmla="*/ 1442244 w 1860550"/>
              <a:gd name="connsiteY25" fmla="*/ 1279525 h 1376363"/>
              <a:gd name="connsiteX26" fmla="*/ 1619250 w 1860550"/>
              <a:gd name="connsiteY26" fmla="*/ 1185859 h 1376363"/>
              <a:gd name="connsiteX27" fmla="*/ 1656557 w 1860550"/>
              <a:gd name="connsiteY27" fmla="*/ 169863 h 1376363"/>
              <a:gd name="connsiteX28" fmla="*/ 1718469 w 1860550"/>
              <a:gd name="connsiteY28" fmla="*/ 231775 h 1376363"/>
              <a:gd name="connsiteX29" fmla="*/ 1732757 w 1860550"/>
              <a:gd name="connsiteY29" fmla="*/ 765175 h 1376363"/>
              <a:gd name="connsiteX30" fmla="*/ 1775619 w 1860550"/>
              <a:gd name="connsiteY30" fmla="*/ 1217613 h 1376363"/>
              <a:gd name="connsiteX31" fmla="*/ 1794669 w 1860550"/>
              <a:gd name="connsiteY31" fmla="*/ 1250950 h 1376363"/>
              <a:gd name="connsiteX32" fmla="*/ 1794669 w 1860550"/>
              <a:gd name="connsiteY32" fmla="*/ 1312863 h 1376363"/>
              <a:gd name="connsiteX33" fmla="*/ 1399382 w 1860550"/>
              <a:gd name="connsiteY33" fmla="*/ 1312863 h 1376363"/>
              <a:gd name="connsiteX34" fmla="*/ 8732 w 1860550"/>
              <a:gd name="connsiteY34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971550 w 1860550"/>
              <a:gd name="connsiteY20" fmla="*/ 776284 h 1376363"/>
              <a:gd name="connsiteX21" fmla="*/ 1251744 w 1860550"/>
              <a:gd name="connsiteY21" fmla="*/ 741362 h 1376363"/>
              <a:gd name="connsiteX22" fmla="*/ 1313657 w 1860550"/>
              <a:gd name="connsiteY22" fmla="*/ 1022351 h 1376363"/>
              <a:gd name="connsiteX23" fmla="*/ 1337469 w 1860550"/>
              <a:gd name="connsiteY23" fmla="*/ 1227138 h 1376363"/>
              <a:gd name="connsiteX24" fmla="*/ 1442244 w 1860550"/>
              <a:gd name="connsiteY24" fmla="*/ 1279525 h 1376363"/>
              <a:gd name="connsiteX25" fmla="*/ 1619250 w 1860550"/>
              <a:gd name="connsiteY25" fmla="*/ 1185859 h 1376363"/>
              <a:gd name="connsiteX26" fmla="*/ 1656557 w 1860550"/>
              <a:gd name="connsiteY26" fmla="*/ 169863 h 1376363"/>
              <a:gd name="connsiteX27" fmla="*/ 1718469 w 1860550"/>
              <a:gd name="connsiteY27" fmla="*/ 231775 h 1376363"/>
              <a:gd name="connsiteX28" fmla="*/ 1732757 w 1860550"/>
              <a:gd name="connsiteY28" fmla="*/ 765175 h 1376363"/>
              <a:gd name="connsiteX29" fmla="*/ 1775619 w 1860550"/>
              <a:gd name="connsiteY29" fmla="*/ 1217613 h 1376363"/>
              <a:gd name="connsiteX30" fmla="*/ 1794669 w 1860550"/>
              <a:gd name="connsiteY30" fmla="*/ 1250950 h 1376363"/>
              <a:gd name="connsiteX31" fmla="*/ 1794669 w 1860550"/>
              <a:gd name="connsiteY31" fmla="*/ 1312863 h 1376363"/>
              <a:gd name="connsiteX32" fmla="*/ 1399382 w 1860550"/>
              <a:gd name="connsiteY32" fmla="*/ 1312863 h 1376363"/>
              <a:gd name="connsiteX33" fmla="*/ 8732 w 1860550"/>
              <a:gd name="connsiteY33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1251744 w 1860550"/>
              <a:gd name="connsiteY20" fmla="*/ 741362 h 1376363"/>
              <a:gd name="connsiteX21" fmla="*/ 1313657 w 1860550"/>
              <a:gd name="connsiteY21" fmla="*/ 1022351 h 1376363"/>
              <a:gd name="connsiteX22" fmla="*/ 1337469 w 1860550"/>
              <a:gd name="connsiteY22" fmla="*/ 1227138 h 1376363"/>
              <a:gd name="connsiteX23" fmla="*/ 1442244 w 1860550"/>
              <a:gd name="connsiteY23" fmla="*/ 1279525 h 1376363"/>
              <a:gd name="connsiteX24" fmla="*/ 1619250 w 1860550"/>
              <a:gd name="connsiteY24" fmla="*/ 1185859 h 1376363"/>
              <a:gd name="connsiteX25" fmla="*/ 1656557 w 1860550"/>
              <a:gd name="connsiteY25" fmla="*/ 169863 h 1376363"/>
              <a:gd name="connsiteX26" fmla="*/ 1718469 w 1860550"/>
              <a:gd name="connsiteY26" fmla="*/ 231775 h 1376363"/>
              <a:gd name="connsiteX27" fmla="*/ 1732757 w 1860550"/>
              <a:gd name="connsiteY27" fmla="*/ 765175 h 1376363"/>
              <a:gd name="connsiteX28" fmla="*/ 1775619 w 1860550"/>
              <a:gd name="connsiteY28" fmla="*/ 1217613 h 1376363"/>
              <a:gd name="connsiteX29" fmla="*/ 1794669 w 1860550"/>
              <a:gd name="connsiteY29" fmla="*/ 1250950 h 1376363"/>
              <a:gd name="connsiteX30" fmla="*/ 1794669 w 1860550"/>
              <a:gd name="connsiteY30" fmla="*/ 1312863 h 1376363"/>
              <a:gd name="connsiteX31" fmla="*/ 1399382 w 1860550"/>
              <a:gd name="connsiteY31" fmla="*/ 1312863 h 1376363"/>
              <a:gd name="connsiteX32" fmla="*/ 8732 w 1860550"/>
              <a:gd name="connsiteY32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70757 w 1860550"/>
              <a:gd name="connsiteY18" fmla="*/ 1289050 h 1376363"/>
              <a:gd name="connsiteX19" fmla="*/ 1251744 w 1860550"/>
              <a:gd name="connsiteY19" fmla="*/ 741362 h 1376363"/>
              <a:gd name="connsiteX20" fmla="*/ 1313657 w 1860550"/>
              <a:gd name="connsiteY20" fmla="*/ 1022351 h 1376363"/>
              <a:gd name="connsiteX21" fmla="*/ 1337469 w 1860550"/>
              <a:gd name="connsiteY21" fmla="*/ 1227138 h 1376363"/>
              <a:gd name="connsiteX22" fmla="*/ 1442244 w 1860550"/>
              <a:gd name="connsiteY22" fmla="*/ 1279525 h 1376363"/>
              <a:gd name="connsiteX23" fmla="*/ 1619250 w 1860550"/>
              <a:gd name="connsiteY23" fmla="*/ 1185859 h 1376363"/>
              <a:gd name="connsiteX24" fmla="*/ 1656557 w 1860550"/>
              <a:gd name="connsiteY24" fmla="*/ 169863 h 1376363"/>
              <a:gd name="connsiteX25" fmla="*/ 1718469 w 1860550"/>
              <a:gd name="connsiteY25" fmla="*/ 231775 h 1376363"/>
              <a:gd name="connsiteX26" fmla="*/ 1732757 w 1860550"/>
              <a:gd name="connsiteY26" fmla="*/ 765175 h 1376363"/>
              <a:gd name="connsiteX27" fmla="*/ 1775619 w 1860550"/>
              <a:gd name="connsiteY27" fmla="*/ 1217613 h 1376363"/>
              <a:gd name="connsiteX28" fmla="*/ 1794669 w 1860550"/>
              <a:gd name="connsiteY28" fmla="*/ 1250950 h 1376363"/>
              <a:gd name="connsiteX29" fmla="*/ 1794669 w 1860550"/>
              <a:gd name="connsiteY29" fmla="*/ 1312863 h 1376363"/>
              <a:gd name="connsiteX30" fmla="*/ 1399382 w 1860550"/>
              <a:gd name="connsiteY30" fmla="*/ 1312863 h 1376363"/>
              <a:gd name="connsiteX31" fmla="*/ 8732 w 1860550"/>
              <a:gd name="connsiteY31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1251744 w 1860550"/>
              <a:gd name="connsiteY18" fmla="*/ 741362 h 1376363"/>
              <a:gd name="connsiteX19" fmla="*/ 1313657 w 1860550"/>
              <a:gd name="connsiteY19" fmla="*/ 1022351 h 1376363"/>
              <a:gd name="connsiteX20" fmla="*/ 1337469 w 1860550"/>
              <a:gd name="connsiteY20" fmla="*/ 1227138 h 1376363"/>
              <a:gd name="connsiteX21" fmla="*/ 1442244 w 1860550"/>
              <a:gd name="connsiteY21" fmla="*/ 1279525 h 1376363"/>
              <a:gd name="connsiteX22" fmla="*/ 1619250 w 1860550"/>
              <a:gd name="connsiteY22" fmla="*/ 1185859 h 1376363"/>
              <a:gd name="connsiteX23" fmla="*/ 1656557 w 1860550"/>
              <a:gd name="connsiteY23" fmla="*/ 169863 h 1376363"/>
              <a:gd name="connsiteX24" fmla="*/ 1718469 w 1860550"/>
              <a:gd name="connsiteY24" fmla="*/ 231775 h 1376363"/>
              <a:gd name="connsiteX25" fmla="*/ 1732757 w 1860550"/>
              <a:gd name="connsiteY25" fmla="*/ 765175 h 1376363"/>
              <a:gd name="connsiteX26" fmla="*/ 1775619 w 1860550"/>
              <a:gd name="connsiteY26" fmla="*/ 1217613 h 1376363"/>
              <a:gd name="connsiteX27" fmla="*/ 1794669 w 1860550"/>
              <a:gd name="connsiteY27" fmla="*/ 1250950 h 1376363"/>
              <a:gd name="connsiteX28" fmla="*/ 1794669 w 1860550"/>
              <a:gd name="connsiteY28" fmla="*/ 1312863 h 1376363"/>
              <a:gd name="connsiteX29" fmla="*/ 1399382 w 1860550"/>
              <a:gd name="connsiteY29" fmla="*/ 1312863 h 1376363"/>
              <a:gd name="connsiteX30" fmla="*/ 8732 w 1860550"/>
              <a:gd name="connsiteY30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1251744 w 1860550"/>
              <a:gd name="connsiteY17" fmla="*/ 741362 h 1376363"/>
              <a:gd name="connsiteX18" fmla="*/ 1313657 w 1860550"/>
              <a:gd name="connsiteY18" fmla="*/ 1022351 h 1376363"/>
              <a:gd name="connsiteX19" fmla="*/ 1337469 w 1860550"/>
              <a:gd name="connsiteY19" fmla="*/ 1227138 h 1376363"/>
              <a:gd name="connsiteX20" fmla="*/ 1442244 w 1860550"/>
              <a:gd name="connsiteY20" fmla="*/ 1279525 h 1376363"/>
              <a:gd name="connsiteX21" fmla="*/ 1619250 w 1860550"/>
              <a:gd name="connsiteY21" fmla="*/ 1185859 h 1376363"/>
              <a:gd name="connsiteX22" fmla="*/ 1656557 w 1860550"/>
              <a:gd name="connsiteY22" fmla="*/ 169863 h 1376363"/>
              <a:gd name="connsiteX23" fmla="*/ 1718469 w 1860550"/>
              <a:gd name="connsiteY23" fmla="*/ 231775 h 1376363"/>
              <a:gd name="connsiteX24" fmla="*/ 1732757 w 1860550"/>
              <a:gd name="connsiteY24" fmla="*/ 765175 h 1376363"/>
              <a:gd name="connsiteX25" fmla="*/ 1775619 w 1860550"/>
              <a:gd name="connsiteY25" fmla="*/ 1217613 h 1376363"/>
              <a:gd name="connsiteX26" fmla="*/ 1794669 w 1860550"/>
              <a:gd name="connsiteY26" fmla="*/ 1250950 h 1376363"/>
              <a:gd name="connsiteX27" fmla="*/ 1794669 w 1860550"/>
              <a:gd name="connsiteY27" fmla="*/ 1312863 h 1376363"/>
              <a:gd name="connsiteX28" fmla="*/ 1399382 w 1860550"/>
              <a:gd name="connsiteY28" fmla="*/ 1312863 h 1376363"/>
              <a:gd name="connsiteX29" fmla="*/ 8732 w 1860550"/>
              <a:gd name="connsiteY29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1061244 w 1860550"/>
              <a:gd name="connsiteY16" fmla="*/ 217488 h 1376363"/>
              <a:gd name="connsiteX17" fmla="*/ 1251744 w 1860550"/>
              <a:gd name="connsiteY17" fmla="*/ 741362 h 1376363"/>
              <a:gd name="connsiteX18" fmla="*/ 1313657 w 1860550"/>
              <a:gd name="connsiteY18" fmla="*/ 1022351 h 1376363"/>
              <a:gd name="connsiteX19" fmla="*/ 1337469 w 1860550"/>
              <a:gd name="connsiteY19" fmla="*/ 1227138 h 1376363"/>
              <a:gd name="connsiteX20" fmla="*/ 1442244 w 1860550"/>
              <a:gd name="connsiteY20" fmla="*/ 1279525 h 1376363"/>
              <a:gd name="connsiteX21" fmla="*/ 1619250 w 1860550"/>
              <a:gd name="connsiteY21" fmla="*/ 1185859 h 1376363"/>
              <a:gd name="connsiteX22" fmla="*/ 1656557 w 1860550"/>
              <a:gd name="connsiteY22" fmla="*/ 169863 h 1376363"/>
              <a:gd name="connsiteX23" fmla="*/ 1718469 w 1860550"/>
              <a:gd name="connsiteY23" fmla="*/ 231775 h 1376363"/>
              <a:gd name="connsiteX24" fmla="*/ 1732757 w 1860550"/>
              <a:gd name="connsiteY24" fmla="*/ 765175 h 1376363"/>
              <a:gd name="connsiteX25" fmla="*/ 1775619 w 1860550"/>
              <a:gd name="connsiteY25" fmla="*/ 1217613 h 1376363"/>
              <a:gd name="connsiteX26" fmla="*/ 1794669 w 1860550"/>
              <a:gd name="connsiteY26" fmla="*/ 1250950 h 1376363"/>
              <a:gd name="connsiteX27" fmla="*/ 1794669 w 1860550"/>
              <a:gd name="connsiteY27" fmla="*/ 1312863 h 1376363"/>
              <a:gd name="connsiteX28" fmla="*/ 1399382 w 1860550"/>
              <a:gd name="connsiteY28" fmla="*/ 1312863 h 1376363"/>
              <a:gd name="connsiteX29" fmla="*/ 8732 w 1860550"/>
              <a:gd name="connsiteY29" fmla="*/ 1322388 h 1376363"/>
              <a:gd name="connsiteX0" fmla="*/ 8732 w 1860550"/>
              <a:gd name="connsiteY0" fmla="*/ 1322388 h 1370803"/>
              <a:gd name="connsiteX1" fmla="*/ 13494 w 1860550"/>
              <a:gd name="connsiteY1" fmla="*/ 174625 h 1370803"/>
              <a:gd name="connsiteX2" fmla="*/ 89694 w 1860550"/>
              <a:gd name="connsiteY2" fmla="*/ 274638 h 1370803"/>
              <a:gd name="connsiteX3" fmla="*/ 165894 w 1860550"/>
              <a:gd name="connsiteY3" fmla="*/ 879475 h 1370803"/>
              <a:gd name="connsiteX4" fmla="*/ 246857 w 1860550"/>
              <a:gd name="connsiteY4" fmla="*/ 1279525 h 1370803"/>
              <a:gd name="connsiteX5" fmla="*/ 308769 w 1860550"/>
              <a:gd name="connsiteY5" fmla="*/ 1193800 h 1370803"/>
              <a:gd name="connsiteX6" fmla="*/ 351632 w 1860550"/>
              <a:gd name="connsiteY6" fmla="*/ 1260475 h 1370803"/>
              <a:gd name="connsiteX7" fmla="*/ 389732 w 1860550"/>
              <a:gd name="connsiteY7" fmla="*/ 1231900 h 1370803"/>
              <a:gd name="connsiteX8" fmla="*/ 446882 w 1860550"/>
              <a:gd name="connsiteY8" fmla="*/ 1284288 h 1370803"/>
              <a:gd name="connsiteX9" fmla="*/ 523082 w 1860550"/>
              <a:gd name="connsiteY9" fmla="*/ 874713 h 1370803"/>
              <a:gd name="connsiteX10" fmla="*/ 556419 w 1860550"/>
              <a:gd name="connsiteY10" fmla="*/ 860425 h 1370803"/>
              <a:gd name="connsiteX11" fmla="*/ 584994 w 1860550"/>
              <a:gd name="connsiteY11" fmla="*/ 1084263 h 1370803"/>
              <a:gd name="connsiteX12" fmla="*/ 699294 w 1860550"/>
              <a:gd name="connsiteY12" fmla="*/ 317500 h 1370803"/>
              <a:gd name="connsiteX13" fmla="*/ 732632 w 1860550"/>
              <a:gd name="connsiteY13" fmla="*/ 431800 h 1370803"/>
              <a:gd name="connsiteX14" fmla="*/ 827882 w 1860550"/>
              <a:gd name="connsiteY14" fmla="*/ 1012825 h 1370803"/>
              <a:gd name="connsiteX15" fmla="*/ 1061244 w 1860550"/>
              <a:gd name="connsiteY15" fmla="*/ 217488 h 1370803"/>
              <a:gd name="connsiteX16" fmla="*/ 1251744 w 1860550"/>
              <a:gd name="connsiteY16" fmla="*/ 741362 h 1370803"/>
              <a:gd name="connsiteX17" fmla="*/ 1313657 w 1860550"/>
              <a:gd name="connsiteY17" fmla="*/ 1022351 h 1370803"/>
              <a:gd name="connsiteX18" fmla="*/ 1337469 w 1860550"/>
              <a:gd name="connsiteY18" fmla="*/ 1227138 h 1370803"/>
              <a:gd name="connsiteX19" fmla="*/ 1442244 w 1860550"/>
              <a:gd name="connsiteY19" fmla="*/ 1279525 h 1370803"/>
              <a:gd name="connsiteX20" fmla="*/ 1619250 w 1860550"/>
              <a:gd name="connsiteY20" fmla="*/ 1185859 h 1370803"/>
              <a:gd name="connsiteX21" fmla="*/ 1656557 w 1860550"/>
              <a:gd name="connsiteY21" fmla="*/ 169863 h 1370803"/>
              <a:gd name="connsiteX22" fmla="*/ 1718469 w 1860550"/>
              <a:gd name="connsiteY22" fmla="*/ 231775 h 1370803"/>
              <a:gd name="connsiteX23" fmla="*/ 1732757 w 1860550"/>
              <a:gd name="connsiteY23" fmla="*/ 765175 h 1370803"/>
              <a:gd name="connsiteX24" fmla="*/ 1775619 w 1860550"/>
              <a:gd name="connsiteY24" fmla="*/ 1217613 h 1370803"/>
              <a:gd name="connsiteX25" fmla="*/ 1794669 w 1860550"/>
              <a:gd name="connsiteY25" fmla="*/ 1250950 h 1370803"/>
              <a:gd name="connsiteX26" fmla="*/ 1794669 w 1860550"/>
              <a:gd name="connsiteY26" fmla="*/ 1312863 h 1370803"/>
              <a:gd name="connsiteX27" fmla="*/ 1399382 w 1860550"/>
              <a:gd name="connsiteY27" fmla="*/ 1312863 h 1370803"/>
              <a:gd name="connsiteX28" fmla="*/ 8732 w 1860550"/>
              <a:gd name="connsiteY28" fmla="*/ 1322388 h 1370803"/>
              <a:gd name="connsiteX0" fmla="*/ 8732 w 1860550"/>
              <a:gd name="connsiteY0" fmla="*/ 1322388 h 1370803"/>
              <a:gd name="connsiteX1" fmla="*/ 13494 w 1860550"/>
              <a:gd name="connsiteY1" fmla="*/ 174625 h 1370803"/>
              <a:gd name="connsiteX2" fmla="*/ 89694 w 1860550"/>
              <a:gd name="connsiteY2" fmla="*/ 274638 h 1370803"/>
              <a:gd name="connsiteX3" fmla="*/ 165894 w 1860550"/>
              <a:gd name="connsiteY3" fmla="*/ 1022350 h 1370803"/>
              <a:gd name="connsiteX4" fmla="*/ 246857 w 1860550"/>
              <a:gd name="connsiteY4" fmla="*/ 1279525 h 1370803"/>
              <a:gd name="connsiteX5" fmla="*/ 308769 w 1860550"/>
              <a:gd name="connsiteY5" fmla="*/ 1193800 h 1370803"/>
              <a:gd name="connsiteX6" fmla="*/ 351632 w 1860550"/>
              <a:gd name="connsiteY6" fmla="*/ 1260475 h 1370803"/>
              <a:gd name="connsiteX7" fmla="*/ 389732 w 1860550"/>
              <a:gd name="connsiteY7" fmla="*/ 1231900 h 1370803"/>
              <a:gd name="connsiteX8" fmla="*/ 446882 w 1860550"/>
              <a:gd name="connsiteY8" fmla="*/ 1284288 h 1370803"/>
              <a:gd name="connsiteX9" fmla="*/ 523082 w 1860550"/>
              <a:gd name="connsiteY9" fmla="*/ 874713 h 1370803"/>
              <a:gd name="connsiteX10" fmla="*/ 556419 w 1860550"/>
              <a:gd name="connsiteY10" fmla="*/ 860425 h 1370803"/>
              <a:gd name="connsiteX11" fmla="*/ 584994 w 1860550"/>
              <a:gd name="connsiteY11" fmla="*/ 1084263 h 1370803"/>
              <a:gd name="connsiteX12" fmla="*/ 699294 w 1860550"/>
              <a:gd name="connsiteY12" fmla="*/ 317500 h 1370803"/>
              <a:gd name="connsiteX13" fmla="*/ 732632 w 1860550"/>
              <a:gd name="connsiteY13" fmla="*/ 431800 h 1370803"/>
              <a:gd name="connsiteX14" fmla="*/ 827882 w 1860550"/>
              <a:gd name="connsiteY14" fmla="*/ 1012825 h 1370803"/>
              <a:gd name="connsiteX15" fmla="*/ 1061244 w 1860550"/>
              <a:gd name="connsiteY15" fmla="*/ 217488 h 1370803"/>
              <a:gd name="connsiteX16" fmla="*/ 1251744 w 1860550"/>
              <a:gd name="connsiteY16" fmla="*/ 741362 h 1370803"/>
              <a:gd name="connsiteX17" fmla="*/ 1313657 w 1860550"/>
              <a:gd name="connsiteY17" fmla="*/ 1022351 h 1370803"/>
              <a:gd name="connsiteX18" fmla="*/ 1337469 w 1860550"/>
              <a:gd name="connsiteY18" fmla="*/ 1227138 h 1370803"/>
              <a:gd name="connsiteX19" fmla="*/ 1442244 w 1860550"/>
              <a:gd name="connsiteY19" fmla="*/ 1279525 h 1370803"/>
              <a:gd name="connsiteX20" fmla="*/ 1619250 w 1860550"/>
              <a:gd name="connsiteY20" fmla="*/ 1185859 h 1370803"/>
              <a:gd name="connsiteX21" fmla="*/ 1656557 w 1860550"/>
              <a:gd name="connsiteY21" fmla="*/ 169863 h 1370803"/>
              <a:gd name="connsiteX22" fmla="*/ 1718469 w 1860550"/>
              <a:gd name="connsiteY22" fmla="*/ 231775 h 1370803"/>
              <a:gd name="connsiteX23" fmla="*/ 1732757 w 1860550"/>
              <a:gd name="connsiteY23" fmla="*/ 765175 h 1370803"/>
              <a:gd name="connsiteX24" fmla="*/ 1775619 w 1860550"/>
              <a:gd name="connsiteY24" fmla="*/ 1217613 h 1370803"/>
              <a:gd name="connsiteX25" fmla="*/ 1794669 w 1860550"/>
              <a:gd name="connsiteY25" fmla="*/ 1250950 h 1370803"/>
              <a:gd name="connsiteX26" fmla="*/ 1794669 w 1860550"/>
              <a:gd name="connsiteY26" fmla="*/ 1312863 h 1370803"/>
              <a:gd name="connsiteX27" fmla="*/ 1399382 w 1860550"/>
              <a:gd name="connsiteY27" fmla="*/ 1312863 h 1370803"/>
              <a:gd name="connsiteX28" fmla="*/ 8732 w 1860550"/>
              <a:gd name="connsiteY28" fmla="*/ 1322388 h 1370803"/>
              <a:gd name="connsiteX0" fmla="*/ 8732 w 1860550"/>
              <a:gd name="connsiteY0" fmla="*/ 1322388 h 1370803"/>
              <a:gd name="connsiteX1" fmla="*/ 13494 w 1860550"/>
              <a:gd name="connsiteY1" fmla="*/ 174625 h 1370803"/>
              <a:gd name="connsiteX2" fmla="*/ 89694 w 1860550"/>
              <a:gd name="connsiteY2" fmla="*/ 274638 h 1370803"/>
              <a:gd name="connsiteX3" fmla="*/ 165894 w 1860550"/>
              <a:gd name="connsiteY3" fmla="*/ 1022350 h 1370803"/>
              <a:gd name="connsiteX4" fmla="*/ 246857 w 1860550"/>
              <a:gd name="connsiteY4" fmla="*/ 1279525 h 1370803"/>
              <a:gd name="connsiteX5" fmla="*/ 308769 w 1860550"/>
              <a:gd name="connsiteY5" fmla="*/ 1193800 h 1370803"/>
              <a:gd name="connsiteX6" fmla="*/ 351632 w 1860550"/>
              <a:gd name="connsiteY6" fmla="*/ 1260475 h 1370803"/>
              <a:gd name="connsiteX7" fmla="*/ 389732 w 1860550"/>
              <a:gd name="connsiteY7" fmla="*/ 1231900 h 1370803"/>
              <a:gd name="connsiteX8" fmla="*/ 446882 w 1860550"/>
              <a:gd name="connsiteY8" fmla="*/ 1284288 h 1370803"/>
              <a:gd name="connsiteX9" fmla="*/ 523082 w 1860550"/>
              <a:gd name="connsiteY9" fmla="*/ 874713 h 1370803"/>
              <a:gd name="connsiteX10" fmla="*/ 556419 w 1860550"/>
              <a:gd name="connsiteY10" fmla="*/ 860425 h 1370803"/>
              <a:gd name="connsiteX11" fmla="*/ 584994 w 1860550"/>
              <a:gd name="connsiteY11" fmla="*/ 1084263 h 1370803"/>
              <a:gd name="connsiteX12" fmla="*/ 699294 w 1860550"/>
              <a:gd name="connsiteY12" fmla="*/ 317500 h 1370803"/>
              <a:gd name="connsiteX13" fmla="*/ 732632 w 1860550"/>
              <a:gd name="connsiteY13" fmla="*/ 431800 h 1370803"/>
              <a:gd name="connsiteX14" fmla="*/ 827882 w 1860550"/>
              <a:gd name="connsiteY14" fmla="*/ 1012825 h 1370803"/>
              <a:gd name="connsiteX15" fmla="*/ 1061244 w 1860550"/>
              <a:gd name="connsiteY15" fmla="*/ 217488 h 1370803"/>
              <a:gd name="connsiteX16" fmla="*/ 1251744 w 1860550"/>
              <a:gd name="connsiteY16" fmla="*/ 512762 h 1370803"/>
              <a:gd name="connsiteX17" fmla="*/ 1313657 w 1860550"/>
              <a:gd name="connsiteY17" fmla="*/ 1022351 h 1370803"/>
              <a:gd name="connsiteX18" fmla="*/ 1337469 w 1860550"/>
              <a:gd name="connsiteY18" fmla="*/ 1227138 h 1370803"/>
              <a:gd name="connsiteX19" fmla="*/ 1442244 w 1860550"/>
              <a:gd name="connsiteY19" fmla="*/ 1279525 h 1370803"/>
              <a:gd name="connsiteX20" fmla="*/ 1619250 w 1860550"/>
              <a:gd name="connsiteY20" fmla="*/ 1185859 h 1370803"/>
              <a:gd name="connsiteX21" fmla="*/ 1656557 w 1860550"/>
              <a:gd name="connsiteY21" fmla="*/ 169863 h 1370803"/>
              <a:gd name="connsiteX22" fmla="*/ 1718469 w 1860550"/>
              <a:gd name="connsiteY22" fmla="*/ 231775 h 1370803"/>
              <a:gd name="connsiteX23" fmla="*/ 1732757 w 1860550"/>
              <a:gd name="connsiteY23" fmla="*/ 765175 h 1370803"/>
              <a:gd name="connsiteX24" fmla="*/ 1775619 w 1860550"/>
              <a:gd name="connsiteY24" fmla="*/ 1217613 h 1370803"/>
              <a:gd name="connsiteX25" fmla="*/ 1794669 w 1860550"/>
              <a:gd name="connsiteY25" fmla="*/ 1250950 h 1370803"/>
              <a:gd name="connsiteX26" fmla="*/ 1794669 w 1860550"/>
              <a:gd name="connsiteY26" fmla="*/ 1312863 h 1370803"/>
              <a:gd name="connsiteX27" fmla="*/ 1399382 w 1860550"/>
              <a:gd name="connsiteY27" fmla="*/ 1312863 h 1370803"/>
              <a:gd name="connsiteX28" fmla="*/ 8732 w 1860550"/>
              <a:gd name="connsiteY28" fmla="*/ 1322388 h 1370803"/>
              <a:gd name="connsiteX0" fmla="*/ 8732 w 1860550"/>
              <a:gd name="connsiteY0" fmla="*/ 1322388 h 1370803"/>
              <a:gd name="connsiteX1" fmla="*/ 13494 w 1860550"/>
              <a:gd name="connsiteY1" fmla="*/ 174625 h 1370803"/>
              <a:gd name="connsiteX2" fmla="*/ 89694 w 1860550"/>
              <a:gd name="connsiteY2" fmla="*/ 274638 h 1370803"/>
              <a:gd name="connsiteX3" fmla="*/ 165894 w 1860550"/>
              <a:gd name="connsiteY3" fmla="*/ 1022350 h 1370803"/>
              <a:gd name="connsiteX4" fmla="*/ 246857 w 1860550"/>
              <a:gd name="connsiteY4" fmla="*/ 1279525 h 1370803"/>
              <a:gd name="connsiteX5" fmla="*/ 308769 w 1860550"/>
              <a:gd name="connsiteY5" fmla="*/ 1193800 h 1370803"/>
              <a:gd name="connsiteX6" fmla="*/ 351632 w 1860550"/>
              <a:gd name="connsiteY6" fmla="*/ 1260475 h 1370803"/>
              <a:gd name="connsiteX7" fmla="*/ 389732 w 1860550"/>
              <a:gd name="connsiteY7" fmla="*/ 1231900 h 1370803"/>
              <a:gd name="connsiteX8" fmla="*/ 446882 w 1860550"/>
              <a:gd name="connsiteY8" fmla="*/ 1284288 h 1370803"/>
              <a:gd name="connsiteX9" fmla="*/ 523082 w 1860550"/>
              <a:gd name="connsiteY9" fmla="*/ 874713 h 1370803"/>
              <a:gd name="connsiteX10" fmla="*/ 556419 w 1860550"/>
              <a:gd name="connsiteY10" fmla="*/ 860425 h 1370803"/>
              <a:gd name="connsiteX11" fmla="*/ 584994 w 1860550"/>
              <a:gd name="connsiteY11" fmla="*/ 1084263 h 1370803"/>
              <a:gd name="connsiteX12" fmla="*/ 699294 w 1860550"/>
              <a:gd name="connsiteY12" fmla="*/ 317500 h 1370803"/>
              <a:gd name="connsiteX13" fmla="*/ 732632 w 1860550"/>
              <a:gd name="connsiteY13" fmla="*/ 431800 h 1370803"/>
              <a:gd name="connsiteX14" fmla="*/ 827882 w 1860550"/>
              <a:gd name="connsiteY14" fmla="*/ 1012825 h 1370803"/>
              <a:gd name="connsiteX15" fmla="*/ 1061244 w 1860550"/>
              <a:gd name="connsiteY15" fmla="*/ 217488 h 1370803"/>
              <a:gd name="connsiteX16" fmla="*/ 1251744 w 1860550"/>
              <a:gd name="connsiteY16" fmla="*/ 512762 h 1370803"/>
              <a:gd name="connsiteX17" fmla="*/ 1313657 w 1860550"/>
              <a:gd name="connsiteY17" fmla="*/ 1022351 h 1370803"/>
              <a:gd name="connsiteX18" fmla="*/ 1337469 w 1860550"/>
              <a:gd name="connsiteY18" fmla="*/ 1131888 h 1370803"/>
              <a:gd name="connsiteX19" fmla="*/ 1442244 w 1860550"/>
              <a:gd name="connsiteY19" fmla="*/ 1279525 h 1370803"/>
              <a:gd name="connsiteX20" fmla="*/ 1619250 w 1860550"/>
              <a:gd name="connsiteY20" fmla="*/ 1185859 h 1370803"/>
              <a:gd name="connsiteX21" fmla="*/ 1656557 w 1860550"/>
              <a:gd name="connsiteY21" fmla="*/ 169863 h 1370803"/>
              <a:gd name="connsiteX22" fmla="*/ 1718469 w 1860550"/>
              <a:gd name="connsiteY22" fmla="*/ 231775 h 1370803"/>
              <a:gd name="connsiteX23" fmla="*/ 1732757 w 1860550"/>
              <a:gd name="connsiteY23" fmla="*/ 765175 h 1370803"/>
              <a:gd name="connsiteX24" fmla="*/ 1775619 w 1860550"/>
              <a:gd name="connsiteY24" fmla="*/ 1217613 h 1370803"/>
              <a:gd name="connsiteX25" fmla="*/ 1794669 w 1860550"/>
              <a:gd name="connsiteY25" fmla="*/ 1250950 h 1370803"/>
              <a:gd name="connsiteX26" fmla="*/ 1794669 w 1860550"/>
              <a:gd name="connsiteY26" fmla="*/ 1312863 h 1370803"/>
              <a:gd name="connsiteX27" fmla="*/ 1399382 w 1860550"/>
              <a:gd name="connsiteY27" fmla="*/ 1312863 h 1370803"/>
              <a:gd name="connsiteX28" fmla="*/ 8732 w 1860550"/>
              <a:gd name="connsiteY28" fmla="*/ 1322388 h 1370803"/>
              <a:gd name="connsiteX0" fmla="*/ 8732 w 1860550"/>
              <a:gd name="connsiteY0" fmla="*/ 1322388 h 1370803"/>
              <a:gd name="connsiteX1" fmla="*/ 13494 w 1860550"/>
              <a:gd name="connsiteY1" fmla="*/ 174625 h 1370803"/>
              <a:gd name="connsiteX2" fmla="*/ 89694 w 1860550"/>
              <a:gd name="connsiteY2" fmla="*/ 274638 h 1370803"/>
              <a:gd name="connsiteX3" fmla="*/ 165894 w 1860550"/>
              <a:gd name="connsiteY3" fmla="*/ 1022350 h 1370803"/>
              <a:gd name="connsiteX4" fmla="*/ 246857 w 1860550"/>
              <a:gd name="connsiteY4" fmla="*/ 1279525 h 1370803"/>
              <a:gd name="connsiteX5" fmla="*/ 308769 w 1860550"/>
              <a:gd name="connsiteY5" fmla="*/ 1193800 h 1370803"/>
              <a:gd name="connsiteX6" fmla="*/ 351632 w 1860550"/>
              <a:gd name="connsiteY6" fmla="*/ 1260475 h 1370803"/>
              <a:gd name="connsiteX7" fmla="*/ 389732 w 1860550"/>
              <a:gd name="connsiteY7" fmla="*/ 1231900 h 1370803"/>
              <a:gd name="connsiteX8" fmla="*/ 446882 w 1860550"/>
              <a:gd name="connsiteY8" fmla="*/ 1284288 h 1370803"/>
              <a:gd name="connsiteX9" fmla="*/ 523082 w 1860550"/>
              <a:gd name="connsiteY9" fmla="*/ 874713 h 1370803"/>
              <a:gd name="connsiteX10" fmla="*/ 556419 w 1860550"/>
              <a:gd name="connsiteY10" fmla="*/ 860425 h 1370803"/>
              <a:gd name="connsiteX11" fmla="*/ 584994 w 1860550"/>
              <a:gd name="connsiteY11" fmla="*/ 1084263 h 1370803"/>
              <a:gd name="connsiteX12" fmla="*/ 699294 w 1860550"/>
              <a:gd name="connsiteY12" fmla="*/ 317500 h 1370803"/>
              <a:gd name="connsiteX13" fmla="*/ 732632 w 1860550"/>
              <a:gd name="connsiteY13" fmla="*/ 431800 h 1370803"/>
              <a:gd name="connsiteX14" fmla="*/ 827882 w 1860550"/>
              <a:gd name="connsiteY14" fmla="*/ 1012825 h 1370803"/>
              <a:gd name="connsiteX15" fmla="*/ 1061244 w 1860550"/>
              <a:gd name="connsiteY15" fmla="*/ 217488 h 1370803"/>
              <a:gd name="connsiteX16" fmla="*/ 1251744 w 1860550"/>
              <a:gd name="connsiteY16" fmla="*/ 512762 h 1370803"/>
              <a:gd name="connsiteX17" fmla="*/ 1313657 w 1860550"/>
              <a:gd name="connsiteY17" fmla="*/ 893763 h 1370803"/>
              <a:gd name="connsiteX18" fmla="*/ 1337469 w 1860550"/>
              <a:gd name="connsiteY18" fmla="*/ 1131888 h 1370803"/>
              <a:gd name="connsiteX19" fmla="*/ 1442244 w 1860550"/>
              <a:gd name="connsiteY19" fmla="*/ 1279525 h 1370803"/>
              <a:gd name="connsiteX20" fmla="*/ 1619250 w 1860550"/>
              <a:gd name="connsiteY20" fmla="*/ 1185859 h 1370803"/>
              <a:gd name="connsiteX21" fmla="*/ 1656557 w 1860550"/>
              <a:gd name="connsiteY21" fmla="*/ 169863 h 1370803"/>
              <a:gd name="connsiteX22" fmla="*/ 1718469 w 1860550"/>
              <a:gd name="connsiteY22" fmla="*/ 231775 h 1370803"/>
              <a:gd name="connsiteX23" fmla="*/ 1732757 w 1860550"/>
              <a:gd name="connsiteY23" fmla="*/ 765175 h 1370803"/>
              <a:gd name="connsiteX24" fmla="*/ 1775619 w 1860550"/>
              <a:gd name="connsiteY24" fmla="*/ 1217613 h 1370803"/>
              <a:gd name="connsiteX25" fmla="*/ 1794669 w 1860550"/>
              <a:gd name="connsiteY25" fmla="*/ 1250950 h 1370803"/>
              <a:gd name="connsiteX26" fmla="*/ 1794669 w 1860550"/>
              <a:gd name="connsiteY26" fmla="*/ 1312863 h 1370803"/>
              <a:gd name="connsiteX27" fmla="*/ 1399382 w 1860550"/>
              <a:gd name="connsiteY27" fmla="*/ 1312863 h 1370803"/>
              <a:gd name="connsiteX28" fmla="*/ 8732 w 1860550"/>
              <a:gd name="connsiteY28" fmla="*/ 1322388 h 137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60550" h="1370803">
                <a:moveTo>
                  <a:pt x="8732" y="1322388"/>
                </a:moveTo>
                <a:cubicBezTo>
                  <a:pt x="4366" y="835819"/>
                  <a:pt x="0" y="349250"/>
                  <a:pt x="13494" y="174625"/>
                </a:cubicBezTo>
                <a:cubicBezTo>
                  <a:pt x="26988" y="0"/>
                  <a:pt x="64294" y="133351"/>
                  <a:pt x="89694" y="274638"/>
                </a:cubicBezTo>
                <a:cubicBezTo>
                  <a:pt x="115094" y="415925"/>
                  <a:pt x="139700" y="854869"/>
                  <a:pt x="165894" y="1022350"/>
                </a:cubicBezTo>
                <a:cubicBezTo>
                  <a:pt x="192088" y="1189831"/>
                  <a:pt x="223045" y="1250950"/>
                  <a:pt x="246857" y="1279525"/>
                </a:cubicBezTo>
                <a:cubicBezTo>
                  <a:pt x="270669" y="1308100"/>
                  <a:pt x="291307" y="1196975"/>
                  <a:pt x="308769" y="1193800"/>
                </a:cubicBezTo>
                <a:cubicBezTo>
                  <a:pt x="326232" y="1190625"/>
                  <a:pt x="338138" y="1254125"/>
                  <a:pt x="351632" y="1260475"/>
                </a:cubicBezTo>
                <a:cubicBezTo>
                  <a:pt x="365126" y="1266825"/>
                  <a:pt x="373857" y="1227931"/>
                  <a:pt x="389732" y="1231900"/>
                </a:cubicBezTo>
                <a:cubicBezTo>
                  <a:pt x="405607" y="1235869"/>
                  <a:pt x="424657" y="1343819"/>
                  <a:pt x="446882" y="1284288"/>
                </a:cubicBezTo>
                <a:cubicBezTo>
                  <a:pt x="469107" y="1224757"/>
                  <a:pt x="504826" y="945357"/>
                  <a:pt x="523082" y="874713"/>
                </a:cubicBezTo>
                <a:cubicBezTo>
                  <a:pt x="541338" y="804069"/>
                  <a:pt x="546100" y="825500"/>
                  <a:pt x="556419" y="860425"/>
                </a:cubicBezTo>
                <a:cubicBezTo>
                  <a:pt x="566738" y="895350"/>
                  <a:pt x="561182" y="1174750"/>
                  <a:pt x="584994" y="1084263"/>
                </a:cubicBezTo>
                <a:cubicBezTo>
                  <a:pt x="608806" y="993776"/>
                  <a:pt x="674688" y="426244"/>
                  <a:pt x="699294" y="317500"/>
                </a:cubicBezTo>
                <a:cubicBezTo>
                  <a:pt x="723900" y="208756"/>
                  <a:pt x="711201" y="315913"/>
                  <a:pt x="732632" y="431800"/>
                </a:cubicBezTo>
                <a:cubicBezTo>
                  <a:pt x="754063" y="547688"/>
                  <a:pt x="773113" y="1048544"/>
                  <a:pt x="827882" y="1012825"/>
                </a:cubicBezTo>
                <a:cubicBezTo>
                  <a:pt x="882651" y="977106"/>
                  <a:pt x="990600" y="300832"/>
                  <a:pt x="1061244" y="217488"/>
                </a:cubicBezTo>
                <a:cubicBezTo>
                  <a:pt x="1131888" y="134144"/>
                  <a:pt x="1209675" y="400050"/>
                  <a:pt x="1251744" y="512762"/>
                </a:cubicBezTo>
                <a:cubicBezTo>
                  <a:pt x="1293813" y="625474"/>
                  <a:pt x="1299370" y="790576"/>
                  <a:pt x="1313657" y="893763"/>
                </a:cubicBezTo>
                <a:cubicBezTo>
                  <a:pt x="1327944" y="996950"/>
                  <a:pt x="1316038" y="1067594"/>
                  <a:pt x="1337469" y="1131888"/>
                </a:cubicBezTo>
                <a:cubicBezTo>
                  <a:pt x="1358900" y="1196182"/>
                  <a:pt x="1395281" y="1270530"/>
                  <a:pt x="1442244" y="1279525"/>
                </a:cubicBezTo>
                <a:cubicBezTo>
                  <a:pt x="1489207" y="1288520"/>
                  <a:pt x="1583531" y="1370803"/>
                  <a:pt x="1619250" y="1185859"/>
                </a:cubicBezTo>
                <a:cubicBezTo>
                  <a:pt x="1654969" y="1000915"/>
                  <a:pt x="1640021" y="328877"/>
                  <a:pt x="1656557" y="169863"/>
                </a:cubicBezTo>
                <a:cubicBezTo>
                  <a:pt x="1673093" y="10849"/>
                  <a:pt x="1705769" y="132556"/>
                  <a:pt x="1718469" y="231775"/>
                </a:cubicBezTo>
                <a:cubicBezTo>
                  <a:pt x="1731169" y="330994"/>
                  <a:pt x="1723232" y="600869"/>
                  <a:pt x="1732757" y="765175"/>
                </a:cubicBezTo>
                <a:cubicBezTo>
                  <a:pt x="1742282" y="929481"/>
                  <a:pt x="1765300" y="1136651"/>
                  <a:pt x="1775619" y="1217613"/>
                </a:cubicBezTo>
                <a:cubicBezTo>
                  <a:pt x="1785938" y="1298575"/>
                  <a:pt x="1791494" y="1235075"/>
                  <a:pt x="1794669" y="1250950"/>
                </a:cubicBezTo>
                <a:cubicBezTo>
                  <a:pt x="1797844" y="1266825"/>
                  <a:pt x="1860550" y="1302544"/>
                  <a:pt x="1794669" y="1312863"/>
                </a:cubicBezTo>
                <a:cubicBezTo>
                  <a:pt x="1728788" y="1323182"/>
                  <a:pt x="1399382" y="1312863"/>
                  <a:pt x="1399382" y="1312863"/>
                </a:cubicBezTo>
                <a:lnTo>
                  <a:pt x="8732" y="132238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252159" y="4369232"/>
            <a:ext cx="1860550" cy="1376363"/>
          </a:xfrm>
          <a:custGeom>
            <a:avLst/>
            <a:gdLst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970757 w 1860550"/>
              <a:gd name="connsiteY17" fmla="*/ 1289050 h 1376363"/>
              <a:gd name="connsiteX18" fmla="*/ 1008857 w 1860550"/>
              <a:gd name="connsiteY18" fmla="*/ 1231900 h 1376363"/>
              <a:gd name="connsiteX19" fmla="*/ 1042194 w 1860550"/>
              <a:gd name="connsiteY19" fmla="*/ 1279525 h 1376363"/>
              <a:gd name="connsiteX20" fmla="*/ 1232694 w 1860550"/>
              <a:gd name="connsiteY20" fmla="*/ 1284288 h 1376363"/>
              <a:gd name="connsiteX21" fmla="*/ 1337469 w 1860550"/>
              <a:gd name="connsiteY21" fmla="*/ 1227138 h 1376363"/>
              <a:gd name="connsiteX22" fmla="*/ 1442244 w 1860550"/>
              <a:gd name="connsiteY22" fmla="*/ 1279525 h 1376363"/>
              <a:gd name="connsiteX23" fmla="*/ 1542257 w 1860550"/>
              <a:gd name="connsiteY23" fmla="*/ 889000 h 1376363"/>
              <a:gd name="connsiteX24" fmla="*/ 1585119 w 1860550"/>
              <a:gd name="connsiteY24" fmla="*/ 217488 h 1376363"/>
              <a:gd name="connsiteX25" fmla="*/ 1656557 w 1860550"/>
              <a:gd name="connsiteY25" fmla="*/ 169863 h 1376363"/>
              <a:gd name="connsiteX26" fmla="*/ 1718469 w 1860550"/>
              <a:gd name="connsiteY26" fmla="*/ 231775 h 1376363"/>
              <a:gd name="connsiteX27" fmla="*/ 1732757 w 1860550"/>
              <a:gd name="connsiteY27" fmla="*/ 765175 h 1376363"/>
              <a:gd name="connsiteX28" fmla="*/ 1775619 w 1860550"/>
              <a:gd name="connsiteY28" fmla="*/ 1217613 h 1376363"/>
              <a:gd name="connsiteX29" fmla="*/ 1794669 w 1860550"/>
              <a:gd name="connsiteY29" fmla="*/ 1250950 h 1376363"/>
              <a:gd name="connsiteX30" fmla="*/ 1794669 w 1860550"/>
              <a:gd name="connsiteY30" fmla="*/ 1312863 h 1376363"/>
              <a:gd name="connsiteX31" fmla="*/ 1399382 w 1860550"/>
              <a:gd name="connsiteY31" fmla="*/ 1312863 h 1376363"/>
              <a:gd name="connsiteX32" fmla="*/ 8732 w 1860550"/>
              <a:gd name="connsiteY32" fmla="*/ 1322388 h 137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60550" h="1376363">
                <a:moveTo>
                  <a:pt x="8732" y="1322388"/>
                </a:moveTo>
                <a:cubicBezTo>
                  <a:pt x="4366" y="835819"/>
                  <a:pt x="0" y="349250"/>
                  <a:pt x="13494" y="174625"/>
                </a:cubicBezTo>
                <a:cubicBezTo>
                  <a:pt x="26988" y="0"/>
                  <a:pt x="64294" y="157163"/>
                  <a:pt x="89694" y="274638"/>
                </a:cubicBezTo>
                <a:cubicBezTo>
                  <a:pt x="115094" y="392113"/>
                  <a:pt x="139700" y="711994"/>
                  <a:pt x="165894" y="879475"/>
                </a:cubicBezTo>
                <a:cubicBezTo>
                  <a:pt x="192088" y="1046956"/>
                  <a:pt x="223045" y="1227138"/>
                  <a:pt x="246857" y="1279525"/>
                </a:cubicBezTo>
                <a:cubicBezTo>
                  <a:pt x="270669" y="1331912"/>
                  <a:pt x="291307" y="1196975"/>
                  <a:pt x="308769" y="1193800"/>
                </a:cubicBezTo>
                <a:cubicBezTo>
                  <a:pt x="326232" y="1190625"/>
                  <a:pt x="338138" y="1254125"/>
                  <a:pt x="351632" y="1260475"/>
                </a:cubicBezTo>
                <a:cubicBezTo>
                  <a:pt x="365126" y="1266825"/>
                  <a:pt x="373857" y="1227931"/>
                  <a:pt x="389732" y="1231900"/>
                </a:cubicBezTo>
                <a:cubicBezTo>
                  <a:pt x="405607" y="1235869"/>
                  <a:pt x="424657" y="1343819"/>
                  <a:pt x="446882" y="1284288"/>
                </a:cubicBezTo>
                <a:cubicBezTo>
                  <a:pt x="469107" y="1224757"/>
                  <a:pt x="504826" y="945357"/>
                  <a:pt x="523082" y="874713"/>
                </a:cubicBezTo>
                <a:cubicBezTo>
                  <a:pt x="541338" y="804069"/>
                  <a:pt x="546100" y="825500"/>
                  <a:pt x="556419" y="860425"/>
                </a:cubicBezTo>
                <a:cubicBezTo>
                  <a:pt x="566738" y="895350"/>
                  <a:pt x="561182" y="1174750"/>
                  <a:pt x="584994" y="1084263"/>
                </a:cubicBezTo>
                <a:cubicBezTo>
                  <a:pt x="608806" y="993776"/>
                  <a:pt x="674688" y="426244"/>
                  <a:pt x="699294" y="317500"/>
                </a:cubicBezTo>
                <a:cubicBezTo>
                  <a:pt x="723900" y="208756"/>
                  <a:pt x="715963" y="271462"/>
                  <a:pt x="732632" y="431800"/>
                </a:cubicBezTo>
                <a:cubicBezTo>
                  <a:pt x="749301" y="592138"/>
                  <a:pt x="783432" y="1182688"/>
                  <a:pt x="799307" y="1279525"/>
                </a:cubicBezTo>
                <a:cubicBezTo>
                  <a:pt x="815182" y="1376363"/>
                  <a:pt x="819151" y="1017587"/>
                  <a:pt x="827882" y="1012825"/>
                </a:cubicBezTo>
                <a:cubicBezTo>
                  <a:pt x="836613" y="1008063"/>
                  <a:pt x="827882" y="1204913"/>
                  <a:pt x="851694" y="1250950"/>
                </a:cubicBezTo>
                <a:cubicBezTo>
                  <a:pt x="875507" y="1296988"/>
                  <a:pt x="944563" y="1292225"/>
                  <a:pt x="970757" y="1289050"/>
                </a:cubicBezTo>
                <a:cubicBezTo>
                  <a:pt x="996951" y="1285875"/>
                  <a:pt x="996951" y="1233487"/>
                  <a:pt x="1008857" y="1231900"/>
                </a:cubicBezTo>
                <a:cubicBezTo>
                  <a:pt x="1020763" y="1230313"/>
                  <a:pt x="1004888" y="1270794"/>
                  <a:pt x="1042194" y="1279525"/>
                </a:cubicBezTo>
                <a:cubicBezTo>
                  <a:pt x="1079500" y="1288256"/>
                  <a:pt x="1183482" y="1293019"/>
                  <a:pt x="1232694" y="1284288"/>
                </a:cubicBezTo>
                <a:cubicBezTo>
                  <a:pt x="1281906" y="1275557"/>
                  <a:pt x="1302544" y="1227932"/>
                  <a:pt x="1337469" y="1227138"/>
                </a:cubicBezTo>
                <a:cubicBezTo>
                  <a:pt x="1372394" y="1226344"/>
                  <a:pt x="1408113" y="1335881"/>
                  <a:pt x="1442244" y="1279525"/>
                </a:cubicBezTo>
                <a:cubicBezTo>
                  <a:pt x="1476375" y="1223169"/>
                  <a:pt x="1518444" y="1066006"/>
                  <a:pt x="1542257" y="889000"/>
                </a:cubicBezTo>
                <a:cubicBezTo>
                  <a:pt x="1566070" y="711994"/>
                  <a:pt x="1566069" y="337344"/>
                  <a:pt x="1585119" y="217488"/>
                </a:cubicBezTo>
                <a:cubicBezTo>
                  <a:pt x="1604169" y="97632"/>
                  <a:pt x="1634332" y="167482"/>
                  <a:pt x="1656557" y="169863"/>
                </a:cubicBezTo>
                <a:cubicBezTo>
                  <a:pt x="1678782" y="172244"/>
                  <a:pt x="1705769" y="132556"/>
                  <a:pt x="1718469" y="231775"/>
                </a:cubicBezTo>
                <a:cubicBezTo>
                  <a:pt x="1731169" y="330994"/>
                  <a:pt x="1723232" y="600869"/>
                  <a:pt x="1732757" y="765175"/>
                </a:cubicBezTo>
                <a:cubicBezTo>
                  <a:pt x="1742282" y="929481"/>
                  <a:pt x="1765300" y="1136651"/>
                  <a:pt x="1775619" y="1217613"/>
                </a:cubicBezTo>
                <a:cubicBezTo>
                  <a:pt x="1785938" y="1298575"/>
                  <a:pt x="1791494" y="1235075"/>
                  <a:pt x="1794669" y="1250950"/>
                </a:cubicBezTo>
                <a:cubicBezTo>
                  <a:pt x="1797844" y="1266825"/>
                  <a:pt x="1860550" y="1302544"/>
                  <a:pt x="1794669" y="1312863"/>
                </a:cubicBezTo>
                <a:cubicBezTo>
                  <a:pt x="1728788" y="1323182"/>
                  <a:pt x="1399382" y="1312863"/>
                  <a:pt x="1399382" y="1312863"/>
                </a:cubicBezTo>
                <a:lnTo>
                  <a:pt x="8732" y="132238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7"/>
          <p:cNvGrpSpPr/>
          <p:nvPr/>
        </p:nvGrpSpPr>
        <p:grpSpPr>
          <a:xfrm>
            <a:off x="3276600" y="3352800"/>
            <a:ext cx="3207328" cy="609600"/>
            <a:chOff x="5715000" y="990600"/>
            <a:chExt cx="2272145" cy="833582"/>
          </a:xfrm>
        </p:grpSpPr>
        <p:sp>
          <p:nvSpPr>
            <p:cNvPr id="55" name="Freeform 54"/>
            <p:cNvSpPr/>
            <p:nvPr/>
          </p:nvSpPr>
          <p:spPr>
            <a:xfrm>
              <a:off x="5715000" y="990600"/>
              <a:ext cx="748145" cy="833582"/>
            </a:xfrm>
            <a:custGeom>
              <a:avLst/>
              <a:gdLst>
                <a:gd name="connsiteX0" fmla="*/ 0 w 2632364"/>
                <a:gd name="connsiteY0" fmla="*/ 473364 h 475673"/>
                <a:gd name="connsiteX1" fmla="*/ 207818 w 2632364"/>
                <a:gd name="connsiteY1" fmla="*/ 16164 h 475673"/>
                <a:gd name="connsiteX2" fmla="*/ 374073 w 2632364"/>
                <a:gd name="connsiteY2" fmla="*/ 473364 h 475673"/>
                <a:gd name="connsiteX3" fmla="*/ 526473 w 2632364"/>
                <a:gd name="connsiteY3" fmla="*/ 2309 h 475673"/>
                <a:gd name="connsiteX4" fmla="*/ 651164 w 2632364"/>
                <a:gd name="connsiteY4" fmla="*/ 473364 h 475673"/>
                <a:gd name="connsiteX5" fmla="*/ 789709 w 2632364"/>
                <a:gd name="connsiteY5" fmla="*/ 16164 h 475673"/>
                <a:gd name="connsiteX6" fmla="*/ 900545 w 2632364"/>
                <a:gd name="connsiteY6" fmla="*/ 459509 h 475673"/>
                <a:gd name="connsiteX7" fmla="*/ 1039091 w 2632364"/>
                <a:gd name="connsiteY7" fmla="*/ 16164 h 475673"/>
                <a:gd name="connsiteX8" fmla="*/ 1136073 w 2632364"/>
                <a:gd name="connsiteY8" fmla="*/ 445655 h 475673"/>
                <a:gd name="connsiteX9" fmla="*/ 1274618 w 2632364"/>
                <a:gd name="connsiteY9" fmla="*/ 16164 h 475673"/>
                <a:gd name="connsiteX10" fmla="*/ 1385455 w 2632364"/>
                <a:gd name="connsiteY10" fmla="*/ 459509 h 475673"/>
                <a:gd name="connsiteX11" fmla="*/ 1537855 w 2632364"/>
                <a:gd name="connsiteY11" fmla="*/ 16164 h 475673"/>
                <a:gd name="connsiteX12" fmla="*/ 1662545 w 2632364"/>
                <a:gd name="connsiteY12" fmla="*/ 473364 h 475673"/>
                <a:gd name="connsiteX13" fmla="*/ 1801091 w 2632364"/>
                <a:gd name="connsiteY13" fmla="*/ 16164 h 475673"/>
                <a:gd name="connsiteX14" fmla="*/ 1925782 w 2632364"/>
                <a:gd name="connsiteY14" fmla="*/ 459509 h 475673"/>
                <a:gd name="connsiteX15" fmla="*/ 2078182 w 2632364"/>
                <a:gd name="connsiteY15" fmla="*/ 2309 h 475673"/>
                <a:gd name="connsiteX16" fmla="*/ 2216727 w 2632364"/>
                <a:gd name="connsiteY16" fmla="*/ 459509 h 475673"/>
                <a:gd name="connsiteX17" fmla="*/ 2369127 w 2632364"/>
                <a:gd name="connsiteY17" fmla="*/ 2309 h 475673"/>
                <a:gd name="connsiteX18" fmla="*/ 2493818 w 2632364"/>
                <a:gd name="connsiteY18" fmla="*/ 445655 h 475673"/>
                <a:gd name="connsiteX19" fmla="*/ 2632364 w 2632364"/>
                <a:gd name="connsiteY19" fmla="*/ 2309 h 475673"/>
                <a:gd name="connsiteX0" fmla="*/ 19196 w 2651560"/>
                <a:gd name="connsiteY0" fmla="*/ 473364 h 549564"/>
                <a:gd name="connsiteX1" fmla="*/ 34636 w 2651560"/>
                <a:gd name="connsiteY1" fmla="*/ 473364 h 549564"/>
                <a:gd name="connsiteX2" fmla="*/ 227014 w 2651560"/>
                <a:gd name="connsiteY2" fmla="*/ 16164 h 549564"/>
                <a:gd name="connsiteX3" fmla="*/ 393269 w 2651560"/>
                <a:gd name="connsiteY3" fmla="*/ 473364 h 549564"/>
                <a:gd name="connsiteX4" fmla="*/ 545669 w 2651560"/>
                <a:gd name="connsiteY4" fmla="*/ 2309 h 549564"/>
                <a:gd name="connsiteX5" fmla="*/ 670360 w 2651560"/>
                <a:gd name="connsiteY5" fmla="*/ 473364 h 549564"/>
                <a:gd name="connsiteX6" fmla="*/ 808905 w 2651560"/>
                <a:gd name="connsiteY6" fmla="*/ 16164 h 549564"/>
                <a:gd name="connsiteX7" fmla="*/ 919741 w 2651560"/>
                <a:gd name="connsiteY7" fmla="*/ 459509 h 549564"/>
                <a:gd name="connsiteX8" fmla="*/ 1058287 w 2651560"/>
                <a:gd name="connsiteY8" fmla="*/ 16164 h 549564"/>
                <a:gd name="connsiteX9" fmla="*/ 1155269 w 2651560"/>
                <a:gd name="connsiteY9" fmla="*/ 445655 h 549564"/>
                <a:gd name="connsiteX10" fmla="*/ 1293814 w 2651560"/>
                <a:gd name="connsiteY10" fmla="*/ 16164 h 549564"/>
                <a:gd name="connsiteX11" fmla="*/ 1404651 w 2651560"/>
                <a:gd name="connsiteY11" fmla="*/ 459509 h 549564"/>
                <a:gd name="connsiteX12" fmla="*/ 1557051 w 2651560"/>
                <a:gd name="connsiteY12" fmla="*/ 16164 h 549564"/>
                <a:gd name="connsiteX13" fmla="*/ 1681741 w 2651560"/>
                <a:gd name="connsiteY13" fmla="*/ 473364 h 549564"/>
                <a:gd name="connsiteX14" fmla="*/ 1820287 w 2651560"/>
                <a:gd name="connsiteY14" fmla="*/ 16164 h 549564"/>
                <a:gd name="connsiteX15" fmla="*/ 1944978 w 2651560"/>
                <a:gd name="connsiteY15" fmla="*/ 459509 h 549564"/>
                <a:gd name="connsiteX16" fmla="*/ 2097378 w 2651560"/>
                <a:gd name="connsiteY16" fmla="*/ 2309 h 549564"/>
                <a:gd name="connsiteX17" fmla="*/ 2235923 w 2651560"/>
                <a:gd name="connsiteY17" fmla="*/ 459509 h 549564"/>
                <a:gd name="connsiteX18" fmla="*/ 2388323 w 2651560"/>
                <a:gd name="connsiteY18" fmla="*/ 2309 h 549564"/>
                <a:gd name="connsiteX19" fmla="*/ 2513014 w 2651560"/>
                <a:gd name="connsiteY19" fmla="*/ 445655 h 549564"/>
                <a:gd name="connsiteX20" fmla="*/ 2651560 w 2651560"/>
                <a:gd name="connsiteY20" fmla="*/ 2309 h 549564"/>
                <a:gd name="connsiteX0" fmla="*/ 0 w 2632364"/>
                <a:gd name="connsiteY0" fmla="*/ 473364 h 549564"/>
                <a:gd name="connsiteX1" fmla="*/ 100355 w 2632364"/>
                <a:gd name="connsiteY1" fmla="*/ 473364 h 549564"/>
                <a:gd name="connsiteX2" fmla="*/ 207818 w 2632364"/>
                <a:gd name="connsiteY2" fmla="*/ 16164 h 549564"/>
                <a:gd name="connsiteX3" fmla="*/ 374073 w 2632364"/>
                <a:gd name="connsiteY3" fmla="*/ 473364 h 549564"/>
                <a:gd name="connsiteX4" fmla="*/ 526473 w 2632364"/>
                <a:gd name="connsiteY4" fmla="*/ 2309 h 549564"/>
                <a:gd name="connsiteX5" fmla="*/ 651164 w 2632364"/>
                <a:gd name="connsiteY5" fmla="*/ 473364 h 549564"/>
                <a:gd name="connsiteX6" fmla="*/ 789709 w 2632364"/>
                <a:gd name="connsiteY6" fmla="*/ 16164 h 549564"/>
                <a:gd name="connsiteX7" fmla="*/ 900545 w 2632364"/>
                <a:gd name="connsiteY7" fmla="*/ 459509 h 549564"/>
                <a:gd name="connsiteX8" fmla="*/ 1039091 w 2632364"/>
                <a:gd name="connsiteY8" fmla="*/ 16164 h 549564"/>
                <a:gd name="connsiteX9" fmla="*/ 1136073 w 2632364"/>
                <a:gd name="connsiteY9" fmla="*/ 445655 h 549564"/>
                <a:gd name="connsiteX10" fmla="*/ 1274618 w 2632364"/>
                <a:gd name="connsiteY10" fmla="*/ 16164 h 549564"/>
                <a:gd name="connsiteX11" fmla="*/ 1385455 w 2632364"/>
                <a:gd name="connsiteY11" fmla="*/ 459509 h 549564"/>
                <a:gd name="connsiteX12" fmla="*/ 1537855 w 2632364"/>
                <a:gd name="connsiteY12" fmla="*/ 16164 h 549564"/>
                <a:gd name="connsiteX13" fmla="*/ 1662545 w 2632364"/>
                <a:gd name="connsiteY13" fmla="*/ 473364 h 549564"/>
                <a:gd name="connsiteX14" fmla="*/ 1801091 w 2632364"/>
                <a:gd name="connsiteY14" fmla="*/ 16164 h 549564"/>
                <a:gd name="connsiteX15" fmla="*/ 1925782 w 2632364"/>
                <a:gd name="connsiteY15" fmla="*/ 459509 h 549564"/>
                <a:gd name="connsiteX16" fmla="*/ 2078182 w 2632364"/>
                <a:gd name="connsiteY16" fmla="*/ 2309 h 549564"/>
                <a:gd name="connsiteX17" fmla="*/ 2216727 w 2632364"/>
                <a:gd name="connsiteY17" fmla="*/ 459509 h 549564"/>
                <a:gd name="connsiteX18" fmla="*/ 2369127 w 2632364"/>
                <a:gd name="connsiteY18" fmla="*/ 2309 h 549564"/>
                <a:gd name="connsiteX19" fmla="*/ 2493818 w 2632364"/>
                <a:gd name="connsiteY19" fmla="*/ 445655 h 549564"/>
                <a:gd name="connsiteX20" fmla="*/ 2632364 w 2632364"/>
                <a:gd name="connsiteY20" fmla="*/ 2309 h 549564"/>
                <a:gd name="connsiteX0" fmla="*/ 0 w 2532009"/>
                <a:gd name="connsiteY0" fmla="*/ 473364 h 475673"/>
                <a:gd name="connsiteX1" fmla="*/ 107463 w 2532009"/>
                <a:gd name="connsiteY1" fmla="*/ 16164 h 475673"/>
                <a:gd name="connsiteX2" fmla="*/ 273718 w 2532009"/>
                <a:gd name="connsiteY2" fmla="*/ 473364 h 475673"/>
                <a:gd name="connsiteX3" fmla="*/ 426118 w 2532009"/>
                <a:gd name="connsiteY3" fmla="*/ 2309 h 475673"/>
                <a:gd name="connsiteX4" fmla="*/ 550809 w 2532009"/>
                <a:gd name="connsiteY4" fmla="*/ 473364 h 475673"/>
                <a:gd name="connsiteX5" fmla="*/ 689354 w 2532009"/>
                <a:gd name="connsiteY5" fmla="*/ 16164 h 475673"/>
                <a:gd name="connsiteX6" fmla="*/ 800190 w 2532009"/>
                <a:gd name="connsiteY6" fmla="*/ 459509 h 475673"/>
                <a:gd name="connsiteX7" fmla="*/ 938736 w 2532009"/>
                <a:gd name="connsiteY7" fmla="*/ 16164 h 475673"/>
                <a:gd name="connsiteX8" fmla="*/ 1035718 w 2532009"/>
                <a:gd name="connsiteY8" fmla="*/ 445655 h 475673"/>
                <a:gd name="connsiteX9" fmla="*/ 1174263 w 2532009"/>
                <a:gd name="connsiteY9" fmla="*/ 16164 h 475673"/>
                <a:gd name="connsiteX10" fmla="*/ 1285100 w 2532009"/>
                <a:gd name="connsiteY10" fmla="*/ 459509 h 475673"/>
                <a:gd name="connsiteX11" fmla="*/ 1437500 w 2532009"/>
                <a:gd name="connsiteY11" fmla="*/ 16164 h 475673"/>
                <a:gd name="connsiteX12" fmla="*/ 1562190 w 2532009"/>
                <a:gd name="connsiteY12" fmla="*/ 473364 h 475673"/>
                <a:gd name="connsiteX13" fmla="*/ 1700736 w 2532009"/>
                <a:gd name="connsiteY13" fmla="*/ 16164 h 475673"/>
                <a:gd name="connsiteX14" fmla="*/ 1825427 w 2532009"/>
                <a:gd name="connsiteY14" fmla="*/ 459509 h 475673"/>
                <a:gd name="connsiteX15" fmla="*/ 1977827 w 2532009"/>
                <a:gd name="connsiteY15" fmla="*/ 2309 h 475673"/>
                <a:gd name="connsiteX16" fmla="*/ 2116372 w 2532009"/>
                <a:gd name="connsiteY16" fmla="*/ 459509 h 475673"/>
                <a:gd name="connsiteX17" fmla="*/ 2268772 w 2532009"/>
                <a:gd name="connsiteY17" fmla="*/ 2309 h 475673"/>
                <a:gd name="connsiteX18" fmla="*/ 2393463 w 2532009"/>
                <a:gd name="connsiteY18" fmla="*/ 445655 h 475673"/>
                <a:gd name="connsiteX19" fmla="*/ 2532009 w 2532009"/>
                <a:gd name="connsiteY19" fmla="*/ 2309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32009" h="475673">
                  <a:moveTo>
                    <a:pt x="0" y="473364"/>
                  </a:moveTo>
                  <a:cubicBezTo>
                    <a:pt x="34636" y="397164"/>
                    <a:pt x="61843" y="16164"/>
                    <a:pt x="107463" y="16164"/>
                  </a:cubicBezTo>
                  <a:cubicBezTo>
                    <a:pt x="153083" y="16164"/>
                    <a:pt x="220609" y="475673"/>
                    <a:pt x="273718" y="473364"/>
                  </a:cubicBezTo>
                  <a:cubicBezTo>
                    <a:pt x="326827" y="471055"/>
                    <a:pt x="379936" y="2309"/>
                    <a:pt x="426118" y="2309"/>
                  </a:cubicBezTo>
                  <a:cubicBezTo>
                    <a:pt x="472300" y="2309"/>
                    <a:pt x="506936" y="471055"/>
                    <a:pt x="550809" y="473364"/>
                  </a:cubicBezTo>
                  <a:cubicBezTo>
                    <a:pt x="594682" y="475673"/>
                    <a:pt x="647791" y="18473"/>
                    <a:pt x="689354" y="16164"/>
                  </a:cubicBezTo>
                  <a:cubicBezTo>
                    <a:pt x="730918" y="13855"/>
                    <a:pt x="758626" y="459509"/>
                    <a:pt x="800190" y="459509"/>
                  </a:cubicBezTo>
                  <a:cubicBezTo>
                    <a:pt x="841754" y="459509"/>
                    <a:pt x="899481" y="18473"/>
                    <a:pt x="938736" y="16164"/>
                  </a:cubicBezTo>
                  <a:cubicBezTo>
                    <a:pt x="977991" y="13855"/>
                    <a:pt x="996464" y="445655"/>
                    <a:pt x="1035718" y="445655"/>
                  </a:cubicBezTo>
                  <a:cubicBezTo>
                    <a:pt x="1074972" y="445655"/>
                    <a:pt x="1132699" y="13855"/>
                    <a:pt x="1174263" y="16164"/>
                  </a:cubicBezTo>
                  <a:cubicBezTo>
                    <a:pt x="1215827" y="18473"/>
                    <a:pt x="1241227" y="459509"/>
                    <a:pt x="1285100" y="459509"/>
                  </a:cubicBezTo>
                  <a:cubicBezTo>
                    <a:pt x="1328973" y="459509"/>
                    <a:pt x="1391318" y="13855"/>
                    <a:pt x="1437500" y="16164"/>
                  </a:cubicBezTo>
                  <a:cubicBezTo>
                    <a:pt x="1483682" y="18473"/>
                    <a:pt x="1518317" y="473364"/>
                    <a:pt x="1562190" y="473364"/>
                  </a:cubicBezTo>
                  <a:cubicBezTo>
                    <a:pt x="1606063" y="473364"/>
                    <a:pt x="1656863" y="18473"/>
                    <a:pt x="1700736" y="16164"/>
                  </a:cubicBezTo>
                  <a:cubicBezTo>
                    <a:pt x="1744609" y="13855"/>
                    <a:pt x="1779245" y="461818"/>
                    <a:pt x="1825427" y="459509"/>
                  </a:cubicBezTo>
                  <a:cubicBezTo>
                    <a:pt x="1871609" y="457200"/>
                    <a:pt x="1929336" y="2309"/>
                    <a:pt x="1977827" y="2309"/>
                  </a:cubicBezTo>
                  <a:cubicBezTo>
                    <a:pt x="2026318" y="2309"/>
                    <a:pt x="2067881" y="459509"/>
                    <a:pt x="2116372" y="459509"/>
                  </a:cubicBezTo>
                  <a:cubicBezTo>
                    <a:pt x="2164863" y="459509"/>
                    <a:pt x="2222590" y="4618"/>
                    <a:pt x="2268772" y="2309"/>
                  </a:cubicBezTo>
                  <a:cubicBezTo>
                    <a:pt x="2314954" y="0"/>
                    <a:pt x="2349590" y="445655"/>
                    <a:pt x="2393463" y="445655"/>
                  </a:cubicBezTo>
                  <a:cubicBezTo>
                    <a:pt x="2437336" y="445655"/>
                    <a:pt x="2484672" y="223982"/>
                    <a:pt x="2532009" y="230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477000" y="990600"/>
              <a:ext cx="748145" cy="833582"/>
            </a:xfrm>
            <a:custGeom>
              <a:avLst/>
              <a:gdLst>
                <a:gd name="connsiteX0" fmla="*/ 0 w 2632364"/>
                <a:gd name="connsiteY0" fmla="*/ 473364 h 475673"/>
                <a:gd name="connsiteX1" fmla="*/ 207818 w 2632364"/>
                <a:gd name="connsiteY1" fmla="*/ 16164 h 475673"/>
                <a:gd name="connsiteX2" fmla="*/ 374073 w 2632364"/>
                <a:gd name="connsiteY2" fmla="*/ 473364 h 475673"/>
                <a:gd name="connsiteX3" fmla="*/ 526473 w 2632364"/>
                <a:gd name="connsiteY3" fmla="*/ 2309 h 475673"/>
                <a:gd name="connsiteX4" fmla="*/ 651164 w 2632364"/>
                <a:gd name="connsiteY4" fmla="*/ 473364 h 475673"/>
                <a:gd name="connsiteX5" fmla="*/ 789709 w 2632364"/>
                <a:gd name="connsiteY5" fmla="*/ 16164 h 475673"/>
                <a:gd name="connsiteX6" fmla="*/ 900545 w 2632364"/>
                <a:gd name="connsiteY6" fmla="*/ 459509 h 475673"/>
                <a:gd name="connsiteX7" fmla="*/ 1039091 w 2632364"/>
                <a:gd name="connsiteY7" fmla="*/ 16164 h 475673"/>
                <a:gd name="connsiteX8" fmla="*/ 1136073 w 2632364"/>
                <a:gd name="connsiteY8" fmla="*/ 445655 h 475673"/>
                <a:gd name="connsiteX9" fmla="*/ 1274618 w 2632364"/>
                <a:gd name="connsiteY9" fmla="*/ 16164 h 475673"/>
                <a:gd name="connsiteX10" fmla="*/ 1385455 w 2632364"/>
                <a:gd name="connsiteY10" fmla="*/ 459509 h 475673"/>
                <a:gd name="connsiteX11" fmla="*/ 1537855 w 2632364"/>
                <a:gd name="connsiteY11" fmla="*/ 16164 h 475673"/>
                <a:gd name="connsiteX12" fmla="*/ 1662545 w 2632364"/>
                <a:gd name="connsiteY12" fmla="*/ 473364 h 475673"/>
                <a:gd name="connsiteX13" fmla="*/ 1801091 w 2632364"/>
                <a:gd name="connsiteY13" fmla="*/ 16164 h 475673"/>
                <a:gd name="connsiteX14" fmla="*/ 1925782 w 2632364"/>
                <a:gd name="connsiteY14" fmla="*/ 459509 h 475673"/>
                <a:gd name="connsiteX15" fmla="*/ 2078182 w 2632364"/>
                <a:gd name="connsiteY15" fmla="*/ 2309 h 475673"/>
                <a:gd name="connsiteX16" fmla="*/ 2216727 w 2632364"/>
                <a:gd name="connsiteY16" fmla="*/ 459509 h 475673"/>
                <a:gd name="connsiteX17" fmla="*/ 2369127 w 2632364"/>
                <a:gd name="connsiteY17" fmla="*/ 2309 h 475673"/>
                <a:gd name="connsiteX18" fmla="*/ 2493818 w 2632364"/>
                <a:gd name="connsiteY18" fmla="*/ 445655 h 475673"/>
                <a:gd name="connsiteX19" fmla="*/ 2632364 w 2632364"/>
                <a:gd name="connsiteY19" fmla="*/ 2309 h 475673"/>
                <a:gd name="connsiteX0" fmla="*/ 19196 w 2651560"/>
                <a:gd name="connsiteY0" fmla="*/ 473364 h 549564"/>
                <a:gd name="connsiteX1" fmla="*/ 34636 w 2651560"/>
                <a:gd name="connsiteY1" fmla="*/ 473364 h 549564"/>
                <a:gd name="connsiteX2" fmla="*/ 227014 w 2651560"/>
                <a:gd name="connsiteY2" fmla="*/ 16164 h 549564"/>
                <a:gd name="connsiteX3" fmla="*/ 393269 w 2651560"/>
                <a:gd name="connsiteY3" fmla="*/ 473364 h 549564"/>
                <a:gd name="connsiteX4" fmla="*/ 545669 w 2651560"/>
                <a:gd name="connsiteY4" fmla="*/ 2309 h 549564"/>
                <a:gd name="connsiteX5" fmla="*/ 670360 w 2651560"/>
                <a:gd name="connsiteY5" fmla="*/ 473364 h 549564"/>
                <a:gd name="connsiteX6" fmla="*/ 808905 w 2651560"/>
                <a:gd name="connsiteY6" fmla="*/ 16164 h 549564"/>
                <a:gd name="connsiteX7" fmla="*/ 919741 w 2651560"/>
                <a:gd name="connsiteY7" fmla="*/ 459509 h 549564"/>
                <a:gd name="connsiteX8" fmla="*/ 1058287 w 2651560"/>
                <a:gd name="connsiteY8" fmla="*/ 16164 h 549564"/>
                <a:gd name="connsiteX9" fmla="*/ 1155269 w 2651560"/>
                <a:gd name="connsiteY9" fmla="*/ 445655 h 549564"/>
                <a:gd name="connsiteX10" fmla="*/ 1293814 w 2651560"/>
                <a:gd name="connsiteY10" fmla="*/ 16164 h 549564"/>
                <a:gd name="connsiteX11" fmla="*/ 1404651 w 2651560"/>
                <a:gd name="connsiteY11" fmla="*/ 459509 h 549564"/>
                <a:gd name="connsiteX12" fmla="*/ 1557051 w 2651560"/>
                <a:gd name="connsiteY12" fmla="*/ 16164 h 549564"/>
                <a:gd name="connsiteX13" fmla="*/ 1681741 w 2651560"/>
                <a:gd name="connsiteY13" fmla="*/ 473364 h 549564"/>
                <a:gd name="connsiteX14" fmla="*/ 1820287 w 2651560"/>
                <a:gd name="connsiteY14" fmla="*/ 16164 h 549564"/>
                <a:gd name="connsiteX15" fmla="*/ 1944978 w 2651560"/>
                <a:gd name="connsiteY15" fmla="*/ 459509 h 549564"/>
                <a:gd name="connsiteX16" fmla="*/ 2097378 w 2651560"/>
                <a:gd name="connsiteY16" fmla="*/ 2309 h 549564"/>
                <a:gd name="connsiteX17" fmla="*/ 2235923 w 2651560"/>
                <a:gd name="connsiteY17" fmla="*/ 459509 h 549564"/>
                <a:gd name="connsiteX18" fmla="*/ 2388323 w 2651560"/>
                <a:gd name="connsiteY18" fmla="*/ 2309 h 549564"/>
                <a:gd name="connsiteX19" fmla="*/ 2513014 w 2651560"/>
                <a:gd name="connsiteY19" fmla="*/ 445655 h 549564"/>
                <a:gd name="connsiteX20" fmla="*/ 2651560 w 2651560"/>
                <a:gd name="connsiteY20" fmla="*/ 2309 h 549564"/>
                <a:gd name="connsiteX0" fmla="*/ 0 w 2632364"/>
                <a:gd name="connsiteY0" fmla="*/ 473364 h 549564"/>
                <a:gd name="connsiteX1" fmla="*/ 100355 w 2632364"/>
                <a:gd name="connsiteY1" fmla="*/ 473364 h 549564"/>
                <a:gd name="connsiteX2" fmla="*/ 207818 w 2632364"/>
                <a:gd name="connsiteY2" fmla="*/ 16164 h 549564"/>
                <a:gd name="connsiteX3" fmla="*/ 374073 w 2632364"/>
                <a:gd name="connsiteY3" fmla="*/ 473364 h 549564"/>
                <a:gd name="connsiteX4" fmla="*/ 526473 w 2632364"/>
                <a:gd name="connsiteY4" fmla="*/ 2309 h 549564"/>
                <a:gd name="connsiteX5" fmla="*/ 651164 w 2632364"/>
                <a:gd name="connsiteY5" fmla="*/ 473364 h 549564"/>
                <a:gd name="connsiteX6" fmla="*/ 789709 w 2632364"/>
                <a:gd name="connsiteY6" fmla="*/ 16164 h 549564"/>
                <a:gd name="connsiteX7" fmla="*/ 900545 w 2632364"/>
                <a:gd name="connsiteY7" fmla="*/ 459509 h 549564"/>
                <a:gd name="connsiteX8" fmla="*/ 1039091 w 2632364"/>
                <a:gd name="connsiteY8" fmla="*/ 16164 h 549564"/>
                <a:gd name="connsiteX9" fmla="*/ 1136073 w 2632364"/>
                <a:gd name="connsiteY9" fmla="*/ 445655 h 549564"/>
                <a:gd name="connsiteX10" fmla="*/ 1274618 w 2632364"/>
                <a:gd name="connsiteY10" fmla="*/ 16164 h 549564"/>
                <a:gd name="connsiteX11" fmla="*/ 1385455 w 2632364"/>
                <a:gd name="connsiteY11" fmla="*/ 459509 h 549564"/>
                <a:gd name="connsiteX12" fmla="*/ 1537855 w 2632364"/>
                <a:gd name="connsiteY12" fmla="*/ 16164 h 549564"/>
                <a:gd name="connsiteX13" fmla="*/ 1662545 w 2632364"/>
                <a:gd name="connsiteY13" fmla="*/ 473364 h 549564"/>
                <a:gd name="connsiteX14" fmla="*/ 1801091 w 2632364"/>
                <a:gd name="connsiteY14" fmla="*/ 16164 h 549564"/>
                <a:gd name="connsiteX15" fmla="*/ 1925782 w 2632364"/>
                <a:gd name="connsiteY15" fmla="*/ 459509 h 549564"/>
                <a:gd name="connsiteX16" fmla="*/ 2078182 w 2632364"/>
                <a:gd name="connsiteY16" fmla="*/ 2309 h 549564"/>
                <a:gd name="connsiteX17" fmla="*/ 2216727 w 2632364"/>
                <a:gd name="connsiteY17" fmla="*/ 459509 h 549564"/>
                <a:gd name="connsiteX18" fmla="*/ 2369127 w 2632364"/>
                <a:gd name="connsiteY18" fmla="*/ 2309 h 549564"/>
                <a:gd name="connsiteX19" fmla="*/ 2493818 w 2632364"/>
                <a:gd name="connsiteY19" fmla="*/ 445655 h 549564"/>
                <a:gd name="connsiteX20" fmla="*/ 2632364 w 2632364"/>
                <a:gd name="connsiteY20" fmla="*/ 2309 h 549564"/>
                <a:gd name="connsiteX0" fmla="*/ 0 w 2532009"/>
                <a:gd name="connsiteY0" fmla="*/ 473364 h 475673"/>
                <a:gd name="connsiteX1" fmla="*/ 107463 w 2532009"/>
                <a:gd name="connsiteY1" fmla="*/ 16164 h 475673"/>
                <a:gd name="connsiteX2" fmla="*/ 273718 w 2532009"/>
                <a:gd name="connsiteY2" fmla="*/ 473364 h 475673"/>
                <a:gd name="connsiteX3" fmla="*/ 426118 w 2532009"/>
                <a:gd name="connsiteY3" fmla="*/ 2309 h 475673"/>
                <a:gd name="connsiteX4" fmla="*/ 550809 w 2532009"/>
                <a:gd name="connsiteY4" fmla="*/ 473364 h 475673"/>
                <a:gd name="connsiteX5" fmla="*/ 689354 w 2532009"/>
                <a:gd name="connsiteY5" fmla="*/ 16164 h 475673"/>
                <a:gd name="connsiteX6" fmla="*/ 800190 w 2532009"/>
                <a:gd name="connsiteY6" fmla="*/ 459509 h 475673"/>
                <a:gd name="connsiteX7" fmla="*/ 938736 w 2532009"/>
                <a:gd name="connsiteY7" fmla="*/ 16164 h 475673"/>
                <a:gd name="connsiteX8" fmla="*/ 1035718 w 2532009"/>
                <a:gd name="connsiteY8" fmla="*/ 445655 h 475673"/>
                <a:gd name="connsiteX9" fmla="*/ 1174263 w 2532009"/>
                <a:gd name="connsiteY9" fmla="*/ 16164 h 475673"/>
                <a:gd name="connsiteX10" fmla="*/ 1285100 w 2532009"/>
                <a:gd name="connsiteY10" fmla="*/ 459509 h 475673"/>
                <a:gd name="connsiteX11" fmla="*/ 1437500 w 2532009"/>
                <a:gd name="connsiteY11" fmla="*/ 16164 h 475673"/>
                <a:gd name="connsiteX12" fmla="*/ 1562190 w 2532009"/>
                <a:gd name="connsiteY12" fmla="*/ 473364 h 475673"/>
                <a:gd name="connsiteX13" fmla="*/ 1700736 w 2532009"/>
                <a:gd name="connsiteY13" fmla="*/ 16164 h 475673"/>
                <a:gd name="connsiteX14" fmla="*/ 1825427 w 2532009"/>
                <a:gd name="connsiteY14" fmla="*/ 459509 h 475673"/>
                <a:gd name="connsiteX15" fmla="*/ 1977827 w 2532009"/>
                <a:gd name="connsiteY15" fmla="*/ 2309 h 475673"/>
                <a:gd name="connsiteX16" fmla="*/ 2116372 w 2532009"/>
                <a:gd name="connsiteY16" fmla="*/ 459509 h 475673"/>
                <a:gd name="connsiteX17" fmla="*/ 2268772 w 2532009"/>
                <a:gd name="connsiteY17" fmla="*/ 2309 h 475673"/>
                <a:gd name="connsiteX18" fmla="*/ 2393463 w 2532009"/>
                <a:gd name="connsiteY18" fmla="*/ 445655 h 475673"/>
                <a:gd name="connsiteX19" fmla="*/ 2532009 w 2532009"/>
                <a:gd name="connsiteY19" fmla="*/ 2309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32009" h="475673">
                  <a:moveTo>
                    <a:pt x="0" y="473364"/>
                  </a:moveTo>
                  <a:cubicBezTo>
                    <a:pt x="34636" y="397164"/>
                    <a:pt x="61843" y="16164"/>
                    <a:pt x="107463" y="16164"/>
                  </a:cubicBezTo>
                  <a:cubicBezTo>
                    <a:pt x="153083" y="16164"/>
                    <a:pt x="220609" y="475673"/>
                    <a:pt x="273718" y="473364"/>
                  </a:cubicBezTo>
                  <a:cubicBezTo>
                    <a:pt x="326827" y="471055"/>
                    <a:pt x="379936" y="2309"/>
                    <a:pt x="426118" y="2309"/>
                  </a:cubicBezTo>
                  <a:cubicBezTo>
                    <a:pt x="472300" y="2309"/>
                    <a:pt x="506936" y="471055"/>
                    <a:pt x="550809" y="473364"/>
                  </a:cubicBezTo>
                  <a:cubicBezTo>
                    <a:pt x="594682" y="475673"/>
                    <a:pt x="647791" y="18473"/>
                    <a:pt x="689354" y="16164"/>
                  </a:cubicBezTo>
                  <a:cubicBezTo>
                    <a:pt x="730918" y="13855"/>
                    <a:pt x="758626" y="459509"/>
                    <a:pt x="800190" y="459509"/>
                  </a:cubicBezTo>
                  <a:cubicBezTo>
                    <a:pt x="841754" y="459509"/>
                    <a:pt x="899481" y="18473"/>
                    <a:pt x="938736" y="16164"/>
                  </a:cubicBezTo>
                  <a:cubicBezTo>
                    <a:pt x="977991" y="13855"/>
                    <a:pt x="996464" y="445655"/>
                    <a:pt x="1035718" y="445655"/>
                  </a:cubicBezTo>
                  <a:cubicBezTo>
                    <a:pt x="1074972" y="445655"/>
                    <a:pt x="1132699" y="13855"/>
                    <a:pt x="1174263" y="16164"/>
                  </a:cubicBezTo>
                  <a:cubicBezTo>
                    <a:pt x="1215827" y="18473"/>
                    <a:pt x="1241227" y="459509"/>
                    <a:pt x="1285100" y="459509"/>
                  </a:cubicBezTo>
                  <a:cubicBezTo>
                    <a:pt x="1328973" y="459509"/>
                    <a:pt x="1391318" y="13855"/>
                    <a:pt x="1437500" y="16164"/>
                  </a:cubicBezTo>
                  <a:cubicBezTo>
                    <a:pt x="1483682" y="18473"/>
                    <a:pt x="1518317" y="473364"/>
                    <a:pt x="1562190" y="473364"/>
                  </a:cubicBezTo>
                  <a:cubicBezTo>
                    <a:pt x="1606063" y="473364"/>
                    <a:pt x="1656863" y="18473"/>
                    <a:pt x="1700736" y="16164"/>
                  </a:cubicBezTo>
                  <a:cubicBezTo>
                    <a:pt x="1744609" y="13855"/>
                    <a:pt x="1779245" y="461818"/>
                    <a:pt x="1825427" y="459509"/>
                  </a:cubicBezTo>
                  <a:cubicBezTo>
                    <a:pt x="1871609" y="457200"/>
                    <a:pt x="1929336" y="2309"/>
                    <a:pt x="1977827" y="2309"/>
                  </a:cubicBezTo>
                  <a:cubicBezTo>
                    <a:pt x="2026318" y="2309"/>
                    <a:pt x="2067881" y="459509"/>
                    <a:pt x="2116372" y="459509"/>
                  </a:cubicBezTo>
                  <a:cubicBezTo>
                    <a:pt x="2164863" y="459509"/>
                    <a:pt x="2222590" y="4618"/>
                    <a:pt x="2268772" y="2309"/>
                  </a:cubicBezTo>
                  <a:cubicBezTo>
                    <a:pt x="2314954" y="0"/>
                    <a:pt x="2349590" y="445655"/>
                    <a:pt x="2393463" y="445655"/>
                  </a:cubicBezTo>
                  <a:cubicBezTo>
                    <a:pt x="2437336" y="445655"/>
                    <a:pt x="2484672" y="223982"/>
                    <a:pt x="2532009" y="230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239000" y="990600"/>
              <a:ext cx="748145" cy="833582"/>
            </a:xfrm>
            <a:custGeom>
              <a:avLst/>
              <a:gdLst>
                <a:gd name="connsiteX0" fmla="*/ 0 w 2632364"/>
                <a:gd name="connsiteY0" fmla="*/ 473364 h 475673"/>
                <a:gd name="connsiteX1" fmla="*/ 207818 w 2632364"/>
                <a:gd name="connsiteY1" fmla="*/ 16164 h 475673"/>
                <a:gd name="connsiteX2" fmla="*/ 374073 w 2632364"/>
                <a:gd name="connsiteY2" fmla="*/ 473364 h 475673"/>
                <a:gd name="connsiteX3" fmla="*/ 526473 w 2632364"/>
                <a:gd name="connsiteY3" fmla="*/ 2309 h 475673"/>
                <a:gd name="connsiteX4" fmla="*/ 651164 w 2632364"/>
                <a:gd name="connsiteY4" fmla="*/ 473364 h 475673"/>
                <a:gd name="connsiteX5" fmla="*/ 789709 w 2632364"/>
                <a:gd name="connsiteY5" fmla="*/ 16164 h 475673"/>
                <a:gd name="connsiteX6" fmla="*/ 900545 w 2632364"/>
                <a:gd name="connsiteY6" fmla="*/ 459509 h 475673"/>
                <a:gd name="connsiteX7" fmla="*/ 1039091 w 2632364"/>
                <a:gd name="connsiteY7" fmla="*/ 16164 h 475673"/>
                <a:gd name="connsiteX8" fmla="*/ 1136073 w 2632364"/>
                <a:gd name="connsiteY8" fmla="*/ 445655 h 475673"/>
                <a:gd name="connsiteX9" fmla="*/ 1274618 w 2632364"/>
                <a:gd name="connsiteY9" fmla="*/ 16164 h 475673"/>
                <a:gd name="connsiteX10" fmla="*/ 1385455 w 2632364"/>
                <a:gd name="connsiteY10" fmla="*/ 459509 h 475673"/>
                <a:gd name="connsiteX11" fmla="*/ 1537855 w 2632364"/>
                <a:gd name="connsiteY11" fmla="*/ 16164 h 475673"/>
                <a:gd name="connsiteX12" fmla="*/ 1662545 w 2632364"/>
                <a:gd name="connsiteY12" fmla="*/ 473364 h 475673"/>
                <a:gd name="connsiteX13" fmla="*/ 1801091 w 2632364"/>
                <a:gd name="connsiteY13" fmla="*/ 16164 h 475673"/>
                <a:gd name="connsiteX14" fmla="*/ 1925782 w 2632364"/>
                <a:gd name="connsiteY14" fmla="*/ 459509 h 475673"/>
                <a:gd name="connsiteX15" fmla="*/ 2078182 w 2632364"/>
                <a:gd name="connsiteY15" fmla="*/ 2309 h 475673"/>
                <a:gd name="connsiteX16" fmla="*/ 2216727 w 2632364"/>
                <a:gd name="connsiteY16" fmla="*/ 459509 h 475673"/>
                <a:gd name="connsiteX17" fmla="*/ 2369127 w 2632364"/>
                <a:gd name="connsiteY17" fmla="*/ 2309 h 475673"/>
                <a:gd name="connsiteX18" fmla="*/ 2493818 w 2632364"/>
                <a:gd name="connsiteY18" fmla="*/ 445655 h 475673"/>
                <a:gd name="connsiteX19" fmla="*/ 2632364 w 2632364"/>
                <a:gd name="connsiteY19" fmla="*/ 2309 h 475673"/>
                <a:gd name="connsiteX0" fmla="*/ 19196 w 2651560"/>
                <a:gd name="connsiteY0" fmla="*/ 473364 h 549564"/>
                <a:gd name="connsiteX1" fmla="*/ 34636 w 2651560"/>
                <a:gd name="connsiteY1" fmla="*/ 473364 h 549564"/>
                <a:gd name="connsiteX2" fmla="*/ 227014 w 2651560"/>
                <a:gd name="connsiteY2" fmla="*/ 16164 h 549564"/>
                <a:gd name="connsiteX3" fmla="*/ 393269 w 2651560"/>
                <a:gd name="connsiteY3" fmla="*/ 473364 h 549564"/>
                <a:gd name="connsiteX4" fmla="*/ 545669 w 2651560"/>
                <a:gd name="connsiteY4" fmla="*/ 2309 h 549564"/>
                <a:gd name="connsiteX5" fmla="*/ 670360 w 2651560"/>
                <a:gd name="connsiteY5" fmla="*/ 473364 h 549564"/>
                <a:gd name="connsiteX6" fmla="*/ 808905 w 2651560"/>
                <a:gd name="connsiteY6" fmla="*/ 16164 h 549564"/>
                <a:gd name="connsiteX7" fmla="*/ 919741 w 2651560"/>
                <a:gd name="connsiteY7" fmla="*/ 459509 h 549564"/>
                <a:gd name="connsiteX8" fmla="*/ 1058287 w 2651560"/>
                <a:gd name="connsiteY8" fmla="*/ 16164 h 549564"/>
                <a:gd name="connsiteX9" fmla="*/ 1155269 w 2651560"/>
                <a:gd name="connsiteY9" fmla="*/ 445655 h 549564"/>
                <a:gd name="connsiteX10" fmla="*/ 1293814 w 2651560"/>
                <a:gd name="connsiteY10" fmla="*/ 16164 h 549564"/>
                <a:gd name="connsiteX11" fmla="*/ 1404651 w 2651560"/>
                <a:gd name="connsiteY11" fmla="*/ 459509 h 549564"/>
                <a:gd name="connsiteX12" fmla="*/ 1557051 w 2651560"/>
                <a:gd name="connsiteY12" fmla="*/ 16164 h 549564"/>
                <a:gd name="connsiteX13" fmla="*/ 1681741 w 2651560"/>
                <a:gd name="connsiteY13" fmla="*/ 473364 h 549564"/>
                <a:gd name="connsiteX14" fmla="*/ 1820287 w 2651560"/>
                <a:gd name="connsiteY14" fmla="*/ 16164 h 549564"/>
                <a:gd name="connsiteX15" fmla="*/ 1944978 w 2651560"/>
                <a:gd name="connsiteY15" fmla="*/ 459509 h 549564"/>
                <a:gd name="connsiteX16" fmla="*/ 2097378 w 2651560"/>
                <a:gd name="connsiteY16" fmla="*/ 2309 h 549564"/>
                <a:gd name="connsiteX17" fmla="*/ 2235923 w 2651560"/>
                <a:gd name="connsiteY17" fmla="*/ 459509 h 549564"/>
                <a:gd name="connsiteX18" fmla="*/ 2388323 w 2651560"/>
                <a:gd name="connsiteY18" fmla="*/ 2309 h 549564"/>
                <a:gd name="connsiteX19" fmla="*/ 2513014 w 2651560"/>
                <a:gd name="connsiteY19" fmla="*/ 445655 h 549564"/>
                <a:gd name="connsiteX20" fmla="*/ 2651560 w 2651560"/>
                <a:gd name="connsiteY20" fmla="*/ 2309 h 549564"/>
                <a:gd name="connsiteX0" fmla="*/ 0 w 2632364"/>
                <a:gd name="connsiteY0" fmla="*/ 473364 h 549564"/>
                <a:gd name="connsiteX1" fmla="*/ 100355 w 2632364"/>
                <a:gd name="connsiteY1" fmla="*/ 473364 h 549564"/>
                <a:gd name="connsiteX2" fmla="*/ 207818 w 2632364"/>
                <a:gd name="connsiteY2" fmla="*/ 16164 h 549564"/>
                <a:gd name="connsiteX3" fmla="*/ 374073 w 2632364"/>
                <a:gd name="connsiteY3" fmla="*/ 473364 h 549564"/>
                <a:gd name="connsiteX4" fmla="*/ 526473 w 2632364"/>
                <a:gd name="connsiteY4" fmla="*/ 2309 h 549564"/>
                <a:gd name="connsiteX5" fmla="*/ 651164 w 2632364"/>
                <a:gd name="connsiteY5" fmla="*/ 473364 h 549564"/>
                <a:gd name="connsiteX6" fmla="*/ 789709 w 2632364"/>
                <a:gd name="connsiteY6" fmla="*/ 16164 h 549564"/>
                <a:gd name="connsiteX7" fmla="*/ 900545 w 2632364"/>
                <a:gd name="connsiteY7" fmla="*/ 459509 h 549564"/>
                <a:gd name="connsiteX8" fmla="*/ 1039091 w 2632364"/>
                <a:gd name="connsiteY8" fmla="*/ 16164 h 549564"/>
                <a:gd name="connsiteX9" fmla="*/ 1136073 w 2632364"/>
                <a:gd name="connsiteY9" fmla="*/ 445655 h 549564"/>
                <a:gd name="connsiteX10" fmla="*/ 1274618 w 2632364"/>
                <a:gd name="connsiteY10" fmla="*/ 16164 h 549564"/>
                <a:gd name="connsiteX11" fmla="*/ 1385455 w 2632364"/>
                <a:gd name="connsiteY11" fmla="*/ 459509 h 549564"/>
                <a:gd name="connsiteX12" fmla="*/ 1537855 w 2632364"/>
                <a:gd name="connsiteY12" fmla="*/ 16164 h 549564"/>
                <a:gd name="connsiteX13" fmla="*/ 1662545 w 2632364"/>
                <a:gd name="connsiteY13" fmla="*/ 473364 h 549564"/>
                <a:gd name="connsiteX14" fmla="*/ 1801091 w 2632364"/>
                <a:gd name="connsiteY14" fmla="*/ 16164 h 549564"/>
                <a:gd name="connsiteX15" fmla="*/ 1925782 w 2632364"/>
                <a:gd name="connsiteY15" fmla="*/ 459509 h 549564"/>
                <a:gd name="connsiteX16" fmla="*/ 2078182 w 2632364"/>
                <a:gd name="connsiteY16" fmla="*/ 2309 h 549564"/>
                <a:gd name="connsiteX17" fmla="*/ 2216727 w 2632364"/>
                <a:gd name="connsiteY17" fmla="*/ 459509 h 549564"/>
                <a:gd name="connsiteX18" fmla="*/ 2369127 w 2632364"/>
                <a:gd name="connsiteY18" fmla="*/ 2309 h 549564"/>
                <a:gd name="connsiteX19" fmla="*/ 2493818 w 2632364"/>
                <a:gd name="connsiteY19" fmla="*/ 445655 h 549564"/>
                <a:gd name="connsiteX20" fmla="*/ 2632364 w 2632364"/>
                <a:gd name="connsiteY20" fmla="*/ 2309 h 549564"/>
                <a:gd name="connsiteX0" fmla="*/ 0 w 2532009"/>
                <a:gd name="connsiteY0" fmla="*/ 473364 h 475673"/>
                <a:gd name="connsiteX1" fmla="*/ 107463 w 2532009"/>
                <a:gd name="connsiteY1" fmla="*/ 16164 h 475673"/>
                <a:gd name="connsiteX2" fmla="*/ 273718 w 2532009"/>
                <a:gd name="connsiteY2" fmla="*/ 473364 h 475673"/>
                <a:gd name="connsiteX3" fmla="*/ 426118 w 2532009"/>
                <a:gd name="connsiteY3" fmla="*/ 2309 h 475673"/>
                <a:gd name="connsiteX4" fmla="*/ 550809 w 2532009"/>
                <a:gd name="connsiteY4" fmla="*/ 473364 h 475673"/>
                <a:gd name="connsiteX5" fmla="*/ 689354 w 2532009"/>
                <a:gd name="connsiteY5" fmla="*/ 16164 h 475673"/>
                <a:gd name="connsiteX6" fmla="*/ 800190 w 2532009"/>
                <a:gd name="connsiteY6" fmla="*/ 459509 h 475673"/>
                <a:gd name="connsiteX7" fmla="*/ 938736 w 2532009"/>
                <a:gd name="connsiteY7" fmla="*/ 16164 h 475673"/>
                <a:gd name="connsiteX8" fmla="*/ 1035718 w 2532009"/>
                <a:gd name="connsiteY8" fmla="*/ 445655 h 475673"/>
                <a:gd name="connsiteX9" fmla="*/ 1174263 w 2532009"/>
                <a:gd name="connsiteY9" fmla="*/ 16164 h 475673"/>
                <a:gd name="connsiteX10" fmla="*/ 1285100 w 2532009"/>
                <a:gd name="connsiteY10" fmla="*/ 459509 h 475673"/>
                <a:gd name="connsiteX11" fmla="*/ 1437500 w 2532009"/>
                <a:gd name="connsiteY11" fmla="*/ 16164 h 475673"/>
                <a:gd name="connsiteX12" fmla="*/ 1562190 w 2532009"/>
                <a:gd name="connsiteY12" fmla="*/ 473364 h 475673"/>
                <a:gd name="connsiteX13" fmla="*/ 1700736 w 2532009"/>
                <a:gd name="connsiteY13" fmla="*/ 16164 h 475673"/>
                <a:gd name="connsiteX14" fmla="*/ 1825427 w 2532009"/>
                <a:gd name="connsiteY14" fmla="*/ 459509 h 475673"/>
                <a:gd name="connsiteX15" fmla="*/ 1977827 w 2532009"/>
                <a:gd name="connsiteY15" fmla="*/ 2309 h 475673"/>
                <a:gd name="connsiteX16" fmla="*/ 2116372 w 2532009"/>
                <a:gd name="connsiteY16" fmla="*/ 459509 h 475673"/>
                <a:gd name="connsiteX17" fmla="*/ 2268772 w 2532009"/>
                <a:gd name="connsiteY17" fmla="*/ 2309 h 475673"/>
                <a:gd name="connsiteX18" fmla="*/ 2393463 w 2532009"/>
                <a:gd name="connsiteY18" fmla="*/ 445655 h 475673"/>
                <a:gd name="connsiteX19" fmla="*/ 2532009 w 2532009"/>
                <a:gd name="connsiteY19" fmla="*/ 2309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32009" h="475673">
                  <a:moveTo>
                    <a:pt x="0" y="473364"/>
                  </a:moveTo>
                  <a:cubicBezTo>
                    <a:pt x="34636" y="397164"/>
                    <a:pt x="61843" y="16164"/>
                    <a:pt x="107463" y="16164"/>
                  </a:cubicBezTo>
                  <a:cubicBezTo>
                    <a:pt x="153083" y="16164"/>
                    <a:pt x="220609" y="475673"/>
                    <a:pt x="273718" y="473364"/>
                  </a:cubicBezTo>
                  <a:cubicBezTo>
                    <a:pt x="326827" y="471055"/>
                    <a:pt x="379936" y="2309"/>
                    <a:pt x="426118" y="2309"/>
                  </a:cubicBezTo>
                  <a:cubicBezTo>
                    <a:pt x="472300" y="2309"/>
                    <a:pt x="506936" y="471055"/>
                    <a:pt x="550809" y="473364"/>
                  </a:cubicBezTo>
                  <a:cubicBezTo>
                    <a:pt x="594682" y="475673"/>
                    <a:pt x="647791" y="18473"/>
                    <a:pt x="689354" y="16164"/>
                  </a:cubicBezTo>
                  <a:cubicBezTo>
                    <a:pt x="730918" y="13855"/>
                    <a:pt x="758626" y="459509"/>
                    <a:pt x="800190" y="459509"/>
                  </a:cubicBezTo>
                  <a:cubicBezTo>
                    <a:pt x="841754" y="459509"/>
                    <a:pt x="899481" y="18473"/>
                    <a:pt x="938736" y="16164"/>
                  </a:cubicBezTo>
                  <a:cubicBezTo>
                    <a:pt x="977991" y="13855"/>
                    <a:pt x="996464" y="445655"/>
                    <a:pt x="1035718" y="445655"/>
                  </a:cubicBezTo>
                  <a:cubicBezTo>
                    <a:pt x="1074972" y="445655"/>
                    <a:pt x="1132699" y="13855"/>
                    <a:pt x="1174263" y="16164"/>
                  </a:cubicBezTo>
                  <a:cubicBezTo>
                    <a:pt x="1215827" y="18473"/>
                    <a:pt x="1241227" y="459509"/>
                    <a:pt x="1285100" y="459509"/>
                  </a:cubicBezTo>
                  <a:cubicBezTo>
                    <a:pt x="1328973" y="459509"/>
                    <a:pt x="1391318" y="13855"/>
                    <a:pt x="1437500" y="16164"/>
                  </a:cubicBezTo>
                  <a:cubicBezTo>
                    <a:pt x="1483682" y="18473"/>
                    <a:pt x="1518317" y="473364"/>
                    <a:pt x="1562190" y="473364"/>
                  </a:cubicBezTo>
                  <a:cubicBezTo>
                    <a:pt x="1606063" y="473364"/>
                    <a:pt x="1656863" y="18473"/>
                    <a:pt x="1700736" y="16164"/>
                  </a:cubicBezTo>
                  <a:cubicBezTo>
                    <a:pt x="1744609" y="13855"/>
                    <a:pt x="1779245" y="461818"/>
                    <a:pt x="1825427" y="459509"/>
                  </a:cubicBezTo>
                  <a:cubicBezTo>
                    <a:pt x="1871609" y="457200"/>
                    <a:pt x="1929336" y="2309"/>
                    <a:pt x="1977827" y="2309"/>
                  </a:cubicBezTo>
                  <a:cubicBezTo>
                    <a:pt x="2026318" y="2309"/>
                    <a:pt x="2067881" y="459509"/>
                    <a:pt x="2116372" y="459509"/>
                  </a:cubicBezTo>
                  <a:cubicBezTo>
                    <a:pt x="2164863" y="459509"/>
                    <a:pt x="2222590" y="4618"/>
                    <a:pt x="2268772" y="2309"/>
                  </a:cubicBezTo>
                  <a:cubicBezTo>
                    <a:pt x="2314954" y="0"/>
                    <a:pt x="2349590" y="445655"/>
                    <a:pt x="2393463" y="445655"/>
                  </a:cubicBezTo>
                  <a:cubicBezTo>
                    <a:pt x="2437336" y="445655"/>
                    <a:pt x="2484672" y="223982"/>
                    <a:pt x="2532009" y="230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" name="Picture 60" descr="cellpho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3657600"/>
            <a:ext cx="685800" cy="1038030"/>
          </a:xfrm>
          <a:prstGeom prst="rect">
            <a:avLst/>
          </a:prstGeom>
        </p:spPr>
      </p:pic>
      <p:pic>
        <p:nvPicPr>
          <p:cNvPr id="62" name="Picture 61" descr="lapto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3200400"/>
            <a:ext cx="856008" cy="990600"/>
          </a:xfrm>
          <a:prstGeom prst="rect">
            <a:avLst/>
          </a:prstGeom>
        </p:spPr>
      </p:pic>
      <p:cxnSp>
        <p:nvCxnSpPr>
          <p:cNvPr id="64" name="Straight Connector 63"/>
          <p:cNvCxnSpPr/>
          <p:nvPr/>
        </p:nvCxnSpPr>
        <p:spPr>
          <a:xfrm rot="5400000">
            <a:off x="1527464" y="4977246"/>
            <a:ext cx="1447800" cy="1588"/>
          </a:xfrm>
          <a:prstGeom prst="line">
            <a:avLst/>
          </a:prstGeom>
          <a:ln w="28575">
            <a:solidFill>
              <a:schemeClr val="tx1"/>
            </a:solidFill>
            <a:headEnd type="triangle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251364" y="5701146"/>
            <a:ext cx="1905000" cy="1588"/>
          </a:xfrm>
          <a:prstGeom prst="line">
            <a:avLst/>
          </a:prstGeom>
          <a:ln w="28575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 rot="10800000">
            <a:off x="1717964" y="4250163"/>
            <a:ext cx="461665" cy="14614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 smtClean="0"/>
              <a:t>Signal Strength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 rot="16200000">
            <a:off x="2930299" y="5398746"/>
            <a:ext cx="461665" cy="10575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cxnSp>
        <p:nvCxnSpPr>
          <p:cNvPr id="69" name="Straight Connector 68"/>
          <p:cNvCxnSpPr/>
          <p:nvPr/>
        </p:nvCxnSpPr>
        <p:spPr>
          <a:xfrm rot="5400000">
            <a:off x="5676900" y="5224166"/>
            <a:ext cx="1447800" cy="1588"/>
          </a:xfrm>
          <a:prstGeom prst="line">
            <a:avLst/>
          </a:prstGeom>
          <a:ln w="28575">
            <a:solidFill>
              <a:schemeClr val="tx2"/>
            </a:solidFill>
            <a:headEnd type="triangle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400800" y="5943600"/>
            <a:ext cx="1905000" cy="1588"/>
          </a:xfrm>
          <a:prstGeom prst="line">
            <a:avLst/>
          </a:prstGeom>
          <a:ln w="28575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 rot="16200000">
            <a:off x="7079735" y="5645666"/>
            <a:ext cx="461665" cy="10575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grpSp>
        <p:nvGrpSpPr>
          <p:cNvPr id="5" name="Group 108"/>
          <p:cNvGrpSpPr/>
          <p:nvPr/>
        </p:nvGrpSpPr>
        <p:grpSpPr>
          <a:xfrm>
            <a:off x="2515394" y="4648200"/>
            <a:ext cx="153194" cy="152400"/>
            <a:chOff x="2515394" y="4648200"/>
            <a:chExt cx="153194" cy="152400"/>
          </a:xfrm>
        </p:grpSpPr>
        <p:cxnSp>
          <p:nvCxnSpPr>
            <p:cNvPr id="73" name="Straight Connector 72"/>
            <p:cNvCxnSpPr/>
            <p:nvPr/>
          </p:nvCxnSpPr>
          <p:spPr>
            <a:xfrm rot="5400000">
              <a:off x="2439988" y="4723606"/>
              <a:ext cx="151606" cy="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515394" y="4723606"/>
              <a:ext cx="1524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2591594" y="4723606"/>
              <a:ext cx="1524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81"/>
          <p:cNvGrpSpPr/>
          <p:nvPr/>
        </p:nvGrpSpPr>
        <p:grpSpPr>
          <a:xfrm rot="16200000">
            <a:off x="2247900" y="5143500"/>
            <a:ext cx="685800" cy="152400"/>
            <a:chOff x="5715000" y="990600"/>
            <a:chExt cx="2272145" cy="833582"/>
          </a:xfrm>
        </p:grpSpPr>
        <p:sp>
          <p:nvSpPr>
            <p:cNvPr id="78" name="Freeform 77"/>
            <p:cNvSpPr/>
            <p:nvPr/>
          </p:nvSpPr>
          <p:spPr>
            <a:xfrm>
              <a:off x="5715000" y="990600"/>
              <a:ext cx="748145" cy="833582"/>
            </a:xfrm>
            <a:custGeom>
              <a:avLst/>
              <a:gdLst>
                <a:gd name="connsiteX0" fmla="*/ 0 w 2632364"/>
                <a:gd name="connsiteY0" fmla="*/ 473364 h 475673"/>
                <a:gd name="connsiteX1" fmla="*/ 207818 w 2632364"/>
                <a:gd name="connsiteY1" fmla="*/ 16164 h 475673"/>
                <a:gd name="connsiteX2" fmla="*/ 374073 w 2632364"/>
                <a:gd name="connsiteY2" fmla="*/ 473364 h 475673"/>
                <a:gd name="connsiteX3" fmla="*/ 526473 w 2632364"/>
                <a:gd name="connsiteY3" fmla="*/ 2309 h 475673"/>
                <a:gd name="connsiteX4" fmla="*/ 651164 w 2632364"/>
                <a:gd name="connsiteY4" fmla="*/ 473364 h 475673"/>
                <a:gd name="connsiteX5" fmla="*/ 789709 w 2632364"/>
                <a:gd name="connsiteY5" fmla="*/ 16164 h 475673"/>
                <a:gd name="connsiteX6" fmla="*/ 900545 w 2632364"/>
                <a:gd name="connsiteY6" fmla="*/ 459509 h 475673"/>
                <a:gd name="connsiteX7" fmla="*/ 1039091 w 2632364"/>
                <a:gd name="connsiteY7" fmla="*/ 16164 h 475673"/>
                <a:gd name="connsiteX8" fmla="*/ 1136073 w 2632364"/>
                <a:gd name="connsiteY8" fmla="*/ 445655 h 475673"/>
                <a:gd name="connsiteX9" fmla="*/ 1274618 w 2632364"/>
                <a:gd name="connsiteY9" fmla="*/ 16164 h 475673"/>
                <a:gd name="connsiteX10" fmla="*/ 1385455 w 2632364"/>
                <a:gd name="connsiteY10" fmla="*/ 459509 h 475673"/>
                <a:gd name="connsiteX11" fmla="*/ 1537855 w 2632364"/>
                <a:gd name="connsiteY11" fmla="*/ 16164 h 475673"/>
                <a:gd name="connsiteX12" fmla="*/ 1662545 w 2632364"/>
                <a:gd name="connsiteY12" fmla="*/ 473364 h 475673"/>
                <a:gd name="connsiteX13" fmla="*/ 1801091 w 2632364"/>
                <a:gd name="connsiteY13" fmla="*/ 16164 h 475673"/>
                <a:gd name="connsiteX14" fmla="*/ 1925782 w 2632364"/>
                <a:gd name="connsiteY14" fmla="*/ 459509 h 475673"/>
                <a:gd name="connsiteX15" fmla="*/ 2078182 w 2632364"/>
                <a:gd name="connsiteY15" fmla="*/ 2309 h 475673"/>
                <a:gd name="connsiteX16" fmla="*/ 2216727 w 2632364"/>
                <a:gd name="connsiteY16" fmla="*/ 459509 h 475673"/>
                <a:gd name="connsiteX17" fmla="*/ 2369127 w 2632364"/>
                <a:gd name="connsiteY17" fmla="*/ 2309 h 475673"/>
                <a:gd name="connsiteX18" fmla="*/ 2493818 w 2632364"/>
                <a:gd name="connsiteY18" fmla="*/ 445655 h 475673"/>
                <a:gd name="connsiteX19" fmla="*/ 2632364 w 2632364"/>
                <a:gd name="connsiteY19" fmla="*/ 2309 h 475673"/>
                <a:gd name="connsiteX0" fmla="*/ 19196 w 2651560"/>
                <a:gd name="connsiteY0" fmla="*/ 473364 h 549564"/>
                <a:gd name="connsiteX1" fmla="*/ 34636 w 2651560"/>
                <a:gd name="connsiteY1" fmla="*/ 473364 h 549564"/>
                <a:gd name="connsiteX2" fmla="*/ 227014 w 2651560"/>
                <a:gd name="connsiteY2" fmla="*/ 16164 h 549564"/>
                <a:gd name="connsiteX3" fmla="*/ 393269 w 2651560"/>
                <a:gd name="connsiteY3" fmla="*/ 473364 h 549564"/>
                <a:gd name="connsiteX4" fmla="*/ 545669 w 2651560"/>
                <a:gd name="connsiteY4" fmla="*/ 2309 h 549564"/>
                <a:gd name="connsiteX5" fmla="*/ 670360 w 2651560"/>
                <a:gd name="connsiteY5" fmla="*/ 473364 h 549564"/>
                <a:gd name="connsiteX6" fmla="*/ 808905 w 2651560"/>
                <a:gd name="connsiteY6" fmla="*/ 16164 h 549564"/>
                <a:gd name="connsiteX7" fmla="*/ 919741 w 2651560"/>
                <a:gd name="connsiteY7" fmla="*/ 459509 h 549564"/>
                <a:gd name="connsiteX8" fmla="*/ 1058287 w 2651560"/>
                <a:gd name="connsiteY8" fmla="*/ 16164 h 549564"/>
                <a:gd name="connsiteX9" fmla="*/ 1155269 w 2651560"/>
                <a:gd name="connsiteY9" fmla="*/ 445655 h 549564"/>
                <a:gd name="connsiteX10" fmla="*/ 1293814 w 2651560"/>
                <a:gd name="connsiteY10" fmla="*/ 16164 h 549564"/>
                <a:gd name="connsiteX11" fmla="*/ 1404651 w 2651560"/>
                <a:gd name="connsiteY11" fmla="*/ 459509 h 549564"/>
                <a:gd name="connsiteX12" fmla="*/ 1557051 w 2651560"/>
                <a:gd name="connsiteY12" fmla="*/ 16164 h 549564"/>
                <a:gd name="connsiteX13" fmla="*/ 1681741 w 2651560"/>
                <a:gd name="connsiteY13" fmla="*/ 473364 h 549564"/>
                <a:gd name="connsiteX14" fmla="*/ 1820287 w 2651560"/>
                <a:gd name="connsiteY14" fmla="*/ 16164 h 549564"/>
                <a:gd name="connsiteX15" fmla="*/ 1944978 w 2651560"/>
                <a:gd name="connsiteY15" fmla="*/ 459509 h 549564"/>
                <a:gd name="connsiteX16" fmla="*/ 2097378 w 2651560"/>
                <a:gd name="connsiteY16" fmla="*/ 2309 h 549564"/>
                <a:gd name="connsiteX17" fmla="*/ 2235923 w 2651560"/>
                <a:gd name="connsiteY17" fmla="*/ 459509 h 549564"/>
                <a:gd name="connsiteX18" fmla="*/ 2388323 w 2651560"/>
                <a:gd name="connsiteY18" fmla="*/ 2309 h 549564"/>
                <a:gd name="connsiteX19" fmla="*/ 2513014 w 2651560"/>
                <a:gd name="connsiteY19" fmla="*/ 445655 h 549564"/>
                <a:gd name="connsiteX20" fmla="*/ 2651560 w 2651560"/>
                <a:gd name="connsiteY20" fmla="*/ 2309 h 549564"/>
                <a:gd name="connsiteX0" fmla="*/ 0 w 2632364"/>
                <a:gd name="connsiteY0" fmla="*/ 473364 h 549564"/>
                <a:gd name="connsiteX1" fmla="*/ 100355 w 2632364"/>
                <a:gd name="connsiteY1" fmla="*/ 473364 h 549564"/>
                <a:gd name="connsiteX2" fmla="*/ 207818 w 2632364"/>
                <a:gd name="connsiteY2" fmla="*/ 16164 h 549564"/>
                <a:gd name="connsiteX3" fmla="*/ 374073 w 2632364"/>
                <a:gd name="connsiteY3" fmla="*/ 473364 h 549564"/>
                <a:gd name="connsiteX4" fmla="*/ 526473 w 2632364"/>
                <a:gd name="connsiteY4" fmla="*/ 2309 h 549564"/>
                <a:gd name="connsiteX5" fmla="*/ 651164 w 2632364"/>
                <a:gd name="connsiteY5" fmla="*/ 473364 h 549564"/>
                <a:gd name="connsiteX6" fmla="*/ 789709 w 2632364"/>
                <a:gd name="connsiteY6" fmla="*/ 16164 h 549564"/>
                <a:gd name="connsiteX7" fmla="*/ 900545 w 2632364"/>
                <a:gd name="connsiteY7" fmla="*/ 459509 h 549564"/>
                <a:gd name="connsiteX8" fmla="*/ 1039091 w 2632364"/>
                <a:gd name="connsiteY8" fmla="*/ 16164 h 549564"/>
                <a:gd name="connsiteX9" fmla="*/ 1136073 w 2632364"/>
                <a:gd name="connsiteY9" fmla="*/ 445655 h 549564"/>
                <a:gd name="connsiteX10" fmla="*/ 1274618 w 2632364"/>
                <a:gd name="connsiteY10" fmla="*/ 16164 h 549564"/>
                <a:gd name="connsiteX11" fmla="*/ 1385455 w 2632364"/>
                <a:gd name="connsiteY11" fmla="*/ 459509 h 549564"/>
                <a:gd name="connsiteX12" fmla="*/ 1537855 w 2632364"/>
                <a:gd name="connsiteY12" fmla="*/ 16164 h 549564"/>
                <a:gd name="connsiteX13" fmla="*/ 1662545 w 2632364"/>
                <a:gd name="connsiteY13" fmla="*/ 473364 h 549564"/>
                <a:gd name="connsiteX14" fmla="*/ 1801091 w 2632364"/>
                <a:gd name="connsiteY14" fmla="*/ 16164 h 549564"/>
                <a:gd name="connsiteX15" fmla="*/ 1925782 w 2632364"/>
                <a:gd name="connsiteY15" fmla="*/ 459509 h 549564"/>
                <a:gd name="connsiteX16" fmla="*/ 2078182 w 2632364"/>
                <a:gd name="connsiteY16" fmla="*/ 2309 h 549564"/>
                <a:gd name="connsiteX17" fmla="*/ 2216727 w 2632364"/>
                <a:gd name="connsiteY17" fmla="*/ 459509 h 549564"/>
                <a:gd name="connsiteX18" fmla="*/ 2369127 w 2632364"/>
                <a:gd name="connsiteY18" fmla="*/ 2309 h 549564"/>
                <a:gd name="connsiteX19" fmla="*/ 2493818 w 2632364"/>
                <a:gd name="connsiteY19" fmla="*/ 445655 h 549564"/>
                <a:gd name="connsiteX20" fmla="*/ 2632364 w 2632364"/>
                <a:gd name="connsiteY20" fmla="*/ 2309 h 549564"/>
                <a:gd name="connsiteX0" fmla="*/ 0 w 2532009"/>
                <a:gd name="connsiteY0" fmla="*/ 473364 h 475673"/>
                <a:gd name="connsiteX1" fmla="*/ 107463 w 2532009"/>
                <a:gd name="connsiteY1" fmla="*/ 16164 h 475673"/>
                <a:gd name="connsiteX2" fmla="*/ 273718 w 2532009"/>
                <a:gd name="connsiteY2" fmla="*/ 473364 h 475673"/>
                <a:gd name="connsiteX3" fmla="*/ 426118 w 2532009"/>
                <a:gd name="connsiteY3" fmla="*/ 2309 h 475673"/>
                <a:gd name="connsiteX4" fmla="*/ 550809 w 2532009"/>
                <a:gd name="connsiteY4" fmla="*/ 473364 h 475673"/>
                <a:gd name="connsiteX5" fmla="*/ 689354 w 2532009"/>
                <a:gd name="connsiteY5" fmla="*/ 16164 h 475673"/>
                <a:gd name="connsiteX6" fmla="*/ 800190 w 2532009"/>
                <a:gd name="connsiteY6" fmla="*/ 459509 h 475673"/>
                <a:gd name="connsiteX7" fmla="*/ 938736 w 2532009"/>
                <a:gd name="connsiteY7" fmla="*/ 16164 h 475673"/>
                <a:gd name="connsiteX8" fmla="*/ 1035718 w 2532009"/>
                <a:gd name="connsiteY8" fmla="*/ 445655 h 475673"/>
                <a:gd name="connsiteX9" fmla="*/ 1174263 w 2532009"/>
                <a:gd name="connsiteY9" fmla="*/ 16164 h 475673"/>
                <a:gd name="connsiteX10" fmla="*/ 1285100 w 2532009"/>
                <a:gd name="connsiteY10" fmla="*/ 459509 h 475673"/>
                <a:gd name="connsiteX11" fmla="*/ 1437500 w 2532009"/>
                <a:gd name="connsiteY11" fmla="*/ 16164 h 475673"/>
                <a:gd name="connsiteX12" fmla="*/ 1562190 w 2532009"/>
                <a:gd name="connsiteY12" fmla="*/ 473364 h 475673"/>
                <a:gd name="connsiteX13" fmla="*/ 1700736 w 2532009"/>
                <a:gd name="connsiteY13" fmla="*/ 16164 h 475673"/>
                <a:gd name="connsiteX14" fmla="*/ 1825427 w 2532009"/>
                <a:gd name="connsiteY14" fmla="*/ 459509 h 475673"/>
                <a:gd name="connsiteX15" fmla="*/ 1977827 w 2532009"/>
                <a:gd name="connsiteY15" fmla="*/ 2309 h 475673"/>
                <a:gd name="connsiteX16" fmla="*/ 2116372 w 2532009"/>
                <a:gd name="connsiteY16" fmla="*/ 459509 h 475673"/>
                <a:gd name="connsiteX17" fmla="*/ 2268772 w 2532009"/>
                <a:gd name="connsiteY17" fmla="*/ 2309 h 475673"/>
                <a:gd name="connsiteX18" fmla="*/ 2393463 w 2532009"/>
                <a:gd name="connsiteY18" fmla="*/ 445655 h 475673"/>
                <a:gd name="connsiteX19" fmla="*/ 2532009 w 2532009"/>
                <a:gd name="connsiteY19" fmla="*/ 2309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32009" h="475673">
                  <a:moveTo>
                    <a:pt x="0" y="473364"/>
                  </a:moveTo>
                  <a:cubicBezTo>
                    <a:pt x="34636" y="397164"/>
                    <a:pt x="61843" y="16164"/>
                    <a:pt x="107463" y="16164"/>
                  </a:cubicBezTo>
                  <a:cubicBezTo>
                    <a:pt x="153083" y="16164"/>
                    <a:pt x="220609" y="475673"/>
                    <a:pt x="273718" y="473364"/>
                  </a:cubicBezTo>
                  <a:cubicBezTo>
                    <a:pt x="326827" y="471055"/>
                    <a:pt x="379936" y="2309"/>
                    <a:pt x="426118" y="2309"/>
                  </a:cubicBezTo>
                  <a:cubicBezTo>
                    <a:pt x="472300" y="2309"/>
                    <a:pt x="506936" y="471055"/>
                    <a:pt x="550809" y="473364"/>
                  </a:cubicBezTo>
                  <a:cubicBezTo>
                    <a:pt x="594682" y="475673"/>
                    <a:pt x="647791" y="18473"/>
                    <a:pt x="689354" y="16164"/>
                  </a:cubicBezTo>
                  <a:cubicBezTo>
                    <a:pt x="730918" y="13855"/>
                    <a:pt x="758626" y="459509"/>
                    <a:pt x="800190" y="459509"/>
                  </a:cubicBezTo>
                  <a:cubicBezTo>
                    <a:pt x="841754" y="459509"/>
                    <a:pt x="899481" y="18473"/>
                    <a:pt x="938736" y="16164"/>
                  </a:cubicBezTo>
                  <a:cubicBezTo>
                    <a:pt x="977991" y="13855"/>
                    <a:pt x="996464" y="445655"/>
                    <a:pt x="1035718" y="445655"/>
                  </a:cubicBezTo>
                  <a:cubicBezTo>
                    <a:pt x="1074972" y="445655"/>
                    <a:pt x="1132699" y="13855"/>
                    <a:pt x="1174263" y="16164"/>
                  </a:cubicBezTo>
                  <a:cubicBezTo>
                    <a:pt x="1215827" y="18473"/>
                    <a:pt x="1241227" y="459509"/>
                    <a:pt x="1285100" y="459509"/>
                  </a:cubicBezTo>
                  <a:cubicBezTo>
                    <a:pt x="1328973" y="459509"/>
                    <a:pt x="1391318" y="13855"/>
                    <a:pt x="1437500" y="16164"/>
                  </a:cubicBezTo>
                  <a:cubicBezTo>
                    <a:pt x="1483682" y="18473"/>
                    <a:pt x="1518317" y="473364"/>
                    <a:pt x="1562190" y="473364"/>
                  </a:cubicBezTo>
                  <a:cubicBezTo>
                    <a:pt x="1606063" y="473364"/>
                    <a:pt x="1656863" y="18473"/>
                    <a:pt x="1700736" y="16164"/>
                  </a:cubicBezTo>
                  <a:cubicBezTo>
                    <a:pt x="1744609" y="13855"/>
                    <a:pt x="1779245" y="461818"/>
                    <a:pt x="1825427" y="459509"/>
                  </a:cubicBezTo>
                  <a:cubicBezTo>
                    <a:pt x="1871609" y="457200"/>
                    <a:pt x="1929336" y="2309"/>
                    <a:pt x="1977827" y="2309"/>
                  </a:cubicBezTo>
                  <a:cubicBezTo>
                    <a:pt x="2026318" y="2309"/>
                    <a:pt x="2067881" y="459509"/>
                    <a:pt x="2116372" y="459509"/>
                  </a:cubicBezTo>
                  <a:cubicBezTo>
                    <a:pt x="2164863" y="459509"/>
                    <a:pt x="2222590" y="4618"/>
                    <a:pt x="2268772" y="2309"/>
                  </a:cubicBezTo>
                  <a:cubicBezTo>
                    <a:pt x="2314954" y="0"/>
                    <a:pt x="2349590" y="445655"/>
                    <a:pt x="2393463" y="445655"/>
                  </a:cubicBezTo>
                  <a:cubicBezTo>
                    <a:pt x="2437336" y="445655"/>
                    <a:pt x="2484672" y="223982"/>
                    <a:pt x="2532009" y="230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477000" y="990600"/>
              <a:ext cx="748145" cy="833582"/>
            </a:xfrm>
            <a:custGeom>
              <a:avLst/>
              <a:gdLst>
                <a:gd name="connsiteX0" fmla="*/ 0 w 2632364"/>
                <a:gd name="connsiteY0" fmla="*/ 473364 h 475673"/>
                <a:gd name="connsiteX1" fmla="*/ 207818 w 2632364"/>
                <a:gd name="connsiteY1" fmla="*/ 16164 h 475673"/>
                <a:gd name="connsiteX2" fmla="*/ 374073 w 2632364"/>
                <a:gd name="connsiteY2" fmla="*/ 473364 h 475673"/>
                <a:gd name="connsiteX3" fmla="*/ 526473 w 2632364"/>
                <a:gd name="connsiteY3" fmla="*/ 2309 h 475673"/>
                <a:gd name="connsiteX4" fmla="*/ 651164 w 2632364"/>
                <a:gd name="connsiteY4" fmla="*/ 473364 h 475673"/>
                <a:gd name="connsiteX5" fmla="*/ 789709 w 2632364"/>
                <a:gd name="connsiteY5" fmla="*/ 16164 h 475673"/>
                <a:gd name="connsiteX6" fmla="*/ 900545 w 2632364"/>
                <a:gd name="connsiteY6" fmla="*/ 459509 h 475673"/>
                <a:gd name="connsiteX7" fmla="*/ 1039091 w 2632364"/>
                <a:gd name="connsiteY7" fmla="*/ 16164 h 475673"/>
                <a:gd name="connsiteX8" fmla="*/ 1136073 w 2632364"/>
                <a:gd name="connsiteY8" fmla="*/ 445655 h 475673"/>
                <a:gd name="connsiteX9" fmla="*/ 1274618 w 2632364"/>
                <a:gd name="connsiteY9" fmla="*/ 16164 h 475673"/>
                <a:gd name="connsiteX10" fmla="*/ 1385455 w 2632364"/>
                <a:gd name="connsiteY10" fmla="*/ 459509 h 475673"/>
                <a:gd name="connsiteX11" fmla="*/ 1537855 w 2632364"/>
                <a:gd name="connsiteY11" fmla="*/ 16164 h 475673"/>
                <a:gd name="connsiteX12" fmla="*/ 1662545 w 2632364"/>
                <a:gd name="connsiteY12" fmla="*/ 473364 h 475673"/>
                <a:gd name="connsiteX13" fmla="*/ 1801091 w 2632364"/>
                <a:gd name="connsiteY13" fmla="*/ 16164 h 475673"/>
                <a:gd name="connsiteX14" fmla="*/ 1925782 w 2632364"/>
                <a:gd name="connsiteY14" fmla="*/ 459509 h 475673"/>
                <a:gd name="connsiteX15" fmla="*/ 2078182 w 2632364"/>
                <a:gd name="connsiteY15" fmla="*/ 2309 h 475673"/>
                <a:gd name="connsiteX16" fmla="*/ 2216727 w 2632364"/>
                <a:gd name="connsiteY16" fmla="*/ 459509 h 475673"/>
                <a:gd name="connsiteX17" fmla="*/ 2369127 w 2632364"/>
                <a:gd name="connsiteY17" fmla="*/ 2309 h 475673"/>
                <a:gd name="connsiteX18" fmla="*/ 2493818 w 2632364"/>
                <a:gd name="connsiteY18" fmla="*/ 445655 h 475673"/>
                <a:gd name="connsiteX19" fmla="*/ 2632364 w 2632364"/>
                <a:gd name="connsiteY19" fmla="*/ 2309 h 475673"/>
                <a:gd name="connsiteX0" fmla="*/ 19196 w 2651560"/>
                <a:gd name="connsiteY0" fmla="*/ 473364 h 549564"/>
                <a:gd name="connsiteX1" fmla="*/ 34636 w 2651560"/>
                <a:gd name="connsiteY1" fmla="*/ 473364 h 549564"/>
                <a:gd name="connsiteX2" fmla="*/ 227014 w 2651560"/>
                <a:gd name="connsiteY2" fmla="*/ 16164 h 549564"/>
                <a:gd name="connsiteX3" fmla="*/ 393269 w 2651560"/>
                <a:gd name="connsiteY3" fmla="*/ 473364 h 549564"/>
                <a:gd name="connsiteX4" fmla="*/ 545669 w 2651560"/>
                <a:gd name="connsiteY4" fmla="*/ 2309 h 549564"/>
                <a:gd name="connsiteX5" fmla="*/ 670360 w 2651560"/>
                <a:gd name="connsiteY5" fmla="*/ 473364 h 549564"/>
                <a:gd name="connsiteX6" fmla="*/ 808905 w 2651560"/>
                <a:gd name="connsiteY6" fmla="*/ 16164 h 549564"/>
                <a:gd name="connsiteX7" fmla="*/ 919741 w 2651560"/>
                <a:gd name="connsiteY7" fmla="*/ 459509 h 549564"/>
                <a:gd name="connsiteX8" fmla="*/ 1058287 w 2651560"/>
                <a:gd name="connsiteY8" fmla="*/ 16164 h 549564"/>
                <a:gd name="connsiteX9" fmla="*/ 1155269 w 2651560"/>
                <a:gd name="connsiteY9" fmla="*/ 445655 h 549564"/>
                <a:gd name="connsiteX10" fmla="*/ 1293814 w 2651560"/>
                <a:gd name="connsiteY10" fmla="*/ 16164 h 549564"/>
                <a:gd name="connsiteX11" fmla="*/ 1404651 w 2651560"/>
                <a:gd name="connsiteY11" fmla="*/ 459509 h 549564"/>
                <a:gd name="connsiteX12" fmla="*/ 1557051 w 2651560"/>
                <a:gd name="connsiteY12" fmla="*/ 16164 h 549564"/>
                <a:gd name="connsiteX13" fmla="*/ 1681741 w 2651560"/>
                <a:gd name="connsiteY13" fmla="*/ 473364 h 549564"/>
                <a:gd name="connsiteX14" fmla="*/ 1820287 w 2651560"/>
                <a:gd name="connsiteY14" fmla="*/ 16164 h 549564"/>
                <a:gd name="connsiteX15" fmla="*/ 1944978 w 2651560"/>
                <a:gd name="connsiteY15" fmla="*/ 459509 h 549564"/>
                <a:gd name="connsiteX16" fmla="*/ 2097378 w 2651560"/>
                <a:gd name="connsiteY16" fmla="*/ 2309 h 549564"/>
                <a:gd name="connsiteX17" fmla="*/ 2235923 w 2651560"/>
                <a:gd name="connsiteY17" fmla="*/ 459509 h 549564"/>
                <a:gd name="connsiteX18" fmla="*/ 2388323 w 2651560"/>
                <a:gd name="connsiteY18" fmla="*/ 2309 h 549564"/>
                <a:gd name="connsiteX19" fmla="*/ 2513014 w 2651560"/>
                <a:gd name="connsiteY19" fmla="*/ 445655 h 549564"/>
                <a:gd name="connsiteX20" fmla="*/ 2651560 w 2651560"/>
                <a:gd name="connsiteY20" fmla="*/ 2309 h 549564"/>
                <a:gd name="connsiteX0" fmla="*/ 0 w 2632364"/>
                <a:gd name="connsiteY0" fmla="*/ 473364 h 549564"/>
                <a:gd name="connsiteX1" fmla="*/ 100355 w 2632364"/>
                <a:gd name="connsiteY1" fmla="*/ 473364 h 549564"/>
                <a:gd name="connsiteX2" fmla="*/ 207818 w 2632364"/>
                <a:gd name="connsiteY2" fmla="*/ 16164 h 549564"/>
                <a:gd name="connsiteX3" fmla="*/ 374073 w 2632364"/>
                <a:gd name="connsiteY3" fmla="*/ 473364 h 549564"/>
                <a:gd name="connsiteX4" fmla="*/ 526473 w 2632364"/>
                <a:gd name="connsiteY4" fmla="*/ 2309 h 549564"/>
                <a:gd name="connsiteX5" fmla="*/ 651164 w 2632364"/>
                <a:gd name="connsiteY5" fmla="*/ 473364 h 549564"/>
                <a:gd name="connsiteX6" fmla="*/ 789709 w 2632364"/>
                <a:gd name="connsiteY6" fmla="*/ 16164 h 549564"/>
                <a:gd name="connsiteX7" fmla="*/ 900545 w 2632364"/>
                <a:gd name="connsiteY7" fmla="*/ 459509 h 549564"/>
                <a:gd name="connsiteX8" fmla="*/ 1039091 w 2632364"/>
                <a:gd name="connsiteY8" fmla="*/ 16164 h 549564"/>
                <a:gd name="connsiteX9" fmla="*/ 1136073 w 2632364"/>
                <a:gd name="connsiteY9" fmla="*/ 445655 h 549564"/>
                <a:gd name="connsiteX10" fmla="*/ 1274618 w 2632364"/>
                <a:gd name="connsiteY10" fmla="*/ 16164 h 549564"/>
                <a:gd name="connsiteX11" fmla="*/ 1385455 w 2632364"/>
                <a:gd name="connsiteY11" fmla="*/ 459509 h 549564"/>
                <a:gd name="connsiteX12" fmla="*/ 1537855 w 2632364"/>
                <a:gd name="connsiteY12" fmla="*/ 16164 h 549564"/>
                <a:gd name="connsiteX13" fmla="*/ 1662545 w 2632364"/>
                <a:gd name="connsiteY13" fmla="*/ 473364 h 549564"/>
                <a:gd name="connsiteX14" fmla="*/ 1801091 w 2632364"/>
                <a:gd name="connsiteY14" fmla="*/ 16164 h 549564"/>
                <a:gd name="connsiteX15" fmla="*/ 1925782 w 2632364"/>
                <a:gd name="connsiteY15" fmla="*/ 459509 h 549564"/>
                <a:gd name="connsiteX16" fmla="*/ 2078182 w 2632364"/>
                <a:gd name="connsiteY16" fmla="*/ 2309 h 549564"/>
                <a:gd name="connsiteX17" fmla="*/ 2216727 w 2632364"/>
                <a:gd name="connsiteY17" fmla="*/ 459509 h 549564"/>
                <a:gd name="connsiteX18" fmla="*/ 2369127 w 2632364"/>
                <a:gd name="connsiteY18" fmla="*/ 2309 h 549564"/>
                <a:gd name="connsiteX19" fmla="*/ 2493818 w 2632364"/>
                <a:gd name="connsiteY19" fmla="*/ 445655 h 549564"/>
                <a:gd name="connsiteX20" fmla="*/ 2632364 w 2632364"/>
                <a:gd name="connsiteY20" fmla="*/ 2309 h 549564"/>
                <a:gd name="connsiteX0" fmla="*/ 0 w 2532009"/>
                <a:gd name="connsiteY0" fmla="*/ 473364 h 475673"/>
                <a:gd name="connsiteX1" fmla="*/ 107463 w 2532009"/>
                <a:gd name="connsiteY1" fmla="*/ 16164 h 475673"/>
                <a:gd name="connsiteX2" fmla="*/ 273718 w 2532009"/>
                <a:gd name="connsiteY2" fmla="*/ 473364 h 475673"/>
                <a:gd name="connsiteX3" fmla="*/ 426118 w 2532009"/>
                <a:gd name="connsiteY3" fmla="*/ 2309 h 475673"/>
                <a:gd name="connsiteX4" fmla="*/ 550809 w 2532009"/>
                <a:gd name="connsiteY4" fmla="*/ 473364 h 475673"/>
                <a:gd name="connsiteX5" fmla="*/ 689354 w 2532009"/>
                <a:gd name="connsiteY5" fmla="*/ 16164 h 475673"/>
                <a:gd name="connsiteX6" fmla="*/ 800190 w 2532009"/>
                <a:gd name="connsiteY6" fmla="*/ 459509 h 475673"/>
                <a:gd name="connsiteX7" fmla="*/ 938736 w 2532009"/>
                <a:gd name="connsiteY7" fmla="*/ 16164 h 475673"/>
                <a:gd name="connsiteX8" fmla="*/ 1035718 w 2532009"/>
                <a:gd name="connsiteY8" fmla="*/ 445655 h 475673"/>
                <a:gd name="connsiteX9" fmla="*/ 1174263 w 2532009"/>
                <a:gd name="connsiteY9" fmla="*/ 16164 h 475673"/>
                <a:gd name="connsiteX10" fmla="*/ 1285100 w 2532009"/>
                <a:gd name="connsiteY10" fmla="*/ 459509 h 475673"/>
                <a:gd name="connsiteX11" fmla="*/ 1437500 w 2532009"/>
                <a:gd name="connsiteY11" fmla="*/ 16164 h 475673"/>
                <a:gd name="connsiteX12" fmla="*/ 1562190 w 2532009"/>
                <a:gd name="connsiteY12" fmla="*/ 473364 h 475673"/>
                <a:gd name="connsiteX13" fmla="*/ 1700736 w 2532009"/>
                <a:gd name="connsiteY13" fmla="*/ 16164 h 475673"/>
                <a:gd name="connsiteX14" fmla="*/ 1825427 w 2532009"/>
                <a:gd name="connsiteY14" fmla="*/ 459509 h 475673"/>
                <a:gd name="connsiteX15" fmla="*/ 1977827 w 2532009"/>
                <a:gd name="connsiteY15" fmla="*/ 2309 h 475673"/>
                <a:gd name="connsiteX16" fmla="*/ 2116372 w 2532009"/>
                <a:gd name="connsiteY16" fmla="*/ 459509 h 475673"/>
                <a:gd name="connsiteX17" fmla="*/ 2268772 w 2532009"/>
                <a:gd name="connsiteY17" fmla="*/ 2309 h 475673"/>
                <a:gd name="connsiteX18" fmla="*/ 2393463 w 2532009"/>
                <a:gd name="connsiteY18" fmla="*/ 445655 h 475673"/>
                <a:gd name="connsiteX19" fmla="*/ 2532009 w 2532009"/>
                <a:gd name="connsiteY19" fmla="*/ 2309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32009" h="475673">
                  <a:moveTo>
                    <a:pt x="0" y="473364"/>
                  </a:moveTo>
                  <a:cubicBezTo>
                    <a:pt x="34636" y="397164"/>
                    <a:pt x="61843" y="16164"/>
                    <a:pt x="107463" y="16164"/>
                  </a:cubicBezTo>
                  <a:cubicBezTo>
                    <a:pt x="153083" y="16164"/>
                    <a:pt x="220609" y="475673"/>
                    <a:pt x="273718" y="473364"/>
                  </a:cubicBezTo>
                  <a:cubicBezTo>
                    <a:pt x="326827" y="471055"/>
                    <a:pt x="379936" y="2309"/>
                    <a:pt x="426118" y="2309"/>
                  </a:cubicBezTo>
                  <a:cubicBezTo>
                    <a:pt x="472300" y="2309"/>
                    <a:pt x="506936" y="471055"/>
                    <a:pt x="550809" y="473364"/>
                  </a:cubicBezTo>
                  <a:cubicBezTo>
                    <a:pt x="594682" y="475673"/>
                    <a:pt x="647791" y="18473"/>
                    <a:pt x="689354" y="16164"/>
                  </a:cubicBezTo>
                  <a:cubicBezTo>
                    <a:pt x="730918" y="13855"/>
                    <a:pt x="758626" y="459509"/>
                    <a:pt x="800190" y="459509"/>
                  </a:cubicBezTo>
                  <a:cubicBezTo>
                    <a:pt x="841754" y="459509"/>
                    <a:pt x="899481" y="18473"/>
                    <a:pt x="938736" y="16164"/>
                  </a:cubicBezTo>
                  <a:cubicBezTo>
                    <a:pt x="977991" y="13855"/>
                    <a:pt x="996464" y="445655"/>
                    <a:pt x="1035718" y="445655"/>
                  </a:cubicBezTo>
                  <a:cubicBezTo>
                    <a:pt x="1074972" y="445655"/>
                    <a:pt x="1132699" y="13855"/>
                    <a:pt x="1174263" y="16164"/>
                  </a:cubicBezTo>
                  <a:cubicBezTo>
                    <a:pt x="1215827" y="18473"/>
                    <a:pt x="1241227" y="459509"/>
                    <a:pt x="1285100" y="459509"/>
                  </a:cubicBezTo>
                  <a:cubicBezTo>
                    <a:pt x="1328973" y="459509"/>
                    <a:pt x="1391318" y="13855"/>
                    <a:pt x="1437500" y="16164"/>
                  </a:cubicBezTo>
                  <a:cubicBezTo>
                    <a:pt x="1483682" y="18473"/>
                    <a:pt x="1518317" y="473364"/>
                    <a:pt x="1562190" y="473364"/>
                  </a:cubicBezTo>
                  <a:cubicBezTo>
                    <a:pt x="1606063" y="473364"/>
                    <a:pt x="1656863" y="18473"/>
                    <a:pt x="1700736" y="16164"/>
                  </a:cubicBezTo>
                  <a:cubicBezTo>
                    <a:pt x="1744609" y="13855"/>
                    <a:pt x="1779245" y="461818"/>
                    <a:pt x="1825427" y="459509"/>
                  </a:cubicBezTo>
                  <a:cubicBezTo>
                    <a:pt x="1871609" y="457200"/>
                    <a:pt x="1929336" y="2309"/>
                    <a:pt x="1977827" y="2309"/>
                  </a:cubicBezTo>
                  <a:cubicBezTo>
                    <a:pt x="2026318" y="2309"/>
                    <a:pt x="2067881" y="459509"/>
                    <a:pt x="2116372" y="459509"/>
                  </a:cubicBezTo>
                  <a:cubicBezTo>
                    <a:pt x="2164863" y="459509"/>
                    <a:pt x="2222590" y="4618"/>
                    <a:pt x="2268772" y="2309"/>
                  </a:cubicBezTo>
                  <a:cubicBezTo>
                    <a:pt x="2314954" y="0"/>
                    <a:pt x="2349590" y="445655"/>
                    <a:pt x="2393463" y="445655"/>
                  </a:cubicBezTo>
                  <a:cubicBezTo>
                    <a:pt x="2437336" y="445655"/>
                    <a:pt x="2484672" y="223982"/>
                    <a:pt x="2532009" y="230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7239000" y="990600"/>
              <a:ext cx="748145" cy="833582"/>
            </a:xfrm>
            <a:custGeom>
              <a:avLst/>
              <a:gdLst>
                <a:gd name="connsiteX0" fmla="*/ 0 w 2632364"/>
                <a:gd name="connsiteY0" fmla="*/ 473364 h 475673"/>
                <a:gd name="connsiteX1" fmla="*/ 207818 w 2632364"/>
                <a:gd name="connsiteY1" fmla="*/ 16164 h 475673"/>
                <a:gd name="connsiteX2" fmla="*/ 374073 w 2632364"/>
                <a:gd name="connsiteY2" fmla="*/ 473364 h 475673"/>
                <a:gd name="connsiteX3" fmla="*/ 526473 w 2632364"/>
                <a:gd name="connsiteY3" fmla="*/ 2309 h 475673"/>
                <a:gd name="connsiteX4" fmla="*/ 651164 w 2632364"/>
                <a:gd name="connsiteY4" fmla="*/ 473364 h 475673"/>
                <a:gd name="connsiteX5" fmla="*/ 789709 w 2632364"/>
                <a:gd name="connsiteY5" fmla="*/ 16164 h 475673"/>
                <a:gd name="connsiteX6" fmla="*/ 900545 w 2632364"/>
                <a:gd name="connsiteY6" fmla="*/ 459509 h 475673"/>
                <a:gd name="connsiteX7" fmla="*/ 1039091 w 2632364"/>
                <a:gd name="connsiteY7" fmla="*/ 16164 h 475673"/>
                <a:gd name="connsiteX8" fmla="*/ 1136073 w 2632364"/>
                <a:gd name="connsiteY8" fmla="*/ 445655 h 475673"/>
                <a:gd name="connsiteX9" fmla="*/ 1274618 w 2632364"/>
                <a:gd name="connsiteY9" fmla="*/ 16164 h 475673"/>
                <a:gd name="connsiteX10" fmla="*/ 1385455 w 2632364"/>
                <a:gd name="connsiteY10" fmla="*/ 459509 h 475673"/>
                <a:gd name="connsiteX11" fmla="*/ 1537855 w 2632364"/>
                <a:gd name="connsiteY11" fmla="*/ 16164 h 475673"/>
                <a:gd name="connsiteX12" fmla="*/ 1662545 w 2632364"/>
                <a:gd name="connsiteY12" fmla="*/ 473364 h 475673"/>
                <a:gd name="connsiteX13" fmla="*/ 1801091 w 2632364"/>
                <a:gd name="connsiteY13" fmla="*/ 16164 h 475673"/>
                <a:gd name="connsiteX14" fmla="*/ 1925782 w 2632364"/>
                <a:gd name="connsiteY14" fmla="*/ 459509 h 475673"/>
                <a:gd name="connsiteX15" fmla="*/ 2078182 w 2632364"/>
                <a:gd name="connsiteY15" fmla="*/ 2309 h 475673"/>
                <a:gd name="connsiteX16" fmla="*/ 2216727 w 2632364"/>
                <a:gd name="connsiteY16" fmla="*/ 459509 h 475673"/>
                <a:gd name="connsiteX17" fmla="*/ 2369127 w 2632364"/>
                <a:gd name="connsiteY17" fmla="*/ 2309 h 475673"/>
                <a:gd name="connsiteX18" fmla="*/ 2493818 w 2632364"/>
                <a:gd name="connsiteY18" fmla="*/ 445655 h 475673"/>
                <a:gd name="connsiteX19" fmla="*/ 2632364 w 2632364"/>
                <a:gd name="connsiteY19" fmla="*/ 2309 h 475673"/>
                <a:gd name="connsiteX0" fmla="*/ 19196 w 2651560"/>
                <a:gd name="connsiteY0" fmla="*/ 473364 h 549564"/>
                <a:gd name="connsiteX1" fmla="*/ 34636 w 2651560"/>
                <a:gd name="connsiteY1" fmla="*/ 473364 h 549564"/>
                <a:gd name="connsiteX2" fmla="*/ 227014 w 2651560"/>
                <a:gd name="connsiteY2" fmla="*/ 16164 h 549564"/>
                <a:gd name="connsiteX3" fmla="*/ 393269 w 2651560"/>
                <a:gd name="connsiteY3" fmla="*/ 473364 h 549564"/>
                <a:gd name="connsiteX4" fmla="*/ 545669 w 2651560"/>
                <a:gd name="connsiteY4" fmla="*/ 2309 h 549564"/>
                <a:gd name="connsiteX5" fmla="*/ 670360 w 2651560"/>
                <a:gd name="connsiteY5" fmla="*/ 473364 h 549564"/>
                <a:gd name="connsiteX6" fmla="*/ 808905 w 2651560"/>
                <a:gd name="connsiteY6" fmla="*/ 16164 h 549564"/>
                <a:gd name="connsiteX7" fmla="*/ 919741 w 2651560"/>
                <a:gd name="connsiteY7" fmla="*/ 459509 h 549564"/>
                <a:gd name="connsiteX8" fmla="*/ 1058287 w 2651560"/>
                <a:gd name="connsiteY8" fmla="*/ 16164 h 549564"/>
                <a:gd name="connsiteX9" fmla="*/ 1155269 w 2651560"/>
                <a:gd name="connsiteY9" fmla="*/ 445655 h 549564"/>
                <a:gd name="connsiteX10" fmla="*/ 1293814 w 2651560"/>
                <a:gd name="connsiteY10" fmla="*/ 16164 h 549564"/>
                <a:gd name="connsiteX11" fmla="*/ 1404651 w 2651560"/>
                <a:gd name="connsiteY11" fmla="*/ 459509 h 549564"/>
                <a:gd name="connsiteX12" fmla="*/ 1557051 w 2651560"/>
                <a:gd name="connsiteY12" fmla="*/ 16164 h 549564"/>
                <a:gd name="connsiteX13" fmla="*/ 1681741 w 2651560"/>
                <a:gd name="connsiteY13" fmla="*/ 473364 h 549564"/>
                <a:gd name="connsiteX14" fmla="*/ 1820287 w 2651560"/>
                <a:gd name="connsiteY14" fmla="*/ 16164 h 549564"/>
                <a:gd name="connsiteX15" fmla="*/ 1944978 w 2651560"/>
                <a:gd name="connsiteY15" fmla="*/ 459509 h 549564"/>
                <a:gd name="connsiteX16" fmla="*/ 2097378 w 2651560"/>
                <a:gd name="connsiteY16" fmla="*/ 2309 h 549564"/>
                <a:gd name="connsiteX17" fmla="*/ 2235923 w 2651560"/>
                <a:gd name="connsiteY17" fmla="*/ 459509 h 549564"/>
                <a:gd name="connsiteX18" fmla="*/ 2388323 w 2651560"/>
                <a:gd name="connsiteY18" fmla="*/ 2309 h 549564"/>
                <a:gd name="connsiteX19" fmla="*/ 2513014 w 2651560"/>
                <a:gd name="connsiteY19" fmla="*/ 445655 h 549564"/>
                <a:gd name="connsiteX20" fmla="*/ 2651560 w 2651560"/>
                <a:gd name="connsiteY20" fmla="*/ 2309 h 549564"/>
                <a:gd name="connsiteX0" fmla="*/ 0 w 2632364"/>
                <a:gd name="connsiteY0" fmla="*/ 473364 h 549564"/>
                <a:gd name="connsiteX1" fmla="*/ 100355 w 2632364"/>
                <a:gd name="connsiteY1" fmla="*/ 473364 h 549564"/>
                <a:gd name="connsiteX2" fmla="*/ 207818 w 2632364"/>
                <a:gd name="connsiteY2" fmla="*/ 16164 h 549564"/>
                <a:gd name="connsiteX3" fmla="*/ 374073 w 2632364"/>
                <a:gd name="connsiteY3" fmla="*/ 473364 h 549564"/>
                <a:gd name="connsiteX4" fmla="*/ 526473 w 2632364"/>
                <a:gd name="connsiteY4" fmla="*/ 2309 h 549564"/>
                <a:gd name="connsiteX5" fmla="*/ 651164 w 2632364"/>
                <a:gd name="connsiteY5" fmla="*/ 473364 h 549564"/>
                <a:gd name="connsiteX6" fmla="*/ 789709 w 2632364"/>
                <a:gd name="connsiteY6" fmla="*/ 16164 h 549564"/>
                <a:gd name="connsiteX7" fmla="*/ 900545 w 2632364"/>
                <a:gd name="connsiteY7" fmla="*/ 459509 h 549564"/>
                <a:gd name="connsiteX8" fmla="*/ 1039091 w 2632364"/>
                <a:gd name="connsiteY8" fmla="*/ 16164 h 549564"/>
                <a:gd name="connsiteX9" fmla="*/ 1136073 w 2632364"/>
                <a:gd name="connsiteY9" fmla="*/ 445655 h 549564"/>
                <a:gd name="connsiteX10" fmla="*/ 1274618 w 2632364"/>
                <a:gd name="connsiteY10" fmla="*/ 16164 h 549564"/>
                <a:gd name="connsiteX11" fmla="*/ 1385455 w 2632364"/>
                <a:gd name="connsiteY11" fmla="*/ 459509 h 549564"/>
                <a:gd name="connsiteX12" fmla="*/ 1537855 w 2632364"/>
                <a:gd name="connsiteY12" fmla="*/ 16164 h 549564"/>
                <a:gd name="connsiteX13" fmla="*/ 1662545 w 2632364"/>
                <a:gd name="connsiteY13" fmla="*/ 473364 h 549564"/>
                <a:gd name="connsiteX14" fmla="*/ 1801091 w 2632364"/>
                <a:gd name="connsiteY14" fmla="*/ 16164 h 549564"/>
                <a:gd name="connsiteX15" fmla="*/ 1925782 w 2632364"/>
                <a:gd name="connsiteY15" fmla="*/ 459509 h 549564"/>
                <a:gd name="connsiteX16" fmla="*/ 2078182 w 2632364"/>
                <a:gd name="connsiteY16" fmla="*/ 2309 h 549564"/>
                <a:gd name="connsiteX17" fmla="*/ 2216727 w 2632364"/>
                <a:gd name="connsiteY17" fmla="*/ 459509 h 549564"/>
                <a:gd name="connsiteX18" fmla="*/ 2369127 w 2632364"/>
                <a:gd name="connsiteY18" fmla="*/ 2309 h 549564"/>
                <a:gd name="connsiteX19" fmla="*/ 2493818 w 2632364"/>
                <a:gd name="connsiteY19" fmla="*/ 445655 h 549564"/>
                <a:gd name="connsiteX20" fmla="*/ 2632364 w 2632364"/>
                <a:gd name="connsiteY20" fmla="*/ 2309 h 549564"/>
                <a:gd name="connsiteX0" fmla="*/ 0 w 2532009"/>
                <a:gd name="connsiteY0" fmla="*/ 473364 h 475673"/>
                <a:gd name="connsiteX1" fmla="*/ 107463 w 2532009"/>
                <a:gd name="connsiteY1" fmla="*/ 16164 h 475673"/>
                <a:gd name="connsiteX2" fmla="*/ 273718 w 2532009"/>
                <a:gd name="connsiteY2" fmla="*/ 473364 h 475673"/>
                <a:gd name="connsiteX3" fmla="*/ 426118 w 2532009"/>
                <a:gd name="connsiteY3" fmla="*/ 2309 h 475673"/>
                <a:gd name="connsiteX4" fmla="*/ 550809 w 2532009"/>
                <a:gd name="connsiteY4" fmla="*/ 473364 h 475673"/>
                <a:gd name="connsiteX5" fmla="*/ 689354 w 2532009"/>
                <a:gd name="connsiteY5" fmla="*/ 16164 h 475673"/>
                <a:gd name="connsiteX6" fmla="*/ 800190 w 2532009"/>
                <a:gd name="connsiteY6" fmla="*/ 459509 h 475673"/>
                <a:gd name="connsiteX7" fmla="*/ 938736 w 2532009"/>
                <a:gd name="connsiteY7" fmla="*/ 16164 h 475673"/>
                <a:gd name="connsiteX8" fmla="*/ 1035718 w 2532009"/>
                <a:gd name="connsiteY8" fmla="*/ 445655 h 475673"/>
                <a:gd name="connsiteX9" fmla="*/ 1174263 w 2532009"/>
                <a:gd name="connsiteY9" fmla="*/ 16164 h 475673"/>
                <a:gd name="connsiteX10" fmla="*/ 1285100 w 2532009"/>
                <a:gd name="connsiteY10" fmla="*/ 459509 h 475673"/>
                <a:gd name="connsiteX11" fmla="*/ 1437500 w 2532009"/>
                <a:gd name="connsiteY11" fmla="*/ 16164 h 475673"/>
                <a:gd name="connsiteX12" fmla="*/ 1562190 w 2532009"/>
                <a:gd name="connsiteY12" fmla="*/ 473364 h 475673"/>
                <a:gd name="connsiteX13" fmla="*/ 1700736 w 2532009"/>
                <a:gd name="connsiteY13" fmla="*/ 16164 h 475673"/>
                <a:gd name="connsiteX14" fmla="*/ 1825427 w 2532009"/>
                <a:gd name="connsiteY14" fmla="*/ 459509 h 475673"/>
                <a:gd name="connsiteX15" fmla="*/ 1977827 w 2532009"/>
                <a:gd name="connsiteY15" fmla="*/ 2309 h 475673"/>
                <a:gd name="connsiteX16" fmla="*/ 2116372 w 2532009"/>
                <a:gd name="connsiteY16" fmla="*/ 459509 h 475673"/>
                <a:gd name="connsiteX17" fmla="*/ 2268772 w 2532009"/>
                <a:gd name="connsiteY17" fmla="*/ 2309 h 475673"/>
                <a:gd name="connsiteX18" fmla="*/ 2393463 w 2532009"/>
                <a:gd name="connsiteY18" fmla="*/ 445655 h 475673"/>
                <a:gd name="connsiteX19" fmla="*/ 2532009 w 2532009"/>
                <a:gd name="connsiteY19" fmla="*/ 2309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32009" h="475673">
                  <a:moveTo>
                    <a:pt x="0" y="473364"/>
                  </a:moveTo>
                  <a:cubicBezTo>
                    <a:pt x="34636" y="397164"/>
                    <a:pt x="61843" y="16164"/>
                    <a:pt x="107463" y="16164"/>
                  </a:cubicBezTo>
                  <a:cubicBezTo>
                    <a:pt x="153083" y="16164"/>
                    <a:pt x="220609" y="475673"/>
                    <a:pt x="273718" y="473364"/>
                  </a:cubicBezTo>
                  <a:cubicBezTo>
                    <a:pt x="326827" y="471055"/>
                    <a:pt x="379936" y="2309"/>
                    <a:pt x="426118" y="2309"/>
                  </a:cubicBezTo>
                  <a:cubicBezTo>
                    <a:pt x="472300" y="2309"/>
                    <a:pt x="506936" y="471055"/>
                    <a:pt x="550809" y="473364"/>
                  </a:cubicBezTo>
                  <a:cubicBezTo>
                    <a:pt x="594682" y="475673"/>
                    <a:pt x="647791" y="18473"/>
                    <a:pt x="689354" y="16164"/>
                  </a:cubicBezTo>
                  <a:cubicBezTo>
                    <a:pt x="730918" y="13855"/>
                    <a:pt x="758626" y="459509"/>
                    <a:pt x="800190" y="459509"/>
                  </a:cubicBezTo>
                  <a:cubicBezTo>
                    <a:pt x="841754" y="459509"/>
                    <a:pt x="899481" y="18473"/>
                    <a:pt x="938736" y="16164"/>
                  </a:cubicBezTo>
                  <a:cubicBezTo>
                    <a:pt x="977991" y="13855"/>
                    <a:pt x="996464" y="445655"/>
                    <a:pt x="1035718" y="445655"/>
                  </a:cubicBezTo>
                  <a:cubicBezTo>
                    <a:pt x="1074972" y="445655"/>
                    <a:pt x="1132699" y="13855"/>
                    <a:pt x="1174263" y="16164"/>
                  </a:cubicBezTo>
                  <a:cubicBezTo>
                    <a:pt x="1215827" y="18473"/>
                    <a:pt x="1241227" y="459509"/>
                    <a:pt x="1285100" y="459509"/>
                  </a:cubicBezTo>
                  <a:cubicBezTo>
                    <a:pt x="1328973" y="459509"/>
                    <a:pt x="1391318" y="13855"/>
                    <a:pt x="1437500" y="16164"/>
                  </a:cubicBezTo>
                  <a:cubicBezTo>
                    <a:pt x="1483682" y="18473"/>
                    <a:pt x="1518317" y="473364"/>
                    <a:pt x="1562190" y="473364"/>
                  </a:cubicBezTo>
                  <a:cubicBezTo>
                    <a:pt x="1606063" y="473364"/>
                    <a:pt x="1656863" y="18473"/>
                    <a:pt x="1700736" y="16164"/>
                  </a:cubicBezTo>
                  <a:cubicBezTo>
                    <a:pt x="1744609" y="13855"/>
                    <a:pt x="1779245" y="461818"/>
                    <a:pt x="1825427" y="459509"/>
                  </a:cubicBezTo>
                  <a:cubicBezTo>
                    <a:pt x="1871609" y="457200"/>
                    <a:pt x="1929336" y="2309"/>
                    <a:pt x="1977827" y="2309"/>
                  </a:cubicBezTo>
                  <a:cubicBezTo>
                    <a:pt x="2026318" y="2309"/>
                    <a:pt x="2067881" y="459509"/>
                    <a:pt x="2116372" y="459509"/>
                  </a:cubicBezTo>
                  <a:cubicBezTo>
                    <a:pt x="2164863" y="459509"/>
                    <a:pt x="2222590" y="4618"/>
                    <a:pt x="2268772" y="2309"/>
                  </a:cubicBezTo>
                  <a:cubicBezTo>
                    <a:pt x="2314954" y="0"/>
                    <a:pt x="2349590" y="445655"/>
                    <a:pt x="2393463" y="445655"/>
                  </a:cubicBezTo>
                  <a:cubicBezTo>
                    <a:pt x="2437336" y="445655"/>
                    <a:pt x="2484672" y="223982"/>
                    <a:pt x="2532009" y="230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86"/>
          <p:cNvGrpSpPr/>
          <p:nvPr/>
        </p:nvGrpSpPr>
        <p:grpSpPr>
          <a:xfrm rot="16200000">
            <a:off x="6439694" y="5371306"/>
            <a:ext cx="685800" cy="152400"/>
            <a:chOff x="5715000" y="990600"/>
            <a:chExt cx="2272145" cy="833582"/>
          </a:xfrm>
        </p:grpSpPr>
        <p:sp>
          <p:nvSpPr>
            <p:cNvPr id="82" name="Freeform 81"/>
            <p:cNvSpPr/>
            <p:nvPr/>
          </p:nvSpPr>
          <p:spPr>
            <a:xfrm>
              <a:off x="5715000" y="990600"/>
              <a:ext cx="748145" cy="833582"/>
            </a:xfrm>
            <a:custGeom>
              <a:avLst/>
              <a:gdLst>
                <a:gd name="connsiteX0" fmla="*/ 0 w 2632364"/>
                <a:gd name="connsiteY0" fmla="*/ 473364 h 475673"/>
                <a:gd name="connsiteX1" fmla="*/ 207818 w 2632364"/>
                <a:gd name="connsiteY1" fmla="*/ 16164 h 475673"/>
                <a:gd name="connsiteX2" fmla="*/ 374073 w 2632364"/>
                <a:gd name="connsiteY2" fmla="*/ 473364 h 475673"/>
                <a:gd name="connsiteX3" fmla="*/ 526473 w 2632364"/>
                <a:gd name="connsiteY3" fmla="*/ 2309 h 475673"/>
                <a:gd name="connsiteX4" fmla="*/ 651164 w 2632364"/>
                <a:gd name="connsiteY4" fmla="*/ 473364 h 475673"/>
                <a:gd name="connsiteX5" fmla="*/ 789709 w 2632364"/>
                <a:gd name="connsiteY5" fmla="*/ 16164 h 475673"/>
                <a:gd name="connsiteX6" fmla="*/ 900545 w 2632364"/>
                <a:gd name="connsiteY6" fmla="*/ 459509 h 475673"/>
                <a:gd name="connsiteX7" fmla="*/ 1039091 w 2632364"/>
                <a:gd name="connsiteY7" fmla="*/ 16164 h 475673"/>
                <a:gd name="connsiteX8" fmla="*/ 1136073 w 2632364"/>
                <a:gd name="connsiteY8" fmla="*/ 445655 h 475673"/>
                <a:gd name="connsiteX9" fmla="*/ 1274618 w 2632364"/>
                <a:gd name="connsiteY9" fmla="*/ 16164 h 475673"/>
                <a:gd name="connsiteX10" fmla="*/ 1385455 w 2632364"/>
                <a:gd name="connsiteY10" fmla="*/ 459509 h 475673"/>
                <a:gd name="connsiteX11" fmla="*/ 1537855 w 2632364"/>
                <a:gd name="connsiteY11" fmla="*/ 16164 h 475673"/>
                <a:gd name="connsiteX12" fmla="*/ 1662545 w 2632364"/>
                <a:gd name="connsiteY12" fmla="*/ 473364 h 475673"/>
                <a:gd name="connsiteX13" fmla="*/ 1801091 w 2632364"/>
                <a:gd name="connsiteY13" fmla="*/ 16164 h 475673"/>
                <a:gd name="connsiteX14" fmla="*/ 1925782 w 2632364"/>
                <a:gd name="connsiteY14" fmla="*/ 459509 h 475673"/>
                <a:gd name="connsiteX15" fmla="*/ 2078182 w 2632364"/>
                <a:gd name="connsiteY15" fmla="*/ 2309 h 475673"/>
                <a:gd name="connsiteX16" fmla="*/ 2216727 w 2632364"/>
                <a:gd name="connsiteY16" fmla="*/ 459509 h 475673"/>
                <a:gd name="connsiteX17" fmla="*/ 2369127 w 2632364"/>
                <a:gd name="connsiteY17" fmla="*/ 2309 h 475673"/>
                <a:gd name="connsiteX18" fmla="*/ 2493818 w 2632364"/>
                <a:gd name="connsiteY18" fmla="*/ 445655 h 475673"/>
                <a:gd name="connsiteX19" fmla="*/ 2632364 w 2632364"/>
                <a:gd name="connsiteY19" fmla="*/ 2309 h 475673"/>
                <a:gd name="connsiteX0" fmla="*/ 19196 w 2651560"/>
                <a:gd name="connsiteY0" fmla="*/ 473364 h 549564"/>
                <a:gd name="connsiteX1" fmla="*/ 34636 w 2651560"/>
                <a:gd name="connsiteY1" fmla="*/ 473364 h 549564"/>
                <a:gd name="connsiteX2" fmla="*/ 227014 w 2651560"/>
                <a:gd name="connsiteY2" fmla="*/ 16164 h 549564"/>
                <a:gd name="connsiteX3" fmla="*/ 393269 w 2651560"/>
                <a:gd name="connsiteY3" fmla="*/ 473364 h 549564"/>
                <a:gd name="connsiteX4" fmla="*/ 545669 w 2651560"/>
                <a:gd name="connsiteY4" fmla="*/ 2309 h 549564"/>
                <a:gd name="connsiteX5" fmla="*/ 670360 w 2651560"/>
                <a:gd name="connsiteY5" fmla="*/ 473364 h 549564"/>
                <a:gd name="connsiteX6" fmla="*/ 808905 w 2651560"/>
                <a:gd name="connsiteY6" fmla="*/ 16164 h 549564"/>
                <a:gd name="connsiteX7" fmla="*/ 919741 w 2651560"/>
                <a:gd name="connsiteY7" fmla="*/ 459509 h 549564"/>
                <a:gd name="connsiteX8" fmla="*/ 1058287 w 2651560"/>
                <a:gd name="connsiteY8" fmla="*/ 16164 h 549564"/>
                <a:gd name="connsiteX9" fmla="*/ 1155269 w 2651560"/>
                <a:gd name="connsiteY9" fmla="*/ 445655 h 549564"/>
                <a:gd name="connsiteX10" fmla="*/ 1293814 w 2651560"/>
                <a:gd name="connsiteY10" fmla="*/ 16164 h 549564"/>
                <a:gd name="connsiteX11" fmla="*/ 1404651 w 2651560"/>
                <a:gd name="connsiteY11" fmla="*/ 459509 h 549564"/>
                <a:gd name="connsiteX12" fmla="*/ 1557051 w 2651560"/>
                <a:gd name="connsiteY12" fmla="*/ 16164 h 549564"/>
                <a:gd name="connsiteX13" fmla="*/ 1681741 w 2651560"/>
                <a:gd name="connsiteY13" fmla="*/ 473364 h 549564"/>
                <a:gd name="connsiteX14" fmla="*/ 1820287 w 2651560"/>
                <a:gd name="connsiteY14" fmla="*/ 16164 h 549564"/>
                <a:gd name="connsiteX15" fmla="*/ 1944978 w 2651560"/>
                <a:gd name="connsiteY15" fmla="*/ 459509 h 549564"/>
                <a:gd name="connsiteX16" fmla="*/ 2097378 w 2651560"/>
                <a:gd name="connsiteY16" fmla="*/ 2309 h 549564"/>
                <a:gd name="connsiteX17" fmla="*/ 2235923 w 2651560"/>
                <a:gd name="connsiteY17" fmla="*/ 459509 h 549564"/>
                <a:gd name="connsiteX18" fmla="*/ 2388323 w 2651560"/>
                <a:gd name="connsiteY18" fmla="*/ 2309 h 549564"/>
                <a:gd name="connsiteX19" fmla="*/ 2513014 w 2651560"/>
                <a:gd name="connsiteY19" fmla="*/ 445655 h 549564"/>
                <a:gd name="connsiteX20" fmla="*/ 2651560 w 2651560"/>
                <a:gd name="connsiteY20" fmla="*/ 2309 h 549564"/>
                <a:gd name="connsiteX0" fmla="*/ 0 w 2632364"/>
                <a:gd name="connsiteY0" fmla="*/ 473364 h 549564"/>
                <a:gd name="connsiteX1" fmla="*/ 100355 w 2632364"/>
                <a:gd name="connsiteY1" fmla="*/ 473364 h 549564"/>
                <a:gd name="connsiteX2" fmla="*/ 207818 w 2632364"/>
                <a:gd name="connsiteY2" fmla="*/ 16164 h 549564"/>
                <a:gd name="connsiteX3" fmla="*/ 374073 w 2632364"/>
                <a:gd name="connsiteY3" fmla="*/ 473364 h 549564"/>
                <a:gd name="connsiteX4" fmla="*/ 526473 w 2632364"/>
                <a:gd name="connsiteY4" fmla="*/ 2309 h 549564"/>
                <a:gd name="connsiteX5" fmla="*/ 651164 w 2632364"/>
                <a:gd name="connsiteY5" fmla="*/ 473364 h 549564"/>
                <a:gd name="connsiteX6" fmla="*/ 789709 w 2632364"/>
                <a:gd name="connsiteY6" fmla="*/ 16164 h 549564"/>
                <a:gd name="connsiteX7" fmla="*/ 900545 w 2632364"/>
                <a:gd name="connsiteY7" fmla="*/ 459509 h 549564"/>
                <a:gd name="connsiteX8" fmla="*/ 1039091 w 2632364"/>
                <a:gd name="connsiteY8" fmla="*/ 16164 h 549564"/>
                <a:gd name="connsiteX9" fmla="*/ 1136073 w 2632364"/>
                <a:gd name="connsiteY9" fmla="*/ 445655 h 549564"/>
                <a:gd name="connsiteX10" fmla="*/ 1274618 w 2632364"/>
                <a:gd name="connsiteY10" fmla="*/ 16164 h 549564"/>
                <a:gd name="connsiteX11" fmla="*/ 1385455 w 2632364"/>
                <a:gd name="connsiteY11" fmla="*/ 459509 h 549564"/>
                <a:gd name="connsiteX12" fmla="*/ 1537855 w 2632364"/>
                <a:gd name="connsiteY12" fmla="*/ 16164 h 549564"/>
                <a:gd name="connsiteX13" fmla="*/ 1662545 w 2632364"/>
                <a:gd name="connsiteY13" fmla="*/ 473364 h 549564"/>
                <a:gd name="connsiteX14" fmla="*/ 1801091 w 2632364"/>
                <a:gd name="connsiteY14" fmla="*/ 16164 h 549564"/>
                <a:gd name="connsiteX15" fmla="*/ 1925782 w 2632364"/>
                <a:gd name="connsiteY15" fmla="*/ 459509 h 549564"/>
                <a:gd name="connsiteX16" fmla="*/ 2078182 w 2632364"/>
                <a:gd name="connsiteY16" fmla="*/ 2309 h 549564"/>
                <a:gd name="connsiteX17" fmla="*/ 2216727 w 2632364"/>
                <a:gd name="connsiteY17" fmla="*/ 459509 h 549564"/>
                <a:gd name="connsiteX18" fmla="*/ 2369127 w 2632364"/>
                <a:gd name="connsiteY18" fmla="*/ 2309 h 549564"/>
                <a:gd name="connsiteX19" fmla="*/ 2493818 w 2632364"/>
                <a:gd name="connsiteY19" fmla="*/ 445655 h 549564"/>
                <a:gd name="connsiteX20" fmla="*/ 2632364 w 2632364"/>
                <a:gd name="connsiteY20" fmla="*/ 2309 h 549564"/>
                <a:gd name="connsiteX0" fmla="*/ 0 w 2532009"/>
                <a:gd name="connsiteY0" fmla="*/ 473364 h 475673"/>
                <a:gd name="connsiteX1" fmla="*/ 107463 w 2532009"/>
                <a:gd name="connsiteY1" fmla="*/ 16164 h 475673"/>
                <a:gd name="connsiteX2" fmla="*/ 273718 w 2532009"/>
                <a:gd name="connsiteY2" fmla="*/ 473364 h 475673"/>
                <a:gd name="connsiteX3" fmla="*/ 426118 w 2532009"/>
                <a:gd name="connsiteY3" fmla="*/ 2309 h 475673"/>
                <a:gd name="connsiteX4" fmla="*/ 550809 w 2532009"/>
                <a:gd name="connsiteY4" fmla="*/ 473364 h 475673"/>
                <a:gd name="connsiteX5" fmla="*/ 689354 w 2532009"/>
                <a:gd name="connsiteY5" fmla="*/ 16164 h 475673"/>
                <a:gd name="connsiteX6" fmla="*/ 800190 w 2532009"/>
                <a:gd name="connsiteY6" fmla="*/ 459509 h 475673"/>
                <a:gd name="connsiteX7" fmla="*/ 938736 w 2532009"/>
                <a:gd name="connsiteY7" fmla="*/ 16164 h 475673"/>
                <a:gd name="connsiteX8" fmla="*/ 1035718 w 2532009"/>
                <a:gd name="connsiteY8" fmla="*/ 445655 h 475673"/>
                <a:gd name="connsiteX9" fmla="*/ 1174263 w 2532009"/>
                <a:gd name="connsiteY9" fmla="*/ 16164 h 475673"/>
                <a:gd name="connsiteX10" fmla="*/ 1285100 w 2532009"/>
                <a:gd name="connsiteY10" fmla="*/ 459509 h 475673"/>
                <a:gd name="connsiteX11" fmla="*/ 1437500 w 2532009"/>
                <a:gd name="connsiteY11" fmla="*/ 16164 h 475673"/>
                <a:gd name="connsiteX12" fmla="*/ 1562190 w 2532009"/>
                <a:gd name="connsiteY12" fmla="*/ 473364 h 475673"/>
                <a:gd name="connsiteX13" fmla="*/ 1700736 w 2532009"/>
                <a:gd name="connsiteY13" fmla="*/ 16164 h 475673"/>
                <a:gd name="connsiteX14" fmla="*/ 1825427 w 2532009"/>
                <a:gd name="connsiteY14" fmla="*/ 459509 h 475673"/>
                <a:gd name="connsiteX15" fmla="*/ 1977827 w 2532009"/>
                <a:gd name="connsiteY15" fmla="*/ 2309 h 475673"/>
                <a:gd name="connsiteX16" fmla="*/ 2116372 w 2532009"/>
                <a:gd name="connsiteY16" fmla="*/ 459509 h 475673"/>
                <a:gd name="connsiteX17" fmla="*/ 2268772 w 2532009"/>
                <a:gd name="connsiteY17" fmla="*/ 2309 h 475673"/>
                <a:gd name="connsiteX18" fmla="*/ 2393463 w 2532009"/>
                <a:gd name="connsiteY18" fmla="*/ 445655 h 475673"/>
                <a:gd name="connsiteX19" fmla="*/ 2532009 w 2532009"/>
                <a:gd name="connsiteY19" fmla="*/ 2309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32009" h="475673">
                  <a:moveTo>
                    <a:pt x="0" y="473364"/>
                  </a:moveTo>
                  <a:cubicBezTo>
                    <a:pt x="34636" y="397164"/>
                    <a:pt x="61843" y="16164"/>
                    <a:pt x="107463" y="16164"/>
                  </a:cubicBezTo>
                  <a:cubicBezTo>
                    <a:pt x="153083" y="16164"/>
                    <a:pt x="220609" y="475673"/>
                    <a:pt x="273718" y="473364"/>
                  </a:cubicBezTo>
                  <a:cubicBezTo>
                    <a:pt x="326827" y="471055"/>
                    <a:pt x="379936" y="2309"/>
                    <a:pt x="426118" y="2309"/>
                  </a:cubicBezTo>
                  <a:cubicBezTo>
                    <a:pt x="472300" y="2309"/>
                    <a:pt x="506936" y="471055"/>
                    <a:pt x="550809" y="473364"/>
                  </a:cubicBezTo>
                  <a:cubicBezTo>
                    <a:pt x="594682" y="475673"/>
                    <a:pt x="647791" y="18473"/>
                    <a:pt x="689354" y="16164"/>
                  </a:cubicBezTo>
                  <a:cubicBezTo>
                    <a:pt x="730918" y="13855"/>
                    <a:pt x="758626" y="459509"/>
                    <a:pt x="800190" y="459509"/>
                  </a:cubicBezTo>
                  <a:cubicBezTo>
                    <a:pt x="841754" y="459509"/>
                    <a:pt x="899481" y="18473"/>
                    <a:pt x="938736" y="16164"/>
                  </a:cubicBezTo>
                  <a:cubicBezTo>
                    <a:pt x="977991" y="13855"/>
                    <a:pt x="996464" y="445655"/>
                    <a:pt x="1035718" y="445655"/>
                  </a:cubicBezTo>
                  <a:cubicBezTo>
                    <a:pt x="1074972" y="445655"/>
                    <a:pt x="1132699" y="13855"/>
                    <a:pt x="1174263" y="16164"/>
                  </a:cubicBezTo>
                  <a:cubicBezTo>
                    <a:pt x="1215827" y="18473"/>
                    <a:pt x="1241227" y="459509"/>
                    <a:pt x="1285100" y="459509"/>
                  </a:cubicBezTo>
                  <a:cubicBezTo>
                    <a:pt x="1328973" y="459509"/>
                    <a:pt x="1391318" y="13855"/>
                    <a:pt x="1437500" y="16164"/>
                  </a:cubicBezTo>
                  <a:cubicBezTo>
                    <a:pt x="1483682" y="18473"/>
                    <a:pt x="1518317" y="473364"/>
                    <a:pt x="1562190" y="473364"/>
                  </a:cubicBezTo>
                  <a:cubicBezTo>
                    <a:pt x="1606063" y="473364"/>
                    <a:pt x="1656863" y="18473"/>
                    <a:pt x="1700736" y="16164"/>
                  </a:cubicBezTo>
                  <a:cubicBezTo>
                    <a:pt x="1744609" y="13855"/>
                    <a:pt x="1779245" y="461818"/>
                    <a:pt x="1825427" y="459509"/>
                  </a:cubicBezTo>
                  <a:cubicBezTo>
                    <a:pt x="1871609" y="457200"/>
                    <a:pt x="1929336" y="2309"/>
                    <a:pt x="1977827" y="2309"/>
                  </a:cubicBezTo>
                  <a:cubicBezTo>
                    <a:pt x="2026318" y="2309"/>
                    <a:pt x="2067881" y="459509"/>
                    <a:pt x="2116372" y="459509"/>
                  </a:cubicBezTo>
                  <a:cubicBezTo>
                    <a:pt x="2164863" y="459509"/>
                    <a:pt x="2222590" y="4618"/>
                    <a:pt x="2268772" y="2309"/>
                  </a:cubicBezTo>
                  <a:cubicBezTo>
                    <a:pt x="2314954" y="0"/>
                    <a:pt x="2349590" y="445655"/>
                    <a:pt x="2393463" y="445655"/>
                  </a:cubicBezTo>
                  <a:cubicBezTo>
                    <a:pt x="2437336" y="445655"/>
                    <a:pt x="2484672" y="223982"/>
                    <a:pt x="2532009" y="230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6477000" y="990600"/>
              <a:ext cx="748145" cy="833582"/>
            </a:xfrm>
            <a:custGeom>
              <a:avLst/>
              <a:gdLst>
                <a:gd name="connsiteX0" fmla="*/ 0 w 2632364"/>
                <a:gd name="connsiteY0" fmla="*/ 473364 h 475673"/>
                <a:gd name="connsiteX1" fmla="*/ 207818 w 2632364"/>
                <a:gd name="connsiteY1" fmla="*/ 16164 h 475673"/>
                <a:gd name="connsiteX2" fmla="*/ 374073 w 2632364"/>
                <a:gd name="connsiteY2" fmla="*/ 473364 h 475673"/>
                <a:gd name="connsiteX3" fmla="*/ 526473 w 2632364"/>
                <a:gd name="connsiteY3" fmla="*/ 2309 h 475673"/>
                <a:gd name="connsiteX4" fmla="*/ 651164 w 2632364"/>
                <a:gd name="connsiteY4" fmla="*/ 473364 h 475673"/>
                <a:gd name="connsiteX5" fmla="*/ 789709 w 2632364"/>
                <a:gd name="connsiteY5" fmla="*/ 16164 h 475673"/>
                <a:gd name="connsiteX6" fmla="*/ 900545 w 2632364"/>
                <a:gd name="connsiteY6" fmla="*/ 459509 h 475673"/>
                <a:gd name="connsiteX7" fmla="*/ 1039091 w 2632364"/>
                <a:gd name="connsiteY7" fmla="*/ 16164 h 475673"/>
                <a:gd name="connsiteX8" fmla="*/ 1136073 w 2632364"/>
                <a:gd name="connsiteY8" fmla="*/ 445655 h 475673"/>
                <a:gd name="connsiteX9" fmla="*/ 1274618 w 2632364"/>
                <a:gd name="connsiteY9" fmla="*/ 16164 h 475673"/>
                <a:gd name="connsiteX10" fmla="*/ 1385455 w 2632364"/>
                <a:gd name="connsiteY10" fmla="*/ 459509 h 475673"/>
                <a:gd name="connsiteX11" fmla="*/ 1537855 w 2632364"/>
                <a:gd name="connsiteY11" fmla="*/ 16164 h 475673"/>
                <a:gd name="connsiteX12" fmla="*/ 1662545 w 2632364"/>
                <a:gd name="connsiteY12" fmla="*/ 473364 h 475673"/>
                <a:gd name="connsiteX13" fmla="*/ 1801091 w 2632364"/>
                <a:gd name="connsiteY13" fmla="*/ 16164 h 475673"/>
                <a:gd name="connsiteX14" fmla="*/ 1925782 w 2632364"/>
                <a:gd name="connsiteY14" fmla="*/ 459509 h 475673"/>
                <a:gd name="connsiteX15" fmla="*/ 2078182 w 2632364"/>
                <a:gd name="connsiteY15" fmla="*/ 2309 h 475673"/>
                <a:gd name="connsiteX16" fmla="*/ 2216727 w 2632364"/>
                <a:gd name="connsiteY16" fmla="*/ 459509 h 475673"/>
                <a:gd name="connsiteX17" fmla="*/ 2369127 w 2632364"/>
                <a:gd name="connsiteY17" fmla="*/ 2309 h 475673"/>
                <a:gd name="connsiteX18" fmla="*/ 2493818 w 2632364"/>
                <a:gd name="connsiteY18" fmla="*/ 445655 h 475673"/>
                <a:gd name="connsiteX19" fmla="*/ 2632364 w 2632364"/>
                <a:gd name="connsiteY19" fmla="*/ 2309 h 475673"/>
                <a:gd name="connsiteX0" fmla="*/ 19196 w 2651560"/>
                <a:gd name="connsiteY0" fmla="*/ 473364 h 549564"/>
                <a:gd name="connsiteX1" fmla="*/ 34636 w 2651560"/>
                <a:gd name="connsiteY1" fmla="*/ 473364 h 549564"/>
                <a:gd name="connsiteX2" fmla="*/ 227014 w 2651560"/>
                <a:gd name="connsiteY2" fmla="*/ 16164 h 549564"/>
                <a:gd name="connsiteX3" fmla="*/ 393269 w 2651560"/>
                <a:gd name="connsiteY3" fmla="*/ 473364 h 549564"/>
                <a:gd name="connsiteX4" fmla="*/ 545669 w 2651560"/>
                <a:gd name="connsiteY4" fmla="*/ 2309 h 549564"/>
                <a:gd name="connsiteX5" fmla="*/ 670360 w 2651560"/>
                <a:gd name="connsiteY5" fmla="*/ 473364 h 549564"/>
                <a:gd name="connsiteX6" fmla="*/ 808905 w 2651560"/>
                <a:gd name="connsiteY6" fmla="*/ 16164 h 549564"/>
                <a:gd name="connsiteX7" fmla="*/ 919741 w 2651560"/>
                <a:gd name="connsiteY7" fmla="*/ 459509 h 549564"/>
                <a:gd name="connsiteX8" fmla="*/ 1058287 w 2651560"/>
                <a:gd name="connsiteY8" fmla="*/ 16164 h 549564"/>
                <a:gd name="connsiteX9" fmla="*/ 1155269 w 2651560"/>
                <a:gd name="connsiteY9" fmla="*/ 445655 h 549564"/>
                <a:gd name="connsiteX10" fmla="*/ 1293814 w 2651560"/>
                <a:gd name="connsiteY10" fmla="*/ 16164 h 549564"/>
                <a:gd name="connsiteX11" fmla="*/ 1404651 w 2651560"/>
                <a:gd name="connsiteY11" fmla="*/ 459509 h 549564"/>
                <a:gd name="connsiteX12" fmla="*/ 1557051 w 2651560"/>
                <a:gd name="connsiteY12" fmla="*/ 16164 h 549564"/>
                <a:gd name="connsiteX13" fmla="*/ 1681741 w 2651560"/>
                <a:gd name="connsiteY13" fmla="*/ 473364 h 549564"/>
                <a:gd name="connsiteX14" fmla="*/ 1820287 w 2651560"/>
                <a:gd name="connsiteY14" fmla="*/ 16164 h 549564"/>
                <a:gd name="connsiteX15" fmla="*/ 1944978 w 2651560"/>
                <a:gd name="connsiteY15" fmla="*/ 459509 h 549564"/>
                <a:gd name="connsiteX16" fmla="*/ 2097378 w 2651560"/>
                <a:gd name="connsiteY16" fmla="*/ 2309 h 549564"/>
                <a:gd name="connsiteX17" fmla="*/ 2235923 w 2651560"/>
                <a:gd name="connsiteY17" fmla="*/ 459509 h 549564"/>
                <a:gd name="connsiteX18" fmla="*/ 2388323 w 2651560"/>
                <a:gd name="connsiteY18" fmla="*/ 2309 h 549564"/>
                <a:gd name="connsiteX19" fmla="*/ 2513014 w 2651560"/>
                <a:gd name="connsiteY19" fmla="*/ 445655 h 549564"/>
                <a:gd name="connsiteX20" fmla="*/ 2651560 w 2651560"/>
                <a:gd name="connsiteY20" fmla="*/ 2309 h 549564"/>
                <a:gd name="connsiteX0" fmla="*/ 0 w 2632364"/>
                <a:gd name="connsiteY0" fmla="*/ 473364 h 549564"/>
                <a:gd name="connsiteX1" fmla="*/ 100355 w 2632364"/>
                <a:gd name="connsiteY1" fmla="*/ 473364 h 549564"/>
                <a:gd name="connsiteX2" fmla="*/ 207818 w 2632364"/>
                <a:gd name="connsiteY2" fmla="*/ 16164 h 549564"/>
                <a:gd name="connsiteX3" fmla="*/ 374073 w 2632364"/>
                <a:gd name="connsiteY3" fmla="*/ 473364 h 549564"/>
                <a:gd name="connsiteX4" fmla="*/ 526473 w 2632364"/>
                <a:gd name="connsiteY4" fmla="*/ 2309 h 549564"/>
                <a:gd name="connsiteX5" fmla="*/ 651164 w 2632364"/>
                <a:gd name="connsiteY5" fmla="*/ 473364 h 549564"/>
                <a:gd name="connsiteX6" fmla="*/ 789709 w 2632364"/>
                <a:gd name="connsiteY6" fmla="*/ 16164 h 549564"/>
                <a:gd name="connsiteX7" fmla="*/ 900545 w 2632364"/>
                <a:gd name="connsiteY7" fmla="*/ 459509 h 549564"/>
                <a:gd name="connsiteX8" fmla="*/ 1039091 w 2632364"/>
                <a:gd name="connsiteY8" fmla="*/ 16164 h 549564"/>
                <a:gd name="connsiteX9" fmla="*/ 1136073 w 2632364"/>
                <a:gd name="connsiteY9" fmla="*/ 445655 h 549564"/>
                <a:gd name="connsiteX10" fmla="*/ 1274618 w 2632364"/>
                <a:gd name="connsiteY10" fmla="*/ 16164 h 549564"/>
                <a:gd name="connsiteX11" fmla="*/ 1385455 w 2632364"/>
                <a:gd name="connsiteY11" fmla="*/ 459509 h 549564"/>
                <a:gd name="connsiteX12" fmla="*/ 1537855 w 2632364"/>
                <a:gd name="connsiteY12" fmla="*/ 16164 h 549564"/>
                <a:gd name="connsiteX13" fmla="*/ 1662545 w 2632364"/>
                <a:gd name="connsiteY13" fmla="*/ 473364 h 549564"/>
                <a:gd name="connsiteX14" fmla="*/ 1801091 w 2632364"/>
                <a:gd name="connsiteY14" fmla="*/ 16164 h 549564"/>
                <a:gd name="connsiteX15" fmla="*/ 1925782 w 2632364"/>
                <a:gd name="connsiteY15" fmla="*/ 459509 h 549564"/>
                <a:gd name="connsiteX16" fmla="*/ 2078182 w 2632364"/>
                <a:gd name="connsiteY16" fmla="*/ 2309 h 549564"/>
                <a:gd name="connsiteX17" fmla="*/ 2216727 w 2632364"/>
                <a:gd name="connsiteY17" fmla="*/ 459509 h 549564"/>
                <a:gd name="connsiteX18" fmla="*/ 2369127 w 2632364"/>
                <a:gd name="connsiteY18" fmla="*/ 2309 h 549564"/>
                <a:gd name="connsiteX19" fmla="*/ 2493818 w 2632364"/>
                <a:gd name="connsiteY19" fmla="*/ 445655 h 549564"/>
                <a:gd name="connsiteX20" fmla="*/ 2632364 w 2632364"/>
                <a:gd name="connsiteY20" fmla="*/ 2309 h 549564"/>
                <a:gd name="connsiteX0" fmla="*/ 0 w 2532009"/>
                <a:gd name="connsiteY0" fmla="*/ 473364 h 475673"/>
                <a:gd name="connsiteX1" fmla="*/ 107463 w 2532009"/>
                <a:gd name="connsiteY1" fmla="*/ 16164 h 475673"/>
                <a:gd name="connsiteX2" fmla="*/ 273718 w 2532009"/>
                <a:gd name="connsiteY2" fmla="*/ 473364 h 475673"/>
                <a:gd name="connsiteX3" fmla="*/ 426118 w 2532009"/>
                <a:gd name="connsiteY3" fmla="*/ 2309 h 475673"/>
                <a:gd name="connsiteX4" fmla="*/ 550809 w 2532009"/>
                <a:gd name="connsiteY4" fmla="*/ 473364 h 475673"/>
                <a:gd name="connsiteX5" fmla="*/ 689354 w 2532009"/>
                <a:gd name="connsiteY5" fmla="*/ 16164 h 475673"/>
                <a:gd name="connsiteX6" fmla="*/ 800190 w 2532009"/>
                <a:gd name="connsiteY6" fmla="*/ 459509 h 475673"/>
                <a:gd name="connsiteX7" fmla="*/ 938736 w 2532009"/>
                <a:gd name="connsiteY7" fmla="*/ 16164 h 475673"/>
                <a:gd name="connsiteX8" fmla="*/ 1035718 w 2532009"/>
                <a:gd name="connsiteY8" fmla="*/ 445655 h 475673"/>
                <a:gd name="connsiteX9" fmla="*/ 1174263 w 2532009"/>
                <a:gd name="connsiteY9" fmla="*/ 16164 h 475673"/>
                <a:gd name="connsiteX10" fmla="*/ 1285100 w 2532009"/>
                <a:gd name="connsiteY10" fmla="*/ 459509 h 475673"/>
                <a:gd name="connsiteX11" fmla="*/ 1437500 w 2532009"/>
                <a:gd name="connsiteY11" fmla="*/ 16164 h 475673"/>
                <a:gd name="connsiteX12" fmla="*/ 1562190 w 2532009"/>
                <a:gd name="connsiteY12" fmla="*/ 473364 h 475673"/>
                <a:gd name="connsiteX13" fmla="*/ 1700736 w 2532009"/>
                <a:gd name="connsiteY13" fmla="*/ 16164 h 475673"/>
                <a:gd name="connsiteX14" fmla="*/ 1825427 w 2532009"/>
                <a:gd name="connsiteY14" fmla="*/ 459509 h 475673"/>
                <a:gd name="connsiteX15" fmla="*/ 1977827 w 2532009"/>
                <a:gd name="connsiteY15" fmla="*/ 2309 h 475673"/>
                <a:gd name="connsiteX16" fmla="*/ 2116372 w 2532009"/>
                <a:gd name="connsiteY16" fmla="*/ 459509 h 475673"/>
                <a:gd name="connsiteX17" fmla="*/ 2268772 w 2532009"/>
                <a:gd name="connsiteY17" fmla="*/ 2309 h 475673"/>
                <a:gd name="connsiteX18" fmla="*/ 2393463 w 2532009"/>
                <a:gd name="connsiteY18" fmla="*/ 445655 h 475673"/>
                <a:gd name="connsiteX19" fmla="*/ 2532009 w 2532009"/>
                <a:gd name="connsiteY19" fmla="*/ 2309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32009" h="475673">
                  <a:moveTo>
                    <a:pt x="0" y="473364"/>
                  </a:moveTo>
                  <a:cubicBezTo>
                    <a:pt x="34636" y="397164"/>
                    <a:pt x="61843" y="16164"/>
                    <a:pt x="107463" y="16164"/>
                  </a:cubicBezTo>
                  <a:cubicBezTo>
                    <a:pt x="153083" y="16164"/>
                    <a:pt x="220609" y="475673"/>
                    <a:pt x="273718" y="473364"/>
                  </a:cubicBezTo>
                  <a:cubicBezTo>
                    <a:pt x="326827" y="471055"/>
                    <a:pt x="379936" y="2309"/>
                    <a:pt x="426118" y="2309"/>
                  </a:cubicBezTo>
                  <a:cubicBezTo>
                    <a:pt x="472300" y="2309"/>
                    <a:pt x="506936" y="471055"/>
                    <a:pt x="550809" y="473364"/>
                  </a:cubicBezTo>
                  <a:cubicBezTo>
                    <a:pt x="594682" y="475673"/>
                    <a:pt x="647791" y="18473"/>
                    <a:pt x="689354" y="16164"/>
                  </a:cubicBezTo>
                  <a:cubicBezTo>
                    <a:pt x="730918" y="13855"/>
                    <a:pt x="758626" y="459509"/>
                    <a:pt x="800190" y="459509"/>
                  </a:cubicBezTo>
                  <a:cubicBezTo>
                    <a:pt x="841754" y="459509"/>
                    <a:pt x="899481" y="18473"/>
                    <a:pt x="938736" y="16164"/>
                  </a:cubicBezTo>
                  <a:cubicBezTo>
                    <a:pt x="977991" y="13855"/>
                    <a:pt x="996464" y="445655"/>
                    <a:pt x="1035718" y="445655"/>
                  </a:cubicBezTo>
                  <a:cubicBezTo>
                    <a:pt x="1074972" y="445655"/>
                    <a:pt x="1132699" y="13855"/>
                    <a:pt x="1174263" y="16164"/>
                  </a:cubicBezTo>
                  <a:cubicBezTo>
                    <a:pt x="1215827" y="18473"/>
                    <a:pt x="1241227" y="459509"/>
                    <a:pt x="1285100" y="459509"/>
                  </a:cubicBezTo>
                  <a:cubicBezTo>
                    <a:pt x="1328973" y="459509"/>
                    <a:pt x="1391318" y="13855"/>
                    <a:pt x="1437500" y="16164"/>
                  </a:cubicBezTo>
                  <a:cubicBezTo>
                    <a:pt x="1483682" y="18473"/>
                    <a:pt x="1518317" y="473364"/>
                    <a:pt x="1562190" y="473364"/>
                  </a:cubicBezTo>
                  <a:cubicBezTo>
                    <a:pt x="1606063" y="473364"/>
                    <a:pt x="1656863" y="18473"/>
                    <a:pt x="1700736" y="16164"/>
                  </a:cubicBezTo>
                  <a:cubicBezTo>
                    <a:pt x="1744609" y="13855"/>
                    <a:pt x="1779245" y="461818"/>
                    <a:pt x="1825427" y="459509"/>
                  </a:cubicBezTo>
                  <a:cubicBezTo>
                    <a:pt x="1871609" y="457200"/>
                    <a:pt x="1929336" y="2309"/>
                    <a:pt x="1977827" y="2309"/>
                  </a:cubicBezTo>
                  <a:cubicBezTo>
                    <a:pt x="2026318" y="2309"/>
                    <a:pt x="2067881" y="459509"/>
                    <a:pt x="2116372" y="459509"/>
                  </a:cubicBezTo>
                  <a:cubicBezTo>
                    <a:pt x="2164863" y="459509"/>
                    <a:pt x="2222590" y="4618"/>
                    <a:pt x="2268772" y="2309"/>
                  </a:cubicBezTo>
                  <a:cubicBezTo>
                    <a:pt x="2314954" y="0"/>
                    <a:pt x="2349590" y="445655"/>
                    <a:pt x="2393463" y="445655"/>
                  </a:cubicBezTo>
                  <a:cubicBezTo>
                    <a:pt x="2437336" y="445655"/>
                    <a:pt x="2484672" y="223982"/>
                    <a:pt x="2532009" y="230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7239000" y="990600"/>
              <a:ext cx="748145" cy="833582"/>
            </a:xfrm>
            <a:custGeom>
              <a:avLst/>
              <a:gdLst>
                <a:gd name="connsiteX0" fmla="*/ 0 w 2632364"/>
                <a:gd name="connsiteY0" fmla="*/ 473364 h 475673"/>
                <a:gd name="connsiteX1" fmla="*/ 207818 w 2632364"/>
                <a:gd name="connsiteY1" fmla="*/ 16164 h 475673"/>
                <a:gd name="connsiteX2" fmla="*/ 374073 w 2632364"/>
                <a:gd name="connsiteY2" fmla="*/ 473364 h 475673"/>
                <a:gd name="connsiteX3" fmla="*/ 526473 w 2632364"/>
                <a:gd name="connsiteY3" fmla="*/ 2309 h 475673"/>
                <a:gd name="connsiteX4" fmla="*/ 651164 w 2632364"/>
                <a:gd name="connsiteY4" fmla="*/ 473364 h 475673"/>
                <a:gd name="connsiteX5" fmla="*/ 789709 w 2632364"/>
                <a:gd name="connsiteY5" fmla="*/ 16164 h 475673"/>
                <a:gd name="connsiteX6" fmla="*/ 900545 w 2632364"/>
                <a:gd name="connsiteY6" fmla="*/ 459509 h 475673"/>
                <a:gd name="connsiteX7" fmla="*/ 1039091 w 2632364"/>
                <a:gd name="connsiteY7" fmla="*/ 16164 h 475673"/>
                <a:gd name="connsiteX8" fmla="*/ 1136073 w 2632364"/>
                <a:gd name="connsiteY8" fmla="*/ 445655 h 475673"/>
                <a:gd name="connsiteX9" fmla="*/ 1274618 w 2632364"/>
                <a:gd name="connsiteY9" fmla="*/ 16164 h 475673"/>
                <a:gd name="connsiteX10" fmla="*/ 1385455 w 2632364"/>
                <a:gd name="connsiteY10" fmla="*/ 459509 h 475673"/>
                <a:gd name="connsiteX11" fmla="*/ 1537855 w 2632364"/>
                <a:gd name="connsiteY11" fmla="*/ 16164 h 475673"/>
                <a:gd name="connsiteX12" fmla="*/ 1662545 w 2632364"/>
                <a:gd name="connsiteY12" fmla="*/ 473364 h 475673"/>
                <a:gd name="connsiteX13" fmla="*/ 1801091 w 2632364"/>
                <a:gd name="connsiteY13" fmla="*/ 16164 h 475673"/>
                <a:gd name="connsiteX14" fmla="*/ 1925782 w 2632364"/>
                <a:gd name="connsiteY14" fmla="*/ 459509 h 475673"/>
                <a:gd name="connsiteX15" fmla="*/ 2078182 w 2632364"/>
                <a:gd name="connsiteY15" fmla="*/ 2309 h 475673"/>
                <a:gd name="connsiteX16" fmla="*/ 2216727 w 2632364"/>
                <a:gd name="connsiteY16" fmla="*/ 459509 h 475673"/>
                <a:gd name="connsiteX17" fmla="*/ 2369127 w 2632364"/>
                <a:gd name="connsiteY17" fmla="*/ 2309 h 475673"/>
                <a:gd name="connsiteX18" fmla="*/ 2493818 w 2632364"/>
                <a:gd name="connsiteY18" fmla="*/ 445655 h 475673"/>
                <a:gd name="connsiteX19" fmla="*/ 2632364 w 2632364"/>
                <a:gd name="connsiteY19" fmla="*/ 2309 h 475673"/>
                <a:gd name="connsiteX0" fmla="*/ 19196 w 2651560"/>
                <a:gd name="connsiteY0" fmla="*/ 473364 h 549564"/>
                <a:gd name="connsiteX1" fmla="*/ 34636 w 2651560"/>
                <a:gd name="connsiteY1" fmla="*/ 473364 h 549564"/>
                <a:gd name="connsiteX2" fmla="*/ 227014 w 2651560"/>
                <a:gd name="connsiteY2" fmla="*/ 16164 h 549564"/>
                <a:gd name="connsiteX3" fmla="*/ 393269 w 2651560"/>
                <a:gd name="connsiteY3" fmla="*/ 473364 h 549564"/>
                <a:gd name="connsiteX4" fmla="*/ 545669 w 2651560"/>
                <a:gd name="connsiteY4" fmla="*/ 2309 h 549564"/>
                <a:gd name="connsiteX5" fmla="*/ 670360 w 2651560"/>
                <a:gd name="connsiteY5" fmla="*/ 473364 h 549564"/>
                <a:gd name="connsiteX6" fmla="*/ 808905 w 2651560"/>
                <a:gd name="connsiteY6" fmla="*/ 16164 h 549564"/>
                <a:gd name="connsiteX7" fmla="*/ 919741 w 2651560"/>
                <a:gd name="connsiteY7" fmla="*/ 459509 h 549564"/>
                <a:gd name="connsiteX8" fmla="*/ 1058287 w 2651560"/>
                <a:gd name="connsiteY8" fmla="*/ 16164 h 549564"/>
                <a:gd name="connsiteX9" fmla="*/ 1155269 w 2651560"/>
                <a:gd name="connsiteY9" fmla="*/ 445655 h 549564"/>
                <a:gd name="connsiteX10" fmla="*/ 1293814 w 2651560"/>
                <a:gd name="connsiteY10" fmla="*/ 16164 h 549564"/>
                <a:gd name="connsiteX11" fmla="*/ 1404651 w 2651560"/>
                <a:gd name="connsiteY11" fmla="*/ 459509 h 549564"/>
                <a:gd name="connsiteX12" fmla="*/ 1557051 w 2651560"/>
                <a:gd name="connsiteY12" fmla="*/ 16164 h 549564"/>
                <a:gd name="connsiteX13" fmla="*/ 1681741 w 2651560"/>
                <a:gd name="connsiteY13" fmla="*/ 473364 h 549564"/>
                <a:gd name="connsiteX14" fmla="*/ 1820287 w 2651560"/>
                <a:gd name="connsiteY14" fmla="*/ 16164 h 549564"/>
                <a:gd name="connsiteX15" fmla="*/ 1944978 w 2651560"/>
                <a:gd name="connsiteY15" fmla="*/ 459509 h 549564"/>
                <a:gd name="connsiteX16" fmla="*/ 2097378 w 2651560"/>
                <a:gd name="connsiteY16" fmla="*/ 2309 h 549564"/>
                <a:gd name="connsiteX17" fmla="*/ 2235923 w 2651560"/>
                <a:gd name="connsiteY17" fmla="*/ 459509 h 549564"/>
                <a:gd name="connsiteX18" fmla="*/ 2388323 w 2651560"/>
                <a:gd name="connsiteY18" fmla="*/ 2309 h 549564"/>
                <a:gd name="connsiteX19" fmla="*/ 2513014 w 2651560"/>
                <a:gd name="connsiteY19" fmla="*/ 445655 h 549564"/>
                <a:gd name="connsiteX20" fmla="*/ 2651560 w 2651560"/>
                <a:gd name="connsiteY20" fmla="*/ 2309 h 549564"/>
                <a:gd name="connsiteX0" fmla="*/ 0 w 2632364"/>
                <a:gd name="connsiteY0" fmla="*/ 473364 h 549564"/>
                <a:gd name="connsiteX1" fmla="*/ 100355 w 2632364"/>
                <a:gd name="connsiteY1" fmla="*/ 473364 h 549564"/>
                <a:gd name="connsiteX2" fmla="*/ 207818 w 2632364"/>
                <a:gd name="connsiteY2" fmla="*/ 16164 h 549564"/>
                <a:gd name="connsiteX3" fmla="*/ 374073 w 2632364"/>
                <a:gd name="connsiteY3" fmla="*/ 473364 h 549564"/>
                <a:gd name="connsiteX4" fmla="*/ 526473 w 2632364"/>
                <a:gd name="connsiteY4" fmla="*/ 2309 h 549564"/>
                <a:gd name="connsiteX5" fmla="*/ 651164 w 2632364"/>
                <a:gd name="connsiteY5" fmla="*/ 473364 h 549564"/>
                <a:gd name="connsiteX6" fmla="*/ 789709 w 2632364"/>
                <a:gd name="connsiteY6" fmla="*/ 16164 h 549564"/>
                <a:gd name="connsiteX7" fmla="*/ 900545 w 2632364"/>
                <a:gd name="connsiteY7" fmla="*/ 459509 h 549564"/>
                <a:gd name="connsiteX8" fmla="*/ 1039091 w 2632364"/>
                <a:gd name="connsiteY8" fmla="*/ 16164 h 549564"/>
                <a:gd name="connsiteX9" fmla="*/ 1136073 w 2632364"/>
                <a:gd name="connsiteY9" fmla="*/ 445655 h 549564"/>
                <a:gd name="connsiteX10" fmla="*/ 1274618 w 2632364"/>
                <a:gd name="connsiteY10" fmla="*/ 16164 h 549564"/>
                <a:gd name="connsiteX11" fmla="*/ 1385455 w 2632364"/>
                <a:gd name="connsiteY11" fmla="*/ 459509 h 549564"/>
                <a:gd name="connsiteX12" fmla="*/ 1537855 w 2632364"/>
                <a:gd name="connsiteY12" fmla="*/ 16164 h 549564"/>
                <a:gd name="connsiteX13" fmla="*/ 1662545 w 2632364"/>
                <a:gd name="connsiteY13" fmla="*/ 473364 h 549564"/>
                <a:gd name="connsiteX14" fmla="*/ 1801091 w 2632364"/>
                <a:gd name="connsiteY14" fmla="*/ 16164 h 549564"/>
                <a:gd name="connsiteX15" fmla="*/ 1925782 w 2632364"/>
                <a:gd name="connsiteY15" fmla="*/ 459509 h 549564"/>
                <a:gd name="connsiteX16" fmla="*/ 2078182 w 2632364"/>
                <a:gd name="connsiteY16" fmla="*/ 2309 h 549564"/>
                <a:gd name="connsiteX17" fmla="*/ 2216727 w 2632364"/>
                <a:gd name="connsiteY17" fmla="*/ 459509 h 549564"/>
                <a:gd name="connsiteX18" fmla="*/ 2369127 w 2632364"/>
                <a:gd name="connsiteY18" fmla="*/ 2309 h 549564"/>
                <a:gd name="connsiteX19" fmla="*/ 2493818 w 2632364"/>
                <a:gd name="connsiteY19" fmla="*/ 445655 h 549564"/>
                <a:gd name="connsiteX20" fmla="*/ 2632364 w 2632364"/>
                <a:gd name="connsiteY20" fmla="*/ 2309 h 549564"/>
                <a:gd name="connsiteX0" fmla="*/ 0 w 2532009"/>
                <a:gd name="connsiteY0" fmla="*/ 473364 h 475673"/>
                <a:gd name="connsiteX1" fmla="*/ 107463 w 2532009"/>
                <a:gd name="connsiteY1" fmla="*/ 16164 h 475673"/>
                <a:gd name="connsiteX2" fmla="*/ 273718 w 2532009"/>
                <a:gd name="connsiteY2" fmla="*/ 473364 h 475673"/>
                <a:gd name="connsiteX3" fmla="*/ 426118 w 2532009"/>
                <a:gd name="connsiteY3" fmla="*/ 2309 h 475673"/>
                <a:gd name="connsiteX4" fmla="*/ 550809 w 2532009"/>
                <a:gd name="connsiteY4" fmla="*/ 473364 h 475673"/>
                <a:gd name="connsiteX5" fmla="*/ 689354 w 2532009"/>
                <a:gd name="connsiteY5" fmla="*/ 16164 h 475673"/>
                <a:gd name="connsiteX6" fmla="*/ 800190 w 2532009"/>
                <a:gd name="connsiteY6" fmla="*/ 459509 h 475673"/>
                <a:gd name="connsiteX7" fmla="*/ 938736 w 2532009"/>
                <a:gd name="connsiteY7" fmla="*/ 16164 h 475673"/>
                <a:gd name="connsiteX8" fmla="*/ 1035718 w 2532009"/>
                <a:gd name="connsiteY8" fmla="*/ 445655 h 475673"/>
                <a:gd name="connsiteX9" fmla="*/ 1174263 w 2532009"/>
                <a:gd name="connsiteY9" fmla="*/ 16164 h 475673"/>
                <a:gd name="connsiteX10" fmla="*/ 1285100 w 2532009"/>
                <a:gd name="connsiteY10" fmla="*/ 459509 h 475673"/>
                <a:gd name="connsiteX11" fmla="*/ 1437500 w 2532009"/>
                <a:gd name="connsiteY11" fmla="*/ 16164 h 475673"/>
                <a:gd name="connsiteX12" fmla="*/ 1562190 w 2532009"/>
                <a:gd name="connsiteY12" fmla="*/ 473364 h 475673"/>
                <a:gd name="connsiteX13" fmla="*/ 1700736 w 2532009"/>
                <a:gd name="connsiteY13" fmla="*/ 16164 h 475673"/>
                <a:gd name="connsiteX14" fmla="*/ 1825427 w 2532009"/>
                <a:gd name="connsiteY14" fmla="*/ 459509 h 475673"/>
                <a:gd name="connsiteX15" fmla="*/ 1977827 w 2532009"/>
                <a:gd name="connsiteY15" fmla="*/ 2309 h 475673"/>
                <a:gd name="connsiteX16" fmla="*/ 2116372 w 2532009"/>
                <a:gd name="connsiteY16" fmla="*/ 459509 h 475673"/>
                <a:gd name="connsiteX17" fmla="*/ 2268772 w 2532009"/>
                <a:gd name="connsiteY17" fmla="*/ 2309 h 475673"/>
                <a:gd name="connsiteX18" fmla="*/ 2393463 w 2532009"/>
                <a:gd name="connsiteY18" fmla="*/ 445655 h 475673"/>
                <a:gd name="connsiteX19" fmla="*/ 2532009 w 2532009"/>
                <a:gd name="connsiteY19" fmla="*/ 2309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32009" h="475673">
                  <a:moveTo>
                    <a:pt x="0" y="473364"/>
                  </a:moveTo>
                  <a:cubicBezTo>
                    <a:pt x="34636" y="397164"/>
                    <a:pt x="61843" y="16164"/>
                    <a:pt x="107463" y="16164"/>
                  </a:cubicBezTo>
                  <a:cubicBezTo>
                    <a:pt x="153083" y="16164"/>
                    <a:pt x="220609" y="475673"/>
                    <a:pt x="273718" y="473364"/>
                  </a:cubicBezTo>
                  <a:cubicBezTo>
                    <a:pt x="326827" y="471055"/>
                    <a:pt x="379936" y="2309"/>
                    <a:pt x="426118" y="2309"/>
                  </a:cubicBezTo>
                  <a:cubicBezTo>
                    <a:pt x="472300" y="2309"/>
                    <a:pt x="506936" y="471055"/>
                    <a:pt x="550809" y="473364"/>
                  </a:cubicBezTo>
                  <a:cubicBezTo>
                    <a:pt x="594682" y="475673"/>
                    <a:pt x="647791" y="18473"/>
                    <a:pt x="689354" y="16164"/>
                  </a:cubicBezTo>
                  <a:cubicBezTo>
                    <a:pt x="730918" y="13855"/>
                    <a:pt x="758626" y="459509"/>
                    <a:pt x="800190" y="459509"/>
                  </a:cubicBezTo>
                  <a:cubicBezTo>
                    <a:pt x="841754" y="459509"/>
                    <a:pt x="899481" y="18473"/>
                    <a:pt x="938736" y="16164"/>
                  </a:cubicBezTo>
                  <a:cubicBezTo>
                    <a:pt x="977991" y="13855"/>
                    <a:pt x="996464" y="445655"/>
                    <a:pt x="1035718" y="445655"/>
                  </a:cubicBezTo>
                  <a:cubicBezTo>
                    <a:pt x="1074972" y="445655"/>
                    <a:pt x="1132699" y="13855"/>
                    <a:pt x="1174263" y="16164"/>
                  </a:cubicBezTo>
                  <a:cubicBezTo>
                    <a:pt x="1215827" y="18473"/>
                    <a:pt x="1241227" y="459509"/>
                    <a:pt x="1285100" y="459509"/>
                  </a:cubicBezTo>
                  <a:cubicBezTo>
                    <a:pt x="1328973" y="459509"/>
                    <a:pt x="1391318" y="13855"/>
                    <a:pt x="1437500" y="16164"/>
                  </a:cubicBezTo>
                  <a:cubicBezTo>
                    <a:pt x="1483682" y="18473"/>
                    <a:pt x="1518317" y="473364"/>
                    <a:pt x="1562190" y="473364"/>
                  </a:cubicBezTo>
                  <a:cubicBezTo>
                    <a:pt x="1606063" y="473364"/>
                    <a:pt x="1656863" y="18473"/>
                    <a:pt x="1700736" y="16164"/>
                  </a:cubicBezTo>
                  <a:cubicBezTo>
                    <a:pt x="1744609" y="13855"/>
                    <a:pt x="1779245" y="461818"/>
                    <a:pt x="1825427" y="459509"/>
                  </a:cubicBezTo>
                  <a:cubicBezTo>
                    <a:pt x="1871609" y="457200"/>
                    <a:pt x="1929336" y="2309"/>
                    <a:pt x="1977827" y="2309"/>
                  </a:cubicBezTo>
                  <a:cubicBezTo>
                    <a:pt x="2026318" y="2309"/>
                    <a:pt x="2067881" y="459509"/>
                    <a:pt x="2116372" y="459509"/>
                  </a:cubicBezTo>
                  <a:cubicBezTo>
                    <a:pt x="2164863" y="459509"/>
                    <a:pt x="2222590" y="4618"/>
                    <a:pt x="2268772" y="2309"/>
                  </a:cubicBezTo>
                  <a:cubicBezTo>
                    <a:pt x="2314954" y="0"/>
                    <a:pt x="2349590" y="445655"/>
                    <a:pt x="2393463" y="445655"/>
                  </a:cubicBezTo>
                  <a:cubicBezTo>
                    <a:pt x="2437336" y="445655"/>
                    <a:pt x="2484672" y="223982"/>
                    <a:pt x="2532009" y="230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09"/>
          <p:cNvGrpSpPr/>
          <p:nvPr/>
        </p:nvGrpSpPr>
        <p:grpSpPr>
          <a:xfrm>
            <a:off x="6705600" y="4801394"/>
            <a:ext cx="153194" cy="152400"/>
            <a:chOff x="6705600" y="4801394"/>
            <a:chExt cx="153194" cy="152400"/>
          </a:xfrm>
        </p:grpSpPr>
        <p:cxnSp>
          <p:nvCxnSpPr>
            <p:cNvPr id="95" name="Straight Connector 94"/>
            <p:cNvCxnSpPr/>
            <p:nvPr/>
          </p:nvCxnSpPr>
          <p:spPr>
            <a:xfrm rot="5400000">
              <a:off x="6630194" y="4876800"/>
              <a:ext cx="151606" cy="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6705600" y="4876800"/>
              <a:ext cx="1524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>
              <a:off x="6781800" y="4876800"/>
              <a:ext cx="1524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10"/>
          <p:cNvGrpSpPr/>
          <p:nvPr/>
        </p:nvGrpSpPr>
        <p:grpSpPr>
          <a:xfrm>
            <a:off x="6477000" y="3352800"/>
            <a:ext cx="152400" cy="686594"/>
            <a:chOff x="6477000" y="3352800"/>
            <a:chExt cx="152400" cy="686594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6477794" y="4037012"/>
              <a:ext cx="151606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6210300" y="3695700"/>
              <a:ext cx="6858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6477000" y="3352800"/>
              <a:ext cx="151606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11"/>
          <p:cNvGrpSpPr/>
          <p:nvPr/>
        </p:nvGrpSpPr>
        <p:grpSpPr>
          <a:xfrm>
            <a:off x="3124994" y="3352006"/>
            <a:ext cx="152400" cy="686594"/>
            <a:chOff x="3124994" y="3352006"/>
            <a:chExt cx="152400" cy="686594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3125788" y="4036218"/>
              <a:ext cx="151606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 flipH="1" flipV="1">
              <a:off x="2858294" y="3694906"/>
              <a:ext cx="6858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124994" y="3352006"/>
              <a:ext cx="151606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Box 111"/>
          <p:cNvSpPr txBox="1"/>
          <p:nvPr/>
        </p:nvSpPr>
        <p:spPr>
          <a:xfrm rot="10800000">
            <a:off x="5851521" y="4501037"/>
            <a:ext cx="461665" cy="14614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 smtClean="0"/>
              <a:t>Signal Strength</a:t>
            </a:r>
            <a:endParaRPr lang="en-US" dirty="0"/>
          </a:p>
        </p:txBody>
      </p:sp>
      <p:sp>
        <p:nvSpPr>
          <p:cNvPr id="46" name="Title 4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Radios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9435369"/>
      </p:ext>
    </p:extLst>
  </p:cSld>
  <p:clrMapOvr>
    <a:masterClrMapping/>
  </p:clrMapOvr>
  <p:transition advTm="5224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ent Arrow 11"/>
          <p:cNvSpPr/>
          <p:nvPr/>
        </p:nvSpPr>
        <p:spPr>
          <a:xfrm rot="10800000" flipH="1">
            <a:off x="4025018" y="1661375"/>
            <a:ext cx="881833" cy="296214"/>
          </a:xfrm>
          <a:prstGeom prst="bentArrow">
            <a:avLst>
              <a:gd name="adj1" fmla="val 29347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04728" y="1610037"/>
            <a:ext cx="3451636" cy="504093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 smtClean="0"/>
              <a:t>How should nodes connect?</a:t>
            </a:r>
          </a:p>
        </p:txBody>
      </p:sp>
      <p:sp>
        <p:nvSpPr>
          <p:cNvPr id="52" name="Bent Arrow 51"/>
          <p:cNvSpPr/>
          <p:nvPr/>
        </p:nvSpPr>
        <p:spPr>
          <a:xfrm rot="10800000">
            <a:off x="5286382" y="2307336"/>
            <a:ext cx="1706848" cy="1339577"/>
          </a:xfrm>
          <a:prstGeom prst="bentArrow">
            <a:avLst>
              <a:gd name="adj1" fmla="val 29347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037247" y="5738586"/>
            <a:ext cx="4174923" cy="5591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 smtClean="0"/>
              <a:t>Which </a:t>
            </a:r>
            <a:r>
              <a:rPr lang="en-US" sz="2000" dirty="0" smtClean="0">
                <a:solidFill>
                  <a:srgbClr val="FF0000"/>
                </a:solidFill>
              </a:rPr>
              <a:t>protocols</a:t>
            </a:r>
            <a:r>
              <a:rPr lang="en-US" sz="2000" dirty="0" smtClean="0"/>
              <a:t> should we use?</a:t>
            </a:r>
          </a:p>
        </p:txBody>
      </p:sp>
      <p:sp>
        <p:nvSpPr>
          <p:cNvPr id="54" name="Bent Arrow 53"/>
          <p:cNvSpPr/>
          <p:nvPr/>
        </p:nvSpPr>
        <p:spPr>
          <a:xfrm rot="10800000" flipH="1">
            <a:off x="1648496" y="4275784"/>
            <a:ext cx="1365160" cy="2121703"/>
          </a:xfrm>
          <a:prstGeom prst="bentArrow">
            <a:avLst>
              <a:gd name="adj1" fmla="val 29347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5924285" y="3800931"/>
            <a:ext cx="3219715" cy="1943049"/>
            <a:chOff x="6093204" y="3171203"/>
            <a:chExt cx="3219715" cy="1943049"/>
          </a:xfrm>
        </p:grpSpPr>
        <p:cxnSp>
          <p:nvCxnSpPr>
            <p:cNvPr id="56" name="Straight Arrow Connector 55"/>
            <p:cNvCxnSpPr/>
            <p:nvPr/>
          </p:nvCxnSpPr>
          <p:spPr>
            <a:xfrm rot="10800000" flipV="1">
              <a:off x="6093204" y="4267664"/>
              <a:ext cx="1399136" cy="846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ounded Rectangle 56"/>
            <p:cNvSpPr/>
            <p:nvPr/>
          </p:nvSpPr>
          <p:spPr>
            <a:xfrm>
              <a:off x="6591379" y="3171203"/>
              <a:ext cx="2721540" cy="10812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Need analysis tools to reason about capacity &amp; overall spectrum utilization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4875337" y="1504858"/>
            <a:ext cx="3451636" cy="813338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 smtClean="0"/>
              <a:t>How should they discover</a:t>
            </a:r>
          </a:p>
          <a:p>
            <a:r>
              <a:rPr lang="en-US" sz="2000" dirty="0" smtClean="0"/>
              <a:t>one another?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38535" y="2579059"/>
            <a:ext cx="5024512" cy="17739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 smtClean="0"/>
              <a:t>Which spectrum-band should two </a:t>
            </a:r>
          </a:p>
          <a:p>
            <a:r>
              <a:rPr lang="en-US" sz="2000" dirty="0" smtClean="0"/>
              <a:t>cognitive radios use for transmission? </a:t>
            </a:r>
          </a:p>
          <a:p>
            <a:pPr marL="914382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Frequency</a:t>
            </a:r>
            <a:r>
              <a:rPr lang="en-US" sz="2000" dirty="0" smtClean="0"/>
              <a:t>…?</a:t>
            </a:r>
          </a:p>
          <a:p>
            <a:pPr marL="914382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Channel Width</a:t>
            </a:r>
            <a:r>
              <a:rPr lang="en-US" sz="2000" dirty="0" smtClean="0"/>
              <a:t>…?</a:t>
            </a:r>
          </a:p>
          <a:p>
            <a:pPr marL="914382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Duration</a:t>
            </a:r>
            <a:r>
              <a:rPr lang="en-US" sz="2000" dirty="0" smtClean="0"/>
              <a:t>…? </a:t>
            </a:r>
            <a:endParaRPr lang="en-US" sz="2000" dirty="0"/>
          </a:p>
        </p:txBody>
      </p:sp>
      <p:sp>
        <p:nvSpPr>
          <p:cNvPr id="17" name="Title 4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Cognitive Radio Challenges</a:t>
            </a:r>
            <a:endParaRPr lang="en-US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61222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Tm="51953"/>
    </mc:Choice>
    <mc:Fallback>
      <mp:transition xmlns:mp="http://schemas.microsoft.com/office/mac/powerpoint/2008/main" spd="slow" advTm="5195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0248" y="2286000"/>
            <a:ext cx="7063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Why not </a:t>
            </a:r>
            <a:r>
              <a:rPr lang="en-US" sz="5400" dirty="0" smtClean="0">
                <a:solidFill>
                  <a:schemeClr val="accent3"/>
                </a:solidFill>
              </a:rPr>
              <a:t>reuse</a:t>
            </a:r>
            <a:r>
              <a:rPr lang="en-US" sz="5400" dirty="0" smtClean="0"/>
              <a:t> Wi-Fi based solutions, as is?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advTm="687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18" y="274638"/>
            <a:ext cx="885825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White Spaces Spectrum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300" y="1600200"/>
            <a:ext cx="3143250" cy="1142999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u="sng" dirty="0" smtClean="0"/>
              <a:t>Differences from ISM(Wi-Fi)</a:t>
            </a:r>
            <a:endParaRPr lang="en-US" sz="20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3300" y="2735794"/>
            <a:ext cx="971550" cy="798059"/>
          </a:xfrm>
          <a:prstGeom prst="rect">
            <a:avLst/>
          </a:prstGeom>
          <a:noFill/>
        </p:spPr>
      </p:pic>
      <p:pic>
        <p:nvPicPr>
          <p:cNvPr id="6" name="Picture 5" descr="11954226271169522330transmission_tower_ante_01_svg_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" y="2457450"/>
            <a:ext cx="974799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2526" y="2030968"/>
            <a:ext cx="15869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Fragmentation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6115050" y="2343150"/>
            <a:ext cx="2694999" cy="353943"/>
            <a:chOff x="6115050" y="2343150"/>
            <a:chExt cx="2694999" cy="353943"/>
          </a:xfrm>
        </p:grpSpPr>
        <p:grpSp>
          <p:nvGrpSpPr>
            <p:cNvPr id="21" name="Group 20"/>
            <p:cNvGrpSpPr/>
            <p:nvPr/>
          </p:nvGrpSpPr>
          <p:grpSpPr>
            <a:xfrm>
              <a:off x="6115050" y="2343150"/>
              <a:ext cx="369027" cy="228601"/>
              <a:chOff x="6774723" y="3771899"/>
              <a:chExt cx="531768" cy="400051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6774723" y="4170719"/>
                <a:ext cx="531768" cy="123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6597529" y="3971309"/>
                <a:ext cx="3988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6463766" y="2343150"/>
              <a:ext cx="2346283" cy="35394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chemeClr val="accent1"/>
                  </a:solidFill>
                </a:rPr>
                <a:t>Variable channel widths</a:t>
              </a:r>
              <a:endParaRPr lang="en-US" sz="17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14300" y="3771900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4300" y="3771900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72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430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143250" y="3764494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143250" y="37644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22919" y="3764494"/>
            <a:ext cx="342900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86150" y="37644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29050" y="37644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71950" y="37644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14850" y="37147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486150" y="3714750"/>
            <a:ext cx="6858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57200" y="3714750"/>
            <a:ext cx="13716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77"/>
          <p:cNvGrpSpPr/>
          <p:nvPr/>
        </p:nvGrpSpPr>
        <p:grpSpPr>
          <a:xfrm>
            <a:off x="3168417" y="4001483"/>
            <a:ext cx="1672555" cy="466130"/>
            <a:chOff x="5829300" y="4000500"/>
            <a:chExt cx="1672555" cy="466130"/>
          </a:xfrm>
        </p:grpSpPr>
        <p:sp>
          <p:nvSpPr>
            <p:cNvPr id="56" name="TextBox 55"/>
            <p:cNvSpPr txBox="1"/>
            <p:nvPr/>
          </p:nvSpPr>
          <p:spPr>
            <a:xfrm>
              <a:off x="5829300" y="400050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722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540267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8580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216105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grpSp>
        <p:nvGrpSpPr>
          <p:cNvPr id="49" name="Group 76"/>
          <p:cNvGrpSpPr/>
          <p:nvPr/>
        </p:nvGrpSpPr>
        <p:grpSpPr>
          <a:xfrm>
            <a:off x="122689" y="4017278"/>
            <a:ext cx="1672555" cy="466130"/>
            <a:chOff x="1314450" y="3991570"/>
            <a:chExt cx="1672555" cy="466130"/>
          </a:xfrm>
        </p:grpSpPr>
        <p:sp>
          <p:nvSpPr>
            <p:cNvPr id="50" name="TextBox 49"/>
            <p:cNvSpPr txBox="1"/>
            <p:nvPr/>
          </p:nvSpPr>
          <p:spPr>
            <a:xfrm>
              <a:off x="1314450" y="399157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573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5417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431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01255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342900" y="5486400"/>
            <a:ext cx="35433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Each TV Channel is 6 MHz wide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714750" y="5486400"/>
            <a:ext cx="51435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  Use multiple channels for more bandwidth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028950" y="5486400"/>
            <a:ext cx="29718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Spectrum is Fragmented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14300" y="1143000"/>
            <a:ext cx="5372100" cy="4286250"/>
            <a:chOff x="1828800" y="4800600"/>
            <a:chExt cx="6000750" cy="4572000"/>
          </a:xfrm>
        </p:grpSpPr>
        <p:sp>
          <p:nvSpPr>
            <p:cNvPr id="69" name="Rectangle 68"/>
            <p:cNvSpPr/>
            <p:nvPr/>
          </p:nvSpPr>
          <p:spPr>
            <a:xfrm>
              <a:off x="3028950" y="5200650"/>
              <a:ext cx="1371600" cy="3371850"/>
            </a:xfrm>
            <a:prstGeom prst="rect">
              <a:avLst/>
            </a:prstGeom>
            <a:solidFill>
              <a:srgbClr val="FFFF00"/>
            </a:solidFill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8" name="Chart 67"/>
            <p:cNvGraphicFramePr/>
            <p:nvPr/>
          </p:nvGraphicFramePr>
          <p:xfrm>
            <a:off x="1828800" y="4800600"/>
            <a:ext cx="6000750" cy="45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custDataLst>
      <p:tags r:id="rId1"/>
    </p:custDataLst>
  </p:cSld>
  <p:clrMapOvr>
    <a:masterClrMapping/>
  </p:clrMapOvr>
  <p:transition advTm="108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2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2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2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3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3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3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3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42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4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48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5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54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5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60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63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66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69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72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5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8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4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7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0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3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6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66"/>
          <p:cNvSpPr/>
          <p:nvPr/>
        </p:nvSpPr>
        <p:spPr>
          <a:xfrm rot="16200000">
            <a:off x="2714625" y="2200275"/>
            <a:ext cx="2800350" cy="2971800"/>
          </a:xfrm>
          <a:custGeom>
            <a:avLst/>
            <a:gdLst>
              <a:gd name="connsiteX0" fmla="*/ 0 w 4095750"/>
              <a:gd name="connsiteY0" fmla="*/ 1604962 h 1624012"/>
              <a:gd name="connsiteX1" fmla="*/ 114300 w 4095750"/>
              <a:gd name="connsiteY1" fmla="*/ 928687 h 1624012"/>
              <a:gd name="connsiteX2" fmla="*/ 466725 w 4095750"/>
              <a:gd name="connsiteY2" fmla="*/ 414337 h 1624012"/>
              <a:gd name="connsiteX3" fmla="*/ 1438275 w 4095750"/>
              <a:gd name="connsiteY3" fmla="*/ 61912 h 1624012"/>
              <a:gd name="connsiteX4" fmla="*/ 2581275 w 4095750"/>
              <a:gd name="connsiteY4" fmla="*/ 42862 h 1624012"/>
              <a:gd name="connsiteX5" fmla="*/ 3448050 w 4095750"/>
              <a:gd name="connsiteY5" fmla="*/ 223837 h 1624012"/>
              <a:gd name="connsiteX6" fmla="*/ 3876675 w 4095750"/>
              <a:gd name="connsiteY6" fmla="*/ 728662 h 1624012"/>
              <a:gd name="connsiteX7" fmla="*/ 4057650 w 4095750"/>
              <a:gd name="connsiteY7" fmla="*/ 1252537 h 1624012"/>
              <a:gd name="connsiteX8" fmla="*/ 4095750 w 4095750"/>
              <a:gd name="connsiteY8" fmla="*/ 1624012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5750" h="1624012">
                <a:moveTo>
                  <a:pt x="0" y="1604962"/>
                </a:moveTo>
                <a:cubicBezTo>
                  <a:pt x="18256" y="1366043"/>
                  <a:pt x="36513" y="1127124"/>
                  <a:pt x="114300" y="928687"/>
                </a:cubicBezTo>
                <a:cubicBezTo>
                  <a:pt x="192087" y="730250"/>
                  <a:pt x="246063" y="558800"/>
                  <a:pt x="466725" y="414337"/>
                </a:cubicBezTo>
                <a:cubicBezTo>
                  <a:pt x="687388" y="269875"/>
                  <a:pt x="1085850" y="123824"/>
                  <a:pt x="1438275" y="61912"/>
                </a:cubicBezTo>
                <a:cubicBezTo>
                  <a:pt x="1790700" y="0"/>
                  <a:pt x="2246313" y="15875"/>
                  <a:pt x="2581275" y="42862"/>
                </a:cubicBezTo>
                <a:cubicBezTo>
                  <a:pt x="2916237" y="69849"/>
                  <a:pt x="3232150" y="109537"/>
                  <a:pt x="3448050" y="223837"/>
                </a:cubicBezTo>
                <a:cubicBezTo>
                  <a:pt x="3663950" y="338137"/>
                  <a:pt x="3775075" y="557212"/>
                  <a:pt x="3876675" y="728662"/>
                </a:cubicBezTo>
                <a:cubicBezTo>
                  <a:pt x="3978275" y="900112"/>
                  <a:pt x="4021137" y="1103312"/>
                  <a:pt x="4057650" y="1252537"/>
                </a:cubicBezTo>
                <a:cubicBezTo>
                  <a:pt x="4094163" y="1401762"/>
                  <a:pt x="4094956" y="1512887"/>
                  <a:pt x="4095750" y="1624012"/>
                </a:cubicBezTo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64" y="274638"/>
            <a:ext cx="874395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White Spaces Spectrum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300" y="1600200"/>
            <a:ext cx="3143250" cy="222885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u="sng" dirty="0" smtClean="0"/>
              <a:t>Differences from ISM(Wi-Fi)</a:t>
            </a:r>
            <a:endParaRPr lang="en-US" sz="20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0" y="2914650"/>
            <a:ext cx="971550" cy="798059"/>
          </a:xfrm>
          <a:prstGeom prst="rect">
            <a:avLst/>
          </a:prstGeom>
          <a:noFill/>
        </p:spPr>
      </p:pic>
      <p:pic>
        <p:nvPicPr>
          <p:cNvPr id="6" name="Picture 5" descr="11954226271169522330transmission_tower_ante_01_svg_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" y="2457450"/>
            <a:ext cx="974799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2526" y="2030968"/>
            <a:ext cx="1586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Fragmentation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7" name="Group 66"/>
          <p:cNvGrpSpPr/>
          <p:nvPr/>
        </p:nvGrpSpPr>
        <p:grpSpPr>
          <a:xfrm>
            <a:off x="6115050" y="2343150"/>
            <a:ext cx="2694999" cy="353943"/>
            <a:chOff x="6115050" y="2343150"/>
            <a:chExt cx="2694999" cy="353943"/>
          </a:xfrm>
        </p:grpSpPr>
        <p:grpSp>
          <p:nvGrpSpPr>
            <p:cNvPr id="9" name="Group 20"/>
            <p:cNvGrpSpPr/>
            <p:nvPr/>
          </p:nvGrpSpPr>
          <p:grpSpPr>
            <a:xfrm>
              <a:off x="6115050" y="2343150"/>
              <a:ext cx="369027" cy="228601"/>
              <a:chOff x="6774723" y="3771899"/>
              <a:chExt cx="531768" cy="400051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6774723" y="4170719"/>
                <a:ext cx="531768" cy="123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6597529" y="3971309"/>
                <a:ext cx="3988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6463766" y="2343150"/>
              <a:ext cx="234628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chemeClr val="accent1"/>
                  </a:solidFill>
                </a:rPr>
                <a:t>Variable channel widths</a:t>
              </a:r>
              <a:endParaRPr lang="en-US" sz="17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14300" y="3771900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4300" y="3771900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72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430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906581" y="3764494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906581" y="37644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286250" y="3764494"/>
            <a:ext cx="342900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49481" y="37644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592381" y="37644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935281" y="37644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76"/>
          <p:cNvGrpSpPr/>
          <p:nvPr/>
        </p:nvGrpSpPr>
        <p:grpSpPr>
          <a:xfrm>
            <a:off x="122689" y="4017278"/>
            <a:ext cx="1672555" cy="466130"/>
            <a:chOff x="1314450" y="3991570"/>
            <a:chExt cx="1672555" cy="466130"/>
          </a:xfrm>
        </p:grpSpPr>
        <p:sp>
          <p:nvSpPr>
            <p:cNvPr id="50" name="TextBox 49"/>
            <p:cNvSpPr txBox="1"/>
            <p:nvPr/>
          </p:nvSpPr>
          <p:spPr>
            <a:xfrm>
              <a:off x="1314450" y="399157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573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5417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431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01255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342900" y="5486400"/>
            <a:ext cx="47434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Location impacts spectrum availability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514850" y="5486400"/>
            <a:ext cx="43434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  Spectrum exhibits spatial variation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6115050" y="3174940"/>
            <a:ext cx="2785290" cy="618699"/>
            <a:chOff x="6187260" y="3130887"/>
            <a:chExt cx="2785290" cy="618699"/>
          </a:xfrm>
        </p:grpSpPr>
        <p:grpSp>
          <p:nvGrpSpPr>
            <p:cNvPr id="47" name="Group 20"/>
            <p:cNvGrpSpPr/>
            <p:nvPr/>
          </p:nvGrpSpPr>
          <p:grpSpPr>
            <a:xfrm>
              <a:off x="6187260" y="3130887"/>
              <a:ext cx="369027" cy="228461"/>
              <a:chOff x="6774723" y="3771899"/>
              <a:chExt cx="531768" cy="400051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6774723" y="4170719"/>
                <a:ext cx="531768" cy="123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6597529" y="3971309"/>
                <a:ext cx="3988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6494948" y="3134033"/>
              <a:ext cx="2477602" cy="61555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b="1" dirty="0" smtClean="0">
                  <a:solidFill>
                    <a:schemeClr val="accent1"/>
                  </a:solidFill>
                </a:rPr>
                <a:t>Cannot assume same </a:t>
              </a:r>
            </a:p>
            <a:p>
              <a:r>
                <a:rPr lang="en-US" sz="1700" b="1" dirty="0" smtClean="0">
                  <a:solidFill>
                    <a:schemeClr val="accent1"/>
                  </a:solidFill>
                </a:rPr>
                <a:t>channel  free everywhere</a:t>
              </a:r>
              <a:endParaRPr lang="en-US" sz="17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3935281" y="3771900"/>
            <a:ext cx="342900" cy="857250"/>
          </a:xfrm>
          <a:prstGeom prst="rect">
            <a:avLst/>
          </a:prstGeom>
          <a:noFill/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77"/>
          <p:cNvGrpSpPr/>
          <p:nvPr/>
        </p:nvGrpSpPr>
        <p:grpSpPr>
          <a:xfrm>
            <a:off x="2931748" y="4001483"/>
            <a:ext cx="1672555" cy="466130"/>
            <a:chOff x="5829300" y="4000500"/>
            <a:chExt cx="1672555" cy="466130"/>
          </a:xfrm>
        </p:grpSpPr>
        <p:sp>
          <p:nvSpPr>
            <p:cNvPr id="56" name="TextBox 55"/>
            <p:cNvSpPr txBox="1"/>
            <p:nvPr/>
          </p:nvSpPr>
          <p:spPr>
            <a:xfrm>
              <a:off x="5829300" y="400050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722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540267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8580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216105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sp>
        <p:nvSpPr>
          <p:cNvPr id="72" name="Rectangle 71"/>
          <p:cNvSpPr/>
          <p:nvPr/>
        </p:nvSpPr>
        <p:spPr>
          <a:xfrm>
            <a:off x="1143000" y="3771900"/>
            <a:ext cx="342900" cy="857250"/>
          </a:xfrm>
          <a:prstGeom prst="rect">
            <a:avLst/>
          </a:prstGeom>
          <a:noFill/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843096" y="2888218"/>
            <a:ext cx="17578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Spatial Variation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1" name="Picture 9" descr="C:\Users\t-rohanm\Pictures\Microsoft Clip Organizer\j0434177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7064" y="2857500"/>
            <a:ext cx="664910" cy="1600200"/>
          </a:xfrm>
          <a:prstGeom prst="rect">
            <a:avLst/>
          </a:prstGeom>
          <a:noFill/>
        </p:spPr>
      </p:pic>
      <p:sp>
        <p:nvSpPr>
          <p:cNvPr id="62" name="Freeform 15"/>
          <p:cNvSpPr>
            <a:spLocks/>
          </p:cNvSpPr>
          <p:nvPr/>
        </p:nvSpPr>
        <p:spPr bwMode="auto">
          <a:xfrm rot="3141123">
            <a:off x="4497527" y="2660384"/>
            <a:ext cx="457200" cy="180975"/>
          </a:xfrm>
          <a:custGeom>
            <a:avLst/>
            <a:gdLst/>
            <a:ahLst/>
            <a:cxnLst>
              <a:cxn ang="0">
                <a:pos x="657" y="252"/>
              </a:cxn>
              <a:cxn ang="0">
                <a:pos x="1140" y="0"/>
              </a:cxn>
              <a:cxn ang="0">
                <a:pos x="1140" y="36"/>
              </a:cxn>
              <a:cxn ang="0">
                <a:pos x="488" y="504"/>
              </a:cxn>
              <a:cxn ang="0">
                <a:pos x="488" y="332"/>
              </a:cxn>
              <a:cxn ang="0">
                <a:pos x="0" y="588"/>
              </a:cxn>
              <a:cxn ang="0">
                <a:pos x="0" y="550"/>
              </a:cxn>
              <a:cxn ang="0">
                <a:pos x="657" y="75"/>
              </a:cxn>
              <a:cxn ang="0">
                <a:pos x="657" y="252"/>
              </a:cxn>
              <a:cxn ang="0">
                <a:pos x="657" y="252"/>
              </a:cxn>
            </a:cxnLst>
            <a:rect l="0" t="0" r="r" b="b"/>
            <a:pathLst>
              <a:path w="1140" h="588">
                <a:moveTo>
                  <a:pt x="657" y="252"/>
                </a:moveTo>
                <a:lnTo>
                  <a:pt x="1140" y="0"/>
                </a:lnTo>
                <a:lnTo>
                  <a:pt x="1140" y="36"/>
                </a:lnTo>
                <a:lnTo>
                  <a:pt x="488" y="504"/>
                </a:lnTo>
                <a:lnTo>
                  <a:pt x="488" y="332"/>
                </a:lnTo>
                <a:lnTo>
                  <a:pt x="0" y="588"/>
                </a:lnTo>
                <a:lnTo>
                  <a:pt x="0" y="550"/>
                </a:lnTo>
                <a:lnTo>
                  <a:pt x="657" y="75"/>
                </a:lnTo>
                <a:lnTo>
                  <a:pt x="657" y="252"/>
                </a:lnTo>
                <a:lnTo>
                  <a:pt x="657" y="2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15"/>
          <p:cNvSpPr>
            <a:spLocks/>
          </p:cNvSpPr>
          <p:nvPr/>
        </p:nvSpPr>
        <p:spPr bwMode="auto">
          <a:xfrm rot="21373953">
            <a:off x="4463151" y="3043775"/>
            <a:ext cx="457200" cy="180975"/>
          </a:xfrm>
          <a:custGeom>
            <a:avLst/>
            <a:gdLst/>
            <a:ahLst/>
            <a:cxnLst>
              <a:cxn ang="0">
                <a:pos x="657" y="252"/>
              </a:cxn>
              <a:cxn ang="0">
                <a:pos x="1140" y="0"/>
              </a:cxn>
              <a:cxn ang="0">
                <a:pos x="1140" y="36"/>
              </a:cxn>
              <a:cxn ang="0">
                <a:pos x="488" y="504"/>
              </a:cxn>
              <a:cxn ang="0">
                <a:pos x="488" y="332"/>
              </a:cxn>
              <a:cxn ang="0">
                <a:pos x="0" y="588"/>
              </a:cxn>
              <a:cxn ang="0">
                <a:pos x="0" y="550"/>
              </a:cxn>
              <a:cxn ang="0">
                <a:pos x="657" y="75"/>
              </a:cxn>
              <a:cxn ang="0">
                <a:pos x="657" y="252"/>
              </a:cxn>
              <a:cxn ang="0">
                <a:pos x="657" y="252"/>
              </a:cxn>
            </a:cxnLst>
            <a:rect l="0" t="0" r="r" b="b"/>
            <a:pathLst>
              <a:path w="1140" h="588">
                <a:moveTo>
                  <a:pt x="657" y="252"/>
                </a:moveTo>
                <a:lnTo>
                  <a:pt x="1140" y="0"/>
                </a:lnTo>
                <a:lnTo>
                  <a:pt x="1140" y="36"/>
                </a:lnTo>
                <a:lnTo>
                  <a:pt x="488" y="504"/>
                </a:lnTo>
                <a:lnTo>
                  <a:pt x="488" y="332"/>
                </a:lnTo>
                <a:lnTo>
                  <a:pt x="0" y="588"/>
                </a:lnTo>
                <a:lnTo>
                  <a:pt x="0" y="550"/>
                </a:lnTo>
                <a:lnTo>
                  <a:pt x="657" y="75"/>
                </a:lnTo>
                <a:lnTo>
                  <a:pt x="657" y="252"/>
                </a:lnTo>
                <a:lnTo>
                  <a:pt x="657" y="2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800600" y="4400550"/>
            <a:ext cx="768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TV</a:t>
            </a:r>
          </a:p>
          <a:p>
            <a:pPr algn="ctr"/>
            <a:r>
              <a:rPr lang="en-US" b="1" dirty="0" smtClean="0"/>
              <a:t>Tower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ransition advTm="311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70" grpId="0" animBg="1"/>
      <p:bldP spid="72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274638"/>
            <a:ext cx="88011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White Spaces Spectrum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300" y="1600200"/>
            <a:ext cx="3143250" cy="382905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u="sng" dirty="0" smtClean="0"/>
              <a:t>Differences from ISM(Wi-Fi)</a:t>
            </a:r>
            <a:endParaRPr lang="en-US" sz="20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3300" y="2735794"/>
            <a:ext cx="971550" cy="798059"/>
          </a:xfrm>
          <a:prstGeom prst="rect">
            <a:avLst/>
          </a:prstGeom>
          <a:noFill/>
        </p:spPr>
      </p:pic>
      <p:pic>
        <p:nvPicPr>
          <p:cNvPr id="6" name="Picture 5" descr="11954226271169522330transmission_tower_ante_01_svg_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" y="2457450"/>
            <a:ext cx="974799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2526" y="2030968"/>
            <a:ext cx="1586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Fragmentation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7" name="Group 66"/>
          <p:cNvGrpSpPr/>
          <p:nvPr/>
        </p:nvGrpSpPr>
        <p:grpSpPr>
          <a:xfrm>
            <a:off x="6115050" y="2343150"/>
            <a:ext cx="2694999" cy="353943"/>
            <a:chOff x="6115050" y="2343150"/>
            <a:chExt cx="2694999" cy="353943"/>
          </a:xfrm>
        </p:grpSpPr>
        <p:grpSp>
          <p:nvGrpSpPr>
            <p:cNvPr id="9" name="Group 20"/>
            <p:cNvGrpSpPr/>
            <p:nvPr/>
          </p:nvGrpSpPr>
          <p:grpSpPr>
            <a:xfrm>
              <a:off x="6115050" y="2343150"/>
              <a:ext cx="369027" cy="228601"/>
              <a:chOff x="6774723" y="3771899"/>
              <a:chExt cx="531768" cy="400051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6774723" y="4170719"/>
                <a:ext cx="531768" cy="123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6597529" y="3971309"/>
                <a:ext cx="3988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6463766" y="2343150"/>
              <a:ext cx="234628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chemeClr val="accent1"/>
                  </a:solidFill>
                </a:rPr>
                <a:t>Variable channel widths</a:t>
              </a:r>
              <a:endParaRPr lang="en-US" sz="17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14300" y="3771900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4300" y="3771900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72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430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143250" y="3764494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143250" y="37644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22919" y="3764494"/>
            <a:ext cx="342900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86150" y="37644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29050" y="37644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71950" y="37644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28600" y="5600700"/>
            <a:ext cx="47434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Incumbents appear/disappear over time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572000" y="5600700"/>
            <a:ext cx="44577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  Must reconfigure after disconnection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43096" y="2888218"/>
            <a:ext cx="1757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Spatial Variation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1" name="Group 62"/>
          <p:cNvGrpSpPr/>
          <p:nvPr/>
        </p:nvGrpSpPr>
        <p:grpSpPr>
          <a:xfrm>
            <a:off x="6115050" y="3143250"/>
            <a:ext cx="2785290" cy="615553"/>
            <a:chOff x="6187260" y="3099197"/>
            <a:chExt cx="2785290" cy="615553"/>
          </a:xfrm>
        </p:grpSpPr>
        <p:grpSp>
          <p:nvGrpSpPr>
            <p:cNvPr id="12" name="Group 20"/>
            <p:cNvGrpSpPr/>
            <p:nvPr/>
          </p:nvGrpSpPr>
          <p:grpSpPr>
            <a:xfrm>
              <a:off x="6187260" y="3130887"/>
              <a:ext cx="369027" cy="228461"/>
              <a:chOff x="6774723" y="3771899"/>
              <a:chExt cx="531768" cy="400051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6774723" y="4170719"/>
                <a:ext cx="531768" cy="123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6597529" y="3971309"/>
                <a:ext cx="3988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6494948" y="3099197"/>
              <a:ext cx="24776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b="1" dirty="0" smtClean="0">
                  <a:solidFill>
                    <a:schemeClr val="accent1"/>
                  </a:solidFill>
                </a:rPr>
                <a:t>Cannot assume same </a:t>
              </a:r>
            </a:p>
            <a:p>
              <a:r>
                <a:rPr lang="en-US" sz="1700" b="1" dirty="0" smtClean="0">
                  <a:solidFill>
                    <a:schemeClr val="accent1"/>
                  </a:solidFill>
                </a:rPr>
                <a:t>channel  free everywhere</a:t>
              </a:r>
              <a:endParaRPr lang="en-US" sz="17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3486150" y="3771900"/>
            <a:ext cx="685800" cy="857250"/>
          </a:xfrm>
          <a:prstGeom prst="rect">
            <a:avLst/>
          </a:prstGeom>
          <a:noFill/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57200" y="3771900"/>
            <a:ext cx="685800" cy="857250"/>
          </a:xfrm>
          <a:prstGeom prst="rect">
            <a:avLst/>
          </a:prstGeom>
          <a:noFill/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2571750" y="2686050"/>
            <a:ext cx="1085850" cy="1085850"/>
            <a:chOff x="2571750" y="2686050"/>
            <a:chExt cx="1085850" cy="1085850"/>
          </a:xfrm>
        </p:grpSpPr>
        <p:pic>
          <p:nvPicPr>
            <p:cNvPr id="47" name="Picture 2" descr="C:\Users\t-rohanm\AppData\Local\Microsoft\Windows\Temporary Internet Files\Content.IE5\JHS5IGSZ\MCj0433836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71750" y="2686050"/>
              <a:ext cx="857250" cy="857250"/>
            </a:xfrm>
            <a:prstGeom prst="rect">
              <a:avLst/>
            </a:prstGeom>
            <a:noFill/>
          </p:spPr>
        </p:pic>
        <p:cxnSp>
          <p:nvCxnSpPr>
            <p:cNvPr id="61" name="Shape 77"/>
            <p:cNvCxnSpPr/>
            <p:nvPr/>
          </p:nvCxnSpPr>
          <p:spPr>
            <a:xfrm rot="16200000" flipV="1">
              <a:off x="3171825" y="3286125"/>
              <a:ext cx="514350" cy="457200"/>
            </a:xfrm>
            <a:prstGeom prst="bent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800100" y="4629150"/>
            <a:ext cx="3028950" cy="400050"/>
            <a:chOff x="800100" y="4629150"/>
            <a:chExt cx="3028950" cy="400050"/>
          </a:xfrm>
        </p:grpSpPr>
        <p:cxnSp>
          <p:nvCxnSpPr>
            <p:cNvPr id="71" name="Straight Connector 70"/>
            <p:cNvCxnSpPr>
              <a:stCxn id="72" idx="2"/>
            </p:cNvCxnSpPr>
            <p:nvPr/>
          </p:nvCxnSpPr>
          <p:spPr>
            <a:xfrm rot="5400000">
              <a:off x="600075" y="4829175"/>
              <a:ext cx="4000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800100" y="5029200"/>
              <a:ext cx="30289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0" idx="2"/>
            </p:cNvCxnSpPr>
            <p:nvPr/>
          </p:nvCxnSpPr>
          <p:spPr>
            <a:xfrm rot="5400000">
              <a:off x="3629025" y="4829175"/>
              <a:ext cx="4000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Picture 1" descr="C:\Users\t-rohanm\AppData\Local\Microsoft\Windows\Temporary Internet Files\Content.IE5\IJIUYABM\MCj0432537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14550" y="4743450"/>
            <a:ext cx="603146" cy="603146"/>
          </a:xfrm>
          <a:prstGeom prst="rect">
            <a:avLst/>
          </a:prstGeom>
          <a:noFill/>
        </p:spPr>
      </p:pic>
      <p:sp>
        <p:nvSpPr>
          <p:cNvPr id="80" name="Rectangle 79"/>
          <p:cNvSpPr/>
          <p:nvPr/>
        </p:nvSpPr>
        <p:spPr>
          <a:xfrm>
            <a:off x="3486150" y="3771900"/>
            <a:ext cx="342900" cy="85725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635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800100" y="3771900"/>
            <a:ext cx="342900" cy="857250"/>
          </a:xfrm>
          <a:prstGeom prst="rect">
            <a:avLst/>
          </a:prstGeom>
          <a:noFill/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829050" y="3771900"/>
            <a:ext cx="342900" cy="857250"/>
          </a:xfrm>
          <a:prstGeom prst="rect">
            <a:avLst/>
          </a:prstGeom>
          <a:noFill/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76"/>
          <p:cNvGrpSpPr/>
          <p:nvPr/>
        </p:nvGrpSpPr>
        <p:grpSpPr>
          <a:xfrm>
            <a:off x="122689" y="4017278"/>
            <a:ext cx="1672555" cy="466130"/>
            <a:chOff x="1314450" y="3991570"/>
            <a:chExt cx="1672555" cy="466130"/>
          </a:xfrm>
        </p:grpSpPr>
        <p:sp>
          <p:nvSpPr>
            <p:cNvPr id="50" name="TextBox 49"/>
            <p:cNvSpPr txBox="1"/>
            <p:nvPr/>
          </p:nvSpPr>
          <p:spPr>
            <a:xfrm>
              <a:off x="1314450" y="399157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573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5417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431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01255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grpSp>
        <p:nvGrpSpPr>
          <p:cNvPr id="13" name="Group 77"/>
          <p:cNvGrpSpPr/>
          <p:nvPr/>
        </p:nvGrpSpPr>
        <p:grpSpPr>
          <a:xfrm>
            <a:off x="3168417" y="4001483"/>
            <a:ext cx="1672555" cy="466130"/>
            <a:chOff x="5829300" y="4000500"/>
            <a:chExt cx="1672555" cy="466130"/>
          </a:xfrm>
        </p:grpSpPr>
        <p:sp>
          <p:nvSpPr>
            <p:cNvPr id="56" name="TextBox 55"/>
            <p:cNvSpPr txBox="1"/>
            <p:nvPr/>
          </p:nvSpPr>
          <p:spPr>
            <a:xfrm>
              <a:off x="5829300" y="400050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722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540267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8580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216105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971550" y="4686300"/>
            <a:ext cx="3028950" cy="400050"/>
            <a:chOff x="800100" y="4629150"/>
            <a:chExt cx="3028950" cy="400050"/>
          </a:xfrm>
        </p:grpSpPr>
        <p:cxnSp>
          <p:nvCxnSpPr>
            <p:cNvPr id="84" name="Straight Connector 83"/>
            <p:cNvCxnSpPr/>
            <p:nvPr/>
          </p:nvCxnSpPr>
          <p:spPr>
            <a:xfrm rot="5400000">
              <a:off x="600075" y="4829175"/>
              <a:ext cx="4000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800100" y="5029200"/>
              <a:ext cx="30289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629025" y="4829175"/>
              <a:ext cx="4000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5838009" y="3872865"/>
            <a:ext cx="199785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Temporal Variation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88" name="Group 62"/>
          <p:cNvGrpSpPr/>
          <p:nvPr/>
        </p:nvGrpSpPr>
        <p:grpSpPr>
          <a:xfrm>
            <a:off x="6115050" y="4159587"/>
            <a:ext cx="2246997" cy="641013"/>
            <a:chOff x="6187260" y="3130887"/>
            <a:chExt cx="2246997" cy="641013"/>
          </a:xfrm>
        </p:grpSpPr>
        <p:grpSp>
          <p:nvGrpSpPr>
            <p:cNvPr id="89" name="Group 20"/>
            <p:cNvGrpSpPr/>
            <p:nvPr/>
          </p:nvGrpSpPr>
          <p:grpSpPr>
            <a:xfrm>
              <a:off x="6187260" y="3130887"/>
              <a:ext cx="369027" cy="228461"/>
              <a:chOff x="6774723" y="3771899"/>
              <a:chExt cx="531768" cy="400051"/>
            </a:xfrm>
          </p:grpSpPr>
          <p:cxnSp>
            <p:nvCxnSpPr>
              <p:cNvPr id="91" name="Straight Arrow Connector 90"/>
              <p:cNvCxnSpPr/>
              <p:nvPr/>
            </p:nvCxnSpPr>
            <p:spPr>
              <a:xfrm>
                <a:off x="6774723" y="4170719"/>
                <a:ext cx="531768" cy="123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>
                <a:off x="6597529" y="3971309"/>
                <a:ext cx="3988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TextBox 89"/>
            <p:cNvSpPr txBox="1"/>
            <p:nvPr/>
          </p:nvSpPr>
          <p:spPr>
            <a:xfrm>
              <a:off x="6547202" y="3156347"/>
              <a:ext cx="1887055" cy="61555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b="1" dirty="0" smtClean="0">
                  <a:solidFill>
                    <a:schemeClr val="accent1"/>
                  </a:solidFill>
                </a:rPr>
                <a:t>Same Channel will </a:t>
              </a:r>
            </a:p>
            <a:p>
              <a:r>
                <a:rPr lang="en-US" sz="1700" b="1" dirty="0" smtClean="0">
                  <a:solidFill>
                    <a:schemeClr val="accent1"/>
                  </a:solidFill>
                </a:rPr>
                <a:t>not always be free</a:t>
              </a:r>
              <a:endParaRPr lang="en-US" sz="17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115050" y="4400550"/>
            <a:ext cx="2585359" cy="1015603"/>
            <a:chOff x="6115050" y="4400550"/>
            <a:chExt cx="2585359" cy="1015603"/>
          </a:xfrm>
        </p:grpSpPr>
        <p:grpSp>
          <p:nvGrpSpPr>
            <p:cNvPr id="69" name="Group 20"/>
            <p:cNvGrpSpPr/>
            <p:nvPr/>
          </p:nvGrpSpPr>
          <p:grpSpPr>
            <a:xfrm>
              <a:off x="6115050" y="4400550"/>
              <a:ext cx="369027" cy="685800"/>
              <a:chOff x="6774723" y="3771899"/>
              <a:chExt cx="531768" cy="400051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>
                <a:off x="6774723" y="4170719"/>
                <a:ext cx="531768" cy="123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>
                <a:off x="6597529" y="3971309"/>
                <a:ext cx="3988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>
              <a:off x="6474992" y="4800600"/>
              <a:ext cx="2225417" cy="61555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700" b="1" i="1" dirty="0" smtClean="0">
                  <a:solidFill>
                    <a:schemeClr val="accent1"/>
                  </a:solidFill>
                </a:rPr>
                <a:t>Any</a:t>
              </a:r>
              <a:r>
                <a:rPr lang="en-US" sz="1700" b="1" dirty="0" smtClean="0">
                  <a:solidFill>
                    <a:schemeClr val="accent1"/>
                  </a:solidFill>
                </a:rPr>
                <a:t> connection can be</a:t>
              </a:r>
            </a:p>
            <a:p>
              <a:r>
                <a:rPr lang="en-US" sz="1700" b="1" dirty="0" smtClean="0">
                  <a:solidFill>
                    <a:schemeClr val="accent1"/>
                  </a:solidFill>
                </a:rPr>
                <a:t>disrupted </a:t>
              </a:r>
              <a:r>
                <a:rPr lang="en-US" sz="1700" b="1" i="1" dirty="0" smtClean="0">
                  <a:solidFill>
                    <a:schemeClr val="accent1"/>
                  </a:solidFill>
                </a:rPr>
                <a:t>any</a:t>
              </a:r>
              <a:r>
                <a:rPr lang="en-US" sz="1700" b="1" dirty="0" smtClean="0">
                  <a:solidFill>
                    <a:schemeClr val="accent1"/>
                  </a:solidFill>
                </a:rPr>
                <a:t> time</a:t>
              </a:r>
              <a:endParaRPr lang="en-US" sz="1700" b="1" dirty="0">
                <a:solidFill>
                  <a:schemeClr val="accent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485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repeatCount="indefinite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5" grpId="0" animBg="1"/>
      <p:bldP spid="65" grpId="1" animBg="1"/>
      <p:bldP spid="70" grpId="0" animBg="1"/>
      <p:bldP spid="72" grpId="0" animBg="1"/>
      <p:bldP spid="80" grpId="0" animBg="1"/>
      <p:bldP spid="80" grpId="1" animBg="1"/>
      <p:bldP spid="81" grpId="0" animBg="1"/>
      <p:bldP spid="82" grpId="0" animBg="1"/>
      <p:bldP spid="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KNOWS White Spaces Platform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8700" y="1828800"/>
            <a:ext cx="3429000" cy="36004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00150" y="2400300"/>
            <a:ext cx="800100" cy="28575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Stack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457450"/>
            <a:ext cx="102870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TV/MIC detection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771900" y="2457450"/>
            <a:ext cx="51435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FFT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2286000" y="4343400"/>
            <a:ext cx="200025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Connection Manager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2286000" y="5029200"/>
            <a:ext cx="200025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Atheros</a:t>
            </a:r>
            <a:r>
              <a:rPr lang="en-US" sz="1600" dirty="0" smtClean="0"/>
              <a:t> Device Driver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771650" y="1885950"/>
            <a:ext cx="565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PC</a:t>
            </a:r>
            <a:endParaRPr lang="en-US" sz="2800" b="1" dirty="0"/>
          </a:p>
        </p:txBody>
      </p:sp>
      <p:cxnSp>
        <p:nvCxnSpPr>
          <p:cNvPr id="14" name="Straight Arrow Connector 13"/>
          <p:cNvCxnSpPr>
            <a:stCxn id="7" idx="1"/>
            <a:endCxn id="6" idx="3"/>
          </p:cNvCxnSpPr>
          <p:nvPr/>
        </p:nvCxnSpPr>
        <p:spPr>
          <a:xfrm rot="10800000">
            <a:off x="3314700" y="2743200"/>
            <a:ext cx="4572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  <a:endCxn id="11" idx="0"/>
          </p:cNvCxnSpPr>
          <p:nvPr/>
        </p:nvCxnSpPr>
        <p:spPr>
          <a:xfrm rot="5400000">
            <a:off x="3057525" y="4800600"/>
            <a:ext cx="4572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200650" y="1828800"/>
            <a:ext cx="2914650" cy="3600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429250" y="2228850"/>
            <a:ext cx="2514600" cy="1028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6515100" y="2571750"/>
            <a:ext cx="131445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UHF RX Daughterboard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5543550" y="2571750"/>
            <a:ext cx="62865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FPGA</a:t>
            </a:r>
            <a:endParaRPr lang="en-US" sz="1400" dirty="0"/>
          </a:p>
        </p:txBody>
      </p:sp>
      <p:cxnSp>
        <p:nvCxnSpPr>
          <p:cNvPr id="25" name="Straight Arrow Connector 24"/>
          <p:cNvCxnSpPr>
            <a:stCxn id="22" idx="1"/>
          </p:cNvCxnSpPr>
          <p:nvPr/>
        </p:nvCxnSpPr>
        <p:spPr>
          <a:xfrm rot="10800000">
            <a:off x="4286250" y="2743200"/>
            <a:ext cx="11430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029450" y="4914900"/>
            <a:ext cx="914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UHF </a:t>
            </a:r>
          </a:p>
          <a:p>
            <a:pPr algn="ctr"/>
            <a:r>
              <a:rPr lang="en-US" sz="1400" dirty="0" smtClean="0"/>
              <a:t>Translator</a:t>
            </a:r>
            <a:endParaRPr lang="en-US" sz="1400" dirty="0"/>
          </a:p>
        </p:txBody>
      </p:sp>
      <p:sp>
        <p:nvSpPr>
          <p:cNvPr id="31" name="Rectangle 30"/>
          <p:cNvSpPr/>
          <p:nvPr/>
        </p:nvSpPr>
        <p:spPr>
          <a:xfrm>
            <a:off x="5429250" y="4914900"/>
            <a:ext cx="914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Wi-Fi Card</a:t>
            </a:r>
            <a:endParaRPr lang="en-US" sz="1400" dirty="0"/>
          </a:p>
        </p:txBody>
      </p:sp>
      <p:cxnSp>
        <p:nvCxnSpPr>
          <p:cNvPr id="32" name="Straight Arrow Connector 31"/>
          <p:cNvCxnSpPr>
            <a:stCxn id="11" idx="3"/>
            <a:endCxn id="31" idx="1"/>
          </p:cNvCxnSpPr>
          <p:nvPr/>
        </p:nvCxnSpPr>
        <p:spPr>
          <a:xfrm>
            <a:off x="4286250" y="5143500"/>
            <a:ext cx="11430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3"/>
            <a:endCxn id="30" idx="1"/>
          </p:cNvCxnSpPr>
          <p:nvPr/>
        </p:nvCxnSpPr>
        <p:spPr>
          <a:xfrm>
            <a:off x="6343650" y="5143500"/>
            <a:ext cx="6858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0" idx="0"/>
          </p:cNvCxnSpPr>
          <p:nvPr/>
        </p:nvCxnSpPr>
        <p:spPr>
          <a:xfrm rot="5400000">
            <a:off x="7258050" y="4686300"/>
            <a:ext cx="4572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286250" y="4466089"/>
            <a:ext cx="3200400" cy="8389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6"/>
          <p:cNvGrpSpPr/>
          <p:nvPr/>
        </p:nvGrpSpPr>
        <p:grpSpPr>
          <a:xfrm>
            <a:off x="7829550" y="4857750"/>
            <a:ext cx="800100" cy="685800"/>
            <a:chOff x="2156308" y="3751649"/>
            <a:chExt cx="927735" cy="693738"/>
          </a:xfrm>
        </p:grpSpPr>
        <p:sp>
          <p:nvSpPr>
            <p:cNvPr id="63" name="Arc 14"/>
            <p:cNvSpPr>
              <a:spLocks noChangeAspect="1"/>
            </p:cNvSpPr>
            <p:nvPr/>
          </p:nvSpPr>
          <p:spPr bwMode="auto">
            <a:xfrm rot="2018351">
              <a:off x="2252193" y="3759587"/>
              <a:ext cx="547688" cy="5937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hangingPunct="0">
                <a:spcBef>
                  <a:spcPct val="0"/>
                </a:spcBef>
              </a:pPr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Arc 15"/>
            <p:cNvSpPr>
              <a:spLocks noChangeAspect="1"/>
            </p:cNvSpPr>
            <p:nvPr/>
          </p:nvSpPr>
          <p:spPr bwMode="auto">
            <a:xfrm rot="2018351">
              <a:off x="2444281" y="3751649"/>
              <a:ext cx="639762" cy="6937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hangingPunct="0">
                <a:spcBef>
                  <a:spcPct val="0"/>
                </a:spcBef>
              </a:pPr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Arc 13"/>
            <p:cNvSpPr>
              <a:spLocks noChangeAspect="1"/>
            </p:cNvSpPr>
            <p:nvPr/>
          </p:nvSpPr>
          <p:spPr bwMode="auto">
            <a:xfrm rot="2018351">
              <a:off x="2156308" y="3818964"/>
              <a:ext cx="457200" cy="4953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hangingPunct="0">
                <a:spcBef>
                  <a:spcPct val="0"/>
                </a:spcBef>
              </a:pPr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429250" y="3886200"/>
            <a:ext cx="2514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Whitespace Radio</a:t>
            </a:r>
            <a:endParaRPr lang="en-US" sz="23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886450" y="2171700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Scanner (SDR)</a:t>
            </a:r>
            <a:endParaRPr lang="en-US" sz="2000" b="1" dirty="0"/>
          </a:p>
        </p:txBody>
      </p:sp>
      <p:cxnSp>
        <p:nvCxnSpPr>
          <p:cNvPr id="34" name="Elbow Connector 33"/>
          <p:cNvCxnSpPr/>
          <p:nvPr/>
        </p:nvCxnSpPr>
        <p:spPr bwMode="auto">
          <a:xfrm flipV="1">
            <a:off x="5927272" y="2611171"/>
            <a:ext cx="530678" cy="173222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43" name="Elbow Connector 42"/>
          <p:cNvCxnSpPr>
            <a:stCxn id="6" idx="2"/>
            <a:endCxn id="9" idx="0"/>
          </p:cNvCxnSpPr>
          <p:nvPr/>
        </p:nvCxnSpPr>
        <p:spPr>
          <a:xfrm rot="16200000" flipH="1">
            <a:off x="2386012" y="3443287"/>
            <a:ext cx="1314450" cy="485775"/>
          </a:xfrm>
          <a:prstGeom prst="bentConnector3">
            <a:avLst>
              <a:gd name="adj1" fmla="val 50000"/>
            </a:avLst>
          </a:prstGeom>
          <a:ln w="3492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571750" y="5314950"/>
            <a:ext cx="1485900" cy="45720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/>
              <a:t>Variable Channel Width Support*</a:t>
            </a:r>
            <a:endParaRPr lang="en-US" sz="1400" b="1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3143250" y="6286500"/>
            <a:ext cx="5093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*Case for Adapting Channel Widths, SIGCOMM 2008</a:t>
            </a:r>
            <a:endParaRPr lang="en-US" i="1" dirty="0"/>
          </a:p>
        </p:txBody>
      </p:sp>
    </p:spTree>
    <p:custDataLst>
      <p:tags r:id="rId1"/>
    </p:custDataLst>
  </p:cSld>
  <p:clrMapOvr>
    <a:masterClrMapping/>
  </p:clrMapOvr>
  <p:transition advTm="55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0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2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1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4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7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0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6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9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2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1" grpId="0" animBg="1"/>
      <p:bldP spid="12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0" grpId="0" animBg="1"/>
      <p:bldP spid="30" grpId="1" animBg="1"/>
      <p:bldP spid="31" grpId="0" animBg="1"/>
      <p:bldP spid="66" grpId="0"/>
      <p:bldP spid="66" grpId="1"/>
      <p:bldP spid="67" grpId="0"/>
      <p:bldP spid="67" grpId="1"/>
      <p:bldP spid="38" grpId="0" animBg="1"/>
      <p:bldP spid="36" grpId="0"/>
      <p:bldP spid="3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448" y="1771650"/>
          <a:ext cx="8801104" cy="3967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276"/>
                <a:gridCol w="2200276"/>
                <a:gridCol w="2200276"/>
                <a:gridCol w="2200276"/>
              </a:tblGrid>
              <a:tr h="13237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Fragmentation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Spatial Variation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Temporal Variation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Impact</a:t>
                      </a:r>
                      <a:endParaRPr lang="en-US" sz="2400" dirty="0"/>
                    </a:p>
                  </a:txBody>
                  <a:tcPr/>
                </a:tc>
              </a:tr>
              <a:tr h="110973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6692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6692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171450" y="3143250"/>
            <a:ext cx="8801100" cy="800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WhiteFi System Challenges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6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44632"/>
            <a:ext cx="628650" cy="641568"/>
          </a:xfrm>
          <a:prstGeom prst="rect">
            <a:avLst/>
          </a:prstGeom>
          <a:noFill/>
        </p:spPr>
      </p:pic>
      <p:pic>
        <p:nvPicPr>
          <p:cNvPr id="17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159032"/>
            <a:ext cx="628650" cy="641568"/>
          </a:xfrm>
          <a:prstGeom prst="rect">
            <a:avLst/>
          </a:prstGeom>
          <a:noFill/>
        </p:spPr>
      </p:pic>
      <p:pic>
        <p:nvPicPr>
          <p:cNvPr id="18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59032"/>
            <a:ext cx="628650" cy="641568"/>
          </a:xfrm>
          <a:prstGeom prst="rect">
            <a:avLst/>
          </a:prstGeom>
          <a:noFill/>
        </p:spPr>
      </p:pic>
      <p:pic>
        <p:nvPicPr>
          <p:cNvPr id="19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073432"/>
            <a:ext cx="628650" cy="641568"/>
          </a:xfrm>
          <a:prstGeom prst="rect">
            <a:avLst/>
          </a:prstGeom>
          <a:noFill/>
        </p:spPr>
      </p:pic>
      <p:pic>
        <p:nvPicPr>
          <p:cNvPr id="20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073432"/>
            <a:ext cx="628650" cy="641568"/>
          </a:xfrm>
          <a:prstGeom prst="rect">
            <a:avLst/>
          </a:prstGeom>
          <a:noFill/>
        </p:spPr>
      </p:pic>
      <p:pic>
        <p:nvPicPr>
          <p:cNvPr id="21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950" y="5073432"/>
            <a:ext cx="628650" cy="6415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7029450" y="4022348"/>
            <a:ext cx="180382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Spectrum </a:t>
            </a:r>
          </a:p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Assignment</a:t>
            </a:r>
            <a:endParaRPr lang="en-US" sz="2600" dirty="0"/>
          </a:p>
        </p:txBody>
      </p:sp>
      <p:sp>
        <p:nvSpPr>
          <p:cNvPr id="25" name="Rectangle 24"/>
          <p:cNvSpPr/>
          <p:nvPr/>
        </p:nvSpPr>
        <p:spPr>
          <a:xfrm>
            <a:off x="6858000" y="5130582"/>
            <a:ext cx="21499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Disconnection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67855" y="3257550"/>
            <a:ext cx="15270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Discovery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7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Discovering a Base Station</a:t>
            </a:r>
            <a:endParaRPr lang="en-US" dirty="0"/>
          </a:p>
        </p:txBody>
      </p:sp>
      <p:pic>
        <p:nvPicPr>
          <p:cNvPr id="33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7350" y="2343150"/>
            <a:ext cx="927652" cy="762000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1314450" y="3200400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314450" y="3200400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657350" y="32004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000250" y="32004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343150" y="32004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657350" y="31432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14"/>
          <p:cNvGrpSpPr/>
          <p:nvPr/>
        </p:nvGrpSpPr>
        <p:grpSpPr>
          <a:xfrm>
            <a:off x="5812522" y="3143250"/>
            <a:ext cx="1731278" cy="864656"/>
            <a:chOff x="514350" y="3657600"/>
            <a:chExt cx="1731278" cy="864656"/>
          </a:xfrm>
        </p:grpSpPr>
        <p:sp>
          <p:nvSpPr>
            <p:cNvPr id="55" name="Rectangle 54"/>
            <p:cNvSpPr/>
            <p:nvPr/>
          </p:nvSpPr>
          <p:spPr>
            <a:xfrm>
              <a:off x="514350" y="3657600"/>
              <a:ext cx="17145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14350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902728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572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2001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5430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6155422" y="3086100"/>
            <a:ext cx="10287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000250" y="31432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343150" y="31432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686050" y="31432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085850" y="5029200"/>
            <a:ext cx="720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Can we optimize this discovery time?</a:t>
            </a:r>
            <a:endParaRPr lang="en-US" sz="3200" dirty="0">
              <a:solidFill>
                <a:schemeClr val="tx2"/>
              </a:solidFill>
            </a:endParaRPr>
          </a:p>
        </p:txBody>
      </p:sp>
      <p:grpSp>
        <p:nvGrpSpPr>
          <p:cNvPr id="4" name="Group 77"/>
          <p:cNvGrpSpPr/>
          <p:nvPr/>
        </p:nvGrpSpPr>
        <p:grpSpPr>
          <a:xfrm>
            <a:off x="5837689" y="3380239"/>
            <a:ext cx="1672555" cy="466130"/>
            <a:chOff x="5829300" y="4000500"/>
            <a:chExt cx="1672555" cy="466130"/>
          </a:xfrm>
        </p:grpSpPr>
        <p:sp>
          <p:nvSpPr>
            <p:cNvPr id="48" name="TextBox 47"/>
            <p:cNvSpPr txBox="1"/>
            <p:nvPr/>
          </p:nvSpPr>
          <p:spPr>
            <a:xfrm>
              <a:off x="5829300" y="400050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1722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540267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580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216105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pic>
        <p:nvPicPr>
          <p:cNvPr id="47" name="Picture 46" descr="11954226271169522330transmission_tower_ante_01_svg_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7900" y="1543050"/>
            <a:ext cx="1267239" cy="1485900"/>
          </a:xfrm>
          <a:prstGeom prst="rect">
            <a:avLst/>
          </a:prstGeom>
        </p:spPr>
      </p:pic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628650" y="4343400"/>
            <a:ext cx="35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Discovery Time = </a:t>
            </a:r>
            <a:r>
              <a:rPr lang="en-US" sz="2400" b="1" i="1" dirty="0" smtClean="0">
                <a:solidFill>
                  <a:srgbClr val="FF0000"/>
                </a:solidFill>
                <a:sym typeface="Symbol"/>
              </a:rPr>
              <a:t>(B x W) 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57350" y="3143250"/>
            <a:ext cx="6858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000250" y="3143250"/>
            <a:ext cx="6858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343150" y="3143250"/>
            <a:ext cx="6858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657350" y="3143250"/>
            <a:ext cx="10287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657350" y="3143250"/>
            <a:ext cx="10287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76"/>
          <p:cNvGrpSpPr/>
          <p:nvPr/>
        </p:nvGrpSpPr>
        <p:grpSpPr>
          <a:xfrm>
            <a:off x="1322839" y="3445778"/>
            <a:ext cx="1672555" cy="466130"/>
            <a:chOff x="1314450" y="3991570"/>
            <a:chExt cx="1672555" cy="466130"/>
          </a:xfrm>
        </p:grpSpPr>
        <p:sp>
          <p:nvSpPr>
            <p:cNvPr id="41" name="TextBox 40"/>
            <p:cNvSpPr txBox="1"/>
            <p:nvPr/>
          </p:nvSpPr>
          <p:spPr>
            <a:xfrm>
              <a:off x="1314450" y="399157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573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25417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431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01255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600200" y="4972050"/>
            <a:ext cx="58293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How does the </a:t>
            </a:r>
            <a:r>
              <a:rPr lang="en-US" sz="3200" i="1" dirty="0" smtClean="0">
                <a:solidFill>
                  <a:srgbClr val="FF0000"/>
                </a:solidFill>
              </a:rPr>
              <a:t>new</a:t>
            </a:r>
            <a:r>
              <a:rPr lang="en-US" sz="3200" dirty="0" smtClean="0">
                <a:solidFill>
                  <a:srgbClr val="FF0000"/>
                </a:solidFill>
              </a:rPr>
              <a:t> client discover channels used by the BS?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85900" y="5029200"/>
            <a:ext cx="634365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BS and Clients must use </a:t>
            </a:r>
            <a:r>
              <a:rPr lang="en-US" sz="2800" i="1" dirty="0" smtClean="0">
                <a:solidFill>
                  <a:srgbClr val="FF0000"/>
                </a:solidFill>
              </a:rPr>
              <a:t>same </a:t>
            </a:r>
            <a:r>
              <a:rPr lang="en-US" sz="2800" dirty="0" smtClean="0">
                <a:solidFill>
                  <a:srgbClr val="FF0000"/>
                </a:solidFill>
              </a:rPr>
              <a:t>channels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971550" y="5086350"/>
            <a:ext cx="29146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</a:rPr>
              <a:t>Fragmentation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971800" y="5086350"/>
            <a:ext cx="54864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  <a:sym typeface="Symbol"/>
              </a:rPr>
              <a:t>  Try different center channel and widths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66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53" grpId="0" animBg="1"/>
      <p:bldP spid="53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8" grpId="0" animBg="1"/>
      <p:bldP spid="68" grpId="1" animBg="1"/>
      <p:bldP spid="69" grpId="0" animBg="1"/>
      <p:bldP spid="69" grpId="1" animBg="1"/>
      <p:bldP spid="74" grpId="0" animBg="1"/>
      <p:bldP spid="74" grpId="1" animBg="1"/>
      <p:bldP spid="77" grpId="0" animBg="1"/>
      <p:bldP spid="7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Whitespaces Platform: Adding SIFT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8700" y="1828800"/>
            <a:ext cx="3429000" cy="36004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00150" y="2400300"/>
            <a:ext cx="800100" cy="28575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Stack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457450"/>
            <a:ext cx="102870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TV/MIC detection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771900" y="2457450"/>
            <a:ext cx="51435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FFT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2400300" y="3429000"/>
            <a:ext cx="177165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Temporal Analysis</a:t>
            </a:r>
          </a:p>
          <a:p>
            <a:pPr algn="ctr"/>
            <a:r>
              <a:rPr lang="en-US" sz="1700" dirty="0" smtClean="0"/>
              <a:t>(SIFT)</a:t>
            </a:r>
            <a:endParaRPr lang="en-US" sz="1700" dirty="0"/>
          </a:p>
        </p:txBody>
      </p:sp>
      <p:sp>
        <p:nvSpPr>
          <p:cNvPr id="9" name="Rectangle 8"/>
          <p:cNvSpPr/>
          <p:nvPr/>
        </p:nvSpPr>
        <p:spPr>
          <a:xfrm>
            <a:off x="2286000" y="4343400"/>
            <a:ext cx="200025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Connection Manager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2286000" y="5029200"/>
            <a:ext cx="200025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Atheros</a:t>
            </a:r>
            <a:r>
              <a:rPr lang="en-US" sz="1600" dirty="0" smtClean="0"/>
              <a:t> Device Driver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571750" y="1885950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PC</a:t>
            </a:r>
            <a:endParaRPr lang="en-US" sz="2800" b="1" dirty="0"/>
          </a:p>
        </p:txBody>
      </p:sp>
      <p:cxnSp>
        <p:nvCxnSpPr>
          <p:cNvPr id="14" name="Straight Arrow Connector 13"/>
          <p:cNvCxnSpPr>
            <a:stCxn id="7" idx="1"/>
            <a:endCxn id="6" idx="3"/>
          </p:cNvCxnSpPr>
          <p:nvPr/>
        </p:nvCxnSpPr>
        <p:spPr>
          <a:xfrm rot="10800000">
            <a:off x="3314700" y="2743200"/>
            <a:ext cx="4572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9" idx="0"/>
          </p:cNvCxnSpPr>
          <p:nvPr/>
        </p:nvCxnSpPr>
        <p:spPr>
          <a:xfrm rot="5400000">
            <a:off x="3057525" y="4114800"/>
            <a:ext cx="4572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  <a:endCxn id="11" idx="0"/>
          </p:cNvCxnSpPr>
          <p:nvPr/>
        </p:nvCxnSpPr>
        <p:spPr>
          <a:xfrm rot="5400000">
            <a:off x="3057525" y="4800600"/>
            <a:ext cx="4572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200650" y="1828800"/>
            <a:ext cx="2914650" cy="3600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429250" y="2228850"/>
            <a:ext cx="2514600" cy="1028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6515100" y="2571750"/>
            <a:ext cx="131445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UHF RX Daughterboard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5543550" y="2571750"/>
            <a:ext cx="62865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FPGA</a:t>
            </a:r>
            <a:endParaRPr lang="en-US" sz="1400" dirty="0"/>
          </a:p>
        </p:txBody>
      </p:sp>
      <p:cxnSp>
        <p:nvCxnSpPr>
          <p:cNvPr id="25" name="Straight Arrow Connector 24"/>
          <p:cNvCxnSpPr>
            <a:stCxn id="22" idx="1"/>
          </p:cNvCxnSpPr>
          <p:nvPr/>
        </p:nvCxnSpPr>
        <p:spPr>
          <a:xfrm rot="10800000">
            <a:off x="4800600" y="2743200"/>
            <a:ext cx="62865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029450" y="4914900"/>
            <a:ext cx="914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UHF </a:t>
            </a:r>
          </a:p>
          <a:p>
            <a:pPr algn="ctr"/>
            <a:r>
              <a:rPr lang="en-US" sz="1400" dirty="0" smtClean="0"/>
              <a:t>Translator</a:t>
            </a:r>
            <a:endParaRPr lang="en-US" sz="1400" dirty="0"/>
          </a:p>
        </p:txBody>
      </p:sp>
      <p:sp>
        <p:nvSpPr>
          <p:cNvPr id="31" name="Rectangle 30"/>
          <p:cNvSpPr/>
          <p:nvPr/>
        </p:nvSpPr>
        <p:spPr>
          <a:xfrm>
            <a:off x="5429250" y="4914900"/>
            <a:ext cx="914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Wi-Fi Card</a:t>
            </a:r>
            <a:endParaRPr lang="en-US" sz="1400" dirty="0"/>
          </a:p>
        </p:txBody>
      </p:sp>
      <p:cxnSp>
        <p:nvCxnSpPr>
          <p:cNvPr id="32" name="Straight Arrow Connector 31"/>
          <p:cNvCxnSpPr>
            <a:stCxn id="11" idx="3"/>
            <a:endCxn id="31" idx="1"/>
          </p:cNvCxnSpPr>
          <p:nvPr/>
        </p:nvCxnSpPr>
        <p:spPr>
          <a:xfrm>
            <a:off x="4286250" y="5143500"/>
            <a:ext cx="11430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3"/>
            <a:endCxn id="30" idx="1"/>
          </p:cNvCxnSpPr>
          <p:nvPr/>
        </p:nvCxnSpPr>
        <p:spPr>
          <a:xfrm>
            <a:off x="6343650" y="5143500"/>
            <a:ext cx="6858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0" idx="0"/>
          </p:cNvCxnSpPr>
          <p:nvPr/>
        </p:nvCxnSpPr>
        <p:spPr>
          <a:xfrm rot="5400000">
            <a:off x="7258050" y="4686300"/>
            <a:ext cx="4572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286250" y="4466089"/>
            <a:ext cx="3200400" cy="8389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4327416" y="3200400"/>
            <a:ext cx="913606" cy="794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 flipV="1">
            <a:off x="4171950" y="3657599"/>
            <a:ext cx="628650" cy="1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6"/>
          <p:cNvGrpSpPr/>
          <p:nvPr/>
        </p:nvGrpSpPr>
        <p:grpSpPr>
          <a:xfrm>
            <a:off x="7829550" y="4857750"/>
            <a:ext cx="800100" cy="685800"/>
            <a:chOff x="2156308" y="3751649"/>
            <a:chExt cx="927735" cy="693738"/>
          </a:xfrm>
        </p:grpSpPr>
        <p:sp>
          <p:nvSpPr>
            <p:cNvPr id="63" name="Arc 14"/>
            <p:cNvSpPr>
              <a:spLocks noChangeAspect="1"/>
            </p:cNvSpPr>
            <p:nvPr/>
          </p:nvSpPr>
          <p:spPr bwMode="auto">
            <a:xfrm rot="2018351">
              <a:off x="2252193" y="3759587"/>
              <a:ext cx="547688" cy="5937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hangingPunct="0">
                <a:spcBef>
                  <a:spcPct val="0"/>
                </a:spcBef>
              </a:pPr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Arc 15"/>
            <p:cNvSpPr>
              <a:spLocks noChangeAspect="1"/>
            </p:cNvSpPr>
            <p:nvPr/>
          </p:nvSpPr>
          <p:spPr bwMode="auto">
            <a:xfrm rot="2018351">
              <a:off x="2444281" y="3751649"/>
              <a:ext cx="639762" cy="6937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hangingPunct="0">
                <a:spcBef>
                  <a:spcPct val="0"/>
                </a:spcBef>
              </a:pPr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Arc 13"/>
            <p:cNvSpPr>
              <a:spLocks noChangeAspect="1"/>
            </p:cNvSpPr>
            <p:nvPr/>
          </p:nvSpPr>
          <p:spPr bwMode="auto">
            <a:xfrm rot="2018351">
              <a:off x="2156308" y="3818964"/>
              <a:ext cx="457200" cy="4953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hangingPunct="0">
                <a:spcBef>
                  <a:spcPct val="0"/>
                </a:spcBef>
              </a:pPr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486400" y="3543300"/>
            <a:ext cx="2514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Whitespace Radios</a:t>
            </a:r>
            <a:endParaRPr lang="en-US" sz="23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886450" y="2171700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Scanner (SDR)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42950" y="6000750"/>
            <a:ext cx="7836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SIFT: Signal Interpretation before Fourier Transform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0" name="Group 58"/>
          <p:cNvGrpSpPr/>
          <p:nvPr/>
        </p:nvGrpSpPr>
        <p:grpSpPr>
          <a:xfrm>
            <a:off x="3262314" y="3028950"/>
            <a:ext cx="752477" cy="395286"/>
            <a:chOff x="3262314" y="3028950"/>
            <a:chExt cx="752477" cy="395286"/>
          </a:xfrm>
        </p:grpSpPr>
        <p:cxnSp>
          <p:nvCxnSpPr>
            <p:cNvPr id="35" name="Straight Arrow Connector 34"/>
            <p:cNvCxnSpPr/>
            <p:nvPr/>
          </p:nvCxnSpPr>
          <p:spPr>
            <a:xfrm rot="5400000" flipH="1" flipV="1">
              <a:off x="3886994" y="3142456"/>
              <a:ext cx="228600" cy="1588"/>
            </a:xfrm>
            <a:prstGeom prst="straightConnector1">
              <a:avLst/>
            </a:prstGeom>
            <a:ln w="31750">
              <a:solidFill>
                <a:schemeClr val="bg2">
                  <a:lumMod val="2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0800000">
              <a:off x="3262314" y="3257550"/>
              <a:ext cx="752477" cy="1588"/>
            </a:xfrm>
            <a:prstGeom prst="straightConnector1">
              <a:avLst/>
            </a:prstGeom>
            <a:ln w="31750">
              <a:solidFill>
                <a:schemeClr val="bg2">
                  <a:lumMod val="2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5400000">
              <a:off x="3191671" y="3337718"/>
              <a:ext cx="171449" cy="1588"/>
            </a:xfrm>
            <a:prstGeom prst="straightConnector1">
              <a:avLst/>
            </a:prstGeom>
            <a:ln w="31750">
              <a:solidFill>
                <a:schemeClr val="bg2">
                  <a:lumMod val="2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/>
          <p:cNvCxnSpPr/>
          <p:nvPr/>
        </p:nvCxnSpPr>
        <p:spPr>
          <a:xfrm rot="10800000">
            <a:off x="4286250" y="2743200"/>
            <a:ext cx="11430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2543175" y="3686175"/>
            <a:ext cx="131445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1629569" y="3686175"/>
            <a:ext cx="1313656" cy="794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23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Wi-Fi’s Success Story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Wi-Fi is extremely popular (billion $$ business)</a:t>
            </a:r>
          </a:p>
          <a:p>
            <a:pPr lvl="1"/>
            <a:r>
              <a:rPr lang="en-US" dirty="0" smtClean="0"/>
              <a:t>Enterprise/campus LANs, Home networks, Hotspots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Why is Wi-Fi successful</a:t>
            </a:r>
          </a:p>
          <a:p>
            <a:pPr lvl="1"/>
            <a:r>
              <a:rPr lang="en-US" b="1" dirty="0" smtClean="0"/>
              <a:t>Wireless</a:t>
            </a:r>
            <a:r>
              <a:rPr lang="en-US" dirty="0" smtClean="0"/>
              <a:t> connectivity: no wires, increased reach</a:t>
            </a:r>
          </a:p>
          <a:p>
            <a:pPr lvl="1"/>
            <a:r>
              <a:rPr lang="en-US" b="1" dirty="0" smtClean="0"/>
              <a:t>Broadband</a:t>
            </a:r>
            <a:r>
              <a:rPr lang="en-US" dirty="0" smtClean="0"/>
              <a:t> speeds: 54 Mbps (11a/g), 200 Mbps (11n)</a:t>
            </a:r>
          </a:p>
          <a:p>
            <a:pPr lvl="1"/>
            <a:r>
              <a:rPr lang="en-US" b="1" dirty="0" smtClean="0"/>
              <a:t>Free</a:t>
            </a:r>
            <a:r>
              <a:rPr lang="en-US" dirty="0" smtClean="0"/>
              <a:t>: operates in unlicensed bands, in contrast to cellular</a:t>
            </a:r>
          </a:p>
        </p:txBody>
      </p:sp>
    </p:spTree>
    <p:custDataLst>
      <p:tags r:id="rId1"/>
    </p:custDataLst>
  </p:cSld>
  <p:clrMapOvr>
    <a:masterClrMapping/>
  </p:clrMapOvr>
  <p:transition advTm="428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SIFT, by example</a:t>
            </a:r>
            <a:endParaRPr lang="en-US" dirty="0"/>
          </a:p>
        </p:txBody>
      </p:sp>
      <p:grpSp>
        <p:nvGrpSpPr>
          <p:cNvPr id="3" name="Group 41"/>
          <p:cNvGrpSpPr/>
          <p:nvPr/>
        </p:nvGrpSpPr>
        <p:grpSpPr>
          <a:xfrm>
            <a:off x="5543550" y="1638300"/>
            <a:ext cx="914400" cy="1212343"/>
            <a:chOff x="3733800" y="2743200"/>
            <a:chExt cx="914400" cy="1212343"/>
          </a:xfrm>
        </p:grpSpPr>
        <p:pic>
          <p:nvPicPr>
            <p:cNvPr id="33794" name="Picture 2" descr="C:\Users\t-rohanm\AppData\Local\Microsoft\Windows\Temporary Internet Files\Content.IE5\6VJ2QVCW\MPj03058660000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980000">
              <a:off x="3910086" y="3089303"/>
              <a:ext cx="564500" cy="866240"/>
            </a:xfrm>
            <a:prstGeom prst="rect">
              <a:avLst/>
            </a:prstGeom>
            <a:noFill/>
          </p:spPr>
        </p:pic>
        <p:grpSp>
          <p:nvGrpSpPr>
            <p:cNvPr id="4" name="Group 33"/>
            <p:cNvGrpSpPr/>
            <p:nvPr/>
          </p:nvGrpSpPr>
          <p:grpSpPr>
            <a:xfrm>
              <a:off x="4114800" y="2743200"/>
              <a:ext cx="533400" cy="457200"/>
              <a:chOff x="2156308" y="3751649"/>
              <a:chExt cx="927735" cy="693738"/>
            </a:xfrm>
          </p:grpSpPr>
          <p:sp>
            <p:nvSpPr>
              <p:cNvPr id="35" name="Arc 14"/>
              <p:cNvSpPr>
                <a:spLocks noChangeAspect="1"/>
              </p:cNvSpPr>
              <p:nvPr/>
            </p:nvSpPr>
            <p:spPr bwMode="auto">
              <a:xfrm rot="2018351">
                <a:off x="2252193" y="3759587"/>
                <a:ext cx="547688" cy="59372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eaLnBrk="0" hangingPunct="0">
                  <a:spcBef>
                    <a:spcPct val="0"/>
                  </a:spcBef>
                </a:pPr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Arc 15"/>
              <p:cNvSpPr>
                <a:spLocks noChangeAspect="1"/>
              </p:cNvSpPr>
              <p:nvPr/>
            </p:nvSpPr>
            <p:spPr bwMode="auto">
              <a:xfrm rot="2018351">
                <a:off x="2444281" y="3751649"/>
                <a:ext cx="639762" cy="69373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eaLnBrk="0" hangingPunct="0">
                  <a:spcBef>
                    <a:spcPct val="0"/>
                  </a:spcBef>
                </a:pPr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Arc 13"/>
              <p:cNvSpPr>
                <a:spLocks noChangeAspect="1"/>
              </p:cNvSpPr>
              <p:nvPr/>
            </p:nvSpPr>
            <p:spPr bwMode="auto">
              <a:xfrm rot="2018351">
                <a:off x="2156308" y="3818964"/>
                <a:ext cx="457200" cy="4953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eaLnBrk="0" hangingPunct="0">
                  <a:spcBef>
                    <a:spcPct val="0"/>
                  </a:spcBef>
                </a:pPr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37"/>
            <p:cNvGrpSpPr/>
            <p:nvPr/>
          </p:nvGrpSpPr>
          <p:grpSpPr>
            <a:xfrm flipH="1">
              <a:off x="3733800" y="2743200"/>
              <a:ext cx="533400" cy="457200"/>
              <a:chOff x="2156308" y="3751649"/>
              <a:chExt cx="927735" cy="693738"/>
            </a:xfrm>
          </p:grpSpPr>
          <p:sp>
            <p:nvSpPr>
              <p:cNvPr id="39" name="Arc 14"/>
              <p:cNvSpPr>
                <a:spLocks noChangeAspect="1"/>
              </p:cNvSpPr>
              <p:nvPr/>
            </p:nvSpPr>
            <p:spPr bwMode="auto">
              <a:xfrm rot="2018351">
                <a:off x="2252193" y="3759587"/>
                <a:ext cx="547688" cy="59372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eaLnBrk="0" hangingPunct="0">
                  <a:spcBef>
                    <a:spcPct val="0"/>
                  </a:spcBef>
                </a:pPr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Arc 15"/>
              <p:cNvSpPr>
                <a:spLocks noChangeAspect="1"/>
              </p:cNvSpPr>
              <p:nvPr/>
            </p:nvSpPr>
            <p:spPr bwMode="auto">
              <a:xfrm rot="2018351">
                <a:off x="2444281" y="3751649"/>
                <a:ext cx="639762" cy="69373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eaLnBrk="0" hangingPunct="0">
                  <a:spcBef>
                    <a:spcPct val="0"/>
                  </a:spcBef>
                </a:pPr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Arc 13"/>
              <p:cNvSpPr>
                <a:spLocks noChangeAspect="1"/>
              </p:cNvSpPr>
              <p:nvPr/>
            </p:nvSpPr>
            <p:spPr bwMode="auto">
              <a:xfrm rot="2018351">
                <a:off x="2156308" y="3818964"/>
                <a:ext cx="457200" cy="4953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eaLnBrk="0" hangingPunct="0">
                  <a:spcBef>
                    <a:spcPct val="0"/>
                  </a:spcBef>
                </a:pPr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44" name="Straight Connector 43"/>
          <p:cNvCxnSpPr/>
          <p:nvPr/>
        </p:nvCxnSpPr>
        <p:spPr>
          <a:xfrm>
            <a:off x="6000750" y="2933700"/>
            <a:ext cx="685800" cy="0"/>
          </a:xfrm>
          <a:prstGeom prst="line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686550" y="2781300"/>
            <a:ext cx="7620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ADC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8058150" y="2779712"/>
            <a:ext cx="7620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SIFT</a:t>
            </a:r>
            <a:endParaRPr lang="en-US" dirty="0"/>
          </a:p>
        </p:txBody>
      </p:sp>
      <p:grpSp>
        <p:nvGrpSpPr>
          <p:cNvPr id="6" name="Group 169"/>
          <p:cNvGrpSpPr/>
          <p:nvPr/>
        </p:nvGrpSpPr>
        <p:grpSpPr>
          <a:xfrm>
            <a:off x="4266794" y="3886200"/>
            <a:ext cx="4477156" cy="1895475"/>
            <a:chOff x="6095594" y="4629150"/>
            <a:chExt cx="2934106" cy="976457"/>
          </a:xfrm>
        </p:grpSpPr>
        <p:cxnSp>
          <p:nvCxnSpPr>
            <p:cNvPr id="159" name="Straight Arrow Connector 158"/>
            <p:cNvCxnSpPr/>
            <p:nvPr/>
          </p:nvCxnSpPr>
          <p:spPr>
            <a:xfrm rot="5400000" flipH="1" flipV="1">
              <a:off x="5623827" y="5114131"/>
              <a:ext cx="971550" cy="1588"/>
            </a:xfrm>
            <a:prstGeom prst="straightConnector1">
              <a:avLst/>
            </a:prstGeom>
            <a:ln w="3492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>
            <a:xfrm>
              <a:off x="6095594" y="5595879"/>
              <a:ext cx="2934106" cy="9728"/>
            </a:xfrm>
            <a:prstGeom prst="straightConnector1">
              <a:avLst/>
            </a:prstGeom>
            <a:ln w="3492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2" name="Straight Connector 161"/>
          <p:cNvCxnSpPr>
            <a:stCxn id="46" idx="3"/>
            <a:endCxn id="48" idx="1"/>
          </p:cNvCxnSpPr>
          <p:nvPr/>
        </p:nvCxnSpPr>
        <p:spPr>
          <a:xfrm flipV="1">
            <a:off x="7448550" y="2932112"/>
            <a:ext cx="609600" cy="1588"/>
          </a:xfrm>
          <a:prstGeom prst="line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6000750" y="5829302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 rot="16200000">
            <a:off x="3257176" y="4686676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Amplitude</a:t>
            </a:r>
            <a:endParaRPr lang="en-US" dirty="0"/>
          </a:p>
        </p:txBody>
      </p:sp>
      <p:pic>
        <p:nvPicPr>
          <p:cNvPr id="100" name="Picture 99" descr="11954226271169522330transmission_tower_ante_01_svg_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50" y="1600200"/>
            <a:ext cx="1267239" cy="1485900"/>
          </a:xfrm>
          <a:prstGeom prst="rect">
            <a:avLst/>
          </a:prstGeom>
        </p:spPr>
      </p:pic>
      <p:sp>
        <p:nvSpPr>
          <p:cNvPr id="91" name="Slide Number Placeholder 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7" name="Group 822"/>
          <p:cNvGrpSpPr/>
          <p:nvPr/>
        </p:nvGrpSpPr>
        <p:grpSpPr>
          <a:xfrm>
            <a:off x="4400550" y="4972052"/>
            <a:ext cx="3914773" cy="533402"/>
            <a:chOff x="4914900" y="5314950"/>
            <a:chExt cx="3914773" cy="762002"/>
          </a:xfrm>
        </p:grpSpPr>
        <p:cxnSp>
          <p:nvCxnSpPr>
            <p:cNvPr id="824" name="Straight Connector 823"/>
            <p:cNvCxnSpPr/>
            <p:nvPr/>
          </p:nvCxnSpPr>
          <p:spPr>
            <a:xfrm rot="16200000" flipV="1">
              <a:off x="7186611" y="5867402"/>
              <a:ext cx="381000" cy="381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Straight Connector 824"/>
            <p:cNvCxnSpPr/>
            <p:nvPr/>
          </p:nvCxnSpPr>
          <p:spPr>
            <a:xfrm rot="5400000" flipH="1" flipV="1">
              <a:off x="7186611" y="5800727"/>
              <a:ext cx="476250" cy="57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881"/>
            <p:cNvGrpSpPr/>
            <p:nvPr/>
          </p:nvGrpSpPr>
          <p:grpSpPr>
            <a:xfrm>
              <a:off x="4914900" y="5314950"/>
              <a:ext cx="3914773" cy="723902"/>
              <a:chOff x="5143500" y="5943599"/>
              <a:chExt cx="3914773" cy="723902"/>
            </a:xfrm>
          </p:grpSpPr>
          <p:cxnSp>
            <p:nvCxnSpPr>
              <p:cNvPr id="827" name="Straight Connector 826"/>
              <p:cNvCxnSpPr/>
              <p:nvPr/>
            </p:nvCxnSpPr>
            <p:spPr>
              <a:xfrm rot="16200000" flipH="1">
                <a:off x="5114925" y="6257924"/>
                <a:ext cx="1143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Straight Connector 827"/>
              <p:cNvCxnSpPr/>
              <p:nvPr/>
            </p:nvCxnSpPr>
            <p:spPr>
              <a:xfrm rot="5400000" flipH="1" flipV="1">
                <a:off x="5095875" y="6162674"/>
                <a:ext cx="2667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Straight Connector 828"/>
              <p:cNvCxnSpPr/>
              <p:nvPr/>
            </p:nvCxnSpPr>
            <p:spPr>
              <a:xfrm rot="16200000" flipV="1">
                <a:off x="5086350" y="6229349"/>
                <a:ext cx="4000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 rot="5400000" flipH="1" flipV="1">
                <a:off x="5076825" y="6181724"/>
                <a:ext cx="495300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 rot="16200000" flipV="1">
                <a:off x="5114925" y="6162674"/>
                <a:ext cx="59055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 rot="5400000" flipH="1" flipV="1">
                <a:off x="5314950" y="6343649"/>
                <a:ext cx="3429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 rot="16200000" flipV="1">
                <a:off x="5314950" y="6343649"/>
                <a:ext cx="381000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 rot="5400000" flipH="1" flipV="1">
                <a:off x="5334000" y="6267449"/>
                <a:ext cx="4762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 rot="16200000" flipV="1">
                <a:off x="5514975" y="6143624"/>
                <a:ext cx="2286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 rot="16200000" flipH="1">
                <a:off x="5629275" y="6257924"/>
                <a:ext cx="1143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/>
              <p:nvPr/>
            </p:nvCxnSpPr>
            <p:spPr>
              <a:xfrm rot="5400000" flipH="1" flipV="1">
                <a:off x="5610225" y="6162674"/>
                <a:ext cx="2667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/>
              <p:nvPr/>
            </p:nvCxnSpPr>
            <p:spPr>
              <a:xfrm rot="16200000" flipV="1">
                <a:off x="5600700" y="6229349"/>
                <a:ext cx="4000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/>
              <p:nvPr/>
            </p:nvCxnSpPr>
            <p:spPr>
              <a:xfrm rot="5400000" flipH="1" flipV="1">
                <a:off x="5724525" y="6276974"/>
                <a:ext cx="2667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 rot="16200000" flipV="1">
                <a:off x="6029326" y="6257924"/>
                <a:ext cx="333375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 rot="16200000" flipV="1">
                <a:off x="5800725" y="6257924"/>
                <a:ext cx="285750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Straight Connector 841"/>
              <p:cNvCxnSpPr/>
              <p:nvPr/>
            </p:nvCxnSpPr>
            <p:spPr>
              <a:xfrm rot="16200000" flipV="1">
                <a:off x="5886450" y="6400799"/>
                <a:ext cx="381000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Straight Connector 842"/>
              <p:cNvCxnSpPr/>
              <p:nvPr/>
            </p:nvCxnSpPr>
            <p:spPr>
              <a:xfrm rot="5400000" flipH="1" flipV="1">
                <a:off x="5886450" y="6334124"/>
                <a:ext cx="4762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Straight Connector 843"/>
              <p:cNvCxnSpPr/>
              <p:nvPr/>
            </p:nvCxnSpPr>
            <p:spPr>
              <a:xfrm rot="5400000" flipH="1" flipV="1">
                <a:off x="5924550" y="6305549"/>
                <a:ext cx="2095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Straight Connector 844"/>
              <p:cNvCxnSpPr/>
              <p:nvPr/>
            </p:nvCxnSpPr>
            <p:spPr>
              <a:xfrm rot="5400000" flipH="1" flipV="1">
                <a:off x="6191249" y="6324600"/>
                <a:ext cx="152401" cy="76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Straight Connector 845"/>
              <p:cNvCxnSpPr/>
              <p:nvPr/>
            </p:nvCxnSpPr>
            <p:spPr>
              <a:xfrm rot="16200000" flipV="1">
                <a:off x="6248401" y="6324597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Straight Connector 846"/>
              <p:cNvCxnSpPr/>
              <p:nvPr/>
            </p:nvCxnSpPr>
            <p:spPr>
              <a:xfrm rot="5400000" flipH="1" flipV="1">
                <a:off x="6296024" y="6334125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/>
              <p:cNvCxnSpPr/>
              <p:nvPr/>
            </p:nvCxnSpPr>
            <p:spPr>
              <a:xfrm rot="16200000" flipV="1">
                <a:off x="6296025" y="6353174"/>
                <a:ext cx="228600" cy="952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9" name="Straight Connector 848"/>
              <p:cNvCxnSpPr/>
              <p:nvPr/>
            </p:nvCxnSpPr>
            <p:spPr>
              <a:xfrm rot="5400000" flipH="1" flipV="1">
                <a:off x="6410324" y="6448425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0" name="Straight Connector 849"/>
              <p:cNvCxnSpPr/>
              <p:nvPr/>
            </p:nvCxnSpPr>
            <p:spPr>
              <a:xfrm rot="16200000" flipV="1">
                <a:off x="6438902" y="6438898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Straight Connector 850"/>
              <p:cNvCxnSpPr/>
              <p:nvPr/>
            </p:nvCxnSpPr>
            <p:spPr>
              <a:xfrm rot="5400000" flipH="1" flipV="1">
                <a:off x="6486526" y="6457951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2" name="Straight Connector 851"/>
              <p:cNvCxnSpPr/>
              <p:nvPr/>
            </p:nvCxnSpPr>
            <p:spPr>
              <a:xfrm rot="16200000" flipV="1">
                <a:off x="6515102" y="6448423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3" name="Straight Connector 852"/>
              <p:cNvCxnSpPr/>
              <p:nvPr/>
            </p:nvCxnSpPr>
            <p:spPr>
              <a:xfrm rot="16200000" flipV="1">
                <a:off x="6657975" y="6200776"/>
                <a:ext cx="2286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4" name="Straight Connector 853"/>
              <p:cNvCxnSpPr/>
              <p:nvPr/>
            </p:nvCxnSpPr>
            <p:spPr>
              <a:xfrm rot="16200000" flipH="1">
                <a:off x="6772275" y="6315076"/>
                <a:ext cx="1143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5" name="Straight Connector 854"/>
              <p:cNvCxnSpPr/>
              <p:nvPr/>
            </p:nvCxnSpPr>
            <p:spPr>
              <a:xfrm rot="5400000" flipH="1" flipV="1">
                <a:off x="6753225" y="6219826"/>
                <a:ext cx="2667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6" name="Straight Connector 855"/>
              <p:cNvCxnSpPr/>
              <p:nvPr/>
            </p:nvCxnSpPr>
            <p:spPr>
              <a:xfrm rot="16200000" flipV="1">
                <a:off x="6743700" y="6286501"/>
                <a:ext cx="4000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Straight Connector 856"/>
              <p:cNvCxnSpPr/>
              <p:nvPr/>
            </p:nvCxnSpPr>
            <p:spPr>
              <a:xfrm rot="5400000" flipH="1" flipV="1">
                <a:off x="6867525" y="6334126"/>
                <a:ext cx="2667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8" name="Straight Connector 857"/>
              <p:cNvCxnSpPr/>
              <p:nvPr/>
            </p:nvCxnSpPr>
            <p:spPr>
              <a:xfrm rot="16200000" flipV="1">
                <a:off x="7172326" y="6315076"/>
                <a:ext cx="333375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Straight Connector 858"/>
              <p:cNvCxnSpPr/>
              <p:nvPr/>
            </p:nvCxnSpPr>
            <p:spPr>
              <a:xfrm rot="16200000" flipV="1">
                <a:off x="6943725" y="6315076"/>
                <a:ext cx="285750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/>
              <p:cNvCxnSpPr/>
              <p:nvPr/>
            </p:nvCxnSpPr>
            <p:spPr>
              <a:xfrm rot="16200000" flipV="1">
                <a:off x="7029450" y="6457951"/>
                <a:ext cx="381000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/>
              <p:cNvCxnSpPr/>
              <p:nvPr/>
            </p:nvCxnSpPr>
            <p:spPr>
              <a:xfrm rot="5400000" flipH="1" flipV="1">
                <a:off x="7029450" y="6391276"/>
                <a:ext cx="4762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/>
              <p:cNvCxnSpPr/>
              <p:nvPr/>
            </p:nvCxnSpPr>
            <p:spPr>
              <a:xfrm rot="5400000" flipH="1" flipV="1">
                <a:off x="7067550" y="6362701"/>
                <a:ext cx="2095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Connector 862"/>
              <p:cNvCxnSpPr/>
              <p:nvPr/>
            </p:nvCxnSpPr>
            <p:spPr>
              <a:xfrm rot="5400000" flipH="1" flipV="1">
                <a:off x="7324724" y="6429378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Straight Connector 863"/>
              <p:cNvCxnSpPr/>
              <p:nvPr/>
            </p:nvCxnSpPr>
            <p:spPr>
              <a:xfrm rot="16200000" flipV="1">
                <a:off x="7353302" y="6419851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Straight Connector 864"/>
              <p:cNvCxnSpPr/>
              <p:nvPr/>
            </p:nvCxnSpPr>
            <p:spPr>
              <a:xfrm rot="5400000" flipH="1" flipV="1">
                <a:off x="7400926" y="6438904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Straight Connector 865"/>
              <p:cNvCxnSpPr/>
              <p:nvPr/>
            </p:nvCxnSpPr>
            <p:spPr>
              <a:xfrm rot="16200000" flipV="1">
                <a:off x="7429502" y="6429376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7" name="Straight Connector 866"/>
              <p:cNvCxnSpPr/>
              <p:nvPr/>
            </p:nvCxnSpPr>
            <p:spPr>
              <a:xfrm rot="5400000" flipH="1" flipV="1">
                <a:off x="7453311" y="6400801"/>
                <a:ext cx="2095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8" name="Straight Connector 867"/>
              <p:cNvCxnSpPr/>
              <p:nvPr/>
            </p:nvCxnSpPr>
            <p:spPr>
              <a:xfrm rot="5400000" flipH="1" flipV="1">
                <a:off x="6491288" y="6405563"/>
                <a:ext cx="257175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9" name="Straight Connector 868"/>
              <p:cNvCxnSpPr/>
              <p:nvPr/>
            </p:nvCxnSpPr>
            <p:spPr>
              <a:xfrm rot="16200000" flipV="1">
                <a:off x="6543677" y="6372226"/>
                <a:ext cx="228600" cy="571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0" name="Straight Connector 869"/>
              <p:cNvCxnSpPr/>
              <p:nvPr/>
            </p:nvCxnSpPr>
            <p:spPr>
              <a:xfrm rot="5400000" flipH="1" flipV="1">
                <a:off x="6515100" y="6286500"/>
                <a:ext cx="400051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1" name="Straight Connector 870"/>
              <p:cNvCxnSpPr/>
              <p:nvPr/>
            </p:nvCxnSpPr>
            <p:spPr>
              <a:xfrm rot="16200000" flipV="1">
                <a:off x="7610476" y="6296023"/>
                <a:ext cx="228600" cy="952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2" name="Straight Connector 871"/>
              <p:cNvCxnSpPr/>
              <p:nvPr/>
            </p:nvCxnSpPr>
            <p:spPr>
              <a:xfrm rot="5400000" flipH="1" flipV="1">
                <a:off x="7724775" y="6391274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3" name="Straight Connector 872"/>
              <p:cNvCxnSpPr/>
              <p:nvPr/>
            </p:nvCxnSpPr>
            <p:spPr>
              <a:xfrm rot="16200000" flipV="1">
                <a:off x="7753353" y="6381747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Straight Connector 873"/>
              <p:cNvCxnSpPr/>
              <p:nvPr/>
            </p:nvCxnSpPr>
            <p:spPr>
              <a:xfrm rot="5400000" flipH="1" flipV="1">
                <a:off x="7800977" y="6400800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5" name="Straight Connector 874"/>
              <p:cNvCxnSpPr/>
              <p:nvPr/>
            </p:nvCxnSpPr>
            <p:spPr>
              <a:xfrm rot="16200000" flipV="1">
                <a:off x="7829553" y="6391272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Straight Connector 875"/>
              <p:cNvCxnSpPr/>
              <p:nvPr/>
            </p:nvCxnSpPr>
            <p:spPr>
              <a:xfrm rot="16200000" flipV="1">
                <a:off x="7972426" y="6143625"/>
                <a:ext cx="2286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Straight Connector 876"/>
              <p:cNvCxnSpPr/>
              <p:nvPr/>
            </p:nvCxnSpPr>
            <p:spPr>
              <a:xfrm rot="16200000" flipH="1">
                <a:off x="8086726" y="6257925"/>
                <a:ext cx="1143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8" name="Straight Connector 877"/>
              <p:cNvCxnSpPr/>
              <p:nvPr/>
            </p:nvCxnSpPr>
            <p:spPr>
              <a:xfrm rot="5400000" flipH="1" flipV="1">
                <a:off x="8067676" y="6162675"/>
                <a:ext cx="2667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9" name="Straight Connector 878"/>
              <p:cNvCxnSpPr/>
              <p:nvPr/>
            </p:nvCxnSpPr>
            <p:spPr>
              <a:xfrm rot="16200000" flipV="1">
                <a:off x="8058151" y="6229350"/>
                <a:ext cx="4000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0" name="Straight Connector 879"/>
              <p:cNvCxnSpPr/>
              <p:nvPr/>
            </p:nvCxnSpPr>
            <p:spPr>
              <a:xfrm rot="5400000" flipH="1" flipV="1">
                <a:off x="8181976" y="6276975"/>
                <a:ext cx="2667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1" name="Straight Connector 880"/>
              <p:cNvCxnSpPr/>
              <p:nvPr/>
            </p:nvCxnSpPr>
            <p:spPr>
              <a:xfrm rot="16200000" flipV="1">
                <a:off x="8486777" y="6257925"/>
                <a:ext cx="333375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2" name="Straight Connector 881"/>
              <p:cNvCxnSpPr/>
              <p:nvPr/>
            </p:nvCxnSpPr>
            <p:spPr>
              <a:xfrm rot="16200000" flipV="1">
                <a:off x="8258176" y="6257925"/>
                <a:ext cx="285750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3" name="Straight Connector 882"/>
              <p:cNvCxnSpPr/>
              <p:nvPr/>
            </p:nvCxnSpPr>
            <p:spPr>
              <a:xfrm rot="16200000" flipV="1">
                <a:off x="8343901" y="6400800"/>
                <a:ext cx="381000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4" name="Straight Connector 883"/>
              <p:cNvCxnSpPr/>
              <p:nvPr/>
            </p:nvCxnSpPr>
            <p:spPr>
              <a:xfrm rot="5400000" flipH="1" flipV="1">
                <a:off x="8343901" y="6334125"/>
                <a:ext cx="4762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5" name="Straight Connector 884"/>
              <p:cNvCxnSpPr/>
              <p:nvPr/>
            </p:nvCxnSpPr>
            <p:spPr>
              <a:xfrm rot="5400000" flipH="1" flipV="1">
                <a:off x="8382001" y="6305550"/>
                <a:ext cx="2095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6" name="Straight Connector 885"/>
              <p:cNvCxnSpPr/>
              <p:nvPr/>
            </p:nvCxnSpPr>
            <p:spPr>
              <a:xfrm rot="5400000" flipH="1" flipV="1">
                <a:off x="8639175" y="6372227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7" name="Straight Connector 886"/>
              <p:cNvCxnSpPr/>
              <p:nvPr/>
            </p:nvCxnSpPr>
            <p:spPr>
              <a:xfrm rot="16200000" flipV="1">
                <a:off x="8667753" y="6362700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887"/>
              <p:cNvCxnSpPr/>
              <p:nvPr/>
            </p:nvCxnSpPr>
            <p:spPr>
              <a:xfrm rot="5400000" flipH="1" flipV="1">
                <a:off x="8715377" y="6381753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888"/>
              <p:cNvCxnSpPr/>
              <p:nvPr/>
            </p:nvCxnSpPr>
            <p:spPr>
              <a:xfrm rot="16200000" flipV="1">
                <a:off x="8743953" y="6372225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889"/>
              <p:cNvCxnSpPr/>
              <p:nvPr/>
            </p:nvCxnSpPr>
            <p:spPr>
              <a:xfrm rot="16200000" flipV="1">
                <a:off x="8729662" y="6438900"/>
                <a:ext cx="381000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/>
              <p:cNvCxnSpPr/>
              <p:nvPr/>
            </p:nvCxnSpPr>
            <p:spPr>
              <a:xfrm rot="5400000" flipH="1" flipV="1">
                <a:off x="8729662" y="6372225"/>
                <a:ext cx="4762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/>
              <p:cNvCxnSpPr/>
              <p:nvPr/>
            </p:nvCxnSpPr>
            <p:spPr>
              <a:xfrm rot="5400000" flipH="1" flipV="1">
                <a:off x="8767762" y="6343650"/>
                <a:ext cx="2095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/>
              <p:cNvCxnSpPr/>
              <p:nvPr/>
            </p:nvCxnSpPr>
            <p:spPr>
              <a:xfrm rot="16200000" flipV="1">
                <a:off x="8829673" y="6343652"/>
                <a:ext cx="4000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/>
              <p:cNvCxnSpPr/>
              <p:nvPr/>
            </p:nvCxnSpPr>
            <p:spPr>
              <a:xfrm rot="5400000" flipH="1" flipV="1">
                <a:off x="7805739" y="6348412"/>
                <a:ext cx="257175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/>
              <p:cNvCxnSpPr/>
              <p:nvPr/>
            </p:nvCxnSpPr>
            <p:spPr>
              <a:xfrm rot="16200000" flipV="1">
                <a:off x="7858128" y="6315075"/>
                <a:ext cx="228600" cy="571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 rot="5400000" flipH="1" flipV="1">
                <a:off x="7829551" y="6229349"/>
                <a:ext cx="400051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97" name="Rectangle 896"/>
          <p:cNvSpPr/>
          <p:nvPr/>
        </p:nvSpPr>
        <p:spPr>
          <a:xfrm>
            <a:off x="1371600" y="1600200"/>
            <a:ext cx="1257300" cy="514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10 MHz</a:t>
            </a:r>
            <a:endParaRPr lang="en-US" sz="2000" dirty="0"/>
          </a:p>
        </p:txBody>
      </p:sp>
      <p:grpSp>
        <p:nvGrpSpPr>
          <p:cNvPr id="9" name="Group 1163"/>
          <p:cNvGrpSpPr/>
          <p:nvPr/>
        </p:nvGrpSpPr>
        <p:grpSpPr>
          <a:xfrm>
            <a:off x="4343400" y="4457702"/>
            <a:ext cx="3886200" cy="1009651"/>
            <a:chOff x="5257800" y="5086350"/>
            <a:chExt cx="3886200" cy="1009651"/>
          </a:xfrm>
        </p:grpSpPr>
        <p:grpSp>
          <p:nvGrpSpPr>
            <p:cNvPr id="10" name="Group 965"/>
            <p:cNvGrpSpPr/>
            <p:nvPr/>
          </p:nvGrpSpPr>
          <p:grpSpPr>
            <a:xfrm>
              <a:off x="5257800" y="5143500"/>
              <a:ext cx="3886200" cy="952501"/>
              <a:chOff x="4000500" y="3600449"/>
              <a:chExt cx="3886200" cy="952501"/>
            </a:xfrm>
          </p:grpSpPr>
          <p:cxnSp>
            <p:nvCxnSpPr>
              <p:cNvPr id="899" name="Straight Connector 898"/>
              <p:cNvCxnSpPr/>
              <p:nvPr/>
            </p:nvCxnSpPr>
            <p:spPr>
              <a:xfrm rot="16200000" flipH="1">
                <a:off x="3993480" y="4302537"/>
                <a:ext cx="77230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0" name="Straight Connector 899"/>
              <p:cNvCxnSpPr/>
              <p:nvPr/>
            </p:nvCxnSpPr>
            <p:spPr>
              <a:xfrm rot="5400000" flipH="1" flipV="1">
                <a:off x="4005184" y="4238178"/>
                <a:ext cx="180203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1" name="Straight Connector 900"/>
              <p:cNvCxnSpPr/>
              <p:nvPr/>
            </p:nvCxnSpPr>
            <p:spPr>
              <a:xfrm rot="16200000" flipV="1">
                <a:off x="4023324" y="4283229"/>
                <a:ext cx="270304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2" name="Straight Connector 901"/>
              <p:cNvCxnSpPr/>
              <p:nvPr/>
            </p:nvCxnSpPr>
            <p:spPr>
              <a:xfrm rot="5400000" flipH="1" flipV="1">
                <a:off x="4033272" y="4259242"/>
                <a:ext cx="334662" cy="210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3" name="Straight Connector 902"/>
              <p:cNvCxnSpPr/>
              <p:nvPr/>
            </p:nvCxnSpPr>
            <p:spPr>
              <a:xfrm rot="16200000" flipV="1">
                <a:off x="4095878" y="4217699"/>
                <a:ext cx="399020" cy="1685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4" name="Straight Connector 903"/>
              <p:cNvCxnSpPr/>
              <p:nvPr/>
            </p:nvCxnSpPr>
            <p:spPr>
              <a:xfrm rot="5400000" flipH="1" flipV="1">
                <a:off x="4263797" y="4372747"/>
                <a:ext cx="23168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5" name="Straight Connector 904"/>
              <p:cNvCxnSpPr/>
              <p:nvPr/>
            </p:nvCxnSpPr>
            <p:spPr>
              <a:xfrm rot="16200000" flipV="1">
                <a:off x="4271989" y="4364555"/>
                <a:ext cx="257432" cy="421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6" name="Straight Connector 905"/>
              <p:cNvCxnSpPr/>
              <p:nvPr/>
            </p:nvCxnSpPr>
            <p:spPr>
              <a:xfrm rot="5400000" flipH="1" flipV="1">
                <a:off x="4313532" y="4308972"/>
                <a:ext cx="321791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7" name="Straight Connector 906"/>
              <p:cNvCxnSpPr/>
              <p:nvPr/>
            </p:nvCxnSpPr>
            <p:spPr>
              <a:xfrm rot="16200000" flipV="1">
                <a:off x="4460388" y="4225307"/>
                <a:ext cx="154459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8" name="Straight Connector 907"/>
              <p:cNvCxnSpPr/>
              <p:nvPr/>
            </p:nvCxnSpPr>
            <p:spPr>
              <a:xfrm rot="16200000" flipH="1">
                <a:off x="4562193" y="4302537"/>
                <a:ext cx="77230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9" name="Straight Connector 908"/>
              <p:cNvCxnSpPr/>
              <p:nvPr/>
            </p:nvCxnSpPr>
            <p:spPr>
              <a:xfrm rot="5400000" flipH="1" flipV="1">
                <a:off x="4573897" y="4238178"/>
                <a:ext cx="180203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0" name="Straight Connector 909"/>
              <p:cNvCxnSpPr/>
              <p:nvPr/>
            </p:nvCxnSpPr>
            <p:spPr>
              <a:xfrm rot="16200000" flipV="1">
                <a:off x="4592036" y="4283229"/>
                <a:ext cx="270304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1" name="Straight Connector 910"/>
              <p:cNvCxnSpPr/>
              <p:nvPr/>
            </p:nvCxnSpPr>
            <p:spPr>
              <a:xfrm rot="5400000" flipH="1" flipV="1">
                <a:off x="4700277" y="4315408"/>
                <a:ext cx="180203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2" name="Straight Connector 911"/>
              <p:cNvCxnSpPr/>
              <p:nvPr/>
            </p:nvCxnSpPr>
            <p:spPr>
              <a:xfrm rot="16200000" flipV="1">
                <a:off x="5051629" y="4300489"/>
                <a:ext cx="225253" cy="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3" name="Straight Connector 912"/>
              <p:cNvCxnSpPr/>
              <p:nvPr/>
            </p:nvCxnSpPr>
            <p:spPr>
              <a:xfrm rot="16200000" flipV="1">
                <a:off x="4788627" y="4290249"/>
                <a:ext cx="193074" cy="1263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4" name="Straight Connector 913"/>
              <p:cNvCxnSpPr/>
              <p:nvPr/>
            </p:nvCxnSpPr>
            <p:spPr>
              <a:xfrm rot="16200000" flipV="1">
                <a:off x="4903892" y="4403170"/>
                <a:ext cx="257432" cy="421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5" name="Straight Connector 914"/>
              <p:cNvCxnSpPr/>
              <p:nvPr/>
            </p:nvCxnSpPr>
            <p:spPr>
              <a:xfrm rot="5400000" flipH="1" flipV="1">
                <a:off x="4924372" y="4354023"/>
                <a:ext cx="321791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6" name="Straight Connector 915"/>
              <p:cNvCxnSpPr/>
              <p:nvPr/>
            </p:nvCxnSpPr>
            <p:spPr>
              <a:xfrm rot="5400000" flipH="1" flipV="1">
                <a:off x="4909156" y="4334716"/>
                <a:ext cx="141588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7" name="Straight Connector 916"/>
              <p:cNvCxnSpPr/>
              <p:nvPr/>
            </p:nvCxnSpPr>
            <p:spPr>
              <a:xfrm rot="5400000" flipH="1" flipV="1">
                <a:off x="5191755" y="4343492"/>
                <a:ext cx="102974" cy="842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8" name="Straight Connector 917"/>
              <p:cNvCxnSpPr/>
              <p:nvPr/>
            </p:nvCxnSpPr>
            <p:spPr>
              <a:xfrm rot="16200000" flipV="1">
                <a:off x="5250852" y="4347585"/>
                <a:ext cx="90101" cy="631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9" name="Straight Connector 918"/>
              <p:cNvCxnSpPr/>
              <p:nvPr/>
            </p:nvCxnSpPr>
            <p:spPr>
              <a:xfrm rot="5400000" flipH="1" flipV="1">
                <a:off x="5299412" y="4362216"/>
                <a:ext cx="77230" cy="210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0" name="Straight Connector 919"/>
              <p:cNvCxnSpPr/>
              <p:nvPr/>
            </p:nvCxnSpPr>
            <p:spPr>
              <a:xfrm rot="16200000" flipV="1">
                <a:off x="5323989" y="4358703"/>
                <a:ext cx="154459" cy="10531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1" name="Straight Connector 920"/>
              <p:cNvCxnSpPr/>
              <p:nvPr/>
            </p:nvCxnSpPr>
            <p:spPr>
              <a:xfrm rot="5400000" flipH="1" flipV="1">
                <a:off x="5425793" y="4439446"/>
                <a:ext cx="77230" cy="210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2" name="Straight Connector 921"/>
              <p:cNvCxnSpPr/>
              <p:nvPr/>
            </p:nvCxnSpPr>
            <p:spPr>
              <a:xfrm rot="16200000" flipV="1">
                <a:off x="5461487" y="4424816"/>
                <a:ext cx="90101" cy="631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3" name="Straight Connector 922"/>
              <p:cNvCxnSpPr/>
              <p:nvPr/>
            </p:nvCxnSpPr>
            <p:spPr>
              <a:xfrm rot="5400000" flipH="1" flipV="1">
                <a:off x="5510049" y="4445882"/>
                <a:ext cx="77230" cy="210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4" name="Straight Connector 923"/>
              <p:cNvCxnSpPr/>
              <p:nvPr/>
            </p:nvCxnSpPr>
            <p:spPr>
              <a:xfrm rot="5400000" flipH="1" flipV="1">
                <a:off x="5244429" y="3988936"/>
                <a:ext cx="913885" cy="136912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5" name="Straight Connector 924"/>
              <p:cNvCxnSpPr/>
              <p:nvPr/>
            </p:nvCxnSpPr>
            <p:spPr>
              <a:xfrm rot="16200000" flipV="1">
                <a:off x="5545741" y="4431252"/>
                <a:ext cx="90101" cy="63194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6" name="Straight Connector 925"/>
              <p:cNvCxnSpPr/>
              <p:nvPr/>
            </p:nvCxnSpPr>
            <p:spPr>
              <a:xfrm rot="16200000" flipV="1">
                <a:off x="5453893" y="3955005"/>
                <a:ext cx="695066" cy="63187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7" name="Straight Connector 926"/>
              <p:cNvCxnSpPr/>
              <p:nvPr/>
            </p:nvCxnSpPr>
            <p:spPr>
              <a:xfrm rot="5400000" flipH="1" flipV="1">
                <a:off x="5466176" y="3967292"/>
                <a:ext cx="733684" cy="1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8" name="Straight Connector 927"/>
              <p:cNvCxnSpPr/>
              <p:nvPr/>
            </p:nvCxnSpPr>
            <p:spPr>
              <a:xfrm rot="16200000" flipV="1">
                <a:off x="5478467" y="3993619"/>
                <a:ext cx="772297" cy="63188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9" name="Straight Connector 928"/>
              <p:cNvCxnSpPr/>
              <p:nvPr/>
            </p:nvCxnSpPr>
            <p:spPr>
              <a:xfrm rot="5400000" flipH="1" flipV="1">
                <a:off x="5618887" y="4032232"/>
                <a:ext cx="617837" cy="63191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0" name="Straight Connector 929"/>
              <p:cNvCxnSpPr/>
              <p:nvPr/>
            </p:nvCxnSpPr>
            <p:spPr>
              <a:xfrm rot="16200000" flipV="1">
                <a:off x="5682078" y="4070849"/>
                <a:ext cx="617836" cy="63187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1" name="Straight Connector 930"/>
              <p:cNvCxnSpPr/>
              <p:nvPr/>
            </p:nvCxnSpPr>
            <p:spPr>
              <a:xfrm rot="5400000" flipH="1" flipV="1">
                <a:off x="5687344" y="4012924"/>
                <a:ext cx="733681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2" name="Straight Connector 931"/>
              <p:cNvCxnSpPr/>
              <p:nvPr/>
            </p:nvCxnSpPr>
            <p:spPr>
              <a:xfrm rot="16200000" flipV="1">
                <a:off x="6020838" y="3742621"/>
                <a:ext cx="193074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3" name="Straight Connector 932"/>
              <p:cNvCxnSpPr/>
              <p:nvPr/>
            </p:nvCxnSpPr>
            <p:spPr>
              <a:xfrm rot="16200000" flipV="1">
                <a:off x="6134931" y="3884793"/>
                <a:ext cx="154459" cy="126381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4" name="Straight Connector 933"/>
              <p:cNvCxnSpPr/>
              <p:nvPr/>
            </p:nvCxnSpPr>
            <p:spPr>
              <a:xfrm rot="5400000" flipH="1" flipV="1">
                <a:off x="6209824" y="3942718"/>
                <a:ext cx="141588" cy="10531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5" name="Straight Connector 934"/>
              <p:cNvCxnSpPr/>
              <p:nvPr/>
            </p:nvCxnSpPr>
            <p:spPr>
              <a:xfrm rot="16200000" flipV="1">
                <a:off x="6177060" y="3979577"/>
                <a:ext cx="270304" cy="52657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6" name="Straight Connector 935"/>
              <p:cNvCxnSpPr/>
              <p:nvPr/>
            </p:nvCxnSpPr>
            <p:spPr>
              <a:xfrm rot="5400000" flipH="1" flipV="1">
                <a:off x="6203389" y="4005906"/>
                <a:ext cx="270304" cy="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7" name="Straight Connector 936"/>
              <p:cNvCxnSpPr/>
              <p:nvPr/>
            </p:nvCxnSpPr>
            <p:spPr>
              <a:xfrm rot="16200000" flipV="1">
                <a:off x="6292906" y="3916389"/>
                <a:ext cx="154459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8" name="Straight Connector 937"/>
              <p:cNvCxnSpPr/>
              <p:nvPr/>
            </p:nvCxnSpPr>
            <p:spPr>
              <a:xfrm rot="5400000" flipH="1" flipV="1">
                <a:off x="6298174" y="3858466"/>
                <a:ext cx="270304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9" name="Straight Connector 938"/>
              <p:cNvCxnSpPr/>
              <p:nvPr/>
            </p:nvCxnSpPr>
            <p:spPr>
              <a:xfrm rot="16200000" flipV="1">
                <a:off x="6206905" y="4012926"/>
                <a:ext cx="579223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0" name="Straight Connector 939"/>
              <p:cNvCxnSpPr/>
              <p:nvPr/>
            </p:nvCxnSpPr>
            <p:spPr>
              <a:xfrm rot="5400000" flipH="1" flipV="1">
                <a:off x="6334454" y="4064412"/>
                <a:ext cx="450507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1" name="Straight Connector 940"/>
              <p:cNvCxnSpPr/>
              <p:nvPr/>
            </p:nvCxnSpPr>
            <p:spPr>
              <a:xfrm rot="5400000">
                <a:off x="6507053" y="3723314"/>
                <a:ext cx="231689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2" name="Straight Connector 941"/>
              <p:cNvCxnSpPr/>
              <p:nvPr/>
            </p:nvCxnSpPr>
            <p:spPr>
              <a:xfrm rot="16200000" flipH="1">
                <a:off x="6261324" y="4032233"/>
                <a:ext cx="849527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3" name="Straight Connector 942"/>
              <p:cNvCxnSpPr/>
              <p:nvPr/>
            </p:nvCxnSpPr>
            <p:spPr>
              <a:xfrm rot="5400000" flipH="1" flipV="1">
                <a:off x="6588383" y="4283230"/>
                <a:ext cx="321791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4" name="Straight Connector 943"/>
              <p:cNvCxnSpPr/>
              <p:nvPr/>
            </p:nvCxnSpPr>
            <p:spPr>
              <a:xfrm rot="16200000" flipV="1">
                <a:off x="6735239" y="4199564"/>
                <a:ext cx="154459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5" name="Straight Connector 944"/>
              <p:cNvCxnSpPr/>
              <p:nvPr/>
            </p:nvCxnSpPr>
            <p:spPr>
              <a:xfrm rot="16200000" flipH="1">
                <a:off x="6837044" y="4276794"/>
                <a:ext cx="77230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/>
              <p:cNvCxnSpPr/>
              <p:nvPr/>
            </p:nvCxnSpPr>
            <p:spPr>
              <a:xfrm rot="5400000" flipH="1" flipV="1">
                <a:off x="6848747" y="4212436"/>
                <a:ext cx="180203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946"/>
              <p:cNvCxnSpPr/>
              <p:nvPr/>
            </p:nvCxnSpPr>
            <p:spPr>
              <a:xfrm rot="16200000" flipV="1">
                <a:off x="6866887" y="4257487"/>
                <a:ext cx="270304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947"/>
              <p:cNvCxnSpPr/>
              <p:nvPr/>
            </p:nvCxnSpPr>
            <p:spPr>
              <a:xfrm rot="5400000" flipH="1" flipV="1">
                <a:off x="6975128" y="4289666"/>
                <a:ext cx="180203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 rot="16200000" flipV="1">
                <a:off x="7326480" y="4274746"/>
                <a:ext cx="225253" cy="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 rot="16200000" flipV="1">
                <a:off x="7063478" y="4264506"/>
                <a:ext cx="193074" cy="1263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 rot="16200000" flipV="1">
                <a:off x="7178743" y="4377427"/>
                <a:ext cx="257432" cy="421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951"/>
              <p:cNvCxnSpPr/>
              <p:nvPr/>
            </p:nvCxnSpPr>
            <p:spPr>
              <a:xfrm rot="5400000" flipH="1" flipV="1">
                <a:off x="7199222" y="4328281"/>
                <a:ext cx="321791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952"/>
              <p:cNvCxnSpPr/>
              <p:nvPr/>
            </p:nvCxnSpPr>
            <p:spPr>
              <a:xfrm rot="5400000" flipH="1" flipV="1">
                <a:off x="7184006" y="4308973"/>
                <a:ext cx="141588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953"/>
              <p:cNvCxnSpPr/>
              <p:nvPr/>
            </p:nvCxnSpPr>
            <p:spPr>
              <a:xfrm rot="5400000" flipH="1" flipV="1">
                <a:off x="7447882" y="4362218"/>
                <a:ext cx="77230" cy="210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 rot="16200000" flipV="1">
                <a:off x="7483576" y="4347587"/>
                <a:ext cx="90101" cy="631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/>
              <p:cNvCxnSpPr/>
              <p:nvPr/>
            </p:nvCxnSpPr>
            <p:spPr>
              <a:xfrm rot="5400000" flipH="1" flipV="1">
                <a:off x="7532138" y="4368654"/>
                <a:ext cx="77230" cy="210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 rot="16200000" flipV="1">
                <a:off x="7567830" y="4354023"/>
                <a:ext cx="90101" cy="631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8" name="Straight Connector 957"/>
              <p:cNvCxnSpPr/>
              <p:nvPr/>
            </p:nvCxnSpPr>
            <p:spPr>
              <a:xfrm rot="16200000" flipV="1">
                <a:off x="7605276" y="4403170"/>
                <a:ext cx="257432" cy="421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9" name="Straight Connector 958"/>
              <p:cNvCxnSpPr/>
              <p:nvPr/>
            </p:nvCxnSpPr>
            <p:spPr>
              <a:xfrm rot="5400000" flipH="1" flipV="1">
                <a:off x="7625755" y="4354024"/>
                <a:ext cx="321791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0" name="Straight Connector 959"/>
              <p:cNvCxnSpPr/>
              <p:nvPr/>
            </p:nvCxnSpPr>
            <p:spPr>
              <a:xfrm rot="5400000" flipH="1" flipV="1">
                <a:off x="7610539" y="4334716"/>
                <a:ext cx="141588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1" name="Straight Connector 960"/>
              <p:cNvCxnSpPr/>
              <p:nvPr/>
            </p:nvCxnSpPr>
            <p:spPr>
              <a:xfrm rot="16200000" flipV="1">
                <a:off x="7719953" y="4334718"/>
                <a:ext cx="270304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2" name="Straight Arrow Connector 961"/>
            <p:cNvCxnSpPr/>
            <p:nvPr/>
          </p:nvCxnSpPr>
          <p:spPr>
            <a:xfrm>
              <a:off x="6800850" y="5086350"/>
              <a:ext cx="1200150" cy="1588"/>
            </a:xfrm>
            <a:prstGeom prst="straightConnector1">
              <a:avLst/>
            </a:prstGeom>
            <a:ln w="25400">
              <a:solidFill>
                <a:schemeClr val="accent6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7" name="Rectangle 966"/>
          <p:cNvSpPr/>
          <p:nvPr/>
        </p:nvSpPr>
        <p:spPr>
          <a:xfrm>
            <a:off x="1371600" y="1600200"/>
            <a:ext cx="12573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 MHz</a:t>
            </a:r>
            <a:endParaRPr lang="en-US" sz="2000" dirty="0"/>
          </a:p>
        </p:txBody>
      </p:sp>
      <p:grpSp>
        <p:nvGrpSpPr>
          <p:cNvPr id="11" name="Group 1160"/>
          <p:cNvGrpSpPr/>
          <p:nvPr/>
        </p:nvGrpSpPr>
        <p:grpSpPr>
          <a:xfrm>
            <a:off x="4343400" y="4400552"/>
            <a:ext cx="4143373" cy="1085850"/>
            <a:chOff x="4743450" y="3257550"/>
            <a:chExt cx="4143373" cy="1085850"/>
          </a:xfrm>
        </p:grpSpPr>
        <p:grpSp>
          <p:nvGrpSpPr>
            <p:cNvPr id="12" name="Group 1047"/>
            <p:cNvGrpSpPr/>
            <p:nvPr/>
          </p:nvGrpSpPr>
          <p:grpSpPr>
            <a:xfrm>
              <a:off x="4743450" y="3314700"/>
              <a:ext cx="4143373" cy="1028700"/>
              <a:chOff x="4743450" y="4457699"/>
              <a:chExt cx="4143373" cy="1028700"/>
            </a:xfrm>
          </p:grpSpPr>
          <p:cxnSp>
            <p:nvCxnSpPr>
              <p:cNvPr id="969" name="Straight Connector 968"/>
              <p:cNvCxnSpPr/>
              <p:nvPr/>
            </p:nvCxnSpPr>
            <p:spPr>
              <a:xfrm rot="16200000" flipH="1">
                <a:off x="4730321" y="5221502"/>
                <a:ext cx="8340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0" name="Straight Connector 969"/>
              <p:cNvCxnSpPr/>
              <p:nvPr/>
            </p:nvCxnSpPr>
            <p:spPr>
              <a:xfrm rot="5400000" flipH="1" flipV="1">
                <a:off x="4731865" y="5151995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1" name="Straight Connector 970"/>
              <p:cNvCxnSpPr/>
              <p:nvPr/>
            </p:nvCxnSpPr>
            <p:spPr>
              <a:xfrm rot="16200000" flipV="1">
                <a:off x="4740361" y="5200650"/>
                <a:ext cx="29192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2" name="Straight Connector 971"/>
              <p:cNvCxnSpPr/>
              <p:nvPr/>
            </p:nvCxnSpPr>
            <p:spPr>
              <a:xfrm rot="5400000" flipH="1" flipV="1">
                <a:off x="4743707" y="5171045"/>
                <a:ext cx="361435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3" name="Straight Connector 972"/>
              <p:cNvCxnSpPr/>
              <p:nvPr/>
            </p:nvCxnSpPr>
            <p:spPr>
              <a:xfrm rot="16200000" flipV="1">
                <a:off x="4794679" y="5139123"/>
                <a:ext cx="430942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4" name="Straight Connector 973"/>
              <p:cNvCxnSpPr/>
              <p:nvPr/>
            </p:nvCxnSpPr>
            <p:spPr>
              <a:xfrm rot="5400000" flipH="1" flipV="1">
                <a:off x="4961238" y="5291781"/>
                <a:ext cx="25022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5" name="Straight Connector 974"/>
              <p:cNvCxnSpPr/>
              <p:nvPr/>
            </p:nvCxnSpPr>
            <p:spPr>
              <a:xfrm rot="16200000" flipV="1">
                <a:off x="4966386" y="5286632"/>
                <a:ext cx="278027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6" name="Straight Connector 975"/>
              <p:cNvCxnSpPr/>
              <p:nvPr/>
            </p:nvCxnSpPr>
            <p:spPr>
              <a:xfrm rot="5400000" flipH="1" flipV="1">
                <a:off x="4998308" y="5228453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7" name="Straight Connector 976"/>
              <p:cNvCxnSpPr/>
              <p:nvPr/>
            </p:nvCxnSpPr>
            <p:spPr>
              <a:xfrm rot="16200000" flipV="1">
                <a:off x="5145817" y="5138094"/>
                <a:ext cx="166816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8" name="Straight Connector 977"/>
              <p:cNvCxnSpPr/>
              <p:nvPr/>
            </p:nvCxnSpPr>
            <p:spPr>
              <a:xfrm rot="16200000" flipH="1">
                <a:off x="5244671" y="5221502"/>
                <a:ext cx="8340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9" name="Straight Connector 978"/>
              <p:cNvCxnSpPr/>
              <p:nvPr/>
            </p:nvCxnSpPr>
            <p:spPr>
              <a:xfrm rot="5400000" flipH="1" flipV="1">
                <a:off x="5246215" y="5151995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0" name="Straight Connector 979"/>
              <p:cNvCxnSpPr/>
              <p:nvPr/>
            </p:nvCxnSpPr>
            <p:spPr>
              <a:xfrm rot="16200000" flipV="1">
                <a:off x="5254711" y="5200650"/>
                <a:ext cx="29192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1" name="Straight Connector 980"/>
              <p:cNvCxnSpPr/>
              <p:nvPr/>
            </p:nvCxnSpPr>
            <p:spPr>
              <a:xfrm rot="5400000" flipH="1" flipV="1">
                <a:off x="5360515" y="5235403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2" name="Straight Connector 981"/>
              <p:cNvCxnSpPr/>
              <p:nvPr/>
            </p:nvCxnSpPr>
            <p:spPr>
              <a:xfrm rot="16200000" flipV="1">
                <a:off x="5674327" y="5220215"/>
                <a:ext cx="243274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3" name="Straight Connector 982"/>
              <p:cNvCxnSpPr/>
              <p:nvPr/>
            </p:nvCxnSpPr>
            <p:spPr>
              <a:xfrm rot="16200000" flipV="1">
                <a:off x="5439290" y="5213779"/>
                <a:ext cx="208520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4" name="Straight Connector 983"/>
              <p:cNvCxnSpPr/>
              <p:nvPr/>
            </p:nvCxnSpPr>
            <p:spPr>
              <a:xfrm rot="16200000" flipV="1">
                <a:off x="5537886" y="5328336"/>
                <a:ext cx="278027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5" name="Straight Connector 984"/>
              <p:cNvCxnSpPr/>
              <p:nvPr/>
            </p:nvCxnSpPr>
            <p:spPr>
              <a:xfrm rot="5400000" flipH="1" flipV="1">
                <a:off x="5550758" y="5277107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6" name="Straight Connector 985"/>
              <p:cNvCxnSpPr/>
              <p:nvPr/>
            </p:nvCxnSpPr>
            <p:spPr>
              <a:xfrm rot="5400000" flipH="1" flipV="1">
                <a:off x="5552818" y="5256255"/>
                <a:ext cx="15291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7" name="Straight Connector 986"/>
              <p:cNvCxnSpPr/>
              <p:nvPr/>
            </p:nvCxnSpPr>
            <p:spPr>
              <a:xfrm rot="5400000" flipH="1" flipV="1">
                <a:off x="5811794" y="5267583"/>
                <a:ext cx="111212" cy="76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8" name="Straight Connector 987"/>
              <p:cNvCxnSpPr/>
              <p:nvPr/>
            </p:nvCxnSpPr>
            <p:spPr>
              <a:xfrm rot="16200000" flipV="1">
                <a:off x="5866371" y="5270155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9" name="Straight Connector 988"/>
              <p:cNvCxnSpPr/>
              <p:nvPr/>
            </p:nvCxnSpPr>
            <p:spPr>
              <a:xfrm rot="5400000" flipH="1" flipV="1">
                <a:off x="5911420" y="5282257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0" name="Straight Connector 989"/>
              <p:cNvCxnSpPr/>
              <p:nvPr/>
            </p:nvCxnSpPr>
            <p:spPr>
              <a:xfrm rot="16200000" flipV="1">
                <a:off x="5926867" y="5285860"/>
                <a:ext cx="166816" cy="952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1" name="Straight Connector 990"/>
              <p:cNvCxnSpPr/>
              <p:nvPr/>
            </p:nvCxnSpPr>
            <p:spPr>
              <a:xfrm rot="5400000" flipH="1" flipV="1">
                <a:off x="6025720" y="5365665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2" name="Straight Connector 991"/>
              <p:cNvCxnSpPr/>
              <p:nvPr/>
            </p:nvCxnSpPr>
            <p:spPr>
              <a:xfrm rot="16200000" flipV="1">
                <a:off x="6056872" y="5353564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3" name="Straight Connector 992"/>
              <p:cNvCxnSpPr/>
              <p:nvPr/>
            </p:nvCxnSpPr>
            <p:spPr>
              <a:xfrm rot="5400000" flipH="1" flipV="1">
                <a:off x="6101922" y="5372617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4" name="Straight Connector 993"/>
              <p:cNvCxnSpPr/>
              <p:nvPr/>
            </p:nvCxnSpPr>
            <p:spPr>
              <a:xfrm rot="5400000" flipH="1" flipV="1">
                <a:off x="5788239" y="4889285"/>
                <a:ext cx="986997" cy="12382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5" name="Straight Connector 994"/>
              <p:cNvCxnSpPr/>
              <p:nvPr/>
            </p:nvCxnSpPr>
            <p:spPr>
              <a:xfrm rot="16200000" flipV="1">
                <a:off x="6133072" y="5360514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6" name="Straight Connector 995"/>
              <p:cNvCxnSpPr/>
              <p:nvPr/>
            </p:nvCxnSpPr>
            <p:spPr>
              <a:xfrm rot="16200000" flipV="1">
                <a:off x="5996892" y="4846168"/>
                <a:ext cx="750671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7" name="Straight Connector 996"/>
              <p:cNvCxnSpPr/>
              <p:nvPr/>
            </p:nvCxnSpPr>
            <p:spPr>
              <a:xfrm rot="5400000" flipH="1" flipV="1">
                <a:off x="6004610" y="4853889"/>
                <a:ext cx="792380" cy="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8" name="Straight Connector 997"/>
              <p:cNvCxnSpPr/>
              <p:nvPr/>
            </p:nvCxnSpPr>
            <p:spPr>
              <a:xfrm rot="16200000" flipV="1">
                <a:off x="6012336" y="4887871"/>
                <a:ext cx="834081" cy="571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9" name="Straight Connector 998"/>
              <p:cNvCxnSpPr/>
              <p:nvPr/>
            </p:nvCxnSpPr>
            <p:spPr>
              <a:xfrm rot="5400000" flipH="1" flipV="1">
                <a:off x="6152894" y="4929573"/>
                <a:ext cx="667265" cy="5715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0" name="Straight Connector 999"/>
              <p:cNvCxnSpPr/>
              <p:nvPr/>
            </p:nvCxnSpPr>
            <p:spPr>
              <a:xfrm rot="16200000" flipV="1">
                <a:off x="6210045" y="4971279"/>
                <a:ext cx="667264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1" name="Straight Connector 1000"/>
              <p:cNvCxnSpPr/>
              <p:nvPr/>
            </p:nvCxnSpPr>
            <p:spPr>
              <a:xfrm rot="5400000" flipH="1" flipV="1">
                <a:off x="6204637" y="4908721"/>
                <a:ext cx="792376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2" name="Straight Connector 1001"/>
              <p:cNvCxnSpPr/>
              <p:nvPr/>
            </p:nvCxnSpPr>
            <p:spPr>
              <a:xfrm rot="16200000" flipV="1">
                <a:off x="6553715" y="4616793"/>
                <a:ext cx="208520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3" name="Straight Connector 1002"/>
              <p:cNvCxnSpPr/>
              <p:nvPr/>
            </p:nvCxnSpPr>
            <p:spPr>
              <a:xfrm rot="16200000" flipV="1">
                <a:off x="6660292" y="4775886"/>
                <a:ext cx="166816" cy="1143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003"/>
              <p:cNvCxnSpPr/>
              <p:nvPr/>
            </p:nvCxnSpPr>
            <p:spPr>
              <a:xfrm rot="5400000" flipH="1" flipV="1">
                <a:off x="6729157" y="4828275"/>
                <a:ext cx="152915" cy="9524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004"/>
              <p:cNvCxnSpPr/>
              <p:nvPr/>
            </p:nvCxnSpPr>
            <p:spPr>
              <a:xfrm rot="16200000" flipV="1">
                <a:off x="6688224" y="4871781"/>
                <a:ext cx="291929" cy="47624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005"/>
              <p:cNvCxnSpPr/>
              <p:nvPr/>
            </p:nvCxnSpPr>
            <p:spPr>
              <a:xfrm rot="5400000" flipH="1" flipV="1">
                <a:off x="6712036" y="4895593"/>
                <a:ext cx="291929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006"/>
              <p:cNvCxnSpPr/>
              <p:nvPr/>
            </p:nvCxnSpPr>
            <p:spPr>
              <a:xfrm rot="16200000" flipV="1">
                <a:off x="6803167" y="4804462"/>
                <a:ext cx="166816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007"/>
              <p:cNvCxnSpPr/>
              <p:nvPr/>
            </p:nvCxnSpPr>
            <p:spPr>
              <a:xfrm rot="5400000" flipH="1" flipV="1">
                <a:off x="6797761" y="4741906"/>
                <a:ext cx="291929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008"/>
              <p:cNvCxnSpPr/>
              <p:nvPr/>
            </p:nvCxnSpPr>
            <p:spPr>
              <a:xfrm rot="16200000" flipV="1">
                <a:off x="6688094" y="4908722"/>
                <a:ext cx="625561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009"/>
              <p:cNvCxnSpPr/>
              <p:nvPr/>
            </p:nvCxnSpPr>
            <p:spPr>
              <a:xfrm rot="5400000" flipH="1" flipV="1">
                <a:off x="6814751" y="4964327"/>
                <a:ext cx="486548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010"/>
              <p:cNvCxnSpPr/>
              <p:nvPr/>
            </p:nvCxnSpPr>
            <p:spPr>
              <a:xfrm rot="5400000">
                <a:off x="6990063" y="4595941"/>
                <a:ext cx="250225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011"/>
              <p:cNvCxnSpPr/>
              <p:nvPr/>
            </p:nvCxnSpPr>
            <p:spPr>
              <a:xfrm rot="16200000" flipH="1">
                <a:off x="7467342" y="4971278"/>
                <a:ext cx="667265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/>
              <p:cNvCxnSpPr/>
              <p:nvPr/>
            </p:nvCxnSpPr>
            <p:spPr>
              <a:xfrm rot="5400000" flipH="1" flipV="1">
                <a:off x="7684358" y="5145045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/>
              <p:nvPr/>
            </p:nvCxnSpPr>
            <p:spPr>
              <a:xfrm rot="16200000" flipV="1">
                <a:off x="7831867" y="5054686"/>
                <a:ext cx="166816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/>
              <p:nvPr/>
            </p:nvCxnSpPr>
            <p:spPr>
              <a:xfrm rot="16200000" flipH="1">
                <a:off x="7930721" y="5138094"/>
                <a:ext cx="8340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6" name="Straight Connector 1015"/>
              <p:cNvCxnSpPr/>
              <p:nvPr/>
            </p:nvCxnSpPr>
            <p:spPr>
              <a:xfrm rot="5400000" flipH="1" flipV="1">
                <a:off x="7932265" y="5068588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7" name="Straight Connector 1016"/>
              <p:cNvCxnSpPr/>
              <p:nvPr/>
            </p:nvCxnSpPr>
            <p:spPr>
              <a:xfrm rot="16200000" flipV="1">
                <a:off x="7940761" y="5117242"/>
                <a:ext cx="29192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8" name="Straight Connector 1017"/>
              <p:cNvCxnSpPr/>
              <p:nvPr/>
            </p:nvCxnSpPr>
            <p:spPr>
              <a:xfrm rot="5400000" flipH="1" flipV="1">
                <a:off x="8046565" y="5151996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9" name="Straight Connector 1018"/>
              <p:cNvCxnSpPr/>
              <p:nvPr/>
            </p:nvCxnSpPr>
            <p:spPr>
              <a:xfrm rot="16200000" flipV="1">
                <a:off x="8360377" y="5136807"/>
                <a:ext cx="243274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0" name="Straight Connector 1019"/>
              <p:cNvCxnSpPr/>
              <p:nvPr/>
            </p:nvCxnSpPr>
            <p:spPr>
              <a:xfrm rot="16200000" flipV="1">
                <a:off x="8125340" y="5130371"/>
                <a:ext cx="208520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1" name="Straight Connector 1020"/>
              <p:cNvCxnSpPr/>
              <p:nvPr/>
            </p:nvCxnSpPr>
            <p:spPr>
              <a:xfrm rot="16200000" flipV="1">
                <a:off x="8223936" y="5244929"/>
                <a:ext cx="278027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2" name="Straight Connector 1021"/>
              <p:cNvCxnSpPr/>
              <p:nvPr/>
            </p:nvCxnSpPr>
            <p:spPr>
              <a:xfrm rot="5400000" flipH="1" flipV="1">
                <a:off x="8236808" y="5193700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3" name="Straight Connector 1022"/>
              <p:cNvCxnSpPr/>
              <p:nvPr/>
            </p:nvCxnSpPr>
            <p:spPr>
              <a:xfrm rot="5400000" flipH="1" flipV="1">
                <a:off x="8238868" y="5172848"/>
                <a:ext cx="15291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Straight Connector 1023"/>
              <p:cNvCxnSpPr/>
              <p:nvPr/>
            </p:nvCxnSpPr>
            <p:spPr>
              <a:xfrm rot="5400000" flipH="1" flipV="1">
                <a:off x="8483170" y="5226653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Straight Connector 1024"/>
              <p:cNvCxnSpPr/>
              <p:nvPr/>
            </p:nvCxnSpPr>
            <p:spPr>
              <a:xfrm rot="16200000" flipV="1">
                <a:off x="8514322" y="5214552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6" name="Straight Connector 1025"/>
              <p:cNvCxnSpPr/>
              <p:nvPr/>
            </p:nvCxnSpPr>
            <p:spPr>
              <a:xfrm rot="5400000" flipH="1" flipV="1">
                <a:off x="8559372" y="5233605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Straight Connector 1026"/>
              <p:cNvCxnSpPr/>
              <p:nvPr/>
            </p:nvCxnSpPr>
            <p:spPr>
              <a:xfrm rot="16200000" flipV="1">
                <a:off x="8590522" y="5221502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8" name="Straight Connector 1027"/>
              <p:cNvCxnSpPr/>
              <p:nvPr/>
            </p:nvCxnSpPr>
            <p:spPr>
              <a:xfrm rot="16200000" flipV="1">
                <a:off x="8609697" y="5272732"/>
                <a:ext cx="278027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Straight Connector 1028"/>
              <p:cNvCxnSpPr/>
              <p:nvPr/>
            </p:nvCxnSpPr>
            <p:spPr>
              <a:xfrm rot="5400000" flipH="1" flipV="1">
                <a:off x="8622569" y="5221503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0" name="Straight Connector 1029"/>
              <p:cNvCxnSpPr/>
              <p:nvPr/>
            </p:nvCxnSpPr>
            <p:spPr>
              <a:xfrm rot="5400000" flipH="1" flipV="1">
                <a:off x="8624629" y="5200651"/>
                <a:ext cx="15291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Straight Connector 1030"/>
              <p:cNvCxnSpPr/>
              <p:nvPr/>
            </p:nvCxnSpPr>
            <p:spPr>
              <a:xfrm rot="16200000" flipV="1">
                <a:off x="8712283" y="5200652"/>
                <a:ext cx="29192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2" name="Straight Connector 1031"/>
              <p:cNvCxnSpPr/>
              <p:nvPr/>
            </p:nvCxnSpPr>
            <p:spPr>
              <a:xfrm rot="16200000" flipV="1">
                <a:off x="6796993" y="4846168"/>
                <a:ext cx="750671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Straight Connector 1032"/>
              <p:cNvCxnSpPr/>
              <p:nvPr/>
            </p:nvCxnSpPr>
            <p:spPr>
              <a:xfrm rot="5400000" flipH="1" flipV="1">
                <a:off x="6804711" y="4853889"/>
                <a:ext cx="792380" cy="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4" name="Straight Connector 1033"/>
              <p:cNvCxnSpPr/>
              <p:nvPr/>
            </p:nvCxnSpPr>
            <p:spPr>
              <a:xfrm rot="16200000" flipV="1">
                <a:off x="6812437" y="4887871"/>
                <a:ext cx="834081" cy="571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5" name="Straight Connector 1034"/>
              <p:cNvCxnSpPr/>
              <p:nvPr/>
            </p:nvCxnSpPr>
            <p:spPr>
              <a:xfrm rot="5400000" flipH="1" flipV="1">
                <a:off x="6952995" y="4929573"/>
                <a:ext cx="667265" cy="5715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6" name="Straight Connector 1035"/>
              <p:cNvCxnSpPr/>
              <p:nvPr/>
            </p:nvCxnSpPr>
            <p:spPr>
              <a:xfrm rot="16200000" flipV="1">
                <a:off x="7010146" y="4971279"/>
                <a:ext cx="667264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7" name="Straight Connector 1036"/>
              <p:cNvCxnSpPr/>
              <p:nvPr/>
            </p:nvCxnSpPr>
            <p:spPr>
              <a:xfrm rot="5400000" flipH="1" flipV="1">
                <a:off x="7004738" y="4908721"/>
                <a:ext cx="792376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8" name="Straight Connector 1037"/>
              <p:cNvCxnSpPr/>
              <p:nvPr/>
            </p:nvCxnSpPr>
            <p:spPr>
              <a:xfrm rot="16200000" flipV="1">
                <a:off x="7353816" y="4616793"/>
                <a:ext cx="208520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9" name="Straight Connector 1038"/>
              <p:cNvCxnSpPr/>
              <p:nvPr/>
            </p:nvCxnSpPr>
            <p:spPr>
              <a:xfrm rot="16200000" flipV="1">
                <a:off x="7139893" y="4971280"/>
                <a:ext cx="750671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0" name="Straight Connector 1039"/>
              <p:cNvCxnSpPr/>
              <p:nvPr/>
            </p:nvCxnSpPr>
            <p:spPr>
              <a:xfrm rot="5400000" flipH="1" flipV="1">
                <a:off x="7147611" y="4979002"/>
                <a:ext cx="792380" cy="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1" name="Straight Connector 1040"/>
              <p:cNvCxnSpPr/>
              <p:nvPr/>
            </p:nvCxnSpPr>
            <p:spPr>
              <a:xfrm rot="16200000" flipV="1">
                <a:off x="7155337" y="5012983"/>
                <a:ext cx="834081" cy="571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2" name="Straight Connector 1041"/>
              <p:cNvCxnSpPr/>
              <p:nvPr/>
            </p:nvCxnSpPr>
            <p:spPr>
              <a:xfrm rot="5400000" flipH="1" flipV="1">
                <a:off x="7295895" y="5054685"/>
                <a:ext cx="667265" cy="5715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Straight Connector 1042"/>
              <p:cNvCxnSpPr/>
              <p:nvPr/>
            </p:nvCxnSpPr>
            <p:spPr>
              <a:xfrm rot="16200000" flipV="1">
                <a:off x="7353046" y="5096391"/>
                <a:ext cx="667264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4" name="Straight Connector 1043"/>
              <p:cNvCxnSpPr/>
              <p:nvPr/>
            </p:nvCxnSpPr>
            <p:spPr>
              <a:xfrm rot="5400000" flipH="1" flipV="1">
                <a:off x="7347638" y="5033833"/>
                <a:ext cx="792376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49" name="Straight Arrow Connector 1048"/>
            <p:cNvCxnSpPr/>
            <p:nvPr/>
          </p:nvCxnSpPr>
          <p:spPr>
            <a:xfrm>
              <a:off x="6172200" y="3257550"/>
              <a:ext cx="1714500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265"/>
          <p:cNvGrpSpPr/>
          <p:nvPr/>
        </p:nvGrpSpPr>
        <p:grpSpPr>
          <a:xfrm>
            <a:off x="4400550" y="4171952"/>
            <a:ext cx="3943349" cy="1316454"/>
            <a:chOff x="4914900" y="171450"/>
            <a:chExt cx="3943349" cy="1316454"/>
          </a:xfrm>
        </p:grpSpPr>
        <p:sp>
          <p:nvSpPr>
            <p:cNvPr id="1169" name="TextBox 1168"/>
            <p:cNvSpPr txBox="1"/>
            <p:nvPr/>
          </p:nvSpPr>
          <p:spPr>
            <a:xfrm>
              <a:off x="6109855" y="171450"/>
              <a:ext cx="1234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cxnSp>
          <p:nvCxnSpPr>
            <p:cNvPr id="1175" name="Straight Connector 1174"/>
            <p:cNvCxnSpPr/>
            <p:nvPr/>
          </p:nvCxnSpPr>
          <p:spPr>
            <a:xfrm rot="16200000" flipH="1">
              <a:off x="4902794" y="1263389"/>
              <a:ext cx="69182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6" name="Straight Connector 1175"/>
            <p:cNvCxnSpPr/>
            <p:nvPr/>
          </p:nvCxnSpPr>
          <p:spPr>
            <a:xfrm rot="5400000" flipH="1" flipV="1">
              <a:off x="4901642" y="1205738"/>
              <a:ext cx="161424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7" name="Straight Connector 1176"/>
            <p:cNvCxnSpPr/>
            <p:nvPr/>
          </p:nvCxnSpPr>
          <p:spPr>
            <a:xfrm rot="16200000" flipV="1">
              <a:off x="4906255" y="1246094"/>
              <a:ext cx="242136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8" name="Straight Connector 1177"/>
            <p:cNvCxnSpPr/>
            <p:nvPr/>
          </p:nvCxnSpPr>
          <p:spPr>
            <a:xfrm rot="5400000" flipH="1" flipV="1">
              <a:off x="4907408" y="1220728"/>
              <a:ext cx="299787" cy="149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9" name="Straight Connector 1178"/>
            <p:cNvCxnSpPr/>
            <p:nvPr/>
          </p:nvCxnSpPr>
          <p:spPr>
            <a:xfrm rot="16200000" flipV="1">
              <a:off x="4946037" y="1197090"/>
              <a:ext cx="357438" cy="1199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0" name="Straight Connector 1179"/>
            <p:cNvCxnSpPr/>
            <p:nvPr/>
          </p:nvCxnSpPr>
          <p:spPr>
            <a:xfrm rot="5400000" flipH="1" flipV="1">
              <a:off x="5080942" y="1320465"/>
              <a:ext cx="20754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1" name="Straight Connector 1180"/>
            <p:cNvCxnSpPr/>
            <p:nvPr/>
          </p:nvCxnSpPr>
          <p:spPr>
            <a:xfrm rot="16200000" flipV="1">
              <a:off x="5084402" y="1317005"/>
              <a:ext cx="230605" cy="299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2" name="Straight Connector 1181"/>
            <p:cNvCxnSpPr/>
            <p:nvPr/>
          </p:nvCxnSpPr>
          <p:spPr>
            <a:xfrm rot="5400000" flipH="1" flipV="1">
              <a:off x="5108040" y="1269155"/>
              <a:ext cx="288257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3" name="Straight Connector 1182"/>
            <p:cNvCxnSpPr/>
            <p:nvPr/>
          </p:nvCxnSpPr>
          <p:spPr>
            <a:xfrm rot="16200000" flipV="1">
              <a:off x="5227956" y="1194208"/>
              <a:ext cx="138363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4" name="Straight Connector 1183"/>
            <p:cNvCxnSpPr/>
            <p:nvPr/>
          </p:nvCxnSpPr>
          <p:spPr>
            <a:xfrm rot="16200000" flipH="1">
              <a:off x="5307516" y="1263389"/>
              <a:ext cx="69182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5" name="Straight Connector 1184"/>
            <p:cNvCxnSpPr/>
            <p:nvPr/>
          </p:nvCxnSpPr>
          <p:spPr>
            <a:xfrm rot="5400000" flipH="1" flipV="1">
              <a:off x="5306365" y="1205738"/>
              <a:ext cx="161424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6" name="Straight Connector 1185"/>
            <p:cNvCxnSpPr/>
            <p:nvPr/>
          </p:nvCxnSpPr>
          <p:spPr>
            <a:xfrm rot="16200000" flipV="1">
              <a:off x="5310978" y="1246094"/>
              <a:ext cx="242136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7" name="Straight Connector 1186"/>
            <p:cNvCxnSpPr/>
            <p:nvPr/>
          </p:nvCxnSpPr>
          <p:spPr>
            <a:xfrm rot="5400000" flipH="1" flipV="1">
              <a:off x="5396303" y="1274920"/>
              <a:ext cx="161424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8" name="Straight Connector 1187"/>
            <p:cNvCxnSpPr/>
            <p:nvPr/>
          </p:nvCxnSpPr>
          <p:spPr>
            <a:xfrm rot="16200000" flipV="1">
              <a:off x="5642193" y="1262524"/>
              <a:ext cx="201780" cy="524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9" name="Straight Connector 1188"/>
            <p:cNvCxnSpPr/>
            <p:nvPr/>
          </p:nvCxnSpPr>
          <p:spPr>
            <a:xfrm rot="16200000" flipV="1">
              <a:off x="5457991" y="1258201"/>
              <a:ext cx="172954" cy="89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0" name="Straight Connector 1189"/>
            <p:cNvCxnSpPr/>
            <p:nvPr/>
          </p:nvCxnSpPr>
          <p:spPr>
            <a:xfrm rot="16200000" flipV="1">
              <a:off x="5534094" y="1351596"/>
              <a:ext cx="230605" cy="299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1" name="Straight Connector 1190"/>
            <p:cNvCxnSpPr/>
            <p:nvPr/>
          </p:nvCxnSpPr>
          <p:spPr>
            <a:xfrm rot="5400000" flipH="1" flipV="1">
              <a:off x="5542742" y="1309510"/>
              <a:ext cx="288257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2" name="Straight Connector 1191"/>
            <p:cNvCxnSpPr/>
            <p:nvPr/>
          </p:nvCxnSpPr>
          <p:spPr>
            <a:xfrm rot="5400000" flipH="1" flipV="1">
              <a:off x="5548505" y="1292215"/>
              <a:ext cx="126833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3" name="Straight Connector 1192"/>
            <p:cNvCxnSpPr/>
            <p:nvPr/>
          </p:nvCxnSpPr>
          <p:spPr>
            <a:xfrm rot="5400000" flipH="1" flipV="1">
              <a:off x="5753171" y="1302017"/>
              <a:ext cx="92243" cy="599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4" name="Straight Connector 1193"/>
            <p:cNvCxnSpPr/>
            <p:nvPr/>
          </p:nvCxnSpPr>
          <p:spPr>
            <a:xfrm rot="16200000" flipV="1">
              <a:off x="5796412" y="1303744"/>
              <a:ext cx="80712" cy="449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5" name="Straight Connector 1194"/>
            <p:cNvCxnSpPr/>
            <p:nvPr/>
          </p:nvCxnSpPr>
          <p:spPr>
            <a:xfrm rot="5400000" flipH="1" flipV="1">
              <a:off x="5832156" y="1312971"/>
              <a:ext cx="69182" cy="14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6" name="Straight Connector 1195"/>
            <p:cNvCxnSpPr/>
            <p:nvPr/>
          </p:nvCxnSpPr>
          <p:spPr>
            <a:xfrm rot="16200000" flipV="1">
              <a:off x="5842534" y="1317582"/>
              <a:ext cx="138363" cy="749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7" name="Straight Connector 1196"/>
            <p:cNvCxnSpPr/>
            <p:nvPr/>
          </p:nvCxnSpPr>
          <p:spPr>
            <a:xfrm rot="5400000" flipH="1" flipV="1">
              <a:off x="5922093" y="1382153"/>
              <a:ext cx="69182" cy="14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8" name="Straight Connector 1197"/>
            <p:cNvCxnSpPr/>
            <p:nvPr/>
          </p:nvCxnSpPr>
          <p:spPr>
            <a:xfrm rot="16200000" flipV="1">
              <a:off x="5946311" y="1372926"/>
              <a:ext cx="80712" cy="449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9" name="Straight Connector 1198"/>
            <p:cNvCxnSpPr/>
            <p:nvPr/>
          </p:nvCxnSpPr>
          <p:spPr>
            <a:xfrm rot="5400000" flipH="1" flipV="1">
              <a:off x="5982054" y="1387918"/>
              <a:ext cx="69182" cy="14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0" name="Straight Connector 1199"/>
            <p:cNvCxnSpPr/>
            <p:nvPr/>
          </p:nvCxnSpPr>
          <p:spPr>
            <a:xfrm rot="5400000" flipH="1" flipV="1">
              <a:off x="5715995" y="989258"/>
              <a:ext cx="818649" cy="97433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1" name="Straight Connector 1200"/>
            <p:cNvCxnSpPr/>
            <p:nvPr/>
          </p:nvCxnSpPr>
          <p:spPr>
            <a:xfrm rot="16200000" flipV="1">
              <a:off x="6006270" y="1378691"/>
              <a:ext cx="80712" cy="449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2" name="Straight Connector 1201"/>
            <p:cNvCxnSpPr/>
            <p:nvPr/>
          </p:nvCxnSpPr>
          <p:spPr>
            <a:xfrm rot="16200000" flipV="1">
              <a:off x="5885206" y="952074"/>
              <a:ext cx="622632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3" name="Straight Connector 1202"/>
            <p:cNvCxnSpPr/>
            <p:nvPr/>
          </p:nvCxnSpPr>
          <p:spPr>
            <a:xfrm rot="5400000" flipH="1" flipV="1">
              <a:off x="5890392" y="957263"/>
              <a:ext cx="657227" cy="1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4" name="Straight Connector 1203"/>
            <p:cNvCxnSpPr/>
            <p:nvPr/>
          </p:nvCxnSpPr>
          <p:spPr>
            <a:xfrm rot="16200000" flipV="1">
              <a:off x="5895583" y="986664"/>
              <a:ext cx="691815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5" name="Straight Connector 1204"/>
            <p:cNvCxnSpPr/>
            <p:nvPr/>
          </p:nvCxnSpPr>
          <p:spPr>
            <a:xfrm rot="5400000" flipH="1" flipV="1">
              <a:off x="6009734" y="1021254"/>
              <a:ext cx="553452" cy="4497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6" name="Straight Connector 1205"/>
            <p:cNvCxnSpPr/>
            <p:nvPr/>
          </p:nvCxnSpPr>
          <p:spPr>
            <a:xfrm rot="16200000" flipV="1">
              <a:off x="6054704" y="1055846"/>
              <a:ext cx="553451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7" name="Straight Connector 1206"/>
            <p:cNvCxnSpPr/>
            <p:nvPr/>
          </p:nvCxnSpPr>
          <p:spPr>
            <a:xfrm rot="5400000" flipH="1" flipV="1">
              <a:off x="6047786" y="1003958"/>
              <a:ext cx="657224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8" name="Straight Connector 1207"/>
            <p:cNvCxnSpPr/>
            <p:nvPr/>
          </p:nvCxnSpPr>
          <p:spPr>
            <a:xfrm rot="16200000" flipV="1">
              <a:off x="6334890" y="761823"/>
              <a:ext cx="172954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9" name="Straight Connector 1208"/>
            <p:cNvCxnSpPr/>
            <p:nvPr/>
          </p:nvCxnSpPr>
          <p:spPr>
            <a:xfrm rot="16200000" flipV="1">
              <a:off x="6419639" y="894998"/>
              <a:ext cx="138363" cy="8993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0" name="Straight Connector 1209"/>
            <p:cNvCxnSpPr/>
            <p:nvPr/>
          </p:nvCxnSpPr>
          <p:spPr>
            <a:xfrm rot="5400000" flipH="1" flipV="1">
              <a:off x="6474122" y="936220"/>
              <a:ext cx="126833" cy="7494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1" name="Straight Connector 1210"/>
            <p:cNvCxnSpPr/>
            <p:nvPr/>
          </p:nvCxnSpPr>
          <p:spPr>
            <a:xfrm rot="16200000" flipV="1">
              <a:off x="6438954" y="973116"/>
              <a:ext cx="242136" cy="37473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2" name="Straight Connector 1211"/>
            <p:cNvCxnSpPr/>
            <p:nvPr/>
          </p:nvCxnSpPr>
          <p:spPr>
            <a:xfrm rot="5400000" flipH="1" flipV="1">
              <a:off x="6457691" y="991853"/>
              <a:ext cx="242136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3" name="Straight Connector 1212"/>
            <p:cNvCxnSpPr/>
            <p:nvPr/>
          </p:nvCxnSpPr>
          <p:spPr>
            <a:xfrm rot="16200000" flipV="1">
              <a:off x="6532062" y="917482"/>
              <a:ext cx="138363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4" name="Straight Connector 1213"/>
            <p:cNvCxnSpPr/>
            <p:nvPr/>
          </p:nvCxnSpPr>
          <p:spPr>
            <a:xfrm rot="5400000" flipH="1" flipV="1">
              <a:off x="6525145" y="865596"/>
              <a:ext cx="242136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5" name="Straight Connector 1214"/>
            <p:cNvCxnSpPr/>
            <p:nvPr/>
          </p:nvCxnSpPr>
          <p:spPr>
            <a:xfrm rot="16200000" flipV="1">
              <a:off x="6431750" y="1003959"/>
              <a:ext cx="518862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6" name="Straight Connector 1215"/>
            <p:cNvCxnSpPr/>
            <p:nvPr/>
          </p:nvCxnSpPr>
          <p:spPr>
            <a:xfrm rot="5400000" flipH="1" flipV="1">
              <a:off x="6534371" y="1050080"/>
              <a:ext cx="403559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7" name="Straight Connector 1216"/>
            <p:cNvCxnSpPr/>
            <p:nvPr/>
          </p:nvCxnSpPr>
          <p:spPr>
            <a:xfrm rot="5400000">
              <a:off x="6677347" y="744528"/>
              <a:ext cx="207545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8" name="Straight Connector 1217"/>
            <p:cNvCxnSpPr/>
            <p:nvPr/>
          </p:nvCxnSpPr>
          <p:spPr>
            <a:xfrm rot="16200000" flipH="1">
              <a:off x="7009433" y="1090436"/>
              <a:ext cx="622634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9" name="Straight Connector 1218"/>
            <p:cNvCxnSpPr/>
            <p:nvPr/>
          </p:nvCxnSpPr>
          <p:spPr>
            <a:xfrm rot="5400000" flipH="1" flipV="1">
              <a:off x="7221590" y="1269155"/>
              <a:ext cx="288257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0" name="Straight Connector 1219"/>
            <p:cNvCxnSpPr/>
            <p:nvPr/>
          </p:nvCxnSpPr>
          <p:spPr>
            <a:xfrm rot="16200000" flipV="1">
              <a:off x="7341506" y="1194208"/>
              <a:ext cx="138363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1" name="Straight Connector 1220"/>
            <p:cNvCxnSpPr/>
            <p:nvPr/>
          </p:nvCxnSpPr>
          <p:spPr>
            <a:xfrm rot="16200000" flipH="1">
              <a:off x="7421066" y="1263390"/>
              <a:ext cx="69182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Straight Connector 1221"/>
            <p:cNvCxnSpPr/>
            <p:nvPr/>
          </p:nvCxnSpPr>
          <p:spPr>
            <a:xfrm rot="5400000" flipH="1" flipV="1">
              <a:off x="7419915" y="1205739"/>
              <a:ext cx="161424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3" name="Straight Connector 1222"/>
            <p:cNvCxnSpPr/>
            <p:nvPr/>
          </p:nvCxnSpPr>
          <p:spPr>
            <a:xfrm rot="16200000" flipV="1">
              <a:off x="7424528" y="1246095"/>
              <a:ext cx="242136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4" name="Straight Connector 1223"/>
            <p:cNvCxnSpPr/>
            <p:nvPr/>
          </p:nvCxnSpPr>
          <p:spPr>
            <a:xfrm rot="5400000" flipH="1" flipV="1">
              <a:off x="7509853" y="1274920"/>
              <a:ext cx="161424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5" name="Straight Connector 1224"/>
            <p:cNvCxnSpPr/>
            <p:nvPr/>
          </p:nvCxnSpPr>
          <p:spPr>
            <a:xfrm rot="16200000" flipV="1">
              <a:off x="7571541" y="1258201"/>
              <a:ext cx="172954" cy="899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6" name="Straight Connector 1225"/>
            <p:cNvCxnSpPr/>
            <p:nvPr/>
          </p:nvCxnSpPr>
          <p:spPr>
            <a:xfrm rot="16200000" flipV="1">
              <a:off x="7652445" y="1357612"/>
              <a:ext cx="230605" cy="299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7" name="Straight Connector 1226"/>
            <p:cNvCxnSpPr/>
            <p:nvPr/>
          </p:nvCxnSpPr>
          <p:spPr>
            <a:xfrm rot="5400000" flipH="1" flipV="1">
              <a:off x="7661093" y="1315527"/>
              <a:ext cx="288257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8" name="Straight Connector 1227"/>
            <p:cNvCxnSpPr/>
            <p:nvPr/>
          </p:nvCxnSpPr>
          <p:spPr>
            <a:xfrm rot="5400000" flipH="1" flipV="1">
              <a:off x="7666856" y="1298231"/>
              <a:ext cx="126833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9" name="Straight Connector 1228"/>
            <p:cNvCxnSpPr/>
            <p:nvPr/>
          </p:nvCxnSpPr>
          <p:spPr>
            <a:xfrm rot="16200000" flipV="1">
              <a:off x="7732869" y="1298232"/>
              <a:ext cx="242136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0" name="Straight Connector 1229"/>
            <p:cNvCxnSpPr/>
            <p:nvPr/>
          </p:nvCxnSpPr>
          <p:spPr>
            <a:xfrm rot="16200000" flipV="1">
              <a:off x="6514776" y="952074"/>
              <a:ext cx="622632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1" name="Straight Connector 1230"/>
            <p:cNvCxnSpPr/>
            <p:nvPr/>
          </p:nvCxnSpPr>
          <p:spPr>
            <a:xfrm rot="5400000" flipH="1" flipV="1">
              <a:off x="6519960" y="957263"/>
              <a:ext cx="657227" cy="1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2" name="Straight Connector 1231"/>
            <p:cNvCxnSpPr/>
            <p:nvPr/>
          </p:nvCxnSpPr>
          <p:spPr>
            <a:xfrm rot="16200000" flipV="1">
              <a:off x="6525152" y="986664"/>
              <a:ext cx="691815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3" name="Straight Connector 1232"/>
            <p:cNvCxnSpPr/>
            <p:nvPr/>
          </p:nvCxnSpPr>
          <p:spPr>
            <a:xfrm rot="5400000" flipH="1" flipV="1">
              <a:off x="6639303" y="1021254"/>
              <a:ext cx="553452" cy="4497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4" name="Straight Connector 1233"/>
            <p:cNvCxnSpPr/>
            <p:nvPr/>
          </p:nvCxnSpPr>
          <p:spPr>
            <a:xfrm rot="16200000" flipV="1">
              <a:off x="6684273" y="1055846"/>
              <a:ext cx="553451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5" name="Straight Connector 1234"/>
            <p:cNvCxnSpPr/>
            <p:nvPr/>
          </p:nvCxnSpPr>
          <p:spPr>
            <a:xfrm rot="5400000" flipH="1" flipV="1">
              <a:off x="6677354" y="1003958"/>
              <a:ext cx="657224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6" name="Straight Connector 1235"/>
            <p:cNvCxnSpPr/>
            <p:nvPr/>
          </p:nvCxnSpPr>
          <p:spPr>
            <a:xfrm rot="16200000" flipV="1">
              <a:off x="6964459" y="761823"/>
              <a:ext cx="172954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7" name="Straight Connector 1236"/>
            <p:cNvCxnSpPr/>
            <p:nvPr/>
          </p:nvCxnSpPr>
          <p:spPr>
            <a:xfrm rot="16200000" flipV="1">
              <a:off x="6784590" y="1055847"/>
              <a:ext cx="622632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8" name="Straight Connector 1237"/>
            <p:cNvCxnSpPr/>
            <p:nvPr/>
          </p:nvCxnSpPr>
          <p:spPr>
            <a:xfrm rot="5400000" flipH="1" flipV="1">
              <a:off x="6789775" y="1061035"/>
              <a:ext cx="657227" cy="1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9" name="Straight Connector 1238"/>
            <p:cNvCxnSpPr/>
            <p:nvPr/>
          </p:nvCxnSpPr>
          <p:spPr>
            <a:xfrm rot="16200000" flipV="1">
              <a:off x="6794967" y="1090437"/>
              <a:ext cx="691815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0" name="Straight Connector 1239"/>
            <p:cNvCxnSpPr/>
            <p:nvPr/>
          </p:nvCxnSpPr>
          <p:spPr>
            <a:xfrm rot="5400000" flipH="1" flipV="1">
              <a:off x="6909118" y="1125026"/>
              <a:ext cx="553452" cy="4497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1" name="Straight Connector 1240"/>
            <p:cNvCxnSpPr/>
            <p:nvPr/>
          </p:nvCxnSpPr>
          <p:spPr>
            <a:xfrm rot="16200000" flipV="1">
              <a:off x="6954087" y="1159618"/>
              <a:ext cx="553451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2" name="Straight Connector 1241"/>
            <p:cNvCxnSpPr/>
            <p:nvPr/>
          </p:nvCxnSpPr>
          <p:spPr>
            <a:xfrm rot="5400000" flipH="1" flipV="1">
              <a:off x="6947170" y="1107730"/>
              <a:ext cx="657224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3" name="Straight Connector 1242"/>
            <p:cNvCxnSpPr/>
            <p:nvPr/>
          </p:nvCxnSpPr>
          <p:spPr>
            <a:xfrm rot="5400000" flipH="1" flipV="1">
              <a:off x="7530806" y="989509"/>
              <a:ext cx="818649" cy="97433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4" name="Straight Connector 1243"/>
            <p:cNvCxnSpPr/>
            <p:nvPr/>
          </p:nvCxnSpPr>
          <p:spPr>
            <a:xfrm rot="16200000" flipV="1">
              <a:off x="7700017" y="952325"/>
              <a:ext cx="622632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5" name="Straight Connector 1244"/>
            <p:cNvCxnSpPr/>
            <p:nvPr/>
          </p:nvCxnSpPr>
          <p:spPr>
            <a:xfrm rot="5400000" flipH="1" flipV="1">
              <a:off x="7705203" y="957514"/>
              <a:ext cx="657227" cy="1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6" name="Straight Connector 1245"/>
            <p:cNvCxnSpPr/>
            <p:nvPr/>
          </p:nvCxnSpPr>
          <p:spPr>
            <a:xfrm rot="16200000" flipV="1">
              <a:off x="7710394" y="986915"/>
              <a:ext cx="691815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7" name="Straight Connector 1246"/>
            <p:cNvCxnSpPr/>
            <p:nvPr/>
          </p:nvCxnSpPr>
          <p:spPr>
            <a:xfrm rot="5400000" flipH="1" flipV="1">
              <a:off x="7824546" y="1021505"/>
              <a:ext cx="553452" cy="4497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8" name="Straight Connector 1247"/>
            <p:cNvCxnSpPr/>
            <p:nvPr/>
          </p:nvCxnSpPr>
          <p:spPr>
            <a:xfrm rot="16200000" flipV="1">
              <a:off x="7869515" y="1056097"/>
              <a:ext cx="553451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9" name="Straight Connector 1248"/>
            <p:cNvCxnSpPr/>
            <p:nvPr/>
          </p:nvCxnSpPr>
          <p:spPr>
            <a:xfrm rot="5400000" flipH="1" flipV="1">
              <a:off x="7862596" y="1004209"/>
              <a:ext cx="657224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0" name="Straight Connector 1249"/>
            <p:cNvCxnSpPr/>
            <p:nvPr/>
          </p:nvCxnSpPr>
          <p:spPr>
            <a:xfrm rot="16200000" flipV="1">
              <a:off x="7902378" y="1061284"/>
              <a:ext cx="697580" cy="7495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1" name="Straight Connector 1250"/>
            <p:cNvCxnSpPr/>
            <p:nvPr/>
          </p:nvCxnSpPr>
          <p:spPr>
            <a:xfrm rot="16200000" flipV="1">
              <a:off x="8266448" y="1239715"/>
              <a:ext cx="201780" cy="524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2" name="Straight Connector 1251"/>
            <p:cNvCxnSpPr/>
            <p:nvPr/>
          </p:nvCxnSpPr>
          <p:spPr>
            <a:xfrm rot="5400000" flipH="1" flipV="1">
              <a:off x="8166997" y="1286701"/>
              <a:ext cx="288257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3" name="Straight Connector 1252"/>
            <p:cNvCxnSpPr/>
            <p:nvPr/>
          </p:nvCxnSpPr>
          <p:spPr>
            <a:xfrm rot="5400000" flipH="1" flipV="1">
              <a:off x="8366472" y="1313223"/>
              <a:ext cx="69182" cy="14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4" name="Straight Connector 1253"/>
            <p:cNvCxnSpPr/>
            <p:nvPr/>
          </p:nvCxnSpPr>
          <p:spPr>
            <a:xfrm rot="16200000" flipV="1">
              <a:off x="8390689" y="1303996"/>
              <a:ext cx="80712" cy="449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5" name="Straight Connector 1254"/>
            <p:cNvCxnSpPr/>
            <p:nvPr/>
          </p:nvCxnSpPr>
          <p:spPr>
            <a:xfrm rot="5400000" flipH="1" flipV="1">
              <a:off x="8426432" y="1318988"/>
              <a:ext cx="69182" cy="14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6" name="Straight Connector 1255"/>
            <p:cNvCxnSpPr/>
            <p:nvPr/>
          </p:nvCxnSpPr>
          <p:spPr>
            <a:xfrm rot="16200000" flipV="1">
              <a:off x="8450648" y="1309761"/>
              <a:ext cx="80712" cy="449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7" name="Straight Connector 1256"/>
            <p:cNvCxnSpPr/>
            <p:nvPr/>
          </p:nvCxnSpPr>
          <p:spPr>
            <a:xfrm rot="16200000" flipV="1">
              <a:off x="8461889" y="1351847"/>
              <a:ext cx="230605" cy="299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8" name="Straight Connector 1257"/>
            <p:cNvCxnSpPr/>
            <p:nvPr/>
          </p:nvCxnSpPr>
          <p:spPr>
            <a:xfrm rot="5400000" flipH="1" flipV="1">
              <a:off x="8470537" y="1309761"/>
              <a:ext cx="288257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9" name="Straight Connector 1258"/>
            <p:cNvCxnSpPr/>
            <p:nvPr/>
          </p:nvCxnSpPr>
          <p:spPr>
            <a:xfrm rot="5400000" flipH="1" flipV="1">
              <a:off x="8476301" y="1292466"/>
              <a:ext cx="126833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0" name="Straight Connector 1259"/>
            <p:cNvCxnSpPr/>
            <p:nvPr/>
          </p:nvCxnSpPr>
          <p:spPr>
            <a:xfrm rot="16200000" flipV="1">
              <a:off x="8586708" y="1246345"/>
              <a:ext cx="138363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1" name="Straight Connector 1260"/>
            <p:cNvCxnSpPr/>
            <p:nvPr/>
          </p:nvCxnSpPr>
          <p:spPr>
            <a:xfrm rot="16200000" flipH="1">
              <a:off x="8666267" y="1315527"/>
              <a:ext cx="69182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2" name="Straight Connector 1261"/>
            <p:cNvCxnSpPr/>
            <p:nvPr/>
          </p:nvCxnSpPr>
          <p:spPr>
            <a:xfrm rot="5400000" flipH="1" flipV="1">
              <a:off x="8665115" y="1257875"/>
              <a:ext cx="161424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3" name="Straight Connector 1262"/>
            <p:cNvCxnSpPr/>
            <p:nvPr/>
          </p:nvCxnSpPr>
          <p:spPr>
            <a:xfrm rot="16200000" flipV="1">
              <a:off x="8669728" y="1298231"/>
              <a:ext cx="242136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4" name="Straight Connector 1263"/>
            <p:cNvCxnSpPr/>
            <p:nvPr/>
          </p:nvCxnSpPr>
          <p:spPr>
            <a:xfrm rot="5400000" flipH="1" flipV="1">
              <a:off x="8755053" y="1327057"/>
              <a:ext cx="161424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5" name="Straight Arrow Connector 1264"/>
            <p:cNvCxnSpPr/>
            <p:nvPr/>
          </p:nvCxnSpPr>
          <p:spPr>
            <a:xfrm>
              <a:off x="6109855" y="514350"/>
              <a:ext cx="1194955" cy="1588"/>
            </a:xfrm>
            <a:prstGeom prst="straightConnector1">
              <a:avLst/>
            </a:prstGeom>
            <a:ln w="25400">
              <a:solidFill>
                <a:schemeClr val="accent3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1" name="Straight Arrow Connector 1170"/>
            <p:cNvCxnSpPr/>
            <p:nvPr/>
          </p:nvCxnSpPr>
          <p:spPr>
            <a:xfrm>
              <a:off x="7902287" y="514350"/>
              <a:ext cx="358486" cy="1588"/>
            </a:xfrm>
            <a:prstGeom prst="straightConnector1">
              <a:avLst/>
            </a:prstGeom>
            <a:ln w="25400">
              <a:solidFill>
                <a:schemeClr val="accent3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2" name="TextBox 1171"/>
            <p:cNvSpPr txBox="1"/>
            <p:nvPr/>
          </p:nvSpPr>
          <p:spPr>
            <a:xfrm>
              <a:off x="7484053" y="171450"/>
              <a:ext cx="1234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ACK</a:t>
              </a:r>
              <a:endParaRPr lang="en-US" dirty="0"/>
            </a:p>
          </p:txBody>
        </p:sp>
        <p:cxnSp>
          <p:nvCxnSpPr>
            <p:cNvPr id="1173" name="Straight Arrow Connector 1172"/>
            <p:cNvCxnSpPr/>
            <p:nvPr/>
          </p:nvCxnSpPr>
          <p:spPr>
            <a:xfrm>
              <a:off x="7364557" y="1028700"/>
              <a:ext cx="53773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4" name="TextBox 1173"/>
            <p:cNvSpPr txBox="1"/>
            <p:nvPr/>
          </p:nvSpPr>
          <p:spPr>
            <a:xfrm>
              <a:off x="7006071" y="685800"/>
              <a:ext cx="1234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SIFS</a:t>
              </a:r>
              <a:endParaRPr lang="en-US" dirty="0"/>
            </a:p>
          </p:txBody>
        </p:sp>
      </p:grpSp>
      <p:grpSp>
        <p:nvGrpSpPr>
          <p:cNvPr id="17" name="Group 601"/>
          <p:cNvGrpSpPr/>
          <p:nvPr/>
        </p:nvGrpSpPr>
        <p:grpSpPr>
          <a:xfrm>
            <a:off x="171450" y="4057650"/>
            <a:ext cx="3486150" cy="1314450"/>
            <a:chOff x="0" y="3657600"/>
            <a:chExt cx="3674616" cy="1771650"/>
          </a:xfrm>
        </p:grpSpPr>
        <p:sp>
          <p:nvSpPr>
            <p:cNvPr id="596" name="Rectangle 595"/>
            <p:cNvSpPr/>
            <p:nvPr/>
          </p:nvSpPr>
          <p:spPr>
            <a:xfrm>
              <a:off x="0" y="3657600"/>
              <a:ext cx="3674616" cy="17716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Rectangle 596"/>
            <p:cNvSpPr/>
            <p:nvPr/>
          </p:nvSpPr>
          <p:spPr>
            <a:xfrm>
              <a:off x="228600" y="3737610"/>
              <a:ext cx="3371850" cy="4800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SIFT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99" name="Rectangle 598"/>
          <p:cNvSpPr/>
          <p:nvPr/>
        </p:nvSpPr>
        <p:spPr>
          <a:xfrm>
            <a:off x="171450" y="4972050"/>
            <a:ext cx="3486150" cy="4229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Pattern match in time domain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00" name="Rectangle 599"/>
          <p:cNvSpPr/>
          <p:nvPr/>
        </p:nvSpPr>
        <p:spPr>
          <a:xfrm>
            <a:off x="171450" y="4572000"/>
            <a:ext cx="3486150" cy="4229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Does </a:t>
            </a:r>
            <a:r>
              <a:rPr lang="en-US" sz="2000" b="1" i="1" dirty="0" smtClean="0">
                <a:solidFill>
                  <a:srgbClr val="FF0000"/>
                </a:solidFill>
              </a:rPr>
              <a:t>not </a:t>
            </a:r>
            <a:r>
              <a:rPr lang="en-US" sz="2000" b="1" dirty="0" smtClean="0">
                <a:solidFill>
                  <a:srgbClr val="FF0000"/>
                </a:solidFill>
              </a:rPr>
              <a:t>decode packets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5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38212 0.00232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37778 0.00069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897" grpId="0" animBg="1"/>
      <p:bldP spid="897" grpId="1" animBg="1"/>
      <p:bldP spid="897" grpId="2" animBg="1"/>
      <p:bldP spid="967" grpId="0" animBg="1"/>
      <p:bldP spid="967" grpId="1" animBg="1"/>
      <p:bldP spid="967" grpId="2" animBg="1"/>
      <p:bldP spid="599" grpId="0" animBg="1"/>
      <p:bldP spid="60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BS Discovery: Optimizing with SIFT</a:t>
            </a:r>
            <a:endParaRPr lang="en-US" dirty="0"/>
          </a:p>
        </p:txBody>
      </p:sp>
      <p:pic>
        <p:nvPicPr>
          <p:cNvPr id="48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7350" y="2343150"/>
            <a:ext cx="927652" cy="762000"/>
          </a:xfrm>
          <a:prstGeom prst="rect">
            <a:avLst/>
          </a:prstGeom>
          <a:noFill/>
        </p:spPr>
      </p:pic>
      <p:sp>
        <p:nvSpPr>
          <p:cNvPr id="49" name="Rectangle 48"/>
          <p:cNvSpPr/>
          <p:nvPr/>
        </p:nvSpPr>
        <p:spPr>
          <a:xfrm>
            <a:off x="1314450" y="3200400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314450" y="3200400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657350" y="32004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000250" y="32004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343150" y="32004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657350" y="31432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14"/>
          <p:cNvGrpSpPr/>
          <p:nvPr/>
        </p:nvGrpSpPr>
        <p:grpSpPr>
          <a:xfrm>
            <a:off x="5812522" y="3143250"/>
            <a:ext cx="1731278" cy="864656"/>
            <a:chOff x="514350" y="3657600"/>
            <a:chExt cx="1731278" cy="864656"/>
          </a:xfrm>
        </p:grpSpPr>
        <p:sp>
          <p:nvSpPr>
            <p:cNvPr id="56" name="Rectangle 55"/>
            <p:cNvSpPr/>
            <p:nvPr/>
          </p:nvSpPr>
          <p:spPr>
            <a:xfrm>
              <a:off x="514350" y="3657600"/>
              <a:ext cx="17145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14350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902728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572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2001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5430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6155422" y="3086100"/>
            <a:ext cx="10287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657350" y="3143250"/>
            <a:ext cx="10287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657350" y="3143250"/>
            <a:ext cx="10287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67"/>
          <p:cNvGrpSpPr/>
          <p:nvPr/>
        </p:nvGrpSpPr>
        <p:grpSpPr>
          <a:xfrm>
            <a:off x="1322839" y="3445778"/>
            <a:ext cx="1672555" cy="466130"/>
            <a:chOff x="1314450" y="3991570"/>
            <a:chExt cx="1672555" cy="466130"/>
          </a:xfrm>
        </p:grpSpPr>
        <p:sp>
          <p:nvSpPr>
            <p:cNvPr id="69" name="TextBox 68"/>
            <p:cNvSpPr txBox="1"/>
            <p:nvPr/>
          </p:nvSpPr>
          <p:spPr>
            <a:xfrm>
              <a:off x="1314450" y="399157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573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025417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3431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701255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grpSp>
        <p:nvGrpSpPr>
          <p:cNvPr id="5" name="Group 73"/>
          <p:cNvGrpSpPr/>
          <p:nvPr/>
        </p:nvGrpSpPr>
        <p:grpSpPr>
          <a:xfrm>
            <a:off x="5837689" y="3380239"/>
            <a:ext cx="1672555" cy="466130"/>
            <a:chOff x="5829300" y="4000500"/>
            <a:chExt cx="1672555" cy="466130"/>
          </a:xfrm>
        </p:grpSpPr>
        <p:sp>
          <p:nvSpPr>
            <p:cNvPr id="75" name="TextBox 74"/>
            <p:cNvSpPr txBox="1"/>
            <p:nvPr/>
          </p:nvSpPr>
          <p:spPr>
            <a:xfrm>
              <a:off x="5829300" y="400050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722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540267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8580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216105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600200" y="5829300"/>
            <a:ext cx="613526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SIFT enables faster discovery algorithms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4" name="Picture 63" descr="11954226271169522330transmission_tower_ante_01_svg_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7900" y="1543050"/>
            <a:ext cx="1267239" cy="1485900"/>
          </a:xfrm>
          <a:prstGeom prst="rect">
            <a:avLst/>
          </a:prstGeom>
        </p:spPr>
      </p:pic>
      <p:grpSp>
        <p:nvGrpSpPr>
          <p:cNvPr id="6" name="Group 94"/>
          <p:cNvGrpSpPr/>
          <p:nvPr/>
        </p:nvGrpSpPr>
        <p:grpSpPr>
          <a:xfrm>
            <a:off x="971551" y="4286250"/>
            <a:ext cx="2171699" cy="1529258"/>
            <a:chOff x="1803161" y="4514850"/>
            <a:chExt cx="1542498" cy="1321191"/>
          </a:xfrm>
        </p:grpSpPr>
        <p:grpSp>
          <p:nvGrpSpPr>
            <p:cNvPr id="7" name="Group 93"/>
            <p:cNvGrpSpPr/>
            <p:nvPr/>
          </p:nvGrpSpPr>
          <p:grpSpPr>
            <a:xfrm>
              <a:off x="2088359" y="4514850"/>
              <a:ext cx="1257300" cy="1010147"/>
              <a:chOff x="2088359" y="4514850"/>
              <a:chExt cx="1257300" cy="1010147"/>
            </a:xfrm>
          </p:grpSpPr>
          <p:cxnSp>
            <p:nvCxnSpPr>
              <p:cNvPr id="81" name="Straight Arrow Connector 80"/>
              <p:cNvCxnSpPr/>
              <p:nvPr/>
            </p:nvCxnSpPr>
            <p:spPr>
              <a:xfrm rot="5400000" flipH="1" flipV="1">
                <a:off x="1594447" y="5019455"/>
                <a:ext cx="1010147" cy="937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>
                <a:off x="2088359" y="5507829"/>
                <a:ext cx="1257300" cy="1588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/>
            <p:cNvSpPr txBox="1"/>
            <p:nvPr/>
          </p:nvSpPr>
          <p:spPr>
            <a:xfrm>
              <a:off x="2502490" y="5543550"/>
              <a:ext cx="423775" cy="292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Time</a:t>
              </a:r>
              <a:endParaRPr lang="en-US" sz="1200" dirty="0"/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1374498" y="4943513"/>
              <a:ext cx="1100878" cy="243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Amplitude</a:t>
              </a:r>
              <a:endParaRPr lang="en-US" sz="1200" dirty="0"/>
            </a:p>
          </p:txBody>
        </p: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72" name="Group 171"/>
          <p:cNvGrpSpPr/>
          <p:nvPr/>
        </p:nvGrpSpPr>
        <p:grpSpPr>
          <a:xfrm>
            <a:off x="1428750" y="4514850"/>
            <a:ext cx="5545948" cy="800100"/>
            <a:chOff x="1428750" y="4514850"/>
            <a:chExt cx="5545948" cy="800100"/>
          </a:xfrm>
        </p:grpSpPr>
        <p:grpSp>
          <p:nvGrpSpPr>
            <p:cNvPr id="9" name="Group 1047"/>
            <p:cNvGrpSpPr/>
            <p:nvPr/>
          </p:nvGrpSpPr>
          <p:grpSpPr>
            <a:xfrm>
              <a:off x="1428750" y="4719387"/>
              <a:ext cx="1600200" cy="595563"/>
              <a:chOff x="4743450" y="4457699"/>
              <a:chExt cx="4143373" cy="1028700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rot="16200000" flipH="1">
                <a:off x="4730321" y="5221502"/>
                <a:ext cx="8340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4731865" y="5151995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V="1">
                <a:off x="4740361" y="5200650"/>
                <a:ext cx="29192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743707" y="5171045"/>
                <a:ext cx="361435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V="1">
                <a:off x="4794679" y="5139123"/>
                <a:ext cx="430942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4961238" y="5291781"/>
                <a:ext cx="25022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V="1">
                <a:off x="4966386" y="5286632"/>
                <a:ext cx="278027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4998308" y="5228453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V="1">
                <a:off x="5145817" y="5138094"/>
                <a:ext cx="166816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6200000" flipH="1">
                <a:off x="5244671" y="5221502"/>
                <a:ext cx="8340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5246215" y="5151995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V="1">
                <a:off x="5254711" y="5200650"/>
                <a:ext cx="29192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5360515" y="5235403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V="1">
                <a:off x="5674327" y="5220215"/>
                <a:ext cx="243274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V="1">
                <a:off x="5439290" y="5213779"/>
                <a:ext cx="208520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V="1">
                <a:off x="5537886" y="5328336"/>
                <a:ext cx="278027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5550758" y="5277107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5552818" y="5256255"/>
                <a:ext cx="15291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5811794" y="5267583"/>
                <a:ext cx="111212" cy="76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6200000" flipV="1">
                <a:off x="5866371" y="5270155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 flipH="1" flipV="1">
                <a:off x="5911420" y="5282257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16200000" flipV="1">
                <a:off x="5926867" y="5285860"/>
                <a:ext cx="166816" cy="952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6025720" y="5365665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6200000" flipV="1">
                <a:off x="6056872" y="5353564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 flipH="1" flipV="1">
                <a:off x="6101922" y="5372617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5788239" y="4889285"/>
                <a:ext cx="986997" cy="12382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V="1">
                <a:off x="6133072" y="5360514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 flipV="1">
                <a:off x="5996892" y="4846168"/>
                <a:ext cx="750671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6004610" y="4853889"/>
                <a:ext cx="792380" cy="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V="1">
                <a:off x="6012336" y="4887871"/>
                <a:ext cx="834081" cy="571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6152894" y="4929573"/>
                <a:ext cx="667265" cy="5715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V="1">
                <a:off x="6210045" y="4971279"/>
                <a:ext cx="667264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6204637" y="4908721"/>
                <a:ext cx="792376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16200000" flipV="1">
                <a:off x="6553715" y="4616793"/>
                <a:ext cx="208520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V="1">
                <a:off x="6660292" y="4775886"/>
                <a:ext cx="166816" cy="1143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5400000" flipH="1" flipV="1">
                <a:off x="6729157" y="4828275"/>
                <a:ext cx="152915" cy="9524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16200000" flipV="1">
                <a:off x="6688224" y="4871781"/>
                <a:ext cx="291929" cy="47624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 flipH="1" flipV="1">
                <a:off x="6712036" y="4895593"/>
                <a:ext cx="291929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16200000" flipV="1">
                <a:off x="6803167" y="4804462"/>
                <a:ext cx="166816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5400000" flipH="1" flipV="1">
                <a:off x="6797761" y="4741906"/>
                <a:ext cx="291929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6200000" flipV="1">
                <a:off x="6688094" y="4908722"/>
                <a:ext cx="625561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6814751" y="4964327"/>
                <a:ext cx="486548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>
                <a:off x="6990063" y="4595941"/>
                <a:ext cx="250225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7467342" y="4971278"/>
                <a:ext cx="667265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7684358" y="5145045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V="1">
                <a:off x="7831867" y="5054686"/>
                <a:ext cx="166816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7930721" y="5138094"/>
                <a:ext cx="8340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7932265" y="5068588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V="1">
                <a:off x="7940761" y="5117242"/>
                <a:ext cx="29192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5400000" flipH="1" flipV="1">
                <a:off x="8046565" y="5151996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16200000" flipV="1">
                <a:off x="8360377" y="5136807"/>
                <a:ext cx="243274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6200000" flipV="1">
                <a:off x="8125340" y="5130371"/>
                <a:ext cx="208520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6200000" flipV="1">
                <a:off x="8223936" y="5244929"/>
                <a:ext cx="278027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8236808" y="5193700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 flipH="1" flipV="1">
                <a:off x="8238868" y="5172848"/>
                <a:ext cx="15291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8483170" y="5226653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V="1">
                <a:off x="8514322" y="5214552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5400000" flipH="1" flipV="1">
                <a:off x="8559372" y="5233605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16200000" flipV="1">
                <a:off x="8590522" y="5221502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V="1">
                <a:off x="8609697" y="5272732"/>
                <a:ext cx="278027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5400000" flipH="1" flipV="1">
                <a:off x="8622569" y="5221503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624629" y="5200651"/>
                <a:ext cx="15291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6200000" flipV="1">
                <a:off x="8712283" y="5200652"/>
                <a:ext cx="29192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V="1">
                <a:off x="6796993" y="4846168"/>
                <a:ext cx="750671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6804711" y="4853889"/>
                <a:ext cx="792380" cy="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6200000" flipV="1">
                <a:off x="6812437" y="4887871"/>
                <a:ext cx="834081" cy="571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6952995" y="4929573"/>
                <a:ext cx="667265" cy="5715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6200000" flipV="1">
                <a:off x="7010146" y="4971279"/>
                <a:ext cx="667264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7004738" y="4908721"/>
                <a:ext cx="792376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V="1">
                <a:off x="7353816" y="4616793"/>
                <a:ext cx="208520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16200000" flipV="1">
                <a:off x="7139893" y="4971280"/>
                <a:ext cx="750671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 flipH="1" flipV="1">
                <a:off x="7147611" y="4979002"/>
                <a:ext cx="792380" cy="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6200000" flipV="1">
                <a:off x="7155337" y="5012983"/>
                <a:ext cx="834081" cy="571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7295895" y="5054685"/>
                <a:ext cx="667265" cy="5715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V="1">
                <a:off x="7353046" y="5096391"/>
                <a:ext cx="667264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5400000" flipH="1" flipV="1">
                <a:off x="7347638" y="5033833"/>
                <a:ext cx="792376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0" name="Freeform 169"/>
            <p:cNvSpPr/>
            <p:nvPr/>
          </p:nvSpPr>
          <p:spPr>
            <a:xfrm>
              <a:off x="2351314" y="4572000"/>
              <a:ext cx="449036" cy="121920"/>
            </a:xfrm>
            <a:custGeom>
              <a:avLst/>
              <a:gdLst>
                <a:gd name="connsiteX0" fmla="*/ 0 w 444137"/>
                <a:gd name="connsiteY0" fmla="*/ 200297 h 200297"/>
                <a:gd name="connsiteX1" fmla="*/ 121920 w 444137"/>
                <a:gd name="connsiteY1" fmla="*/ 34834 h 200297"/>
                <a:gd name="connsiteX2" fmla="*/ 444137 w 444137"/>
                <a:gd name="connsiteY2" fmla="*/ 0 h 200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4137" h="200297">
                  <a:moveTo>
                    <a:pt x="0" y="200297"/>
                  </a:moveTo>
                  <a:cubicBezTo>
                    <a:pt x="23948" y="134257"/>
                    <a:pt x="47897" y="68217"/>
                    <a:pt x="121920" y="34834"/>
                  </a:cubicBezTo>
                  <a:cubicBezTo>
                    <a:pt x="195943" y="1451"/>
                    <a:pt x="320040" y="725"/>
                    <a:pt x="444137" y="0"/>
                  </a:cubicBezTo>
                </a:path>
              </a:pathLst>
            </a:cu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800350" y="4514850"/>
              <a:ext cx="417434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Matched against </a:t>
              </a:r>
              <a:r>
                <a:rPr lang="en-US" b="1" dirty="0" smtClean="0">
                  <a:solidFill>
                    <a:schemeClr val="accent1"/>
                  </a:solidFill>
                </a:rPr>
                <a:t>18 MHz</a:t>
              </a:r>
              <a:r>
                <a:rPr lang="en-US" b="1" dirty="0" smtClean="0"/>
                <a:t> packet signature</a:t>
              </a:r>
              <a:endParaRPr lang="en-US" b="1" dirty="0"/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6229350" y="4031523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 MHz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280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66" grpId="0" animBg="1"/>
      <p:bldP spid="66" grpId="1" animBg="1"/>
      <p:bldP spid="67" grpId="0" animBg="1"/>
      <p:bldP spid="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BS Discovery: Optimizing with SIFT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286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Linear SIFT (L-SIFT)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4057650" y="4686300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057650" y="4686300"/>
            <a:ext cx="342900" cy="8646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00550" y="46863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743450" y="46863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086350" y="46863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4572000" y="4171950"/>
            <a:ext cx="971550" cy="1028700"/>
          </a:xfrm>
          <a:prstGeom prst="arc">
            <a:avLst>
              <a:gd name="adj1" fmla="val 10908787"/>
              <a:gd name="adj2" fmla="val 107395"/>
            </a:avLst>
          </a:prstGeom>
          <a:noFill/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2457450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2457450"/>
            <a:ext cx="342900" cy="8646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14900" y="245745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57800" y="245745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00700" y="245745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9"/>
          <p:cNvGrpSpPr/>
          <p:nvPr/>
        </p:nvGrpSpPr>
        <p:grpSpPr>
          <a:xfrm>
            <a:off x="4914900" y="2000250"/>
            <a:ext cx="457200" cy="1314450"/>
            <a:chOff x="4914900" y="2000250"/>
            <a:chExt cx="457200" cy="1314450"/>
          </a:xfrm>
        </p:grpSpPr>
        <p:sp>
          <p:nvSpPr>
            <p:cNvPr id="21" name="Arc 20"/>
            <p:cNvSpPr/>
            <p:nvPr/>
          </p:nvSpPr>
          <p:spPr>
            <a:xfrm>
              <a:off x="5086350" y="2000250"/>
              <a:ext cx="285750" cy="914400"/>
            </a:xfrm>
            <a:prstGeom prst="arc">
              <a:avLst>
                <a:gd name="adj1" fmla="val 11245886"/>
                <a:gd name="adj2" fmla="val 107395"/>
              </a:avLst>
            </a:prstGeom>
            <a:noFill/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914900" y="2457450"/>
              <a:ext cx="342900" cy="857250"/>
            </a:xfrm>
            <a:prstGeom prst="rect">
              <a:avLst/>
            </a:prstGeom>
            <a:solidFill>
              <a:schemeClr val="bg2"/>
            </a:solidFill>
            <a:ln w="539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47"/>
          <p:cNvGrpSpPr/>
          <p:nvPr/>
        </p:nvGrpSpPr>
        <p:grpSpPr>
          <a:xfrm>
            <a:off x="5257800" y="2000250"/>
            <a:ext cx="457200" cy="1314450"/>
            <a:chOff x="5257800" y="2000250"/>
            <a:chExt cx="457200" cy="1314450"/>
          </a:xfrm>
        </p:grpSpPr>
        <p:sp>
          <p:nvSpPr>
            <p:cNvPr id="22" name="Arc 21"/>
            <p:cNvSpPr/>
            <p:nvPr/>
          </p:nvSpPr>
          <p:spPr>
            <a:xfrm>
              <a:off x="5429250" y="2000250"/>
              <a:ext cx="285750" cy="914400"/>
            </a:xfrm>
            <a:prstGeom prst="arc">
              <a:avLst>
                <a:gd name="adj1" fmla="val 11245886"/>
                <a:gd name="adj2" fmla="val 21485197"/>
              </a:avLst>
            </a:prstGeom>
            <a:noFill/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257800" y="2457450"/>
              <a:ext cx="342900" cy="857250"/>
            </a:xfrm>
            <a:prstGeom prst="rect">
              <a:avLst/>
            </a:prstGeom>
            <a:solidFill>
              <a:schemeClr val="bg2"/>
            </a:solidFill>
            <a:ln w="539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48"/>
          <p:cNvGrpSpPr/>
          <p:nvPr/>
        </p:nvGrpSpPr>
        <p:grpSpPr>
          <a:xfrm>
            <a:off x="5591175" y="2000250"/>
            <a:ext cx="466725" cy="1314450"/>
            <a:chOff x="5591175" y="2000250"/>
            <a:chExt cx="466725" cy="1314450"/>
          </a:xfrm>
        </p:grpSpPr>
        <p:sp>
          <p:nvSpPr>
            <p:cNvPr id="24" name="Arc 23"/>
            <p:cNvSpPr/>
            <p:nvPr/>
          </p:nvSpPr>
          <p:spPr>
            <a:xfrm>
              <a:off x="5772150" y="2000250"/>
              <a:ext cx="285750" cy="914400"/>
            </a:xfrm>
            <a:prstGeom prst="arc">
              <a:avLst>
                <a:gd name="adj1" fmla="val 11245886"/>
                <a:gd name="adj2" fmla="val 21485197"/>
              </a:avLst>
            </a:prstGeom>
            <a:noFill/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591175" y="2457450"/>
              <a:ext cx="342900" cy="857250"/>
            </a:xfrm>
            <a:prstGeom prst="rect">
              <a:avLst/>
            </a:prstGeom>
            <a:solidFill>
              <a:schemeClr val="bg2"/>
            </a:solidFill>
            <a:ln w="539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400550" y="4686300"/>
            <a:ext cx="342900" cy="857250"/>
          </a:xfrm>
          <a:prstGeom prst="rect">
            <a:avLst/>
          </a:prstGeom>
          <a:solidFill>
            <a:schemeClr val="bg2"/>
          </a:solidFill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772150" y="4686300"/>
            <a:ext cx="342900" cy="857250"/>
          </a:xfrm>
          <a:prstGeom prst="rect">
            <a:avLst/>
          </a:prstGeom>
          <a:solidFill>
            <a:schemeClr val="bg2"/>
          </a:solidFill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4580389" y="2702828"/>
            <a:ext cx="1672555" cy="466130"/>
            <a:chOff x="1314450" y="3991570"/>
            <a:chExt cx="1672555" cy="466130"/>
          </a:xfrm>
        </p:grpSpPr>
        <p:sp>
          <p:nvSpPr>
            <p:cNvPr id="14" name="TextBox 13"/>
            <p:cNvSpPr txBox="1"/>
            <p:nvPr/>
          </p:nvSpPr>
          <p:spPr>
            <a:xfrm>
              <a:off x="1314450" y="399157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573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25417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431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01255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5772150" y="46863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115050" y="46863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457950" y="46863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772150" y="4686300"/>
            <a:ext cx="342900" cy="857250"/>
          </a:xfrm>
          <a:prstGeom prst="rect">
            <a:avLst/>
          </a:prstGeom>
          <a:solidFill>
            <a:schemeClr val="bg2"/>
          </a:solidFill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457950" y="4686300"/>
            <a:ext cx="342900" cy="857250"/>
          </a:xfrm>
          <a:prstGeom prst="rect">
            <a:avLst/>
          </a:prstGeom>
          <a:solidFill>
            <a:schemeClr val="bg2"/>
          </a:solidFill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429250" y="4686300"/>
            <a:ext cx="342900" cy="857250"/>
          </a:xfrm>
          <a:prstGeom prst="rect">
            <a:avLst/>
          </a:prstGeom>
          <a:solidFill>
            <a:schemeClr val="bg2"/>
          </a:solidFill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61"/>
          <p:cNvGrpSpPr/>
          <p:nvPr/>
        </p:nvGrpSpPr>
        <p:grpSpPr>
          <a:xfrm>
            <a:off x="4066039" y="4931678"/>
            <a:ext cx="2677661" cy="468997"/>
            <a:chOff x="1665739" y="4931678"/>
            <a:chExt cx="2677661" cy="468997"/>
          </a:xfrm>
        </p:grpSpPr>
        <p:grpSp>
          <p:nvGrpSpPr>
            <p:cNvPr id="19" name="Group 12"/>
            <p:cNvGrpSpPr/>
            <p:nvPr/>
          </p:nvGrpSpPr>
          <p:grpSpPr>
            <a:xfrm>
              <a:off x="1665739" y="4931678"/>
              <a:ext cx="1672555" cy="466130"/>
              <a:chOff x="1314450" y="3991570"/>
              <a:chExt cx="1672555" cy="466130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314450" y="399157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657350" y="39960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25417" y="39960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3</a:t>
                </a:r>
                <a:endParaRPr lang="en-US" sz="24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343150" y="39960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4</a:t>
                </a:r>
                <a:endParaRPr lang="en-US" sz="24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701255" y="39960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5</a:t>
                </a:r>
                <a:endParaRPr lang="en-US" sz="2400" dirty="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3371850" y="493395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6</a:t>
              </a:r>
              <a:endParaRPr lang="en-US" sz="2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714750" y="493395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7</a:t>
              </a:r>
              <a:endParaRPr lang="en-US" sz="2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057650" y="493901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8</a:t>
              </a:r>
              <a:endParaRPr lang="en-US" sz="2400" dirty="0"/>
            </a:p>
          </p:txBody>
        </p:sp>
      </p:grpSp>
      <p:sp>
        <p:nvSpPr>
          <p:cNvPr id="66" name="Arc 65"/>
          <p:cNvSpPr/>
          <p:nvPr/>
        </p:nvSpPr>
        <p:spPr>
          <a:xfrm>
            <a:off x="5657850" y="4171950"/>
            <a:ext cx="971550" cy="1028700"/>
          </a:xfrm>
          <a:prstGeom prst="arc">
            <a:avLst>
              <a:gd name="adj1" fmla="val 10908787"/>
              <a:gd name="adj2" fmla="val 107395"/>
            </a:avLst>
          </a:prstGeom>
          <a:noFill/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/>
          <p:cNvSpPr/>
          <p:nvPr/>
        </p:nvSpPr>
        <p:spPr>
          <a:xfrm>
            <a:off x="4857750" y="4171950"/>
            <a:ext cx="685800" cy="1028700"/>
          </a:xfrm>
          <a:prstGeom prst="arc">
            <a:avLst>
              <a:gd name="adj1" fmla="val 10908787"/>
              <a:gd name="adj2" fmla="val 107395"/>
            </a:avLst>
          </a:prstGeom>
          <a:noFill/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 67"/>
          <p:cNvSpPr/>
          <p:nvPr/>
        </p:nvSpPr>
        <p:spPr>
          <a:xfrm>
            <a:off x="5943600" y="4171950"/>
            <a:ext cx="685800" cy="1028700"/>
          </a:xfrm>
          <a:prstGeom prst="arc">
            <a:avLst>
              <a:gd name="adj1" fmla="val 10908787"/>
              <a:gd name="adj2" fmla="val 107395"/>
            </a:avLst>
          </a:prstGeom>
          <a:noFill/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457200" y="37147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Jump SIFT (J-SIFT)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Tm="17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7" grpId="0" animBg="1"/>
      <p:bldP spid="37" grpId="1" animBg="1"/>
      <p:bldP spid="5" grpId="0" animBg="1"/>
      <p:bldP spid="6" grpId="0" animBg="1"/>
      <p:bldP spid="7" grpId="0" animBg="1"/>
      <p:bldP spid="8" grpId="0" animBg="1"/>
      <p:bldP spid="9" grpId="0" animBg="1"/>
      <p:bldP spid="46" grpId="0" animBg="1"/>
      <p:bldP spid="46" grpId="1" animBg="1"/>
      <p:bldP spid="46" grpId="2" animBg="1"/>
      <p:bldP spid="46" grpId="3" animBg="1"/>
      <p:bldP spid="47" grpId="0" animBg="1"/>
      <p:bldP spid="47" grpId="1" animBg="1"/>
      <p:bldP spid="63" grpId="0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19215490">
            <a:off x="2071446" y="1868342"/>
            <a:ext cx="949614" cy="2285179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71650" y="1428750"/>
            <a:ext cx="342900" cy="3429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Discovery: Comparison to Baseline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71900" y="3829050"/>
            <a:ext cx="342900" cy="3429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400050" y="1295400"/>
          <a:ext cx="874395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24175" y="1428750"/>
            <a:ext cx="354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Baseline =</a:t>
            </a:r>
            <a:r>
              <a:rPr lang="en-US" sz="2000" b="1" i="1" dirty="0" smtClean="0">
                <a:solidFill>
                  <a:srgbClr val="FF0000"/>
                </a:solidFill>
                <a:sym typeface="Symbol"/>
              </a:rPr>
              <a:t>(B x W)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8950" y="1731918"/>
            <a:ext cx="354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L-SIFT = </a:t>
            </a:r>
            <a:r>
              <a:rPr lang="en-US" sz="2000" b="1" i="1" dirty="0" smtClean="0">
                <a:solidFill>
                  <a:srgbClr val="FF0000"/>
                </a:solidFill>
                <a:sym typeface="Symbol"/>
              </a:rPr>
              <a:t>(B/W)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2057400"/>
            <a:ext cx="354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J-SIFT = </a:t>
            </a:r>
            <a:r>
              <a:rPr lang="en-US" sz="2000" b="1" i="1" dirty="0" smtClean="0">
                <a:solidFill>
                  <a:srgbClr val="FF0000"/>
                </a:solidFill>
                <a:sym typeface="Symbol"/>
              </a:rPr>
              <a:t>(B/W)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697082" y="2800350"/>
            <a:ext cx="3648255" cy="2800350"/>
            <a:chOff x="1697082" y="2800350"/>
            <a:chExt cx="3648255" cy="2800350"/>
          </a:xfrm>
        </p:grpSpPr>
        <p:cxnSp>
          <p:nvCxnSpPr>
            <p:cNvPr id="15" name="Straight Connector 14"/>
            <p:cNvCxnSpPr/>
            <p:nvPr/>
          </p:nvCxnSpPr>
          <p:spPr>
            <a:xfrm rot="5400000" flipH="1" flipV="1">
              <a:off x="1817643" y="4543425"/>
              <a:ext cx="211455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1697082" y="3486150"/>
              <a:ext cx="1160418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2914650" y="3028950"/>
              <a:ext cx="1028700" cy="457200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943350" y="2800350"/>
              <a:ext cx="1401987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2X reduction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98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6" grpId="0" animBg="1"/>
      <p:bldP spid="6" grpId="1" animBg="1"/>
      <p:bldP spid="7" grpId="0" animBg="1"/>
      <p:bldP spid="7" grpId="1" animBg="1"/>
      <p:bldGraphic spid="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450" y="1771650"/>
          <a:ext cx="8801104" cy="3967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276"/>
                <a:gridCol w="2200276"/>
                <a:gridCol w="2200276"/>
                <a:gridCol w="2200276"/>
              </a:tblGrid>
              <a:tr h="13237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Fragmentation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Spatial Variation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Temporal Variation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Impact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10973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6692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6692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171450" y="4229100"/>
            <a:ext cx="8801100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WhiteFi System Challenges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6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44632"/>
            <a:ext cx="628650" cy="641568"/>
          </a:xfrm>
          <a:prstGeom prst="rect">
            <a:avLst/>
          </a:prstGeom>
          <a:noFill/>
        </p:spPr>
      </p:pic>
      <p:pic>
        <p:nvPicPr>
          <p:cNvPr id="17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273332"/>
            <a:ext cx="628650" cy="641568"/>
          </a:xfrm>
          <a:prstGeom prst="rect">
            <a:avLst/>
          </a:prstGeom>
          <a:noFill/>
        </p:spPr>
      </p:pic>
      <p:pic>
        <p:nvPicPr>
          <p:cNvPr id="18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273332"/>
            <a:ext cx="628650" cy="641568"/>
          </a:xfrm>
          <a:prstGeom prst="rect">
            <a:avLst/>
          </a:prstGeom>
          <a:noFill/>
        </p:spPr>
      </p:pic>
      <p:pic>
        <p:nvPicPr>
          <p:cNvPr id="19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187732"/>
            <a:ext cx="628650" cy="641568"/>
          </a:xfrm>
          <a:prstGeom prst="rect">
            <a:avLst/>
          </a:prstGeom>
          <a:noFill/>
        </p:spPr>
      </p:pic>
      <p:pic>
        <p:nvPicPr>
          <p:cNvPr id="20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187732"/>
            <a:ext cx="628650" cy="641568"/>
          </a:xfrm>
          <a:prstGeom prst="rect">
            <a:avLst/>
          </a:prstGeom>
          <a:noFill/>
        </p:spPr>
      </p:pic>
      <p:pic>
        <p:nvPicPr>
          <p:cNvPr id="21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950" y="5187732"/>
            <a:ext cx="628650" cy="6415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7029450" y="4114800"/>
            <a:ext cx="180382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Spectrum </a:t>
            </a:r>
          </a:p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Assignment</a:t>
            </a:r>
            <a:endParaRPr lang="en-US" sz="2600" dirty="0"/>
          </a:p>
        </p:txBody>
      </p:sp>
      <p:sp>
        <p:nvSpPr>
          <p:cNvPr id="25" name="Rectangle 24"/>
          <p:cNvSpPr/>
          <p:nvPr/>
        </p:nvSpPr>
        <p:spPr>
          <a:xfrm>
            <a:off x="6743700" y="5187732"/>
            <a:ext cx="21499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Disconnection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00900" y="3257550"/>
            <a:ext cx="15270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Discovery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6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Assignment in Wi-Fi</a:t>
            </a:r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742950" y="5486400"/>
            <a:ext cx="29146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Fixed Width Channels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1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2189" y="2850094"/>
            <a:ext cx="927652" cy="762000"/>
          </a:xfrm>
          <a:prstGeom prst="rect">
            <a:avLst/>
          </a:prstGeom>
          <a:noFill/>
        </p:spPr>
      </p:pic>
      <p:sp>
        <p:nvSpPr>
          <p:cNvPr id="94" name="Rectangle 93"/>
          <p:cNvSpPr/>
          <p:nvPr/>
        </p:nvSpPr>
        <p:spPr>
          <a:xfrm>
            <a:off x="5362430" y="3714750"/>
            <a:ext cx="1894659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354361" y="3714750"/>
            <a:ext cx="645428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6628439" y="3714750"/>
            <a:ext cx="628650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999789" y="3714750"/>
            <a:ext cx="637359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657600" y="5486400"/>
            <a:ext cx="45148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sym typeface="Symbol"/>
              </a:rPr>
              <a:t>  Optimize </a:t>
            </a:r>
            <a:r>
              <a:rPr lang="en-US" sz="2400" i="1" dirty="0" smtClean="0">
                <a:solidFill>
                  <a:srgbClr val="FF0000"/>
                </a:solidFill>
                <a:sym typeface="Symbol"/>
              </a:rPr>
              <a:t>which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channel to use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43746" name="Picture 2" descr="C:\Users\t-rohanm\AppData\Local\Microsoft\Windows\Temporary Internet Files\Content.IE5\GYQXHH43\MCj0432567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3989" y="2343150"/>
            <a:ext cx="1828572" cy="1828572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1876280" y="3714750"/>
            <a:ext cx="1894659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868211" y="3714750"/>
            <a:ext cx="645428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142289" y="3714750"/>
            <a:ext cx="628650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513639" y="3714750"/>
            <a:ext cx="637359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884989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628439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142289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999789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513639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056439" y="3938885"/>
            <a:ext cx="1746484" cy="466130"/>
            <a:chOff x="5200650" y="3938885"/>
            <a:chExt cx="1746484" cy="466130"/>
          </a:xfrm>
        </p:grpSpPr>
        <p:sp>
          <p:nvSpPr>
            <p:cNvPr id="44" name="TextBox 43"/>
            <p:cNvSpPr txBox="1"/>
            <p:nvPr/>
          </p:nvSpPr>
          <p:spPr>
            <a:xfrm>
              <a:off x="5200650" y="394335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829300" y="394335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6</a:t>
              </a:r>
              <a:endParaRPr lang="en-US" sz="2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29350" y="3938885"/>
              <a:ext cx="71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11</a:t>
              </a:r>
              <a:endParaRPr lang="en-US" sz="2400" dirty="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5371139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5542589" y="3938885"/>
            <a:ext cx="1746484" cy="466130"/>
            <a:chOff x="5200650" y="3938885"/>
            <a:chExt cx="1746484" cy="466130"/>
          </a:xfrm>
        </p:grpSpPr>
        <p:sp>
          <p:nvSpPr>
            <p:cNvPr id="92" name="TextBox 91"/>
            <p:cNvSpPr txBox="1"/>
            <p:nvPr/>
          </p:nvSpPr>
          <p:spPr>
            <a:xfrm>
              <a:off x="5200650" y="394335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829300" y="394335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6</a:t>
              </a:r>
              <a:endParaRPr lang="en-US" sz="24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229350" y="3938885"/>
              <a:ext cx="71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11</a:t>
              </a:r>
              <a:endParaRPr lang="en-US" sz="2400" dirty="0"/>
            </a:p>
          </p:txBody>
        </p:sp>
      </p:grpSp>
    </p:spTree>
    <p:custDataLst>
      <p:tags r:id="rId1"/>
    </p:custDataLst>
  </p:cSld>
  <p:clrMapOvr>
    <a:masterClrMapping/>
  </p:clrMapOvr>
  <p:transition advTm="21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49" grpId="0" animBg="1"/>
      <p:bldP spid="39" grpId="0" animBg="1"/>
      <p:bldP spid="39" grpId="1" animBg="1"/>
      <p:bldP spid="48" grpId="0" animBg="1"/>
      <p:bldP spid="50" grpId="0" animBg="1"/>
      <p:bldP spid="51" grpId="0" animBg="1"/>
      <p:bldP spid="51" grpId="1" animBg="1"/>
      <p:bldP spid="52" grpId="0" animBg="1"/>
      <p:bldP spid="52" grpId="1" animBg="1"/>
      <p:bldP spid="54" grpId="0" animBg="1"/>
      <p:bldP spid="5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 descr="11954226271169522330transmission_tower_ante_01_svg_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5322" y="2343150"/>
            <a:ext cx="1072279" cy="125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Spectrum Assignment in WhiteFi</a:t>
            </a:r>
            <a:endParaRPr lang="en-US" dirty="0"/>
          </a:p>
        </p:txBody>
      </p:sp>
      <p:pic>
        <p:nvPicPr>
          <p:cNvPr id="111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0" y="2850094"/>
            <a:ext cx="927652" cy="762000"/>
          </a:xfrm>
          <a:prstGeom prst="rect">
            <a:avLst/>
          </a:prstGeom>
          <a:noFill/>
        </p:spPr>
      </p:pic>
      <p:grpSp>
        <p:nvGrpSpPr>
          <p:cNvPr id="115" name="Group 114"/>
          <p:cNvGrpSpPr/>
          <p:nvPr/>
        </p:nvGrpSpPr>
        <p:grpSpPr>
          <a:xfrm>
            <a:off x="5012422" y="3714750"/>
            <a:ext cx="1714500" cy="864656"/>
            <a:chOff x="514350" y="3657600"/>
            <a:chExt cx="1714500" cy="864656"/>
          </a:xfrm>
        </p:grpSpPr>
        <p:sp>
          <p:nvSpPr>
            <p:cNvPr id="94" name="Rectangle 93"/>
            <p:cNvSpPr/>
            <p:nvPr/>
          </p:nvSpPr>
          <p:spPr>
            <a:xfrm>
              <a:off x="514350" y="3657600"/>
              <a:ext cx="17145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14350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885310" y="3657600"/>
              <a:ext cx="342900" cy="864656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8572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2001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543050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Rectangle 145"/>
          <p:cNvSpPr/>
          <p:nvPr/>
        </p:nvSpPr>
        <p:spPr>
          <a:xfrm>
            <a:off x="5345973" y="3666309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1657350" y="3707344"/>
            <a:ext cx="1714500" cy="864656"/>
            <a:chOff x="1657350" y="2907244"/>
            <a:chExt cx="1714500" cy="864656"/>
          </a:xfrm>
        </p:grpSpPr>
        <p:sp>
          <p:nvSpPr>
            <p:cNvPr id="117" name="Rectangle 116"/>
            <p:cNvSpPr/>
            <p:nvPr/>
          </p:nvSpPr>
          <p:spPr>
            <a:xfrm>
              <a:off x="1657350" y="2907244"/>
              <a:ext cx="17145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657350" y="2907244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0002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3431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6860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1657350" y="3135844"/>
              <a:ext cx="1672555" cy="466130"/>
              <a:chOff x="628650" y="3877270"/>
              <a:chExt cx="1672555" cy="466130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628650" y="387727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971550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1339617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3</a:t>
                </a:r>
                <a:endParaRPr lang="en-US" sz="2400" dirty="0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657350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4</a:t>
                </a:r>
                <a:endParaRPr lang="en-US" sz="2400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2015455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5</a:t>
                </a:r>
                <a:endParaRPr lang="en-US" sz="2400" dirty="0"/>
              </a:p>
            </p:txBody>
          </p:sp>
        </p:grpSp>
      </p:grpSp>
      <p:sp>
        <p:nvSpPr>
          <p:cNvPr id="89" name="Rectangle 88"/>
          <p:cNvSpPr/>
          <p:nvPr/>
        </p:nvSpPr>
        <p:spPr>
          <a:xfrm>
            <a:off x="5711187" y="3666309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5372100" y="3657600"/>
            <a:ext cx="711928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00800" y="3657600"/>
            <a:ext cx="342900" cy="971550"/>
          </a:xfrm>
          <a:prstGeom prst="rect">
            <a:avLst/>
          </a:prstGeom>
          <a:solidFill>
            <a:schemeClr val="bg2"/>
          </a:solidFill>
          <a:ln w="635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914649" y="4286250"/>
            <a:ext cx="4057651" cy="1123225"/>
          </a:xfrm>
          <a:custGeom>
            <a:avLst/>
            <a:gdLst>
              <a:gd name="connsiteX0" fmla="*/ 3718559 w 4100285"/>
              <a:gd name="connsiteY0" fmla="*/ 0 h 1081315"/>
              <a:gd name="connsiteX1" fmla="*/ 3570514 w 4100285"/>
              <a:gd name="connsiteY1" fmla="*/ 923109 h 1081315"/>
              <a:gd name="connsiteX2" fmla="*/ 539931 w 4100285"/>
              <a:gd name="connsiteY2" fmla="*/ 949234 h 1081315"/>
              <a:gd name="connsiteX3" fmla="*/ 330925 w 4100285"/>
              <a:gd name="connsiteY3" fmla="*/ 130629 h 108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0285" h="1081315">
                <a:moveTo>
                  <a:pt x="3718559" y="0"/>
                </a:moveTo>
                <a:cubicBezTo>
                  <a:pt x="3909422" y="382451"/>
                  <a:pt x="4100285" y="764903"/>
                  <a:pt x="3570514" y="923109"/>
                </a:cubicBezTo>
                <a:cubicBezTo>
                  <a:pt x="3040743" y="1081315"/>
                  <a:pt x="1079863" y="1081314"/>
                  <a:pt x="539931" y="949234"/>
                </a:cubicBezTo>
                <a:cubicBezTo>
                  <a:pt x="0" y="817154"/>
                  <a:pt x="165462" y="473891"/>
                  <a:pt x="330925" y="130629"/>
                </a:cubicBezTo>
              </a:path>
            </a:pathLst>
          </a:custGeom>
          <a:ln w="34925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04582" y="5886450"/>
            <a:ext cx="25146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Spatial Variation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47732" y="5886450"/>
            <a:ext cx="5139018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sym typeface="Symbol"/>
              </a:rPr>
              <a:t>  BS must use channel </a:t>
            </a:r>
            <a:r>
              <a:rPr lang="en-US" sz="2400" i="1" dirty="0" err="1" smtClean="0">
                <a:solidFill>
                  <a:srgbClr val="FF0000"/>
                </a:solidFill>
                <a:sym typeface="Symbol"/>
              </a:rPr>
              <a:t>iff</a:t>
            </a:r>
            <a:r>
              <a:rPr lang="en-US" sz="2400" i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free at client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42900" y="5486400"/>
            <a:ext cx="21145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Fragmentation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303418" y="5486400"/>
            <a:ext cx="6326232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sym typeface="Symbol"/>
              </a:rPr>
              <a:t>  Optimize for </a:t>
            </a:r>
            <a:r>
              <a:rPr lang="en-US" sz="2400" i="1" dirty="0" smtClean="0">
                <a:solidFill>
                  <a:srgbClr val="FF0000"/>
                </a:solidFill>
                <a:sym typeface="Symbol"/>
              </a:rPr>
              <a:t>both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center channel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width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400800" y="365760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5054367" y="3943350"/>
            <a:ext cx="1672555" cy="466130"/>
            <a:chOff x="3331478" y="4171950"/>
            <a:chExt cx="1672555" cy="466130"/>
          </a:xfrm>
        </p:grpSpPr>
        <p:sp>
          <p:nvSpPr>
            <p:cNvPr id="92" name="TextBox 91"/>
            <p:cNvSpPr txBox="1"/>
            <p:nvPr/>
          </p:nvSpPr>
          <p:spPr>
            <a:xfrm>
              <a:off x="3331478" y="417195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674378" y="417641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042445" y="417641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360178" y="417641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718283" y="417641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771650" y="2000250"/>
            <a:ext cx="5314950" cy="3600450"/>
            <a:chOff x="2457450" y="342900"/>
            <a:chExt cx="5314950" cy="3600450"/>
          </a:xfrm>
        </p:grpSpPr>
        <p:sp>
          <p:nvSpPr>
            <p:cNvPr id="51" name="Rectangle 50"/>
            <p:cNvSpPr/>
            <p:nvPr/>
          </p:nvSpPr>
          <p:spPr>
            <a:xfrm>
              <a:off x="2457450" y="342900"/>
              <a:ext cx="5314950" cy="36004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686050" y="422910"/>
              <a:ext cx="4877030" cy="4800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Spectrum Assignment Problem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48869" y="1143000"/>
              <a:ext cx="1751682" cy="4800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Goal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00550" y="1143000"/>
              <a:ext cx="2961921" cy="48006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Maximize Throughput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648869" y="1863090"/>
              <a:ext cx="1751682" cy="4800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Include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400550" y="1863090"/>
              <a:ext cx="2961921" cy="48006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Spectrum at clients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648869" y="2823210"/>
              <a:ext cx="1751682" cy="4800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Assign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400550" y="2506437"/>
              <a:ext cx="2961921" cy="72009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Center Channel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400550" y="3223260"/>
              <a:ext cx="2961921" cy="56007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Width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688770" y="2989770"/>
              <a:ext cx="374862" cy="43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&amp;</a:t>
              </a:r>
              <a:endParaRPr lang="en-US" b="1" dirty="0"/>
            </a:p>
          </p:txBody>
        </p:sp>
      </p:grpSp>
    </p:spTree>
    <p:custDataLst>
      <p:tags r:id="rId1"/>
    </p:custDataLst>
  </p:cSld>
  <p:clrMapOvr>
    <a:masterClrMapping/>
  </p:clrMapOvr>
  <p:transition advTm="449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9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2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5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8" dur="indefinite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1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4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7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0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3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6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9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2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5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8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1" animBg="1"/>
      <p:bldP spid="146" grpId="2" animBg="1"/>
      <p:bldP spid="89" grpId="0" animBg="1"/>
      <p:bldP spid="89" grpId="1" animBg="1"/>
      <p:bldP spid="89" grpId="2" animBg="1"/>
      <p:bldP spid="54" grpId="0" animBg="1"/>
      <p:bldP spid="54" grpId="1" animBg="1"/>
      <p:bldP spid="54" grpId="2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5" grpId="0" animBg="1"/>
      <p:bldP spid="5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 for Spatial Variation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11954226271169522330transmission_tower_ante_01_svg_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1714500"/>
            <a:ext cx="1072279" cy="1257300"/>
          </a:xfrm>
          <a:prstGeom prst="rect">
            <a:avLst/>
          </a:prstGeom>
        </p:spPr>
      </p:pic>
      <p:pic>
        <p:nvPicPr>
          <p:cNvPr id="6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728" y="2221444"/>
            <a:ext cx="927652" cy="7620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3771900" y="3086100"/>
            <a:ext cx="1714500" cy="864656"/>
            <a:chOff x="514350" y="3657600"/>
            <a:chExt cx="1714500" cy="864656"/>
          </a:xfrm>
        </p:grpSpPr>
        <p:sp>
          <p:nvSpPr>
            <p:cNvPr id="8" name="Rectangle 7"/>
            <p:cNvSpPr/>
            <p:nvPr/>
          </p:nvSpPr>
          <p:spPr>
            <a:xfrm>
              <a:off x="514350" y="3657600"/>
              <a:ext cx="17145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4350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310" y="3657600"/>
              <a:ext cx="342900" cy="864656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72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001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43050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6828" y="3078694"/>
            <a:ext cx="1714500" cy="864656"/>
            <a:chOff x="1657350" y="2907244"/>
            <a:chExt cx="1714500" cy="864656"/>
          </a:xfrm>
        </p:grpSpPr>
        <p:sp>
          <p:nvSpPr>
            <p:cNvPr id="16" name="Rectangle 15"/>
            <p:cNvSpPr/>
            <p:nvPr/>
          </p:nvSpPr>
          <p:spPr>
            <a:xfrm>
              <a:off x="1657350" y="2907244"/>
              <a:ext cx="1714500" cy="8646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57350" y="2907244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002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431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860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58"/>
            <p:cNvGrpSpPr/>
            <p:nvPr/>
          </p:nvGrpSpPr>
          <p:grpSpPr>
            <a:xfrm>
              <a:off x="1657350" y="3135844"/>
              <a:ext cx="1672555" cy="466130"/>
              <a:chOff x="628650" y="3877270"/>
              <a:chExt cx="1672555" cy="46613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28650" y="387727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71550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339617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3</a:t>
                </a:r>
                <a:endParaRPr lang="en-US" sz="24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57350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4</a:t>
                </a:r>
                <a:endParaRPr lang="en-US" sz="24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015455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5</a:t>
                </a:r>
                <a:endParaRPr lang="en-US" sz="2400" dirty="0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813845" y="3314700"/>
            <a:ext cx="1672555" cy="466130"/>
            <a:chOff x="3331478" y="4171950"/>
            <a:chExt cx="1672555" cy="466130"/>
          </a:xfrm>
        </p:grpSpPr>
        <p:sp>
          <p:nvSpPr>
            <p:cNvPr id="32" name="TextBox 31"/>
            <p:cNvSpPr txBox="1"/>
            <p:nvPr/>
          </p:nvSpPr>
          <p:spPr>
            <a:xfrm>
              <a:off x="3331478" y="417195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74378" y="417641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42445" y="417641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60178" y="417641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18283" y="417641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</p:grpSp>
      <p:pic>
        <p:nvPicPr>
          <p:cNvPr id="92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6650" y="2228850"/>
            <a:ext cx="927652" cy="762000"/>
          </a:xfrm>
          <a:prstGeom prst="rect">
            <a:avLst/>
          </a:prstGeom>
          <a:noFill/>
        </p:spPr>
      </p:pic>
      <p:grpSp>
        <p:nvGrpSpPr>
          <p:cNvPr id="106" name="Group 105"/>
          <p:cNvGrpSpPr/>
          <p:nvPr/>
        </p:nvGrpSpPr>
        <p:grpSpPr>
          <a:xfrm>
            <a:off x="7143750" y="3086100"/>
            <a:ext cx="1714500" cy="864656"/>
            <a:chOff x="7143750" y="3086100"/>
            <a:chExt cx="1714500" cy="864656"/>
          </a:xfrm>
        </p:grpSpPr>
        <p:sp>
          <p:nvSpPr>
            <p:cNvPr id="105" name="Rectangle 104"/>
            <p:cNvSpPr/>
            <p:nvPr/>
          </p:nvSpPr>
          <p:spPr>
            <a:xfrm>
              <a:off x="8515350" y="30861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143750" y="3086100"/>
              <a:ext cx="1714500" cy="8646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143750" y="3086100"/>
              <a:ext cx="342900" cy="8646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486650" y="30861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829550" y="30861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172450" y="30861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58"/>
            <p:cNvGrpSpPr/>
            <p:nvPr/>
          </p:nvGrpSpPr>
          <p:grpSpPr>
            <a:xfrm>
              <a:off x="7143750" y="3314700"/>
              <a:ext cx="1672555" cy="466130"/>
              <a:chOff x="628650" y="3877270"/>
              <a:chExt cx="1672555" cy="466130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628650" y="387727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971550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339617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3</a:t>
                </a:r>
                <a:endParaRPr lang="en-US" sz="2400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657350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4</a:t>
                </a:r>
                <a:endParaRPr lang="en-US" sz="24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015455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5</a:t>
                </a:r>
                <a:endParaRPr lang="en-US" sz="2400" dirty="0"/>
              </a:p>
            </p:txBody>
          </p:sp>
        </p:grpSp>
      </p:grpSp>
      <p:grpSp>
        <p:nvGrpSpPr>
          <p:cNvPr id="122" name="Group 121"/>
          <p:cNvGrpSpPr/>
          <p:nvPr/>
        </p:nvGrpSpPr>
        <p:grpSpPr>
          <a:xfrm>
            <a:off x="114300" y="4514850"/>
            <a:ext cx="8858250" cy="1257300"/>
            <a:chOff x="114300" y="4514850"/>
            <a:chExt cx="8858250" cy="1257300"/>
          </a:xfrm>
        </p:grpSpPr>
        <p:sp>
          <p:nvSpPr>
            <p:cNvPr id="90" name="Rectangle 89"/>
            <p:cNvSpPr/>
            <p:nvPr/>
          </p:nvSpPr>
          <p:spPr>
            <a:xfrm>
              <a:off x="6858000" y="4514850"/>
              <a:ext cx="2114550" cy="12573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14300" y="4678894"/>
              <a:ext cx="17145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4300" y="4678894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57200" y="467889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00100" y="467889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43000" y="467889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21295" y="4800600"/>
              <a:ext cx="5790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ym typeface="Symbol"/>
                </a:rPr>
                <a:t></a:t>
              </a:r>
              <a:endParaRPr lang="en-US" sz="40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400800" y="4743450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ym typeface="Symbol"/>
                </a:rPr>
                <a:t>=</a:t>
              </a:r>
              <a:endParaRPr lang="en-US" sz="3600" b="1" dirty="0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2400300" y="4678894"/>
              <a:ext cx="1714500" cy="864656"/>
              <a:chOff x="514350" y="3657600"/>
              <a:chExt cx="1714500" cy="864656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514350" y="3657600"/>
                <a:ext cx="17145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14350" y="3657600"/>
                <a:ext cx="342900" cy="86465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885310" y="3657600"/>
                <a:ext cx="342900" cy="864656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857250" y="3657600"/>
                <a:ext cx="3429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200150" y="3657600"/>
                <a:ext cx="3429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543050" y="3657600"/>
                <a:ext cx="342900" cy="86465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2442245" y="4907494"/>
              <a:ext cx="1672555" cy="466130"/>
              <a:chOff x="3331478" y="4171950"/>
              <a:chExt cx="1672555" cy="466130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3331478" y="417195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674378" y="41764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042445" y="41764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3</a:t>
                </a:r>
                <a:endParaRPr lang="en-US" sz="24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360178" y="41764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4</a:t>
                </a:r>
                <a:endParaRPr lang="en-US" sz="2400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718283" y="41764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5</a:t>
                </a:r>
                <a:endParaRPr lang="en-US" sz="2400" dirty="0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7046868" y="4703718"/>
              <a:ext cx="1714500" cy="864656"/>
              <a:chOff x="514350" y="3657600"/>
              <a:chExt cx="1714500" cy="864656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514350" y="3657600"/>
                <a:ext cx="17145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14350" y="3657600"/>
                <a:ext cx="342900" cy="86465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885310" y="3657600"/>
                <a:ext cx="342900" cy="86465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857250" y="3657600"/>
                <a:ext cx="3429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200150" y="3657600"/>
                <a:ext cx="3429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543050" y="3657600"/>
                <a:ext cx="342900" cy="86465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7088813" y="4932318"/>
              <a:ext cx="1672555" cy="466130"/>
              <a:chOff x="3331478" y="4171950"/>
              <a:chExt cx="1672555" cy="466130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3331478" y="417195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674378" y="41764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042445" y="41764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3</a:t>
                </a:r>
                <a:endParaRPr lang="en-US" sz="2400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360178" y="41764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4</a:t>
                </a:r>
                <a:endParaRPr lang="en-US" sz="24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718283" y="41764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5</a:t>
                </a:r>
                <a:endParaRPr lang="en-US" sz="2400" dirty="0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4686300" y="4667250"/>
              <a:ext cx="1714500" cy="864656"/>
              <a:chOff x="7143750" y="3086100"/>
              <a:chExt cx="1714500" cy="864656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8515350" y="3086100"/>
                <a:ext cx="342900" cy="86465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143750" y="3086100"/>
                <a:ext cx="1714500" cy="8646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143750" y="3086100"/>
                <a:ext cx="3429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486650" y="3086100"/>
                <a:ext cx="3429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829550" y="3086100"/>
                <a:ext cx="3429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8172450" y="3086100"/>
                <a:ext cx="3429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4" name="Group 58"/>
              <p:cNvGrpSpPr/>
              <p:nvPr/>
            </p:nvGrpSpPr>
            <p:grpSpPr>
              <a:xfrm>
                <a:off x="7143750" y="3314700"/>
                <a:ext cx="1672555" cy="466130"/>
                <a:chOff x="628650" y="3877270"/>
                <a:chExt cx="1672555" cy="466130"/>
              </a:xfrm>
            </p:grpSpPr>
            <p:sp>
              <p:nvSpPr>
                <p:cNvPr id="115" name="TextBox 114"/>
                <p:cNvSpPr txBox="1"/>
                <p:nvPr/>
              </p:nvSpPr>
              <p:spPr>
                <a:xfrm>
                  <a:off x="628650" y="3877270"/>
                  <a:ext cx="2857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1</a:t>
                  </a:r>
                  <a:endParaRPr lang="en-US" sz="2400" dirty="0"/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971550" y="3881735"/>
                  <a:ext cx="2857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2</a:t>
                  </a:r>
                  <a:endParaRPr lang="en-US" sz="2400" dirty="0"/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1339617" y="3881735"/>
                  <a:ext cx="2857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3</a:t>
                  </a:r>
                  <a:endParaRPr lang="en-US" sz="2400" dirty="0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1657350" y="3881735"/>
                  <a:ext cx="2857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4</a:t>
                  </a:r>
                  <a:endParaRPr lang="en-US" sz="2400" dirty="0"/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2015455" y="3881735"/>
                  <a:ext cx="2857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5</a:t>
                  </a:r>
                  <a:endParaRPr lang="en-US" sz="2400" dirty="0"/>
                </a:p>
              </p:txBody>
            </p:sp>
          </p:grpSp>
        </p:grpSp>
        <p:sp>
          <p:nvSpPr>
            <p:cNvPr id="120" name="TextBox 119"/>
            <p:cNvSpPr txBox="1"/>
            <p:nvPr/>
          </p:nvSpPr>
          <p:spPr>
            <a:xfrm>
              <a:off x="4095750" y="4743450"/>
              <a:ext cx="5790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ym typeface="Symbol"/>
                </a:rPr>
                <a:t></a:t>
              </a:r>
              <a:endParaRPr lang="en-US" sz="4000" b="1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485900" y="4676775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58"/>
            <p:cNvGrpSpPr/>
            <p:nvPr/>
          </p:nvGrpSpPr>
          <p:grpSpPr>
            <a:xfrm>
              <a:off x="114300" y="4907494"/>
              <a:ext cx="1672555" cy="466130"/>
              <a:chOff x="628650" y="3877270"/>
              <a:chExt cx="1672555" cy="466130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628650" y="387727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971550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339617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3</a:t>
                </a:r>
                <a:endParaRPr lang="en-US" sz="24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657350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4</a:t>
                </a:r>
                <a:endParaRPr lang="en-US" sz="24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015455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5</a:t>
                </a:r>
                <a:endParaRPr lang="en-US" sz="2400" dirty="0"/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1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9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2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5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555222" y="3078694"/>
            <a:ext cx="1731278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4555222" y="30786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934891" y="3078694"/>
            <a:ext cx="342900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4898122" y="30786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5241022" y="30786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5583922" y="30786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641072" y="250719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BS</a:t>
            </a:r>
            <a:endParaRPr lang="en-US" sz="2400" dirty="0"/>
          </a:p>
        </p:txBody>
      </p:sp>
      <p:pic>
        <p:nvPicPr>
          <p:cNvPr id="115" name="Picture 114" descr="11954226271169522330transmission_tower_ante_01_svg_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2683" y="1657350"/>
            <a:ext cx="1072279" cy="1371600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4914900" y="3086100"/>
            <a:ext cx="685800" cy="857250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65"/>
          <p:cNvGrpSpPr/>
          <p:nvPr/>
        </p:nvGrpSpPr>
        <p:grpSpPr>
          <a:xfrm>
            <a:off x="571500" y="1828800"/>
            <a:ext cx="3257550" cy="800160"/>
            <a:chOff x="2571750" y="5086350"/>
            <a:chExt cx="3257550" cy="800160"/>
          </a:xfrm>
        </p:grpSpPr>
        <p:sp>
          <p:nvSpPr>
            <p:cNvPr id="155" name="TextBox 154"/>
            <p:cNvSpPr txBox="1"/>
            <p:nvPr/>
          </p:nvSpPr>
          <p:spPr>
            <a:xfrm>
              <a:off x="2571750" y="5486400"/>
              <a:ext cx="3257550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Use widest possible channel</a:t>
              </a:r>
              <a:endParaRPr lang="en-US" sz="1600" b="1" dirty="0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571750" y="5086350"/>
              <a:ext cx="1257300" cy="4001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/>
                  </a:solidFill>
                </a:rPr>
                <a:t>Intuition</a:t>
              </a:r>
              <a:endParaRPr lang="en-US" sz="1600" b="1" dirty="0" smtClean="0">
                <a:solidFill>
                  <a:schemeClr val="accent5"/>
                </a:solidFill>
              </a:endParaRPr>
            </a:p>
          </p:txBody>
        </p:sp>
      </p:grpSp>
      <p:grpSp>
        <p:nvGrpSpPr>
          <p:cNvPr id="4" name="Group 71"/>
          <p:cNvGrpSpPr/>
          <p:nvPr/>
        </p:nvGrpSpPr>
        <p:grpSpPr>
          <a:xfrm>
            <a:off x="4943475" y="3257550"/>
            <a:ext cx="647708" cy="657228"/>
            <a:chOff x="5810242" y="4229100"/>
            <a:chExt cx="647708" cy="657228"/>
          </a:xfrm>
        </p:grpSpPr>
        <p:sp>
          <p:nvSpPr>
            <p:cNvPr id="68" name="Rectangle 67"/>
            <p:cNvSpPr/>
            <p:nvPr/>
          </p:nvSpPr>
          <p:spPr>
            <a:xfrm>
              <a:off x="5810242" y="4629150"/>
              <a:ext cx="304808" cy="25717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115050" y="4229100"/>
              <a:ext cx="342900" cy="6572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62"/>
          <p:cNvGrpSpPr/>
          <p:nvPr/>
        </p:nvGrpSpPr>
        <p:grpSpPr>
          <a:xfrm>
            <a:off x="4578816" y="3306753"/>
            <a:ext cx="1672555" cy="469612"/>
            <a:chOff x="5207466" y="3306753"/>
            <a:chExt cx="1672555" cy="469612"/>
          </a:xfrm>
        </p:grpSpPr>
        <p:grpSp>
          <p:nvGrpSpPr>
            <p:cNvPr id="6" name="Group 63"/>
            <p:cNvGrpSpPr/>
            <p:nvPr/>
          </p:nvGrpSpPr>
          <p:grpSpPr>
            <a:xfrm>
              <a:off x="5207466" y="3306753"/>
              <a:ext cx="1672555" cy="466130"/>
              <a:chOff x="3331478" y="3829050"/>
              <a:chExt cx="1672555" cy="466130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3331478" y="382905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042445" y="38335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3</a:t>
                </a:r>
                <a:endParaRPr lang="en-US" sz="240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4360178" y="38335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4</a:t>
                </a:r>
                <a:endParaRPr lang="en-US" sz="2400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718283" y="38335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5</a:t>
                </a:r>
                <a:endParaRPr lang="en-US" sz="2400" dirty="0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5543550" y="331470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</p:grpSp>
      <p:grpSp>
        <p:nvGrpSpPr>
          <p:cNvPr id="7" name="Group 72"/>
          <p:cNvGrpSpPr/>
          <p:nvPr/>
        </p:nvGrpSpPr>
        <p:grpSpPr>
          <a:xfrm>
            <a:off x="571500" y="2743200"/>
            <a:ext cx="3429000" cy="800160"/>
            <a:chOff x="2571750" y="5086350"/>
            <a:chExt cx="3429000" cy="800160"/>
          </a:xfrm>
        </p:grpSpPr>
        <p:sp>
          <p:nvSpPr>
            <p:cNvPr id="74" name="TextBox 73"/>
            <p:cNvSpPr txBox="1"/>
            <p:nvPr/>
          </p:nvSpPr>
          <p:spPr>
            <a:xfrm>
              <a:off x="2571750" y="5486400"/>
              <a:ext cx="3429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Limited by </a:t>
              </a:r>
              <a:r>
                <a:rPr lang="en-US" sz="2000" b="1" i="1" dirty="0" smtClean="0">
                  <a:solidFill>
                    <a:srgbClr val="FF0000"/>
                  </a:solidFill>
                </a:rPr>
                <a:t>most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busy channel</a:t>
              </a:r>
              <a:endParaRPr lang="en-US" sz="1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71750" y="5086350"/>
              <a:ext cx="1257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But</a:t>
              </a:r>
              <a:endParaRPr lang="en-US" sz="1600" b="1" dirty="0" smtClean="0">
                <a:solidFill>
                  <a:srgbClr val="FF0000"/>
                </a:solidFill>
              </a:endParaRPr>
            </a:p>
          </p:txBody>
        </p:sp>
      </p:grpSp>
      <p:cxnSp>
        <p:nvCxnSpPr>
          <p:cNvPr id="78" name="Straight Connector 77"/>
          <p:cNvCxnSpPr/>
          <p:nvPr/>
        </p:nvCxnSpPr>
        <p:spPr>
          <a:xfrm>
            <a:off x="4914900" y="3257550"/>
            <a:ext cx="685800" cy="0"/>
          </a:xfrm>
          <a:prstGeom prst="line">
            <a:avLst/>
          </a:prstGeom>
          <a:ln w="412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886200" y="3257550"/>
            <a:ext cx="97155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>
            <a:off x="1714500" y="3886200"/>
            <a:ext cx="685800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88"/>
          <p:cNvGrpSpPr/>
          <p:nvPr/>
        </p:nvGrpSpPr>
        <p:grpSpPr>
          <a:xfrm>
            <a:off x="571500" y="4343400"/>
            <a:ext cx="7029450" cy="1508105"/>
            <a:chOff x="2571750" y="5086345"/>
            <a:chExt cx="3542044" cy="1049061"/>
          </a:xfrm>
        </p:grpSpPr>
        <p:sp>
          <p:nvSpPr>
            <p:cNvPr id="90" name="TextBox 89"/>
            <p:cNvSpPr txBox="1"/>
            <p:nvPr/>
          </p:nvSpPr>
          <p:spPr>
            <a:xfrm>
              <a:off x="2571750" y="5486400"/>
              <a:ext cx="3429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571750" y="5086345"/>
              <a:ext cx="3542044" cy="10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US" sz="2000" b="1" dirty="0" smtClean="0"/>
                <a:t> </a:t>
              </a:r>
              <a:r>
                <a:rPr lang="en-US" sz="2400" dirty="0" smtClean="0"/>
                <a:t>Carrier Sense Across </a:t>
              </a:r>
              <a:r>
                <a:rPr lang="en-US" sz="2400" b="1" dirty="0" smtClean="0"/>
                <a:t>All</a:t>
              </a:r>
              <a:r>
                <a:rPr lang="en-US" sz="2400" dirty="0" smtClean="0"/>
                <a:t> Channels</a:t>
              </a:r>
            </a:p>
            <a:p>
              <a:pPr>
                <a:buFont typeface="Wingdings" pitchFamily="2" charset="2"/>
                <a:buChar char="§"/>
              </a:pPr>
              <a:endParaRPr lang="en-US" sz="2400" b="1" dirty="0" smtClean="0"/>
            </a:p>
            <a:p>
              <a:pPr>
                <a:buFont typeface="Wingdings" pitchFamily="2" charset="2"/>
                <a:buChar char="§"/>
              </a:pPr>
              <a:r>
                <a:rPr lang="en-US" sz="2400" b="1" dirty="0" smtClean="0"/>
                <a:t> All </a:t>
              </a:r>
              <a:r>
                <a:rPr lang="en-US" sz="2400" dirty="0" smtClean="0"/>
                <a:t>channels must be free</a:t>
              </a:r>
            </a:p>
            <a:p>
              <a:pPr lvl="1">
                <a:buFont typeface="Wingdings" pitchFamily="2" charset="2"/>
                <a:buChar char="§"/>
              </a:pPr>
              <a:r>
                <a:rPr lang="el-GR" sz="2000" dirty="0" smtClean="0"/>
                <a:t>ρ</a:t>
              </a:r>
              <a:r>
                <a:rPr lang="en-US" sz="2000" b="1" baseline="-25000" dirty="0" smtClean="0"/>
                <a:t>BS</a:t>
              </a:r>
              <a:r>
                <a:rPr lang="en-US" sz="2000" i="1" dirty="0" smtClean="0"/>
                <a:t>(2 and 3 are free) = </a:t>
              </a:r>
              <a:r>
                <a:rPr lang="el-GR" sz="2000" dirty="0" smtClean="0"/>
                <a:t>ρ</a:t>
              </a:r>
              <a:r>
                <a:rPr lang="en-US" sz="2000" b="1" baseline="-25000" dirty="0" smtClean="0"/>
                <a:t>BS</a:t>
              </a:r>
              <a:r>
                <a:rPr lang="en-US" sz="2000" i="1" dirty="0" smtClean="0"/>
                <a:t>(2 is free) x </a:t>
              </a:r>
              <a:r>
                <a:rPr lang="el-GR" sz="2000" dirty="0" smtClean="0"/>
                <a:t>ρ</a:t>
              </a:r>
              <a:r>
                <a:rPr lang="en-US" sz="2000" b="1" baseline="-25000" dirty="0" smtClean="0"/>
                <a:t>BS</a:t>
              </a:r>
              <a:r>
                <a:rPr lang="en-US" sz="2000" i="1" dirty="0" smtClean="0"/>
                <a:t>(3 is free)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000250" y="5921514"/>
            <a:ext cx="531495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Tradeoff between wider channel widths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and opportunity to transmit on each channel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55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Multi Channel Airtime Metric (</a:t>
            </a:r>
            <a:r>
              <a:rPr lang="en-US" sz="3600" dirty="0" err="1" smtClean="0"/>
              <a:t>MCham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555222" y="3078694"/>
            <a:ext cx="1731278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4555222" y="30786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943600" y="3078694"/>
            <a:ext cx="342900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4898122" y="30786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5241022" y="30786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5583922" y="30786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641072" y="250719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BS</a:t>
            </a:r>
            <a:endParaRPr lang="en-US" sz="2400" dirty="0"/>
          </a:p>
        </p:txBody>
      </p:sp>
      <p:pic>
        <p:nvPicPr>
          <p:cNvPr id="115" name="Picture 114" descr="11954226271169522330transmission_tower_ante_01_svg_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2683" y="1657350"/>
            <a:ext cx="1072279" cy="1371600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4914900" y="3086100"/>
            <a:ext cx="342900" cy="857250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943475" y="3657600"/>
            <a:ext cx="304808" cy="2571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114550" y="4286250"/>
            <a:ext cx="543206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ρ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BS</a:t>
            </a:r>
            <a:r>
              <a:rPr lang="en-US" sz="2800" b="1" dirty="0" smtClean="0">
                <a:solidFill>
                  <a:srgbClr val="FF0000"/>
                </a:solidFill>
              </a:rPr>
              <a:t>(2)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 Free Air Time on Channel </a:t>
            </a:r>
            <a:r>
              <a:rPr lang="en-US" sz="2800" b="1" i="1" dirty="0" smtClean="0">
                <a:solidFill>
                  <a:srgbClr val="FF0000"/>
                </a:solidFill>
                <a:sym typeface="Symbol"/>
              </a:rPr>
              <a:t>2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45923" y="3099705"/>
            <a:ext cx="304808" cy="8286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62"/>
          <p:cNvGrpSpPr/>
          <p:nvPr/>
        </p:nvGrpSpPr>
        <p:grpSpPr>
          <a:xfrm>
            <a:off x="4578816" y="3306753"/>
            <a:ext cx="1672555" cy="469612"/>
            <a:chOff x="5207466" y="3306753"/>
            <a:chExt cx="1672555" cy="469612"/>
          </a:xfrm>
        </p:grpSpPr>
        <p:grpSp>
          <p:nvGrpSpPr>
            <p:cNvPr id="4" name="Group 63"/>
            <p:cNvGrpSpPr/>
            <p:nvPr/>
          </p:nvGrpSpPr>
          <p:grpSpPr>
            <a:xfrm>
              <a:off x="5207466" y="3306753"/>
              <a:ext cx="1672555" cy="466130"/>
              <a:chOff x="3331478" y="3829050"/>
              <a:chExt cx="1672555" cy="466130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3331478" y="382905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042445" y="38335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3</a:t>
                </a:r>
                <a:endParaRPr lang="en-US" sz="240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4360178" y="38335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4</a:t>
                </a:r>
                <a:endParaRPr lang="en-US" sz="2400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718283" y="38335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5</a:t>
                </a:r>
                <a:endParaRPr lang="en-US" sz="2400" dirty="0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5543550" y="331470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</p:grpSp>
      <p:grpSp>
        <p:nvGrpSpPr>
          <p:cNvPr id="5" name="Group 38"/>
          <p:cNvGrpSpPr/>
          <p:nvPr/>
        </p:nvGrpSpPr>
        <p:grpSpPr>
          <a:xfrm>
            <a:off x="3486150" y="4229100"/>
            <a:ext cx="2777760" cy="954108"/>
            <a:chOff x="3829050" y="5657850"/>
            <a:chExt cx="2072897" cy="954108"/>
          </a:xfrm>
        </p:grpSpPr>
        <p:sp>
          <p:nvSpPr>
            <p:cNvPr id="40" name="TextBox 39"/>
            <p:cNvSpPr txBox="1"/>
            <p:nvPr/>
          </p:nvSpPr>
          <p:spPr>
            <a:xfrm>
              <a:off x="3829050" y="5657851"/>
              <a:ext cx="2047107" cy="95410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>
                  <a:solidFill>
                    <a:srgbClr val="FF0000"/>
                  </a:solidFill>
                </a:rPr>
                <a:t>ρ</a:t>
              </a:r>
              <a:r>
                <a:rPr lang="en-US" sz="2800" b="1" baseline="-25000" dirty="0" smtClean="0">
                  <a:solidFill>
                    <a:srgbClr val="FF0000"/>
                  </a:solidFill>
                </a:rPr>
                <a:t>BS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(2)</a:t>
              </a:r>
              <a:r>
                <a:rPr lang="en-US" sz="2800" b="1" baseline="-25000" dirty="0" smtClean="0">
                  <a:solidFill>
                    <a:srgbClr val="FF0000"/>
                  </a:solidFill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sym typeface="Symbol"/>
                </a:rPr>
                <a:t></a:t>
              </a:r>
            </a:p>
            <a:p>
              <a:endParaRPr lang="en-US" sz="28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41" name="Object 40"/>
            <p:cNvGraphicFramePr>
              <a:graphicFrameLocks noChangeAspect="1"/>
            </p:cNvGraphicFramePr>
            <p:nvPr/>
          </p:nvGraphicFramePr>
          <p:xfrm>
            <a:off x="4767307" y="5657850"/>
            <a:ext cx="1134640" cy="685800"/>
          </p:xfrm>
          <a:graphic>
            <a:graphicData uri="http://schemas.openxmlformats.org/presentationml/2006/ole">
              <p:oleObj spid="_x0000_s733186" name="Equation" r:id="rId6" imgW="749160" imgH="393480" progId="Equation.3">
                <p:embed/>
              </p:oleObj>
            </a:graphicData>
          </a:graphic>
        </p:graphicFrame>
      </p:grpSp>
      <p:sp>
        <p:nvSpPr>
          <p:cNvPr id="42" name="TextBox 41"/>
          <p:cNvSpPr txBox="1"/>
          <p:nvPr/>
        </p:nvSpPr>
        <p:spPr>
          <a:xfrm>
            <a:off x="1771650" y="4171950"/>
            <a:ext cx="6073779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ρ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</a:rPr>
              <a:t>(c)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= Approx. opportunity node </a:t>
            </a:r>
            <a:r>
              <a:rPr lang="en-US" sz="2800" b="1" i="1" u="sng" dirty="0" smtClean="0">
                <a:solidFill>
                  <a:srgbClr val="FF0000"/>
                </a:solidFill>
                <a:sym typeface="Symbol"/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 will </a:t>
            </a:r>
          </a:p>
          <a:p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    	     get to transmit on channel </a:t>
            </a:r>
            <a:r>
              <a:rPr lang="en-US" sz="2800" b="1" i="1" u="sng" dirty="0" smtClean="0">
                <a:solidFill>
                  <a:srgbClr val="FF0000"/>
                </a:solidFill>
                <a:sym typeface="Symbol"/>
              </a:rPr>
              <a:t>c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pic>
        <p:nvPicPr>
          <p:cNvPr id="43" name="Picture 42" descr="11954226271169522330transmission_tower_ante_01_svg_h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57950" y="1085850"/>
            <a:ext cx="446783" cy="5715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42900" y="4514850"/>
            <a:ext cx="856439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ρ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BS</a:t>
            </a:r>
            <a:r>
              <a:rPr lang="en-US" sz="2800" b="1" dirty="0" smtClean="0">
                <a:solidFill>
                  <a:srgbClr val="FF0000"/>
                </a:solidFill>
              </a:rPr>
              <a:t>(2) =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 Max (Free Air Time on channel 2</a:t>
            </a:r>
            <a:r>
              <a:rPr lang="en-US" sz="2800" b="1" i="1" dirty="0" smtClean="0">
                <a:solidFill>
                  <a:srgbClr val="FF0000"/>
                </a:solidFill>
                <a:sym typeface="Symbol"/>
              </a:rPr>
              <a:t>,  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1/Contention)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6" name="Group 44"/>
          <p:cNvGrpSpPr/>
          <p:nvPr/>
        </p:nvGrpSpPr>
        <p:grpSpPr>
          <a:xfrm>
            <a:off x="1943100" y="2514600"/>
            <a:ext cx="5111750" cy="910567"/>
            <a:chOff x="2628900" y="4286250"/>
            <a:chExt cx="5111750" cy="910567"/>
          </a:xfrm>
        </p:grpSpPr>
        <p:sp>
          <p:nvSpPr>
            <p:cNvPr id="46" name="TextBox 45"/>
            <p:cNvSpPr txBox="1"/>
            <p:nvPr/>
          </p:nvSpPr>
          <p:spPr>
            <a:xfrm>
              <a:off x="2628900" y="4438650"/>
              <a:ext cx="24762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MCham</a:t>
              </a:r>
              <a:r>
                <a:rPr lang="en-US" sz="2400" baseline="-25000" dirty="0" err="1" smtClean="0"/>
                <a:t>n</a:t>
              </a:r>
              <a:r>
                <a:rPr lang="en-US" sz="2400" dirty="0" smtClean="0"/>
                <a:t> (F, W)  =  </a:t>
              </a:r>
              <a:endParaRPr lang="en-US" sz="2400" dirty="0"/>
            </a:p>
          </p:txBody>
        </p:sp>
        <p:graphicFrame>
          <p:nvGraphicFramePr>
            <p:cNvPr id="47" name="Object 46"/>
            <p:cNvGraphicFramePr>
              <a:graphicFrameLocks noChangeAspect="1"/>
            </p:cNvGraphicFramePr>
            <p:nvPr/>
          </p:nvGraphicFramePr>
          <p:xfrm>
            <a:off x="4914900" y="4286250"/>
            <a:ext cx="2825750" cy="910567"/>
          </p:xfrm>
          <a:graphic>
            <a:graphicData uri="http://schemas.openxmlformats.org/presentationml/2006/ole">
              <p:oleObj spid="_x0000_s733187" name="Equation" r:id="rId8" imgW="1168200" imgH="444240" progId="Equation.3">
                <p:embed/>
              </p:oleObj>
            </a:graphicData>
          </a:graphic>
        </p:graphicFrame>
      </p:grpSp>
      <p:sp>
        <p:nvSpPr>
          <p:cNvPr id="48" name="TextBox 47"/>
          <p:cNvSpPr txBox="1"/>
          <p:nvPr/>
        </p:nvSpPr>
        <p:spPr>
          <a:xfrm>
            <a:off x="2057400" y="3486150"/>
            <a:ext cx="53149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Pick (F, W) that maximizes </a:t>
            </a:r>
            <a:r>
              <a:rPr lang="en-US" sz="2800" dirty="0" smtClean="0"/>
              <a:t>	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(N * </a:t>
            </a:r>
            <a:r>
              <a:rPr lang="en-US" sz="2800" dirty="0" err="1" smtClean="0">
                <a:solidFill>
                  <a:srgbClr val="FF0000"/>
                </a:solidFill>
              </a:rPr>
              <a:t>MCham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BS</a:t>
            </a:r>
            <a:r>
              <a:rPr lang="en-US" sz="2800" dirty="0" smtClean="0">
                <a:solidFill>
                  <a:srgbClr val="FF0000"/>
                </a:solidFill>
              </a:rPr>
              <a:t> + </a:t>
            </a:r>
            <a:r>
              <a:rPr lang="el-GR" sz="2800" dirty="0" smtClean="0">
                <a:solidFill>
                  <a:srgbClr val="FF0000"/>
                </a:solidFill>
              </a:rPr>
              <a:t>Σ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</a:rPr>
              <a:t>MCham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6" name="Chart 35"/>
          <p:cNvGraphicFramePr/>
          <p:nvPr/>
        </p:nvGraphicFramePr>
        <p:xfrm>
          <a:off x="228600" y="1028700"/>
          <a:ext cx="834390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9" name="Chart 38"/>
          <p:cNvGraphicFramePr/>
          <p:nvPr/>
        </p:nvGraphicFramePr>
        <p:xfrm>
          <a:off x="342900" y="3714750"/>
          <a:ext cx="8229600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custDataLst>
      <p:tags r:id="rId2"/>
    </p:custDataLst>
  </p:cSld>
  <p:clrMapOvr>
    <a:masterClrMapping/>
  </p:clrMapOvr>
  <p:transition advTm="1275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43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46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49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52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55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58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61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64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67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70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73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7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79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7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112" grpId="0" animBg="1"/>
      <p:bldP spid="113" grpId="0" animBg="1"/>
      <p:bldP spid="114" grpId="0" animBg="1"/>
      <p:bldP spid="61" grpId="0"/>
      <p:bldP spid="64" grpId="0" animBg="1"/>
      <p:bldP spid="68" grpId="0" animBg="1"/>
      <p:bldP spid="68" grpId="1" animBg="1"/>
      <p:bldP spid="37" grpId="0" animBg="1"/>
      <p:bldP spid="37" grpId="1" animBg="1"/>
      <p:bldP spid="38" grpId="0" animBg="1"/>
      <p:bldP spid="38" grpId="1" animBg="1"/>
      <p:bldP spid="38" grpId="2" animBg="1"/>
      <p:bldP spid="42" grpId="0" animBg="1"/>
      <p:bldP spid="42" grpId="1" animBg="1"/>
      <p:bldP spid="44" grpId="0" animBg="1"/>
      <p:bldP spid="44" grpId="1" animBg="1"/>
      <p:bldP spid="48" grpId="0" animBg="1"/>
      <p:bldP spid="48" grpId="1" animBg="1"/>
      <p:bldGraphic spid="36" grpId="0">
        <p:bldAsOne/>
      </p:bldGraphic>
      <p:bldGraphic spid="3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Problems with Wi-Fi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Poor performance:</a:t>
            </a:r>
          </a:p>
          <a:p>
            <a:pPr lvl="1"/>
            <a:r>
              <a:rPr lang="en-US" dirty="0" smtClean="0"/>
              <a:t>Contention with Wi-Fi devices</a:t>
            </a:r>
          </a:p>
          <a:p>
            <a:pPr lvl="1"/>
            <a:r>
              <a:rPr lang="en-US" dirty="0" smtClean="0"/>
              <a:t>Interference from other devices in 2.4 GHz, such as Bluetooth, </a:t>
            </a:r>
            <a:r>
              <a:rPr lang="en-US" dirty="0" err="1" smtClean="0"/>
              <a:t>Zigbee</a:t>
            </a:r>
            <a:r>
              <a:rPr lang="en-US" dirty="0" smtClean="0"/>
              <a:t>, microwave ovens, …</a:t>
            </a:r>
          </a:p>
          <a:p>
            <a:endParaRPr lang="en-US" dirty="0" smtClean="0"/>
          </a:p>
          <a:p>
            <a:r>
              <a:rPr lang="en-US" dirty="0" smtClean="0"/>
              <a:t>Low range:</a:t>
            </a:r>
          </a:p>
          <a:p>
            <a:pPr lvl="1"/>
            <a:r>
              <a:rPr lang="en-US" dirty="0" smtClean="0"/>
              <a:t>Can only get to a few 100 meters in 2.4 GHz</a:t>
            </a:r>
          </a:p>
          <a:p>
            <a:pPr lvl="1"/>
            <a:r>
              <a:rPr lang="en-US" dirty="0" smtClean="0"/>
              <a:t>Range decreases with transmission rate</a:t>
            </a:r>
          </a:p>
        </p:txBody>
      </p:sp>
    </p:spTree>
    <p:custDataLst>
      <p:tags r:id="rId1"/>
    </p:custDataLst>
  </p:cSld>
  <p:clrMapOvr>
    <a:masterClrMapping/>
  </p:clrMapOvr>
  <p:transition advTm="432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Chart 60"/>
          <p:cNvGraphicFramePr/>
          <p:nvPr/>
        </p:nvGraphicFramePr>
        <p:xfrm>
          <a:off x="342900" y="2228850"/>
          <a:ext cx="8172450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WhiteFi Prototype Performance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57350" y="1323159"/>
            <a:ext cx="6400800" cy="571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57350" y="1314450"/>
            <a:ext cx="400050" cy="571500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1323159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57450" y="1323159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57500" y="1323159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57550" y="1323159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600200" y="1380309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25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3657600" y="1323159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057650" y="1323159"/>
            <a:ext cx="400050" cy="571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457700" y="1323159"/>
            <a:ext cx="400050" cy="571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857750" y="1323159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257800" y="1323159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657850" y="1323159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57900" y="1323328"/>
            <a:ext cx="400050" cy="571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457950" y="1323328"/>
            <a:ext cx="400050" cy="571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858000" y="1323328"/>
            <a:ext cx="400050" cy="571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258050" y="1323328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658100" y="1323328"/>
            <a:ext cx="400050" cy="571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000500" y="1380478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31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4400550" y="1380478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32</a:t>
            </a:r>
            <a:endParaRPr lang="en-US" sz="2400" dirty="0"/>
          </a:p>
        </p:txBody>
      </p:sp>
      <p:grpSp>
        <p:nvGrpSpPr>
          <p:cNvPr id="3" name="Group 59"/>
          <p:cNvGrpSpPr/>
          <p:nvPr/>
        </p:nvGrpSpPr>
        <p:grpSpPr>
          <a:xfrm>
            <a:off x="2000250" y="1371600"/>
            <a:ext cx="6115050" cy="470543"/>
            <a:chOff x="2286000" y="1371600"/>
            <a:chExt cx="6115050" cy="470543"/>
          </a:xfrm>
        </p:grpSpPr>
        <p:sp>
          <p:nvSpPr>
            <p:cNvPr id="30" name="TextBox 29"/>
            <p:cNvSpPr txBox="1"/>
            <p:nvPr/>
          </p:nvSpPr>
          <p:spPr>
            <a:xfrm>
              <a:off x="2286000" y="1380309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26</a:t>
              </a:r>
              <a:endParaRPr lang="en-US" sz="2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86050" y="1380309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27</a:t>
              </a:r>
              <a:endParaRPr lang="en-US" sz="2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86100" y="1380309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28</a:t>
              </a:r>
              <a:endParaRPr lang="en-US" sz="2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86150" y="1380309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29</a:t>
              </a:r>
              <a:endParaRPr lang="en-US" sz="2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86200" y="1380478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30</a:t>
              </a:r>
              <a:endParaRPr lang="en-US" sz="2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086350" y="1371600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33</a:t>
              </a:r>
              <a:endParaRPr lang="en-US" sz="2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86400" y="1371600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34</a:t>
              </a:r>
              <a:endParaRPr lang="en-US" sz="2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86450" y="1371600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35</a:t>
              </a:r>
              <a:endParaRPr lang="en-US" sz="2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286500" y="1371600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36</a:t>
              </a:r>
              <a:endParaRPr lang="en-US" sz="2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686550" y="1371600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37</a:t>
              </a:r>
              <a:endParaRPr lang="en-US" sz="2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086600" y="1371600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38</a:t>
              </a:r>
              <a:endParaRPr lang="en-US" sz="2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486650" y="1371600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39</a:t>
              </a:r>
              <a:endParaRPr lang="en-US" sz="2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886700" y="1371600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40</a:t>
              </a:r>
              <a:endParaRPr lang="en-US" sz="2400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5314950" y="2800350"/>
            <a:ext cx="2835186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114800" y="2804163"/>
            <a:ext cx="4048941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943351" y="2804163"/>
            <a:ext cx="4211682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857500" y="2804163"/>
            <a:ext cx="5297532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571750" y="2804163"/>
            <a:ext cx="5588178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397727" y="2812872"/>
            <a:ext cx="6788328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857750" y="1314450"/>
            <a:ext cx="1200150" cy="571500"/>
          </a:xfrm>
          <a:prstGeom prst="rect">
            <a:avLst/>
          </a:prstGeom>
          <a:noFill/>
          <a:ln w="63500">
            <a:solidFill>
              <a:srgbClr val="B4D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057400" y="1314450"/>
            <a:ext cx="2000250" cy="571500"/>
          </a:xfrm>
          <a:prstGeom prst="rect">
            <a:avLst/>
          </a:prstGeom>
          <a:noFill/>
          <a:ln w="63500">
            <a:solidFill>
              <a:srgbClr val="B4D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000250" y="1257300"/>
            <a:ext cx="1657350" cy="685800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849189" y="1924594"/>
            <a:ext cx="1471748" cy="444138"/>
          </a:xfrm>
          <a:custGeom>
            <a:avLst/>
            <a:gdLst>
              <a:gd name="connsiteX0" fmla="*/ 0 w 1471748"/>
              <a:gd name="connsiteY0" fmla="*/ 0 h 444138"/>
              <a:gd name="connsiteX1" fmla="*/ 43542 w 1471748"/>
              <a:gd name="connsiteY1" fmla="*/ 191589 h 444138"/>
              <a:gd name="connsiteX2" fmla="*/ 243840 w 1471748"/>
              <a:gd name="connsiteY2" fmla="*/ 400595 h 444138"/>
              <a:gd name="connsiteX3" fmla="*/ 905691 w 1471748"/>
              <a:gd name="connsiteY3" fmla="*/ 435429 h 444138"/>
              <a:gd name="connsiteX4" fmla="*/ 1288868 w 1471748"/>
              <a:gd name="connsiteY4" fmla="*/ 348343 h 444138"/>
              <a:gd name="connsiteX5" fmla="*/ 1471748 w 1471748"/>
              <a:gd name="connsiteY5" fmla="*/ 43543 h 44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1748" h="444138">
                <a:moveTo>
                  <a:pt x="0" y="0"/>
                </a:moveTo>
                <a:cubicBezTo>
                  <a:pt x="1451" y="62411"/>
                  <a:pt x="2902" y="124823"/>
                  <a:pt x="43542" y="191589"/>
                </a:cubicBezTo>
                <a:cubicBezTo>
                  <a:pt x="84182" y="258355"/>
                  <a:pt x="100148" y="359955"/>
                  <a:pt x="243840" y="400595"/>
                </a:cubicBezTo>
                <a:cubicBezTo>
                  <a:pt x="387532" y="441235"/>
                  <a:pt x="731520" y="444138"/>
                  <a:pt x="905691" y="435429"/>
                </a:cubicBezTo>
                <a:cubicBezTo>
                  <a:pt x="1079862" y="426720"/>
                  <a:pt x="1194525" y="413657"/>
                  <a:pt x="1288868" y="348343"/>
                </a:cubicBezTo>
                <a:cubicBezTo>
                  <a:pt x="1383211" y="283029"/>
                  <a:pt x="1427479" y="163286"/>
                  <a:pt x="1471748" y="43543"/>
                </a:cubicBezTo>
              </a:path>
            </a:pathLst>
          </a:custGeom>
          <a:ln w="28575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800600" y="1257300"/>
            <a:ext cx="1314450" cy="685800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5543550" y="1943100"/>
            <a:ext cx="1828800" cy="228600"/>
          </a:xfrm>
          <a:custGeom>
            <a:avLst/>
            <a:gdLst>
              <a:gd name="connsiteX0" fmla="*/ 0 w 1471748"/>
              <a:gd name="connsiteY0" fmla="*/ 0 h 444138"/>
              <a:gd name="connsiteX1" fmla="*/ 43542 w 1471748"/>
              <a:gd name="connsiteY1" fmla="*/ 191589 h 444138"/>
              <a:gd name="connsiteX2" fmla="*/ 243840 w 1471748"/>
              <a:gd name="connsiteY2" fmla="*/ 400595 h 444138"/>
              <a:gd name="connsiteX3" fmla="*/ 905691 w 1471748"/>
              <a:gd name="connsiteY3" fmla="*/ 435429 h 444138"/>
              <a:gd name="connsiteX4" fmla="*/ 1288868 w 1471748"/>
              <a:gd name="connsiteY4" fmla="*/ 348343 h 444138"/>
              <a:gd name="connsiteX5" fmla="*/ 1471748 w 1471748"/>
              <a:gd name="connsiteY5" fmla="*/ 43543 h 44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1748" h="444138">
                <a:moveTo>
                  <a:pt x="0" y="0"/>
                </a:moveTo>
                <a:cubicBezTo>
                  <a:pt x="1451" y="62411"/>
                  <a:pt x="2902" y="124823"/>
                  <a:pt x="43542" y="191589"/>
                </a:cubicBezTo>
                <a:cubicBezTo>
                  <a:pt x="84182" y="258355"/>
                  <a:pt x="100148" y="359955"/>
                  <a:pt x="243840" y="400595"/>
                </a:cubicBezTo>
                <a:cubicBezTo>
                  <a:pt x="387532" y="441235"/>
                  <a:pt x="731520" y="444138"/>
                  <a:pt x="905691" y="435429"/>
                </a:cubicBezTo>
                <a:cubicBezTo>
                  <a:pt x="1079862" y="426720"/>
                  <a:pt x="1194525" y="413657"/>
                  <a:pt x="1288868" y="348343"/>
                </a:cubicBezTo>
                <a:cubicBezTo>
                  <a:pt x="1383211" y="283029"/>
                  <a:pt x="1427479" y="163286"/>
                  <a:pt x="1471748" y="43543"/>
                </a:cubicBezTo>
              </a:path>
            </a:pathLst>
          </a:custGeom>
          <a:ln w="28575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7258050" y="1314450"/>
            <a:ext cx="400050" cy="571500"/>
          </a:xfrm>
          <a:prstGeom prst="rect">
            <a:avLst/>
          </a:prstGeom>
          <a:noFill/>
          <a:ln w="63500">
            <a:solidFill>
              <a:srgbClr val="B4D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70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60" grpId="0" animBg="1"/>
      <p:bldP spid="60" grpId="1" animBg="1"/>
      <p:bldP spid="62" grpId="0" animBg="1"/>
      <p:bldP spid="62" grpId="1" animBg="1"/>
      <p:bldP spid="63" grpId="1" animBg="1"/>
      <p:bldP spid="64" grpId="0" animBg="1"/>
      <p:bldP spid="64" grpId="1" animBg="1"/>
      <p:bldP spid="66" grpId="0" animBg="1"/>
      <p:bldP spid="66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70" grpId="0" animBg="1"/>
      <p:bldP spid="70" grpId="1" animBg="1"/>
      <p:bldP spid="71" grpId="0" animBg="1"/>
      <p:bldP spid="71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WhiteFi: White Spaces based wireless network</a:t>
            </a:r>
          </a:p>
          <a:p>
            <a:pPr lvl="1"/>
            <a:r>
              <a:rPr lang="en-US" sz="2400" dirty="0" smtClean="0"/>
              <a:t>Go beyond considerations of a single link</a:t>
            </a:r>
          </a:p>
          <a:p>
            <a:pPr lvl="1"/>
            <a:r>
              <a:rPr lang="en-US" sz="2400" dirty="0" smtClean="0"/>
              <a:t>Change in spectrum access paradigm</a:t>
            </a:r>
          </a:p>
          <a:p>
            <a:pPr lvl="2"/>
            <a:r>
              <a:rPr lang="en-US" sz="2000" dirty="0" smtClean="0"/>
              <a:t>SIFT for quick BS discovery</a:t>
            </a:r>
          </a:p>
          <a:p>
            <a:pPr lvl="2"/>
            <a:r>
              <a:rPr lang="en-US" sz="2000" dirty="0" err="1" smtClean="0"/>
              <a:t>MCham</a:t>
            </a:r>
            <a:r>
              <a:rPr lang="en-US" sz="2000" dirty="0" smtClean="0"/>
              <a:t> to assign spectrum</a:t>
            </a:r>
          </a:p>
          <a:p>
            <a:pPr lvl="2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Handling Disconnections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 advTm="4034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Overcoming Wi-Fi’s Problems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Poor performance:</a:t>
            </a:r>
          </a:p>
          <a:p>
            <a:pPr lvl="1"/>
            <a:r>
              <a:rPr lang="en-US" dirty="0" smtClean="0"/>
              <a:t>Fix Wi-Fi protocol – several research efforts (11n, MIMO, interference cancellation, …)</a:t>
            </a:r>
          </a:p>
          <a:p>
            <a:pPr lvl="1"/>
            <a:r>
              <a:rPr lang="en-US" dirty="0" smtClean="0"/>
              <a:t>Obtain new spectrum?</a:t>
            </a:r>
          </a:p>
          <a:p>
            <a:endParaRPr lang="en-US" dirty="0" smtClean="0"/>
          </a:p>
          <a:p>
            <a:r>
              <a:rPr lang="en-US" dirty="0" smtClean="0"/>
              <a:t>Low range:</a:t>
            </a:r>
          </a:p>
          <a:p>
            <a:pPr lvl="1"/>
            <a:r>
              <a:rPr lang="en-US" dirty="0" smtClean="0"/>
              <a:t>Operate at lower frequencies?</a:t>
            </a:r>
          </a:p>
        </p:txBody>
      </p:sp>
    </p:spTree>
    <p:custDataLst>
      <p:tags r:id="rId1"/>
    </p:custDataLst>
  </p:cSld>
  <p:clrMapOvr>
    <a:masterClrMapping/>
  </p:clrMapOvr>
  <p:transition advTm="723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754" name="Picture 2" descr="http://discovermagazine.com/2007/jun/tireless-wireless/allochrt_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0150" y="571500"/>
            <a:ext cx="7195068" cy="5857875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2800350" y="2914650"/>
            <a:ext cx="4572000" cy="1371600"/>
            <a:chOff x="2800350" y="2914650"/>
            <a:chExt cx="4572000" cy="1371600"/>
          </a:xfrm>
        </p:grpSpPr>
        <p:sp>
          <p:nvSpPr>
            <p:cNvPr id="14" name="Rectangle 13"/>
            <p:cNvSpPr/>
            <p:nvPr/>
          </p:nvSpPr>
          <p:spPr>
            <a:xfrm>
              <a:off x="2800350" y="3657600"/>
              <a:ext cx="971550" cy="628650"/>
            </a:xfrm>
            <a:prstGeom prst="rect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00850" y="2914650"/>
              <a:ext cx="571500" cy="628650"/>
            </a:xfrm>
            <a:prstGeom prst="rect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86100" y="2914650"/>
              <a:ext cx="914400" cy="628650"/>
            </a:xfrm>
            <a:prstGeom prst="rect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29100" y="2914650"/>
              <a:ext cx="400050" cy="628650"/>
            </a:xfrm>
            <a:prstGeom prst="rect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28850" y="1543050"/>
            <a:ext cx="56181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Analog TV </a:t>
            </a:r>
            <a:r>
              <a:rPr lang="en-US" sz="4400" b="1" dirty="0" smtClean="0">
                <a:sym typeface="Symbol"/>
              </a:rPr>
              <a:t> Digital TV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14699" y="2914650"/>
            <a:ext cx="263084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Spain (2010)</a:t>
            </a:r>
          </a:p>
          <a:p>
            <a:pPr algn="ctr"/>
            <a:r>
              <a:rPr lang="en-US" sz="3200" b="1" dirty="0" smtClean="0"/>
              <a:t>Japan (2011)</a:t>
            </a:r>
          </a:p>
          <a:p>
            <a:pPr algn="ctr"/>
            <a:r>
              <a:rPr lang="en-US" sz="3200" b="1" dirty="0" smtClean="0"/>
              <a:t>Canada (2011)</a:t>
            </a:r>
          </a:p>
          <a:p>
            <a:pPr algn="ctr"/>
            <a:r>
              <a:rPr lang="en-US" sz="3200" b="1" dirty="0" smtClean="0"/>
              <a:t>UK (2012)</a:t>
            </a:r>
          </a:p>
          <a:p>
            <a:pPr algn="ctr"/>
            <a:r>
              <a:rPr lang="en-US" sz="3200" b="1" dirty="0" smtClean="0"/>
              <a:t>China (2015)</a:t>
            </a:r>
          </a:p>
          <a:p>
            <a:pPr algn="ctr"/>
            <a:r>
              <a:rPr lang="en-US" sz="3200" b="1" dirty="0" smtClean="0"/>
              <a:t>….</a:t>
            </a:r>
          </a:p>
          <a:p>
            <a:pPr algn="ctr"/>
            <a:r>
              <a:rPr lang="en-US" sz="3200" b="1" dirty="0" smtClean="0"/>
              <a:t>….</a:t>
            </a:r>
          </a:p>
          <a:p>
            <a:pPr algn="ctr"/>
            <a:r>
              <a:rPr lang="en-US" sz="3200" b="1" dirty="0" smtClean="0"/>
              <a:t>…..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>
            <a:off x="3600450" y="2457450"/>
            <a:ext cx="2072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USA (2009)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914650" y="3657600"/>
            <a:ext cx="5086350" cy="1371600"/>
            <a:chOff x="2914650" y="3657600"/>
            <a:chExt cx="5086350" cy="1371600"/>
          </a:xfrm>
        </p:grpSpPr>
        <p:sp>
          <p:nvSpPr>
            <p:cNvPr id="25" name="Rectangle 24"/>
            <p:cNvSpPr/>
            <p:nvPr/>
          </p:nvSpPr>
          <p:spPr>
            <a:xfrm>
              <a:off x="7772400" y="3657600"/>
              <a:ext cx="228600" cy="628650"/>
            </a:xfrm>
            <a:prstGeom prst="rect">
              <a:avLst/>
            </a:prstGeom>
            <a:noFill/>
            <a:ln w="69850">
              <a:solidFill>
                <a:srgbClr val="2DEE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14650" y="4400550"/>
              <a:ext cx="228600" cy="628650"/>
            </a:xfrm>
            <a:prstGeom prst="rect">
              <a:avLst/>
            </a:prstGeom>
            <a:noFill/>
            <a:ln w="76200">
              <a:solidFill>
                <a:srgbClr val="2DEE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54972" y="1828800"/>
            <a:ext cx="661015" cy="4229100"/>
            <a:chOff x="83523" y="1828800"/>
            <a:chExt cx="661015" cy="4229100"/>
          </a:xfrm>
        </p:grpSpPr>
        <p:cxnSp>
          <p:nvCxnSpPr>
            <p:cNvPr id="29" name="Straight Arrow Connector 28"/>
            <p:cNvCxnSpPr/>
            <p:nvPr/>
          </p:nvCxnSpPr>
          <p:spPr>
            <a:xfrm rot="5400000">
              <a:off x="-1370806" y="3942556"/>
              <a:ext cx="4229100" cy="15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16200000">
              <a:off x="-1210517" y="3428737"/>
              <a:ext cx="31728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Higher Frequency</a:t>
              </a:r>
              <a:endParaRPr lang="en-US" sz="3200" b="1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257550" y="4286250"/>
            <a:ext cx="4629150" cy="1151870"/>
            <a:chOff x="3257550" y="4286250"/>
            <a:chExt cx="4629150" cy="1151870"/>
          </a:xfrm>
        </p:grpSpPr>
        <p:sp>
          <p:nvSpPr>
            <p:cNvPr id="32" name="TextBox 31"/>
            <p:cNvSpPr txBox="1"/>
            <p:nvPr/>
          </p:nvSpPr>
          <p:spPr>
            <a:xfrm>
              <a:off x="5372100" y="4914900"/>
              <a:ext cx="18485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Wi-Fi (ISM)</a:t>
              </a:r>
              <a:endParaRPr lang="en-US" sz="2800" b="1" dirty="0"/>
            </a:p>
          </p:txBody>
        </p:sp>
        <p:cxnSp>
          <p:nvCxnSpPr>
            <p:cNvPr id="34" name="Straight Arrow Connector 33"/>
            <p:cNvCxnSpPr>
              <a:endCxn id="25" idx="2"/>
            </p:cNvCxnSpPr>
            <p:nvPr/>
          </p:nvCxnSpPr>
          <p:spPr>
            <a:xfrm flipV="1">
              <a:off x="7086600" y="4286250"/>
              <a:ext cx="800100" cy="68580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0800000">
              <a:off x="3257550" y="4686300"/>
              <a:ext cx="2114550" cy="40005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3886200" y="3257550"/>
            <a:ext cx="2934723" cy="1151870"/>
            <a:chOff x="3886200" y="3257550"/>
            <a:chExt cx="2934723" cy="1151870"/>
          </a:xfrm>
        </p:grpSpPr>
        <p:sp>
          <p:nvSpPr>
            <p:cNvPr id="43" name="TextBox 42"/>
            <p:cNvSpPr txBox="1"/>
            <p:nvPr/>
          </p:nvSpPr>
          <p:spPr>
            <a:xfrm>
              <a:off x="4686300" y="3886200"/>
              <a:ext cx="21346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/>
                <a:t>Broadcast TV</a:t>
              </a:r>
              <a:endParaRPr lang="en-US" sz="2800" b="1" i="1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5400000" flipH="1" flipV="1">
              <a:off x="6115050" y="3314700"/>
              <a:ext cx="685800" cy="57150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0800000">
              <a:off x="3886200" y="4000500"/>
              <a:ext cx="800100" cy="22860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0800000">
              <a:off x="4686300" y="3543300"/>
              <a:ext cx="685800" cy="45720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0800000">
              <a:off x="4057650" y="3543300"/>
              <a:ext cx="742950" cy="40005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888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9" dur="indefinite"/>
                                        <p:tgtEl>
                                          <p:spTgt spid="58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/>
      <p:bldP spid="24" grpId="1"/>
      <p:bldP spid="2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1"/>
          <p:cNvGrpSpPr>
            <a:grpSpLocks/>
          </p:cNvGrpSpPr>
          <p:nvPr/>
        </p:nvGrpSpPr>
        <p:grpSpPr bwMode="auto">
          <a:xfrm>
            <a:off x="2228850" y="2914650"/>
            <a:ext cx="4687887" cy="2950592"/>
            <a:chOff x="399011" y="2161309"/>
            <a:chExt cx="4688378" cy="2950478"/>
          </a:xfrm>
        </p:grpSpPr>
        <p:grpSp>
          <p:nvGrpSpPr>
            <p:cNvPr id="42" name="Group 20"/>
            <p:cNvGrpSpPr>
              <a:grpSpLocks/>
            </p:cNvGrpSpPr>
            <p:nvPr/>
          </p:nvGrpSpPr>
          <p:grpSpPr bwMode="auto">
            <a:xfrm>
              <a:off x="399011" y="2161309"/>
              <a:ext cx="4688378" cy="2945899"/>
              <a:chOff x="0" y="894366"/>
              <a:chExt cx="6496050" cy="4708537"/>
            </a:xfrm>
          </p:grpSpPr>
          <p:grpSp>
            <p:nvGrpSpPr>
              <p:cNvPr id="54" name="Group 7"/>
              <p:cNvGrpSpPr>
                <a:grpSpLocks/>
              </p:cNvGrpSpPr>
              <p:nvPr/>
            </p:nvGrpSpPr>
            <p:grpSpPr bwMode="auto">
              <a:xfrm>
                <a:off x="0" y="894366"/>
                <a:ext cx="6496050" cy="4708537"/>
                <a:chOff x="-152400" y="1527695"/>
                <a:chExt cx="6496050" cy="4718952"/>
              </a:xfrm>
            </p:grpSpPr>
            <p:pic>
              <p:nvPicPr>
                <p:cNvPr id="66" name="Picture 3" descr="m24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-152400" y="1527695"/>
                  <a:ext cx="6496050" cy="4525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7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-152400" y="3331521"/>
                  <a:ext cx="659156" cy="4000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buFontTx/>
                    <a:buNone/>
                  </a:pPr>
                  <a:r>
                    <a:rPr lang="en-US" altLang="zh-CN">
                      <a:latin typeface="Calibri" pitchFamily="34" charset="0"/>
                      <a:ea typeface="宋体" pitchFamily="2" charset="-122"/>
                    </a:rPr>
                    <a:t>dbm</a:t>
                  </a:r>
                </a:p>
              </p:txBody>
            </p:sp>
            <p:sp>
              <p:nvSpPr>
                <p:cNvPr id="6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2628276" y="5655047"/>
                  <a:ext cx="1706945" cy="591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buFontTx/>
                    <a:buNone/>
                  </a:pPr>
                  <a:r>
                    <a:rPr lang="en-US" altLang="zh-CN" dirty="0">
                      <a:ea typeface="宋体" pitchFamily="2" charset="-122"/>
                    </a:rPr>
                    <a:t>Frequency</a:t>
                  </a:r>
                </a:p>
              </p:txBody>
            </p:sp>
            <p:sp>
              <p:nvSpPr>
                <p:cNvPr id="69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27482" y="1660154"/>
                  <a:ext cx="522900" cy="4000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buFontTx/>
                    <a:buNone/>
                  </a:pPr>
                  <a:r>
                    <a:rPr lang="en-US" altLang="zh-CN">
                      <a:latin typeface="Calibri" pitchFamily="34" charset="0"/>
                      <a:ea typeface="宋体" pitchFamily="2" charset="-122"/>
                    </a:rPr>
                    <a:t>-60</a:t>
                  </a:r>
                </a:p>
              </p:txBody>
            </p:sp>
            <p:sp>
              <p:nvSpPr>
                <p:cNvPr id="70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-152400" y="5257800"/>
                  <a:ext cx="652744" cy="4000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buFontTx/>
                    <a:buNone/>
                  </a:pPr>
                  <a:r>
                    <a:rPr lang="en-US" altLang="zh-CN">
                      <a:latin typeface="Calibri" pitchFamily="34" charset="0"/>
                      <a:ea typeface="宋体" pitchFamily="2" charset="-122"/>
                    </a:rPr>
                    <a:t>-100</a:t>
                  </a:r>
                </a:p>
              </p:txBody>
            </p:sp>
          </p:grpSp>
          <p:cxnSp>
            <p:nvCxnSpPr>
              <p:cNvPr id="57" name="Curved Connector 56"/>
              <p:cNvCxnSpPr/>
              <p:nvPr/>
            </p:nvCxnSpPr>
            <p:spPr>
              <a:xfrm rot="5400000" flipH="1" flipV="1">
                <a:off x="1714298" y="2869635"/>
                <a:ext cx="2438307" cy="380569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urved Connector 57"/>
              <p:cNvCxnSpPr/>
              <p:nvPr/>
            </p:nvCxnSpPr>
            <p:spPr>
              <a:xfrm rot="16200000" flipV="1">
                <a:off x="2132700" y="2983587"/>
                <a:ext cx="2514425" cy="228781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urved Connector 59"/>
              <p:cNvCxnSpPr/>
              <p:nvPr/>
            </p:nvCxnSpPr>
            <p:spPr>
              <a:xfrm rot="16200000" flipV="1">
                <a:off x="2743587" y="2526688"/>
                <a:ext cx="2590542" cy="1218697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urved Connector 63"/>
              <p:cNvCxnSpPr/>
              <p:nvPr/>
            </p:nvCxnSpPr>
            <p:spPr>
              <a:xfrm rot="5400000" flipH="1" flipV="1">
                <a:off x="1303452" y="2765885"/>
                <a:ext cx="2496664" cy="681942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ounded Rectangle 32"/>
              <p:cNvSpPr>
                <a:spLocks noChangeArrowheads="1"/>
              </p:cNvSpPr>
              <p:nvPr/>
            </p:nvSpPr>
            <p:spPr bwMode="auto">
              <a:xfrm>
                <a:off x="2159000" y="1319213"/>
                <a:ext cx="2038350" cy="465137"/>
              </a:xfrm>
              <a:prstGeom prst="roundRect">
                <a:avLst>
                  <a:gd name="adj" fmla="val 16667"/>
                </a:avLst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381000" indent="-381000"/>
                <a:endParaRPr lang="en-US"/>
              </a:p>
            </p:txBody>
          </p:sp>
        </p:grpSp>
        <p:sp>
          <p:nvSpPr>
            <p:cNvPr id="43" name="TextBox 42"/>
            <p:cNvSpPr txBox="1">
              <a:spLocks noChangeArrowheads="1"/>
            </p:cNvSpPr>
            <p:nvPr/>
          </p:nvSpPr>
          <p:spPr bwMode="auto">
            <a:xfrm>
              <a:off x="1890078" y="2388090"/>
              <a:ext cx="16260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altLang="zh-CN" sz="1800">
                  <a:solidFill>
                    <a:srgbClr val="FF0000"/>
                  </a:solidFill>
                  <a:latin typeface="Calibri" pitchFamily="34" charset="0"/>
                  <a:ea typeface="宋体" pitchFamily="2" charset="-122"/>
                </a:rPr>
                <a:t>“White spaces”</a:t>
              </a:r>
            </a:p>
          </p:txBody>
        </p:sp>
        <p:sp>
          <p:nvSpPr>
            <p:cNvPr id="47" name="TextBox 5"/>
            <p:cNvSpPr txBox="1">
              <a:spLocks noChangeArrowheads="1"/>
            </p:cNvSpPr>
            <p:nvPr/>
          </p:nvSpPr>
          <p:spPr bwMode="auto">
            <a:xfrm>
              <a:off x="883488" y="4742469"/>
              <a:ext cx="1021540" cy="369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altLang="zh-CN" dirty="0">
                  <a:ea typeface="宋体" pitchFamily="2" charset="-122"/>
                </a:rPr>
                <a:t>470 MHz</a:t>
              </a:r>
            </a:p>
          </p:txBody>
        </p:sp>
        <p:sp>
          <p:nvSpPr>
            <p:cNvPr id="53" name="TextBox 5"/>
            <p:cNvSpPr txBox="1">
              <a:spLocks noChangeArrowheads="1"/>
            </p:cNvSpPr>
            <p:nvPr/>
          </p:nvSpPr>
          <p:spPr bwMode="auto">
            <a:xfrm>
              <a:off x="3599746" y="4687080"/>
              <a:ext cx="1021540" cy="369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altLang="zh-CN" dirty="0" smtClean="0">
                  <a:latin typeface="Calibri" pitchFamily="34" charset="0"/>
                  <a:ea typeface="宋体" pitchFamily="2" charset="-122"/>
                </a:rPr>
                <a:t>700 </a:t>
              </a:r>
              <a:r>
                <a:rPr lang="en-US" altLang="zh-CN" dirty="0">
                  <a:latin typeface="Calibri" pitchFamily="34" charset="0"/>
                  <a:ea typeface="宋体" pitchFamily="2" charset="-122"/>
                </a:rPr>
                <a:t>MHz</a:t>
              </a:r>
            </a:p>
          </p:txBody>
        </p:sp>
      </p:grp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 are White Spaces?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" y="2298859"/>
            <a:ext cx="8458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86600" y="2295525"/>
            <a:ext cx="74295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228600" y="2668369"/>
            <a:ext cx="89535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i="1" spc="-150" dirty="0" smtClean="0">
                <a:latin typeface="Gill Sans MT"/>
              </a:rPr>
              <a:t>0 </a:t>
            </a:r>
          </a:p>
          <a:p>
            <a:pPr algn="ctr"/>
            <a:r>
              <a:rPr lang="en-US" i="1" spc="-150" dirty="0" smtClean="0">
                <a:latin typeface="Gill Sans MT"/>
              </a:rPr>
              <a:t>MHz</a:t>
            </a:r>
            <a:endParaRPr lang="en-US" sz="3600" i="1" dirty="0">
              <a:latin typeface="Gill Sans MT"/>
            </a:endParaRPr>
          </a:p>
        </p:txBody>
      </p:sp>
      <p:grpSp>
        <p:nvGrpSpPr>
          <p:cNvPr id="3" name="Group 50"/>
          <p:cNvGrpSpPr/>
          <p:nvPr/>
        </p:nvGrpSpPr>
        <p:grpSpPr>
          <a:xfrm>
            <a:off x="457200" y="2298859"/>
            <a:ext cx="2571750" cy="381000"/>
            <a:chOff x="457200" y="1600200"/>
            <a:chExt cx="2571750" cy="381000"/>
          </a:xfrm>
        </p:grpSpPr>
        <p:sp>
          <p:nvSpPr>
            <p:cNvPr id="9" name="Rectangle 8"/>
            <p:cNvSpPr/>
            <p:nvPr/>
          </p:nvSpPr>
          <p:spPr>
            <a:xfrm>
              <a:off x="457200" y="1600200"/>
              <a:ext cx="3048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4400" y="1600200"/>
              <a:ext cx="4572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71650" y="1600200"/>
              <a:ext cx="12573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5029200" y="2295525"/>
            <a:ext cx="62865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343900" y="2716827"/>
            <a:ext cx="97155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i="1" spc="-150" dirty="0" smtClean="0">
                <a:latin typeface="Gill Sans MT"/>
              </a:rPr>
              <a:t>7000 </a:t>
            </a:r>
          </a:p>
          <a:p>
            <a:pPr algn="ctr"/>
            <a:r>
              <a:rPr lang="en-US" i="1" spc="-150" dirty="0" smtClean="0">
                <a:latin typeface="Gill Sans MT"/>
              </a:rPr>
              <a:t>MHz</a:t>
            </a:r>
            <a:endParaRPr lang="en-US" sz="3600" i="1" dirty="0">
              <a:latin typeface="Gill Sans MT"/>
            </a:endParaRPr>
          </a:p>
        </p:txBody>
      </p:sp>
      <p:grpSp>
        <p:nvGrpSpPr>
          <p:cNvPr id="5" name="Group 67"/>
          <p:cNvGrpSpPr/>
          <p:nvPr/>
        </p:nvGrpSpPr>
        <p:grpSpPr>
          <a:xfrm>
            <a:off x="457200" y="1628775"/>
            <a:ext cx="1790700" cy="643771"/>
            <a:chOff x="457200" y="1628775"/>
            <a:chExt cx="1790700" cy="643771"/>
          </a:xfrm>
        </p:grpSpPr>
        <p:pic>
          <p:nvPicPr>
            <p:cNvPr id="168961" name="Picture 1" descr="C:\Users\t-rohanm\AppData\Local\Microsoft\Windows\Temporary Internet Files\Content.IE5\2JO25W5O\MPj04387840000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1628775"/>
              <a:ext cx="838199" cy="628650"/>
            </a:xfrm>
            <a:prstGeom prst="rect">
              <a:avLst/>
            </a:prstGeom>
            <a:noFill/>
          </p:spPr>
        </p:pic>
        <p:grpSp>
          <p:nvGrpSpPr>
            <p:cNvPr id="6" name="Group 62"/>
            <p:cNvGrpSpPr/>
            <p:nvPr/>
          </p:nvGrpSpPr>
          <p:grpSpPr>
            <a:xfrm>
              <a:off x="1028700" y="1810881"/>
              <a:ext cx="1219200" cy="461665"/>
              <a:chOff x="1543050" y="2114550"/>
              <a:chExt cx="1219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543050" y="2114550"/>
                <a:ext cx="1219200" cy="4616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2400" spc="-150" dirty="0" smtClean="0">
                    <a:latin typeface="Gill Sans MT"/>
                  </a:rPr>
                  <a:t>TV</a:t>
                </a:r>
                <a:endParaRPr lang="en-US" sz="4400" dirty="0">
                  <a:latin typeface="Gill Sans MT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714500" y="2269222"/>
                <a:ext cx="171450" cy="17145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31"/>
          <p:cNvGrpSpPr/>
          <p:nvPr/>
        </p:nvGrpSpPr>
        <p:grpSpPr>
          <a:xfrm>
            <a:off x="5943600" y="1657350"/>
            <a:ext cx="2171700" cy="610731"/>
            <a:chOff x="4972050" y="1657350"/>
            <a:chExt cx="2171700" cy="610731"/>
          </a:xfrm>
        </p:grpSpPr>
        <p:pic>
          <p:nvPicPr>
            <p:cNvPr id="30" name="Picture 7" descr="untitl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72050" y="1657350"/>
              <a:ext cx="497086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61"/>
            <p:cNvGrpSpPr/>
            <p:nvPr/>
          </p:nvGrpSpPr>
          <p:grpSpPr>
            <a:xfrm>
              <a:off x="5581650" y="1806416"/>
              <a:ext cx="1562100" cy="461665"/>
              <a:chOff x="7372350" y="3445778"/>
              <a:chExt cx="1562100" cy="46166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486650" y="3445778"/>
                <a:ext cx="1447800" cy="4616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2400" spc="-150" dirty="0" smtClean="0">
                    <a:latin typeface="Gill Sans MT"/>
                  </a:rPr>
                  <a:t>ISM (Wi-Fi)</a:t>
                </a:r>
                <a:endParaRPr lang="en-US" sz="4400" dirty="0">
                  <a:latin typeface="Gill Sans MT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372350" y="3600450"/>
                <a:ext cx="171450" cy="17145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2743200" y="2701439"/>
            <a:ext cx="5143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 smtClean="0"/>
              <a:t>700</a:t>
            </a:r>
            <a:endParaRPr lang="en-US" sz="4000" dirty="0"/>
          </a:p>
        </p:txBody>
      </p:sp>
      <p:sp>
        <p:nvSpPr>
          <p:cNvPr id="46" name="Rectangle 45"/>
          <p:cNvSpPr/>
          <p:nvPr/>
        </p:nvSpPr>
        <p:spPr>
          <a:xfrm>
            <a:off x="1543050" y="2701439"/>
            <a:ext cx="5143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 smtClean="0"/>
              <a:t>470</a:t>
            </a:r>
            <a:endParaRPr lang="en-US" sz="3600" dirty="0"/>
          </a:p>
        </p:txBody>
      </p:sp>
      <p:sp>
        <p:nvSpPr>
          <p:cNvPr id="51" name="Rectangle 50"/>
          <p:cNvSpPr/>
          <p:nvPr/>
        </p:nvSpPr>
        <p:spPr>
          <a:xfrm>
            <a:off x="4743450" y="2686050"/>
            <a:ext cx="6286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 smtClean="0"/>
              <a:t>2400</a:t>
            </a:r>
            <a:endParaRPr lang="en-US" sz="4000" dirty="0"/>
          </a:p>
        </p:txBody>
      </p:sp>
      <p:sp>
        <p:nvSpPr>
          <p:cNvPr id="59" name="Rectangle 58"/>
          <p:cNvSpPr/>
          <p:nvPr/>
        </p:nvSpPr>
        <p:spPr>
          <a:xfrm>
            <a:off x="6800850" y="2686050"/>
            <a:ext cx="6286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 smtClean="0"/>
              <a:t>5180</a:t>
            </a:r>
            <a:endParaRPr lang="en-US" sz="4000" dirty="0"/>
          </a:p>
        </p:txBody>
      </p:sp>
      <p:sp>
        <p:nvSpPr>
          <p:cNvPr id="61" name="Rectangle 60"/>
          <p:cNvSpPr/>
          <p:nvPr/>
        </p:nvSpPr>
        <p:spPr>
          <a:xfrm>
            <a:off x="5372100" y="2686050"/>
            <a:ext cx="6286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 smtClean="0"/>
              <a:t>2500</a:t>
            </a:r>
            <a:endParaRPr lang="en-US" sz="4000" dirty="0"/>
          </a:p>
        </p:txBody>
      </p:sp>
      <p:sp>
        <p:nvSpPr>
          <p:cNvPr id="62" name="Rectangle 61"/>
          <p:cNvSpPr/>
          <p:nvPr/>
        </p:nvSpPr>
        <p:spPr>
          <a:xfrm>
            <a:off x="7600950" y="2686050"/>
            <a:ext cx="6286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 smtClean="0"/>
              <a:t>5300</a:t>
            </a:r>
            <a:endParaRPr lang="en-US" sz="4000" dirty="0"/>
          </a:p>
        </p:txBody>
      </p:sp>
      <p:sp>
        <p:nvSpPr>
          <p:cNvPr id="71" name="TextBox 70"/>
          <p:cNvSpPr txBox="1"/>
          <p:nvPr/>
        </p:nvSpPr>
        <p:spPr>
          <a:xfrm>
            <a:off x="1457325" y="6096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   are </a:t>
            </a:r>
            <a:r>
              <a:rPr lang="en-US" sz="2800" i="1" dirty="0" smtClean="0"/>
              <a:t>Unoccupied</a:t>
            </a:r>
            <a:r>
              <a:rPr lang="en-US" sz="2800" dirty="0" smtClean="0"/>
              <a:t> TV Channels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314450" y="6115050"/>
            <a:ext cx="21717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White Spaces</a:t>
            </a:r>
            <a:endParaRPr lang="en-US" sz="2800" dirty="0"/>
          </a:p>
        </p:txBody>
      </p:sp>
      <p:sp>
        <p:nvSpPr>
          <p:cNvPr id="73" name="Rectangle 72"/>
          <p:cNvSpPr/>
          <p:nvPr/>
        </p:nvSpPr>
        <p:spPr>
          <a:xfrm>
            <a:off x="285750" y="2686050"/>
            <a:ext cx="6667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 smtClean="0"/>
              <a:t>54-90</a:t>
            </a:r>
            <a:endParaRPr lang="en-US" sz="3600" dirty="0"/>
          </a:p>
        </p:txBody>
      </p:sp>
      <p:sp>
        <p:nvSpPr>
          <p:cNvPr id="74" name="Rectangle 73"/>
          <p:cNvSpPr/>
          <p:nvPr/>
        </p:nvSpPr>
        <p:spPr>
          <a:xfrm>
            <a:off x="800100" y="2686050"/>
            <a:ext cx="9715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 smtClean="0"/>
              <a:t>170-216</a:t>
            </a:r>
            <a:endParaRPr lang="en-US" sz="3600" dirty="0"/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2000250" y="1733550"/>
            <a:ext cx="2343150" cy="571500"/>
            <a:chOff x="3086100" y="1657350"/>
            <a:chExt cx="2343150" cy="571500"/>
          </a:xfrm>
        </p:grpSpPr>
        <p:sp>
          <p:nvSpPr>
            <p:cNvPr id="81" name="Rectangle 80"/>
            <p:cNvSpPr/>
            <p:nvPr/>
          </p:nvSpPr>
          <p:spPr>
            <a:xfrm>
              <a:off x="3829050" y="1714500"/>
              <a:ext cx="1600200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spc="-150" dirty="0" smtClean="0">
                  <a:latin typeface="Gill Sans MT"/>
                </a:rPr>
                <a:t>Wireless </a:t>
              </a:r>
              <a:r>
                <a:rPr lang="en-US" sz="2400" spc="-150" dirty="0" err="1" smtClean="0">
                  <a:latin typeface="Gill Sans MT"/>
                </a:rPr>
                <a:t>Mic</a:t>
              </a:r>
              <a:r>
                <a:rPr lang="en-US" sz="2400" spc="-150" dirty="0" smtClean="0">
                  <a:latin typeface="Gill Sans MT"/>
                </a:rPr>
                <a:t>  </a:t>
              </a:r>
              <a:endParaRPr lang="en-US" sz="4400" dirty="0">
                <a:latin typeface="Gill Sans MT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3086100" y="1657350"/>
              <a:ext cx="742950" cy="571500"/>
              <a:chOff x="3086100" y="1657350"/>
              <a:chExt cx="742950" cy="571500"/>
            </a:xfrm>
          </p:grpSpPr>
          <p:pic>
            <p:nvPicPr>
              <p:cNvPr id="420871" name="Picture 7" descr="C:\Users\t-rohanm\AppData\Local\Microsoft\Windows\Temporary Internet Files\Content.IE5\2Q0H0UOW\MCj04403880000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086100" y="1657350"/>
                <a:ext cx="571500" cy="571500"/>
              </a:xfrm>
              <a:prstGeom prst="rect">
                <a:avLst/>
              </a:prstGeom>
              <a:noFill/>
            </p:spPr>
          </p:pic>
          <p:sp>
            <p:nvSpPr>
              <p:cNvPr id="82" name="Rectangle 81"/>
              <p:cNvSpPr/>
              <p:nvPr/>
            </p:nvSpPr>
            <p:spPr>
              <a:xfrm>
                <a:off x="3657600" y="1885950"/>
                <a:ext cx="171450" cy="17145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5715000" y="2914650"/>
            <a:ext cx="3028950" cy="2057460"/>
            <a:chOff x="6115050" y="2857500"/>
            <a:chExt cx="3028950" cy="2057460"/>
          </a:xfrm>
        </p:grpSpPr>
        <p:pic>
          <p:nvPicPr>
            <p:cNvPr id="63" name="Picture 62" descr="test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5050" y="2857500"/>
              <a:ext cx="3028950" cy="1771650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6343650" y="4514850"/>
              <a:ext cx="25238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TV Stations in America</a:t>
              </a:r>
              <a:endParaRPr lang="en-US" sz="2000" dirty="0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285750" y="2786955"/>
            <a:ext cx="7277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50</a:t>
            </a:r>
            <a:r>
              <a:rPr lang="en-US" sz="2800" dirty="0" smtClean="0"/>
              <a:t> TV Channels</a:t>
            </a:r>
          </a:p>
          <a:p>
            <a:pPr marL="0" lvl="1"/>
            <a:endParaRPr lang="en-US" sz="2800" dirty="0" smtClean="0"/>
          </a:p>
          <a:p>
            <a:pPr marL="0" lvl="1">
              <a:buFont typeface="Arial" pitchFamily="34" charset="0"/>
              <a:buChar char="•"/>
            </a:pPr>
            <a:r>
              <a:rPr lang="en-US" sz="2800" dirty="0" smtClean="0"/>
              <a:t>Each channel is </a:t>
            </a:r>
            <a:r>
              <a:rPr lang="en-US" sz="2800" b="1" i="1" dirty="0" smtClean="0">
                <a:solidFill>
                  <a:srgbClr val="FF0000"/>
                </a:solidFill>
              </a:rPr>
              <a:t>6 MHz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wide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85750" y="4549795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FCC </a:t>
            </a:r>
            <a:r>
              <a:rPr lang="en-US" sz="2800" dirty="0" smtClean="0"/>
              <a:t>Regulations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3200" i="1" dirty="0" smtClean="0"/>
              <a:t>Sense TV stations and </a:t>
            </a:r>
            <a:r>
              <a:rPr lang="en-US" sz="3200" i="1" dirty="0" err="1" smtClean="0"/>
              <a:t>Mics</a:t>
            </a:r>
            <a:r>
              <a:rPr lang="en-US" sz="3200" i="1" dirty="0" smtClean="0"/>
              <a:t> </a:t>
            </a:r>
            <a:endParaRPr lang="en-US" sz="3200" i="1" dirty="0" smtClean="0"/>
          </a:p>
        </p:txBody>
      </p:sp>
    </p:spTree>
    <p:custDataLst>
      <p:tags r:id="rId1"/>
    </p:custDataLst>
  </p:cSld>
  <p:clrMapOvr>
    <a:masterClrMapping/>
  </p:clrMapOvr>
  <p:transition advTm="905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8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4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7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0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3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6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59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6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6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68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7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74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7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9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5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8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1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4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7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10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13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18" grpId="0"/>
      <p:bldP spid="49" grpId="0" animBg="1"/>
      <p:bldP spid="49" grpId="1" animBg="1"/>
      <p:bldP spid="50" grpId="0"/>
      <p:bldP spid="44" grpId="0"/>
      <p:bldP spid="44" grpId="1"/>
      <p:bldP spid="46" grpId="0"/>
      <p:bldP spid="46" grpId="1"/>
      <p:bldP spid="51" grpId="0"/>
      <p:bldP spid="51" grpId="1"/>
      <p:bldP spid="59" grpId="0"/>
      <p:bldP spid="59" grpId="1"/>
      <p:bldP spid="61" grpId="0"/>
      <p:bldP spid="61" grpId="1"/>
      <p:bldP spid="62" grpId="0"/>
      <p:bldP spid="62" grpId="1"/>
      <p:bldP spid="71" grpId="0"/>
      <p:bldP spid="71" grpId="1"/>
      <p:bldP spid="72" grpId="0" animBg="1"/>
      <p:bldP spid="72" grpId="1" animBg="1"/>
      <p:bldP spid="73" grpId="0"/>
      <p:bldP spid="73" grpId="1"/>
      <p:bldP spid="74" grpId="0"/>
      <p:bldP spid="74" grpId="1"/>
      <p:bldP spid="78" grpId="2"/>
      <p:bldP spid="7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0248" y="2286000"/>
            <a:ext cx="7063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Why should we care about White Spaces?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advTm="864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Promise of White Spaces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" y="2298859"/>
            <a:ext cx="8458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86600" y="2295525"/>
            <a:ext cx="74295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228600" y="2668369"/>
            <a:ext cx="89535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i="1" spc="-150" dirty="0" smtClean="0">
                <a:latin typeface="Gill Sans MT"/>
              </a:rPr>
              <a:t>0 </a:t>
            </a:r>
          </a:p>
          <a:p>
            <a:pPr algn="ctr"/>
            <a:r>
              <a:rPr lang="en-US" i="1" spc="-150" dirty="0" smtClean="0">
                <a:latin typeface="Gill Sans MT"/>
              </a:rPr>
              <a:t>MHz</a:t>
            </a:r>
            <a:endParaRPr lang="en-US" sz="3600" i="1" dirty="0">
              <a:latin typeface="Gill Sans MT"/>
            </a:endParaRPr>
          </a:p>
        </p:txBody>
      </p:sp>
      <p:grpSp>
        <p:nvGrpSpPr>
          <p:cNvPr id="3" name="Group 50"/>
          <p:cNvGrpSpPr/>
          <p:nvPr/>
        </p:nvGrpSpPr>
        <p:grpSpPr>
          <a:xfrm>
            <a:off x="457200" y="2298859"/>
            <a:ext cx="2571750" cy="381000"/>
            <a:chOff x="457200" y="1600200"/>
            <a:chExt cx="2571750" cy="381000"/>
          </a:xfrm>
        </p:grpSpPr>
        <p:sp>
          <p:nvSpPr>
            <p:cNvPr id="9" name="Rectangle 8"/>
            <p:cNvSpPr/>
            <p:nvPr/>
          </p:nvSpPr>
          <p:spPr>
            <a:xfrm>
              <a:off x="457200" y="1600200"/>
              <a:ext cx="3048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4400" y="1600200"/>
              <a:ext cx="4572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71650" y="1600200"/>
              <a:ext cx="12573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5029200" y="2295525"/>
            <a:ext cx="62865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343900" y="2716827"/>
            <a:ext cx="97155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i="1" spc="-150" dirty="0" smtClean="0">
                <a:latin typeface="Gill Sans MT"/>
              </a:rPr>
              <a:t>7000 </a:t>
            </a:r>
          </a:p>
          <a:p>
            <a:pPr algn="ctr"/>
            <a:r>
              <a:rPr lang="en-US" i="1" spc="-150" dirty="0" smtClean="0">
                <a:latin typeface="Gill Sans MT"/>
              </a:rPr>
              <a:t>MHz</a:t>
            </a:r>
            <a:endParaRPr lang="en-US" sz="3600" i="1" dirty="0">
              <a:latin typeface="Gill Sans MT"/>
            </a:endParaRPr>
          </a:p>
        </p:txBody>
      </p:sp>
      <p:grpSp>
        <p:nvGrpSpPr>
          <p:cNvPr id="5" name="Group 67"/>
          <p:cNvGrpSpPr/>
          <p:nvPr/>
        </p:nvGrpSpPr>
        <p:grpSpPr>
          <a:xfrm>
            <a:off x="457200" y="1628775"/>
            <a:ext cx="1790700" cy="643771"/>
            <a:chOff x="457200" y="1628775"/>
            <a:chExt cx="1790700" cy="643771"/>
          </a:xfrm>
        </p:grpSpPr>
        <p:pic>
          <p:nvPicPr>
            <p:cNvPr id="168961" name="Picture 1" descr="C:\Users\t-rohanm\AppData\Local\Microsoft\Windows\Temporary Internet Files\Content.IE5\2JO25W5O\MPj04387840000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1628775"/>
              <a:ext cx="838199" cy="628650"/>
            </a:xfrm>
            <a:prstGeom prst="rect">
              <a:avLst/>
            </a:prstGeom>
            <a:noFill/>
          </p:spPr>
        </p:pic>
        <p:grpSp>
          <p:nvGrpSpPr>
            <p:cNvPr id="6" name="Group 62"/>
            <p:cNvGrpSpPr/>
            <p:nvPr/>
          </p:nvGrpSpPr>
          <p:grpSpPr>
            <a:xfrm>
              <a:off x="1028700" y="1810881"/>
              <a:ext cx="1219200" cy="461665"/>
              <a:chOff x="1543050" y="2114550"/>
              <a:chExt cx="1219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543050" y="2114550"/>
                <a:ext cx="1219200" cy="4616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2400" spc="-150" dirty="0" smtClean="0">
                    <a:latin typeface="Gill Sans MT"/>
                  </a:rPr>
                  <a:t>TV</a:t>
                </a:r>
                <a:endParaRPr lang="en-US" sz="4400" dirty="0">
                  <a:latin typeface="Gill Sans MT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714500" y="2269222"/>
                <a:ext cx="171450" cy="17145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31"/>
          <p:cNvGrpSpPr/>
          <p:nvPr/>
        </p:nvGrpSpPr>
        <p:grpSpPr>
          <a:xfrm>
            <a:off x="5943600" y="1657350"/>
            <a:ext cx="2171700" cy="610731"/>
            <a:chOff x="4972050" y="1657350"/>
            <a:chExt cx="2171700" cy="610731"/>
          </a:xfrm>
        </p:grpSpPr>
        <p:pic>
          <p:nvPicPr>
            <p:cNvPr id="30" name="Picture 7" descr="untitl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72050" y="1657350"/>
              <a:ext cx="497086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61"/>
            <p:cNvGrpSpPr/>
            <p:nvPr/>
          </p:nvGrpSpPr>
          <p:grpSpPr>
            <a:xfrm>
              <a:off x="5581650" y="1806416"/>
              <a:ext cx="1562100" cy="461665"/>
              <a:chOff x="7372350" y="3445778"/>
              <a:chExt cx="1562100" cy="46166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486650" y="3445778"/>
                <a:ext cx="1447800" cy="4616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2400" spc="-150" dirty="0" smtClean="0">
                    <a:latin typeface="Gill Sans MT"/>
                  </a:rPr>
                  <a:t>ISM (Wi-Fi)</a:t>
                </a:r>
                <a:endParaRPr lang="en-US" sz="4400" dirty="0">
                  <a:latin typeface="Gill Sans MT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372350" y="3600450"/>
                <a:ext cx="171450" cy="17145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2743200" y="2701439"/>
            <a:ext cx="5143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 smtClean="0"/>
              <a:t>700</a:t>
            </a:r>
            <a:endParaRPr lang="en-US" sz="4000" dirty="0"/>
          </a:p>
        </p:txBody>
      </p:sp>
      <p:sp>
        <p:nvSpPr>
          <p:cNvPr id="46" name="Rectangle 45"/>
          <p:cNvSpPr/>
          <p:nvPr/>
        </p:nvSpPr>
        <p:spPr>
          <a:xfrm>
            <a:off x="1543050" y="2701439"/>
            <a:ext cx="5143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 smtClean="0"/>
              <a:t>470</a:t>
            </a:r>
            <a:endParaRPr lang="en-US" sz="3600" dirty="0"/>
          </a:p>
        </p:txBody>
      </p:sp>
      <p:sp>
        <p:nvSpPr>
          <p:cNvPr id="51" name="Rectangle 50"/>
          <p:cNvSpPr/>
          <p:nvPr/>
        </p:nvSpPr>
        <p:spPr>
          <a:xfrm>
            <a:off x="4743450" y="2686050"/>
            <a:ext cx="6286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 smtClean="0"/>
              <a:t>2400</a:t>
            </a:r>
            <a:endParaRPr lang="en-US" sz="4000" dirty="0"/>
          </a:p>
        </p:txBody>
      </p:sp>
      <p:sp>
        <p:nvSpPr>
          <p:cNvPr id="59" name="Rectangle 58"/>
          <p:cNvSpPr/>
          <p:nvPr/>
        </p:nvSpPr>
        <p:spPr>
          <a:xfrm>
            <a:off x="6800850" y="2686050"/>
            <a:ext cx="6286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 smtClean="0"/>
              <a:t>5180</a:t>
            </a:r>
            <a:endParaRPr lang="en-US" sz="4000" dirty="0"/>
          </a:p>
        </p:txBody>
      </p:sp>
      <p:sp>
        <p:nvSpPr>
          <p:cNvPr id="61" name="Rectangle 60"/>
          <p:cNvSpPr/>
          <p:nvPr/>
        </p:nvSpPr>
        <p:spPr>
          <a:xfrm>
            <a:off x="5372100" y="2686050"/>
            <a:ext cx="6286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 smtClean="0"/>
              <a:t>2500</a:t>
            </a:r>
            <a:endParaRPr lang="en-US" sz="4000" dirty="0"/>
          </a:p>
        </p:txBody>
      </p:sp>
      <p:sp>
        <p:nvSpPr>
          <p:cNvPr id="62" name="Rectangle 61"/>
          <p:cNvSpPr/>
          <p:nvPr/>
        </p:nvSpPr>
        <p:spPr>
          <a:xfrm>
            <a:off x="7600950" y="2686050"/>
            <a:ext cx="6286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 smtClean="0"/>
              <a:t>5300</a:t>
            </a:r>
            <a:endParaRPr lang="en-US" sz="4000" dirty="0"/>
          </a:p>
        </p:txBody>
      </p:sp>
      <p:sp>
        <p:nvSpPr>
          <p:cNvPr id="73" name="Rectangle 72"/>
          <p:cNvSpPr/>
          <p:nvPr/>
        </p:nvSpPr>
        <p:spPr>
          <a:xfrm>
            <a:off x="285750" y="2705100"/>
            <a:ext cx="6667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 smtClean="0"/>
              <a:t>54-90</a:t>
            </a:r>
            <a:endParaRPr lang="en-US" sz="3600" dirty="0"/>
          </a:p>
        </p:txBody>
      </p:sp>
      <p:sp>
        <p:nvSpPr>
          <p:cNvPr id="74" name="Rectangle 73"/>
          <p:cNvSpPr/>
          <p:nvPr/>
        </p:nvSpPr>
        <p:spPr>
          <a:xfrm>
            <a:off x="800100" y="2705100"/>
            <a:ext cx="9715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 smtClean="0"/>
              <a:t>174-216</a:t>
            </a:r>
            <a:endParaRPr lang="en-US" sz="3600" dirty="0"/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3" name="Group 83"/>
          <p:cNvGrpSpPr/>
          <p:nvPr/>
        </p:nvGrpSpPr>
        <p:grpSpPr>
          <a:xfrm>
            <a:off x="2000250" y="1733550"/>
            <a:ext cx="2343150" cy="571500"/>
            <a:chOff x="3086100" y="1657350"/>
            <a:chExt cx="2343150" cy="571500"/>
          </a:xfrm>
        </p:grpSpPr>
        <p:sp>
          <p:nvSpPr>
            <p:cNvPr id="81" name="Rectangle 80"/>
            <p:cNvSpPr/>
            <p:nvPr/>
          </p:nvSpPr>
          <p:spPr>
            <a:xfrm>
              <a:off x="3829050" y="1714500"/>
              <a:ext cx="1600200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spc="-150" dirty="0" smtClean="0">
                  <a:latin typeface="Gill Sans MT"/>
                </a:rPr>
                <a:t>Wireless </a:t>
              </a:r>
              <a:r>
                <a:rPr lang="en-US" sz="2400" spc="-150" dirty="0" err="1" smtClean="0">
                  <a:latin typeface="Gill Sans MT"/>
                </a:rPr>
                <a:t>Mic</a:t>
              </a:r>
              <a:r>
                <a:rPr lang="en-US" sz="2400" spc="-150" dirty="0" smtClean="0">
                  <a:latin typeface="Gill Sans MT"/>
                </a:rPr>
                <a:t>  </a:t>
              </a:r>
              <a:endParaRPr lang="en-US" sz="4400" dirty="0">
                <a:latin typeface="Gill Sans MT"/>
              </a:endParaRPr>
            </a:p>
          </p:txBody>
        </p:sp>
        <p:grpSp>
          <p:nvGrpSpPr>
            <p:cNvPr id="14" name="Group 82"/>
            <p:cNvGrpSpPr/>
            <p:nvPr/>
          </p:nvGrpSpPr>
          <p:grpSpPr>
            <a:xfrm>
              <a:off x="3086100" y="1657350"/>
              <a:ext cx="742950" cy="571500"/>
              <a:chOff x="3086100" y="1657350"/>
              <a:chExt cx="742950" cy="571500"/>
            </a:xfrm>
          </p:grpSpPr>
          <p:pic>
            <p:nvPicPr>
              <p:cNvPr id="420871" name="Picture 7" descr="C:\Users\t-rohanm\AppData\Local\Microsoft\Windows\Temporary Internet Files\Content.IE5\2Q0H0UOW\MCj04403880000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086100" y="1657350"/>
                <a:ext cx="571500" cy="571500"/>
              </a:xfrm>
              <a:prstGeom prst="rect">
                <a:avLst/>
              </a:prstGeom>
              <a:noFill/>
            </p:spPr>
          </p:pic>
          <p:sp>
            <p:nvSpPr>
              <p:cNvPr id="82" name="Rectangle 81"/>
              <p:cNvSpPr/>
              <p:nvPr/>
            </p:nvSpPr>
            <p:spPr>
              <a:xfrm>
                <a:off x="3657600" y="1885950"/>
                <a:ext cx="171450" cy="17145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9" name="Explosion 2 78"/>
          <p:cNvSpPr/>
          <p:nvPr/>
        </p:nvSpPr>
        <p:spPr>
          <a:xfrm>
            <a:off x="457200" y="3371850"/>
            <a:ext cx="4914900" cy="1828800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More Spectrum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3" name="Explosion 1 82"/>
          <p:cNvSpPr/>
          <p:nvPr/>
        </p:nvSpPr>
        <p:spPr>
          <a:xfrm>
            <a:off x="685800" y="5257800"/>
            <a:ext cx="3886200" cy="1600200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Longer Range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43200" y="3371850"/>
            <a:ext cx="3085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Up to 3x of 802.11g</a:t>
            </a:r>
            <a:endParaRPr lang="en-US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371850" y="6115050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2"/>
                </a:solidFill>
              </a:rPr>
              <a:t>at least </a:t>
            </a:r>
            <a:r>
              <a:rPr lang="en-US" sz="2800" b="1" dirty="0" smtClean="0">
                <a:solidFill>
                  <a:schemeClr val="tx2"/>
                </a:solidFill>
              </a:rPr>
              <a:t>3 - 4x of Wi-Fi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657850" y="3200400"/>
            <a:ext cx="3477244" cy="3154710"/>
            <a:chOff x="5657850" y="3200400"/>
            <a:chExt cx="3477244" cy="3154710"/>
          </a:xfrm>
        </p:grpSpPr>
        <p:sp>
          <p:nvSpPr>
            <p:cNvPr id="43" name="TextBox 42"/>
            <p:cNvSpPr txBox="1"/>
            <p:nvPr/>
          </p:nvSpPr>
          <p:spPr>
            <a:xfrm>
              <a:off x="5657850" y="3200400"/>
              <a:ext cx="506870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900" dirty="0" smtClean="0"/>
                <a:t>}</a:t>
              </a:r>
              <a:endParaRPr lang="en-US" sz="4000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6532385" y="3943350"/>
              <a:ext cx="2602709" cy="2057400"/>
              <a:chOff x="6532385" y="3943350"/>
              <a:chExt cx="2602709" cy="20574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6572250" y="4000500"/>
                <a:ext cx="2457450" cy="200025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532385" y="3943350"/>
                <a:ext cx="25179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Potential Applications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571828" y="4343400"/>
                <a:ext cx="25632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Rural wireless broadband</a:t>
                </a:r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571295" y="4686300"/>
                <a:ext cx="16321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City-wide mesh</a:t>
                </a:r>
                <a:endParaRPr lang="en-US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603273" y="5059918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……..</a:t>
                </a:r>
                <a:endParaRPr lang="en-US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603273" y="5517118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……..</a:t>
                </a:r>
                <a:endParaRPr lang="en-US" dirty="0"/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930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9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2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5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 animBg="1"/>
      <p:bldP spid="51" grpId="0"/>
      <p:bldP spid="59" grpId="0"/>
      <p:bldP spid="61" grpId="0"/>
      <p:bldP spid="62" grpId="0"/>
      <p:bldP spid="79" grpId="0" animBg="1"/>
      <p:bldP spid="83" grpId="0" animBg="1"/>
      <p:bldP spid="40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Goal: Deploy Infrastructure Wireless</a:t>
            </a:r>
            <a:endParaRPr lang="en-US" sz="4000" dirty="0"/>
          </a:p>
        </p:txBody>
      </p:sp>
      <p:sp>
        <p:nvSpPr>
          <p:cNvPr id="40" name="TextBox 39"/>
          <p:cNvSpPr txBox="1"/>
          <p:nvPr/>
        </p:nvSpPr>
        <p:spPr>
          <a:xfrm>
            <a:off x="2400300" y="6057900"/>
            <a:ext cx="451485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Avoid interfering with incumbents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00300" y="5372100"/>
            <a:ext cx="451485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Good throughput for all nodes</a:t>
            </a:r>
            <a:endParaRPr lang="en-US" sz="2400" b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1885950" y="1600200"/>
            <a:ext cx="5325774" cy="3351544"/>
            <a:chOff x="571500" y="1885950"/>
            <a:chExt cx="5325774" cy="3351544"/>
          </a:xfrm>
        </p:grpSpPr>
        <p:grpSp>
          <p:nvGrpSpPr>
            <p:cNvPr id="45" name="Group 44"/>
            <p:cNvGrpSpPr/>
            <p:nvPr/>
          </p:nvGrpSpPr>
          <p:grpSpPr>
            <a:xfrm>
              <a:off x="1028700" y="1885950"/>
              <a:ext cx="4868574" cy="3351544"/>
              <a:chOff x="1028700" y="1885950"/>
              <a:chExt cx="4868574" cy="3351544"/>
            </a:xfrm>
          </p:grpSpPr>
          <p:pic>
            <p:nvPicPr>
              <p:cNvPr id="10" name="Picture 4" descr="C:\Users\t-rohanm\AppData\Local\Microsoft\Windows\Temporary Internet Files\Content.IE5\JHS5IGSZ\MCj04241920000[1]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57500" y="1885950"/>
                <a:ext cx="644236" cy="631708"/>
              </a:xfrm>
              <a:prstGeom prst="rect">
                <a:avLst/>
              </a:prstGeom>
              <a:noFill/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>
                <a:off x="1885950" y="2800350"/>
                <a:ext cx="400048" cy="28574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V="1">
                <a:off x="1771650" y="3943351"/>
                <a:ext cx="469756" cy="1714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rot="5400000">
                <a:off x="2905787" y="2694913"/>
                <a:ext cx="396994" cy="15066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10800000" flipV="1">
                <a:off x="3714750" y="2971800"/>
                <a:ext cx="400050" cy="2286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2828" name="Picture 12" descr="C:\Users\t-rohanm\AppData\Local\Microsoft\Windows\Temporary Internet Files\Content.IE5\CYRPO8ZZ\MCj0441335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171950" y="2228850"/>
                <a:ext cx="881928" cy="1052773"/>
              </a:xfrm>
              <a:prstGeom prst="rect">
                <a:avLst/>
              </a:prstGeom>
              <a:noFill/>
            </p:spPr>
          </p:pic>
          <p:cxnSp>
            <p:nvCxnSpPr>
              <p:cNvPr id="50" name="Straight Arrow Connector 49"/>
              <p:cNvCxnSpPr/>
              <p:nvPr/>
            </p:nvCxnSpPr>
            <p:spPr>
              <a:xfrm rot="10800000">
                <a:off x="3714752" y="3886202"/>
                <a:ext cx="400049" cy="2857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2286000" y="4400550"/>
                <a:ext cx="1516511" cy="836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/>
                  <a:t>Base Station </a:t>
                </a:r>
              </a:p>
              <a:p>
                <a:pPr algn="ctr"/>
                <a:r>
                  <a:rPr lang="en-US" sz="2800" dirty="0" smtClean="0"/>
                  <a:t>(BS)</a:t>
                </a:r>
                <a:endParaRPr lang="en-US" sz="2800" dirty="0"/>
              </a:p>
            </p:txBody>
          </p:sp>
          <p:pic>
            <p:nvPicPr>
              <p:cNvPr id="163842" name="Picture 2" descr="C:\Users\t-rohanm\AppData\Local\Microsoft\Windows\Temporary Internet Files\Content.IE5\7CCSFUFE\MCj02309640000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343400" y="3714750"/>
                <a:ext cx="1553874" cy="1472843"/>
              </a:xfrm>
              <a:prstGeom prst="rect">
                <a:avLst/>
              </a:prstGeom>
              <a:noFill/>
            </p:spPr>
          </p:pic>
          <p:pic>
            <p:nvPicPr>
              <p:cNvPr id="38" name="Picture 1" descr="C:\Users\t-rohanm\AppData\Local\Microsoft\Windows\Temporary Internet Files\Content.IE5\TZZY5DLH\MCj04397980000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1028700" y="2228850"/>
                <a:ext cx="914400" cy="914400"/>
              </a:xfrm>
              <a:prstGeom prst="rect">
                <a:avLst/>
              </a:prstGeom>
              <a:noFill/>
            </p:spPr>
          </p:pic>
          <p:pic>
            <p:nvPicPr>
              <p:cNvPr id="34" name="Picture 33" descr="11954226271169522330transmission_tower_ante_01_svg_hi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343150" y="2971800"/>
                <a:ext cx="1315979" cy="1543050"/>
              </a:xfrm>
              <a:prstGeom prst="rect">
                <a:avLst/>
              </a:prstGeom>
            </p:spPr>
          </p:pic>
        </p:grpSp>
        <p:pic>
          <p:nvPicPr>
            <p:cNvPr id="169985" name="Picture 1" descr="C:\Users\t-rohanm\AppData\Local\Microsoft\Windows\Temporary Internet Files\Content.IE5\RS7UBSJK\MCj0441738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1500" y="3714750"/>
              <a:ext cx="1257300" cy="1257300"/>
            </a:xfrm>
            <a:prstGeom prst="rect">
              <a:avLst/>
            </a:prstGeom>
            <a:noFill/>
          </p:spPr>
        </p:pic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advTm="3707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7.7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0.2|1.5|3.7|3.6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2|4.4|5.5|0.8|7.4|5.5|5.7|4.3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6.6|6.9|26.4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.5|6|6.4|7.7|7.7|8.6|18.9|1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5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.2|2|2.3|11.2|4.8|11.9|14.1|16.7|15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.8|6.2|16.3|1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.1|0.2|3.4|3.6|0.3|0.8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6|3.9|1.2|11.4|16.3|10.5|12.6|24.1|30.4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|0.4|1.1|2.6|5.9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4.9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4|1|0.9|0.3|0.5|2.5|6.6|3.6|4.7|2.6|7.2|0.3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5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8.8|1.7|5.6|9|1.6|4.3|14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1.7|7|21.5|11.5|11.6|44|0.3|18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9.6|8.7|12.6|3|4.5|1.6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7.9|56.5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7.6|21|13.8|11.4|3.4|10.6|5.1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7|6.5|7.9|4.2|19.4|0.7|13.3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|17.8|44.5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1.5|5.6|8.5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6.2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9.2|11|6.2|1.3|25.7|11.6|2.2|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1354</Words>
  <Application>Microsoft Macintosh PowerPoint</Application>
  <PresentationFormat>On-screen Show (4:3)</PresentationFormat>
  <Paragraphs>492</Paragraphs>
  <Slides>31</Slides>
  <Notes>22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Networking Over TV  White Spaces</vt:lpstr>
      <vt:lpstr>Wi-Fi’s Success Story</vt:lpstr>
      <vt:lpstr>Problems with Wi-Fi</vt:lpstr>
      <vt:lpstr>Overcoming Wi-Fi’s Problems</vt:lpstr>
      <vt:lpstr>Slide 5</vt:lpstr>
      <vt:lpstr>What are White Spaces?</vt:lpstr>
      <vt:lpstr>Slide 7</vt:lpstr>
      <vt:lpstr>The Promise of White Spaces</vt:lpstr>
      <vt:lpstr>Goal: Deploy Infrastructure Wireless</vt:lpstr>
      <vt:lpstr>Cognitive Radios</vt:lpstr>
      <vt:lpstr>Cognitive Radio Challenges</vt:lpstr>
      <vt:lpstr>Slide 12</vt:lpstr>
      <vt:lpstr>White Spaces Spectrum Availability</vt:lpstr>
      <vt:lpstr>White Spaces Spectrum Availability</vt:lpstr>
      <vt:lpstr>White Spaces Spectrum Availability</vt:lpstr>
      <vt:lpstr>KNOWS White Spaces Platform</vt:lpstr>
      <vt:lpstr>WhiteFi System Challenges</vt:lpstr>
      <vt:lpstr>Discovering a Base Station</vt:lpstr>
      <vt:lpstr>Whitespaces Platform: Adding SIFT</vt:lpstr>
      <vt:lpstr>SIFT, by example</vt:lpstr>
      <vt:lpstr>BS Discovery: Optimizing with SIFT</vt:lpstr>
      <vt:lpstr>BS Discovery: Optimizing with SIFT</vt:lpstr>
      <vt:lpstr>Discovery: Comparison to Baseline</vt:lpstr>
      <vt:lpstr>WhiteFi System Challenges</vt:lpstr>
      <vt:lpstr>Channel Assignment in Wi-Fi</vt:lpstr>
      <vt:lpstr>Spectrum Assignment in WhiteFi</vt:lpstr>
      <vt:lpstr>Accounting for Spatial Variation</vt:lpstr>
      <vt:lpstr>Intuition</vt:lpstr>
      <vt:lpstr>Multi Channel Airtime Metric (MCham)</vt:lpstr>
      <vt:lpstr>WhiteFi Prototype Performance</vt:lpstr>
      <vt:lpstr>Conclusions and Future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2010-04-06T01:36:04Z</dcterms:created>
  <dcterms:modified xsi:type="dcterms:W3CDTF">2010-04-07T02:15:32Z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