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8" r:id="rId2"/>
    <p:sldMasterId id="2147483681" r:id="rId3"/>
    <p:sldMasterId id="2147483693" r:id="rId4"/>
    <p:sldMasterId id="2147483706" r:id="rId5"/>
    <p:sldMasterId id="2147483718" r:id="rId6"/>
  </p:sldMasterIdLst>
  <p:notesMasterIdLst>
    <p:notesMasterId r:id="rId27"/>
  </p:notesMasterIdLst>
  <p:handoutMasterIdLst>
    <p:handoutMasterId r:id="rId28"/>
  </p:handoutMasterIdLst>
  <p:sldIdLst>
    <p:sldId id="308" r:id="rId7"/>
    <p:sldId id="309" r:id="rId8"/>
    <p:sldId id="339" r:id="rId9"/>
    <p:sldId id="399" r:id="rId10"/>
    <p:sldId id="341" r:id="rId11"/>
    <p:sldId id="342" r:id="rId12"/>
    <p:sldId id="394" r:id="rId13"/>
    <p:sldId id="395" r:id="rId14"/>
    <p:sldId id="398" r:id="rId15"/>
    <p:sldId id="400" r:id="rId16"/>
    <p:sldId id="401" r:id="rId17"/>
    <p:sldId id="413" r:id="rId18"/>
    <p:sldId id="406" r:id="rId19"/>
    <p:sldId id="414" r:id="rId20"/>
    <p:sldId id="415" r:id="rId21"/>
    <p:sldId id="417" r:id="rId22"/>
    <p:sldId id="418" r:id="rId23"/>
    <p:sldId id="419" r:id="rId24"/>
    <p:sldId id="420" r:id="rId25"/>
    <p:sldId id="421" r:id="rId26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itanya Gokha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00"/>
    <a:srgbClr val="FC6204"/>
    <a:srgbClr val="009A46"/>
    <a:srgbClr val="D9D9FF"/>
    <a:srgbClr val="C9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71765" autoAdjust="0"/>
  </p:normalViewPr>
  <p:slideViewPr>
    <p:cSldViewPr snapToGrid="0">
      <p:cViewPr varScale="1">
        <p:scale>
          <a:sx n="65" d="100"/>
          <a:sy n="65" d="100"/>
        </p:scale>
        <p:origin x="20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9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778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67B7D-4717-4A44-AAF8-5D87FD002E40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21906-8673-4EA2-89C1-AADC4541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210" y="8829955"/>
            <a:ext cx="3038589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7388"/>
            <a:ext cx="4678363" cy="350996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9/5/2016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9/5/2016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6.w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2895600"/>
            <a:ext cx="5312229" cy="2264229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 smtClean="0"/>
              <a:t>Chaitanya Gokhale</a:t>
            </a:r>
          </a:p>
          <a:p>
            <a:pPr algn="l">
              <a:lnSpc>
                <a:spcPct val="90000"/>
              </a:lnSpc>
            </a:pPr>
            <a:r>
              <a:rPr lang="en-US" dirty="0" smtClean="0"/>
              <a:t>University of Wisconsin-Madison</a:t>
            </a:r>
          </a:p>
          <a:p>
            <a:pPr algn="l">
              <a:lnSpc>
                <a:spcPct val="90000"/>
              </a:lnSpc>
            </a:pPr>
            <a:endParaRPr lang="en-US" sz="2000" i="1" dirty="0" smtClean="0"/>
          </a:p>
          <a:p>
            <a:pPr algn="l">
              <a:lnSpc>
                <a:spcPct val="120000"/>
              </a:lnSpc>
            </a:pPr>
            <a:r>
              <a:rPr lang="en-US" sz="2000" dirty="0" smtClean="0"/>
              <a:t>Joint work with AnHai Doan, Sanjib Das,  Jeffrey </a:t>
            </a:r>
            <a:r>
              <a:rPr lang="en-US" sz="2000" dirty="0" err="1" smtClean="0"/>
              <a:t>Naughton</a:t>
            </a:r>
            <a:r>
              <a:rPr lang="en-US" sz="2000" dirty="0" smtClean="0"/>
              <a:t>, Ram </a:t>
            </a:r>
            <a:r>
              <a:rPr lang="en-US" sz="2000" dirty="0" err="1" smtClean="0"/>
              <a:t>Rampalli</a:t>
            </a:r>
            <a:r>
              <a:rPr lang="en-US" sz="2000" dirty="0" smtClean="0"/>
              <a:t>,  Jude </a:t>
            </a:r>
            <a:r>
              <a:rPr lang="en-US" sz="2000" dirty="0" err="1" smtClean="0"/>
              <a:t>Shavlik</a:t>
            </a:r>
            <a:r>
              <a:rPr lang="en-US" sz="2000" dirty="0" smtClean="0"/>
              <a:t>, and Jerry Zhu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2369" y="675357"/>
            <a:ext cx="8751887" cy="16891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Corleone: Hands-Off Crowdsourcing</a:t>
            </a:r>
            <a:br>
              <a:rPr lang="en-US" sz="3200" dirty="0" smtClean="0"/>
            </a:br>
            <a:r>
              <a:rPr lang="en-US" sz="3200" dirty="0" smtClean="0"/>
              <a:t>for Entity Matching</a:t>
            </a:r>
            <a:endParaRPr lang="en-US" sz="3200" dirty="0"/>
          </a:p>
        </p:txBody>
      </p:sp>
      <p:pic>
        <p:nvPicPr>
          <p:cNvPr id="16387" name="Picture 8" descr="white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14" y="2802156"/>
            <a:ext cx="1084716" cy="170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3032" y="5326256"/>
            <a:ext cx="3156857" cy="584689"/>
          </a:xfrm>
          <a:prstGeom prst="rect">
            <a:avLst/>
          </a:prstGeom>
          <a:noFill/>
        </p:spPr>
        <p:txBody>
          <a:bodyPr wrap="square" lIns="91345" tIns="45677" rIns="91345" bIns="45677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@</a:t>
            </a:r>
            <a:r>
              <a:rPr lang="en-US" sz="3200" b="1" dirty="0" smtClean="0">
                <a:solidFill>
                  <a:srgbClr val="0070C0"/>
                </a:solidFill>
              </a:rPr>
              <a:t>Walmart</a:t>
            </a:r>
            <a:r>
              <a:rPr lang="en-US" sz="3200" dirty="0" smtClean="0">
                <a:solidFill>
                  <a:srgbClr val="FFC000"/>
                </a:solidFill>
              </a:rPr>
              <a:t>Labs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|A x B| is often very large (e.g., 10B pairs or more)</a:t>
            </a:r>
          </a:p>
          <a:p>
            <a:pPr lvl="1"/>
            <a:r>
              <a:rPr lang="en-US" dirty="0" smtClean="0"/>
              <a:t>developer writes rules to remove obviously non-matched pairs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critical step in EM</a:t>
            </a:r>
          </a:p>
          <a:p>
            <a:r>
              <a:rPr lang="en-US" dirty="0" smtClean="0"/>
              <a:t>How do we get the crowd to do this?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ordinary workers; can’t write machine-readable rules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write in English, we can’t convert them into machine-readable</a:t>
            </a:r>
          </a:p>
          <a:p>
            <a:r>
              <a:rPr lang="en-US" smtClean="0"/>
              <a:t>Crowdsourced EM </a:t>
            </a:r>
            <a:r>
              <a:rPr lang="en-US" dirty="0" smtClean="0"/>
              <a:t>so far asks people to label examples</a:t>
            </a:r>
          </a:p>
          <a:p>
            <a:pPr lvl="1"/>
            <a:r>
              <a:rPr lang="en-US" dirty="0" smtClean="0"/>
              <a:t>no work has asked people to write machine-readable rules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5028" y="1785258"/>
            <a:ext cx="7837715" cy="202474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lvl="1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trigram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0.2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</a:rPr>
              <a:t>[for matching Citations]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overlap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a.brand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b.brand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 0   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[for matching Products] </a:t>
            </a:r>
            <a:b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cosine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≤ 0.1 AND </a:t>
            </a:r>
            <a:b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≥ 3 OR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≥ 3 OR</a:t>
            </a:r>
            <a:b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isNULL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a.price,b.price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1"/>
            <a:ext cx="7772400" cy="517634"/>
          </a:xfrm>
        </p:spPr>
        <p:txBody>
          <a:bodyPr/>
          <a:lstStyle/>
          <a:p>
            <a:r>
              <a:rPr lang="en-US" dirty="0" smtClean="0"/>
              <a:t>Our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20" y="861852"/>
            <a:ext cx="8686800" cy="5181600"/>
          </a:xfrm>
        </p:spPr>
        <p:txBody>
          <a:bodyPr/>
          <a:lstStyle/>
          <a:p>
            <a:r>
              <a:rPr lang="en-US" dirty="0" smtClean="0"/>
              <a:t>Ask people to label examples, as before</a:t>
            </a:r>
          </a:p>
          <a:p>
            <a:endParaRPr lang="en-US" dirty="0" smtClean="0"/>
          </a:p>
          <a:p>
            <a:r>
              <a:rPr lang="en-US" dirty="0" smtClean="0"/>
              <a:t>Use them to generate many machine-readable rules</a:t>
            </a:r>
          </a:p>
          <a:p>
            <a:pPr lvl="1"/>
            <a:r>
              <a:rPr lang="en-US" dirty="0" smtClean="0"/>
              <a:t>using machine learning, specifically a random forest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Ask crowd to evaluate, select and apply the best rules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has proven highly promising</a:t>
            </a:r>
          </a:p>
          <a:p>
            <a:pPr lvl="1"/>
            <a:r>
              <a:rPr lang="en-US" dirty="0" smtClean="0"/>
              <a:t>e.g., reduce # of tuple pairs from 168M to 38.2K, at cost of $7.20</a:t>
            </a:r>
            <a:br>
              <a:rPr lang="en-US" dirty="0" smtClean="0"/>
            </a:br>
            <a:r>
              <a:rPr lang="en-US" dirty="0" smtClean="0"/>
              <a:t>                                             from 56M to 173.4K, at cost of $22</a:t>
            </a:r>
          </a:p>
          <a:p>
            <a:pPr lvl="1"/>
            <a:r>
              <a:rPr lang="en-US" dirty="0" smtClean="0"/>
              <a:t>with no developer involved</a:t>
            </a:r>
          </a:p>
          <a:p>
            <a:pPr lvl="1"/>
            <a:r>
              <a:rPr lang="en-US" dirty="0" smtClean="0"/>
              <a:t>in some cases did much better than using a developer </a:t>
            </a:r>
            <a:br>
              <a:rPr lang="en-US" dirty="0" smtClean="0"/>
            </a:br>
            <a:r>
              <a:rPr lang="en-US" dirty="0" smtClean="0"/>
              <a:t>(bigger reduction, higher accuracy)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6036273" y="5066279"/>
            <a:ext cx="2415745" cy="654909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26957" y="5066279"/>
            <a:ext cx="2977978" cy="654909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26957" y="4256899"/>
            <a:ext cx="2996513" cy="389238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in </a:t>
            </a:r>
            <a:r>
              <a:rPr lang="en-US" dirty="0" err="1" smtClean="0"/>
              <a:t>Corleone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340" y="5033328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Sample S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from |A x B|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192144"/>
            <a:ext cx="192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Four examples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supplied by user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(2 pos, 2 </a:t>
            </a:r>
            <a:r>
              <a:rPr lang="en-US" sz="1800" dirty="0" err="1" smtClean="0">
                <a:solidFill>
                  <a:schemeClr val="tx1"/>
                </a:solidFill>
              </a:rPr>
              <a:t>neg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312" y="4265136"/>
            <a:ext cx="307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Stopping criterion satisfied?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5033328"/>
            <a:ext cx="2929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Select q “most informative”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unlabeled 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9202" y="5033328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Label the q selected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examples using crowd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3002" y="6046553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Amazon’s Mechanical Turk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2400" y="4123033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Random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forest F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548184" y="5424598"/>
            <a:ext cx="444844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526957" y="3484588"/>
            <a:ext cx="2996513" cy="389238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4599" y="3470164"/>
            <a:ext cx="287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Train a random forest F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7265773" y="5770586"/>
            <a:ext cx="0" cy="3336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3917092" y="3910895"/>
            <a:ext cx="0" cy="3336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014151" y="3707009"/>
            <a:ext cx="444844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2014151" y="5424598"/>
            <a:ext cx="444844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917092" y="4689370"/>
            <a:ext cx="0" cy="3336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566719" y="3688474"/>
            <a:ext cx="16496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216341" y="3688474"/>
            <a:ext cx="0" cy="129746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Arrow Connector 55"/>
          <p:cNvCxnSpPr>
            <a:stCxn id="7" idx="3"/>
            <a:endCxn id="12" idx="1"/>
          </p:cNvCxnSpPr>
          <p:nvPr/>
        </p:nvCxnSpPr>
        <p:spPr bwMode="auto">
          <a:xfrm flipV="1">
            <a:off x="5609967" y="4446199"/>
            <a:ext cx="2162433" cy="36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60" name="Content Placeholder 2"/>
          <p:cNvSpPr txBox="1">
            <a:spLocks/>
          </p:cNvSpPr>
          <p:nvPr/>
        </p:nvSpPr>
        <p:spPr>
          <a:xfrm>
            <a:off x="228600" y="914400"/>
            <a:ext cx="8686800" cy="2113005"/>
          </a:xfrm>
          <a:prstGeom prst="rect">
            <a:avLst/>
          </a:prstGeom>
        </p:spPr>
        <p:txBody>
          <a:bodyPr/>
          <a:lstStyle/>
          <a:p>
            <a:pPr marL="342550" marR="0" lvl="0" indent="-3425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 if blocking is necessary</a:t>
            </a:r>
          </a:p>
          <a:p>
            <a:pPr marL="742188" marR="0" lvl="1" indent="-28545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|A X B| &lt; </a:t>
            </a:r>
            <a:r>
              <a:rPr kumimoji="1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τ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no blocking, return A X B. Otherwise do blocking.</a:t>
            </a:r>
          </a:p>
          <a:p>
            <a:pPr marL="342550" marR="0" lvl="0" indent="-3425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sample S from A x B</a:t>
            </a:r>
          </a:p>
          <a:p>
            <a:pPr marL="342550" marR="0" lvl="0" indent="-3425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 a random forest F on S (to match 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tuple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pairs)</a:t>
            </a:r>
          </a:p>
          <a:p>
            <a:pPr marL="742188" marR="0" lvl="1" indent="-28545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using active learning, where crowd labels pairs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93031" y="411481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80022" y="464614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7" grpId="0" animBg="1"/>
      <p:bldP spid="28" grpId="0" animBg="1"/>
      <p:bldP spid="5" grpId="0"/>
      <p:bldP spid="7" grpId="0"/>
      <p:bldP spid="10" grpId="0"/>
      <p:bldP spid="11" grpId="0"/>
      <p:bldP spid="12" grpId="0"/>
      <p:bldP spid="23" grpId="0" animBg="1"/>
      <p:bldP spid="27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593124"/>
          </a:xfrm>
          <a:prstGeom prst="rect">
            <a:avLst/>
          </a:prstGeom>
        </p:spPr>
        <p:txBody>
          <a:bodyPr lIns="91359" tIns="91359" rIns="91359" bIns="91359" anchor="b" anchorCtr="0">
            <a:noAutofit/>
          </a:bodyPr>
          <a:lstStyle/>
          <a:p>
            <a:pPr lvl="0" algn="ctr" rtl="0">
              <a:buNone/>
            </a:pPr>
            <a:r>
              <a:rPr lang="en" dirty="0" smtClean="0"/>
              <a:t>Blocking in Corleone</a:t>
            </a:r>
            <a:endParaRPr lang="en" dirty="0"/>
          </a:p>
        </p:txBody>
      </p:sp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04"/>
          <p:cNvGrpSpPr/>
          <p:nvPr/>
        </p:nvGrpSpPr>
        <p:grpSpPr>
          <a:xfrm>
            <a:off x="2590807" y="1676400"/>
            <a:ext cx="2393373" cy="1811242"/>
            <a:chOff x="2438400" y="4467996"/>
            <a:chExt cx="1999527" cy="1531491"/>
          </a:xfrm>
        </p:grpSpPr>
        <p:sp>
          <p:nvSpPr>
            <p:cNvPr id="47" name="TextBox 46"/>
            <p:cNvSpPr txBox="1"/>
            <p:nvPr/>
          </p:nvSpPr>
          <p:spPr>
            <a:xfrm>
              <a:off x="2590800" y="4467996"/>
              <a:ext cx="1066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isbn_match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2667000" y="4724400"/>
              <a:ext cx="3810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048000" y="4724400"/>
              <a:ext cx="4572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514600" y="4752201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76600" y="4752201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38400" y="5077599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80796" y="5077599"/>
              <a:ext cx="1357131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#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pages_match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87"/>
            <p:cNvGrpSpPr/>
            <p:nvPr/>
          </p:nvGrpSpPr>
          <p:grpSpPr>
            <a:xfrm>
              <a:off x="3124200" y="5334000"/>
              <a:ext cx="1066800" cy="381000"/>
              <a:chOff x="3124200" y="5334000"/>
              <a:chExt cx="1066800" cy="381000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 flipH="1">
                <a:off x="3276600" y="5334000"/>
                <a:ext cx="3810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3657600" y="5334000"/>
                <a:ext cx="4572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3124200" y="53618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886200" y="53618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3048000" y="5687199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62400" y="5687199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Yes</a:t>
              </a:r>
            </a:p>
          </p:txBody>
        </p:sp>
      </p:grpSp>
      <p:grpSp>
        <p:nvGrpSpPr>
          <p:cNvPr id="4" name="Group 178"/>
          <p:cNvGrpSpPr/>
          <p:nvPr/>
        </p:nvGrpSpPr>
        <p:grpSpPr>
          <a:xfrm>
            <a:off x="5524500" y="1676404"/>
            <a:ext cx="3009900" cy="2474952"/>
            <a:chOff x="3200400" y="5638800"/>
            <a:chExt cx="2514600" cy="2092689"/>
          </a:xfrm>
        </p:grpSpPr>
        <p:sp>
          <p:nvSpPr>
            <p:cNvPr id="26" name="TextBox 25"/>
            <p:cNvSpPr txBox="1"/>
            <p:nvPr/>
          </p:nvSpPr>
          <p:spPr>
            <a:xfrm>
              <a:off x="3352800" y="5638800"/>
              <a:ext cx="1066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title_match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3429000" y="5895201"/>
              <a:ext cx="3810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810000" y="5895201"/>
              <a:ext cx="4572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76600" y="5923002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8600" y="5923002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00400" y="6248400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0000" y="6248400"/>
              <a:ext cx="152207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publisher_match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87"/>
            <p:cNvGrpSpPr/>
            <p:nvPr/>
          </p:nvGrpSpPr>
          <p:grpSpPr>
            <a:xfrm>
              <a:off x="3886200" y="6477000"/>
              <a:ext cx="1066800" cy="381000"/>
              <a:chOff x="3124200" y="5410200"/>
              <a:chExt cx="1066800" cy="38100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flipH="1">
                <a:off x="3276600" y="5410200"/>
                <a:ext cx="3810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3657600" y="5410200"/>
                <a:ext cx="4572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3124200" y="54380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86200" y="54380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810000" y="6809601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5800" y="6809601"/>
              <a:ext cx="1090913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year_match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87"/>
            <p:cNvGrpSpPr/>
            <p:nvPr/>
          </p:nvGrpSpPr>
          <p:grpSpPr>
            <a:xfrm>
              <a:off x="4419600" y="7086600"/>
              <a:ext cx="1066800" cy="381000"/>
              <a:chOff x="3124200" y="5410200"/>
              <a:chExt cx="1066800" cy="381000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H="1">
                <a:off x="3276600" y="5410200"/>
                <a:ext cx="3810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3657600" y="5410200"/>
                <a:ext cx="4572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124200" y="54380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86200" y="54380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343400" y="7419201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7419201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Yes</a:t>
              </a:r>
            </a:p>
          </p:txBody>
        </p:sp>
      </p:grpSp>
      <p:grpSp>
        <p:nvGrpSpPr>
          <p:cNvPr id="7" name="Group 184"/>
          <p:cNvGrpSpPr/>
          <p:nvPr/>
        </p:nvGrpSpPr>
        <p:grpSpPr>
          <a:xfrm>
            <a:off x="609600" y="4191000"/>
            <a:ext cx="2743200" cy="369332"/>
            <a:chOff x="914400" y="7486108"/>
            <a:chExt cx="2291787" cy="312288"/>
          </a:xfrm>
        </p:grpSpPr>
        <p:sp>
          <p:nvSpPr>
            <p:cNvPr id="24" name="TextBox 23"/>
            <p:cNvSpPr txBox="1"/>
            <p:nvPr/>
          </p:nvSpPr>
          <p:spPr>
            <a:xfrm>
              <a:off x="914400" y="7486108"/>
              <a:ext cx="2291787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N)           No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422830" y="7657813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99"/>
          <p:cNvGrpSpPr/>
          <p:nvPr/>
        </p:nvGrpSpPr>
        <p:grpSpPr>
          <a:xfrm>
            <a:off x="609600" y="4495821"/>
            <a:ext cx="5181600" cy="369332"/>
            <a:chOff x="914400" y="7659740"/>
            <a:chExt cx="4328932" cy="312288"/>
          </a:xfrm>
        </p:grpSpPr>
        <p:sp>
          <p:nvSpPr>
            <p:cNvPr id="22" name="TextBox 21"/>
            <p:cNvSpPr txBox="1"/>
            <p:nvPr/>
          </p:nvSpPr>
          <p:spPr>
            <a:xfrm>
              <a:off x="914400" y="7659740"/>
              <a:ext cx="4328932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Y)  and  (#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pages_match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= N)           No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441785" y="7834599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5"/>
          <p:cNvGrpSpPr/>
          <p:nvPr/>
        </p:nvGrpSpPr>
        <p:grpSpPr>
          <a:xfrm>
            <a:off x="609600" y="5004093"/>
            <a:ext cx="2819400" cy="369332"/>
            <a:chOff x="914400" y="7620021"/>
            <a:chExt cx="2355448" cy="312288"/>
          </a:xfrm>
        </p:grpSpPr>
        <p:sp>
          <p:nvSpPr>
            <p:cNvPr id="20" name="TextBox 19"/>
            <p:cNvSpPr txBox="1"/>
            <p:nvPr/>
          </p:nvSpPr>
          <p:spPr>
            <a:xfrm>
              <a:off x="914400" y="7620021"/>
              <a:ext cx="2355448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title_match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= N)            No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468301" y="7772400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09600" y="5618205"/>
            <a:ext cx="7467600" cy="369269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title_match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Y)  and 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publisher_match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Y)  and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year_match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N)          No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3921" y="3759794"/>
            <a:ext cx="3303976" cy="400047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2000" b="1" dirty="0" smtClean="0"/>
              <a:t>Extracted candidate rules</a:t>
            </a:r>
            <a:endParaRPr lang="en-US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609600" y="5325075"/>
            <a:ext cx="5486400" cy="369269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title_match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Y)  and 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publisher_match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N)         No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038106" y="5498460"/>
            <a:ext cx="33943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184571" y="5781489"/>
            <a:ext cx="33943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984"/>
          </a:xfrm>
        </p:spPr>
        <p:txBody>
          <a:bodyPr/>
          <a:lstStyle/>
          <a:p>
            <a:r>
              <a:rPr lang="en-US" dirty="0" smtClean="0"/>
              <a:t>Extract candidate rules from random forest F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23921" y="1739465"/>
            <a:ext cx="2321336" cy="1015600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2000" b="1" dirty="0" smtClean="0"/>
              <a:t>Example random </a:t>
            </a:r>
            <a:br>
              <a:rPr lang="en-US" sz="2000" b="1" dirty="0" smtClean="0"/>
            </a:br>
            <a:r>
              <a:rPr lang="en-US" sz="2000" b="1" dirty="0" smtClean="0"/>
              <a:t>forest F for </a:t>
            </a:r>
          </a:p>
          <a:p>
            <a:r>
              <a:rPr lang="en-US" sz="2000" b="1" dirty="0" smtClean="0"/>
              <a:t>matching books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in </a:t>
            </a:r>
            <a:r>
              <a:rPr lang="en-US" dirty="0" err="1" smtClean="0"/>
              <a:t>Corleone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837670"/>
          </a:xfrm>
        </p:spPr>
        <p:txBody>
          <a:bodyPr/>
          <a:lstStyle/>
          <a:p>
            <a:r>
              <a:rPr lang="en-US" dirty="0" smtClean="0"/>
              <a:t>Evaluate the precision of extracted candidate rules</a:t>
            </a:r>
          </a:p>
          <a:p>
            <a:pPr lvl="1"/>
            <a:r>
              <a:rPr lang="en-US" dirty="0" smtClean="0"/>
              <a:t>for each rule R, apply R to predict “match / no match” on sample S</a:t>
            </a:r>
          </a:p>
          <a:p>
            <a:pPr lvl="1"/>
            <a:r>
              <a:rPr lang="en-US" dirty="0" smtClean="0"/>
              <a:t>ask crowd to evaluate R’s predictions</a:t>
            </a:r>
          </a:p>
          <a:p>
            <a:pPr lvl="1"/>
            <a:r>
              <a:rPr lang="en-US" dirty="0" smtClean="0"/>
              <a:t>compute precision for R</a:t>
            </a:r>
          </a:p>
          <a:p>
            <a:r>
              <a:rPr lang="en-US" dirty="0" smtClean="0"/>
              <a:t>Select most precise rules as “blocking rules”</a:t>
            </a:r>
          </a:p>
          <a:p>
            <a:r>
              <a:rPr lang="en-US" dirty="0" smtClean="0"/>
              <a:t>Apply blocking rules to A and B using </a:t>
            </a:r>
            <a:r>
              <a:rPr lang="en-US" dirty="0" err="1" smtClean="0"/>
              <a:t>Hadoop</a:t>
            </a:r>
            <a:r>
              <a:rPr lang="en-US" dirty="0" smtClean="0"/>
              <a:t>, to obtain a smaller set of candidate pairs to be matched</a:t>
            </a:r>
          </a:p>
          <a:p>
            <a:endParaRPr lang="en-US" dirty="0" smtClean="0"/>
          </a:p>
          <a:p>
            <a:r>
              <a:rPr lang="en-US" dirty="0" smtClean="0"/>
              <a:t>Multiple difficult optimization problems in blocking</a:t>
            </a:r>
          </a:p>
          <a:p>
            <a:pPr lvl="1"/>
            <a:r>
              <a:rPr lang="en-US" dirty="0" smtClean="0"/>
              <a:t>to minimize crowd effort &amp; scale up to very large tables A and B</a:t>
            </a:r>
          </a:p>
          <a:p>
            <a:pPr lvl="1"/>
            <a:r>
              <a:rPr lang="en-US" dirty="0" smtClean="0"/>
              <a:t>see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827" y="438806"/>
            <a:ext cx="7294179" cy="685800"/>
          </a:xfrm>
        </p:spPr>
        <p:txBody>
          <a:bodyPr/>
          <a:lstStyle/>
          <a:p>
            <a:r>
              <a:rPr lang="en-US" dirty="0" smtClean="0"/>
              <a:t>The Rest of </a:t>
            </a:r>
            <a:r>
              <a:rPr lang="en-US" dirty="0" err="1" smtClean="0"/>
              <a:t>Corleone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872" y="3560527"/>
            <a:ext cx="572459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84200" y="3060235"/>
            <a:ext cx="968800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Matcher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70" y="3545659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498" y="3067593"/>
            <a:ext cx="1121502" cy="830934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Candidate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tuple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pairs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221462"/>
            <a:ext cx="1234966" cy="830934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Instructions 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to the crowd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Four examples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8508" y="3424303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71798" y="3086256"/>
            <a:ext cx="961990" cy="584713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matches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81130" y="3424303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7576" y="2963150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97576" y="3448574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74370" y="2671895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36" y="2186472"/>
            <a:ext cx="732760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Tables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67131" y="3424303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33931" y="3424303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395860" y="3035965"/>
            <a:ext cx="995547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Accuracy Estimator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481730" y="3424303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48600" y="2718487"/>
            <a:ext cx="1555490" cy="1323377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matches</a:t>
            </a:r>
          </a:p>
          <a:p>
            <a:pPr>
              <a:buFontTx/>
              <a:buChar char="-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 Accuracy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estimates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62401" y="4395153"/>
            <a:ext cx="1371600" cy="77668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 Pairs’ Locator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8"/>
          <p:cNvGrpSpPr/>
          <p:nvPr/>
        </p:nvGrpSpPr>
        <p:grpSpPr>
          <a:xfrm>
            <a:off x="5364587" y="3715560"/>
            <a:ext cx="1569619" cy="1067935"/>
            <a:chOff x="11184819" y="5562600"/>
            <a:chExt cx="685800" cy="838200"/>
          </a:xfrm>
        </p:grpSpPr>
        <p:cxnSp>
          <p:nvCxnSpPr>
            <p:cNvPr id="42" name="Straight Arrow Connector 41"/>
            <p:cNvCxnSpPr/>
            <p:nvPr/>
          </p:nvCxnSpPr>
          <p:spPr>
            <a:xfrm flipH="1">
              <a:off x="11184819" y="640080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1870619" y="5562600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2"/>
          <p:cNvGrpSpPr/>
          <p:nvPr/>
        </p:nvGrpSpPr>
        <p:grpSpPr>
          <a:xfrm rot="5400000">
            <a:off x="3128088" y="4020541"/>
            <a:ext cx="922014" cy="603905"/>
            <a:chOff x="11048999" y="5589713"/>
            <a:chExt cx="685801" cy="838200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11048999" y="642791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734800" y="5589713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577592" y="1867156"/>
            <a:ext cx="3280408" cy="584713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Crowd of workers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(e.g., on Amazon Mechanical Turk)</a:t>
            </a:r>
          </a:p>
        </p:txBody>
      </p:sp>
      <p:grpSp>
        <p:nvGrpSpPr>
          <p:cNvPr id="6" name="Group 83"/>
          <p:cNvGrpSpPr/>
          <p:nvPr/>
        </p:nvGrpSpPr>
        <p:grpSpPr>
          <a:xfrm>
            <a:off x="2670232" y="1994275"/>
            <a:ext cx="755743" cy="679595"/>
            <a:chOff x="6553200" y="3714750"/>
            <a:chExt cx="1219200" cy="704850"/>
          </a:xfrm>
        </p:grpSpPr>
        <p:graphicFrame>
          <p:nvGraphicFramePr>
            <p:cNvPr id="35" name="Object 3"/>
            <p:cNvGraphicFramePr>
              <a:graphicFrameLocks noChangeAspect="1"/>
            </p:cNvGraphicFramePr>
            <p:nvPr/>
          </p:nvGraphicFramePr>
          <p:xfrm>
            <a:off x="6553200" y="37147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003" name="Clip Gallery" r:id="rId4" imgW="1857600" imgH="3995640" progId="">
                    <p:embed/>
                  </p:oleObj>
                </mc:Choice>
                <mc:Fallback>
                  <p:oleObj name="Clip Gallery" r:id="rId4" imgW="1857600" imgH="399564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37147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6781800" y="38671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004" name="Clip Gallery" r:id="rId6" imgW="1857600" imgH="3995640" progId="">
                    <p:embed/>
                  </p:oleObj>
                </mc:Choice>
                <mc:Fallback>
                  <p:oleObj name="Clip Gallery" r:id="rId6" imgW="1857600" imgH="399564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38671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5"/>
            <p:cNvGraphicFramePr>
              <a:graphicFrameLocks noChangeAspect="1"/>
            </p:cNvGraphicFramePr>
            <p:nvPr/>
          </p:nvGraphicFramePr>
          <p:xfrm>
            <a:off x="7010400" y="37147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005" name="Clip Gallery" r:id="rId7" imgW="1857600" imgH="3995640" progId="">
                    <p:embed/>
                  </p:oleObj>
                </mc:Choice>
                <mc:Fallback>
                  <p:oleObj name="Clip Gallery" r:id="rId7" imgW="1857600" imgH="399564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37147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6"/>
            <p:cNvGraphicFramePr>
              <a:graphicFrameLocks noChangeAspect="1"/>
            </p:cNvGraphicFramePr>
            <p:nvPr/>
          </p:nvGraphicFramePr>
          <p:xfrm>
            <a:off x="7239000" y="384810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006" name="Clip Gallery" r:id="rId8" imgW="1857600" imgH="3995640" progId="">
                    <p:embed/>
                  </p:oleObj>
                </mc:Choice>
                <mc:Fallback>
                  <p:oleObj name="Clip Gallery" r:id="rId8" imgW="1857600" imgH="399564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4810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7"/>
            <p:cNvGraphicFramePr>
              <a:graphicFrameLocks noChangeAspect="1"/>
            </p:cNvGraphicFramePr>
            <p:nvPr/>
          </p:nvGraphicFramePr>
          <p:xfrm>
            <a:off x="7467600" y="37147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007" name="Clip Gallery" r:id="rId9" imgW="1857600" imgH="3995640" progId="">
                    <p:embed/>
                  </p:oleObj>
                </mc:Choice>
                <mc:Fallback>
                  <p:oleObj name="Clip Gallery" r:id="rId9" imgW="1857600" imgH="399564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37147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Right Brace 32"/>
          <p:cNvSpPr/>
          <p:nvPr/>
        </p:nvSpPr>
        <p:spPr>
          <a:xfrm rot="5400000">
            <a:off x="4220081" y="128677"/>
            <a:ext cx="388340" cy="52320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74" tIns="45689" rIns="91374" bIns="45689"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98219" y="3035965"/>
            <a:ext cx="833255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Blocker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" y="3044307"/>
            <a:ext cx="557048" cy="5287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359" tIns="91359" rIns="91359" bIns="91359" anchor="b" anchorCtr="0">
            <a:noAutofit/>
          </a:bodyPr>
          <a:lstStyle/>
          <a:p>
            <a:pPr lvl="0" algn="ctr" rtl="0">
              <a:buNone/>
            </a:pPr>
            <a:r>
              <a:rPr lang="en"/>
              <a:t>Empirical Evaluation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93070"/>
            <a:ext cx="8686800" cy="518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Mechanical Turk settings</a:t>
            </a:r>
          </a:p>
          <a:p>
            <a:pPr lvl="1"/>
            <a:r>
              <a:rPr lang="en-US" dirty="0" err="1" smtClean="0"/>
              <a:t>Turker</a:t>
            </a:r>
            <a:r>
              <a:rPr lang="en-US" dirty="0" smtClean="0"/>
              <a:t> qualifications: at least 100 HITs completed with ≥ 95% approval rate</a:t>
            </a:r>
          </a:p>
          <a:p>
            <a:pPr lvl="1"/>
            <a:r>
              <a:rPr lang="en-US" dirty="0" smtClean="0"/>
              <a:t>Payment: 1-2 cents per question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Repeated three times on each data set, </a:t>
            </a:r>
            <a:br>
              <a:rPr lang="en-US" dirty="0" smtClean="0"/>
            </a:br>
            <a:r>
              <a:rPr lang="en-US" dirty="0" smtClean="0"/>
              <a:t>each run in a different week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1435" y="1103586"/>
          <a:ext cx="8376743" cy="17475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0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4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504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Datasets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Table 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Table 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|A X B|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|M|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# attributes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# features</a:t>
                      </a:r>
                      <a:endParaRPr lang="en-US" sz="1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Restaurants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176,423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Citations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64,263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168.1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Products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2554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21,537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1154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760AAAE-122A-4F60-9AF5-BB0B153BB11B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458200" cy="685800"/>
          </a:xfrm>
          <a:prstGeom prst="rect">
            <a:avLst/>
          </a:prstGeom>
        </p:spPr>
        <p:txBody>
          <a:bodyPr lIns="91359" tIns="91359" rIns="91359" bIns="91359" anchor="b" anchorCtr="0">
            <a:noAutofit/>
          </a:bodyPr>
          <a:lstStyle/>
          <a:p>
            <a:pPr lvl="0" algn="ctr" rtl="0">
              <a:buNone/>
            </a:pPr>
            <a:r>
              <a:rPr lang="en" dirty="0" smtClean="0"/>
              <a:t>Performance Comparison</a:t>
            </a:r>
            <a:endParaRPr lang="en" dirty="0"/>
          </a:p>
        </p:txBody>
      </p:sp>
      <p:sp>
        <p:nvSpPr>
          <p:cNvPr id="246" name="Shape 24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359" tIns="91359" rIns="91359" bIns="91359" anchor="t" anchorCtr="0">
            <a:noAutofit/>
          </a:bodyPr>
          <a:lstStyle/>
          <a:p>
            <a:r>
              <a:rPr lang="en-US" dirty="0" smtClean="0"/>
              <a:t>Two traditional solutions: Baseline 1 and Baseline 2</a:t>
            </a:r>
          </a:p>
          <a:p>
            <a:pPr lvl="1"/>
            <a:r>
              <a:rPr lang="en-US" dirty="0" smtClean="0"/>
              <a:t>developer performs blocking</a:t>
            </a:r>
          </a:p>
          <a:p>
            <a:pPr lvl="1"/>
            <a:r>
              <a:rPr lang="en-US" dirty="0" smtClean="0"/>
              <a:t>supervised  learning  to match the candidate set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Baseline 1: labels the same # of pairs as Corleone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Baseline 2: labels 20% of the candidate set</a:t>
            </a:r>
          </a:p>
          <a:p>
            <a:pPr lvl="1"/>
            <a:r>
              <a:rPr lang="en-US" dirty="0" smtClean="0"/>
              <a:t>for Products, Corleone labels 3205 pairs, Baseline 2 labels 36076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compare with results from published work</a:t>
            </a:r>
          </a:p>
          <a:p>
            <a:endParaRPr b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760AAAE-122A-4F60-9AF5-BB0B153BB11B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359" tIns="91359" rIns="91359" bIns="91359" anchor="b" anchorCtr="0">
            <a:noAutofit/>
          </a:bodyPr>
          <a:lstStyle/>
          <a:p>
            <a:pPr lvl="0" algn="ctr" rtl="0">
              <a:buNone/>
            </a:pPr>
            <a:r>
              <a:rPr lang="en" dirty="0" smtClean="0"/>
              <a:t>Performance Comparison</a:t>
            </a:r>
            <a:endParaRPr lang="e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-6027" y="1295400"/>
          <a:ext cx="9150033" cy="3007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7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161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Datasets</a:t>
                      </a:r>
                      <a:endParaRPr 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Corleone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Baseline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Baseline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Published Works 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Cost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Restaurants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96.5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$9.20</a:t>
                      </a:r>
                      <a:endParaRPr lang="en-US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7.6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99.2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93.8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96.4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92-97</a:t>
                      </a:r>
                      <a:r>
                        <a:rPr lang="en-US" sz="1800" baseline="0" dirty="0" smtClean="0"/>
                        <a:t> % </a:t>
                      </a:r>
                      <a:r>
                        <a:rPr lang="en-US" sz="1800" dirty="0" smtClean="0"/>
                        <a:t>[1,2]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Citations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94.3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92.1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$69.50</a:t>
                      </a:r>
                      <a:endParaRPr lang="en-US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90.4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87.1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93.0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91.1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92.0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88-92</a:t>
                      </a:r>
                      <a:r>
                        <a:rPr lang="en-US" sz="1800" baseline="0" dirty="0" smtClean="0"/>
                        <a:t> % [2,3,4]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Products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89.3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$256.80</a:t>
                      </a:r>
                      <a:endParaRPr lang="en-US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92.9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1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26.6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40.5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54.8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69.5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 available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760AAAE-122A-4F60-9AF5-BB0B153BB11B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648200"/>
            <a:ext cx="8686800" cy="1219200"/>
          </a:xfrm>
          <a:prstGeom prst="rect">
            <a:avLst/>
          </a:prstGeom>
        </p:spPr>
        <p:txBody>
          <a:bodyPr vert="horz" lIns="91374" tIns="45689" rIns="91374" bIns="45689" rtlCol="0">
            <a:normAutofit fontScale="62500" lnSpcReduction="20000"/>
          </a:bodyPr>
          <a:lstStyle/>
          <a:p>
            <a:pPr marL="342655" indent="-342655">
              <a:spcBef>
                <a:spcPct val="20000"/>
              </a:spcBef>
            </a:pPr>
            <a:r>
              <a:rPr lang="en-US" sz="2400" b="1" kern="1200" dirty="0" smtClean="0">
                <a:ea typeface="+mn-ea"/>
              </a:rPr>
              <a:t>[1] </a:t>
            </a:r>
            <a:r>
              <a:rPr lang="en-US" sz="2400" b="1" dirty="0" err="1"/>
              <a:t>CrowdER</a:t>
            </a:r>
            <a:r>
              <a:rPr lang="en-US" sz="2400" b="1" dirty="0"/>
              <a:t>: crowdsourcing entity </a:t>
            </a:r>
            <a:r>
              <a:rPr lang="en-US" sz="2400" b="1" dirty="0" smtClean="0"/>
              <a:t>resolution, Wang et al., VLDB’12.</a:t>
            </a:r>
            <a:endParaRPr lang="en-US" sz="2400" b="1" dirty="0"/>
          </a:p>
          <a:p>
            <a:pPr marL="342655" indent="-342655">
              <a:spcBef>
                <a:spcPct val="20000"/>
              </a:spcBef>
            </a:pPr>
            <a:r>
              <a:rPr lang="en-US" sz="2400" b="1" kern="1200" dirty="0" smtClean="0">
                <a:ea typeface="+mn-ea"/>
              </a:rPr>
              <a:t>[2] </a:t>
            </a:r>
            <a:r>
              <a:rPr lang="en-US" sz="2400" b="1" dirty="0"/>
              <a:t>Frameworks for entity matching: A </a:t>
            </a:r>
            <a:r>
              <a:rPr lang="en-US" sz="2400" b="1" dirty="0" smtClean="0"/>
              <a:t>comparison, </a:t>
            </a:r>
            <a:r>
              <a:rPr lang="en-US" sz="2400" b="1" dirty="0" err="1" smtClean="0"/>
              <a:t>Kopcke</a:t>
            </a:r>
            <a:r>
              <a:rPr lang="en-US" sz="2400" b="1" dirty="0" smtClean="0"/>
              <a:t> et al., </a:t>
            </a:r>
            <a:r>
              <a:rPr lang="en-US" sz="2400" b="1" dirty="0"/>
              <a:t> </a:t>
            </a:r>
            <a:r>
              <a:rPr lang="en-US" sz="2400" b="1" dirty="0" smtClean="0"/>
              <a:t>Data </a:t>
            </a:r>
            <a:r>
              <a:rPr lang="en-US" sz="2400" b="1" dirty="0" err="1" smtClean="0"/>
              <a:t>Knowl</a:t>
            </a:r>
            <a:r>
              <a:rPr lang="en-US" sz="2400" b="1" dirty="0" smtClean="0"/>
              <a:t>. Eng. (2010).</a:t>
            </a:r>
          </a:p>
          <a:p>
            <a:pPr marL="342655" indent="-342655">
              <a:spcBef>
                <a:spcPct val="20000"/>
              </a:spcBef>
            </a:pPr>
            <a:r>
              <a:rPr lang="en-US" sz="2400" b="1" dirty="0" smtClean="0"/>
              <a:t>[3] </a:t>
            </a:r>
            <a:r>
              <a:rPr lang="en-US" sz="2400" b="1" dirty="0"/>
              <a:t>Evaluation of entity resolution approaches on real-world match </a:t>
            </a:r>
            <a:r>
              <a:rPr lang="en-US" sz="2400" b="1" dirty="0" smtClean="0"/>
              <a:t>problems,</a:t>
            </a:r>
            <a:br>
              <a:rPr lang="en-US" sz="2400" b="1" dirty="0" smtClean="0"/>
            </a:br>
            <a:r>
              <a:rPr lang="en-US" sz="2400" b="1" dirty="0" err="1" smtClean="0"/>
              <a:t>Kopcke</a:t>
            </a:r>
            <a:r>
              <a:rPr lang="en-US" sz="2400" b="1" dirty="0" smtClean="0"/>
              <a:t> et al., PVLDB’10.</a:t>
            </a:r>
          </a:p>
          <a:p>
            <a:pPr marL="342655" indent="-342655">
              <a:spcBef>
                <a:spcPct val="20000"/>
              </a:spcBef>
            </a:pPr>
            <a:r>
              <a:rPr lang="en-US" sz="2400" b="1" dirty="0" smtClean="0"/>
              <a:t>[4] Active sampling for entity matching. </a:t>
            </a:r>
            <a:r>
              <a:rPr lang="en-US" sz="2400" b="1" dirty="0" err="1" smtClean="0"/>
              <a:t>Bellare</a:t>
            </a:r>
            <a:r>
              <a:rPr lang="en-US" sz="2400" b="1" dirty="0" smtClean="0"/>
              <a:t> et al., SIGKDD’12.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359" tIns="91359" rIns="91359" bIns="91359" anchor="t" anchorCtr="0">
            <a:no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Comparison against blocking by a developer</a:t>
            </a:r>
          </a:p>
          <a:p>
            <a:pPr lvl="1"/>
            <a:r>
              <a:rPr lang="en-US" dirty="0" smtClean="0"/>
              <a:t>Citations: 100% recall with 202.5K candidate pairs </a:t>
            </a:r>
          </a:p>
          <a:p>
            <a:pPr lvl="1"/>
            <a:r>
              <a:rPr lang="en-US" dirty="0" smtClean="0"/>
              <a:t>Products: 90% recall with 180.2K candidate pairs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paper for more experiments</a:t>
            </a:r>
          </a:p>
          <a:p>
            <a:pPr lvl="1"/>
            <a:r>
              <a:rPr lang="en-US" dirty="0" smtClean="0"/>
              <a:t>on blocking, matcher, accuracy estimator, difficult pairs’ locator, etc.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016670"/>
          <a:ext cx="7696200" cy="20313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6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83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Datasets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Cartesian</a:t>
                      </a:r>
                      <a:r>
                        <a:rPr lang="en-US" sz="1800" baseline="0" dirty="0" smtClean="0"/>
                        <a:t> Product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Candidate Set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Recall (%)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Total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92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Restaurants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sz="1800" dirty="0" smtClean="0"/>
                        <a:t>176.4K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176.4K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Citations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sz="1800" dirty="0" smtClean="0"/>
                        <a:t>168 million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38.</a:t>
                      </a:r>
                      <a:r>
                        <a:rPr lang="en-US" sz="1800" baseline="0" dirty="0" smtClean="0"/>
                        <a:t>2K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$7.20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6.2 hours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Products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 million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173.4K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$22.00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2.7 hours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760AAAE-122A-4F60-9AF5-BB0B153BB11B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125686"/>
            <a:ext cx="8686800" cy="1665514"/>
          </a:xfrm>
        </p:spPr>
        <p:txBody>
          <a:bodyPr/>
          <a:lstStyle/>
          <a:p>
            <a:r>
              <a:rPr lang="en-US" dirty="0" smtClean="0"/>
              <a:t>Has been studied extensively for decades</a:t>
            </a:r>
          </a:p>
          <a:p>
            <a:r>
              <a:rPr lang="en-US" dirty="0" smtClean="0"/>
              <a:t>No satisfactory solution as yet</a:t>
            </a:r>
          </a:p>
          <a:p>
            <a:r>
              <a:rPr lang="en-US" dirty="0" smtClean="0"/>
              <a:t>Recent work has considered </a:t>
            </a:r>
            <a:r>
              <a:rPr lang="en-US" dirty="0" err="1" smtClean="0"/>
              <a:t>crowdsourcing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365755"/>
            <a:ext cx="1524000" cy="369300"/>
          </a:xfrm>
          <a:prstGeom prst="rect">
            <a:avLst/>
          </a:prstGeom>
          <a:noFill/>
          <a:ln w="25400">
            <a:noFill/>
          </a:ln>
        </p:spPr>
        <p:txBody>
          <a:bodyPr wrap="square" lIns="91402" tIns="45704" rIns="91402" bIns="45704" rtlCol="0">
            <a:spAutoFit/>
          </a:bodyPr>
          <a:lstStyle/>
          <a:p>
            <a:pPr algn="ctr" defTabSz="914024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kumimoji="0" lang="en-US" sz="1800" b="1" kern="0" dirty="0" smtClean="0">
                <a:solidFill>
                  <a:sysClr val="windowText" lastClr="000000"/>
                </a:solidFill>
              </a:rPr>
              <a:t>Walmart</a:t>
            </a:r>
            <a:endParaRPr kumimoji="0"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298448"/>
            <a:ext cx="1252854" cy="369300"/>
          </a:xfrm>
          <a:prstGeom prst="rect">
            <a:avLst/>
          </a:prstGeom>
          <a:noFill/>
          <a:ln w="25400">
            <a:noFill/>
          </a:ln>
        </p:spPr>
        <p:txBody>
          <a:bodyPr wrap="square" lIns="91402" tIns="45704" rIns="91402" bIns="45704" rtlCol="0">
            <a:spAutoFit/>
          </a:bodyPr>
          <a:lstStyle/>
          <a:p>
            <a:pPr algn="ctr" defTabSz="914024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kumimoji="0" lang="en-US" sz="1800" b="1" kern="0" dirty="0" smtClean="0">
                <a:solidFill>
                  <a:sysClr val="windowText" lastClr="000000"/>
                </a:solidFill>
              </a:rPr>
              <a:t>Amazon</a:t>
            </a:r>
            <a:endParaRPr kumimoji="0" lang="en-US" sz="1800" b="1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2365248"/>
            <a:ext cx="1371600" cy="60655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arrow"/>
            <a:tailEnd type="arrow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817510"/>
          <a:ext cx="3733800" cy="1840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14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id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brand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price</a:t>
                      </a:r>
                      <a:endParaRPr lang="en-US" sz="1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HP Biscotti G72 17.3” Laptop ..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HP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395.0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2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Transcend 16 GB JetFlash 500 </a:t>
                      </a:r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Transcend</a:t>
                      </a:r>
                      <a:endParaRPr lang="en-US" sz="14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17.5</a:t>
                      </a:r>
                      <a:endParaRPr lang="en-US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.... …  .. ….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……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…..</a:t>
                      </a:r>
                      <a:endParaRPr lang="en-US" sz="8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…. .. ……..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….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..</a:t>
                      </a:r>
                      <a:endParaRPr lang="en-US" sz="8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34000" y="1755648"/>
          <a:ext cx="3581400" cy="1901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id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brand</a:t>
                      </a:r>
                      <a:endParaRPr lang="en-US" sz="1400" b="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price</a:t>
                      </a:r>
                      <a:endParaRPr lang="en-US" sz="1400" b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Transcend JetFlash  700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Transcend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30.0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HP Biscotti 17.3” G72 Laptop ..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HP</a:t>
                      </a:r>
                      <a:endParaRPr lang="en-US" sz="1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/>
                        <a:t>388.0</a:t>
                      </a:r>
                      <a:endParaRPr lang="en-US" sz="1400" b="1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.... …  .. ….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……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…..</a:t>
                      </a:r>
                      <a:endParaRPr lang="en-US" sz="8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…. .. ……..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….</a:t>
                      </a:r>
                      <a:endParaRPr lang="en-US" sz="800" dirty="0"/>
                    </a:p>
                  </a:txBody>
                  <a:tcPr marL="91439" marR="91439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00" dirty="0" smtClean="0"/>
                        <a:t>..</a:t>
                      </a:r>
                      <a:endParaRPr lang="en-US" sz="8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crowdsourced EM often requires a developer</a:t>
            </a:r>
          </a:p>
          <a:p>
            <a:r>
              <a:rPr lang="en-US" dirty="0" smtClean="0"/>
              <a:t>Need for developer poses serious problems</a:t>
            </a:r>
          </a:p>
          <a:p>
            <a:pPr lvl="1"/>
            <a:r>
              <a:rPr lang="en-US" dirty="0" smtClean="0"/>
              <a:t>does not scale to EM at enterprises</a:t>
            </a:r>
          </a:p>
          <a:p>
            <a:pPr lvl="1"/>
            <a:r>
              <a:rPr lang="en-US" dirty="0" smtClean="0"/>
              <a:t>cannot handle </a:t>
            </a:r>
            <a:r>
              <a:rPr lang="en-US" dirty="0" err="1" smtClean="0"/>
              <a:t>crowdsourcing</a:t>
            </a:r>
            <a:r>
              <a:rPr lang="en-US" dirty="0" smtClean="0"/>
              <a:t> for the masses</a:t>
            </a:r>
          </a:p>
          <a:p>
            <a:r>
              <a:rPr lang="en-US" dirty="0" smtClean="0"/>
              <a:t>Proposed </a:t>
            </a:r>
            <a:r>
              <a:rPr lang="en-US" dirty="0" smtClean="0">
                <a:solidFill>
                  <a:srgbClr val="FF0000"/>
                </a:solidFill>
              </a:rPr>
              <a:t>hands-off </a:t>
            </a:r>
            <a:r>
              <a:rPr lang="en-US" dirty="0" err="1" smtClean="0">
                <a:solidFill>
                  <a:srgbClr val="FF0000"/>
                </a:solidFill>
              </a:rPr>
              <a:t>crowdsourcing</a:t>
            </a:r>
            <a:r>
              <a:rPr lang="en-US" dirty="0" smtClean="0">
                <a:solidFill>
                  <a:srgbClr val="FF0000"/>
                </a:solidFill>
              </a:rPr>
              <a:t> (HOC)</a:t>
            </a:r>
          </a:p>
          <a:p>
            <a:pPr lvl="1"/>
            <a:r>
              <a:rPr lang="en-US" dirty="0" err="1" smtClean="0"/>
              <a:t>crowdsource</a:t>
            </a:r>
            <a:r>
              <a:rPr lang="en-US" dirty="0" smtClean="0"/>
              <a:t> the entire workflow, no developer </a:t>
            </a:r>
          </a:p>
          <a:p>
            <a:r>
              <a:rPr lang="en-US" dirty="0" smtClean="0"/>
              <a:t>Developed </a:t>
            </a:r>
            <a:r>
              <a:rPr lang="en-US" dirty="0" err="1" smtClean="0"/>
              <a:t>Corleone</a:t>
            </a:r>
            <a:r>
              <a:rPr lang="en-US" dirty="0" smtClean="0"/>
              <a:t>, the first HOC system for 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competitive with or outperforms current solutions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developer effort, relatively little money</a:t>
            </a:r>
          </a:p>
          <a:p>
            <a:pPr lvl="1"/>
            <a:r>
              <a:rPr lang="en-US" dirty="0" smtClean="0"/>
              <a:t>being transitioned into production at WalmartLabs </a:t>
            </a:r>
          </a:p>
          <a:p>
            <a:r>
              <a:rPr lang="en-US" dirty="0" smtClean="0"/>
              <a:t>Future directions</a:t>
            </a:r>
          </a:p>
          <a:p>
            <a:pPr lvl="1"/>
            <a:r>
              <a:rPr lang="en-US" dirty="0" smtClean="0"/>
              <a:t>scaling up to very large data sets</a:t>
            </a:r>
          </a:p>
          <a:p>
            <a:pPr lvl="1"/>
            <a:r>
              <a:rPr lang="en-US" dirty="0" smtClean="0"/>
              <a:t>HOC for other tasks, e.g., joins in </a:t>
            </a:r>
            <a:r>
              <a:rPr lang="en-US" dirty="0" err="1" smtClean="0"/>
              <a:t>crowdsourced</a:t>
            </a:r>
            <a:r>
              <a:rPr lang="en-US" dirty="0" smtClean="0"/>
              <a:t> RDBMSs, IE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Recent </a:t>
            </a:r>
            <a:r>
              <a:rPr lang="en-US" dirty="0" err="1" smtClean="0"/>
              <a:t>Crowdsourced</a:t>
            </a:r>
            <a:r>
              <a:rPr lang="en-US" dirty="0" smtClean="0"/>
              <a:t> EM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257800"/>
          </a:xfrm>
        </p:spPr>
        <p:txBody>
          <a:bodyPr/>
          <a:lstStyle/>
          <a:p>
            <a:r>
              <a:rPr lang="en-US" dirty="0" smtClean="0"/>
              <a:t>Verifying predicted matches</a:t>
            </a: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e.g., [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Demartini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et al. WWW’12,  Wang et al. VLDB’12, SIGMOD’13]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Finding best questions to ask crowd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to minimize number of such questions </a:t>
            </a: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e.g., [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Whang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 et al. VLDB’13]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Finding best UI to pose questions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display 1 question per page, or 10, or …?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display record pairs or clusters? </a:t>
            </a: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e.g., [Marcus et al. VLDB’11, 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Whang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 et al. TR’12]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Recent Crowdsourced EM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verifying predicted matches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sample blocking rule: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prices differ by at least $50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 do not match</a:t>
            </a:r>
          </a:p>
          <a:p>
            <a:pPr lvl="1"/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r>
              <a:rPr lang="en-US" dirty="0" smtClean="0"/>
              <a:t>Shows that </a:t>
            </a:r>
            <a:r>
              <a:rPr lang="en-US" dirty="0" err="1" smtClean="0"/>
              <a:t>crowdsourced</a:t>
            </a:r>
            <a:r>
              <a:rPr lang="en-US" dirty="0" smtClean="0"/>
              <a:t> EM is highly promising </a:t>
            </a:r>
          </a:p>
          <a:p>
            <a:r>
              <a:rPr lang="en-US" dirty="0" smtClean="0"/>
              <a:t>But suffers from a major limitation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crowdsources</a:t>
            </a:r>
            <a:r>
              <a:rPr lang="en-US" dirty="0" smtClean="0">
                <a:solidFill>
                  <a:srgbClr val="FF0000"/>
                </a:solidFill>
              </a:rPr>
              <a:t> only parts of workflow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needs a developer to execute the remaining parts</a:t>
            </a:r>
          </a:p>
          <a:p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8899" y="1713174"/>
            <a:ext cx="312773" cy="923267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899" y="2856172"/>
            <a:ext cx="312773" cy="646268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48896" y="2856170"/>
            <a:ext cx="304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09" tIns="46004" rIns="92009" bIns="46004" numCol="1" rtlCol="0" anchor="t" anchorCtr="0" compatLnSpc="1">
            <a:prstTxWarp prst="textNoShape">
              <a:avLst/>
            </a:prstTxWarp>
          </a:bodyPr>
          <a:lstStyle/>
          <a:p>
            <a:pPr marL="742416" indent="-285545" defTabSz="9137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48896" y="1713170"/>
            <a:ext cx="304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09" tIns="46004" rIns="92009" bIns="46004" numCol="1" rtlCol="0" anchor="t" anchorCtr="0" compatLnSpc="1">
            <a:prstTxWarp prst="textNoShape">
              <a:avLst/>
            </a:prstTxWarp>
          </a:bodyPr>
          <a:lstStyle/>
          <a:p>
            <a:pPr marL="742416" indent="-285545" defTabSz="9137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144" y="1941773"/>
            <a:ext cx="338421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897" y="2932373"/>
            <a:ext cx="338421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4745" y="2265443"/>
            <a:ext cx="1056566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Blocking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5945" y="2265443"/>
            <a:ext cx="1120686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Matching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1545" y="2189244"/>
            <a:ext cx="659022" cy="1200266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a,d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b,e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c,d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c,e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01346" y="2189244"/>
            <a:ext cx="889854" cy="1200266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a,d</a:t>
            </a:r>
            <a:r>
              <a:rPr lang="en-US" sz="1800" dirty="0" smtClean="0">
                <a:solidFill>
                  <a:schemeClr val="tx1"/>
                </a:solidFill>
              </a:rPr>
              <a:t>) Y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b,e</a:t>
            </a:r>
            <a:r>
              <a:rPr lang="en-US" sz="1800" dirty="0" smtClean="0">
                <a:solidFill>
                  <a:schemeClr val="tx1"/>
                </a:solidFill>
              </a:rPr>
              <a:t>) N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c,d</a:t>
            </a:r>
            <a:r>
              <a:rPr lang="en-US" sz="1800" dirty="0" smtClean="0">
                <a:solidFill>
                  <a:schemeClr val="tx1"/>
                </a:solidFill>
              </a:rPr>
              <a:t>) Y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c,e</a:t>
            </a:r>
            <a:r>
              <a:rPr lang="en-US" sz="1800" dirty="0" smtClean="0">
                <a:solidFill>
                  <a:schemeClr val="tx1"/>
                </a:solidFill>
              </a:rPr>
              <a:t>) Y</a:t>
            </a:r>
          </a:p>
        </p:txBody>
      </p:sp>
      <p:sp>
        <p:nvSpPr>
          <p:cNvPr id="20" name="Right Brace 19"/>
          <p:cNvSpPr/>
          <p:nvPr/>
        </p:nvSpPr>
        <p:spPr bwMode="auto">
          <a:xfrm>
            <a:off x="1429896" y="1941770"/>
            <a:ext cx="152400" cy="1447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09" tIns="46004" rIns="92009" bIns="46004" numCol="1" rtlCol="0" anchor="t" anchorCtr="0" compatLnSpc="1">
            <a:prstTxWarp prst="textNoShape">
              <a:avLst/>
            </a:prstTxWarp>
          </a:bodyPr>
          <a:lstStyle/>
          <a:p>
            <a:pPr marL="742416" indent="-285545" defTabSz="9137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 dirty="0" smtClean="0">
              <a:solidFill>
                <a:schemeClr val="hlink"/>
              </a:solidFill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624742" y="2722641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377342" y="2722641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9" name="Picture 8" descr="female, person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24000"/>
            <a:ext cx="540571" cy="540572"/>
          </a:xfrm>
          <a:prstGeom prst="rect">
            <a:avLst/>
          </a:prstGeom>
          <a:noFill/>
        </p:spPr>
      </p:pic>
      <p:pic>
        <p:nvPicPr>
          <p:cNvPr id="27" name="Picture 17" descr="j00786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705600" y="1524000"/>
            <a:ext cx="357028" cy="67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7" descr="j00786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096000" y="1524000"/>
            <a:ext cx="357028" cy="67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6019802" y="2242007"/>
            <a:ext cx="1082214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Verifying</a:t>
            </a:r>
          </a:p>
        </p:txBody>
      </p:sp>
      <p:pic>
        <p:nvPicPr>
          <p:cNvPr id="33" name="Picture 17" descr="j00786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162800" y="1600200"/>
            <a:ext cx="357028" cy="67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Arrow Connector 33"/>
          <p:cNvCxnSpPr/>
          <p:nvPr/>
        </p:nvCxnSpPr>
        <p:spPr bwMode="auto">
          <a:xfrm>
            <a:off x="5791200" y="2699205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367428" y="2338866"/>
            <a:ext cx="877030" cy="646268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a,d</a:t>
            </a:r>
            <a:r>
              <a:rPr lang="en-US" sz="1800" dirty="0" smtClean="0">
                <a:solidFill>
                  <a:schemeClr val="tx1"/>
                </a:solidFill>
              </a:rPr>
              <a:t>) Y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c,e</a:t>
            </a:r>
            <a:r>
              <a:rPr lang="en-US" sz="1800" dirty="0" smtClean="0">
                <a:solidFill>
                  <a:schemeClr val="tx1"/>
                </a:solidFill>
              </a:rPr>
              <a:t>) 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r>
              <a:rPr lang="en-US" dirty="0" smtClean="0"/>
              <a:t>Does not scale to EM at enterprises</a:t>
            </a:r>
          </a:p>
          <a:p>
            <a:pPr lvl="1"/>
            <a:r>
              <a:rPr lang="en-US" dirty="0" smtClean="0"/>
              <a:t>enterprises often have </a:t>
            </a:r>
            <a:r>
              <a:rPr lang="en-US" dirty="0" smtClean="0">
                <a:solidFill>
                  <a:srgbClr val="FF0000"/>
                </a:solidFill>
              </a:rPr>
              <a:t>tens to hundreds of EM problems</a:t>
            </a:r>
          </a:p>
          <a:p>
            <a:pPr lvl="1"/>
            <a:r>
              <a:rPr lang="en-US" dirty="0" smtClean="0"/>
              <a:t>can’t afford so many developers</a:t>
            </a:r>
          </a:p>
          <a:p>
            <a:r>
              <a:rPr lang="en-US" dirty="0" smtClean="0"/>
              <a:t>Example: matching products at </a:t>
            </a:r>
            <a:r>
              <a:rPr lang="en-US" dirty="0" err="1" smtClean="0"/>
              <a:t>WalmartLabs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hundreds of major product categories</a:t>
            </a:r>
          </a:p>
          <a:p>
            <a:pPr lvl="1"/>
            <a:r>
              <a:rPr lang="en-US" dirty="0" smtClean="0"/>
              <a:t>to obtain high accuracy, must match each category separately </a:t>
            </a:r>
          </a:p>
          <a:p>
            <a:pPr lvl="1"/>
            <a:r>
              <a:rPr lang="en-US" dirty="0" smtClean="0"/>
              <a:t>so have hundreds of EM problems, one per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4089" y="3489350"/>
            <a:ext cx="2632980" cy="1597144"/>
            <a:chOff x="7452178" y="3587154"/>
            <a:chExt cx="3384244" cy="2162148"/>
          </a:xfrm>
        </p:grpSpPr>
        <p:sp>
          <p:nvSpPr>
            <p:cNvPr id="18" name="TextBox 17"/>
            <p:cNvSpPr txBox="1"/>
            <p:nvPr/>
          </p:nvSpPr>
          <p:spPr>
            <a:xfrm>
              <a:off x="9498821" y="4520366"/>
              <a:ext cx="1337601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electronics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81976" y="3587154"/>
              <a:ext cx="468119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all</a:t>
              </a:r>
            </a:p>
          </p:txBody>
        </p:sp>
        <p:cxnSp>
          <p:nvCxnSpPr>
            <p:cNvPr id="20" name="Straight Arrow Connector 19"/>
            <p:cNvCxnSpPr>
              <a:stCxn id="19" idx="2"/>
            </p:cNvCxnSpPr>
            <p:nvPr/>
          </p:nvCxnSpPr>
          <p:spPr bwMode="auto">
            <a:xfrm flipH="1">
              <a:off x="8865165" y="4003810"/>
              <a:ext cx="950870" cy="56130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8269774" y="4520367"/>
              <a:ext cx="966733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clothes</a:t>
              </a:r>
            </a:p>
          </p:txBody>
        </p:sp>
        <p:cxnSp>
          <p:nvCxnSpPr>
            <p:cNvPr id="22" name="Straight Arrow Connector 21"/>
            <p:cNvCxnSpPr>
              <a:stCxn id="19" idx="2"/>
            </p:cNvCxnSpPr>
            <p:nvPr/>
          </p:nvCxnSpPr>
          <p:spPr bwMode="auto">
            <a:xfrm>
              <a:off x="9816036" y="4003810"/>
              <a:ext cx="368379" cy="533209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8455396" y="5332646"/>
              <a:ext cx="799842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pants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596763" y="5331300"/>
              <a:ext cx="647374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TVs</a:t>
              </a:r>
            </a:p>
          </p:txBody>
        </p:sp>
        <p:cxnSp>
          <p:nvCxnSpPr>
            <p:cNvPr id="25" name="Straight Arrow Connector 24"/>
            <p:cNvCxnSpPr>
              <a:stCxn id="21" idx="2"/>
              <a:endCxn id="23" idx="0"/>
            </p:cNvCxnSpPr>
            <p:nvPr/>
          </p:nvCxnSpPr>
          <p:spPr bwMode="auto">
            <a:xfrm>
              <a:off x="8753141" y="4937025"/>
              <a:ext cx="102176" cy="395623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452178" y="5331300"/>
              <a:ext cx="787480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shirts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7925398" y="4920479"/>
              <a:ext cx="569783" cy="41216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8" idx="2"/>
              <a:endCxn id="24" idx="0"/>
            </p:cNvCxnSpPr>
            <p:nvPr/>
          </p:nvCxnSpPr>
          <p:spPr bwMode="auto">
            <a:xfrm flipH="1">
              <a:off x="9920449" y="4937022"/>
              <a:ext cx="247173" cy="39427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1295400" y="3124200"/>
            <a:ext cx="1492583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walmart.com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38800" y="3124200"/>
            <a:ext cx="3429011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Walmart</a:t>
            </a:r>
            <a:r>
              <a:rPr lang="en-US" sz="1800" dirty="0" smtClean="0">
                <a:solidFill>
                  <a:schemeClr val="tx1"/>
                </a:solidFill>
              </a:rPr>
              <a:t> Stores (</a:t>
            </a:r>
            <a:r>
              <a:rPr lang="en-US" sz="1800" dirty="0" err="1" smtClean="0">
                <a:solidFill>
                  <a:schemeClr val="tx1"/>
                </a:solidFill>
              </a:rPr>
              <a:t>brick&amp;mortar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05000" y="3809427"/>
            <a:ext cx="1600200" cy="381573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3236697" y="4509353"/>
            <a:ext cx="344703" cy="291247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19904" y="4188023"/>
            <a:ext cx="6928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……...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9400" y="4724400"/>
            <a:ext cx="6928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……...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905000" y="3810000"/>
            <a:ext cx="990600" cy="429491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697504" y="4495800"/>
            <a:ext cx="417296" cy="304800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875861" y="4721423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724400" y="3508256"/>
            <a:ext cx="2632980" cy="1597144"/>
            <a:chOff x="7452178" y="3587154"/>
            <a:chExt cx="3384244" cy="2162148"/>
          </a:xfrm>
        </p:grpSpPr>
        <p:sp>
          <p:nvSpPr>
            <p:cNvPr id="45" name="TextBox 44"/>
            <p:cNvSpPr txBox="1"/>
            <p:nvPr/>
          </p:nvSpPr>
          <p:spPr>
            <a:xfrm>
              <a:off x="9498821" y="4520366"/>
              <a:ext cx="1337601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electronics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581976" y="3587154"/>
              <a:ext cx="468119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all</a:t>
              </a:r>
            </a:p>
          </p:txBody>
        </p:sp>
        <p:cxnSp>
          <p:nvCxnSpPr>
            <p:cNvPr id="47" name="Straight Arrow Connector 46"/>
            <p:cNvCxnSpPr>
              <a:stCxn id="46" idx="2"/>
            </p:cNvCxnSpPr>
            <p:nvPr/>
          </p:nvCxnSpPr>
          <p:spPr bwMode="auto">
            <a:xfrm flipH="1">
              <a:off x="8865165" y="4003810"/>
              <a:ext cx="950870" cy="56130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8269774" y="4520366"/>
              <a:ext cx="851351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books</a:t>
              </a:r>
            </a:p>
          </p:txBody>
        </p:sp>
        <p:cxnSp>
          <p:nvCxnSpPr>
            <p:cNvPr id="49" name="Straight Arrow Connector 48"/>
            <p:cNvCxnSpPr>
              <a:stCxn id="46" idx="2"/>
            </p:cNvCxnSpPr>
            <p:nvPr/>
          </p:nvCxnSpPr>
          <p:spPr bwMode="auto">
            <a:xfrm>
              <a:off x="9816036" y="4003810"/>
              <a:ext cx="368379" cy="533209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455396" y="5332646"/>
              <a:ext cx="1131563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romance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596763" y="5331300"/>
              <a:ext cx="647374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TVs</a:t>
              </a:r>
            </a:p>
          </p:txBody>
        </p:sp>
        <p:cxnSp>
          <p:nvCxnSpPr>
            <p:cNvPr id="52" name="Straight Arrow Connector 51"/>
            <p:cNvCxnSpPr>
              <a:stCxn id="48" idx="2"/>
              <a:endCxn id="50" idx="0"/>
            </p:cNvCxnSpPr>
            <p:nvPr/>
          </p:nvCxnSpPr>
          <p:spPr bwMode="auto">
            <a:xfrm>
              <a:off x="8695450" y="4937022"/>
              <a:ext cx="325728" cy="395624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7452178" y="5331300"/>
              <a:ext cx="1018244" cy="4166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Clr>
                  <a:srgbClr val="000099"/>
                </a:buClr>
                <a:buFontTx/>
                <a:buNone/>
              </a:pPr>
              <a:r>
                <a:rPr lang="en-US" dirty="0" smtClean="0">
                  <a:solidFill>
                    <a:srgbClr val="000099">
                      <a:lumMod val="60000"/>
                      <a:lumOff val="40000"/>
                    </a:srgbClr>
                  </a:solidFill>
                </a:rPr>
                <a:t>science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flipH="1">
              <a:off x="7925398" y="4920479"/>
              <a:ext cx="569783" cy="41216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stCxn id="45" idx="2"/>
              <a:endCxn id="51" idx="0"/>
            </p:cNvCxnSpPr>
            <p:nvPr/>
          </p:nvCxnSpPr>
          <p:spPr bwMode="auto">
            <a:xfrm flipH="1">
              <a:off x="9920449" y="4937022"/>
              <a:ext cx="247173" cy="39427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6" name="Straight Arrow Connector 55"/>
          <p:cNvCxnSpPr/>
          <p:nvPr/>
        </p:nvCxnSpPr>
        <p:spPr bwMode="auto">
          <a:xfrm>
            <a:off x="6545311" y="3828333"/>
            <a:ext cx="1600200" cy="381573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7877008" y="4528259"/>
            <a:ext cx="344703" cy="291247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8084910" y="4206929"/>
            <a:ext cx="6928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……...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459711" y="4743306"/>
            <a:ext cx="6928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……...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6545311" y="3828906"/>
            <a:ext cx="977707" cy="369021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41946" y="4209906"/>
            <a:ext cx="75212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clothes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8337815" y="4514706"/>
            <a:ext cx="417296" cy="304800"/>
          </a:xfrm>
          <a:prstGeom prst="straightConnector1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516172" y="4740329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</a:t>
            </a:r>
          </a:p>
        </p:txBody>
      </p:sp>
      <p:sp>
        <p:nvSpPr>
          <p:cNvPr id="65" name="Title 1"/>
          <p:cNvSpPr txBox="1">
            <a:spLocks/>
          </p:cNvSpPr>
          <p:nvPr/>
        </p:nvSpPr>
        <p:spPr bwMode="auto">
          <a:xfrm>
            <a:off x="228600" y="32319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Need for Developer Poses Serious Problems</a:t>
            </a:r>
            <a:endParaRPr kumimoji="1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68004" y="4188142"/>
            <a:ext cx="54373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000099"/>
              </a:buClr>
              <a:buFontTx/>
              <a:buNone/>
            </a:pPr>
            <a:r>
              <a:rPr lang="en-US" b="1" dirty="0" smtClean="0">
                <a:solidFill>
                  <a:srgbClr val="000099">
                    <a:lumMod val="60000"/>
                    <a:lumOff val="40000"/>
                  </a:srgbClr>
                </a:solidFill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3190"/>
            <a:ext cx="8763000" cy="685800"/>
          </a:xfrm>
        </p:spPr>
        <p:txBody>
          <a:bodyPr/>
          <a:lstStyle/>
          <a:p>
            <a:r>
              <a:rPr lang="en-US" dirty="0" smtClean="0"/>
              <a:t>Need for Developer Poses Serious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r>
              <a:rPr lang="en-US" dirty="0" smtClean="0"/>
              <a:t>Can not handle </a:t>
            </a:r>
            <a:r>
              <a:rPr lang="en-US" dirty="0" smtClean="0">
                <a:solidFill>
                  <a:srgbClr val="FF0000"/>
                </a:solidFill>
              </a:rPr>
              <a:t>crowdsourcing for the masses</a:t>
            </a:r>
          </a:p>
          <a:p>
            <a:pPr lvl="1"/>
            <a:r>
              <a:rPr lang="en-US" dirty="0" smtClean="0"/>
              <a:t>masses can’t be developers, can’t use crowdsourcing startups either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E.g., journalist wants to match two long lists of political donors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can’t use current EM solutions, because can’t act as a developer</a:t>
            </a:r>
          </a:p>
          <a:p>
            <a:pPr lvl="1"/>
            <a:r>
              <a:rPr lang="en-US" dirty="0" smtClean="0"/>
              <a:t>can pay up to $500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can’t ask a </a:t>
            </a:r>
            <a:r>
              <a:rPr lang="en-US" dirty="0" err="1" smtClean="0">
                <a:solidFill>
                  <a:srgbClr val="FF0000"/>
                </a:solidFill>
              </a:rPr>
              <a:t>crowdsourcing</a:t>
            </a:r>
            <a:r>
              <a:rPr lang="en-US" dirty="0" smtClean="0">
                <a:solidFill>
                  <a:srgbClr val="FF0000"/>
                </a:solidFill>
              </a:rPr>
              <a:t> startup to help</a:t>
            </a:r>
          </a:p>
          <a:p>
            <a:pPr lvl="2"/>
            <a:r>
              <a:rPr lang="en-US" dirty="0" smtClean="0"/>
              <a:t>$500 is too little for them to engage a developer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problem for domain scientists, small business workers, </a:t>
            </a:r>
            <a:br>
              <a:rPr lang="en-US" dirty="0" smtClean="0"/>
            </a:br>
            <a:r>
              <a:rPr lang="en-US" dirty="0" smtClean="0"/>
              <a:t>end users, data enthusiasts, …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90" y="228600"/>
            <a:ext cx="8534400" cy="685800"/>
          </a:xfrm>
        </p:spPr>
        <p:txBody>
          <a:bodyPr/>
          <a:lstStyle/>
          <a:p>
            <a:r>
              <a:rPr lang="en-US" dirty="0" smtClean="0"/>
              <a:t>Our Solution: Hands-Off </a:t>
            </a:r>
            <a:r>
              <a:rPr lang="en-US" dirty="0" err="1" smtClean="0"/>
              <a:t>Crowdsourcing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2772"/>
            <a:ext cx="8686800" cy="4803228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Crowdsources</a:t>
            </a:r>
            <a:r>
              <a:rPr lang="en-US" dirty="0" smtClean="0">
                <a:solidFill>
                  <a:srgbClr val="FF0000"/>
                </a:solidFill>
              </a:rPr>
              <a:t> the entire workflow of a task</a:t>
            </a:r>
          </a:p>
          <a:p>
            <a:pPr lvl="1"/>
            <a:r>
              <a:rPr lang="en-US" dirty="0" smtClean="0"/>
              <a:t>requiring </a:t>
            </a:r>
            <a:r>
              <a:rPr lang="en-US" dirty="0" smtClean="0">
                <a:solidFill>
                  <a:srgbClr val="FF0000"/>
                </a:solidFill>
              </a:rPr>
              <a:t>no developers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Given a problem P supplied by user U, </a:t>
            </a:r>
            <a:br>
              <a:rPr lang="en-US" dirty="0" smtClean="0"/>
            </a:br>
            <a:r>
              <a:rPr lang="en-US" dirty="0" smtClean="0"/>
              <a:t>                a </a:t>
            </a:r>
            <a:r>
              <a:rPr lang="en-US" dirty="0" err="1" smtClean="0"/>
              <a:t>crowdsourced</a:t>
            </a:r>
            <a:r>
              <a:rPr lang="en-US" dirty="0" smtClean="0"/>
              <a:t> solution to P is hands-off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1"/>
            <a:r>
              <a:rPr lang="en-US" dirty="0" smtClean="0"/>
              <a:t>uses no developers, only crowd</a:t>
            </a:r>
          </a:p>
          <a:p>
            <a:pPr lvl="1"/>
            <a:r>
              <a:rPr lang="en-US" dirty="0" smtClean="0"/>
              <a:t>user U does no or little initial setup work, requiring no special skills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Example: to match two tables A and B, user U supplies</a:t>
            </a:r>
          </a:p>
          <a:p>
            <a:pPr lvl="1"/>
            <a:r>
              <a:rPr lang="en-US" dirty="0" smtClean="0"/>
              <a:t>the two tables</a:t>
            </a:r>
          </a:p>
          <a:p>
            <a:pPr lvl="1"/>
            <a:r>
              <a:rPr lang="en-US" dirty="0" smtClean="0"/>
              <a:t>a short textual instruction to the crowd on what it means to match</a:t>
            </a:r>
          </a:p>
          <a:p>
            <a:pPr lvl="1"/>
            <a:r>
              <a:rPr lang="en-US" dirty="0" smtClean="0"/>
              <a:t>two negative &amp; two positive examples to illustrate the instruction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12175" y="1163775"/>
            <a:ext cx="1219205" cy="1127204"/>
            <a:chOff x="7412175" y="1163775"/>
            <a:chExt cx="1219205" cy="1127204"/>
          </a:xfrm>
        </p:grpSpPr>
        <p:pic>
          <p:nvPicPr>
            <p:cNvPr id="8" name="Picture 7" descr="no-sign-hi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12175" y="1163775"/>
              <a:ext cx="1219200" cy="1127204"/>
            </a:xfrm>
            <a:prstGeom prst="rect">
              <a:avLst/>
            </a:prstGeom>
          </p:spPr>
        </p:pic>
        <p:pic>
          <p:nvPicPr>
            <p:cNvPr id="9" name="Picture 8" descr="handprints_black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12180" y="1399302"/>
              <a:ext cx="1219200" cy="6096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90" y="228600"/>
            <a:ext cx="8534400" cy="685800"/>
          </a:xfrm>
        </p:spPr>
        <p:txBody>
          <a:bodyPr/>
          <a:lstStyle/>
          <a:p>
            <a:r>
              <a:rPr lang="en-US" dirty="0" smtClean="0"/>
              <a:t>Hands-Off Crowdsourcing (HOC)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2056"/>
            <a:ext cx="8686800" cy="5023944"/>
          </a:xfrm>
        </p:spPr>
        <p:txBody>
          <a:bodyPr/>
          <a:lstStyle/>
          <a:p>
            <a:r>
              <a:rPr lang="en-US" dirty="0" smtClean="0"/>
              <a:t>A next logical direction for EM research</a:t>
            </a:r>
          </a:p>
          <a:p>
            <a:pPr lvl="1"/>
            <a:r>
              <a:rPr lang="en-US" dirty="0" smtClean="0"/>
              <a:t>from no- to partial- to complete </a:t>
            </a:r>
            <a:r>
              <a:rPr lang="en-US" dirty="0" err="1" smtClean="0"/>
              <a:t>crowdsourcing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Can scale up EM at enterprises </a:t>
            </a:r>
          </a:p>
          <a:p>
            <a:r>
              <a:rPr lang="en-US" dirty="0" smtClean="0"/>
              <a:t>Can open up </a:t>
            </a:r>
            <a:r>
              <a:rPr lang="en-US" dirty="0" err="1" smtClean="0"/>
              <a:t>crowdsourcing</a:t>
            </a:r>
            <a:r>
              <a:rPr lang="en-US" dirty="0" smtClean="0"/>
              <a:t> for the masses</a:t>
            </a:r>
          </a:p>
          <a:p>
            <a:r>
              <a:rPr lang="en-US" dirty="0" smtClean="0"/>
              <a:t>E.g., journalist wants to match two lists of donors</a:t>
            </a:r>
          </a:p>
          <a:p>
            <a:pPr lvl="1"/>
            <a:r>
              <a:rPr lang="en-US" dirty="0" smtClean="0"/>
              <a:t>uploads two lists to an HOC website</a:t>
            </a:r>
          </a:p>
          <a:p>
            <a:pPr lvl="1"/>
            <a:r>
              <a:rPr lang="en-US" dirty="0" smtClean="0"/>
              <a:t>specifies a budget of $500 on a credit card</a:t>
            </a:r>
          </a:p>
          <a:p>
            <a:pPr lvl="1"/>
            <a:r>
              <a:rPr lang="en-US" dirty="0" smtClean="0"/>
              <a:t>HOC website uses crowd to execute the EM workflow, </a:t>
            </a:r>
            <a:br>
              <a:rPr lang="en-US" dirty="0" smtClean="0"/>
            </a:br>
            <a:r>
              <a:rPr lang="en-US" dirty="0" smtClean="0"/>
              <a:t>returns matches to journalist</a:t>
            </a:r>
          </a:p>
          <a:p>
            <a:r>
              <a:rPr lang="en-US" dirty="0" smtClean="0"/>
              <a:t>Very little work so far on crowdsourcing for the masses</a:t>
            </a:r>
          </a:p>
          <a:p>
            <a:pPr lvl="1"/>
            <a:r>
              <a:rPr lang="en-US" dirty="0" smtClean="0"/>
              <a:t>even though that’s where </a:t>
            </a:r>
            <a:r>
              <a:rPr lang="en-US" dirty="0" err="1" smtClean="0"/>
              <a:t>crowdsourcing</a:t>
            </a:r>
            <a:r>
              <a:rPr lang="en-US" dirty="0" smtClean="0"/>
              <a:t> can make a lot of impacts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12175" y="1163775"/>
            <a:ext cx="1219205" cy="1127204"/>
            <a:chOff x="7412175" y="1163775"/>
            <a:chExt cx="1219205" cy="1127204"/>
          </a:xfrm>
        </p:grpSpPr>
        <p:pic>
          <p:nvPicPr>
            <p:cNvPr id="6" name="Picture 5" descr="no-sign-hi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12175" y="1163775"/>
              <a:ext cx="1219200" cy="1127204"/>
            </a:xfrm>
            <a:prstGeom prst="rect">
              <a:avLst/>
            </a:prstGeom>
          </p:spPr>
        </p:pic>
        <p:pic>
          <p:nvPicPr>
            <p:cNvPr id="7" name="Picture 6" descr="handprints_black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12180" y="1399302"/>
              <a:ext cx="1219200" cy="6096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03" y="438806"/>
            <a:ext cx="7294179" cy="685800"/>
          </a:xfrm>
        </p:spPr>
        <p:txBody>
          <a:bodyPr/>
          <a:lstStyle/>
          <a:p>
            <a:r>
              <a:rPr lang="en-US" dirty="0" smtClean="0"/>
              <a:t>Our Solution: </a:t>
            </a:r>
            <a:br>
              <a:rPr lang="en-US" dirty="0" smtClean="0"/>
            </a:br>
            <a:r>
              <a:rPr lang="en-US" dirty="0" smtClean="0"/>
              <a:t>Corleone, an HOC System for 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872" y="3813849"/>
            <a:ext cx="572459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84200" y="3313557"/>
            <a:ext cx="968800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Matcher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370" y="3798981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498" y="3320915"/>
            <a:ext cx="1121502" cy="830934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Candidate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tuple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pairs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474784"/>
            <a:ext cx="1234966" cy="830934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Instructions 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to the crowd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Four examples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8508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71798" y="3339578"/>
            <a:ext cx="961990" cy="584713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matches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81130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7576" y="3216472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97576" y="3701896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74370" y="2925217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36" y="2439794"/>
            <a:ext cx="732760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Tables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67131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33931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395860" y="3289287"/>
            <a:ext cx="995547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Accuracy Estimator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481730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48600" y="2971809"/>
            <a:ext cx="1555490" cy="1569598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matches</a:t>
            </a:r>
          </a:p>
          <a:p>
            <a:pPr>
              <a:buFontTx/>
              <a:buChar char="-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Accuracy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estimates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(P, R)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62401" y="4648475"/>
            <a:ext cx="1371600" cy="77668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 Pairs’ Locator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8"/>
          <p:cNvGrpSpPr/>
          <p:nvPr/>
        </p:nvGrpSpPr>
        <p:grpSpPr>
          <a:xfrm>
            <a:off x="5364587" y="3968882"/>
            <a:ext cx="1569619" cy="1067935"/>
            <a:chOff x="11184819" y="5562600"/>
            <a:chExt cx="685800" cy="838200"/>
          </a:xfrm>
        </p:grpSpPr>
        <p:cxnSp>
          <p:nvCxnSpPr>
            <p:cNvPr id="42" name="Straight Arrow Connector 41"/>
            <p:cNvCxnSpPr/>
            <p:nvPr/>
          </p:nvCxnSpPr>
          <p:spPr>
            <a:xfrm flipH="1">
              <a:off x="11184819" y="640080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1870619" y="5562600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2"/>
          <p:cNvGrpSpPr/>
          <p:nvPr/>
        </p:nvGrpSpPr>
        <p:grpSpPr>
          <a:xfrm rot="5400000">
            <a:off x="3128088" y="4273863"/>
            <a:ext cx="922014" cy="603905"/>
            <a:chOff x="11048999" y="5589713"/>
            <a:chExt cx="685801" cy="838200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11048999" y="642791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734800" y="5589713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577592" y="2120478"/>
            <a:ext cx="3280408" cy="584713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Crowd of workers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(e.g., on Amazon Mechanical Turk)</a:t>
            </a:r>
          </a:p>
        </p:txBody>
      </p:sp>
      <p:grpSp>
        <p:nvGrpSpPr>
          <p:cNvPr id="6" name="Group 83"/>
          <p:cNvGrpSpPr/>
          <p:nvPr/>
        </p:nvGrpSpPr>
        <p:grpSpPr>
          <a:xfrm>
            <a:off x="2670232" y="2247597"/>
            <a:ext cx="755743" cy="679595"/>
            <a:chOff x="6553200" y="3714750"/>
            <a:chExt cx="1219200" cy="704850"/>
          </a:xfrm>
        </p:grpSpPr>
        <p:graphicFrame>
          <p:nvGraphicFramePr>
            <p:cNvPr id="35" name="Object 3"/>
            <p:cNvGraphicFramePr>
              <a:graphicFrameLocks noChangeAspect="1"/>
            </p:cNvGraphicFramePr>
            <p:nvPr/>
          </p:nvGraphicFramePr>
          <p:xfrm>
            <a:off x="6553200" y="37147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83" name="Clip Gallery" r:id="rId4" imgW="1857600" imgH="3995640" progId="">
                    <p:embed/>
                  </p:oleObj>
                </mc:Choice>
                <mc:Fallback>
                  <p:oleObj name="Clip Gallery" r:id="rId4" imgW="1857600" imgH="399564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37147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6781800" y="38671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84" name="Clip Gallery" r:id="rId6" imgW="1857600" imgH="3995640" progId="">
                    <p:embed/>
                  </p:oleObj>
                </mc:Choice>
                <mc:Fallback>
                  <p:oleObj name="Clip Gallery" r:id="rId6" imgW="1857600" imgH="399564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38671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5"/>
            <p:cNvGraphicFramePr>
              <a:graphicFrameLocks noChangeAspect="1"/>
            </p:cNvGraphicFramePr>
            <p:nvPr/>
          </p:nvGraphicFramePr>
          <p:xfrm>
            <a:off x="7010400" y="37147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85" name="Clip Gallery" r:id="rId7" imgW="1857600" imgH="3995640" progId="">
                    <p:embed/>
                  </p:oleObj>
                </mc:Choice>
                <mc:Fallback>
                  <p:oleObj name="Clip Gallery" r:id="rId7" imgW="1857600" imgH="399564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37147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6"/>
            <p:cNvGraphicFramePr>
              <a:graphicFrameLocks noChangeAspect="1"/>
            </p:cNvGraphicFramePr>
            <p:nvPr/>
          </p:nvGraphicFramePr>
          <p:xfrm>
            <a:off x="7239000" y="384810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86" name="Clip Gallery" r:id="rId8" imgW="1857600" imgH="3995640" progId="">
                    <p:embed/>
                  </p:oleObj>
                </mc:Choice>
                <mc:Fallback>
                  <p:oleObj name="Clip Gallery" r:id="rId8" imgW="1857600" imgH="399564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4810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7"/>
            <p:cNvGraphicFramePr>
              <a:graphicFrameLocks noChangeAspect="1"/>
            </p:cNvGraphicFramePr>
            <p:nvPr/>
          </p:nvGraphicFramePr>
          <p:xfrm>
            <a:off x="7467600" y="3714750"/>
            <a:ext cx="304800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87" name="Clip Gallery" r:id="rId9" imgW="1857600" imgH="3995640" progId="">
                    <p:embed/>
                  </p:oleObj>
                </mc:Choice>
                <mc:Fallback>
                  <p:oleObj name="Clip Gallery" r:id="rId9" imgW="1857600" imgH="399564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3714750"/>
                          <a:ext cx="304800" cy="552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Right Brace 32"/>
          <p:cNvSpPr/>
          <p:nvPr/>
        </p:nvSpPr>
        <p:spPr>
          <a:xfrm rot="5400000">
            <a:off x="4220081" y="381999"/>
            <a:ext cx="388340" cy="52320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74" tIns="45689" rIns="91374" bIns="45689"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98219" y="3289287"/>
            <a:ext cx="833255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Blocker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2825" name="Picture 9" descr="http://cdn.3oneseven.com/wp-content/uploads/2012/01/don-corleone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7286174" y="262758"/>
            <a:ext cx="1700339" cy="956441"/>
          </a:xfrm>
          <a:prstGeom prst="rect">
            <a:avLst/>
          </a:prstGeom>
          <a:noFill/>
        </p:spPr>
      </p:pic>
      <p:pic>
        <p:nvPicPr>
          <p:cNvPr id="4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" y="3297629"/>
            <a:ext cx="557048" cy="5287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3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4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5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6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1417</Words>
  <Application>Microsoft Office PowerPoint</Application>
  <PresentationFormat>On-screen Show (4:3)</PresentationFormat>
  <Paragraphs>469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Wingdings</vt:lpstr>
      <vt:lpstr>orenstyle1</vt:lpstr>
      <vt:lpstr>1_orenstyle1</vt:lpstr>
      <vt:lpstr>2_orenstyle1</vt:lpstr>
      <vt:lpstr>3_orenstyle1</vt:lpstr>
      <vt:lpstr>4_orenstyle1</vt:lpstr>
      <vt:lpstr>5_orenstyle1</vt:lpstr>
      <vt:lpstr>Clip Gallery</vt:lpstr>
      <vt:lpstr>Corleone: Hands-Off Crowdsourcing for Entity Matching</vt:lpstr>
      <vt:lpstr>Entity Matching</vt:lpstr>
      <vt:lpstr>Recent Crowdsourced EM Work</vt:lpstr>
      <vt:lpstr>Recent Crowdsourced EM Work</vt:lpstr>
      <vt:lpstr>PowerPoint Presentation</vt:lpstr>
      <vt:lpstr>Need for Developer Poses Serious Problems</vt:lpstr>
      <vt:lpstr>Our Solution: Hands-Off Crowdsourcing</vt:lpstr>
      <vt:lpstr>Hands-Off Crowdsourcing (HOC)</vt:lpstr>
      <vt:lpstr>Our Solution:  Corleone, an HOC System for EM</vt:lpstr>
      <vt:lpstr>Blocking</vt:lpstr>
      <vt:lpstr>Our Key Idea</vt:lpstr>
      <vt:lpstr>Blocking in Corleone</vt:lpstr>
      <vt:lpstr>Blocking in Corleone</vt:lpstr>
      <vt:lpstr>Blocking in Corleone</vt:lpstr>
      <vt:lpstr>The Rest of Corleone</vt:lpstr>
      <vt:lpstr>Empirical Evaluation</vt:lpstr>
      <vt:lpstr>Performance Comparison</vt:lpstr>
      <vt:lpstr>Performance Comparison</vt:lpstr>
      <vt:lpstr>Blocking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Hands-Off Crowdsourcing: Crowdsourced Entity Matching for the Masses</dc:title>
  <dc:creator>cgokhale</dc:creator>
  <cp:lastModifiedBy>Patron</cp:lastModifiedBy>
  <cp:revision>1311</cp:revision>
  <dcterms:modified xsi:type="dcterms:W3CDTF">2016-09-06T02:23:28Z</dcterms:modified>
</cp:coreProperties>
</file>