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Override6.xml" ContentType="application/vnd.openxmlformats-officedocument.themeOverrid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68" r:id="rId2"/>
    <p:sldMasterId id="2147483681" r:id="rId3"/>
    <p:sldMasterId id="2147483693" r:id="rId4"/>
    <p:sldMasterId id="2147483706" r:id="rId5"/>
    <p:sldMasterId id="2147483718" r:id="rId6"/>
  </p:sldMasterIdLst>
  <p:notesMasterIdLst>
    <p:notesMasterId r:id="rId28"/>
  </p:notesMasterIdLst>
  <p:handoutMasterIdLst>
    <p:handoutMasterId r:id="rId29"/>
  </p:handoutMasterIdLst>
  <p:sldIdLst>
    <p:sldId id="308" r:id="rId7"/>
    <p:sldId id="344" r:id="rId8"/>
    <p:sldId id="422" r:id="rId9"/>
    <p:sldId id="428" r:id="rId10"/>
    <p:sldId id="429" r:id="rId11"/>
    <p:sldId id="440" r:id="rId12"/>
    <p:sldId id="441" r:id="rId13"/>
    <p:sldId id="442" r:id="rId14"/>
    <p:sldId id="443" r:id="rId15"/>
    <p:sldId id="444" r:id="rId16"/>
    <p:sldId id="387" r:id="rId17"/>
    <p:sldId id="434" r:id="rId18"/>
    <p:sldId id="431" r:id="rId19"/>
    <p:sldId id="435" r:id="rId20"/>
    <p:sldId id="436" r:id="rId21"/>
    <p:sldId id="437" r:id="rId22"/>
    <p:sldId id="409" r:id="rId23"/>
    <p:sldId id="439" r:id="rId24"/>
    <p:sldId id="438" r:id="rId25"/>
    <p:sldId id="410" r:id="rId26"/>
    <p:sldId id="445" r:id="rId27"/>
  </p:sldIdLst>
  <p:sldSz cx="9144000" cy="6858000" type="screen4x3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75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itanya Gokhal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9D9FF"/>
    <a:srgbClr val="E3F7EC"/>
    <a:srgbClr val="FFFF99"/>
    <a:srgbClr val="BFEFC1"/>
    <a:srgbClr val="FC6204"/>
    <a:srgbClr val="009A46"/>
    <a:srgbClr val="032ADC"/>
    <a:srgbClr val="C9C9FF"/>
    <a:srgbClr val="FFFF00"/>
    <a:srgbClr val="CD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24" autoAdjust="0"/>
    <p:restoredTop sz="57960" autoAdjust="0"/>
  </p:normalViewPr>
  <p:slideViewPr>
    <p:cSldViewPr snapToGrid="0">
      <p:cViewPr varScale="1">
        <p:scale>
          <a:sx n="62" d="100"/>
          <a:sy n="62" d="100"/>
        </p:scale>
        <p:origin x="-3184" y="-104"/>
      </p:cViewPr>
      <p:guideLst>
        <p:guide orient="horz" pos="2160"/>
        <p:guide pos="2880"/>
        <p:guide pos="5759"/>
      </p:guideLst>
    </p:cSldViewPr>
  </p:slideViewPr>
  <p:outlineViewPr>
    <p:cViewPr>
      <p:scale>
        <a:sx n="33" d="100"/>
        <a:sy n="33" d="100"/>
      </p:scale>
      <p:origin x="0" y="-2682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152"/>
    </p:cViewPr>
  </p:sorterViewPr>
  <p:notesViewPr>
    <p:cSldViewPr snapToGrid="0">
      <p:cViewPr varScale="1">
        <p:scale>
          <a:sx n="54" d="100"/>
          <a:sy n="54" d="100"/>
        </p:scale>
        <p:origin x="-285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interSettings" Target="printerSettings/printerSettings1.bin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D67B7D-4717-4A44-AAF8-5D87FD002E40}" type="datetimeFigureOut">
              <a:rPr lang="en-US" smtClean="0"/>
              <a:pPr/>
              <a:t>10/7/17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021906-8673-4EA2-89C1-AADC4541A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23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347748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210" y="8829955"/>
            <a:ext cx="3038589" cy="464820"/>
          </a:xfrm>
          <a:prstGeom prst="rect">
            <a:avLst/>
          </a:prstGeom>
          <a:noFill/>
        </p:spPr>
        <p:txBody>
          <a:bodyPr lIns="93177" tIns="46589" rIns="93177" bIns="46589"/>
          <a:lstStyle/>
          <a:p>
            <a:fld id="{CFE1B0C4-291E-4F1F-BE3F-0280AD7DEA9F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7388"/>
            <a:ext cx="4678363" cy="3509962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164909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64751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266260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26626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260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260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266260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266260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3594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4904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8709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3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2195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778023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3270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997618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64751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64751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64751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64751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64751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6475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1600"/>
            <a:ext cx="7772400" cy="1143000"/>
          </a:xfrm>
        </p:spPr>
        <p:txBody>
          <a:bodyPr/>
          <a:lstStyle>
            <a:lvl1pPr>
              <a:defRPr>
                <a:solidFill>
                  <a:srgbClr val="0000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F00DE-BB62-4813-AA17-48548B3438E8}" type="datetime1">
              <a:rPr lang="en-US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36AD0-A560-4999-8CC3-421D20078E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2BF6AC-36F2-4368-B09A-C71F8D196C30}" type="datetime1">
              <a:rPr lang="en-US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273DD-7B7D-4377-83FE-B518BA61AB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1600"/>
            <a:ext cx="7772400" cy="1143000"/>
          </a:xfrm>
        </p:spPr>
        <p:txBody>
          <a:bodyPr/>
          <a:lstStyle>
            <a:lvl1pPr>
              <a:defRPr>
                <a:solidFill>
                  <a:srgbClr val="0000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508CF5-E924-4890-A3B3-314F0F103D9D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CAC95-2E17-43A5-93A4-07F0E7E5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30" indent="0">
              <a:buNone/>
              <a:defRPr sz="1800"/>
            </a:lvl2pPr>
            <a:lvl3pPr marL="913461" indent="0">
              <a:buNone/>
              <a:defRPr sz="1600"/>
            </a:lvl3pPr>
            <a:lvl4pPr marL="1370197" indent="0">
              <a:buNone/>
              <a:defRPr sz="1400"/>
            </a:lvl4pPr>
            <a:lvl5pPr marL="1826924" indent="0">
              <a:buNone/>
              <a:defRPr sz="1400"/>
            </a:lvl5pPr>
            <a:lvl6pPr marL="2283654" indent="0">
              <a:buNone/>
              <a:defRPr sz="1400"/>
            </a:lvl6pPr>
            <a:lvl7pPr marL="2740385" indent="0">
              <a:buNone/>
              <a:defRPr sz="1400"/>
            </a:lvl7pPr>
            <a:lvl8pPr marL="3197116" indent="0">
              <a:buNone/>
              <a:defRPr sz="1400"/>
            </a:lvl8pPr>
            <a:lvl9pPr marL="365384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82F9F-2C5A-4753-9589-9F5C74778566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1CA7-43D3-4E8F-BBED-D1C7C77100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F4629-FCCC-438C-B9AB-A0351CAC828D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15B54-B709-48EF-9E26-3CC4995023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0" indent="0">
              <a:buNone/>
              <a:defRPr sz="2000" b="1"/>
            </a:lvl2pPr>
            <a:lvl3pPr marL="913461" indent="0">
              <a:buNone/>
              <a:defRPr sz="1800" b="1"/>
            </a:lvl3pPr>
            <a:lvl4pPr marL="1370197" indent="0">
              <a:buNone/>
              <a:defRPr sz="1600" b="1"/>
            </a:lvl4pPr>
            <a:lvl5pPr marL="1826924" indent="0">
              <a:buNone/>
              <a:defRPr sz="1600" b="1"/>
            </a:lvl5pPr>
            <a:lvl6pPr marL="2283654" indent="0">
              <a:buNone/>
              <a:defRPr sz="1600" b="1"/>
            </a:lvl6pPr>
            <a:lvl7pPr marL="2740385" indent="0">
              <a:buNone/>
              <a:defRPr sz="1600" b="1"/>
            </a:lvl7pPr>
            <a:lvl8pPr marL="3197116" indent="0">
              <a:buNone/>
              <a:defRPr sz="1600" b="1"/>
            </a:lvl8pPr>
            <a:lvl9pPr marL="36538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0" indent="0">
              <a:buNone/>
              <a:defRPr sz="2000" b="1"/>
            </a:lvl2pPr>
            <a:lvl3pPr marL="913461" indent="0">
              <a:buNone/>
              <a:defRPr sz="1800" b="1"/>
            </a:lvl3pPr>
            <a:lvl4pPr marL="1370197" indent="0">
              <a:buNone/>
              <a:defRPr sz="1600" b="1"/>
            </a:lvl4pPr>
            <a:lvl5pPr marL="1826924" indent="0">
              <a:buNone/>
              <a:defRPr sz="1600" b="1"/>
            </a:lvl5pPr>
            <a:lvl6pPr marL="2283654" indent="0">
              <a:buNone/>
              <a:defRPr sz="1600" b="1"/>
            </a:lvl6pPr>
            <a:lvl7pPr marL="2740385" indent="0">
              <a:buNone/>
              <a:defRPr sz="1600" b="1"/>
            </a:lvl7pPr>
            <a:lvl8pPr marL="3197116" indent="0">
              <a:buNone/>
              <a:defRPr sz="1600" b="1"/>
            </a:lvl8pPr>
            <a:lvl9pPr marL="36538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2595E9-FCB5-4787-875D-C121F7364C76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74052-4E61-4DCA-98A6-877056F485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4532E-39DD-43CB-ACB3-DF45A3CBDC45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97F81-C478-4236-B151-3559EA9001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619C5-5EAC-43D5-AD08-DCBC77138ED6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20BAD-AAC4-40F8-BE83-71D7732DD6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0" indent="0">
              <a:buNone/>
              <a:defRPr sz="1200"/>
            </a:lvl2pPr>
            <a:lvl3pPr marL="913461" indent="0">
              <a:buNone/>
              <a:defRPr sz="1000"/>
            </a:lvl3pPr>
            <a:lvl4pPr marL="1370197" indent="0">
              <a:buNone/>
              <a:defRPr sz="900"/>
            </a:lvl4pPr>
            <a:lvl5pPr marL="1826924" indent="0">
              <a:buNone/>
              <a:defRPr sz="900"/>
            </a:lvl5pPr>
            <a:lvl6pPr marL="2283654" indent="0">
              <a:buNone/>
              <a:defRPr sz="900"/>
            </a:lvl6pPr>
            <a:lvl7pPr marL="2740385" indent="0">
              <a:buNone/>
              <a:defRPr sz="900"/>
            </a:lvl7pPr>
            <a:lvl8pPr marL="3197116" indent="0">
              <a:buNone/>
              <a:defRPr sz="900"/>
            </a:lvl8pPr>
            <a:lvl9pPr marL="36538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BC4CF1-03D1-4121-83B2-D992900150AB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1482E-873D-4FB6-94A3-495F76EC53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508CF5-E924-4890-A3B3-314F0F103D9D}" type="datetime1">
              <a:rPr lang="en-US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CAC95-2E17-43A5-93A4-07F0E7E5AD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30" indent="0">
              <a:buNone/>
              <a:defRPr sz="2800"/>
            </a:lvl2pPr>
            <a:lvl3pPr marL="913461" indent="0">
              <a:buNone/>
              <a:defRPr sz="2400"/>
            </a:lvl3pPr>
            <a:lvl4pPr marL="1370197" indent="0">
              <a:buNone/>
              <a:defRPr sz="2000"/>
            </a:lvl4pPr>
            <a:lvl5pPr marL="1826924" indent="0">
              <a:buNone/>
              <a:defRPr sz="2000"/>
            </a:lvl5pPr>
            <a:lvl6pPr marL="2283654" indent="0">
              <a:buNone/>
              <a:defRPr sz="2000"/>
            </a:lvl6pPr>
            <a:lvl7pPr marL="2740385" indent="0">
              <a:buNone/>
              <a:defRPr sz="2000"/>
            </a:lvl7pPr>
            <a:lvl8pPr marL="3197116" indent="0">
              <a:buNone/>
              <a:defRPr sz="2000"/>
            </a:lvl8pPr>
            <a:lvl9pPr marL="36538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30" indent="0">
              <a:buNone/>
              <a:defRPr sz="1200"/>
            </a:lvl2pPr>
            <a:lvl3pPr marL="913461" indent="0">
              <a:buNone/>
              <a:defRPr sz="1000"/>
            </a:lvl3pPr>
            <a:lvl4pPr marL="1370197" indent="0">
              <a:buNone/>
              <a:defRPr sz="900"/>
            </a:lvl4pPr>
            <a:lvl5pPr marL="1826924" indent="0">
              <a:buNone/>
              <a:defRPr sz="900"/>
            </a:lvl5pPr>
            <a:lvl6pPr marL="2283654" indent="0">
              <a:buNone/>
              <a:defRPr sz="900"/>
            </a:lvl6pPr>
            <a:lvl7pPr marL="2740385" indent="0">
              <a:buNone/>
              <a:defRPr sz="900"/>
            </a:lvl7pPr>
            <a:lvl8pPr marL="3197116" indent="0">
              <a:buNone/>
              <a:defRPr sz="900"/>
            </a:lvl8pPr>
            <a:lvl9pPr marL="36538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4DC66-BD11-4E7B-ADA5-DDF8E91DEACD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F482C-B00C-488E-8530-4F7982DC86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F00DE-BB62-4813-AA17-48548B3438E8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36AD0-A560-4999-8CC3-421D20078E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2BF6AC-36F2-4368-B09A-C71F8D196C30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273DD-7B7D-4377-83FE-B518BA61AB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userDrawn="1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D508CF5-E924-4890-A3B3-314F0F103D9D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0FCAC95-2E17-43A5-93A4-07F0E7E5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1600"/>
            <a:ext cx="7772400" cy="1143000"/>
          </a:xfrm>
        </p:spPr>
        <p:txBody>
          <a:bodyPr/>
          <a:lstStyle>
            <a:lvl1pPr>
              <a:defRPr>
                <a:solidFill>
                  <a:srgbClr val="0000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508CF5-E924-4890-A3B3-314F0F103D9D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CAC95-2E17-43A5-93A4-07F0E7E5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30" indent="0">
              <a:buNone/>
              <a:defRPr sz="1800"/>
            </a:lvl2pPr>
            <a:lvl3pPr marL="913461" indent="0">
              <a:buNone/>
              <a:defRPr sz="1600"/>
            </a:lvl3pPr>
            <a:lvl4pPr marL="1370197" indent="0">
              <a:buNone/>
              <a:defRPr sz="1400"/>
            </a:lvl4pPr>
            <a:lvl5pPr marL="1826924" indent="0">
              <a:buNone/>
              <a:defRPr sz="1400"/>
            </a:lvl5pPr>
            <a:lvl6pPr marL="2283654" indent="0">
              <a:buNone/>
              <a:defRPr sz="1400"/>
            </a:lvl6pPr>
            <a:lvl7pPr marL="2740385" indent="0">
              <a:buNone/>
              <a:defRPr sz="1400"/>
            </a:lvl7pPr>
            <a:lvl8pPr marL="3197116" indent="0">
              <a:buNone/>
              <a:defRPr sz="1400"/>
            </a:lvl8pPr>
            <a:lvl9pPr marL="365384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82F9F-2C5A-4753-9589-9F5C74778566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1CA7-43D3-4E8F-BBED-D1C7C77100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F4629-FCCC-438C-B9AB-A0351CAC828D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15B54-B709-48EF-9E26-3CC4995023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0" indent="0">
              <a:buNone/>
              <a:defRPr sz="2000" b="1"/>
            </a:lvl2pPr>
            <a:lvl3pPr marL="913461" indent="0">
              <a:buNone/>
              <a:defRPr sz="1800" b="1"/>
            </a:lvl3pPr>
            <a:lvl4pPr marL="1370197" indent="0">
              <a:buNone/>
              <a:defRPr sz="1600" b="1"/>
            </a:lvl4pPr>
            <a:lvl5pPr marL="1826924" indent="0">
              <a:buNone/>
              <a:defRPr sz="1600" b="1"/>
            </a:lvl5pPr>
            <a:lvl6pPr marL="2283654" indent="0">
              <a:buNone/>
              <a:defRPr sz="1600" b="1"/>
            </a:lvl6pPr>
            <a:lvl7pPr marL="2740385" indent="0">
              <a:buNone/>
              <a:defRPr sz="1600" b="1"/>
            </a:lvl7pPr>
            <a:lvl8pPr marL="3197116" indent="0">
              <a:buNone/>
              <a:defRPr sz="1600" b="1"/>
            </a:lvl8pPr>
            <a:lvl9pPr marL="36538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0" indent="0">
              <a:buNone/>
              <a:defRPr sz="2000" b="1"/>
            </a:lvl2pPr>
            <a:lvl3pPr marL="913461" indent="0">
              <a:buNone/>
              <a:defRPr sz="1800" b="1"/>
            </a:lvl3pPr>
            <a:lvl4pPr marL="1370197" indent="0">
              <a:buNone/>
              <a:defRPr sz="1600" b="1"/>
            </a:lvl4pPr>
            <a:lvl5pPr marL="1826924" indent="0">
              <a:buNone/>
              <a:defRPr sz="1600" b="1"/>
            </a:lvl5pPr>
            <a:lvl6pPr marL="2283654" indent="0">
              <a:buNone/>
              <a:defRPr sz="1600" b="1"/>
            </a:lvl6pPr>
            <a:lvl7pPr marL="2740385" indent="0">
              <a:buNone/>
              <a:defRPr sz="1600" b="1"/>
            </a:lvl7pPr>
            <a:lvl8pPr marL="3197116" indent="0">
              <a:buNone/>
              <a:defRPr sz="1600" b="1"/>
            </a:lvl8pPr>
            <a:lvl9pPr marL="36538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2595E9-FCB5-4787-875D-C121F7364C76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74052-4E61-4DCA-98A6-877056F485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4532E-39DD-43CB-ACB3-DF45A3CBDC45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97F81-C478-4236-B151-3559EA9001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8" indent="0">
              <a:buNone/>
              <a:defRPr sz="1600"/>
            </a:lvl3pPr>
            <a:lvl4pPr marL="1371177" indent="0">
              <a:buNone/>
              <a:defRPr sz="1400"/>
            </a:lvl4pPr>
            <a:lvl5pPr marL="1828236" indent="0">
              <a:buNone/>
              <a:defRPr sz="1400"/>
            </a:lvl5pPr>
            <a:lvl6pPr marL="2285296" indent="0">
              <a:buNone/>
              <a:defRPr sz="1400"/>
            </a:lvl6pPr>
            <a:lvl7pPr marL="2742355" indent="0">
              <a:buNone/>
              <a:defRPr sz="1400"/>
            </a:lvl7pPr>
            <a:lvl8pPr marL="3199415" indent="0">
              <a:buNone/>
              <a:defRPr sz="1400"/>
            </a:lvl8pPr>
            <a:lvl9pPr marL="365647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82F9F-2C5A-4753-9589-9F5C74778566}" type="datetime1">
              <a:rPr lang="en-US"/>
              <a:pPr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1CA7-43D3-4E8F-BBED-D1C7C7710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619C5-5EAC-43D5-AD08-DCBC77138ED6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20BAD-AAC4-40F8-BE83-71D7732DD6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0" indent="0">
              <a:buNone/>
              <a:defRPr sz="1200"/>
            </a:lvl2pPr>
            <a:lvl3pPr marL="913461" indent="0">
              <a:buNone/>
              <a:defRPr sz="1000"/>
            </a:lvl3pPr>
            <a:lvl4pPr marL="1370197" indent="0">
              <a:buNone/>
              <a:defRPr sz="900"/>
            </a:lvl4pPr>
            <a:lvl5pPr marL="1826924" indent="0">
              <a:buNone/>
              <a:defRPr sz="900"/>
            </a:lvl5pPr>
            <a:lvl6pPr marL="2283654" indent="0">
              <a:buNone/>
              <a:defRPr sz="900"/>
            </a:lvl6pPr>
            <a:lvl7pPr marL="2740385" indent="0">
              <a:buNone/>
              <a:defRPr sz="900"/>
            </a:lvl7pPr>
            <a:lvl8pPr marL="3197116" indent="0">
              <a:buNone/>
              <a:defRPr sz="900"/>
            </a:lvl8pPr>
            <a:lvl9pPr marL="36538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BC4CF1-03D1-4121-83B2-D992900150AB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1482E-873D-4FB6-94A3-495F76EC53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30" indent="0">
              <a:buNone/>
              <a:defRPr sz="2800"/>
            </a:lvl2pPr>
            <a:lvl3pPr marL="913461" indent="0">
              <a:buNone/>
              <a:defRPr sz="2400"/>
            </a:lvl3pPr>
            <a:lvl4pPr marL="1370197" indent="0">
              <a:buNone/>
              <a:defRPr sz="2000"/>
            </a:lvl4pPr>
            <a:lvl5pPr marL="1826924" indent="0">
              <a:buNone/>
              <a:defRPr sz="2000"/>
            </a:lvl5pPr>
            <a:lvl6pPr marL="2283654" indent="0">
              <a:buNone/>
              <a:defRPr sz="2000"/>
            </a:lvl6pPr>
            <a:lvl7pPr marL="2740385" indent="0">
              <a:buNone/>
              <a:defRPr sz="2000"/>
            </a:lvl7pPr>
            <a:lvl8pPr marL="3197116" indent="0">
              <a:buNone/>
              <a:defRPr sz="2000"/>
            </a:lvl8pPr>
            <a:lvl9pPr marL="36538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30" indent="0">
              <a:buNone/>
              <a:defRPr sz="1200"/>
            </a:lvl2pPr>
            <a:lvl3pPr marL="913461" indent="0">
              <a:buNone/>
              <a:defRPr sz="1000"/>
            </a:lvl3pPr>
            <a:lvl4pPr marL="1370197" indent="0">
              <a:buNone/>
              <a:defRPr sz="900"/>
            </a:lvl4pPr>
            <a:lvl5pPr marL="1826924" indent="0">
              <a:buNone/>
              <a:defRPr sz="900"/>
            </a:lvl5pPr>
            <a:lvl6pPr marL="2283654" indent="0">
              <a:buNone/>
              <a:defRPr sz="900"/>
            </a:lvl6pPr>
            <a:lvl7pPr marL="2740385" indent="0">
              <a:buNone/>
              <a:defRPr sz="900"/>
            </a:lvl7pPr>
            <a:lvl8pPr marL="3197116" indent="0">
              <a:buNone/>
              <a:defRPr sz="900"/>
            </a:lvl8pPr>
            <a:lvl9pPr marL="36538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4DC66-BD11-4E7B-ADA5-DDF8E91DEACD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F482C-B00C-488E-8530-4F7982DC86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F00DE-BB62-4813-AA17-48548B3438E8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36AD0-A560-4999-8CC3-421D20078E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2BF6AC-36F2-4368-B09A-C71F8D196C30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273DD-7B7D-4377-83FE-B518BA61AB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1600"/>
            <a:ext cx="7772400" cy="1143000"/>
          </a:xfrm>
        </p:spPr>
        <p:txBody>
          <a:bodyPr/>
          <a:lstStyle>
            <a:lvl1pPr>
              <a:defRPr>
                <a:solidFill>
                  <a:srgbClr val="0000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508CF5-E924-4890-A3B3-314F0F103D9D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CAC95-2E17-43A5-93A4-07F0E7E5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30" indent="0">
              <a:buNone/>
              <a:defRPr sz="1800"/>
            </a:lvl2pPr>
            <a:lvl3pPr marL="913461" indent="0">
              <a:buNone/>
              <a:defRPr sz="1600"/>
            </a:lvl3pPr>
            <a:lvl4pPr marL="1370197" indent="0">
              <a:buNone/>
              <a:defRPr sz="1400"/>
            </a:lvl4pPr>
            <a:lvl5pPr marL="1826924" indent="0">
              <a:buNone/>
              <a:defRPr sz="1400"/>
            </a:lvl5pPr>
            <a:lvl6pPr marL="2283654" indent="0">
              <a:buNone/>
              <a:defRPr sz="1400"/>
            </a:lvl6pPr>
            <a:lvl7pPr marL="2740385" indent="0">
              <a:buNone/>
              <a:defRPr sz="1400"/>
            </a:lvl7pPr>
            <a:lvl8pPr marL="3197116" indent="0">
              <a:buNone/>
              <a:defRPr sz="1400"/>
            </a:lvl8pPr>
            <a:lvl9pPr marL="365384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82F9F-2C5A-4753-9589-9F5C74778566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1CA7-43D3-4E8F-BBED-D1C7C77100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F4629-FCCC-438C-B9AB-A0351CAC828D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15B54-B709-48EF-9E26-3CC4995023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0" indent="0">
              <a:buNone/>
              <a:defRPr sz="2000" b="1"/>
            </a:lvl2pPr>
            <a:lvl3pPr marL="913461" indent="0">
              <a:buNone/>
              <a:defRPr sz="1800" b="1"/>
            </a:lvl3pPr>
            <a:lvl4pPr marL="1370197" indent="0">
              <a:buNone/>
              <a:defRPr sz="1600" b="1"/>
            </a:lvl4pPr>
            <a:lvl5pPr marL="1826924" indent="0">
              <a:buNone/>
              <a:defRPr sz="1600" b="1"/>
            </a:lvl5pPr>
            <a:lvl6pPr marL="2283654" indent="0">
              <a:buNone/>
              <a:defRPr sz="1600" b="1"/>
            </a:lvl6pPr>
            <a:lvl7pPr marL="2740385" indent="0">
              <a:buNone/>
              <a:defRPr sz="1600" b="1"/>
            </a:lvl7pPr>
            <a:lvl8pPr marL="3197116" indent="0">
              <a:buNone/>
              <a:defRPr sz="1600" b="1"/>
            </a:lvl8pPr>
            <a:lvl9pPr marL="36538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0" indent="0">
              <a:buNone/>
              <a:defRPr sz="2000" b="1"/>
            </a:lvl2pPr>
            <a:lvl3pPr marL="913461" indent="0">
              <a:buNone/>
              <a:defRPr sz="1800" b="1"/>
            </a:lvl3pPr>
            <a:lvl4pPr marL="1370197" indent="0">
              <a:buNone/>
              <a:defRPr sz="1600" b="1"/>
            </a:lvl4pPr>
            <a:lvl5pPr marL="1826924" indent="0">
              <a:buNone/>
              <a:defRPr sz="1600" b="1"/>
            </a:lvl5pPr>
            <a:lvl6pPr marL="2283654" indent="0">
              <a:buNone/>
              <a:defRPr sz="1600" b="1"/>
            </a:lvl6pPr>
            <a:lvl7pPr marL="2740385" indent="0">
              <a:buNone/>
              <a:defRPr sz="1600" b="1"/>
            </a:lvl7pPr>
            <a:lvl8pPr marL="3197116" indent="0">
              <a:buNone/>
              <a:defRPr sz="1600" b="1"/>
            </a:lvl8pPr>
            <a:lvl9pPr marL="36538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2595E9-FCB5-4787-875D-C121F7364C76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74052-4E61-4DCA-98A6-877056F485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F4629-FCCC-438C-B9AB-A0351CAC828D}" type="datetime1">
              <a:rPr lang="en-US"/>
              <a:pPr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15B54-B709-48EF-9E26-3CC4995023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4532E-39DD-43CB-ACB3-DF45A3CBDC45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97F81-C478-4236-B151-3559EA9001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619C5-5EAC-43D5-AD08-DCBC77138ED6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20BAD-AAC4-40F8-BE83-71D7732DD6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0" indent="0">
              <a:buNone/>
              <a:defRPr sz="1200"/>
            </a:lvl2pPr>
            <a:lvl3pPr marL="913461" indent="0">
              <a:buNone/>
              <a:defRPr sz="1000"/>
            </a:lvl3pPr>
            <a:lvl4pPr marL="1370197" indent="0">
              <a:buNone/>
              <a:defRPr sz="900"/>
            </a:lvl4pPr>
            <a:lvl5pPr marL="1826924" indent="0">
              <a:buNone/>
              <a:defRPr sz="900"/>
            </a:lvl5pPr>
            <a:lvl6pPr marL="2283654" indent="0">
              <a:buNone/>
              <a:defRPr sz="900"/>
            </a:lvl6pPr>
            <a:lvl7pPr marL="2740385" indent="0">
              <a:buNone/>
              <a:defRPr sz="900"/>
            </a:lvl7pPr>
            <a:lvl8pPr marL="3197116" indent="0">
              <a:buNone/>
              <a:defRPr sz="900"/>
            </a:lvl8pPr>
            <a:lvl9pPr marL="36538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BC4CF1-03D1-4121-83B2-D992900150AB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1482E-873D-4FB6-94A3-495F76EC53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30" indent="0">
              <a:buNone/>
              <a:defRPr sz="2800"/>
            </a:lvl2pPr>
            <a:lvl3pPr marL="913461" indent="0">
              <a:buNone/>
              <a:defRPr sz="2400"/>
            </a:lvl3pPr>
            <a:lvl4pPr marL="1370197" indent="0">
              <a:buNone/>
              <a:defRPr sz="2000"/>
            </a:lvl4pPr>
            <a:lvl5pPr marL="1826924" indent="0">
              <a:buNone/>
              <a:defRPr sz="2000"/>
            </a:lvl5pPr>
            <a:lvl6pPr marL="2283654" indent="0">
              <a:buNone/>
              <a:defRPr sz="2000"/>
            </a:lvl6pPr>
            <a:lvl7pPr marL="2740385" indent="0">
              <a:buNone/>
              <a:defRPr sz="2000"/>
            </a:lvl7pPr>
            <a:lvl8pPr marL="3197116" indent="0">
              <a:buNone/>
              <a:defRPr sz="2000"/>
            </a:lvl8pPr>
            <a:lvl9pPr marL="36538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30" indent="0">
              <a:buNone/>
              <a:defRPr sz="1200"/>
            </a:lvl2pPr>
            <a:lvl3pPr marL="913461" indent="0">
              <a:buNone/>
              <a:defRPr sz="1000"/>
            </a:lvl3pPr>
            <a:lvl4pPr marL="1370197" indent="0">
              <a:buNone/>
              <a:defRPr sz="900"/>
            </a:lvl4pPr>
            <a:lvl5pPr marL="1826924" indent="0">
              <a:buNone/>
              <a:defRPr sz="900"/>
            </a:lvl5pPr>
            <a:lvl6pPr marL="2283654" indent="0">
              <a:buNone/>
              <a:defRPr sz="900"/>
            </a:lvl6pPr>
            <a:lvl7pPr marL="2740385" indent="0">
              <a:buNone/>
              <a:defRPr sz="900"/>
            </a:lvl7pPr>
            <a:lvl8pPr marL="3197116" indent="0">
              <a:buNone/>
              <a:defRPr sz="900"/>
            </a:lvl8pPr>
            <a:lvl9pPr marL="36538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4DC66-BD11-4E7B-ADA5-DDF8E91DEACD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F482C-B00C-488E-8530-4F7982DC86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F00DE-BB62-4813-AA17-48548B3438E8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36AD0-A560-4999-8CC3-421D20078E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2BF6AC-36F2-4368-B09A-C71F8D196C30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273DD-7B7D-4377-83FE-B518BA61AB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1600"/>
            <a:ext cx="7772400" cy="1143000"/>
          </a:xfrm>
        </p:spPr>
        <p:txBody>
          <a:bodyPr/>
          <a:lstStyle>
            <a:lvl1pPr>
              <a:defRPr>
                <a:solidFill>
                  <a:srgbClr val="0000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508CF5-E924-4890-A3B3-314F0F103D9D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CAC95-2E17-43A5-93A4-07F0E7E5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8" indent="0">
              <a:buNone/>
              <a:defRPr sz="1600"/>
            </a:lvl3pPr>
            <a:lvl4pPr marL="1371177" indent="0">
              <a:buNone/>
              <a:defRPr sz="1400"/>
            </a:lvl4pPr>
            <a:lvl5pPr marL="1828236" indent="0">
              <a:buNone/>
              <a:defRPr sz="1400"/>
            </a:lvl5pPr>
            <a:lvl6pPr marL="2285296" indent="0">
              <a:buNone/>
              <a:defRPr sz="1400"/>
            </a:lvl6pPr>
            <a:lvl7pPr marL="2742355" indent="0">
              <a:buNone/>
              <a:defRPr sz="1400"/>
            </a:lvl7pPr>
            <a:lvl8pPr marL="3199415" indent="0">
              <a:buNone/>
              <a:defRPr sz="1400"/>
            </a:lvl8pPr>
            <a:lvl9pPr marL="365647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82F9F-2C5A-4753-9589-9F5C74778566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1CA7-43D3-4E8F-BBED-D1C7C77100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F4629-FCCC-438C-B9AB-A0351CAC828D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15B54-B709-48EF-9E26-3CC4995023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6" indent="0">
              <a:buNone/>
              <a:defRPr sz="1600" b="1"/>
            </a:lvl5pPr>
            <a:lvl6pPr marL="2285296" indent="0">
              <a:buNone/>
              <a:defRPr sz="1600" b="1"/>
            </a:lvl6pPr>
            <a:lvl7pPr marL="2742355" indent="0">
              <a:buNone/>
              <a:defRPr sz="1600" b="1"/>
            </a:lvl7pPr>
            <a:lvl8pPr marL="3199415" indent="0">
              <a:buNone/>
              <a:defRPr sz="1600" b="1"/>
            </a:lvl8pPr>
            <a:lvl9pPr marL="36564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6" indent="0">
              <a:buNone/>
              <a:defRPr sz="1600" b="1"/>
            </a:lvl5pPr>
            <a:lvl6pPr marL="2285296" indent="0">
              <a:buNone/>
              <a:defRPr sz="1600" b="1"/>
            </a:lvl6pPr>
            <a:lvl7pPr marL="2742355" indent="0">
              <a:buNone/>
              <a:defRPr sz="1600" b="1"/>
            </a:lvl7pPr>
            <a:lvl8pPr marL="3199415" indent="0">
              <a:buNone/>
              <a:defRPr sz="1600" b="1"/>
            </a:lvl8pPr>
            <a:lvl9pPr marL="36564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2595E9-FCB5-4787-875D-C121F7364C76}" type="datetime1">
              <a:rPr lang="en-US"/>
              <a:pPr/>
              <a:t>10/7/17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74052-4E61-4DCA-98A6-877056F485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6" indent="0">
              <a:buNone/>
              <a:defRPr sz="1600" b="1"/>
            </a:lvl5pPr>
            <a:lvl6pPr marL="2285296" indent="0">
              <a:buNone/>
              <a:defRPr sz="1600" b="1"/>
            </a:lvl6pPr>
            <a:lvl7pPr marL="2742355" indent="0">
              <a:buNone/>
              <a:defRPr sz="1600" b="1"/>
            </a:lvl7pPr>
            <a:lvl8pPr marL="3199415" indent="0">
              <a:buNone/>
              <a:defRPr sz="1600" b="1"/>
            </a:lvl8pPr>
            <a:lvl9pPr marL="36564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6" indent="0">
              <a:buNone/>
              <a:defRPr sz="1600" b="1"/>
            </a:lvl5pPr>
            <a:lvl6pPr marL="2285296" indent="0">
              <a:buNone/>
              <a:defRPr sz="1600" b="1"/>
            </a:lvl6pPr>
            <a:lvl7pPr marL="2742355" indent="0">
              <a:buNone/>
              <a:defRPr sz="1600" b="1"/>
            </a:lvl7pPr>
            <a:lvl8pPr marL="3199415" indent="0">
              <a:buNone/>
              <a:defRPr sz="1600" b="1"/>
            </a:lvl8pPr>
            <a:lvl9pPr marL="36564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2595E9-FCB5-4787-875D-C121F7364C76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74052-4E61-4DCA-98A6-877056F485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4532E-39DD-43CB-ACB3-DF45A3CBDC45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97F81-C478-4236-B151-3559EA9001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619C5-5EAC-43D5-AD08-DCBC77138ED6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20BAD-AAC4-40F8-BE83-71D7732DD6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77" indent="0">
              <a:buNone/>
              <a:defRPr sz="900"/>
            </a:lvl4pPr>
            <a:lvl5pPr marL="1828236" indent="0">
              <a:buNone/>
              <a:defRPr sz="900"/>
            </a:lvl5pPr>
            <a:lvl6pPr marL="2285296" indent="0">
              <a:buNone/>
              <a:defRPr sz="900"/>
            </a:lvl6pPr>
            <a:lvl7pPr marL="2742355" indent="0">
              <a:buNone/>
              <a:defRPr sz="900"/>
            </a:lvl7pPr>
            <a:lvl8pPr marL="3199415" indent="0">
              <a:buNone/>
              <a:defRPr sz="900"/>
            </a:lvl8pPr>
            <a:lvl9pPr marL="36564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BC4CF1-03D1-4121-83B2-D992900150AB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1482E-873D-4FB6-94A3-495F76EC53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8" indent="0">
              <a:buNone/>
              <a:defRPr sz="2400"/>
            </a:lvl3pPr>
            <a:lvl4pPr marL="1371177" indent="0">
              <a:buNone/>
              <a:defRPr sz="2000"/>
            </a:lvl4pPr>
            <a:lvl5pPr marL="1828236" indent="0">
              <a:buNone/>
              <a:defRPr sz="2000"/>
            </a:lvl5pPr>
            <a:lvl6pPr marL="2285296" indent="0">
              <a:buNone/>
              <a:defRPr sz="2000"/>
            </a:lvl6pPr>
            <a:lvl7pPr marL="2742355" indent="0">
              <a:buNone/>
              <a:defRPr sz="2000"/>
            </a:lvl7pPr>
            <a:lvl8pPr marL="3199415" indent="0">
              <a:buNone/>
              <a:defRPr sz="2000"/>
            </a:lvl8pPr>
            <a:lvl9pPr marL="365647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77" indent="0">
              <a:buNone/>
              <a:defRPr sz="900"/>
            </a:lvl4pPr>
            <a:lvl5pPr marL="1828236" indent="0">
              <a:buNone/>
              <a:defRPr sz="900"/>
            </a:lvl5pPr>
            <a:lvl6pPr marL="2285296" indent="0">
              <a:buNone/>
              <a:defRPr sz="900"/>
            </a:lvl6pPr>
            <a:lvl7pPr marL="2742355" indent="0">
              <a:buNone/>
              <a:defRPr sz="900"/>
            </a:lvl7pPr>
            <a:lvl8pPr marL="3199415" indent="0">
              <a:buNone/>
              <a:defRPr sz="900"/>
            </a:lvl8pPr>
            <a:lvl9pPr marL="36564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4DC66-BD11-4E7B-ADA5-DDF8E91DEACD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F482C-B00C-488E-8530-4F7982DC86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F00DE-BB62-4813-AA17-48548B3438E8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36AD0-A560-4999-8CC3-421D20078E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2BF6AC-36F2-4368-B09A-C71F8D196C30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273DD-7B7D-4377-83FE-B518BA61AB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1600"/>
            <a:ext cx="7772400" cy="1143000"/>
          </a:xfrm>
        </p:spPr>
        <p:txBody>
          <a:bodyPr/>
          <a:lstStyle>
            <a:lvl1pPr>
              <a:defRPr>
                <a:solidFill>
                  <a:srgbClr val="0000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508CF5-E924-4890-A3B3-314F0F103D9D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CAC95-2E17-43A5-93A4-07F0E7E5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30" indent="0">
              <a:buNone/>
              <a:defRPr sz="1800"/>
            </a:lvl2pPr>
            <a:lvl3pPr marL="913461" indent="0">
              <a:buNone/>
              <a:defRPr sz="1600"/>
            </a:lvl3pPr>
            <a:lvl4pPr marL="1370197" indent="0">
              <a:buNone/>
              <a:defRPr sz="1400"/>
            </a:lvl4pPr>
            <a:lvl5pPr marL="1826924" indent="0">
              <a:buNone/>
              <a:defRPr sz="1400"/>
            </a:lvl5pPr>
            <a:lvl6pPr marL="2283654" indent="0">
              <a:buNone/>
              <a:defRPr sz="1400"/>
            </a:lvl6pPr>
            <a:lvl7pPr marL="2740385" indent="0">
              <a:buNone/>
              <a:defRPr sz="1400"/>
            </a:lvl7pPr>
            <a:lvl8pPr marL="3197116" indent="0">
              <a:buNone/>
              <a:defRPr sz="1400"/>
            </a:lvl8pPr>
            <a:lvl9pPr marL="365384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82F9F-2C5A-4753-9589-9F5C74778566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1CA7-43D3-4E8F-BBED-D1C7C77100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4532E-39DD-43CB-ACB3-DF45A3CBDC45}" type="datetime1">
              <a:rPr lang="en-US"/>
              <a:pPr/>
              <a:t>10/7/17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97F81-C478-4236-B151-3559EA900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F4629-FCCC-438C-B9AB-A0351CAC828D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15B54-B709-48EF-9E26-3CC4995023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0" indent="0">
              <a:buNone/>
              <a:defRPr sz="2000" b="1"/>
            </a:lvl2pPr>
            <a:lvl3pPr marL="913461" indent="0">
              <a:buNone/>
              <a:defRPr sz="1800" b="1"/>
            </a:lvl3pPr>
            <a:lvl4pPr marL="1370197" indent="0">
              <a:buNone/>
              <a:defRPr sz="1600" b="1"/>
            </a:lvl4pPr>
            <a:lvl5pPr marL="1826924" indent="0">
              <a:buNone/>
              <a:defRPr sz="1600" b="1"/>
            </a:lvl5pPr>
            <a:lvl6pPr marL="2283654" indent="0">
              <a:buNone/>
              <a:defRPr sz="1600" b="1"/>
            </a:lvl6pPr>
            <a:lvl7pPr marL="2740385" indent="0">
              <a:buNone/>
              <a:defRPr sz="1600" b="1"/>
            </a:lvl7pPr>
            <a:lvl8pPr marL="3197116" indent="0">
              <a:buNone/>
              <a:defRPr sz="1600" b="1"/>
            </a:lvl8pPr>
            <a:lvl9pPr marL="36538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0" indent="0">
              <a:buNone/>
              <a:defRPr sz="2000" b="1"/>
            </a:lvl2pPr>
            <a:lvl3pPr marL="913461" indent="0">
              <a:buNone/>
              <a:defRPr sz="1800" b="1"/>
            </a:lvl3pPr>
            <a:lvl4pPr marL="1370197" indent="0">
              <a:buNone/>
              <a:defRPr sz="1600" b="1"/>
            </a:lvl4pPr>
            <a:lvl5pPr marL="1826924" indent="0">
              <a:buNone/>
              <a:defRPr sz="1600" b="1"/>
            </a:lvl5pPr>
            <a:lvl6pPr marL="2283654" indent="0">
              <a:buNone/>
              <a:defRPr sz="1600" b="1"/>
            </a:lvl6pPr>
            <a:lvl7pPr marL="2740385" indent="0">
              <a:buNone/>
              <a:defRPr sz="1600" b="1"/>
            </a:lvl7pPr>
            <a:lvl8pPr marL="3197116" indent="0">
              <a:buNone/>
              <a:defRPr sz="1600" b="1"/>
            </a:lvl8pPr>
            <a:lvl9pPr marL="36538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2595E9-FCB5-4787-875D-C121F7364C76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74052-4E61-4DCA-98A6-877056F485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4532E-39DD-43CB-ACB3-DF45A3CBDC45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97F81-C478-4236-B151-3559EA9001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619C5-5EAC-43D5-AD08-DCBC77138ED6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20BAD-AAC4-40F8-BE83-71D7732DD6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0" indent="0">
              <a:buNone/>
              <a:defRPr sz="1200"/>
            </a:lvl2pPr>
            <a:lvl3pPr marL="913461" indent="0">
              <a:buNone/>
              <a:defRPr sz="1000"/>
            </a:lvl3pPr>
            <a:lvl4pPr marL="1370197" indent="0">
              <a:buNone/>
              <a:defRPr sz="900"/>
            </a:lvl4pPr>
            <a:lvl5pPr marL="1826924" indent="0">
              <a:buNone/>
              <a:defRPr sz="900"/>
            </a:lvl5pPr>
            <a:lvl6pPr marL="2283654" indent="0">
              <a:buNone/>
              <a:defRPr sz="900"/>
            </a:lvl6pPr>
            <a:lvl7pPr marL="2740385" indent="0">
              <a:buNone/>
              <a:defRPr sz="900"/>
            </a:lvl7pPr>
            <a:lvl8pPr marL="3197116" indent="0">
              <a:buNone/>
              <a:defRPr sz="900"/>
            </a:lvl8pPr>
            <a:lvl9pPr marL="36538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BC4CF1-03D1-4121-83B2-D992900150AB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1482E-873D-4FB6-94A3-495F76EC53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30" indent="0">
              <a:buNone/>
              <a:defRPr sz="2800"/>
            </a:lvl2pPr>
            <a:lvl3pPr marL="913461" indent="0">
              <a:buNone/>
              <a:defRPr sz="2400"/>
            </a:lvl3pPr>
            <a:lvl4pPr marL="1370197" indent="0">
              <a:buNone/>
              <a:defRPr sz="2000"/>
            </a:lvl4pPr>
            <a:lvl5pPr marL="1826924" indent="0">
              <a:buNone/>
              <a:defRPr sz="2000"/>
            </a:lvl5pPr>
            <a:lvl6pPr marL="2283654" indent="0">
              <a:buNone/>
              <a:defRPr sz="2000"/>
            </a:lvl6pPr>
            <a:lvl7pPr marL="2740385" indent="0">
              <a:buNone/>
              <a:defRPr sz="2000"/>
            </a:lvl7pPr>
            <a:lvl8pPr marL="3197116" indent="0">
              <a:buNone/>
              <a:defRPr sz="2000"/>
            </a:lvl8pPr>
            <a:lvl9pPr marL="36538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30" indent="0">
              <a:buNone/>
              <a:defRPr sz="1200"/>
            </a:lvl2pPr>
            <a:lvl3pPr marL="913461" indent="0">
              <a:buNone/>
              <a:defRPr sz="1000"/>
            </a:lvl3pPr>
            <a:lvl4pPr marL="1370197" indent="0">
              <a:buNone/>
              <a:defRPr sz="900"/>
            </a:lvl4pPr>
            <a:lvl5pPr marL="1826924" indent="0">
              <a:buNone/>
              <a:defRPr sz="900"/>
            </a:lvl5pPr>
            <a:lvl6pPr marL="2283654" indent="0">
              <a:buNone/>
              <a:defRPr sz="900"/>
            </a:lvl6pPr>
            <a:lvl7pPr marL="2740385" indent="0">
              <a:buNone/>
              <a:defRPr sz="900"/>
            </a:lvl7pPr>
            <a:lvl8pPr marL="3197116" indent="0">
              <a:buNone/>
              <a:defRPr sz="900"/>
            </a:lvl8pPr>
            <a:lvl9pPr marL="36538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4DC66-BD11-4E7B-ADA5-DDF8E91DEACD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F482C-B00C-488E-8530-4F7982DC86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F00DE-BB62-4813-AA17-48548B3438E8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36AD0-A560-4999-8CC3-421D20078E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2BF6AC-36F2-4368-B09A-C71F8D196C30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273DD-7B7D-4377-83FE-B518BA61AB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userDrawn="1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D508CF5-E924-4890-A3B3-314F0F103D9D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0FCAC95-2E17-43A5-93A4-07F0E7E5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619C5-5EAC-43D5-AD08-DCBC77138ED6}" type="datetime1">
              <a:rPr lang="en-US"/>
              <a:pPr/>
              <a:t>10/7/17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20BAD-AAC4-40F8-BE83-71D7732DD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77" indent="0">
              <a:buNone/>
              <a:defRPr sz="900"/>
            </a:lvl4pPr>
            <a:lvl5pPr marL="1828236" indent="0">
              <a:buNone/>
              <a:defRPr sz="900"/>
            </a:lvl5pPr>
            <a:lvl6pPr marL="2285296" indent="0">
              <a:buNone/>
              <a:defRPr sz="900"/>
            </a:lvl6pPr>
            <a:lvl7pPr marL="2742355" indent="0">
              <a:buNone/>
              <a:defRPr sz="900"/>
            </a:lvl7pPr>
            <a:lvl8pPr marL="3199415" indent="0">
              <a:buNone/>
              <a:defRPr sz="900"/>
            </a:lvl8pPr>
            <a:lvl9pPr marL="36564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BC4CF1-03D1-4121-83B2-D992900150AB}" type="datetime1">
              <a:rPr lang="en-US"/>
              <a:pPr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1482E-873D-4FB6-94A3-495F76EC53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8" indent="0">
              <a:buNone/>
              <a:defRPr sz="2400"/>
            </a:lvl3pPr>
            <a:lvl4pPr marL="1371177" indent="0">
              <a:buNone/>
              <a:defRPr sz="2000"/>
            </a:lvl4pPr>
            <a:lvl5pPr marL="1828236" indent="0">
              <a:buNone/>
              <a:defRPr sz="2000"/>
            </a:lvl5pPr>
            <a:lvl6pPr marL="2285296" indent="0">
              <a:buNone/>
              <a:defRPr sz="2000"/>
            </a:lvl6pPr>
            <a:lvl7pPr marL="2742355" indent="0">
              <a:buNone/>
              <a:defRPr sz="2000"/>
            </a:lvl7pPr>
            <a:lvl8pPr marL="3199415" indent="0">
              <a:buNone/>
              <a:defRPr sz="2000"/>
            </a:lvl8pPr>
            <a:lvl9pPr marL="365647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77" indent="0">
              <a:buNone/>
              <a:defRPr sz="900"/>
            </a:lvl4pPr>
            <a:lvl5pPr marL="1828236" indent="0">
              <a:buNone/>
              <a:defRPr sz="900"/>
            </a:lvl5pPr>
            <a:lvl6pPr marL="2285296" indent="0">
              <a:buNone/>
              <a:defRPr sz="900"/>
            </a:lvl6pPr>
            <a:lvl7pPr marL="2742355" indent="0">
              <a:buNone/>
              <a:defRPr sz="900"/>
            </a:lvl7pPr>
            <a:lvl8pPr marL="3199415" indent="0">
              <a:buNone/>
              <a:defRPr sz="900"/>
            </a:lvl8pPr>
            <a:lvl9pPr marL="36564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4DC66-BD11-4E7B-ADA5-DDF8E91DEACD}" type="datetime1">
              <a:rPr lang="en-US"/>
              <a:pPr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F482C-B00C-488E-8530-4F7982DC86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7" tIns="46023" rIns="92047" bIns="46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7" tIns="46023" rIns="92047" bIns="46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r>
              <a:rPr lang="en-US" smtClean="0"/>
              <a:t>jhbikjb</a:t>
            </a:r>
          </a:p>
          <a:p>
            <a:pPr lvl="1"/>
            <a:r>
              <a:rPr lang="en-US" smtClean="0"/>
              <a:t>erfer</a:t>
            </a:r>
          </a:p>
          <a:p>
            <a:pPr lvl="0"/>
            <a:r>
              <a:rPr lang="en-US" smtClean="0"/>
              <a:t>fghfn</a:t>
            </a:r>
          </a:p>
        </p:txBody>
      </p:sp>
      <p:sp>
        <p:nvSpPr>
          <p:cNvPr id="4200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11" tIns="45708" rIns="91411" bIns="4570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2DD4D03-10E2-4E8E-8C75-F776F21F7EC6}" type="datetime1">
              <a:rPr lang="en-US"/>
              <a:pPr/>
              <a:t>10/7/17</a:t>
            </a:fld>
            <a:endParaRPr lang="en-US"/>
          </a:p>
        </p:txBody>
      </p:sp>
      <p:sp>
        <p:nvSpPr>
          <p:cNvPr id="4200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11" tIns="45708" rIns="91411" bIns="4570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11" tIns="45708" rIns="91411" bIns="4570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70CAB13-37D7-4919-A74A-882E4DFDF0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 xmlns:p14="http://schemas.microsoft.com/office/powerpoint/2010/main"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059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118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177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236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795" indent="-34279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400" b="1">
          <a:solidFill>
            <a:srgbClr val="0000DC"/>
          </a:solidFill>
          <a:latin typeface="+mn-lt"/>
          <a:ea typeface="+mn-ea"/>
          <a:cs typeface="+mn-cs"/>
        </a:defRPr>
      </a:lvl1pPr>
      <a:lvl2pPr marL="742721" indent="-28566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2pPr>
      <a:lvl3pPr marL="1142648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3pPr>
      <a:lvl4pPr marL="1599707" indent="-22853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6767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3826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0885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7944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5003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6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6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5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5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4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2" rIns="91981" bIns="459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2" rIns="91981" bIns="459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r>
              <a:rPr lang="en-US" smtClean="0"/>
              <a:t>jhbikjb</a:t>
            </a:r>
          </a:p>
          <a:p>
            <a:pPr lvl="1"/>
            <a:r>
              <a:rPr lang="en-US" smtClean="0"/>
              <a:t>erfer</a:t>
            </a:r>
          </a:p>
          <a:p>
            <a:pPr lvl="0"/>
            <a:r>
              <a:rPr lang="en-US" smtClean="0"/>
              <a:t>fghfn</a:t>
            </a:r>
          </a:p>
        </p:txBody>
      </p:sp>
      <p:sp>
        <p:nvSpPr>
          <p:cNvPr id="4200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2DD4D03-10E2-4E8E-8C75-F776F21F7EC6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200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70CAB13-37D7-4919-A74A-882E4DFDF0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ransition xmlns:p14="http://schemas.microsoft.com/office/powerpoint/2010/main"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673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3461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0197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6924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550" indent="-342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400" b="1">
          <a:solidFill>
            <a:srgbClr val="0000DC"/>
          </a:solidFill>
          <a:latin typeface="+mn-lt"/>
          <a:ea typeface="+mn-ea"/>
          <a:cs typeface="+mn-cs"/>
        </a:defRPr>
      </a:lvl1pPr>
      <a:lvl2pPr marL="742188" indent="-2854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2pPr>
      <a:lvl3pPr marL="1141828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3pPr>
      <a:lvl4pPr marL="1598559" indent="-228366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529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202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6875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548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2212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0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1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7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4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4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5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16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46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2" rIns="91981" bIns="459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2" rIns="91981" bIns="459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r>
              <a:rPr lang="en-US" smtClean="0"/>
              <a:t>jhbikjb</a:t>
            </a:r>
          </a:p>
          <a:p>
            <a:pPr lvl="1"/>
            <a:r>
              <a:rPr lang="en-US" smtClean="0"/>
              <a:t>erfer</a:t>
            </a:r>
          </a:p>
          <a:p>
            <a:pPr lvl="0"/>
            <a:r>
              <a:rPr lang="en-US" smtClean="0"/>
              <a:t>fghfn</a:t>
            </a:r>
          </a:p>
        </p:txBody>
      </p:sp>
      <p:sp>
        <p:nvSpPr>
          <p:cNvPr id="4200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2DD4D03-10E2-4E8E-8C75-F776F21F7EC6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200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70CAB13-37D7-4919-A74A-882E4DFDF0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 xmlns:p14="http://schemas.microsoft.com/office/powerpoint/2010/main"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673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3461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0197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6924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550" indent="-342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400" b="1">
          <a:solidFill>
            <a:srgbClr val="0000DC"/>
          </a:solidFill>
          <a:latin typeface="+mn-lt"/>
          <a:ea typeface="+mn-ea"/>
          <a:cs typeface="+mn-cs"/>
        </a:defRPr>
      </a:lvl1pPr>
      <a:lvl2pPr marL="742188" indent="-2854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2pPr>
      <a:lvl3pPr marL="1141828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3pPr>
      <a:lvl4pPr marL="1598559" indent="-228366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529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202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6875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548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2212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0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1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7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4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4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5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16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46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2" rIns="91981" bIns="459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2" rIns="91981" bIns="459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r>
              <a:rPr lang="en-US" smtClean="0"/>
              <a:t>jhbikjb</a:t>
            </a:r>
          </a:p>
          <a:p>
            <a:pPr lvl="1"/>
            <a:r>
              <a:rPr lang="en-US" smtClean="0"/>
              <a:t>erfer</a:t>
            </a:r>
          </a:p>
          <a:p>
            <a:pPr lvl="0"/>
            <a:r>
              <a:rPr lang="en-US" smtClean="0"/>
              <a:t>fghfn</a:t>
            </a:r>
          </a:p>
        </p:txBody>
      </p:sp>
      <p:sp>
        <p:nvSpPr>
          <p:cNvPr id="4200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2DD4D03-10E2-4E8E-8C75-F776F21F7EC6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200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70CAB13-37D7-4919-A74A-882E4DFDF0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xmlns:p14="http://schemas.microsoft.com/office/powerpoint/2010/main"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673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3461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0197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6924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550" indent="-342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400" b="1">
          <a:solidFill>
            <a:srgbClr val="0000DC"/>
          </a:solidFill>
          <a:latin typeface="+mn-lt"/>
          <a:ea typeface="+mn-ea"/>
          <a:cs typeface="+mn-cs"/>
        </a:defRPr>
      </a:lvl1pPr>
      <a:lvl2pPr marL="742188" indent="-2854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2pPr>
      <a:lvl3pPr marL="1141828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3pPr>
      <a:lvl4pPr marL="1598559" indent="-228366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529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202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6875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548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2212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0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1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7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4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4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5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16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46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7" tIns="46023" rIns="92047" bIns="46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7" tIns="46023" rIns="92047" bIns="46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r>
              <a:rPr lang="en-US" smtClean="0"/>
              <a:t>jhbikjb</a:t>
            </a:r>
          </a:p>
          <a:p>
            <a:pPr lvl="1"/>
            <a:r>
              <a:rPr lang="en-US" smtClean="0"/>
              <a:t>erfer</a:t>
            </a:r>
          </a:p>
          <a:p>
            <a:pPr lvl="0"/>
            <a:r>
              <a:rPr lang="en-US" smtClean="0"/>
              <a:t>fghfn</a:t>
            </a:r>
          </a:p>
        </p:txBody>
      </p:sp>
      <p:sp>
        <p:nvSpPr>
          <p:cNvPr id="4200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11" tIns="45708" rIns="91411" bIns="4570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2DD4D03-10E2-4E8E-8C75-F776F21F7EC6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200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11" tIns="45708" rIns="91411" bIns="4570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11" tIns="45708" rIns="91411" bIns="4570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70CAB13-37D7-4919-A74A-882E4DFDF0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xmlns:p14="http://schemas.microsoft.com/office/powerpoint/2010/main"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059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118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177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236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795" indent="-34279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400" b="1">
          <a:solidFill>
            <a:srgbClr val="0000DC"/>
          </a:solidFill>
          <a:latin typeface="+mn-lt"/>
          <a:ea typeface="+mn-ea"/>
          <a:cs typeface="+mn-cs"/>
        </a:defRPr>
      </a:lvl1pPr>
      <a:lvl2pPr marL="742721" indent="-28566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2pPr>
      <a:lvl3pPr marL="1142648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3pPr>
      <a:lvl4pPr marL="1599707" indent="-22853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6767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3826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0885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7944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5003" indent="-2285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6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6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5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5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4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2" rIns="91981" bIns="459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92" rIns="91981" bIns="459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r>
              <a:rPr lang="en-US" smtClean="0"/>
              <a:t>jhbikjb</a:t>
            </a:r>
          </a:p>
          <a:p>
            <a:pPr lvl="1"/>
            <a:r>
              <a:rPr lang="en-US" smtClean="0"/>
              <a:t>erfer</a:t>
            </a:r>
          </a:p>
          <a:p>
            <a:pPr lvl="0"/>
            <a:r>
              <a:rPr lang="en-US" smtClean="0"/>
              <a:t>fghfn</a:t>
            </a:r>
          </a:p>
        </p:txBody>
      </p:sp>
      <p:sp>
        <p:nvSpPr>
          <p:cNvPr id="4200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2DD4D03-10E2-4E8E-8C75-F776F21F7EC6}" type="datetime1">
              <a:rPr lang="en-US">
                <a:solidFill>
                  <a:srgbClr val="000000"/>
                </a:solidFill>
              </a:rPr>
              <a:pPr/>
              <a:t>10/7/17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200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45" tIns="45677" rIns="91345" bIns="4567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B70CAB13-37D7-4919-A74A-882E4DFDF0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 xmlns:p14="http://schemas.microsoft.com/office/powerpoint/2010/main"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673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3461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0197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6924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550" indent="-342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400" b="1">
          <a:solidFill>
            <a:srgbClr val="0000DC"/>
          </a:solidFill>
          <a:latin typeface="+mn-lt"/>
          <a:ea typeface="+mn-ea"/>
          <a:cs typeface="+mn-cs"/>
        </a:defRPr>
      </a:lvl1pPr>
      <a:lvl2pPr marL="742188" indent="-28545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2pPr>
      <a:lvl3pPr marL="1141828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3pPr>
      <a:lvl4pPr marL="1598559" indent="-228366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529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202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6875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5480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2212" indent="-2283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0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1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7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4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4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5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16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46" algn="l" defTabSz="913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2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3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4.wmf"/><Relationship Id="rId5" Type="http://schemas.openxmlformats.org/officeDocument/2006/relationships/image" Target="../media/image15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4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4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0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1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57924" y="2348859"/>
            <a:ext cx="6683600" cy="3330455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dirty="0"/>
              <a:t>Yash Govind</a:t>
            </a:r>
          </a:p>
          <a:p>
            <a:pPr algn="l">
              <a:lnSpc>
                <a:spcPct val="90000"/>
              </a:lnSpc>
            </a:pPr>
            <a:r>
              <a:rPr lang="en-US" dirty="0"/>
              <a:t>University of Wisconsin-Madison</a:t>
            </a:r>
          </a:p>
          <a:p>
            <a:pPr algn="l">
              <a:lnSpc>
                <a:spcPct val="90000"/>
              </a:lnSpc>
            </a:pPr>
            <a:endParaRPr lang="en-US" sz="2000" i="1" dirty="0"/>
          </a:p>
          <a:p>
            <a:pPr algn="l">
              <a:lnSpc>
                <a:spcPct val="120000"/>
              </a:lnSpc>
            </a:pPr>
            <a:r>
              <a:rPr lang="en-US" sz="2000" i="1" dirty="0"/>
              <a:t>Joint work with Erik Paulson, </a:t>
            </a:r>
            <a:r>
              <a:rPr lang="en-US" sz="2000" i="1" dirty="0" err="1"/>
              <a:t>Mukilan</a:t>
            </a:r>
            <a:r>
              <a:rPr lang="en-US" sz="2000" i="1" dirty="0"/>
              <a:t> Ashok, Paul </a:t>
            </a:r>
            <a:r>
              <a:rPr lang="en-US" sz="2000" i="1" dirty="0" err="1"/>
              <a:t>Suganthan</a:t>
            </a:r>
            <a:r>
              <a:rPr lang="en-US" sz="2000" i="1" dirty="0"/>
              <a:t> G.C., Ali </a:t>
            </a:r>
            <a:r>
              <a:rPr lang="en-US" sz="2000" i="1" dirty="0" err="1"/>
              <a:t>Hitawala</a:t>
            </a:r>
            <a:r>
              <a:rPr lang="en-US" sz="2000" i="1" dirty="0"/>
              <a:t>, AnHai Doan, </a:t>
            </a:r>
            <a:r>
              <a:rPr lang="en-US" sz="2000" i="1" dirty="0" err="1" smtClean="0"/>
              <a:t>Youngchoon</a:t>
            </a:r>
            <a:r>
              <a:rPr lang="en-US" sz="2000" i="1" dirty="0" smtClean="0"/>
              <a:t> </a:t>
            </a:r>
            <a:r>
              <a:rPr lang="en-US" sz="2000" i="1" dirty="0"/>
              <a:t>Park, Peggy L. </a:t>
            </a:r>
            <a:r>
              <a:rPr lang="en-US" sz="2000" i="1" dirty="0" err="1"/>
              <a:t>Peissig</a:t>
            </a:r>
            <a:r>
              <a:rPr lang="en-US" sz="2000" i="1" dirty="0"/>
              <a:t>, Erik </a:t>
            </a:r>
            <a:r>
              <a:rPr lang="en-US" sz="2000" i="1" dirty="0" err="1"/>
              <a:t>LaRose</a:t>
            </a:r>
            <a:r>
              <a:rPr lang="en-US" sz="2000" i="1" dirty="0"/>
              <a:t>,  Jonathan C. Badger</a:t>
            </a:r>
          </a:p>
          <a:p>
            <a:pPr algn="l"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2369" y="215089"/>
            <a:ext cx="8751887" cy="16891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sym typeface="Arial"/>
              </a:rPr>
              <a:t>CloudMatcher</a:t>
            </a:r>
            <a:r>
              <a:rPr lang="en-US" dirty="0">
                <a:solidFill>
                  <a:srgbClr val="000099"/>
                </a:solidFill>
              </a:rPr>
              <a:t>: A Cloud/Crowd Service </a:t>
            </a:r>
            <a:r>
              <a:rPr lang="en-US" dirty="0" smtClean="0">
                <a:solidFill>
                  <a:srgbClr val="000099"/>
                </a:solidFill>
              </a:rPr>
              <a:t/>
            </a:r>
            <a:br>
              <a:rPr lang="en-US" dirty="0" smtClean="0">
                <a:solidFill>
                  <a:srgbClr val="000099"/>
                </a:solidFill>
              </a:rPr>
            </a:br>
            <a:r>
              <a:rPr lang="en-US" dirty="0" smtClean="0">
                <a:solidFill>
                  <a:srgbClr val="000099"/>
                </a:solidFill>
              </a:rPr>
              <a:t>for </a:t>
            </a:r>
            <a:r>
              <a:rPr lang="en-US" dirty="0">
                <a:solidFill>
                  <a:srgbClr val="000099"/>
                </a:solidFill>
                <a:sym typeface="Arial"/>
              </a:rPr>
              <a:t>Entity</a:t>
            </a:r>
            <a:r>
              <a:rPr lang="en-US" dirty="0">
                <a:solidFill>
                  <a:srgbClr val="000099"/>
                </a:solidFill>
              </a:rPr>
              <a:t> Matching</a:t>
            </a:r>
            <a:endParaRPr lang="en-US" sz="3200" dirty="0"/>
          </a:p>
        </p:txBody>
      </p:sp>
      <p:pic>
        <p:nvPicPr>
          <p:cNvPr id="16387" name="Picture 8" descr="whitew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105" y="2605940"/>
            <a:ext cx="1011671" cy="140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724" y="5122455"/>
            <a:ext cx="1660227" cy="763964"/>
          </a:xfrm>
          <a:prstGeom prst="rect">
            <a:avLst/>
          </a:prstGeom>
        </p:spPr>
      </p:pic>
      <p:pic>
        <p:nvPicPr>
          <p:cNvPr id="7" name="Picture 6" descr="MarshfieldClini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12" y="5043786"/>
            <a:ext cx="1155700" cy="11557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1892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26" y="254664"/>
            <a:ext cx="8688680" cy="533400"/>
          </a:xfrm>
        </p:spPr>
        <p:txBody>
          <a:bodyPr/>
          <a:lstStyle/>
          <a:p>
            <a:r>
              <a:rPr lang="en-US" dirty="0" smtClean="0"/>
              <a:t>Returning Matches Between Two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2" name="Picture 11" descr="Screen Shot 2017-07-24 at 2.41.4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296"/>
            <a:ext cx="9144000" cy="5369967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355258"/>
              </p:ext>
            </p:extLst>
          </p:nvPr>
        </p:nvGraphicFramePr>
        <p:xfrm>
          <a:off x="4912446" y="2740700"/>
          <a:ext cx="4077692" cy="1582419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038846"/>
                <a:gridCol w="2038846"/>
              </a:tblGrid>
              <a:tr h="171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Table</a:t>
                      </a:r>
                      <a:r>
                        <a:rPr lang="en-US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A id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Table B id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534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219</a:t>
                      </a:r>
                      <a:endParaRPr lang="is-I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535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220</a:t>
                      </a:r>
                      <a:endParaRPr lang="is-I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5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536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221</a:t>
                      </a:r>
                      <a:endParaRPr lang="is-I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5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537</a:t>
                      </a:r>
                      <a:endParaRPr lang="is-I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222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538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223</a:t>
                      </a:r>
                      <a:endParaRPr lang="is-I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5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539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224</a:t>
                      </a:r>
                      <a:endParaRPr lang="is-I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812192" y="2322909"/>
            <a:ext cx="284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Sample matching pairs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6521113"/>
      </p:ext>
    </p:extLst>
  </p:cSld>
  <p:clrMapOvr>
    <a:masterClrMapping/>
  </p:clrMapOvr>
  <p:transition xmlns:p14="http://schemas.microsoft.com/office/powerpoint/2010/main" advTm="5053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304800"/>
            <a:ext cx="9029700" cy="461682"/>
          </a:xfrm>
        </p:spPr>
        <p:txBody>
          <a:bodyPr/>
          <a:lstStyle/>
          <a:p>
            <a:r>
              <a:rPr lang="en-US" dirty="0" smtClean="0"/>
              <a:t>Important Characteristics of CloudMatcher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65947"/>
            <a:ext cx="8915400" cy="647700"/>
          </a:xfrm>
        </p:spPr>
        <p:txBody>
          <a:bodyPr/>
          <a:lstStyle/>
          <a:p>
            <a:r>
              <a:rPr lang="en-US" dirty="0" smtClean="0">
                <a:sym typeface="Wingdings" pitchFamily="2" charset="2"/>
              </a:rPr>
              <a:t>Straightforward and easy to use 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No installation hassles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No need to learn/setup complicated systems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No EM knowledge required to use 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User performs simple actions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Labeling tuple pairs as matched/no-matched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Or, outsource labeling to crowd of workers 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Scalability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Can handle tables of millions of tuples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Automatically add machine resources as necessary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075166"/>
      </p:ext>
    </p:extLst>
  </p:cSld>
  <p:clrMapOvr>
    <a:masterClrMapping/>
  </p:clrMapOvr>
  <p:transition xmlns:p14="http://schemas.microsoft.com/office/powerpoint/2010/main" advTm="11538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61682"/>
          </a:xfrm>
        </p:spPr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4024"/>
            <a:ext cx="8915400" cy="647700"/>
          </a:xfrm>
        </p:spPr>
        <p:txBody>
          <a:bodyPr/>
          <a:lstStyle/>
          <a:p>
            <a:r>
              <a:rPr lang="en-US" dirty="0" smtClean="0">
                <a:sym typeface="Wingdings" pitchFamily="2" charset="2"/>
              </a:rPr>
              <a:t>Version 1.0 has been deployed at cloudmatcher.io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Used for EM tasks at UW-Madison data science projects, and at several organizations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e.g., applied economics, Marshfield Clinic, Johnson Controls, </a:t>
            </a:r>
            <a:r>
              <a:rPr lang="en-US" dirty="0" err="1" smtClean="0">
                <a:sym typeface="Wingdings" pitchFamily="2" charset="2"/>
              </a:rPr>
              <a:t>WalmartLabs</a:t>
            </a:r>
            <a:r>
              <a:rPr lang="en-US" dirty="0" smtClean="0">
                <a:sym typeface="Wingdings" pitchFamily="2" charset="2"/>
              </a:rPr>
              <a:t>, non-profit organizations, American Family Insurance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Version 2.0 currently under development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Will be made available for the public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Code will be open sourced soon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7653273"/>
      </p:ext>
    </p:extLst>
  </p:cSld>
  <p:clrMapOvr>
    <a:masterClrMapping/>
  </p:clrMapOvr>
  <p:transition xmlns:p14="http://schemas.microsoft.com/office/powerpoint/2010/main" advTm="11538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61682"/>
          </a:xfrm>
        </p:spPr>
        <p:txBody>
          <a:bodyPr/>
          <a:lstStyle/>
          <a:p>
            <a:r>
              <a:rPr lang="en-US" dirty="0" smtClean="0"/>
              <a:t>Blocking and Matching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66624" y="1990915"/>
            <a:ext cx="421494" cy="1200266"/>
          </a:xfrm>
          <a:prstGeom prst="rect">
            <a:avLst/>
          </a:prstGeom>
          <a:noFill/>
        </p:spPr>
        <p:txBody>
          <a:bodyPr wrap="square" lIns="91374" tIns="45689" rIns="91374" bIns="45689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b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6624" y="3451437"/>
            <a:ext cx="337948" cy="830934"/>
          </a:xfrm>
          <a:prstGeom prst="rect">
            <a:avLst/>
          </a:prstGeom>
          <a:noFill/>
        </p:spPr>
        <p:txBody>
          <a:bodyPr wrap="square" lIns="91374" tIns="45689" rIns="91374" bIns="45689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de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449912" y="3451434"/>
            <a:ext cx="404787" cy="88291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09" tIns="46004" rIns="92009" bIns="46004" numCol="1" rtlCol="0" anchor="t" anchorCtr="0" compatLnSpc="1">
            <a:prstTxWarp prst="textNoShape">
              <a:avLst/>
            </a:prstTxWarp>
          </a:bodyPr>
          <a:lstStyle/>
          <a:p>
            <a:pPr marL="742416" indent="-285545" defTabSz="91374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Char char="–"/>
            </a:pPr>
            <a:endParaRPr kumimoji="1" lang="en-US" sz="2400" dirty="0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53683" y="2024335"/>
            <a:ext cx="401016" cy="11903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09" tIns="46004" rIns="92009" bIns="46004" numCol="1" rtlCol="0" anchor="t" anchorCtr="0" compatLnSpc="1">
            <a:prstTxWarp prst="textNoShape">
              <a:avLst/>
            </a:prstTxWarp>
          </a:bodyPr>
          <a:lstStyle/>
          <a:p>
            <a:pPr marL="742416" indent="-285545" defTabSz="91374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Char char="–"/>
            </a:pPr>
            <a:endParaRPr kumimoji="1" lang="en-US" sz="2400" dirty="0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1742" y="2386634"/>
            <a:ext cx="402641" cy="461602"/>
          </a:xfrm>
          <a:prstGeom prst="rect">
            <a:avLst/>
          </a:prstGeom>
          <a:noFill/>
        </p:spPr>
        <p:txBody>
          <a:bodyPr wrap="none" lIns="91374" tIns="45689" rIns="91374" bIns="45689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2077" y="3627914"/>
            <a:ext cx="389817" cy="461602"/>
          </a:xfrm>
          <a:prstGeom prst="rect">
            <a:avLst/>
          </a:prstGeom>
          <a:noFill/>
        </p:spPr>
        <p:txBody>
          <a:bodyPr wrap="none" lIns="91374" tIns="45689" rIns="91374" bIns="45689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6904" y="2586204"/>
            <a:ext cx="1347862" cy="461602"/>
          </a:xfrm>
          <a:prstGeom prst="rect">
            <a:avLst/>
          </a:prstGeom>
          <a:noFill/>
        </p:spPr>
        <p:txBody>
          <a:bodyPr wrap="none" lIns="91374" tIns="45689" rIns="91374" bIns="45689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Blocking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9501" y="2602916"/>
            <a:ext cx="1433372" cy="461602"/>
          </a:xfrm>
          <a:prstGeom prst="rect">
            <a:avLst/>
          </a:prstGeom>
          <a:noFill/>
        </p:spPr>
        <p:txBody>
          <a:bodyPr wrap="none" lIns="91374" tIns="45689" rIns="91374" bIns="45689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Matching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1302" y="2560141"/>
            <a:ext cx="817368" cy="1569598"/>
          </a:xfrm>
          <a:prstGeom prst="rect">
            <a:avLst/>
          </a:prstGeom>
          <a:noFill/>
        </p:spPr>
        <p:txBody>
          <a:bodyPr wrap="none" lIns="91374" tIns="45689" rIns="91374" bIns="45689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a,d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b,e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c,d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c,e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39336" y="2560135"/>
            <a:ext cx="1125145" cy="1569598"/>
          </a:xfrm>
          <a:prstGeom prst="rect">
            <a:avLst/>
          </a:prstGeom>
          <a:noFill/>
        </p:spPr>
        <p:txBody>
          <a:bodyPr wrap="none" lIns="91374" tIns="45689" rIns="91374" bIns="45689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a,d</a:t>
            </a:r>
            <a:r>
              <a:rPr lang="en-US" sz="2400" dirty="0" smtClean="0">
                <a:solidFill>
                  <a:schemeClr val="tx1"/>
                </a:solidFill>
              </a:rPr>
              <a:t>) </a:t>
            </a:r>
            <a:r>
              <a:rPr lang="en-US" sz="2400" dirty="0" smtClean="0">
                <a:solidFill>
                  <a:srgbClr val="FF0000"/>
                </a:solidFill>
              </a:rPr>
              <a:t>Y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b,e</a:t>
            </a:r>
            <a:r>
              <a:rPr lang="en-US" sz="2400" dirty="0" smtClean="0">
                <a:solidFill>
                  <a:schemeClr val="tx1"/>
                </a:solidFill>
              </a:rPr>
              <a:t>) </a:t>
            </a:r>
            <a:r>
              <a:rPr lang="en-US" sz="2400" dirty="0" smtClean="0">
                <a:solidFill>
                  <a:srgbClr val="FF0000"/>
                </a:solidFill>
              </a:rPr>
              <a:t>N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c,d</a:t>
            </a:r>
            <a:r>
              <a:rPr lang="en-US" sz="2400" dirty="0" smtClean="0">
                <a:solidFill>
                  <a:schemeClr val="tx1"/>
                </a:solidFill>
              </a:rPr>
              <a:t>) </a:t>
            </a:r>
            <a:r>
              <a:rPr lang="en-US" sz="2400" dirty="0" smtClean="0">
                <a:solidFill>
                  <a:srgbClr val="FF0000"/>
                </a:solidFill>
              </a:rPr>
              <a:t>Y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c,e</a:t>
            </a:r>
            <a:r>
              <a:rPr lang="en-US" sz="2400" dirty="0" smtClean="0">
                <a:solidFill>
                  <a:schemeClr val="tx1"/>
                </a:solidFill>
              </a:rPr>
              <a:t>) </a:t>
            </a:r>
            <a:r>
              <a:rPr lang="en-US" sz="2400" dirty="0" smtClean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5" name="Right Brace 14"/>
          <p:cNvSpPr/>
          <p:nvPr/>
        </p:nvSpPr>
        <p:spPr bwMode="auto">
          <a:xfrm>
            <a:off x="1998002" y="2386631"/>
            <a:ext cx="152400" cy="14478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09" tIns="46004" rIns="92009" bIns="46004" numCol="1" rtlCol="0" anchor="t" anchorCtr="0" compatLnSpc="1">
            <a:prstTxWarp prst="textNoShape">
              <a:avLst/>
            </a:prstTxWarp>
          </a:bodyPr>
          <a:lstStyle/>
          <a:p>
            <a:pPr marL="742416" indent="-285545" defTabSz="91374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Char char="–"/>
            </a:pPr>
            <a:endParaRPr kumimoji="1" lang="en-US" sz="2400" dirty="0" smtClean="0">
              <a:solidFill>
                <a:schemeClr val="hlink"/>
              </a:solidFill>
              <a:latin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276393" y="3093538"/>
            <a:ext cx="161848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764189" y="3093538"/>
            <a:ext cx="1901952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9" name="Picture 8" descr="female, person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2212" y="1773274"/>
            <a:ext cx="706551" cy="706552"/>
          </a:xfrm>
          <a:prstGeom prst="rect">
            <a:avLst/>
          </a:prstGeom>
          <a:noFill/>
        </p:spPr>
      </p:pic>
      <p:pic>
        <p:nvPicPr>
          <p:cNvPr id="20" name="Picture 8" descr="female, person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2983" y="1725136"/>
            <a:ext cx="706551" cy="70655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2836319"/>
      </p:ext>
    </p:extLst>
  </p:cSld>
  <p:clrMapOvr>
    <a:masterClrMapping/>
  </p:clrMapOvr>
  <p:transition xmlns:p14="http://schemas.microsoft.com/office/powerpoint/2010/main" advTm="11538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61682"/>
          </a:xfrm>
        </p:spPr>
        <p:txBody>
          <a:bodyPr/>
          <a:lstStyle/>
          <a:p>
            <a:r>
              <a:rPr lang="en-US" dirty="0" smtClean="0"/>
              <a:t>The Corleone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955692" y="2981531"/>
            <a:ext cx="7192242" cy="2439877"/>
            <a:chOff x="1217022" y="3482251"/>
            <a:chExt cx="6057588" cy="1718105"/>
          </a:xfrm>
        </p:grpSpPr>
        <p:sp>
          <p:nvSpPr>
            <p:cNvPr id="22" name="TextBox 21"/>
            <p:cNvSpPr txBox="1"/>
            <p:nvPr/>
          </p:nvSpPr>
          <p:spPr>
            <a:xfrm>
              <a:off x="1261694" y="4632714"/>
              <a:ext cx="572459" cy="338492"/>
            </a:xfrm>
            <a:prstGeom prst="rect">
              <a:avLst/>
            </a:prstGeom>
            <a:noFill/>
          </p:spPr>
          <p:txBody>
            <a:bodyPr wrap="none" lIns="91374" tIns="45689" rIns="91374" bIns="45689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User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25022" y="4132422"/>
              <a:ext cx="968800" cy="67959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74" tIns="45689" rIns="91374" bIns="45689"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Matcher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915192" y="4617846"/>
              <a:ext cx="523206" cy="5825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74" tIns="45689" rIns="91374" bIns="45689"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27320" y="4139780"/>
              <a:ext cx="1121502" cy="830934"/>
            </a:xfrm>
            <a:prstGeom prst="rect">
              <a:avLst/>
            </a:prstGeom>
            <a:noFill/>
          </p:spPr>
          <p:txBody>
            <a:bodyPr wrap="square" lIns="91374" tIns="45689" rIns="91374" bIns="45689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Candidate</a:t>
              </a:r>
              <a:br>
                <a:rPr lang="en-US" sz="16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tuple </a:t>
              </a:r>
              <a:br>
                <a:rPr lang="en-US" sz="16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pairs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4799330" y="4496490"/>
              <a:ext cx="29067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312620" y="4158443"/>
              <a:ext cx="961990" cy="584713"/>
            </a:xfrm>
            <a:prstGeom prst="rect">
              <a:avLst/>
            </a:prstGeom>
            <a:noFill/>
          </p:spPr>
          <p:txBody>
            <a:bodyPr wrap="none" lIns="91374" tIns="45689" rIns="91374" bIns="45689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Predicted</a:t>
              </a:r>
              <a:br>
                <a:rPr lang="en-US" sz="16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matches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821952" y="4496490"/>
              <a:ext cx="29067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2438398" y="4035337"/>
              <a:ext cx="465072" cy="3883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438398" y="4520761"/>
              <a:ext cx="465072" cy="3883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1915192" y="3744082"/>
              <a:ext cx="523206" cy="5825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74" tIns="45689" rIns="91374" bIns="45689"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57058" y="3482251"/>
              <a:ext cx="732760" cy="338492"/>
            </a:xfrm>
            <a:prstGeom prst="rect">
              <a:avLst/>
            </a:prstGeom>
            <a:noFill/>
          </p:spPr>
          <p:txBody>
            <a:bodyPr wrap="none" lIns="91374" tIns="45689" rIns="91374" bIns="45689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Tables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6107953" y="4496490"/>
              <a:ext cx="29067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2939041" y="4108152"/>
              <a:ext cx="833255" cy="67959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74" tIns="45689" rIns="91374" bIns="45689"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Blocker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6" name="Picture 2" descr="C:\Program Files (x86)\Microsoft Office\MEDIA\CAGCAT10\j0292020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7022" y="4116494"/>
              <a:ext cx="557048" cy="528705"/>
            </a:xfrm>
            <a:prstGeom prst="rect">
              <a:avLst/>
            </a:prstGeom>
            <a:noFill/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6423" y="3627820"/>
              <a:ext cx="680023" cy="39727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12779" y="3616052"/>
              <a:ext cx="680023" cy="397277"/>
            </a:xfrm>
            <a:prstGeom prst="rect">
              <a:avLst/>
            </a:prstGeom>
          </p:spPr>
        </p:pic>
      </p:grpSp>
      <p:sp>
        <p:nvSpPr>
          <p:cNvPr id="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b="0" dirty="0" smtClean="0"/>
          </a:p>
          <a:p>
            <a:r>
              <a:rPr lang="en-US" sz="2000" b="0" dirty="0" err="1" smtClean="0"/>
              <a:t>Gokhale</a:t>
            </a:r>
            <a:r>
              <a:rPr lang="en-US" sz="2000" b="0" dirty="0"/>
              <a:t>, </a:t>
            </a:r>
            <a:r>
              <a:rPr lang="en-US" sz="2000" b="0" dirty="0" err="1"/>
              <a:t>Chaitanya</a:t>
            </a:r>
            <a:r>
              <a:rPr lang="en-US" sz="2000" b="0" dirty="0"/>
              <a:t>, et al. "Corleone: Hands-off crowdsourcing for entity matching." Proceedings of the 2014 ACM SIGMOD international conference on Management of data. ACM, 2014.</a:t>
            </a:r>
          </a:p>
          <a:p>
            <a:endParaRPr lang="en-US" sz="2000" b="0" dirty="0" smtClean="0">
              <a:sym typeface="Wingdings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893517"/>
      </p:ext>
    </p:extLst>
  </p:cSld>
  <p:clrMapOvr>
    <a:masterClrMapping/>
  </p:clrMapOvr>
  <p:transition xmlns:p14="http://schemas.microsoft.com/office/powerpoint/2010/main" advTm="11538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61682"/>
          </a:xfrm>
        </p:spPr>
        <p:txBody>
          <a:bodyPr/>
          <a:lstStyle/>
          <a:p>
            <a:r>
              <a:rPr lang="en-US" dirty="0"/>
              <a:t>Blocking in Corleone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228600" y="957264"/>
            <a:ext cx="8686800" cy="1314449"/>
          </a:xfrm>
          <a:prstGeom prst="rect">
            <a:avLst/>
          </a:prstGeom>
        </p:spPr>
        <p:txBody>
          <a:bodyPr/>
          <a:lstStyle/>
          <a:p>
            <a:pPr marL="342550" lvl="0" indent="-3425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Takes sample S from A X B (without materializing it)</a:t>
            </a:r>
          </a:p>
          <a:p>
            <a:pPr marL="342550" marR="0" lvl="0" indent="-342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Trains a random forest F on S (to match tuple pairs)</a:t>
            </a:r>
          </a:p>
          <a:p>
            <a:pPr marL="742188" marR="0" lvl="1" indent="-28545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–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using active learning, where crowd labels pairs</a:t>
            </a:r>
            <a:endParaRPr kumimoji="1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41" name="Group 104"/>
          <p:cNvGrpSpPr/>
          <p:nvPr/>
        </p:nvGrpSpPr>
        <p:grpSpPr>
          <a:xfrm>
            <a:off x="3082258" y="2401790"/>
            <a:ext cx="2371436" cy="1837746"/>
            <a:chOff x="2438400" y="4445586"/>
            <a:chExt cx="1981200" cy="1553901"/>
          </a:xfrm>
        </p:grpSpPr>
        <p:sp>
          <p:nvSpPr>
            <p:cNvPr id="42" name="TextBox 41"/>
            <p:cNvSpPr txBox="1"/>
            <p:nvPr/>
          </p:nvSpPr>
          <p:spPr>
            <a:xfrm>
              <a:off x="2601871" y="4445586"/>
              <a:ext cx="1066800" cy="312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latin typeface="Times New Roman" pitchFamily="18" charset="0"/>
                  <a:cs typeface="Times New Roman" pitchFamily="18" charset="0"/>
                </a:rPr>
                <a:t>isbn_match</a:t>
              </a:r>
              <a:endParaRPr lang="en-US" sz="18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>
              <a:off x="2667000" y="4724400"/>
              <a:ext cx="38100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3048000" y="4724400"/>
              <a:ext cx="45720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514600" y="4752201"/>
              <a:ext cx="304800" cy="312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76600" y="4752201"/>
              <a:ext cx="304800" cy="312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438400" y="5077599"/>
              <a:ext cx="457200" cy="312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No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47582" y="5043984"/>
              <a:ext cx="1357131" cy="312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#</a:t>
              </a:r>
              <a:r>
                <a:rPr lang="en-US" sz="1800" dirty="0" err="1" smtClean="0">
                  <a:latin typeface="Times New Roman" pitchFamily="18" charset="0"/>
                  <a:cs typeface="Times New Roman" pitchFamily="18" charset="0"/>
                </a:rPr>
                <a:t>pages_match</a:t>
              </a:r>
              <a:endParaRPr lang="en-US" sz="18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9" name="Group 87"/>
            <p:cNvGrpSpPr/>
            <p:nvPr/>
          </p:nvGrpSpPr>
          <p:grpSpPr>
            <a:xfrm>
              <a:off x="3124200" y="5334000"/>
              <a:ext cx="1066800" cy="381000"/>
              <a:chOff x="3124200" y="5334000"/>
              <a:chExt cx="1066800" cy="381000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 flipH="1">
                <a:off x="3276600" y="5334000"/>
                <a:ext cx="381000" cy="381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3657600" y="5334000"/>
                <a:ext cx="457200" cy="381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3124200" y="5361801"/>
                <a:ext cx="304800" cy="312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886200" y="5361801"/>
                <a:ext cx="304800" cy="312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3048000" y="5687199"/>
              <a:ext cx="457200" cy="312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No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62400" y="5687199"/>
              <a:ext cx="457200" cy="312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Yes</a:t>
              </a:r>
            </a:p>
          </p:txBody>
        </p:sp>
      </p:grpSp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228600" y="4318288"/>
            <a:ext cx="8686800" cy="518984"/>
          </a:xfrm>
        </p:spPr>
        <p:txBody>
          <a:bodyPr/>
          <a:lstStyle/>
          <a:p>
            <a:r>
              <a:rPr lang="en-US" dirty="0" smtClean="0"/>
              <a:t>Extracts candidate blocking rules from F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25137" y="2335351"/>
            <a:ext cx="2321336" cy="1015600"/>
          </a:xfrm>
          <a:prstGeom prst="rect">
            <a:avLst/>
          </a:prstGeom>
          <a:noFill/>
        </p:spPr>
        <p:txBody>
          <a:bodyPr wrap="none" lIns="91374" tIns="45689" rIns="91374" bIns="45689" rtlCol="0">
            <a:spAutoFit/>
          </a:bodyPr>
          <a:lstStyle/>
          <a:p>
            <a:r>
              <a:rPr lang="en-US" sz="2000" b="1" dirty="0" smtClean="0"/>
              <a:t>Example random </a:t>
            </a:r>
            <a:br>
              <a:rPr lang="en-US" sz="2000" b="1" dirty="0" smtClean="0"/>
            </a:br>
            <a:r>
              <a:rPr lang="en-US" sz="2000" b="1" dirty="0" smtClean="0"/>
              <a:t>forest F for </a:t>
            </a:r>
          </a:p>
          <a:p>
            <a:r>
              <a:rPr lang="en-US" sz="2000" b="1" dirty="0" smtClean="0"/>
              <a:t>matching books</a:t>
            </a:r>
            <a:endParaRPr lang="en-US" sz="2000" b="1" dirty="0"/>
          </a:p>
        </p:txBody>
      </p:sp>
      <p:grpSp>
        <p:nvGrpSpPr>
          <p:cNvPr id="58" name="Group 178"/>
          <p:cNvGrpSpPr/>
          <p:nvPr/>
        </p:nvGrpSpPr>
        <p:grpSpPr>
          <a:xfrm>
            <a:off x="5840467" y="2474910"/>
            <a:ext cx="2551544" cy="1802609"/>
            <a:chOff x="3200400" y="5605185"/>
            <a:chExt cx="2131670" cy="1524191"/>
          </a:xfrm>
        </p:grpSpPr>
        <p:sp>
          <p:nvSpPr>
            <p:cNvPr id="59" name="TextBox 58"/>
            <p:cNvSpPr txBox="1"/>
            <p:nvPr/>
          </p:nvSpPr>
          <p:spPr>
            <a:xfrm>
              <a:off x="3386013" y="5605185"/>
              <a:ext cx="1066800" cy="312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latin typeface="Times New Roman" pitchFamily="18" charset="0"/>
                  <a:cs typeface="Times New Roman" pitchFamily="18" charset="0"/>
                </a:rPr>
                <a:t>title_match</a:t>
              </a:r>
              <a:endParaRPr lang="en-US" sz="18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H="1">
              <a:off x="3429000" y="5895201"/>
              <a:ext cx="38100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3810000" y="5895201"/>
              <a:ext cx="45720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3276600" y="5923002"/>
              <a:ext cx="304800" cy="312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038600" y="5923002"/>
              <a:ext cx="304800" cy="312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200400" y="6248400"/>
              <a:ext cx="457200" cy="312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No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810000" y="6203580"/>
              <a:ext cx="1522070" cy="312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latin typeface="Times New Roman" pitchFamily="18" charset="0"/>
                  <a:cs typeface="Times New Roman" pitchFamily="18" charset="0"/>
                </a:rPr>
                <a:t>publisher_match</a:t>
              </a:r>
              <a:endParaRPr lang="en-US" sz="18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6" name="Group 87"/>
            <p:cNvGrpSpPr/>
            <p:nvPr/>
          </p:nvGrpSpPr>
          <p:grpSpPr>
            <a:xfrm>
              <a:off x="3886200" y="6477000"/>
              <a:ext cx="1066800" cy="381000"/>
              <a:chOff x="3124200" y="5410200"/>
              <a:chExt cx="1066800" cy="381000"/>
            </a:xfrm>
          </p:grpSpPr>
          <p:cxnSp>
            <p:nvCxnSpPr>
              <p:cNvPr id="69" name="Straight Arrow Connector 68"/>
              <p:cNvCxnSpPr/>
              <p:nvPr/>
            </p:nvCxnSpPr>
            <p:spPr>
              <a:xfrm flipH="1">
                <a:off x="3276600" y="5410200"/>
                <a:ext cx="381000" cy="381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3657600" y="5410200"/>
                <a:ext cx="457200" cy="381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3124200" y="5438001"/>
                <a:ext cx="304800" cy="312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886200" y="5438001"/>
                <a:ext cx="304800" cy="312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3810000" y="6809601"/>
              <a:ext cx="457200" cy="312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No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686300" y="6817088"/>
              <a:ext cx="457200" cy="312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Yes</a:t>
              </a:r>
            </a:p>
          </p:txBody>
        </p:sp>
      </p:grpSp>
      <p:grpSp>
        <p:nvGrpSpPr>
          <p:cNvPr id="73" name="Group 184"/>
          <p:cNvGrpSpPr/>
          <p:nvPr/>
        </p:nvGrpSpPr>
        <p:grpSpPr>
          <a:xfrm>
            <a:off x="625385" y="4845590"/>
            <a:ext cx="2743200" cy="369332"/>
            <a:chOff x="914400" y="7486108"/>
            <a:chExt cx="2291787" cy="312288"/>
          </a:xfrm>
        </p:grpSpPr>
        <p:sp>
          <p:nvSpPr>
            <p:cNvPr id="74" name="TextBox 73"/>
            <p:cNvSpPr txBox="1"/>
            <p:nvPr/>
          </p:nvSpPr>
          <p:spPr>
            <a:xfrm>
              <a:off x="914400" y="7486108"/>
              <a:ext cx="2291787" cy="312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(isbn_match = N)           No</a:t>
              </a: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>
              <a:off x="2422830" y="7657813"/>
              <a:ext cx="2286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199"/>
          <p:cNvGrpSpPr/>
          <p:nvPr/>
        </p:nvGrpSpPr>
        <p:grpSpPr>
          <a:xfrm>
            <a:off x="625385" y="5150411"/>
            <a:ext cx="5181600" cy="369332"/>
            <a:chOff x="914400" y="7659740"/>
            <a:chExt cx="4328932" cy="312288"/>
          </a:xfrm>
        </p:grpSpPr>
        <p:sp>
          <p:nvSpPr>
            <p:cNvPr id="77" name="TextBox 76"/>
            <p:cNvSpPr txBox="1"/>
            <p:nvPr/>
          </p:nvSpPr>
          <p:spPr>
            <a:xfrm>
              <a:off x="914400" y="7659740"/>
              <a:ext cx="4328932" cy="312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(isbn_match = Y)  and  (#</a:t>
              </a:r>
              <a:r>
                <a:rPr lang="en-US" sz="1800" dirty="0" err="1" smtClean="0">
                  <a:latin typeface="Times New Roman" pitchFamily="18" charset="0"/>
                  <a:cs typeface="Times New Roman" pitchFamily="18" charset="0"/>
                </a:rPr>
                <a:t>pages_match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 = N)           No</a:t>
              </a: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4441785" y="7834599"/>
              <a:ext cx="2286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185"/>
          <p:cNvGrpSpPr/>
          <p:nvPr/>
        </p:nvGrpSpPr>
        <p:grpSpPr>
          <a:xfrm>
            <a:off x="625385" y="5658683"/>
            <a:ext cx="2819400" cy="369332"/>
            <a:chOff x="914400" y="7620021"/>
            <a:chExt cx="2355448" cy="312288"/>
          </a:xfrm>
        </p:grpSpPr>
        <p:sp>
          <p:nvSpPr>
            <p:cNvPr id="80" name="TextBox 79"/>
            <p:cNvSpPr txBox="1"/>
            <p:nvPr/>
          </p:nvSpPr>
          <p:spPr>
            <a:xfrm>
              <a:off x="914400" y="7620021"/>
              <a:ext cx="2355448" cy="312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800" dirty="0" err="1" smtClean="0">
                  <a:latin typeface="Times New Roman" pitchFamily="18" charset="0"/>
                  <a:cs typeface="Times New Roman" pitchFamily="18" charset="0"/>
                </a:rPr>
                <a:t>title_match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 = N)            No</a:t>
              </a: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2468301" y="7772400"/>
              <a:ext cx="2286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625385" y="5979665"/>
            <a:ext cx="5486400" cy="369269"/>
          </a:xfrm>
          <a:prstGeom prst="rect">
            <a:avLst/>
          </a:prstGeom>
          <a:noFill/>
        </p:spPr>
        <p:txBody>
          <a:bodyPr wrap="square" lIns="91374" tIns="45689" rIns="91374" bIns="45689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title_match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= Y)  and 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publisher_match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= N)         No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5053891" y="6153050"/>
            <a:ext cx="33943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08576572"/>
      </p:ext>
    </p:extLst>
  </p:cSld>
  <p:clrMapOvr>
    <a:masterClrMapping/>
  </p:clrMapOvr>
  <p:transition xmlns:p14="http://schemas.microsoft.com/office/powerpoint/2010/main" advTm="11538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  <p:bldP spid="57" grpId="0"/>
      <p:bldP spid="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 in Corleone</a:t>
            </a:r>
            <a:endParaRPr lang="en-US" dirty="0"/>
          </a:p>
        </p:txBody>
      </p:sp>
      <p:sp>
        <p:nvSpPr>
          <p:cNvPr id="100" name="Content Placeholder 2"/>
          <p:cNvSpPr>
            <a:spLocks noGrp="1"/>
          </p:cNvSpPr>
          <p:nvPr>
            <p:ph idx="1"/>
          </p:nvPr>
        </p:nvSpPr>
        <p:spPr>
          <a:xfrm>
            <a:off x="228600" y="985840"/>
            <a:ext cx="8686800" cy="4837670"/>
          </a:xfrm>
        </p:spPr>
        <p:txBody>
          <a:bodyPr/>
          <a:lstStyle/>
          <a:p>
            <a:r>
              <a:rPr lang="en-US" dirty="0" smtClean="0"/>
              <a:t>Use the crowd to evaluate precision of extracted rules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Select a subset of rules &amp; execute on A &amp; B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Need to scale using big data framework (Hadoop)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details see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Corleone [SIGMOD-14] &amp; Falcon [SIGMOD-17]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101" name="Group 184"/>
          <p:cNvGrpSpPr/>
          <p:nvPr/>
        </p:nvGrpSpPr>
        <p:grpSpPr>
          <a:xfrm>
            <a:off x="874155" y="1525535"/>
            <a:ext cx="2743200" cy="369332"/>
            <a:chOff x="914400" y="7486108"/>
            <a:chExt cx="2291787" cy="312288"/>
          </a:xfrm>
        </p:grpSpPr>
        <p:sp>
          <p:nvSpPr>
            <p:cNvPr id="102" name="TextBox 101"/>
            <p:cNvSpPr txBox="1"/>
            <p:nvPr/>
          </p:nvSpPr>
          <p:spPr>
            <a:xfrm>
              <a:off x="914400" y="7486108"/>
              <a:ext cx="2291787" cy="312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(isbn_match = N)           No</a:t>
              </a: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2422830" y="7657813"/>
              <a:ext cx="2286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99"/>
          <p:cNvGrpSpPr/>
          <p:nvPr/>
        </p:nvGrpSpPr>
        <p:grpSpPr>
          <a:xfrm>
            <a:off x="874155" y="1830356"/>
            <a:ext cx="5181600" cy="369332"/>
            <a:chOff x="914400" y="7659740"/>
            <a:chExt cx="4328932" cy="312288"/>
          </a:xfrm>
        </p:grpSpPr>
        <p:sp>
          <p:nvSpPr>
            <p:cNvPr id="105" name="TextBox 104"/>
            <p:cNvSpPr txBox="1"/>
            <p:nvPr/>
          </p:nvSpPr>
          <p:spPr>
            <a:xfrm>
              <a:off x="914400" y="7659740"/>
              <a:ext cx="4328932" cy="312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(isbn_match = Y)  and  (#</a:t>
              </a:r>
              <a:r>
                <a:rPr lang="en-US" sz="1800" dirty="0" err="1" smtClean="0">
                  <a:latin typeface="Times New Roman" pitchFamily="18" charset="0"/>
                  <a:cs typeface="Times New Roman" pitchFamily="18" charset="0"/>
                </a:rPr>
                <a:t>pages_match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 = N)           No</a:t>
              </a: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>
              <a:off x="4441785" y="7834599"/>
              <a:ext cx="2286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Box 106"/>
          <p:cNvSpPr txBox="1"/>
          <p:nvPr/>
        </p:nvSpPr>
        <p:spPr>
          <a:xfrm>
            <a:off x="874155" y="2504963"/>
            <a:ext cx="5486400" cy="369269"/>
          </a:xfrm>
          <a:prstGeom prst="rect">
            <a:avLst/>
          </a:prstGeom>
          <a:noFill/>
        </p:spPr>
        <p:txBody>
          <a:bodyPr wrap="square" lIns="91374" tIns="45689" rIns="91374" bIns="45689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title_match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= Y)  and 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publisher_match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= N)         No</a:t>
            </a:r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5302661" y="2678348"/>
            <a:ext cx="33943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874155" y="218398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title_match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= N)            No</a:t>
            </a:r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2707623" y="2364195"/>
            <a:ext cx="27362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857446" y="3765147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title_match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= N)            No</a:t>
            </a:r>
          </a:p>
        </p:txBody>
      </p:sp>
      <p:grpSp>
        <p:nvGrpSpPr>
          <p:cNvPr id="112" name="Group 184"/>
          <p:cNvGrpSpPr/>
          <p:nvPr/>
        </p:nvGrpSpPr>
        <p:grpSpPr>
          <a:xfrm>
            <a:off x="874155" y="3450849"/>
            <a:ext cx="2743200" cy="369332"/>
            <a:chOff x="914400" y="7486108"/>
            <a:chExt cx="2291787" cy="312288"/>
          </a:xfrm>
        </p:grpSpPr>
        <p:sp>
          <p:nvSpPr>
            <p:cNvPr id="113" name="TextBox 112"/>
            <p:cNvSpPr txBox="1"/>
            <p:nvPr/>
          </p:nvSpPr>
          <p:spPr>
            <a:xfrm>
              <a:off x="914400" y="7486108"/>
              <a:ext cx="2291787" cy="312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(isbn_match = N)           No</a:t>
              </a: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>
              <a:off x="2422830" y="7657813"/>
              <a:ext cx="2286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Straight Arrow Connector 114"/>
          <p:cNvCxnSpPr/>
          <p:nvPr/>
        </p:nvCxnSpPr>
        <p:spPr>
          <a:xfrm flipV="1">
            <a:off x="2701222" y="3930612"/>
            <a:ext cx="280028" cy="970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46775832"/>
      </p:ext>
    </p:extLst>
  </p:cSld>
  <p:clrMapOvr>
    <a:masterClrMapping/>
  </p:clrMapOvr>
  <p:transition xmlns:p14="http://schemas.microsoft.com/office/powerpoint/2010/main" advTm="11538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9" grpId="0"/>
      <p:bldP spid="1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292" y="128328"/>
            <a:ext cx="8458200" cy="685800"/>
          </a:xfrm>
        </p:spPr>
        <p:txBody>
          <a:bodyPr/>
          <a:lstStyle/>
          <a:p>
            <a:r>
              <a:rPr lang="en-US" dirty="0" err="1" smtClean="0"/>
              <a:t>CloudMatcher</a:t>
            </a:r>
            <a:r>
              <a:rPr lang="en-US" dirty="0" smtClean="0"/>
              <a:t>: the 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 descr="blocking_matching_kd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" y="888364"/>
            <a:ext cx="9144000" cy="57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70287"/>
      </p:ext>
    </p:extLst>
  </p:cSld>
  <p:clrMapOvr>
    <a:masterClrMapping/>
  </p:clrMapOvr>
  <p:transition xmlns:p14="http://schemas.microsoft.com/office/powerpoint/2010/main" advClick="0" advTm="8057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8328"/>
            <a:ext cx="7772400" cy="685800"/>
          </a:xfrm>
        </p:spPr>
        <p:txBody>
          <a:bodyPr/>
          <a:lstStyle/>
          <a:p>
            <a:r>
              <a:rPr lang="en-US" dirty="0" smtClean="0"/>
              <a:t>CloudMatcher: Solution Architecture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982659"/>
            <a:ext cx="8915400" cy="647700"/>
          </a:xfrm>
        </p:spPr>
        <p:txBody>
          <a:bodyPr/>
          <a:lstStyle/>
          <a:p>
            <a:r>
              <a:rPr lang="en-US" dirty="0" smtClean="0">
                <a:sym typeface="Wingdings" pitchFamily="2" charset="2"/>
              </a:rPr>
              <a:t>Current workflow management systems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can’t effectively handle DAGs involving user interaction</a:t>
            </a:r>
          </a:p>
          <a:p>
            <a:pPr marL="457059" lvl="1" indent="0">
              <a:buNone/>
            </a:pPr>
            <a:endParaRPr lang="en-US" dirty="0">
              <a:sym typeface="Wingdings" pitchFamily="2" charset="2"/>
            </a:endParaRPr>
          </a:p>
          <a:p>
            <a:pPr lvl="0">
              <a:buClr>
                <a:srgbClr val="000099"/>
              </a:buClr>
            </a:pPr>
            <a:r>
              <a:rPr lang="en-US" dirty="0" smtClean="0">
                <a:sym typeface="Wingdings" pitchFamily="2" charset="2"/>
              </a:rPr>
              <a:t>Our solution</a:t>
            </a:r>
            <a:endParaRPr lang="en-US" dirty="0">
              <a:sym typeface="Wingdings" pitchFamily="2" charset="2"/>
            </a:endParaRPr>
          </a:p>
          <a:p>
            <a:pPr marL="457059" lvl="1" indent="0">
              <a:buNone/>
            </a:pPr>
            <a:endParaRPr lang="en-US" dirty="0" smtClean="0">
              <a:sym typeface="Wingdings" pitchFamily="2" charset="2"/>
            </a:endParaRPr>
          </a:p>
        </p:txBody>
      </p:sp>
      <p:pic>
        <p:nvPicPr>
          <p:cNvPr id="3" name="Picture 2" descr="cloudmatcher_ar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10" y="2489782"/>
            <a:ext cx="7565136" cy="38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31676"/>
      </p:ext>
    </p:extLst>
  </p:cSld>
  <p:clrMapOvr>
    <a:masterClrMapping/>
  </p:clrMapOvr>
  <p:transition xmlns:p14="http://schemas.microsoft.com/office/powerpoint/2010/main" advClick="0" advTm="805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8328"/>
            <a:ext cx="7772400" cy="685800"/>
          </a:xfrm>
        </p:spPr>
        <p:txBody>
          <a:bodyPr/>
          <a:lstStyle/>
          <a:p>
            <a:r>
              <a:rPr lang="en-US" dirty="0" smtClean="0"/>
              <a:t>Empirical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02" y="3821529"/>
            <a:ext cx="8664797" cy="2399362"/>
          </a:xfrm>
        </p:spPr>
        <p:txBody>
          <a:bodyPr/>
          <a:lstStyle/>
          <a:p>
            <a:r>
              <a:rPr lang="en-US" dirty="0" smtClean="0"/>
              <a:t>Ran </a:t>
            </a:r>
            <a:r>
              <a:rPr lang="en-US" dirty="0"/>
              <a:t>CloudMatcher on a 4-node Amazon EC2 cluster</a:t>
            </a:r>
            <a:endParaRPr lang="en-US" dirty="0" smtClean="0"/>
          </a:p>
          <a:p>
            <a:pPr lvl="1"/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ach </a:t>
            </a:r>
            <a:r>
              <a:rPr lang="en-US" dirty="0">
                <a:solidFill>
                  <a:srgbClr val="000000"/>
                </a:solidFill>
              </a:rPr>
              <a:t>node has 16-core Intel Xeon 2.4GHz </a:t>
            </a:r>
            <a:r>
              <a:rPr lang="en-US" dirty="0" smtClean="0">
                <a:solidFill>
                  <a:srgbClr val="000000"/>
                </a:solidFill>
              </a:rPr>
              <a:t>proc. </a:t>
            </a:r>
            <a:r>
              <a:rPr lang="en-US" dirty="0">
                <a:solidFill>
                  <a:srgbClr val="000000"/>
                </a:solidFill>
              </a:rPr>
              <a:t>and 16GB RAM</a:t>
            </a:r>
            <a:endParaRPr lang="en-US" dirty="0"/>
          </a:p>
          <a:p>
            <a:r>
              <a:rPr lang="en-US" dirty="0" smtClean="0"/>
              <a:t>Mechanical Turk settings</a:t>
            </a:r>
          </a:p>
          <a:p>
            <a:pPr lvl="1"/>
            <a:r>
              <a:rPr lang="en-US" dirty="0" err="1"/>
              <a:t>T</a:t>
            </a:r>
            <a:r>
              <a:rPr lang="en-US" dirty="0" err="1" smtClean="0"/>
              <a:t>urker</a:t>
            </a:r>
            <a:r>
              <a:rPr lang="en-US" dirty="0" smtClean="0"/>
              <a:t> qualifications: ≥ 100 approved HITs with ≥ 95% approval rate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ayment: 2 cents per question</a:t>
            </a:r>
          </a:p>
          <a:p>
            <a:pPr marL="457059" lvl="1" indent="0">
              <a:buNone/>
            </a:pPr>
            <a:endParaRPr lang="en-US" dirty="0" smtClean="0"/>
          </a:p>
          <a:p>
            <a:pPr marL="457059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607436"/>
              </p:ext>
            </p:extLst>
          </p:nvPr>
        </p:nvGraphicFramePr>
        <p:xfrm>
          <a:off x="250602" y="957572"/>
          <a:ext cx="8538333" cy="2743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220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60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8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514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140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Data Set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Table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Table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21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People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9751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706,878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cs typeface="Arial"/>
                        </a:rPr>
                        <a:t>Non-profit org.</a:t>
                      </a:r>
                      <a:r>
                        <a:rPr lang="en-US" sz="1800" baseline="0" dirty="0" smtClean="0">
                          <a:latin typeface="+mn-lt"/>
                          <a:cs typeface="Arial"/>
                        </a:rPr>
                        <a:t> data to track political events of local elected officials in WI</a:t>
                      </a:r>
                      <a:endParaRPr lang="en-US" sz="1800" dirty="0" smtClean="0">
                        <a:latin typeface="+mn-lt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5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Address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90,673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231,081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cs typeface="Arial"/>
                        </a:rPr>
                        <a:t>Addresses of JCI customers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03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Vendors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50,295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50,292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cs typeface="Arial"/>
                        </a:rPr>
                        <a:t>List</a:t>
                      </a:r>
                      <a:r>
                        <a:rPr lang="en-US" sz="1800" baseline="0" dirty="0" smtClean="0">
                          <a:latin typeface="+mn-lt"/>
                          <a:cs typeface="Arial"/>
                        </a:rPr>
                        <a:t> of JCI vendors</a:t>
                      </a:r>
                      <a:endParaRPr lang="en-US" sz="1800" dirty="0" smtClean="0">
                        <a:latin typeface="+mn-lt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03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Vendors(no Brazil)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28,152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28,149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cs typeface="Arial"/>
                        </a:rPr>
                        <a:t>JCI vendors</a:t>
                      </a:r>
                      <a:r>
                        <a:rPr lang="en-US" sz="1800" baseline="0" dirty="0" smtClean="0">
                          <a:latin typeface="+mn-lt"/>
                          <a:cs typeface="Arial"/>
                        </a:rPr>
                        <a:t> (excluding Brazil vendors)</a:t>
                      </a:r>
                      <a:endParaRPr lang="en-US" sz="1800" dirty="0" smtClean="0">
                        <a:latin typeface="+mn-lt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Drugs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446,048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440,048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cs typeface="Arial"/>
                        </a:rPr>
                        <a:t>Matching</a:t>
                      </a:r>
                      <a:r>
                        <a:rPr lang="en-US" sz="1800" baseline="0" dirty="0" smtClean="0">
                          <a:latin typeface="+mn-lt"/>
                          <a:cs typeface="Arial"/>
                        </a:rPr>
                        <a:t> drug description for Marshfield Clinic</a:t>
                      </a:r>
                      <a:endParaRPr lang="en-US" sz="1800" dirty="0" smtClean="0">
                        <a:latin typeface="+mn-lt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200735"/>
      </p:ext>
    </p:extLst>
  </p:cSld>
  <p:clrMapOvr>
    <a:masterClrMapping/>
  </p:clrMapOvr>
  <p:transition xmlns:p14="http://schemas.microsoft.com/office/powerpoint/2010/main" advClick="0" advTm="8057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007"/>
            <a:ext cx="7772400" cy="685800"/>
          </a:xfrm>
        </p:spPr>
        <p:txBody>
          <a:bodyPr/>
          <a:lstStyle/>
          <a:p>
            <a:r>
              <a:rPr lang="en-US" dirty="0" smtClean="0"/>
              <a:t>Entity Matching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085412"/>
              </p:ext>
            </p:extLst>
          </p:nvPr>
        </p:nvGraphicFramePr>
        <p:xfrm>
          <a:off x="88900" y="1774012"/>
          <a:ext cx="4216400" cy="2286000"/>
        </p:xfrm>
        <a:graphic>
          <a:graphicData uri="http://schemas.openxmlformats.org/drawingml/2006/table">
            <a:tbl>
              <a:tblPr firstRow="1" bandRow="1"/>
              <a:tblGrid>
                <a:gridCol w="1092200"/>
                <a:gridCol w="1917700"/>
                <a:gridCol w="1206500"/>
              </a:tblGrid>
              <a:tr h="329288">
                <a:tc>
                  <a:txBody>
                    <a:bodyPr/>
                    <a:lstStyle>
                      <a:lvl1pPr marL="0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59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18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177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23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29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35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41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474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Name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59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18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177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23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29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35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41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474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Generic name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59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18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177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23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29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35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41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474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Strength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600466">
                <a:tc>
                  <a:txBody>
                    <a:bodyPr/>
                    <a:lstStyle>
                      <a:lvl1pPr marL="0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59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18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177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23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29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35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41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474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0" dirty="0" err="1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Dolorex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59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18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177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23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29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35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41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474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Acetaminophen/</a:t>
                      </a:r>
                      <a:r>
                        <a:rPr lang="en-US" sz="1800" b="0" kern="1200" dirty="0" err="1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Phenyltolx</a:t>
                      </a:r>
                      <a:endParaRPr lang="en-US" sz="1800" b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59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18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177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23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29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35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41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474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mr-IN" sz="1800" b="0" kern="12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500MG</a:t>
                      </a:r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</a:p>
                    <a:p>
                      <a:pPr algn="ctr"/>
                      <a:r>
                        <a:rPr lang="mr-IN" sz="1800" b="0" kern="12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30M</a:t>
                      </a:r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endParaRPr lang="en-US" sz="1800" b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600466">
                <a:tc>
                  <a:txBody>
                    <a:bodyPr/>
                    <a:lstStyle>
                      <a:lvl1pPr marL="0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59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18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177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23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29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35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41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474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Wart Remover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59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18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177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23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29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35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41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474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Salicylic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Acid</a:t>
                      </a:r>
                      <a:endParaRPr lang="en-US" sz="1800" b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59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18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177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23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29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35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41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474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17%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600466">
                <a:tc>
                  <a:txBody>
                    <a:bodyPr/>
                    <a:lstStyle>
                      <a:lvl1pPr marL="0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59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18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177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23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29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35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41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474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Maki-DM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59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18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177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23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29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35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41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474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Guaifenesin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/Dextromethorphan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59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18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177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23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29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35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41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474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500MG/</a:t>
                      </a:r>
                    </a:p>
                    <a:p>
                      <a:pPr algn="ctr"/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300MG</a:t>
                      </a:r>
                      <a:endParaRPr lang="en-US" sz="1800" b="0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3545" y="1278590"/>
            <a:ext cx="172794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Table A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306944"/>
              </p:ext>
            </p:extLst>
          </p:nvPr>
        </p:nvGraphicFramePr>
        <p:xfrm>
          <a:off x="5016500" y="1964511"/>
          <a:ext cx="4102100" cy="1645920"/>
        </p:xfrm>
        <a:graphic>
          <a:graphicData uri="http://schemas.openxmlformats.org/drawingml/2006/table">
            <a:tbl>
              <a:tblPr firstRow="1" bandRow="1"/>
              <a:tblGrid>
                <a:gridCol w="1028700"/>
                <a:gridCol w="1917700"/>
                <a:gridCol w="1155700"/>
              </a:tblGrid>
              <a:tr h="323908">
                <a:tc>
                  <a:txBody>
                    <a:bodyPr/>
                    <a:lstStyle>
                      <a:lvl1pPr marL="0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59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18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177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23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29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35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41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474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Name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marL="0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59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18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177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23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29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35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41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474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Generic name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marL="0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59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18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177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23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29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35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41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474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Strength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</a:tr>
              <a:tr h="566840">
                <a:tc>
                  <a:txBody>
                    <a:bodyPr/>
                    <a:lstStyle>
                      <a:lvl1pPr marL="0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59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18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177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23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29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35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41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474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Q-</a:t>
                      </a:r>
                      <a:r>
                        <a:rPr lang="en-US" sz="1800" b="0" dirty="0" err="1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Tussin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DM</a:t>
                      </a:r>
                      <a:endParaRPr lang="en-US" sz="1800" b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marL="0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59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18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177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23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29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35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41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474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Guaifenesin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/Dextromethorphan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marL="0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59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18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177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23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29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35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41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474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800" b="0" kern="12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mr-IN" sz="1800" b="0" kern="12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10MG/5</a:t>
                      </a:r>
                      <a:endParaRPr lang="en-US" sz="1800" b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</a:tr>
              <a:tr h="566840">
                <a:tc>
                  <a:txBody>
                    <a:bodyPr/>
                    <a:lstStyle>
                      <a:lvl1pPr marL="0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59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18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177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23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29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35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41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474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Dolorex</a:t>
                      </a:r>
                      <a:endParaRPr lang="en-US" sz="1800" b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marL="0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59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18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177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23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29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35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41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474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Acetaminophen/</a:t>
                      </a:r>
                      <a:r>
                        <a:rPr lang="en-US" sz="1800" b="0" kern="1200" dirty="0" err="1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Phenyltolx</a:t>
                      </a:r>
                      <a:endParaRPr lang="en-US" sz="1800" b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marL="0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59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18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177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23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296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35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415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474" algn="l" defTabSz="91411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800" b="0" kern="12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500MG</a:t>
                      </a:r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mr-IN" sz="1800" b="0" kern="12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30MG</a:t>
                      </a:r>
                      <a:endParaRPr lang="en-US" sz="1800" b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987372" y="1438488"/>
            <a:ext cx="194400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Table B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4368165" y="2494999"/>
            <a:ext cx="572770" cy="713232"/>
          </a:xfrm>
          <a:prstGeom prst="straightConnector1">
            <a:avLst/>
          </a:prstGeom>
          <a:noFill/>
          <a:ln w="31750" cap="flat" cmpd="sng" algn="ctr">
            <a:solidFill>
              <a:srgbClr val="FC6204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4406900" y="2596599"/>
            <a:ext cx="508000" cy="1088136"/>
          </a:xfrm>
          <a:prstGeom prst="straightConnector1">
            <a:avLst/>
          </a:prstGeom>
          <a:noFill/>
          <a:ln w="31750" cap="flat" cmpd="sng" algn="ctr">
            <a:solidFill>
              <a:srgbClr val="FC6204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352089" y="4685614"/>
            <a:ext cx="8686800" cy="86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7" tIns="46023" rIns="92047" bIns="46023" numCol="1" anchor="t" anchorCtr="0" compatLnSpc="1">
            <a:prstTxWarp prst="textNoShape">
              <a:avLst/>
            </a:prstTxWarp>
          </a:bodyPr>
          <a:lstStyle>
            <a:lvl1pPr marL="342795" indent="-34279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400" b="1">
                <a:solidFill>
                  <a:srgbClr val="0000DC"/>
                </a:solidFill>
                <a:latin typeface="+mn-lt"/>
                <a:ea typeface="+mn-ea"/>
                <a:cs typeface="+mn-cs"/>
              </a:defRPr>
            </a:lvl1pPr>
            <a:lvl2pPr marL="742721" indent="-28566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2pPr>
            <a:lvl3pPr marL="1142648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599707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6767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3826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0885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7944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5003" indent="-2285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795" marR="0" lvl="0" indent="-342795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</a:rPr>
              <a:t>Critical</a:t>
            </a:r>
            <a:r>
              <a:rPr kumimoji="1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</a:rPr>
              <a:t> in numerous </a:t>
            </a:r>
            <a:r>
              <a:rPr lang="en-US" sz="2200" dirty="0" smtClean="0">
                <a:latin typeface="Arial"/>
              </a:rPr>
              <a:t>health informatics application</a:t>
            </a:r>
          </a:p>
          <a:p>
            <a:pPr marL="742826" lvl="1" indent="-342900">
              <a:lnSpc>
                <a:spcPct val="120000"/>
              </a:lnSpc>
              <a:buClr>
                <a:srgbClr val="000099"/>
              </a:buClr>
              <a:buSzPct val="80000"/>
              <a:buFontTx/>
              <a:buChar char="-"/>
            </a:pPr>
            <a:r>
              <a:rPr kumimoji="1" lang="en-US" sz="22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Matching genes, proteins, patients in 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EHR</a:t>
            </a:r>
            <a:r>
              <a:rPr kumimoji="1" lang="en-US" sz="22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etc.</a:t>
            </a:r>
            <a:endParaRPr kumimoji="1" lang="en-US" sz="2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47041"/>
      </p:ext>
    </p:extLst>
  </p:cSld>
  <p:clrMapOvr>
    <a:masterClrMapping/>
  </p:clrMapOvr>
  <p:transition xmlns:p14="http://schemas.microsoft.com/office/powerpoint/2010/main" advTm="14273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8464"/>
            <a:ext cx="7772400" cy="685800"/>
          </a:xfrm>
        </p:spPr>
        <p:txBody>
          <a:bodyPr/>
          <a:lstStyle/>
          <a:p>
            <a:r>
              <a:rPr lang="en-US" dirty="0" smtClean="0"/>
              <a:t>Overall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660683"/>
              </p:ext>
            </p:extLst>
          </p:nvPr>
        </p:nvGraphicFramePr>
        <p:xfrm>
          <a:off x="-1" y="1050749"/>
          <a:ext cx="9144001" cy="3455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0157">
                  <a:extLst>
                    <a:ext uri="{9D8B030D-6E8A-4147-A177-3AD203B41FA5}">
                      <a16:colId xmlns:mc="http://schemas.openxmlformats.org/markup-compatibility/2006" xmlns:a14="http://schemas.microsoft.com/office/drawing/2010/main" xmlns:a16="http://schemas.microsoft.com/office/drawing/2014/main" xmlns="" val="20000"/>
                    </a:ext>
                  </a:extLst>
                </a:gridCol>
                <a:gridCol w="1282395">
                  <a:extLst>
                    <a:ext uri="{9D8B030D-6E8A-4147-A177-3AD203B41FA5}">
                      <a16:colId xmlns:mc="http://schemas.openxmlformats.org/markup-compatibility/2006" xmlns:a14="http://schemas.microsoft.com/office/drawing/2010/main" xmlns:a16="http://schemas.microsoft.com/office/drawing/2014/main" xmlns="" val="20001"/>
                    </a:ext>
                  </a:extLst>
                </a:gridCol>
                <a:gridCol w="1286593">
                  <a:extLst>
                    <a:ext uri="{9D8B030D-6E8A-4147-A177-3AD203B41FA5}">
                      <a16:colId xmlns:mc="http://schemas.openxmlformats.org/markup-compatibility/2006" xmlns:a14="http://schemas.microsoft.com/office/drawing/2010/main" xmlns:a16="http://schemas.microsoft.com/office/drawing/2014/main" xmlns="" val="20002"/>
                    </a:ext>
                  </a:extLst>
                </a:gridCol>
                <a:gridCol w="1236466">
                  <a:extLst>
                    <a:ext uri="{9D8B030D-6E8A-4147-A177-3AD203B41FA5}">
                      <a16:colId xmlns:mc="http://schemas.openxmlformats.org/markup-compatibility/2006" xmlns:a14="http://schemas.microsoft.com/office/drawing/2010/main" xmlns:a16="http://schemas.microsoft.com/office/drawing/2014/main" xmlns="" val="20004"/>
                    </a:ext>
                  </a:extLst>
                </a:gridCol>
                <a:gridCol w="868868">
                  <a:extLst>
                    <a:ext uri="{9D8B030D-6E8A-4147-A177-3AD203B41FA5}">
                      <a16:colId xmlns:mc="http://schemas.openxmlformats.org/markup-compatibility/2006" xmlns:a14="http://schemas.microsoft.com/office/drawing/2010/main" xmlns:a16="http://schemas.microsoft.com/office/drawing/2014/main" xmlns="" val="20005"/>
                    </a:ext>
                  </a:extLst>
                </a:gridCol>
                <a:gridCol w="1186339">
                  <a:extLst>
                    <a:ext uri="{9D8B030D-6E8A-4147-A177-3AD203B41FA5}">
                      <a16:colId xmlns:mc="http://schemas.openxmlformats.org/markup-compatibility/2006" xmlns:a14="http://schemas.microsoft.com/office/drawing/2010/main" xmlns:a16="http://schemas.microsoft.com/office/drawing/2014/main" xmlns="" val="20006"/>
                    </a:ext>
                  </a:extLst>
                </a:gridCol>
                <a:gridCol w="1102794">
                  <a:extLst>
                    <a:ext uri="{9D8B030D-6E8A-4147-A177-3AD203B41FA5}">
                      <a16:colId xmlns:mc="http://schemas.openxmlformats.org/markup-compatibility/2006" xmlns:a14="http://schemas.microsoft.com/office/drawing/2010/main" xmlns:a16="http://schemas.microsoft.com/office/drawing/2014/main" xmlns="" val="20007"/>
                    </a:ext>
                  </a:extLst>
                </a:gridCol>
                <a:gridCol w="1140389">
                  <a:extLst>
                    <a:ext uri="{9D8B030D-6E8A-4147-A177-3AD203B41FA5}">
                      <a16:colId xmlns:mc="http://schemas.openxmlformats.org/markup-compatibility/2006" xmlns:a14="http://schemas.microsoft.com/office/drawing/2010/main" xmlns:a16="http://schemas.microsoft.com/office/drawing/2014/main" xmlns="" val="20008"/>
                    </a:ext>
                  </a:extLst>
                </a:gridCol>
              </a:tblGrid>
              <a:tr h="452387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+mj-lt"/>
                          <a:cs typeface="Times New Roman" panose="02020603050405020304" pitchFamily="18" charset="0"/>
                        </a:rPr>
                        <a:t>Data Set</a:t>
                      </a:r>
                      <a:endParaRPr lang="en-US" sz="15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9C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+mj-lt"/>
                          <a:cs typeface="Times New Roman" panose="02020603050405020304" pitchFamily="18" charset="0"/>
                        </a:rPr>
                        <a:t>Accuracy (%)</a:t>
                      </a:r>
                      <a:endParaRPr lang="en-US" sz="15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9C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Cost</a:t>
                      </a:r>
                    </a:p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(# Questions)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9C9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+mj-lt"/>
                          <a:cs typeface="Times New Roman" panose="02020603050405020304" pitchFamily="18" charset="0"/>
                        </a:rPr>
                        <a:t>Run Time</a:t>
                      </a:r>
                      <a:endParaRPr lang="en-US" sz="15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9C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+mj-lt"/>
                          <a:cs typeface="Times New Roman" panose="02020603050405020304" pitchFamily="18" charset="0"/>
                        </a:rPr>
                        <a:t>Candidate Set |C|</a:t>
                      </a:r>
                      <a:endParaRPr lang="en-US" sz="15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9C9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:a16="http://schemas.microsoft.com/office/drawing/2014/main" xmlns="" val="10000"/>
                  </a:ext>
                </a:extLst>
              </a:tr>
              <a:tr h="452387"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latin typeface="+mj-lt"/>
                          <a:cs typeface="Times New Roman" panose="02020603050405020304" pitchFamily="18" charset="0"/>
                        </a:rPr>
                        <a:t>Precision</a:t>
                      </a:r>
                      <a:endParaRPr lang="en-US" sz="1500" b="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9C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Recall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9C9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j-lt"/>
                          <a:cs typeface="Times New Roman" panose="02020603050405020304" pitchFamily="18" charset="0"/>
                        </a:rPr>
                        <a:t>Machine</a:t>
                      </a:r>
                      <a:r>
                        <a:rPr lang="en-US" sz="1500" baseline="0" dirty="0" smtClean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smtClean="0">
                          <a:latin typeface="+mj-lt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5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9C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j-lt"/>
                          <a:cs typeface="Times New Roman" panose="02020603050405020304" pitchFamily="18" charset="0"/>
                        </a:rPr>
                        <a:t>Crowd Time</a:t>
                      </a:r>
                      <a:endParaRPr lang="en-US" sz="15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9C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Total Time</a:t>
                      </a:r>
                      <a:endParaRPr lang="en-US" sz="15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9C9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:a16="http://schemas.microsoft.com/office/drawing/2014/main" xmlns="" val="10001"/>
                  </a:ext>
                </a:extLst>
              </a:tr>
              <a:tr h="45238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j-lt"/>
                          <a:cs typeface="Times New Roman" panose="02020603050405020304" pitchFamily="18" charset="0"/>
                        </a:rPr>
                        <a:t>People</a:t>
                      </a:r>
                      <a:endParaRPr lang="en-US" sz="15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j-lt"/>
                          <a:cs typeface="Times New Roman" panose="02020603050405020304" pitchFamily="18" charset="0"/>
                        </a:rPr>
                        <a:t>93.75</a:t>
                      </a:r>
                      <a:r>
                        <a:rPr lang="en-US" sz="1500" baseline="0" dirty="0" smtClean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mr-IN" sz="1500" baseline="0" dirty="0" smtClean="0">
                          <a:latin typeface="+mj-lt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500" baseline="0" dirty="0" smtClean="0">
                          <a:latin typeface="+mj-lt"/>
                          <a:cs typeface="Times New Roman" panose="02020603050405020304" pitchFamily="18" charset="0"/>
                        </a:rPr>
                        <a:t> 96.32</a:t>
                      </a:r>
                      <a:endParaRPr lang="en-US" sz="15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j-lt"/>
                          <a:cs typeface="Times New Roman" panose="02020603050405020304" pitchFamily="18" charset="0"/>
                        </a:rPr>
                        <a:t>95.50 </a:t>
                      </a:r>
                      <a:r>
                        <a:rPr lang="mr-IN" sz="1500" dirty="0" smtClean="0">
                          <a:latin typeface="+mj-lt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500" dirty="0" smtClean="0">
                          <a:latin typeface="+mj-lt"/>
                          <a:cs typeface="Times New Roman" panose="02020603050405020304" pitchFamily="18" charset="0"/>
                        </a:rPr>
                        <a:t> 97.76</a:t>
                      </a:r>
                      <a:endParaRPr lang="en-US" sz="15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$57.6 (960)</a:t>
                      </a:r>
                      <a:endParaRPr lang="en-US" sz="1500" b="0" dirty="0">
                        <a:solidFill>
                          <a:srgbClr val="FF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j-lt"/>
                          <a:cs typeface="Times New Roman" panose="02020603050405020304" pitchFamily="18" charset="0"/>
                        </a:rPr>
                        <a:t>23m</a:t>
                      </a:r>
                      <a:endParaRPr lang="en-US" sz="15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j-lt"/>
                          <a:cs typeface="Times New Roman" panose="02020603050405020304" pitchFamily="18" charset="0"/>
                        </a:rPr>
                        <a:t>23h 14m</a:t>
                      </a:r>
                      <a:endParaRPr lang="en-US" sz="15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23h 37m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j-lt"/>
                          <a:cs typeface="Times New Roman" panose="02020603050405020304" pitchFamily="18" charset="0"/>
                        </a:rPr>
                        <a:t>3013</a:t>
                      </a:r>
                      <a:endParaRPr lang="en-US" sz="15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:a16="http://schemas.microsoft.com/office/drawing/2014/main" xmlns="" val="10002"/>
                  </a:ext>
                </a:extLst>
              </a:tr>
              <a:tr h="45238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j-lt"/>
                          <a:cs typeface="Times New Roman" panose="02020603050405020304" pitchFamily="18" charset="0"/>
                        </a:rPr>
                        <a:t>Addresses</a:t>
                      </a:r>
                      <a:endParaRPr lang="en-US" sz="15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j-lt"/>
                          <a:cs typeface="Times New Roman" panose="02020603050405020304" pitchFamily="18" charset="0"/>
                        </a:rPr>
                        <a:t>93.22</a:t>
                      </a:r>
                      <a:r>
                        <a:rPr lang="en-US" sz="1500" baseline="0" dirty="0" smtClean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mr-IN" sz="1500" baseline="0" dirty="0" smtClean="0">
                          <a:latin typeface="+mj-lt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500" baseline="0" dirty="0" smtClean="0">
                          <a:latin typeface="+mj-lt"/>
                          <a:cs typeface="Times New Roman" panose="02020603050405020304" pitchFamily="18" charset="0"/>
                        </a:rPr>
                        <a:t> 95.72</a:t>
                      </a:r>
                      <a:endParaRPr lang="en-US" sz="15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76.93</a:t>
                      </a: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mr-IN" sz="1500" baseline="0" dirty="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81.01</a:t>
                      </a:r>
                      <a:endParaRPr lang="en-US" sz="1500" dirty="0">
                        <a:solidFill>
                          <a:srgbClr val="FF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$72.0 (1200)</a:t>
                      </a:r>
                      <a:endParaRPr lang="en-US" sz="1500" b="0" dirty="0">
                        <a:solidFill>
                          <a:srgbClr val="FF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j-lt"/>
                          <a:cs typeface="Times New Roman" panose="02020603050405020304" pitchFamily="18" charset="0"/>
                        </a:rPr>
                        <a:t>38m</a:t>
                      </a:r>
                      <a:endParaRPr lang="en-US" sz="15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j-lt"/>
                          <a:cs typeface="Times New Roman" panose="02020603050405020304" pitchFamily="18" charset="0"/>
                        </a:rPr>
                        <a:t>36h 48m</a:t>
                      </a:r>
                      <a:endParaRPr lang="en-US" sz="15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37h 26m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j-lt"/>
                          <a:cs typeface="Times New Roman" panose="02020603050405020304" pitchFamily="18" charset="0"/>
                        </a:rPr>
                        <a:t>1,095,414</a:t>
                      </a:r>
                      <a:endParaRPr lang="en-US" sz="15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:a16="http://schemas.microsoft.com/office/drawing/2014/main" xmlns="" val="10003"/>
                  </a:ext>
                </a:extLst>
              </a:tr>
              <a:tr h="45238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Vendors</a:t>
                      </a:r>
                      <a:endParaRPr lang="en-US" sz="1500" dirty="0">
                        <a:solidFill>
                          <a:srgbClr val="FF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29.95-38.04</a:t>
                      </a:r>
                      <a:endParaRPr lang="en-US" sz="1500" dirty="0">
                        <a:solidFill>
                          <a:srgbClr val="FF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91.89-98.10</a:t>
                      </a:r>
                      <a:endParaRPr lang="en-US" sz="1500" dirty="0">
                        <a:solidFill>
                          <a:srgbClr val="FF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$69.6 (1160)</a:t>
                      </a:r>
                      <a:endParaRPr lang="en-US" sz="1500" b="0" dirty="0">
                        <a:solidFill>
                          <a:srgbClr val="FF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j-lt"/>
                          <a:cs typeface="Times New Roman" panose="02020603050405020304" pitchFamily="18" charset="0"/>
                        </a:rPr>
                        <a:t>58m</a:t>
                      </a:r>
                      <a:endParaRPr lang="en-US" sz="15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j-lt"/>
                          <a:cs typeface="Times New Roman" panose="02020603050405020304" pitchFamily="18" charset="0"/>
                        </a:rPr>
                        <a:t>30h 31m</a:t>
                      </a:r>
                      <a:endParaRPr lang="en-US" sz="15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31h 29m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j-lt"/>
                          <a:cs typeface="Times New Roman" panose="02020603050405020304" pitchFamily="18" charset="0"/>
                        </a:rPr>
                        <a:t>6,754,287</a:t>
                      </a:r>
                      <a:endParaRPr lang="en-US" sz="15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:a16="http://schemas.microsoft.com/office/drawing/2014/main" xmlns="" val="10004"/>
                  </a:ext>
                </a:extLst>
              </a:tr>
              <a:tr h="45238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j-lt"/>
                          <a:cs typeface="Times New Roman" panose="02020603050405020304" pitchFamily="18" charset="0"/>
                        </a:rPr>
                        <a:t>Vendors (no Brazil)</a:t>
                      </a:r>
                      <a:endParaRPr lang="en-US" sz="15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j-lt"/>
                          <a:cs typeface="Times New Roman" panose="02020603050405020304" pitchFamily="18" charset="0"/>
                        </a:rPr>
                        <a:t>95.44</a:t>
                      </a:r>
                      <a:r>
                        <a:rPr lang="en-US" sz="1500" baseline="0" dirty="0" smtClean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mr-IN" sz="1500" baseline="0" dirty="0" smtClean="0">
                          <a:latin typeface="+mj-lt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500" baseline="0" dirty="0" smtClean="0">
                          <a:latin typeface="+mj-lt"/>
                          <a:cs typeface="Times New Roman" panose="02020603050405020304" pitchFamily="18" charset="0"/>
                        </a:rPr>
                        <a:t> 97.75</a:t>
                      </a:r>
                      <a:endParaRPr lang="en-US" sz="15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j-lt"/>
                          <a:cs typeface="Times New Roman" panose="02020603050405020304" pitchFamily="18" charset="0"/>
                        </a:rPr>
                        <a:t>88.82 </a:t>
                      </a:r>
                      <a:r>
                        <a:rPr lang="mr-IN" sz="1500" dirty="0" smtClean="0">
                          <a:latin typeface="+mj-lt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500" dirty="0" smtClean="0">
                          <a:latin typeface="+mj-lt"/>
                          <a:cs typeface="Times New Roman" panose="02020603050405020304" pitchFamily="18" charset="0"/>
                        </a:rPr>
                        <a:t> 92.41</a:t>
                      </a:r>
                      <a:endParaRPr lang="en-US" sz="15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$72 (1200)</a:t>
                      </a:r>
                      <a:endParaRPr lang="en-US" sz="1500" b="0" dirty="0">
                        <a:solidFill>
                          <a:srgbClr val="FF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j-lt"/>
                          <a:cs typeface="Times New Roman" panose="02020603050405020304" pitchFamily="18" charset="0"/>
                        </a:rPr>
                        <a:t>22m</a:t>
                      </a:r>
                      <a:endParaRPr lang="en-US" sz="15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j-lt"/>
                          <a:cs typeface="Times New Roman" panose="02020603050405020304" pitchFamily="18" charset="0"/>
                        </a:rPr>
                        <a:t>22h 19m</a:t>
                      </a:r>
                      <a:endParaRPr lang="en-US" sz="15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22h 41m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j-lt"/>
                          <a:cs typeface="Times New Roman" panose="02020603050405020304" pitchFamily="18" charset="0"/>
                        </a:rPr>
                        <a:t>177,337</a:t>
                      </a:r>
                      <a:endParaRPr lang="en-US" sz="15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5238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j-lt"/>
                          <a:cs typeface="Times New Roman" panose="02020603050405020304" pitchFamily="18" charset="0"/>
                        </a:rPr>
                        <a:t>Drugs</a:t>
                      </a:r>
                      <a:endParaRPr lang="en-US" sz="15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j-lt"/>
                          <a:cs typeface="Times New Roman" panose="02020603050405020304" pitchFamily="18" charset="0"/>
                        </a:rPr>
                        <a:t>99.14 </a:t>
                      </a:r>
                      <a:r>
                        <a:rPr lang="mr-IN" sz="1500" dirty="0" smtClean="0">
                          <a:latin typeface="+mj-lt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500" dirty="0" smtClean="0">
                          <a:latin typeface="+mj-lt"/>
                          <a:cs typeface="Times New Roman" panose="02020603050405020304" pitchFamily="18" charset="0"/>
                        </a:rPr>
                        <a:t> 99.63</a:t>
                      </a:r>
                      <a:endParaRPr lang="en-US" sz="15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j-lt"/>
                          <a:cs typeface="Times New Roman" panose="02020603050405020304" pitchFamily="18" charset="0"/>
                        </a:rPr>
                        <a:t>98.45 </a:t>
                      </a:r>
                      <a:r>
                        <a:rPr lang="mr-IN" sz="1500" dirty="0" smtClean="0">
                          <a:latin typeface="+mj-lt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500" dirty="0" smtClean="0">
                          <a:latin typeface="+mj-lt"/>
                          <a:cs typeface="Times New Roman" panose="02020603050405020304" pitchFamily="18" charset="0"/>
                        </a:rPr>
                        <a:t> 99.14</a:t>
                      </a:r>
                      <a:endParaRPr lang="en-US" sz="15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User labeling (1162)</a:t>
                      </a:r>
                      <a:endParaRPr lang="en-US" sz="1500" b="0" dirty="0">
                        <a:solidFill>
                          <a:srgbClr val="FF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8h 40m</a:t>
                      </a:r>
                      <a:endParaRPr lang="en-US" sz="1500" dirty="0">
                        <a:solidFill>
                          <a:srgbClr val="FF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1h 10m</a:t>
                      </a:r>
                      <a:endParaRPr lang="en-US" sz="1500" dirty="0">
                        <a:solidFill>
                          <a:srgbClr val="FF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9h 50m</a:t>
                      </a:r>
                      <a:endParaRPr lang="en-US" sz="1500" b="0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+mj-lt"/>
                          <a:cs typeface="Times New Roman" panose="02020603050405020304" pitchFamily="18" charset="0"/>
                        </a:rPr>
                        <a:t>143,479,768</a:t>
                      </a:r>
                      <a:endParaRPr lang="en-US" sz="15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85390301"/>
      </p:ext>
    </p:extLst>
  </p:cSld>
  <p:clrMapOvr>
    <a:masterClrMapping/>
  </p:clrMapOvr>
  <p:transition xmlns:p14="http://schemas.microsoft.com/office/powerpoint/2010/main" advClick="0" advTm="96024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8464"/>
            <a:ext cx="7772400" cy="6858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40" y="1161311"/>
            <a:ext cx="8686800" cy="3910505"/>
          </a:xfrm>
        </p:spPr>
        <p:txBody>
          <a:bodyPr/>
          <a:lstStyle/>
          <a:p>
            <a:r>
              <a:rPr lang="en-US" dirty="0" smtClean="0"/>
              <a:t>EM is critical for health informatics</a:t>
            </a:r>
          </a:p>
          <a:p>
            <a:r>
              <a:rPr lang="en-US" dirty="0" smtClean="0"/>
              <a:t>Current EM systems are very difficult to use</a:t>
            </a:r>
          </a:p>
          <a:p>
            <a:endParaRPr lang="en-US" dirty="0" smtClean="0"/>
          </a:p>
          <a:p>
            <a:r>
              <a:rPr lang="en-US" dirty="0" smtClean="0"/>
              <a:t>We have developed </a:t>
            </a:r>
            <a:r>
              <a:rPr lang="en-US" dirty="0" err="1" smtClean="0"/>
              <a:t>CloudMatcher</a:t>
            </a:r>
            <a:endParaRPr lang="en-US" dirty="0"/>
          </a:p>
          <a:p>
            <a:pPr lvl="1"/>
            <a:r>
              <a:rPr lang="en-US" dirty="0" smtClean="0"/>
              <a:t>a cloud/crowd solution</a:t>
            </a:r>
          </a:p>
          <a:p>
            <a:pPr lvl="1"/>
            <a:r>
              <a:rPr lang="en-US" dirty="0" smtClean="0"/>
              <a:t>very easy to use</a:t>
            </a:r>
          </a:p>
          <a:p>
            <a:pPr lvl="1"/>
            <a:r>
              <a:rPr lang="en-US" dirty="0" smtClean="0"/>
              <a:t>initial results promising, but point to more work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Current system at cloudmatcher.io will be available to public, code will be open sourced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Screen Shot 2017-07-27 at 12.46.4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91" y="2123768"/>
            <a:ext cx="2888909" cy="2082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5911932"/>
      </p:ext>
    </p:extLst>
  </p:cSld>
  <p:clrMapOvr>
    <a:masterClrMapping/>
  </p:clrMapOvr>
  <p:transition xmlns:p14="http://schemas.microsoft.com/office/powerpoint/2010/main" advClick="0" advTm="9602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340" y="294960"/>
            <a:ext cx="9116574" cy="685800"/>
          </a:xfrm>
        </p:spPr>
        <p:txBody>
          <a:bodyPr/>
          <a:lstStyle/>
          <a:p>
            <a:r>
              <a:rPr lang="en-US" dirty="0" smtClean="0"/>
              <a:t>Current State of the 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2829"/>
            <a:ext cx="8686800" cy="4726223"/>
          </a:xfrm>
        </p:spPr>
        <p:txBody>
          <a:bodyPr/>
          <a:lstStyle/>
          <a:p>
            <a:r>
              <a:rPr lang="en-US" dirty="0" smtClean="0"/>
              <a:t>EM is well-known to be difficult</a:t>
            </a:r>
          </a:p>
          <a:p>
            <a:pPr lvl="1"/>
            <a:r>
              <a:rPr lang="en-US" dirty="0" smtClean="0"/>
              <a:t>raises both accuracy and scalability challenges</a:t>
            </a:r>
          </a:p>
          <a:p>
            <a:endParaRPr lang="en-US" dirty="0"/>
          </a:p>
          <a:p>
            <a:r>
              <a:rPr lang="en-US" dirty="0" smtClean="0"/>
              <a:t>Many EM algorithms/systems have been developed</a:t>
            </a:r>
          </a:p>
          <a:p>
            <a:endParaRPr lang="en-US" dirty="0" smtClean="0"/>
          </a:p>
          <a:p>
            <a:r>
              <a:rPr lang="en-US" dirty="0" smtClean="0"/>
              <a:t>Today it is still very difficult for domain scientists to use these systems</a:t>
            </a:r>
          </a:p>
          <a:p>
            <a:pPr lvl="1"/>
            <a:r>
              <a:rPr lang="en-US" dirty="0" smtClean="0"/>
              <a:t>non-trivial and time consuming to install and learn to use</a:t>
            </a:r>
          </a:p>
          <a:p>
            <a:pPr lvl="1"/>
            <a:r>
              <a:rPr lang="en-US" dirty="0" smtClean="0"/>
              <a:t>most do not scale to large tables (e.g., 100K tuples)</a:t>
            </a:r>
          </a:p>
          <a:p>
            <a:pPr lvl="1"/>
            <a:r>
              <a:rPr lang="en-US" dirty="0" smtClean="0"/>
              <a:t>often use machine clusters, which scientists do not want to manage</a:t>
            </a:r>
          </a:p>
          <a:p>
            <a:pPr lvl="1"/>
            <a:r>
              <a:rPr lang="en-US" dirty="0" smtClean="0"/>
              <a:t>often requires scientists to have EM expertise (e.g., string matching)</a:t>
            </a:r>
          </a:p>
          <a:p>
            <a:pPr lvl="1"/>
            <a:r>
              <a:rPr lang="en-US" dirty="0" smtClean="0"/>
              <a:t>do not allow collaboration (from crowd or a team of people)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89180"/>
      </p:ext>
    </p:extLst>
  </p:cSld>
  <p:clrMapOvr>
    <a:masterClrMapping/>
  </p:clrMapOvr>
  <p:transition xmlns:p14="http://schemas.microsoft.com/office/powerpoint/2010/main" advTm="27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26" y="377758"/>
            <a:ext cx="8688680" cy="533400"/>
          </a:xfrm>
        </p:spPr>
        <p:txBody>
          <a:bodyPr/>
          <a:lstStyle/>
          <a:p>
            <a:r>
              <a:rPr lang="en-US" dirty="0" smtClean="0"/>
              <a:t>Our Solution: CloudMatcher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 descr="Screen Shot 2017-07-27 at 12.46.4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1" y="1231627"/>
            <a:ext cx="7806488" cy="5626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4629076"/>
      </p:ext>
    </p:extLst>
  </p:cSld>
  <p:clrMapOvr>
    <a:masterClrMapping/>
  </p:clrMapOvr>
  <p:transition xmlns:p14="http://schemas.microsoft.com/office/powerpoint/2010/main" advTm="5053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26" y="254664"/>
            <a:ext cx="8688680" cy="533400"/>
          </a:xfrm>
        </p:spPr>
        <p:txBody>
          <a:bodyPr/>
          <a:lstStyle/>
          <a:p>
            <a:r>
              <a:rPr lang="en-US" dirty="0" smtClean="0"/>
              <a:t>Example: Matching Tables A &amp;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 descr="Screen Shot 2017-07-24 at 1.37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" y="1025295"/>
            <a:ext cx="8354708" cy="2517552"/>
          </a:xfrm>
          <a:prstGeom prst="rect">
            <a:avLst/>
          </a:prstGeom>
        </p:spPr>
      </p:pic>
      <p:pic>
        <p:nvPicPr>
          <p:cNvPr id="6" name="Picture 5" descr="Screen Shot 2017-07-24 at 1.37.4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79" y="3799348"/>
            <a:ext cx="8347492" cy="25176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02340" y="1052829"/>
            <a:ext cx="132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32ADC"/>
                </a:solidFill>
              </a:rPr>
              <a:t>Table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1069" y="3812227"/>
            <a:ext cx="1451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32ADC"/>
                </a:solidFill>
              </a:rPr>
              <a:t>Table 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5555823"/>
      </p:ext>
    </p:extLst>
  </p:cSld>
  <p:clrMapOvr>
    <a:masterClrMapping/>
  </p:clrMapOvr>
  <p:transition xmlns:p14="http://schemas.microsoft.com/office/powerpoint/2010/main" advTm="5053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7-07-22 at 11.35.3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39" r="92"/>
          <a:stretch/>
        </p:blipFill>
        <p:spPr>
          <a:xfrm>
            <a:off x="701779" y="5498100"/>
            <a:ext cx="7719557" cy="1197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26" y="254664"/>
            <a:ext cx="8688680" cy="533400"/>
          </a:xfrm>
        </p:spPr>
        <p:txBody>
          <a:bodyPr/>
          <a:lstStyle/>
          <a:p>
            <a:r>
              <a:rPr lang="en-US" dirty="0" smtClean="0"/>
              <a:t>Uploading Table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Screen Shot 2017-07-22 at 11.36.2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7" y="885675"/>
            <a:ext cx="7786394" cy="4744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1191745"/>
      </p:ext>
    </p:extLst>
  </p:cSld>
  <p:clrMapOvr>
    <a:masterClrMapping/>
  </p:clrMapOvr>
  <p:transition xmlns:p14="http://schemas.microsoft.com/office/powerpoint/2010/main" advTm="5053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7-07-22 at 11.35.3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39" r="92"/>
          <a:stretch/>
        </p:blipFill>
        <p:spPr>
          <a:xfrm>
            <a:off x="818742" y="5464676"/>
            <a:ext cx="7719557" cy="1197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26" y="254664"/>
            <a:ext cx="8688680" cy="533400"/>
          </a:xfrm>
        </p:spPr>
        <p:txBody>
          <a:bodyPr/>
          <a:lstStyle/>
          <a:p>
            <a:r>
              <a:rPr lang="en-US" dirty="0" smtClean="0"/>
              <a:t>Uploading Table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C95-2E17-43A5-93A4-07F0E7E5AD1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 descr="Screen Shot 2017-07-24 at 1.52.3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7" y="899209"/>
            <a:ext cx="7803103" cy="47136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895067"/>
      </p:ext>
    </p:extLst>
  </p:cSld>
  <p:clrMapOvr>
    <a:masterClrMapping/>
  </p:clrMapOvr>
  <p:transition xmlns:p14="http://schemas.microsoft.com/office/powerpoint/2010/main" advTm="5053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7-07-24 at 2.11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328"/>
            <a:ext cx="9144000" cy="4568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9" y="204528"/>
            <a:ext cx="9156532" cy="533400"/>
          </a:xfrm>
        </p:spPr>
        <p:txBody>
          <a:bodyPr/>
          <a:lstStyle/>
          <a:p>
            <a:r>
              <a:rPr lang="en-US" dirty="0" smtClean="0"/>
              <a:t>Labeling To Seed Active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03835" y="6532504"/>
            <a:ext cx="1905000" cy="457200"/>
          </a:xfrm>
        </p:spPr>
        <p:txBody>
          <a:bodyPr/>
          <a:lstStyle/>
          <a:p>
            <a:fld id="{80FCAC95-2E17-43A5-93A4-07F0E7E5A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19048" y="5798692"/>
            <a:ext cx="4805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032ADC"/>
                </a:solidFill>
              </a:rPr>
              <a:t>Label at least 2 positive pairs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0551039"/>
      </p:ext>
    </p:extLst>
  </p:cSld>
  <p:clrMapOvr>
    <a:masterClrMapping/>
  </p:clrMapOvr>
  <p:transition xmlns:p14="http://schemas.microsoft.com/office/powerpoint/2010/main" advTm="5053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7-24 at 2.14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" y="863060"/>
            <a:ext cx="7894666" cy="5957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26" y="254664"/>
            <a:ext cx="8688680" cy="533400"/>
          </a:xfrm>
        </p:spPr>
        <p:txBody>
          <a:bodyPr/>
          <a:lstStyle/>
          <a:p>
            <a:r>
              <a:rPr lang="en-US" dirty="0" smtClean="0"/>
              <a:t>Labeling for Active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20544" y="6365384"/>
            <a:ext cx="1905000" cy="457200"/>
          </a:xfrm>
        </p:spPr>
        <p:txBody>
          <a:bodyPr/>
          <a:lstStyle/>
          <a:p>
            <a:fld id="{80FCAC95-2E17-43A5-93A4-07F0E7E5AD13}" type="slidenum">
              <a:rPr lang="en-US" smtClean="0"/>
              <a:pPr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879703"/>
      </p:ext>
    </p:extLst>
  </p:cSld>
  <p:clrMapOvr>
    <a:masterClrMapping/>
  </p:clrMapOvr>
  <p:transition xmlns:p14="http://schemas.microsoft.com/office/powerpoint/2010/main" advTm="5053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5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|28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|2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4|0.3|0.5|0.3|0.2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4|0.3|0.5|0.3|0.2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4|0.3|0.5|0.3|0.2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4|0.3|0.5|0.3|0.2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4|0.3|0.5|0.3|0.2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4|0.3|0.5|0.3|0.2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4|0.3|0.5|0.3|0.2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"/>
</p:tagLst>
</file>

<file path=ppt/theme/theme1.xml><?xml version="1.0" encoding="utf-8"?>
<a:theme xmlns:a="http://schemas.openxmlformats.org/drawingml/2006/main" name="orenstyle1">
  <a:themeElements>
    <a:clrScheme name="">
      <a:dk1>
        <a:srgbClr val="000000"/>
      </a:dk1>
      <a:lt1>
        <a:srgbClr val="FFFFFF"/>
      </a:lt1>
      <a:dk2>
        <a:srgbClr val="CBCBCB"/>
      </a:dk2>
      <a:lt2>
        <a:srgbClr val="FFFFFF"/>
      </a:lt2>
      <a:accent1>
        <a:srgbClr val="00CCFF"/>
      </a:accent1>
      <a:accent2>
        <a:srgbClr val="000099"/>
      </a:accent2>
      <a:accent3>
        <a:srgbClr val="FFFFFF"/>
      </a:accent3>
      <a:accent4>
        <a:srgbClr val="000000"/>
      </a:accent4>
      <a:accent5>
        <a:srgbClr val="AAE2FF"/>
      </a:accent5>
      <a:accent6>
        <a:srgbClr val="00008A"/>
      </a:accent6>
      <a:hlink>
        <a:srgbClr val="FF3300"/>
      </a:hlink>
      <a:folHlink>
        <a:srgbClr val="FF7C80"/>
      </a:folHlink>
    </a:clrScheme>
    <a:fontScheme name="orenstyle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18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renstyle1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enstyle1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enstyle1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renstyle1">
  <a:themeElements>
    <a:clrScheme name="">
      <a:dk1>
        <a:srgbClr val="000000"/>
      </a:dk1>
      <a:lt1>
        <a:srgbClr val="FFFFFF"/>
      </a:lt1>
      <a:dk2>
        <a:srgbClr val="CBCBCB"/>
      </a:dk2>
      <a:lt2>
        <a:srgbClr val="FFFFFF"/>
      </a:lt2>
      <a:accent1>
        <a:srgbClr val="00CCFF"/>
      </a:accent1>
      <a:accent2>
        <a:srgbClr val="000099"/>
      </a:accent2>
      <a:accent3>
        <a:srgbClr val="FFFFFF"/>
      </a:accent3>
      <a:accent4>
        <a:srgbClr val="000000"/>
      </a:accent4>
      <a:accent5>
        <a:srgbClr val="AAE2FF"/>
      </a:accent5>
      <a:accent6>
        <a:srgbClr val="00008A"/>
      </a:accent6>
      <a:hlink>
        <a:srgbClr val="FF3300"/>
      </a:hlink>
      <a:folHlink>
        <a:srgbClr val="FF7C80"/>
      </a:folHlink>
    </a:clrScheme>
    <a:fontScheme name="orenstyle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18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renstyle1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enstyle1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enstyle1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renstyle1">
  <a:themeElements>
    <a:clrScheme name="">
      <a:dk1>
        <a:srgbClr val="000000"/>
      </a:dk1>
      <a:lt1>
        <a:srgbClr val="FFFFFF"/>
      </a:lt1>
      <a:dk2>
        <a:srgbClr val="CBCBCB"/>
      </a:dk2>
      <a:lt2>
        <a:srgbClr val="FFFFFF"/>
      </a:lt2>
      <a:accent1>
        <a:srgbClr val="00CCFF"/>
      </a:accent1>
      <a:accent2>
        <a:srgbClr val="000099"/>
      </a:accent2>
      <a:accent3>
        <a:srgbClr val="FFFFFF"/>
      </a:accent3>
      <a:accent4>
        <a:srgbClr val="000000"/>
      </a:accent4>
      <a:accent5>
        <a:srgbClr val="AAE2FF"/>
      </a:accent5>
      <a:accent6>
        <a:srgbClr val="00008A"/>
      </a:accent6>
      <a:hlink>
        <a:srgbClr val="FF3300"/>
      </a:hlink>
      <a:folHlink>
        <a:srgbClr val="FF7C80"/>
      </a:folHlink>
    </a:clrScheme>
    <a:fontScheme name="orenstyle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18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renstyle1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enstyle1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enstyle1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renstyle1">
  <a:themeElements>
    <a:clrScheme name="">
      <a:dk1>
        <a:srgbClr val="000000"/>
      </a:dk1>
      <a:lt1>
        <a:srgbClr val="FFFFFF"/>
      </a:lt1>
      <a:dk2>
        <a:srgbClr val="CBCBCB"/>
      </a:dk2>
      <a:lt2>
        <a:srgbClr val="FFFFFF"/>
      </a:lt2>
      <a:accent1>
        <a:srgbClr val="00CCFF"/>
      </a:accent1>
      <a:accent2>
        <a:srgbClr val="000099"/>
      </a:accent2>
      <a:accent3>
        <a:srgbClr val="FFFFFF"/>
      </a:accent3>
      <a:accent4>
        <a:srgbClr val="000000"/>
      </a:accent4>
      <a:accent5>
        <a:srgbClr val="AAE2FF"/>
      </a:accent5>
      <a:accent6>
        <a:srgbClr val="00008A"/>
      </a:accent6>
      <a:hlink>
        <a:srgbClr val="FF3300"/>
      </a:hlink>
      <a:folHlink>
        <a:srgbClr val="FF7C80"/>
      </a:folHlink>
    </a:clrScheme>
    <a:fontScheme name="orenstyle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18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renstyle1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enstyle1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enstyle1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renstyle1">
  <a:themeElements>
    <a:clrScheme name="">
      <a:dk1>
        <a:srgbClr val="000000"/>
      </a:dk1>
      <a:lt1>
        <a:srgbClr val="FFFFFF"/>
      </a:lt1>
      <a:dk2>
        <a:srgbClr val="CBCBCB"/>
      </a:dk2>
      <a:lt2>
        <a:srgbClr val="FFFFFF"/>
      </a:lt2>
      <a:accent1>
        <a:srgbClr val="00CCFF"/>
      </a:accent1>
      <a:accent2>
        <a:srgbClr val="000099"/>
      </a:accent2>
      <a:accent3>
        <a:srgbClr val="FFFFFF"/>
      </a:accent3>
      <a:accent4>
        <a:srgbClr val="000000"/>
      </a:accent4>
      <a:accent5>
        <a:srgbClr val="AAE2FF"/>
      </a:accent5>
      <a:accent6>
        <a:srgbClr val="00008A"/>
      </a:accent6>
      <a:hlink>
        <a:srgbClr val="FF3300"/>
      </a:hlink>
      <a:folHlink>
        <a:srgbClr val="FF7C80"/>
      </a:folHlink>
    </a:clrScheme>
    <a:fontScheme name="orenstyle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18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renstyle1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enstyle1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enstyle1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renstyle1">
  <a:themeElements>
    <a:clrScheme name="">
      <a:dk1>
        <a:srgbClr val="000000"/>
      </a:dk1>
      <a:lt1>
        <a:srgbClr val="FFFFFF"/>
      </a:lt1>
      <a:dk2>
        <a:srgbClr val="CBCBCB"/>
      </a:dk2>
      <a:lt2>
        <a:srgbClr val="FFFFFF"/>
      </a:lt2>
      <a:accent1>
        <a:srgbClr val="00CCFF"/>
      </a:accent1>
      <a:accent2>
        <a:srgbClr val="000099"/>
      </a:accent2>
      <a:accent3>
        <a:srgbClr val="FFFFFF"/>
      </a:accent3>
      <a:accent4>
        <a:srgbClr val="000000"/>
      </a:accent4>
      <a:accent5>
        <a:srgbClr val="AAE2FF"/>
      </a:accent5>
      <a:accent6>
        <a:srgbClr val="00008A"/>
      </a:accent6>
      <a:hlink>
        <a:srgbClr val="FF3300"/>
      </a:hlink>
      <a:folHlink>
        <a:srgbClr val="FF7C80"/>
      </a:folHlink>
    </a:clrScheme>
    <a:fontScheme name="orenstyle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–"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18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renstyle1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enstyle1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enstyle1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enstyle1 1">
    <a:dk1>
      <a:srgbClr val="000000"/>
    </a:dk1>
    <a:lt1>
      <a:srgbClr val="FFFFFF"/>
    </a:lt1>
    <a:dk2>
      <a:srgbClr val="0066CC"/>
    </a:dk2>
    <a:lt2>
      <a:srgbClr val="CBCBCB"/>
    </a:lt2>
    <a:accent1>
      <a:srgbClr val="00CCFF"/>
    </a:accent1>
    <a:accent2>
      <a:srgbClr val="00FFCC"/>
    </a:accent2>
    <a:accent3>
      <a:srgbClr val="AAB8E2"/>
    </a:accent3>
    <a:accent4>
      <a:srgbClr val="DADADA"/>
    </a:accent4>
    <a:accent5>
      <a:srgbClr val="AAE2FF"/>
    </a:accent5>
    <a:accent6>
      <a:srgbClr val="00E7B9"/>
    </a:accent6>
    <a:hlink>
      <a:srgbClr val="FF3300"/>
    </a:hlink>
    <a:folHlink>
      <a:srgbClr val="FF7C80"/>
    </a:folHlink>
  </a:clrScheme>
</a:themeOverride>
</file>

<file path=ppt/theme/themeOverride2.xml><?xml version="1.0" encoding="utf-8"?>
<a:themeOverride xmlns:a="http://schemas.openxmlformats.org/drawingml/2006/main">
  <a:clrScheme name="orenstyle1 1">
    <a:dk1>
      <a:srgbClr val="000000"/>
    </a:dk1>
    <a:lt1>
      <a:srgbClr val="FFFFFF"/>
    </a:lt1>
    <a:dk2>
      <a:srgbClr val="0066CC"/>
    </a:dk2>
    <a:lt2>
      <a:srgbClr val="CBCBCB"/>
    </a:lt2>
    <a:accent1>
      <a:srgbClr val="00CCFF"/>
    </a:accent1>
    <a:accent2>
      <a:srgbClr val="00FFCC"/>
    </a:accent2>
    <a:accent3>
      <a:srgbClr val="AAB8E2"/>
    </a:accent3>
    <a:accent4>
      <a:srgbClr val="DADADA"/>
    </a:accent4>
    <a:accent5>
      <a:srgbClr val="AAE2FF"/>
    </a:accent5>
    <a:accent6>
      <a:srgbClr val="00E7B9"/>
    </a:accent6>
    <a:hlink>
      <a:srgbClr val="FF3300"/>
    </a:hlink>
    <a:folHlink>
      <a:srgbClr val="FF7C80"/>
    </a:folHlink>
  </a:clrScheme>
</a:themeOverride>
</file>

<file path=ppt/theme/themeOverride3.xml><?xml version="1.0" encoding="utf-8"?>
<a:themeOverride xmlns:a="http://schemas.openxmlformats.org/drawingml/2006/main">
  <a:clrScheme name="orenstyle1 1">
    <a:dk1>
      <a:srgbClr val="000000"/>
    </a:dk1>
    <a:lt1>
      <a:srgbClr val="FFFFFF"/>
    </a:lt1>
    <a:dk2>
      <a:srgbClr val="0066CC"/>
    </a:dk2>
    <a:lt2>
      <a:srgbClr val="CBCBCB"/>
    </a:lt2>
    <a:accent1>
      <a:srgbClr val="00CCFF"/>
    </a:accent1>
    <a:accent2>
      <a:srgbClr val="00FFCC"/>
    </a:accent2>
    <a:accent3>
      <a:srgbClr val="AAB8E2"/>
    </a:accent3>
    <a:accent4>
      <a:srgbClr val="DADADA"/>
    </a:accent4>
    <a:accent5>
      <a:srgbClr val="AAE2FF"/>
    </a:accent5>
    <a:accent6>
      <a:srgbClr val="00E7B9"/>
    </a:accent6>
    <a:hlink>
      <a:srgbClr val="FF3300"/>
    </a:hlink>
    <a:folHlink>
      <a:srgbClr val="FF7C80"/>
    </a:folHlink>
  </a:clrScheme>
</a:themeOverride>
</file>

<file path=ppt/theme/themeOverride4.xml><?xml version="1.0" encoding="utf-8"?>
<a:themeOverride xmlns:a="http://schemas.openxmlformats.org/drawingml/2006/main">
  <a:clrScheme name="orenstyle1 1">
    <a:dk1>
      <a:srgbClr val="000000"/>
    </a:dk1>
    <a:lt1>
      <a:srgbClr val="FFFFFF"/>
    </a:lt1>
    <a:dk2>
      <a:srgbClr val="0066CC"/>
    </a:dk2>
    <a:lt2>
      <a:srgbClr val="CBCBCB"/>
    </a:lt2>
    <a:accent1>
      <a:srgbClr val="00CCFF"/>
    </a:accent1>
    <a:accent2>
      <a:srgbClr val="00FFCC"/>
    </a:accent2>
    <a:accent3>
      <a:srgbClr val="AAB8E2"/>
    </a:accent3>
    <a:accent4>
      <a:srgbClr val="DADADA"/>
    </a:accent4>
    <a:accent5>
      <a:srgbClr val="AAE2FF"/>
    </a:accent5>
    <a:accent6>
      <a:srgbClr val="00E7B9"/>
    </a:accent6>
    <a:hlink>
      <a:srgbClr val="FF3300"/>
    </a:hlink>
    <a:folHlink>
      <a:srgbClr val="FF7C80"/>
    </a:folHlink>
  </a:clrScheme>
</a:themeOverride>
</file>

<file path=ppt/theme/themeOverride5.xml><?xml version="1.0" encoding="utf-8"?>
<a:themeOverride xmlns:a="http://schemas.openxmlformats.org/drawingml/2006/main">
  <a:clrScheme name="orenstyle1 1">
    <a:dk1>
      <a:srgbClr val="000000"/>
    </a:dk1>
    <a:lt1>
      <a:srgbClr val="FFFFFF"/>
    </a:lt1>
    <a:dk2>
      <a:srgbClr val="0066CC"/>
    </a:dk2>
    <a:lt2>
      <a:srgbClr val="CBCBCB"/>
    </a:lt2>
    <a:accent1>
      <a:srgbClr val="00CCFF"/>
    </a:accent1>
    <a:accent2>
      <a:srgbClr val="00FFCC"/>
    </a:accent2>
    <a:accent3>
      <a:srgbClr val="AAB8E2"/>
    </a:accent3>
    <a:accent4>
      <a:srgbClr val="DADADA"/>
    </a:accent4>
    <a:accent5>
      <a:srgbClr val="AAE2FF"/>
    </a:accent5>
    <a:accent6>
      <a:srgbClr val="00E7B9"/>
    </a:accent6>
    <a:hlink>
      <a:srgbClr val="FF3300"/>
    </a:hlink>
    <a:folHlink>
      <a:srgbClr val="FF7C80"/>
    </a:folHlink>
  </a:clrScheme>
</a:themeOverride>
</file>

<file path=ppt/theme/themeOverride6.xml><?xml version="1.0" encoding="utf-8"?>
<a:themeOverride xmlns:a="http://schemas.openxmlformats.org/drawingml/2006/main">
  <a:clrScheme name="orenstyle1 1">
    <a:dk1>
      <a:srgbClr val="000000"/>
    </a:dk1>
    <a:lt1>
      <a:srgbClr val="FFFFFF"/>
    </a:lt1>
    <a:dk2>
      <a:srgbClr val="0066CC"/>
    </a:dk2>
    <a:lt2>
      <a:srgbClr val="CBCBCB"/>
    </a:lt2>
    <a:accent1>
      <a:srgbClr val="00CCFF"/>
    </a:accent1>
    <a:accent2>
      <a:srgbClr val="00FFCC"/>
    </a:accent2>
    <a:accent3>
      <a:srgbClr val="AAB8E2"/>
    </a:accent3>
    <a:accent4>
      <a:srgbClr val="DADADA"/>
    </a:accent4>
    <a:accent5>
      <a:srgbClr val="AAE2FF"/>
    </a:accent5>
    <a:accent6>
      <a:srgbClr val="00E7B9"/>
    </a:accent6>
    <a:hlink>
      <a:srgbClr val="FF3300"/>
    </a:hlink>
    <a:folHlink>
      <a:srgbClr val="FF7C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46714</TotalTime>
  <Words>1004</Words>
  <Application>Microsoft Macintosh PowerPoint</Application>
  <PresentationFormat>On-screen Show (4:3)</PresentationFormat>
  <Paragraphs>286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orenstyle1</vt:lpstr>
      <vt:lpstr>1_orenstyle1</vt:lpstr>
      <vt:lpstr>2_orenstyle1</vt:lpstr>
      <vt:lpstr>3_orenstyle1</vt:lpstr>
      <vt:lpstr>4_orenstyle1</vt:lpstr>
      <vt:lpstr>5_orenstyle1</vt:lpstr>
      <vt:lpstr>CloudMatcher: A Cloud/Crowd Service  for Entity Matching</vt:lpstr>
      <vt:lpstr>Entity Matching</vt:lpstr>
      <vt:lpstr>Current State of the Art</vt:lpstr>
      <vt:lpstr>Our Solution: CloudMatcher</vt:lpstr>
      <vt:lpstr>Example: Matching Tables A &amp; B</vt:lpstr>
      <vt:lpstr>Uploading Table A</vt:lpstr>
      <vt:lpstr>Uploading Table B</vt:lpstr>
      <vt:lpstr>Labeling To Seed Active Learning</vt:lpstr>
      <vt:lpstr>Labeling for Active Learning</vt:lpstr>
      <vt:lpstr>Returning Matches Between Two Tables</vt:lpstr>
      <vt:lpstr>Important Characteristics of CloudMatcher</vt:lpstr>
      <vt:lpstr>Current Status</vt:lpstr>
      <vt:lpstr>Blocking and Matching</vt:lpstr>
      <vt:lpstr>The Corleone Solution</vt:lpstr>
      <vt:lpstr>Blocking in Corleone</vt:lpstr>
      <vt:lpstr>Blocking in Corleone</vt:lpstr>
      <vt:lpstr>CloudMatcher: the Workflow</vt:lpstr>
      <vt:lpstr>CloudMatcher: Solution Architecture</vt:lpstr>
      <vt:lpstr>Empirical Evaluation</vt:lpstr>
      <vt:lpstr>Overall Performance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 Hands-Off Crowdsourcing: Crowdsourced Entity Matching for the Masses</dc:title>
  <dc:creator>cgokhale</dc:creator>
  <cp:lastModifiedBy>Yash Govind</cp:lastModifiedBy>
  <cp:revision>2133</cp:revision>
  <cp:lastPrinted>2017-05-08T20:50:38Z</cp:lastPrinted>
  <dcterms:modified xsi:type="dcterms:W3CDTF">2017-10-08T04:57:49Z</dcterms:modified>
</cp:coreProperties>
</file>