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8" r:id="rId2"/>
    <p:sldMasterId id="2147483681" r:id="rId3"/>
    <p:sldMasterId id="2147483693" r:id="rId4"/>
    <p:sldMasterId id="2147483706" r:id="rId5"/>
    <p:sldMasterId id="2147483718" r:id="rId6"/>
  </p:sldMasterIdLst>
  <p:notesMasterIdLst>
    <p:notesMasterId r:id="rId26"/>
  </p:notesMasterIdLst>
  <p:handoutMasterIdLst>
    <p:handoutMasterId r:id="rId27"/>
  </p:handoutMasterIdLst>
  <p:sldIdLst>
    <p:sldId id="308" r:id="rId7"/>
    <p:sldId id="309" r:id="rId8"/>
    <p:sldId id="310" r:id="rId9"/>
    <p:sldId id="311" r:id="rId10"/>
    <p:sldId id="312" r:id="rId11"/>
    <p:sldId id="335" r:id="rId12"/>
    <p:sldId id="314" r:id="rId13"/>
    <p:sldId id="315" r:id="rId14"/>
    <p:sldId id="338" r:id="rId15"/>
    <p:sldId id="339" r:id="rId16"/>
    <p:sldId id="341" r:id="rId17"/>
    <p:sldId id="321" r:id="rId18"/>
    <p:sldId id="342" r:id="rId19"/>
    <p:sldId id="323" r:id="rId20"/>
    <p:sldId id="322" r:id="rId21"/>
    <p:sldId id="324" r:id="rId22"/>
    <p:sldId id="326" r:id="rId23"/>
    <p:sldId id="325" r:id="rId24"/>
    <p:sldId id="329" r:id="rId25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itanya Gokha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DF5FF"/>
    <a:srgbClr val="CDFBFF"/>
    <a:srgbClr val="FFFFEA"/>
    <a:srgbClr val="FFFF99"/>
    <a:srgbClr val="FFFF00"/>
    <a:srgbClr val="FC6204"/>
    <a:srgbClr val="009A46"/>
    <a:srgbClr val="D9D9FF"/>
    <a:srgbClr val="C9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25" autoAdjust="0"/>
    <p:restoredTop sz="48107" autoAdjust="0"/>
  </p:normalViewPr>
  <p:slideViewPr>
    <p:cSldViewPr snapToGrid="0">
      <p:cViewPr>
        <p:scale>
          <a:sx n="54" d="100"/>
          <a:sy n="54" d="100"/>
        </p:scale>
        <p:origin x="-3016" y="-80"/>
      </p:cViewPr>
      <p:guideLst>
        <p:guide orient="horz" pos="2160"/>
        <p:guide pos="2880"/>
        <p:guide pos="5759"/>
      </p:guideLst>
    </p:cSldViewPr>
  </p:slideViewPr>
  <p:outlineViewPr>
    <p:cViewPr>
      <p:scale>
        <a:sx n="33" d="100"/>
        <a:sy n="33" d="100"/>
      </p:scale>
      <p:origin x="0" y="-268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44"/>
    </p:cViewPr>
  </p:sorterViewPr>
  <p:notesViewPr>
    <p:cSldViewPr snapToGrid="0">
      <p:cViewPr varScale="1">
        <p:scale>
          <a:sx n="81" d="100"/>
          <a:sy n="81" d="100"/>
        </p:scale>
        <p:origin x="-3168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D67B7D-4717-4A44-AAF8-5D87FD002E40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021906-8673-4EA2-89C1-AADC4541A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3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4774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210" y="8829955"/>
            <a:ext cx="3038589" cy="464820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fld id="{CFE1B0C4-291E-4F1F-BE3F-0280AD7DEA9F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7388"/>
            <a:ext cx="4678363" cy="350996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6490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8538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608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16490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2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53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29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46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44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83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2453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6942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2473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7073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85384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4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32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/>
              <a:pPr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/>
              <a:pPr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/>
              <a:pPr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userDrawn="1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77" indent="0">
              <a:buNone/>
              <a:defRPr sz="1400"/>
            </a:lvl4pPr>
            <a:lvl5pPr marL="1828236" indent="0">
              <a:buNone/>
              <a:defRPr sz="1400"/>
            </a:lvl5pPr>
            <a:lvl6pPr marL="2285296" indent="0">
              <a:buNone/>
              <a:defRPr sz="1400"/>
            </a:lvl6pPr>
            <a:lvl7pPr marL="2742355" indent="0">
              <a:buNone/>
              <a:defRPr sz="1400"/>
            </a:lvl7pPr>
            <a:lvl8pPr marL="3199415" indent="0">
              <a:buNone/>
              <a:defRPr sz="1400"/>
            </a:lvl8pPr>
            <a:lvl9pPr marL="36564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/>
              <a:pPr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/>
              <a:pPr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77" indent="0">
              <a:buNone/>
              <a:defRPr sz="1400"/>
            </a:lvl4pPr>
            <a:lvl5pPr marL="1828236" indent="0">
              <a:buNone/>
              <a:defRPr sz="1400"/>
            </a:lvl5pPr>
            <a:lvl6pPr marL="2285296" indent="0">
              <a:buNone/>
              <a:defRPr sz="1400"/>
            </a:lvl6pPr>
            <a:lvl7pPr marL="2742355" indent="0">
              <a:buNone/>
              <a:defRPr sz="1400"/>
            </a:lvl7pPr>
            <a:lvl8pPr marL="3199415" indent="0">
              <a:buNone/>
              <a:defRPr sz="1400"/>
            </a:lvl8pPr>
            <a:lvl9pPr marL="36564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/>
              <a:pPr/>
              <a:t>10/6/17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77" indent="0">
              <a:buNone/>
              <a:defRPr sz="2000"/>
            </a:lvl4pPr>
            <a:lvl5pPr marL="1828236" indent="0">
              <a:buNone/>
              <a:defRPr sz="2000"/>
            </a:lvl5pPr>
            <a:lvl6pPr marL="2285296" indent="0">
              <a:buNone/>
              <a:defRPr sz="2000"/>
            </a:lvl6pPr>
            <a:lvl7pPr marL="2742355" indent="0">
              <a:buNone/>
              <a:defRPr sz="2000"/>
            </a:lvl7pPr>
            <a:lvl8pPr marL="3199415" indent="0">
              <a:buNone/>
              <a:defRPr sz="2000"/>
            </a:lvl8pPr>
            <a:lvl9pPr marL="36564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/>
              <a:pPr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userDrawn="1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/>
              <a:pPr/>
              <a:t>10/6/17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/>
              <a:pPr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77" indent="0">
              <a:buNone/>
              <a:defRPr sz="2000"/>
            </a:lvl4pPr>
            <a:lvl5pPr marL="1828236" indent="0">
              <a:buNone/>
              <a:defRPr sz="2000"/>
            </a:lvl5pPr>
            <a:lvl6pPr marL="2285296" indent="0">
              <a:buNone/>
              <a:defRPr sz="2000"/>
            </a:lvl6pPr>
            <a:lvl7pPr marL="2742355" indent="0">
              <a:buNone/>
              <a:defRPr sz="2000"/>
            </a:lvl7pPr>
            <a:lvl8pPr marL="3199415" indent="0">
              <a:buNone/>
              <a:defRPr sz="2000"/>
            </a:lvl8pPr>
            <a:lvl9pPr marL="36564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/>
              <a:pPr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/>
              <a:pPr/>
              <a:t>10/6/17</a:t>
            </a:fld>
            <a:endParaRPr lang="en-US"/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059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118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17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236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795" indent="-3427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721" indent="-2856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2648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9707" indent="-22853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6767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3826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0885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7944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5003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4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059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118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17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236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795" indent="-3427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721" indent="-2856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2648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9707" indent="-22853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6767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3826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0885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7944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5003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4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62464" y="2435332"/>
            <a:ext cx="5312229" cy="3330455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 err="1" smtClean="0"/>
              <a:t>Pradap</a:t>
            </a:r>
            <a:r>
              <a:rPr lang="en-US" dirty="0" smtClean="0"/>
              <a:t> Konda</a:t>
            </a:r>
          </a:p>
          <a:p>
            <a:pPr algn="l">
              <a:lnSpc>
                <a:spcPct val="90000"/>
              </a:lnSpc>
            </a:pPr>
            <a:r>
              <a:rPr lang="en-US" dirty="0" smtClean="0"/>
              <a:t>University of Wisconsin-Madison</a:t>
            </a:r>
          </a:p>
          <a:p>
            <a:pPr algn="l">
              <a:lnSpc>
                <a:spcPct val="90000"/>
              </a:lnSpc>
            </a:pPr>
            <a:endParaRPr lang="en-US" sz="2000" i="1" dirty="0" smtClean="0"/>
          </a:p>
          <a:p>
            <a:pPr algn="l">
              <a:lnSpc>
                <a:spcPct val="120000"/>
              </a:lnSpc>
            </a:pPr>
            <a:r>
              <a:rPr lang="en-US" sz="2000" dirty="0"/>
              <a:t>Joint work with </a:t>
            </a:r>
            <a:r>
              <a:rPr lang="en-US" sz="2000" dirty="0" err="1"/>
              <a:t>Sanjib</a:t>
            </a:r>
            <a:r>
              <a:rPr lang="en-US" sz="2000" dirty="0"/>
              <a:t> Das, Paul </a:t>
            </a:r>
            <a:r>
              <a:rPr lang="en-US" sz="2000" dirty="0" err="1"/>
              <a:t>Suganthan</a:t>
            </a:r>
            <a:r>
              <a:rPr lang="en-US" sz="2000" dirty="0"/>
              <a:t> G.C, </a:t>
            </a:r>
            <a:r>
              <a:rPr lang="en-US" sz="2000" dirty="0" err="1"/>
              <a:t>AnHai</a:t>
            </a:r>
            <a:r>
              <a:rPr lang="en-US" sz="2000" dirty="0"/>
              <a:t> Doan, Adel </a:t>
            </a:r>
            <a:r>
              <a:rPr lang="en-US" sz="2000" dirty="0" err="1"/>
              <a:t>Ardalan</a:t>
            </a:r>
            <a:r>
              <a:rPr lang="en-US" sz="2000" dirty="0"/>
              <a:t>, Jeffrey R. Ballard, Han Li, </a:t>
            </a:r>
            <a:r>
              <a:rPr lang="en-US" sz="2000" dirty="0" err="1" smtClean="0"/>
              <a:t>Fatemah</a:t>
            </a:r>
            <a:r>
              <a:rPr lang="en-US" sz="2000" dirty="0" smtClean="0"/>
              <a:t> </a:t>
            </a:r>
            <a:r>
              <a:rPr lang="en-US" sz="2000" dirty="0" err="1"/>
              <a:t>Panahi</a:t>
            </a:r>
            <a:r>
              <a:rPr lang="en-US" sz="2000" dirty="0"/>
              <a:t>, </a:t>
            </a:r>
            <a:r>
              <a:rPr lang="en-US" sz="2000" dirty="0" err="1"/>
              <a:t>Haojun</a:t>
            </a:r>
            <a:r>
              <a:rPr lang="en-US" sz="2000" dirty="0"/>
              <a:t> Zhang, Jeff </a:t>
            </a:r>
            <a:r>
              <a:rPr lang="en-US" sz="2000" dirty="0" err="1"/>
              <a:t>Naughton</a:t>
            </a:r>
            <a:r>
              <a:rPr lang="en-US" sz="2000" dirty="0"/>
              <a:t>, </a:t>
            </a:r>
            <a:r>
              <a:rPr lang="en-US" sz="2000" dirty="0" err="1"/>
              <a:t>Shishir</a:t>
            </a:r>
            <a:r>
              <a:rPr lang="en-US" sz="2000" dirty="0"/>
              <a:t> Prasad, Ganesh Krishnan, </a:t>
            </a:r>
            <a:r>
              <a:rPr lang="en-US" sz="2000" dirty="0" err="1"/>
              <a:t>Rohit</a:t>
            </a:r>
            <a:r>
              <a:rPr lang="en-US" sz="2000" dirty="0"/>
              <a:t> Deep, Vijay </a:t>
            </a:r>
            <a:r>
              <a:rPr lang="en-US" sz="2000" dirty="0" err="1" smtClean="0"/>
              <a:t>Raghavendra</a:t>
            </a:r>
            <a:endParaRPr lang="en-US" sz="2000" dirty="0" smtClean="0"/>
          </a:p>
          <a:p>
            <a:pPr algn="l"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2369" y="215089"/>
            <a:ext cx="8751887" cy="16891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Magellan: Toward Building Entity Matching Management Systems</a:t>
            </a:r>
            <a:endParaRPr lang="en-US" sz="3200" dirty="0"/>
          </a:p>
        </p:txBody>
      </p:sp>
      <p:pic>
        <p:nvPicPr>
          <p:cNvPr id="16387" name="Picture 8" descr="white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769" y="2100020"/>
            <a:ext cx="1084716" cy="170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40949" y="5712241"/>
            <a:ext cx="3156857" cy="584689"/>
          </a:xfrm>
          <a:prstGeom prst="rect">
            <a:avLst/>
          </a:prstGeom>
          <a:noFill/>
        </p:spPr>
        <p:txBody>
          <a:bodyPr wrap="square" lIns="91345" tIns="45677" rIns="91345" bIns="45677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@</a:t>
            </a:r>
            <a:r>
              <a:rPr lang="en-US" sz="3200" b="1" dirty="0" smtClean="0">
                <a:solidFill>
                  <a:srgbClr val="0070C0"/>
                </a:solidFill>
              </a:rPr>
              <a:t>Walmart</a:t>
            </a:r>
            <a:r>
              <a:rPr lang="en-US" sz="3200" dirty="0" smtClean="0">
                <a:solidFill>
                  <a:srgbClr val="FFC000"/>
                </a:solidFill>
              </a:rPr>
              <a:t>Labs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 advTm="1135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ounded Rectangular Callout 137"/>
          <p:cNvSpPr/>
          <p:nvPr/>
        </p:nvSpPr>
        <p:spPr bwMode="auto">
          <a:xfrm>
            <a:off x="5161853" y="1152953"/>
            <a:ext cx="3810266" cy="3211137"/>
          </a:xfrm>
          <a:prstGeom prst="wedgeRoundRectCallout">
            <a:avLst>
              <a:gd name="adj1" fmla="val -32174"/>
              <a:gd name="adj2" fmla="val 78144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04" y="55233"/>
            <a:ext cx="7772400" cy="554577"/>
          </a:xfrm>
        </p:spPr>
        <p:txBody>
          <a:bodyPr/>
          <a:lstStyle/>
          <a:p>
            <a:r>
              <a:rPr lang="en-US" dirty="0" smtClean="0"/>
              <a:t>Examples of How-to Guides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5003"/>
            <a:ext cx="1905000" cy="457200"/>
          </a:xfrm>
        </p:spPr>
        <p:txBody>
          <a:bodyPr/>
          <a:lstStyle/>
          <a:p>
            <a:fld id="{80FCAC95-2E17-43A5-93A4-07F0E7E5AD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8033341" y="4992317"/>
            <a:ext cx="1249925" cy="393071"/>
          </a:xfrm>
          <a:prstGeom prst="rect">
            <a:avLst/>
          </a:prstGeom>
          <a:noFill/>
          <a:effectLst/>
        </p:spPr>
        <p:txBody>
          <a:bodyPr wrap="square" lIns="114949" tIns="57475" rIns="114949" bIns="57475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yes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1848021" y="5726170"/>
            <a:ext cx="6997478" cy="746764"/>
            <a:chOff x="1583653" y="4960416"/>
            <a:chExt cx="7168287" cy="778171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1583653" y="5724327"/>
              <a:ext cx="6316045" cy="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7888302" y="4960416"/>
              <a:ext cx="0" cy="76147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3426369" y="5094750"/>
              <a:ext cx="0" cy="641273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1589846" y="5077557"/>
              <a:ext cx="0" cy="641273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471504" y="5132278"/>
              <a:ext cx="1280436" cy="3848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dirty="0">
                  <a:solidFill>
                    <a:schemeClr val="tx1"/>
                  </a:solidFill>
                  <a:latin typeface="+mn-lt"/>
                  <a:cs typeface="Trebuchet MS"/>
                </a:rPr>
                <a:t>no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5505260" y="5097314"/>
              <a:ext cx="0" cy="641273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27364" y="4510683"/>
            <a:ext cx="738891" cy="863844"/>
            <a:chOff x="578420" y="1320147"/>
            <a:chExt cx="794682" cy="8984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tangle 92"/>
            <p:cNvSpPr/>
            <p:nvPr/>
          </p:nvSpPr>
          <p:spPr>
            <a:xfrm>
              <a:off x="578420" y="1320147"/>
              <a:ext cx="794682" cy="89849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4213" y="1570431"/>
              <a:ext cx="566405" cy="416161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0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5499" y="5566512"/>
            <a:ext cx="740664" cy="868680"/>
            <a:chOff x="581731" y="1562330"/>
            <a:chExt cx="796589" cy="903529"/>
          </a:xfrm>
        </p:grpSpPr>
        <p:sp>
          <p:nvSpPr>
            <p:cNvPr id="91" name="Rectangle 90"/>
            <p:cNvSpPr/>
            <p:nvPr/>
          </p:nvSpPr>
          <p:spPr>
            <a:xfrm>
              <a:off x="581731" y="1562330"/>
              <a:ext cx="796589" cy="90352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46" y="1772455"/>
              <a:ext cx="566405" cy="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7388" y="5255859"/>
            <a:ext cx="100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sample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51313" y="5489841"/>
            <a:ext cx="443065" cy="520951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95701" y="5484553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423912" y="4957838"/>
            <a:ext cx="444335" cy="415104"/>
            <a:chOff x="806697" y="1733271"/>
            <a:chExt cx="566408" cy="531994"/>
          </a:xfrm>
          <a:effectLst/>
        </p:grpSpPr>
        <p:sp>
          <p:nvSpPr>
            <p:cNvPr id="89" name="Rectangle 8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solidFill>
              <a:srgbClr val="CCF5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23913" y="5625762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87" name="Rectangle 8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6697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48567" y="5222908"/>
            <a:ext cx="11532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matcher V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53215" y="5442698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48860" y="5446369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172823" y="5131033"/>
            <a:ext cx="15496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quality </a:t>
            </a:r>
            <a:endParaRPr lang="en-US" sz="1800" b="1" dirty="0" smtClean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check 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7278306" y="5429880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8451284" y="5418690"/>
            <a:ext cx="491851" cy="1119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1634" y="770775"/>
            <a:ext cx="292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select a good blocker</a:t>
            </a:r>
          </a:p>
        </p:txBody>
      </p:sp>
      <p:cxnSp>
        <p:nvCxnSpPr>
          <p:cNvPr id="20" name="Straight Arrow Connector 19"/>
          <p:cNvCxnSpPr>
            <a:stCxn id="89" idx="3"/>
          </p:cNvCxnSpPr>
          <p:nvPr/>
        </p:nvCxnSpPr>
        <p:spPr>
          <a:xfrm>
            <a:off x="2868246" y="5165391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9468" y="5243680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22" name="Straight Arrow Connector 21"/>
          <p:cNvCxnSpPr>
            <a:stCxn id="88" idx="3"/>
          </p:cNvCxnSpPr>
          <p:nvPr/>
        </p:nvCxnSpPr>
        <p:spPr>
          <a:xfrm flipV="1">
            <a:off x="2868246" y="5473853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445872" y="4881151"/>
            <a:ext cx="687310" cy="1384995"/>
            <a:chOff x="806697" y="1720094"/>
            <a:chExt cx="566405" cy="649491"/>
          </a:xfrm>
          <a:effectLst/>
        </p:grpSpPr>
        <p:sp>
          <p:nvSpPr>
            <p:cNvPr id="57" name="Rectangle 5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4142262" y="5450642"/>
            <a:ext cx="267783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53455" y="4564775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98704" y="2062707"/>
            <a:ext cx="36576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46500" y="1846733"/>
            <a:ext cx="10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+mn-lt"/>
                <a:cs typeface="Trebuchet MS"/>
              </a:rPr>
              <a:t>sample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467478" y="1480851"/>
            <a:ext cx="700540" cy="1181419"/>
            <a:chOff x="795795" y="1716217"/>
            <a:chExt cx="577307" cy="554025"/>
          </a:xfrm>
          <a:effectLst/>
        </p:grpSpPr>
        <p:sp>
          <p:nvSpPr>
            <p:cNvPr id="55" name="Rectangle 54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5795" y="1716217"/>
              <a:ext cx="566405" cy="5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927232" y="1490187"/>
            <a:ext cx="681818" cy="848520"/>
            <a:chOff x="806697" y="1733272"/>
            <a:chExt cx="566405" cy="397912"/>
          </a:xfrm>
          <a:effectLst/>
        </p:grpSpPr>
        <p:sp>
          <p:nvSpPr>
            <p:cNvPr id="53" name="Rectangle 52"/>
            <p:cNvSpPr/>
            <p:nvPr/>
          </p:nvSpPr>
          <p:spPr>
            <a:xfrm>
              <a:off x="806697" y="1733272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6697" y="1741554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8238978" y="2383438"/>
            <a:ext cx="0" cy="13571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7924659" y="3070641"/>
            <a:ext cx="687310" cy="848519"/>
            <a:chOff x="806697" y="1871640"/>
            <a:chExt cx="566405" cy="397912"/>
          </a:xfrm>
          <a:effectLst/>
        </p:grpSpPr>
        <p:sp>
          <p:nvSpPr>
            <p:cNvPr id="51" name="Rectangle 50"/>
            <p:cNvSpPr/>
            <p:nvPr/>
          </p:nvSpPr>
          <p:spPr>
            <a:xfrm>
              <a:off x="806697" y="1871640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6697" y="1894820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849547" y="2702653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76089" y="3739101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V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16975" y="3252279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1" idx="1"/>
          </p:cNvCxnSpPr>
          <p:nvPr/>
        </p:nvCxnSpPr>
        <p:spPr>
          <a:xfrm flipH="1">
            <a:off x="7683485" y="3494901"/>
            <a:ext cx="241174" cy="252104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85731" y="3084758"/>
            <a:ext cx="100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Trebuchet MS"/>
              </a:rPr>
              <a:t>0.89 </a:t>
            </a: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70395" y="3584553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0.93 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9496" y="792635"/>
            <a:ext cx="27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select a good matcher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21072" y="2455795"/>
            <a:ext cx="85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+mn-lt"/>
                <a:cs typeface="Trebuchet MS"/>
              </a:rPr>
              <a:t>label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46340" y="1166200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48494" y="1186561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S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22071" y="2768407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G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44069" y="4851553"/>
            <a:ext cx="687310" cy="1384995"/>
            <a:chOff x="806697" y="1720094"/>
            <a:chExt cx="566405" cy="649491"/>
          </a:xfrm>
          <a:effectLst/>
        </p:grpSpPr>
        <p:sp>
          <p:nvSpPr>
            <p:cNvPr id="28" name="Rectangle 27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869243" y="4965446"/>
            <a:ext cx="425135" cy="496962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Rounded Rectangular Callout 113"/>
          <p:cNvSpPr/>
          <p:nvPr/>
        </p:nvSpPr>
        <p:spPr bwMode="auto">
          <a:xfrm>
            <a:off x="224432" y="1129572"/>
            <a:ext cx="2591488" cy="3218688"/>
          </a:xfrm>
          <a:prstGeom prst="wedgeRoundRectCallout">
            <a:avLst>
              <a:gd name="adj1" fmla="val 79368"/>
              <a:gd name="adj2" fmla="val 78797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26932" y="1383213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17" name="Rectangle 11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26933" y="2051137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20" name="Rectangle 119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22" name="Straight Arrow Connector 121"/>
          <p:cNvCxnSpPr>
            <a:stCxn id="117" idx="3"/>
          </p:cNvCxnSpPr>
          <p:nvPr/>
        </p:nvCxnSpPr>
        <p:spPr>
          <a:xfrm>
            <a:off x="871266" y="1590766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172488" y="1681384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124" name="Straight Arrow Connector 123"/>
          <p:cNvCxnSpPr>
            <a:stCxn id="121" idx="3"/>
          </p:cNvCxnSpPr>
          <p:nvPr/>
        </p:nvCxnSpPr>
        <p:spPr>
          <a:xfrm flipV="1">
            <a:off x="871266" y="1886899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148755" y="1907934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307653" y="1719334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7525395" y="2061175"/>
            <a:ext cx="36576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8237428" y="2854535"/>
            <a:ext cx="0" cy="19202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6224950" y="3740737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887554" y="8370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 flipH="1" flipV="1">
            <a:off x="7675213" y="3247704"/>
            <a:ext cx="246271" cy="240847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431376" y="3002763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59" name="Rectangle 15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31377" y="3670687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62" name="Rectangle 161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64" name="Straight Arrow Connector 163"/>
          <p:cNvCxnSpPr>
            <a:stCxn id="159" idx="3"/>
          </p:cNvCxnSpPr>
          <p:nvPr/>
        </p:nvCxnSpPr>
        <p:spPr>
          <a:xfrm>
            <a:off x="875710" y="3210316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1176932" y="3300934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locker Y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66" name="Straight Arrow Connector 165"/>
          <p:cNvCxnSpPr>
            <a:stCxn id="163" idx="3"/>
          </p:cNvCxnSpPr>
          <p:nvPr/>
        </p:nvCxnSpPr>
        <p:spPr>
          <a:xfrm flipV="1">
            <a:off x="875710" y="3506449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2153199" y="3527484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2312097" y="3338884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smtClean="0">
                <a:solidFill>
                  <a:schemeClr val="tx1"/>
                </a:solidFill>
                <a:latin typeface="+mn-lt"/>
                <a:cs typeface="Trebuchet MS"/>
              </a:rPr>
              <a:t>y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2959" y="209450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smtClean="0">
                <a:solidFill>
                  <a:srgbClr val="FF0000"/>
                </a:solidFill>
              </a:rPr>
              <a:t>How to sample</a:t>
            </a:r>
            <a:br>
              <a:rPr lang="en-US" sz="1800" b="1" smtClean="0">
                <a:solidFill>
                  <a:srgbClr val="FF0000"/>
                </a:solidFill>
              </a:rPr>
            </a:br>
            <a:r>
              <a:rPr lang="en-US" sz="1800" b="1" smtClean="0">
                <a:solidFill>
                  <a:srgbClr val="FF0000"/>
                </a:solidFill>
              </a:rPr>
              <a:t>and label?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959" y="3293413"/>
            <a:ext cx="191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smtClean="0">
                <a:solidFill>
                  <a:srgbClr val="FF0000"/>
                </a:solidFill>
              </a:rPr>
              <a:t>How to debug a matcher?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142959" y="1079541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How to debug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a blocker?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887554" y="1681482"/>
            <a:ext cx="337736" cy="21805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501509" y="3759477"/>
            <a:ext cx="557752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4501509" y="2571565"/>
            <a:ext cx="557752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2472623"/>
      </p:ext>
    </p:extLst>
  </p:cSld>
  <p:clrMapOvr>
    <a:masterClrMapping/>
  </p:clrMapOvr>
  <p:transition xmlns:p14="http://schemas.microsoft.com/office/powerpoint/2010/main" advClick="0" advTm="1027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ounded Rectangular Callout 137"/>
          <p:cNvSpPr/>
          <p:nvPr/>
        </p:nvSpPr>
        <p:spPr bwMode="auto">
          <a:xfrm>
            <a:off x="5161853" y="1152953"/>
            <a:ext cx="3810266" cy="3211137"/>
          </a:xfrm>
          <a:prstGeom prst="wedgeRoundRectCallout">
            <a:avLst>
              <a:gd name="adj1" fmla="val -32174"/>
              <a:gd name="adj2" fmla="val 78144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04" y="55233"/>
            <a:ext cx="7772400" cy="554577"/>
          </a:xfrm>
        </p:spPr>
        <p:txBody>
          <a:bodyPr/>
          <a:lstStyle/>
          <a:p>
            <a:r>
              <a:rPr lang="en-US" dirty="0" smtClean="0"/>
              <a:t>Examples of Tools for How-to Guides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5003"/>
            <a:ext cx="1905000" cy="457200"/>
          </a:xfrm>
        </p:spPr>
        <p:txBody>
          <a:bodyPr/>
          <a:lstStyle/>
          <a:p>
            <a:fld id="{80FCAC95-2E17-43A5-93A4-07F0E7E5AD1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8033341" y="4992317"/>
            <a:ext cx="1249925" cy="393071"/>
          </a:xfrm>
          <a:prstGeom prst="rect">
            <a:avLst/>
          </a:prstGeom>
          <a:noFill/>
          <a:effectLst/>
        </p:spPr>
        <p:txBody>
          <a:bodyPr wrap="square" lIns="114949" tIns="57475" rIns="114949" bIns="57475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yes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1848021" y="5726170"/>
            <a:ext cx="6997478" cy="746764"/>
            <a:chOff x="1583653" y="4960416"/>
            <a:chExt cx="7168287" cy="778171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1583653" y="5724327"/>
              <a:ext cx="6316045" cy="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7888302" y="4960416"/>
              <a:ext cx="0" cy="76147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3426369" y="5094750"/>
              <a:ext cx="0" cy="641273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1589846" y="5077557"/>
              <a:ext cx="0" cy="641273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471504" y="5132278"/>
              <a:ext cx="1280436" cy="3848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dirty="0">
                  <a:solidFill>
                    <a:schemeClr val="tx1"/>
                  </a:solidFill>
                  <a:latin typeface="+mn-lt"/>
                  <a:cs typeface="Trebuchet MS"/>
                </a:rPr>
                <a:t>no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5505260" y="5097314"/>
              <a:ext cx="0" cy="641273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27364" y="4510683"/>
            <a:ext cx="738891" cy="863844"/>
            <a:chOff x="578420" y="1320147"/>
            <a:chExt cx="794682" cy="8984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tangle 92"/>
            <p:cNvSpPr/>
            <p:nvPr/>
          </p:nvSpPr>
          <p:spPr>
            <a:xfrm>
              <a:off x="578420" y="1320147"/>
              <a:ext cx="794682" cy="89849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4213" y="1570431"/>
              <a:ext cx="566405" cy="416161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0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5499" y="5566512"/>
            <a:ext cx="740664" cy="868680"/>
            <a:chOff x="581731" y="1562330"/>
            <a:chExt cx="796589" cy="903529"/>
          </a:xfrm>
        </p:grpSpPr>
        <p:sp>
          <p:nvSpPr>
            <p:cNvPr id="91" name="Rectangle 90"/>
            <p:cNvSpPr/>
            <p:nvPr/>
          </p:nvSpPr>
          <p:spPr>
            <a:xfrm>
              <a:off x="581731" y="1562330"/>
              <a:ext cx="796589" cy="90352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46" y="1772455"/>
              <a:ext cx="566405" cy="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7388" y="5255859"/>
            <a:ext cx="100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sample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51313" y="5489841"/>
            <a:ext cx="443065" cy="520951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95701" y="5484553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423912" y="4957838"/>
            <a:ext cx="444335" cy="415104"/>
            <a:chOff x="806697" y="1733271"/>
            <a:chExt cx="566408" cy="531994"/>
          </a:xfrm>
          <a:effectLst/>
        </p:grpSpPr>
        <p:sp>
          <p:nvSpPr>
            <p:cNvPr id="89" name="Rectangle 8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solidFill>
              <a:srgbClr val="CCF5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23913" y="5625762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87" name="Rectangle 8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6697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48567" y="5222908"/>
            <a:ext cx="11532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matcher V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53215" y="5442698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48860" y="5446369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172823" y="5131033"/>
            <a:ext cx="15496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quality </a:t>
            </a:r>
            <a:endParaRPr lang="en-US" sz="1800" b="1" dirty="0" smtClean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check 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7278306" y="5429880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8451284" y="5418690"/>
            <a:ext cx="491851" cy="1119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1634" y="770775"/>
            <a:ext cx="292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select a good blocker</a:t>
            </a:r>
          </a:p>
        </p:txBody>
      </p:sp>
      <p:cxnSp>
        <p:nvCxnSpPr>
          <p:cNvPr id="20" name="Straight Arrow Connector 19"/>
          <p:cNvCxnSpPr>
            <a:stCxn id="89" idx="3"/>
          </p:cNvCxnSpPr>
          <p:nvPr/>
        </p:nvCxnSpPr>
        <p:spPr>
          <a:xfrm>
            <a:off x="2868246" y="5165391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9468" y="5243680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22" name="Straight Arrow Connector 21"/>
          <p:cNvCxnSpPr>
            <a:stCxn id="88" idx="3"/>
          </p:cNvCxnSpPr>
          <p:nvPr/>
        </p:nvCxnSpPr>
        <p:spPr>
          <a:xfrm flipV="1">
            <a:off x="2868246" y="5473853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445872" y="4881151"/>
            <a:ext cx="687310" cy="1384995"/>
            <a:chOff x="806697" y="1720094"/>
            <a:chExt cx="566405" cy="649491"/>
          </a:xfrm>
          <a:effectLst/>
        </p:grpSpPr>
        <p:sp>
          <p:nvSpPr>
            <p:cNvPr id="57" name="Rectangle 5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4142262" y="5450642"/>
            <a:ext cx="267783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53455" y="4564775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98704" y="2062707"/>
            <a:ext cx="36576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46500" y="1846733"/>
            <a:ext cx="10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+mn-lt"/>
                <a:cs typeface="Trebuchet MS"/>
              </a:rPr>
              <a:t>sample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467478" y="1480851"/>
            <a:ext cx="700540" cy="1181419"/>
            <a:chOff x="795795" y="1716217"/>
            <a:chExt cx="577307" cy="554025"/>
          </a:xfrm>
          <a:effectLst/>
        </p:grpSpPr>
        <p:sp>
          <p:nvSpPr>
            <p:cNvPr id="55" name="Rectangle 54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5795" y="1716217"/>
              <a:ext cx="566405" cy="5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927232" y="1490187"/>
            <a:ext cx="681818" cy="848520"/>
            <a:chOff x="806697" y="1733272"/>
            <a:chExt cx="566405" cy="397912"/>
          </a:xfrm>
          <a:effectLst/>
        </p:grpSpPr>
        <p:sp>
          <p:nvSpPr>
            <p:cNvPr id="53" name="Rectangle 52"/>
            <p:cNvSpPr/>
            <p:nvPr/>
          </p:nvSpPr>
          <p:spPr>
            <a:xfrm>
              <a:off x="806697" y="1733272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6697" y="1741554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8238978" y="2383438"/>
            <a:ext cx="0" cy="13571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7924659" y="3070641"/>
            <a:ext cx="687310" cy="848519"/>
            <a:chOff x="806697" y="1871640"/>
            <a:chExt cx="566405" cy="397912"/>
          </a:xfrm>
          <a:effectLst/>
        </p:grpSpPr>
        <p:sp>
          <p:nvSpPr>
            <p:cNvPr id="51" name="Rectangle 50"/>
            <p:cNvSpPr/>
            <p:nvPr/>
          </p:nvSpPr>
          <p:spPr>
            <a:xfrm>
              <a:off x="806697" y="1871640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6697" y="1894820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849547" y="2702653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76089" y="3739101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V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16975" y="3252279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1" idx="1"/>
          </p:cNvCxnSpPr>
          <p:nvPr/>
        </p:nvCxnSpPr>
        <p:spPr>
          <a:xfrm flipH="1">
            <a:off x="7683485" y="3494901"/>
            <a:ext cx="241174" cy="252104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85731" y="3084758"/>
            <a:ext cx="100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Trebuchet MS"/>
              </a:rPr>
              <a:t>0.89 </a:t>
            </a: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70395" y="3584553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0.93 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9496" y="792635"/>
            <a:ext cx="27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select a good matcher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21072" y="2455795"/>
            <a:ext cx="85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+mn-lt"/>
                <a:cs typeface="Trebuchet MS"/>
              </a:rPr>
              <a:t>label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46340" y="1166200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48494" y="1186561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S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22071" y="2768407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G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44069" y="4851553"/>
            <a:ext cx="687310" cy="1384995"/>
            <a:chOff x="806697" y="1720094"/>
            <a:chExt cx="566405" cy="649491"/>
          </a:xfrm>
          <a:effectLst/>
        </p:grpSpPr>
        <p:sp>
          <p:nvSpPr>
            <p:cNvPr id="28" name="Rectangle 27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869243" y="4965446"/>
            <a:ext cx="425135" cy="496962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Rounded Rectangular Callout 113"/>
          <p:cNvSpPr/>
          <p:nvPr/>
        </p:nvSpPr>
        <p:spPr bwMode="auto">
          <a:xfrm>
            <a:off x="224432" y="1129572"/>
            <a:ext cx="2591488" cy="3218688"/>
          </a:xfrm>
          <a:prstGeom prst="wedgeRoundRectCallout">
            <a:avLst>
              <a:gd name="adj1" fmla="val 79368"/>
              <a:gd name="adj2" fmla="val 78797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26932" y="1383213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17" name="Rectangle 11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26933" y="2051137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20" name="Rectangle 119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22" name="Straight Arrow Connector 121"/>
          <p:cNvCxnSpPr>
            <a:stCxn id="117" idx="3"/>
          </p:cNvCxnSpPr>
          <p:nvPr/>
        </p:nvCxnSpPr>
        <p:spPr>
          <a:xfrm>
            <a:off x="871266" y="1590766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172488" y="1681384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124" name="Straight Arrow Connector 123"/>
          <p:cNvCxnSpPr>
            <a:stCxn id="121" idx="3"/>
          </p:cNvCxnSpPr>
          <p:nvPr/>
        </p:nvCxnSpPr>
        <p:spPr>
          <a:xfrm flipV="1">
            <a:off x="871266" y="1886899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148755" y="1907934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307653" y="1719334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7525395" y="2061175"/>
            <a:ext cx="36576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8237428" y="2854535"/>
            <a:ext cx="0" cy="19202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6224950" y="3740737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887554" y="8370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 flipH="1" flipV="1">
            <a:off x="7675213" y="3247704"/>
            <a:ext cx="246271" cy="240847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431376" y="3002763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59" name="Rectangle 15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31377" y="3670687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62" name="Rectangle 161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64" name="Straight Arrow Connector 163"/>
          <p:cNvCxnSpPr>
            <a:stCxn id="159" idx="3"/>
          </p:cNvCxnSpPr>
          <p:nvPr/>
        </p:nvCxnSpPr>
        <p:spPr>
          <a:xfrm>
            <a:off x="875710" y="3210316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1176932" y="3300934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locker Y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66" name="Straight Arrow Connector 165"/>
          <p:cNvCxnSpPr>
            <a:stCxn id="163" idx="3"/>
          </p:cNvCxnSpPr>
          <p:nvPr/>
        </p:nvCxnSpPr>
        <p:spPr>
          <a:xfrm flipV="1">
            <a:off x="875710" y="3506449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2153199" y="3527484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2312097" y="3338884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smtClean="0">
                <a:solidFill>
                  <a:schemeClr val="tx1"/>
                </a:solidFill>
                <a:latin typeface="+mn-lt"/>
                <a:cs typeface="Trebuchet MS"/>
              </a:rPr>
              <a:t>y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2959" y="209450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smtClean="0">
                <a:solidFill>
                  <a:srgbClr val="FF0000"/>
                </a:solidFill>
              </a:rPr>
              <a:t>How to sample</a:t>
            </a:r>
            <a:br>
              <a:rPr lang="en-US" sz="1800" b="1" smtClean="0">
                <a:solidFill>
                  <a:srgbClr val="FF0000"/>
                </a:solidFill>
              </a:rPr>
            </a:br>
            <a:r>
              <a:rPr lang="en-US" sz="1800" b="1" smtClean="0">
                <a:solidFill>
                  <a:srgbClr val="FF0000"/>
                </a:solidFill>
              </a:rPr>
              <a:t>and label?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959" y="3293413"/>
            <a:ext cx="191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smtClean="0">
                <a:solidFill>
                  <a:srgbClr val="FF0000"/>
                </a:solidFill>
              </a:rPr>
              <a:t>How to debug a matcher?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142959" y="1079541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smtClean="0">
                <a:solidFill>
                  <a:srgbClr val="FF0000"/>
                </a:solidFill>
              </a:rPr>
              <a:t>How to debug</a:t>
            </a:r>
            <a:r>
              <a:rPr lang="en-US" sz="1800" b="1">
                <a:solidFill>
                  <a:srgbClr val="FF0000"/>
                </a:solidFill>
              </a:rPr>
              <a:t/>
            </a:r>
            <a:br>
              <a:rPr lang="en-US" sz="1800" b="1">
                <a:solidFill>
                  <a:srgbClr val="FF0000"/>
                </a:solidFill>
              </a:rPr>
            </a:br>
            <a:r>
              <a:rPr lang="en-US" sz="1800" b="1" smtClean="0">
                <a:solidFill>
                  <a:srgbClr val="FF0000"/>
                </a:solidFill>
              </a:rPr>
              <a:t>a blocker?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887554" y="1681482"/>
            <a:ext cx="337736" cy="21805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501509" y="3759477"/>
            <a:ext cx="557752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4501509" y="2571565"/>
            <a:ext cx="557752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9250218"/>
      </p:ext>
    </p:extLst>
  </p:cSld>
  <p:clrMapOvr>
    <a:masterClrMapping/>
  </p:clrMapOvr>
  <p:transition xmlns:p14="http://schemas.microsoft.com/office/powerpoint/2010/main" advClick="0" advTm="1877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Tools on the </a:t>
            </a:r>
            <a:r>
              <a:rPr lang="en-US" dirty="0" err="1" smtClean="0"/>
              <a:t>PyData</a:t>
            </a:r>
            <a:r>
              <a:rPr lang="en-US" dirty="0" smtClean="0"/>
              <a:t>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9990" y="1023703"/>
            <a:ext cx="8792307" cy="552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marL="342795" indent="-3427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400" b="1">
                <a:solidFill>
                  <a:srgbClr val="0000DC"/>
                </a:solidFill>
                <a:latin typeface="+mn-lt"/>
                <a:ea typeface="+mn-ea"/>
                <a:cs typeface="+mn-cs"/>
              </a:defRPr>
            </a:lvl1pPr>
            <a:lvl2pPr marL="742721" indent="-2856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2648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59970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676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3826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0885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7944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5003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Development stage does a lot of </a:t>
            </a:r>
            <a:r>
              <a:rPr lang="en-US" dirty="0" smtClean="0">
                <a:solidFill>
                  <a:srgbClr val="FF0000"/>
                </a:solidFill>
              </a:rPr>
              <a:t>data analysis </a:t>
            </a:r>
          </a:p>
          <a:p>
            <a:pPr lvl="1"/>
            <a:r>
              <a:rPr lang="en-US" dirty="0" smtClean="0"/>
              <a:t>So build tools on data analysis stack in </a:t>
            </a:r>
            <a:r>
              <a:rPr lang="en-US" dirty="0" err="1" smtClean="0"/>
              <a:t>PyData</a:t>
            </a:r>
            <a:endParaRPr lang="en-US" dirty="0" smtClean="0"/>
          </a:p>
          <a:p>
            <a:r>
              <a:rPr lang="en-US" dirty="0" smtClean="0"/>
              <a:t>Production stage focuses on </a:t>
            </a:r>
            <a:r>
              <a:rPr lang="en-US" dirty="0" smtClean="0">
                <a:solidFill>
                  <a:srgbClr val="FF0000"/>
                </a:solidFill>
              </a:rPr>
              <a:t>scaling</a:t>
            </a:r>
          </a:p>
          <a:p>
            <a:pPr lvl="1"/>
            <a:r>
              <a:rPr lang="en-US" dirty="0" smtClean="0"/>
              <a:t>So build tools on Big Data stack in </a:t>
            </a:r>
            <a:r>
              <a:rPr lang="en-US" dirty="0" err="1" smtClean="0"/>
              <a:t>PyData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PyData</a:t>
            </a:r>
            <a:r>
              <a:rPr lang="en-US" dirty="0" smtClean="0"/>
              <a:t> ecosystem</a:t>
            </a:r>
          </a:p>
          <a:p>
            <a:pPr lvl="1"/>
            <a:r>
              <a:rPr lang="en-US" dirty="0" smtClean="0"/>
              <a:t>Used extensively by data scientists</a:t>
            </a:r>
          </a:p>
          <a:p>
            <a:pPr lvl="1"/>
            <a:r>
              <a:rPr lang="en-US" dirty="0" smtClean="0"/>
              <a:t>86,800 packages (in </a:t>
            </a:r>
            <a:r>
              <a:rPr lang="en-US" dirty="0" err="1" smtClean="0"/>
              <a:t>PyPI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analysis stack</a:t>
            </a:r>
          </a:p>
          <a:p>
            <a:pPr lvl="1"/>
            <a:r>
              <a:rPr lang="en-US" dirty="0" smtClean="0"/>
              <a:t>Big data stack</a:t>
            </a:r>
            <a:endParaRPr lang="en-US" dirty="0"/>
          </a:p>
          <a:p>
            <a:pPr lvl="1"/>
            <a:r>
              <a:rPr lang="en-US" dirty="0" smtClean="0"/>
              <a:t>Tools to manage user work</a:t>
            </a:r>
            <a:endParaRPr lang="en-US" dirty="0"/>
          </a:p>
          <a:p>
            <a:pPr lvl="1"/>
            <a:r>
              <a:rPr lang="en-US" dirty="0" smtClean="0"/>
              <a:t>Software infrastructure to build tools</a:t>
            </a:r>
          </a:p>
          <a:p>
            <a:pPr lvl="1"/>
            <a:r>
              <a:rPr lang="en-US" dirty="0" smtClean="0"/>
              <a:t>Ways to manage/package/distribute tools</a:t>
            </a:r>
            <a:endParaRPr lang="en-US" dirty="0"/>
          </a:p>
          <a:p>
            <a:pPr lvl="1"/>
            <a:r>
              <a:rPr lang="en-US" dirty="0" smtClean="0"/>
              <a:t>Companies, conferences, books, etc.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833" y="3666537"/>
            <a:ext cx="1129150" cy="376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598" y="3023735"/>
            <a:ext cx="519453" cy="483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391" y="3749766"/>
            <a:ext cx="1556808" cy="284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066" y="4238994"/>
            <a:ext cx="1320692" cy="435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599" y="4314641"/>
            <a:ext cx="1156055" cy="462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1236" y="4308720"/>
            <a:ext cx="483753" cy="501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9626" y="4778288"/>
            <a:ext cx="366496" cy="4072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1297" y="5035496"/>
            <a:ext cx="547528" cy="456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2904" y="4931354"/>
            <a:ext cx="684462" cy="6844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5320" y="5598782"/>
            <a:ext cx="498087" cy="37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8559" y="5050891"/>
            <a:ext cx="415633" cy="4130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7654" y="5632130"/>
            <a:ext cx="1148377" cy="2379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9697" y="6016131"/>
            <a:ext cx="939826" cy="4539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22256" y="6045072"/>
            <a:ext cx="923353" cy="3836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29704" y="6055035"/>
            <a:ext cx="436394" cy="5722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14006" y="3562686"/>
            <a:ext cx="949326" cy="5154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40670" y="2988555"/>
            <a:ext cx="614479" cy="68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66170" y="3048640"/>
            <a:ext cx="2151724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6016"/>
      </p:ext>
    </p:extLst>
  </p:cSld>
  <p:clrMapOvr>
    <a:masterClrMapping/>
  </p:clrMapOvr>
  <p:transition xmlns:p14="http://schemas.microsoft.com/office/powerpoint/2010/main" advClick="0" advTm="305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285"/>
            <a:ext cx="7772400" cy="685800"/>
          </a:xfrm>
        </p:spPr>
        <p:txBody>
          <a:bodyPr/>
          <a:lstStyle/>
          <a:p>
            <a:r>
              <a:rPr lang="en-US" dirty="0" smtClean="0"/>
              <a:t>Raises Numerous R&amp;D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8532"/>
            <a:ext cx="8686800" cy="3356891"/>
          </a:xfrm>
        </p:spPr>
        <p:txBody>
          <a:bodyPr/>
          <a:lstStyle/>
          <a:p>
            <a:r>
              <a:rPr lang="en-US" dirty="0" smtClean="0"/>
              <a:t>Developing good how-to guides is very difficult</a:t>
            </a:r>
          </a:p>
          <a:p>
            <a:pPr lvl="1"/>
            <a:r>
              <a:rPr lang="en-US" dirty="0" smtClean="0"/>
              <a:t>Even for very simple EM scenarios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Developing tools to support how-to guides raises many research challenges</a:t>
            </a:r>
          </a:p>
          <a:p>
            <a:pPr lvl="1"/>
            <a:r>
              <a:rPr lang="en-US" dirty="0" smtClean="0"/>
              <a:t>Accuracy, scaling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Novel challenges for designing open-world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8200"/>
      </p:ext>
    </p:extLst>
  </p:cSld>
  <p:clrMapOvr>
    <a:masterClrMapping/>
  </p:clrMapOvr>
  <p:transition xmlns:p14="http://schemas.microsoft.com/office/powerpoint/2010/main" advClick="0" advTm="2763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9138"/>
            <a:ext cx="7772400" cy="685800"/>
          </a:xfrm>
        </p:spPr>
        <p:txBody>
          <a:bodyPr/>
          <a:lstStyle/>
          <a:p>
            <a:r>
              <a:rPr lang="en-US" dirty="0" smtClean="0"/>
              <a:t>Designing for an Open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3042" y="6288712"/>
            <a:ext cx="1905000" cy="457200"/>
          </a:xfrm>
        </p:spPr>
        <p:txBody>
          <a:bodyPr/>
          <a:lstStyle/>
          <a:p>
            <a:fld id="{80FCAC95-2E17-43A5-93A4-07F0E7E5A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230878" y="2376503"/>
            <a:ext cx="1823028" cy="3365369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5602" y="2404081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command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767" y="2705572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command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1054" y="3227464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5294" y="4922336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metadata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86480" y="3620338"/>
            <a:ext cx="504954" cy="505429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86480" y="4241759"/>
            <a:ext cx="504954" cy="505429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4576" y="3714304"/>
            <a:ext cx="253039" cy="291864"/>
          </a:xfrm>
          <a:prstGeom prst="rect">
            <a:avLst/>
          </a:prstGeom>
          <a:solidFill>
            <a:srgbClr val="CDFB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6741" y="4346903"/>
            <a:ext cx="253039" cy="291864"/>
          </a:xfrm>
          <a:prstGeom prst="rect">
            <a:avLst/>
          </a:prstGeom>
          <a:solidFill>
            <a:srgbClr val="CDFB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00872" y="5196273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A.ssn</a:t>
            </a:r>
            <a:r>
              <a:rPr lang="en-US" sz="1600" dirty="0" smtClean="0">
                <a:solidFill>
                  <a:schemeClr val="tx1"/>
                </a:solidFill>
              </a:rPr>
              <a:t> is a key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2949" y="2022254"/>
            <a:ext cx="1236926" cy="29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Magellan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328762" y="2066665"/>
            <a:ext cx="1882880" cy="1043068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48854" y="3525376"/>
            <a:ext cx="1882880" cy="2319949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30930" y="1713240"/>
            <a:ext cx="1236926" cy="29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System X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7285" y="3173422"/>
            <a:ext cx="1236926" cy="29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System Y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8486" y="2171376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command x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38486" y="2531903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ommand </a:t>
            </a:r>
            <a:r>
              <a:rPr lang="en-US" sz="1600" dirty="0">
                <a:solidFill>
                  <a:schemeClr val="tx1"/>
                </a:solidFill>
              </a:rPr>
              <a:t>x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6960" y="4297614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22385" y="4690488"/>
            <a:ext cx="504954" cy="505429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8312" y="4761947"/>
            <a:ext cx="252977" cy="291864"/>
          </a:xfrm>
          <a:prstGeom prst="rect">
            <a:avLst/>
          </a:prstGeom>
          <a:solidFill>
            <a:srgbClr val="CDFB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38486" y="3552953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command y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38486" y="3866251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command y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9125" y="5323347"/>
            <a:ext cx="1613383" cy="2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metadata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93346" y="5461083"/>
            <a:ext cx="1613383" cy="29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s-IS" sz="1800" dirty="0" smtClean="0">
                <a:solidFill>
                  <a:schemeClr val="tx1"/>
                </a:solidFill>
              </a:rPr>
              <a:t>…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42347" y="2955884"/>
            <a:ext cx="1613383" cy="31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s-IS" sz="2000" dirty="0" smtClean="0">
                <a:solidFill>
                  <a:schemeClr val="tx1"/>
                </a:solidFill>
              </a:rPr>
              <a:t>…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92032" y="4096407"/>
            <a:ext cx="1613383" cy="29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s-IS" sz="1800" dirty="0" smtClean="0">
                <a:solidFill>
                  <a:schemeClr val="tx1"/>
                </a:solidFill>
              </a:rPr>
              <a:t>…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67762" y="2771922"/>
            <a:ext cx="1613383" cy="29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s-IS" sz="1800" dirty="0" smtClean="0">
                <a:solidFill>
                  <a:schemeClr val="tx1"/>
                </a:solidFill>
              </a:rPr>
              <a:t>…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386481" y="1310125"/>
            <a:ext cx="5737361" cy="536143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73485" y="1843604"/>
            <a:ext cx="2611419" cy="4102347"/>
          </a:xfrm>
          <a:prstGeom prst="rect">
            <a:avLst/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0106" y="1985397"/>
            <a:ext cx="187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SQL queries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commands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3504" y="2634098"/>
            <a:ext cx="161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7902" y="4873182"/>
            <a:ext cx="161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metadata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29088" y="3329312"/>
            <a:ext cx="504954" cy="505429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29088" y="4011201"/>
            <a:ext cx="504954" cy="505429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97026" y="3382966"/>
            <a:ext cx="402775" cy="461665"/>
          </a:xfrm>
          <a:prstGeom prst="rect">
            <a:avLst/>
          </a:prstGeom>
          <a:solidFill>
            <a:srgbClr val="CDFB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99191" y="4015565"/>
            <a:ext cx="389951" cy="461665"/>
          </a:xfrm>
          <a:prstGeom prst="rect">
            <a:avLst/>
          </a:prstGeom>
          <a:solidFill>
            <a:srgbClr val="CDFB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322" y="5409147"/>
            <a:ext cx="1877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A.ssn</a:t>
            </a:r>
            <a:r>
              <a:rPr lang="en-US" sz="2000" dirty="0" smtClean="0">
                <a:solidFill>
                  <a:schemeClr val="tx1"/>
                </a:solidFill>
              </a:rPr>
              <a:t> is a key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19980" y="1348264"/>
            <a:ext cx="158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RDBMS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4324" y="786367"/>
            <a:ext cx="354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Closed-World Systems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30616" y="786367"/>
            <a:ext cx="354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Open-World Systems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31440" y="5855152"/>
            <a:ext cx="449270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PyData</a:t>
            </a:r>
            <a:r>
              <a:rPr lang="en-US" sz="2400" dirty="0" smtClean="0">
                <a:solidFill>
                  <a:srgbClr val="FF0000"/>
                </a:solidFill>
              </a:rPr>
              <a:t> ecosystem</a:t>
            </a:r>
          </a:p>
        </p:txBody>
      </p:sp>
      <p:cxnSp>
        <p:nvCxnSpPr>
          <p:cNvPr id="76" name="Straight Arrow Connector 75"/>
          <p:cNvCxnSpPr/>
          <p:nvPr/>
        </p:nvCxnSpPr>
        <p:spPr bwMode="auto">
          <a:xfrm flipH="1">
            <a:off x="5140191" y="2761341"/>
            <a:ext cx="1471507" cy="12295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5523188" y="3003209"/>
            <a:ext cx="1088511" cy="19954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40969577"/>
      </p:ext>
    </p:extLst>
  </p:cSld>
  <p:clrMapOvr>
    <a:masterClrMapping/>
  </p:clrMapOvr>
  <p:transition xmlns:p14="http://schemas.microsoft.com/office/powerpoint/2010/main" advClick="0" advTm="1300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6106"/>
            <a:ext cx="7772400" cy="685800"/>
          </a:xfrm>
        </p:spPr>
        <p:txBody>
          <a:bodyPr/>
          <a:lstStyle/>
          <a:p>
            <a:r>
              <a:rPr lang="en-US" dirty="0" smtClean="0"/>
              <a:t>Current Status of Magellan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5108"/>
            <a:ext cx="8686800" cy="4880891"/>
          </a:xfrm>
        </p:spPr>
        <p:txBody>
          <a:bodyPr/>
          <a:lstStyle/>
          <a:p>
            <a:r>
              <a:rPr lang="en-US" dirty="0" smtClean="0"/>
              <a:t>Developed since June, 2015</a:t>
            </a:r>
          </a:p>
          <a:p>
            <a:r>
              <a:rPr lang="en-US" dirty="0" smtClean="0"/>
              <a:t>7 major new tools for how-to guides</a:t>
            </a:r>
          </a:p>
          <a:p>
            <a:r>
              <a:rPr lang="en-US" dirty="0" smtClean="0"/>
              <a:t>Uses 11 packages in </a:t>
            </a:r>
            <a:r>
              <a:rPr lang="en-US" dirty="0" err="1" smtClean="0"/>
              <a:t>PyData</a:t>
            </a:r>
            <a:endParaRPr lang="en-US" dirty="0"/>
          </a:p>
          <a:p>
            <a:r>
              <a:rPr lang="en-US" dirty="0" smtClean="0"/>
              <a:t>Exposes 104 Python commands for users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Used as a teaching tool in data science classes at UW</a:t>
            </a:r>
          </a:p>
          <a:p>
            <a:r>
              <a:rPr lang="en-US" dirty="0" smtClean="0"/>
              <a:t>Used extensively at </a:t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dirty="0" err="1" smtClean="0"/>
              <a:t>WalmartLabs</a:t>
            </a:r>
            <a:r>
              <a:rPr lang="en-US" dirty="0" smtClean="0"/>
              <a:t>, Johnson Controls, Marshfield Clinic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99952"/>
      </p:ext>
    </p:extLst>
  </p:cSld>
  <p:clrMapOvr>
    <a:masterClrMapping/>
  </p:clrMapOvr>
  <p:transition xmlns:p14="http://schemas.microsoft.com/office/powerpoint/2010/main" advClick="0" advTm="1676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with 44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magellan_matcher_results_tab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76"/>
            <a:ext cx="9144000" cy="53693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28635"/>
            <a:ext cx="8686800" cy="85620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Magellan:  P = 91-100%, R = 64-100%, F1 = 78-100%</a:t>
            </a:r>
          </a:p>
          <a:p>
            <a:pPr lvl="1"/>
            <a:r>
              <a:rPr lang="en-US" dirty="0" smtClean="0"/>
              <a:t>20 teams out of 24 achieved recall above 90%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349" y="4775559"/>
            <a:ext cx="8686800" cy="562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marL="342795" indent="-3427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400" b="1">
                <a:solidFill>
                  <a:srgbClr val="0000DC"/>
                </a:solidFill>
                <a:latin typeface="+mn-lt"/>
                <a:ea typeface="+mn-ea"/>
                <a:cs typeface="+mn-cs"/>
              </a:defRPr>
            </a:lvl1pPr>
            <a:lvl2pPr marL="742721" indent="-2856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2648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59970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676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3826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0885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7944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5003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Baseline:   P = 56-100%, R = 37-100%, F1 = 56-99%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582261"/>
      </p:ext>
    </p:extLst>
  </p:cSld>
  <p:clrMapOvr>
    <a:masterClrMapping/>
  </p:clrMapOvr>
  <p:transition xmlns:p14="http://schemas.microsoft.com/office/powerpoint/2010/main" advClick="0" advTm="6962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with 44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for pain points were highly effective</a:t>
            </a:r>
          </a:p>
          <a:p>
            <a:r>
              <a:rPr lang="en-US" dirty="0"/>
              <a:t>D</a:t>
            </a:r>
            <a:r>
              <a:rPr lang="en-US" dirty="0" smtClean="0"/>
              <a:t>ebugging blockers</a:t>
            </a:r>
          </a:p>
          <a:p>
            <a:pPr lvl="1"/>
            <a:r>
              <a:rPr lang="en-US" dirty="0" smtClean="0"/>
              <a:t>18 out of 24 teams used the debugger, for 5 iterations on average</a:t>
            </a:r>
          </a:p>
          <a:p>
            <a:pPr lvl="1"/>
            <a:r>
              <a:rPr lang="en-US" dirty="0" smtClean="0"/>
              <a:t>Debugger helps in </a:t>
            </a:r>
            <a:r>
              <a:rPr lang="en-US" dirty="0" smtClean="0">
                <a:solidFill>
                  <a:srgbClr val="FF0000"/>
                </a:solidFill>
              </a:rPr>
              <a:t>(a) cleaning data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(b) finding correct blocker types/attributes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(c) tuning blocker parameters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(d) knowing when to stop</a:t>
            </a:r>
          </a:p>
          <a:p>
            <a:r>
              <a:rPr lang="en-US" dirty="0"/>
              <a:t>D</a:t>
            </a:r>
            <a:r>
              <a:rPr lang="en-US" dirty="0" smtClean="0"/>
              <a:t>ebugging matchers</a:t>
            </a:r>
          </a:p>
          <a:p>
            <a:pPr lvl="1"/>
            <a:r>
              <a:rPr lang="en-US" dirty="0" smtClean="0"/>
              <a:t>Teams performed 3 debugging iterations on average</a:t>
            </a:r>
          </a:p>
          <a:p>
            <a:pPr lvl="1"/>
            <a:r>
              <a:rPr lang="en-US" dirty="0" smtClean="0"/>
              <a:t>Actions performed include </a:t>
            </a:r>
            <a:r>
              <a:rPr lang="en-US" dirty="0" smtClean="0">
                <a:solidFill>
                  <a:srgbClr val="FF0000"/>
                </a:solidFill>
              </a:rPr>
              <a:t>(a) feature selection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		 (b) data cleaning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	              (c) parameter tuning</a:t>
            </a:r>
          </a:p>
          <a:p>
            <a:r>
              <a:rPr lang="en-US" dirty="0"/>
              <a:t>Students extensively used visualization, extraction, cleaning, etc. (using </a:t>
            </a:r>
            <a:r>
              <a:rPr lang="en-US" dirty="0" err="1"/>
              <a:t>PyData</a:t>
            </a:r>
            <a:r>
              <a:rPr lang="en-US" dirty="0"/>
              <a:t> packages)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510"/>
      </p:ext>
    </p:extLst>
  </p:cSld>
  <p:clrMapOvr>
    <a:masterClrMapping/>
  </p:clrMapOvr>
  <p:transition xmlns:p14="http://schemas.microsoft.com/office/powerpoint/2010/main" advClick="0" advTm="2710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Magellan “</a:t>
            </a:r>
            <a:r>
              <a:rPr lang="en-US" dirty="0"/>
              <a:t>i</a:t>
            </a:r>
            <a:r>
              <a:rPr lang="en-US" dirty="0" smtClean="0"/>
              <a:t>n the Wild”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1630"/>
            <a:ext cx="8686800" cy="5064369"/>
          </a:xfrm>
        </p:spPr>
        <p:txBody>
          <a:bodyPr/>
          <a:lstStyle/>
          <a:p>
            <a:r>
              <a:rPr lang="en-US" dirty="0" err="1" smtClean="0"/>
              <a:t>WalmartLabs</a:t>
            </a:r>
            <a:endParaRPr lang="en-US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elped improve a system already in production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Increased recall by 34%, while reducing precision by 0.65%</a:t>
            </a:r>
            <a:endParaRPr lang="en-US" dirty="0"/>
          </a:p>
          <a:p>
            <a:r>
              <a:rPr lang="en-US" dirty="0" smtClean="0"/>
              <a:t>Johnson Controls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Matched hundreds of thousands of suppliers </a:t>
            </a:r>
            <a:r>
              <a:rPr lang="en-US" dirty="0" smtClean="0"/>
              <a:t>for JCI</a:t>
            </a:r>
          </a:p>
          <a:p>
            <a:pPr lvl="1"/>
            <a:r>
              <a:rPr lang="en-US" dirty="0" smtClean="0"/>
              <a:t>Precision above 95%, recall above 92% (across many data sets)</a:t>
            </a:r>
            <a:endParaRPr lang="en-US" dirty="0"/>
          </a:p>
          <a:p>
            <a:r>
              <a:rPr lang="en-US" dirty="0" smtClean="0"/>
              <a:t>Marshfield Clinic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Matched 18M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airs of drugs (helped team produce a paper)</a:t>
            </a:r>
          </a:p>
          <a:p>
            <a:pPr lvl="1"/>
            <a:r>
              <a:rPr lang="en-US" dirty="0" smtClean="0"/>
              <a:t>Precision: 99.18% Recall: 95.29% </a:t>
            </a:r>
          </a:p>
          <a:p>
            <a:r>
              <a:rPr lang="en-US" dirty="0" smtClean="0"/>
              <a:t>Raised additional interesting challenges</a:t>
            </a:r>
          </a:p>
          <a:p>
            <a:pPr lvl="1"/>
            <a:r>
              <a:rPr lang="en-US" dirty="0" smtClean="0"/>
              <a:t>How to collaboratively label, debug, </a:t>
            </a:r>
            <a:r>
              <a:rPr lang="en-US" dirty="0" err="1" smtClean="0"/>
              <a:t>etc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Data can be very dirty, need far more cleaning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5682"/>
      </p:ext>
    </p:extLst>
  </p:cSld>
  <p:clrMapOvr>
    <a:masterClrMapping/>
  </p:clrMapOvr>
  <p:transition xmlns:p14="http://schemas.microsoft.com/office/powerpoint/2010/main" advClick="0" advTm="4315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far more effort on building EM systems</a:t>
            </a:r>
          </a:p>
          <a:p>
            <a:endParaRPr lang="en-US" dirty="0" smtClean="0"/>
          </a:p>
          <a:p>
            <a:r>
              <a:rPr lang="en-US" dirty="0" smtClean="0"/>
              <a:t>Proposed Magellan, a novel kind of EM systems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Moves away from just focusing on blocking/matching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Focuses on the entire EM pipeline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Clearly distinguish development and production stages</a:t>
            </a:r>
          </a:p>
          <a:p>
            <a:pPr lvl="1"/>
            <a:r>
              <a:rPr lang="en-US" dirty="0" smtClean="0"/>
              <a:t>Develop detailed </a:t>
            </a:r>
            <a:r>
              <a:rPr lang="en-US" b="1" dirty="0" smtClean="0">
                <a:solidFill>
                  <a:srgbClr val="FF0000"/>
                </a:solidFill>
              </a:rPr>
              <a:t>how-to guide </a:t>
            </a:r>
            <a:r>
              <a:rPr lang="en-US" dirty="0" smtClean="0"/>
              <a:t>for each stage</a:t>
            </a:r>
          </a:p>
          <a:p>
            <a:pPr lvl="1"/>
            <a:r>
              <a:rPr lang="en-US" dirty="0" smtClean="0"/>
              <a:t>Develop </a:t>
            </a:r>
            <a:r>
              <a:rPr lang="en-US" b="1" dirty="0" smtClean="0">
                <a:solidFill>
                  <a:srgbClr val="FF0000"/>
                </a:solidFill>
              </a:rPr>
              <a:t>tools for pain points </a:t>
            </a:r>
            <a:r>
              <a:rPr lang="en-US" dirty="0" smtClean="0"/>
              <a:t>of the guides</a:t>
            </a:r>
          </a:p>
          <a:p>
            <a:pPr lvl="1"/>
            <a:r>
              <a:rPr lang="en-US" dirty="0" smtClean="0"/>
              <a:t>Tools are built on top of </a:t>
            </a:r>
            <a:r>
              <a:rPr lang="en-US" b="1" dirty="0" smtClean="0">
                <a:solidFill>
                  <a:srgbClr val="FF0000"/>
                </a:solidFill>
              </a:rPr>
              <a:t>Python data ecosystem</a:t>
            </a:r>
          </a:p>
          <a:p>
            <a:r>
              <a:rPr lang="en-US" dirty="0"/>
              <a:t>Promising results, raises many R&amp;D challenges</a:t>
            </a:r>
          </a:p>
          <a:p>
            <a:endParaRPr lang="en-US" dirty="0" smtClean="0"/>
          </a:p>
          <a:p>
            <a:r>
              <a:rPr lang="en-US" dirty="0" smtClean="0"/>
              <a:t>Open-source code will be released in 2016</a:t>
            </a:r>
          </a:p>
          <a:p>
            <a:r>
              <a:rPr lang="en-US" dirty="0" smtClean="0"/>
              <a:t>See </a:t>
            </a:r>
            <a:r>
              <a:rPr lang="en-US" sz="2000" dirty="0" smtClean="0"/>
              <a:t>sites.google.com/site/</a:t>
            </a:r>
            <a:r>
              <a:rPr lang="en-US" sz="2000" dirty="0" err="1" smtClean="0"/>
              <a:t>anhaidgroup</a:t>
            </a:r>
            <a:r>
              <a:rPr lang="en-US" sz="2000" dirty="0" smtClean="0"/>
              <a:t>/projects/</a:t>
            </a:r>
            <a:r>
              <a:rPr lang="en-US" sz="2000" dirty="0" err="1" smtClean="0"/>
              <a:t>magellan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3388"/>
      </p:ext>
    </p:extLst>
  </p:cSld>
  <p:clrMapOvr>
    <a:masterClrMapping/>
  </p:clrMapOvr>
  <p:transition xmlns:p14="http://schemas.microsoft.com/office/powerpoint/2010/main" advClick="0" advTm="6189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18811"/>
              </p:ext>
            </p:extLst>
          </p:nvPr>
        </p:nvGraphicFramePr>
        <p:xfrm>
          <a:off x="353410" y="2053292"/>
          <a:ext cx="3583866" cy="269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4705"/>
                <a:gridCol w="1335171"/>
                <a:gridCol w="803990"/>
              </a:tblGrid>
              <a:tr h="6642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Name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City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State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6642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Dave Smith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Madison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6642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Joe Wilson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San Jose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CA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6642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Dan Smith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Middleton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9822" y="1498638"/>
            <a:ext cx="158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  <a:cs typeface="Times"/>
              </a:rPr>
              <a:t>Table A</a:t>
            </a:r>
            <a:endParaRPr lang="en-US" sz="2800" b="1" baseline="-25000" dirty="0" smtClean="0">
              <a:latin typeface="+mn-lt"/>
              <a:cs typeface="Time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99399"/>
              </p:ext>
            </p:extLst>
          </p:nvPr>
        </p:nvGraphicFramePr>
        <p:xfrm>
          <a:off x="4813680" y="2083169"/>
          <a:ext cx="4077852" cy="2316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2376"/>
                <a:gridCol w="1361486"/>
                <a:gridCol w="803990"/>
              </a:tblGrid>
              <a:tr h="6967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Name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City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"/>
                        </a:rPr>
                        <a:t>State</a:t>
                      </a:r>
                      <a:endParaRPr lang="en-US" sz="2000" b="1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8346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David</a:t>
                      </a:r>
                      <a:r>
                        <a:rPr lang="en-US" sz="2000" baseline="0" dirty="0" smtClean="0">
                          <a:latin typeface="+mn-lt"/>
                          <a:cs typeface="Times"/>
                        </a:rPr>
                        <a:t> D.</a:t>
                      </a:r>
                      <a:r>
                        <a:rPr lang="en-US" sz="2000" dirty="0" smtClean="0">
                          <a:latin typeface="+mn-lt"/>
                          <a:cs typeface="Times"/>
                        </a:rPr>
                        <a:t> Smith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Madison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7855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Daniel W. Smith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Middleton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2000" dirty="0">
                        <a:latin typeface="+mn-lt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79227" y="1549612"/>
            <a:ext cx="150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  <a:cs typeface="Times"/>
              </a:rPr>
              <a:t>Table </a:t>
            </a:r>
            <a:r>
              <a:rPr lang="en-US" sz="2800" b="1" dirty="0">
                <a:latin typeface="+mn-lt"/>
                <a:cs typeface="Times"/>
              </a:rPr>
              <a:t>B</a:t>
            </a:r>
            <a:endParaRPr lang="en-US" sz="2800" b="1" baseline="-25000" dirty="0" smtClean="0">
              <a:latin typeface="+mn-lt"/>
              <a:cs typeface="Time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4007145" y="2983615"/>
            <a:ext cx="752111" cy="44538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3982487" y="3994593"/>
            <a:ext cx="789099" cy="4438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ransition xmlns:p14="http://schemas.microsoft.com/office/powerpoint/2010/main" advClick="0" advTm="2582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16241"/>
            <a:ext cx="8686800" cy="1060938"/>
          </a:xfrm>
        </p:spPr>
        <p:txBody>
          <a:bodyPr/>
          <a:lstStyle/>
          <a:p>
            <a:r>
              <a:rPr lang="en-US" smtClean="0"/>
              <a:t>Develops </a:t>
            </a:r>
            <a:r>
              <a:rPr lang="en-US" dirty="0" smtClean="0"/>
              <a:t>blocking and matching </a:t>
            </a:r>
            <a:r>
              <a:rPr lang="en-US" dirty="0" smtClean="0">
                <a:solidFill>
                  <a:srgbClr val="FF0000"/>
                </a:solidFill>
              </a:rPr>
              <a:t>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914400"/>
            <a:ext cx="8686800" cy="10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marL="342795" indent="-3427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400" b="1">
                <a:solidFill>
                  <a:srgbClr val="0000DC"/>
                </a:solidFill>
                <a:latin typeface="+mn-lt"/>
                <a:ea typeface="+mn-ea"/>
                <a:cs typeface="+mn-cs"/>
              </a:defRPr>
            </a:lvl1pPr>
            <a:lvl2pPr marL="742721" indent="-2856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2648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59970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676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3826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0885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7944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5003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Focuses on </a:t>
            </a:r>
            <a:r>
              <a:rPr lang="en-US" dirty="0" smtClean="0">
                <a:solidFill>
                  <a:srgbClr val="FF0000"/>
                </a:solidFill>
              </a:rPr>
              <a:t>blocking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matching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08215"/>
              </p:ext>
            </p:extLst>
          </p:nvPr>
        </p:nvGraphicFramePr>
        <p:xfrm>
          <a:off x="861894" y="1886954"/>
          <a:ext cx="3280344" cy="1688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4390"/>
                <a:gridCol w="1174076"/>
                <a:gridCol w="741878"/>
              </a:tblGrid>
              <a:tr h="4221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Times"/>
                        </a:rPr>
                        <a:t>Name</a:t>
                      </a:r>
                      <a:endParaRPr lang="en-US" sz="16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Times"/>
                        </a:rPr>
                        <a:t>City</a:t>
                      </a:r>
                      <a:endParaRPr lang="en-US" sz="16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Times"/>
                        </a:rPr>
                        <a:t>State</a:t>
                      </a:r>
                      <a:endParaRPr lang="en-US" sz="16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4221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Dave Smith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Madison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4221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Joe Wilson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San Jose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CA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4221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Dan Smith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Middleton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16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3189" y="2352816"/>
            <a:ext cx="4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  <a:cs typeface="Times"/>
              </a:rPr>
              <a:t>a</a:t>
            </a:r>
            <a:r>
              <a:rPr lang="en-US" sz="1800" baseline="-25000" dirty="0" smtClean="0">
                <a:latin typeface="+mn-lt"/>
                <a:cs typeface="Times"/>
              </a:rPr>
              <a:t>1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074905"/>
              </p:ext>
            </p:extLst>
          </p:nvPr>
        </p:nvGraphicFramePr>
        <p:xfrm>
          <a:off x="405968" y="4061262"/>
          <a:ext cx="3724930" cy="1412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8976"/>
                <a:gridCol w="1174076"/>
                <a:gridCol w="741878"/>
              </a:tblGrid>
              <a:tr h="4709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Times"/>
                        </a:rPr>
                        <a:t>Name</a:t>
                      </a:r>
                      <a:endParaRPr lang="en-US" sz="18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Times"/>
                        </a:rPr>
                        <a:t>City</a:t>
                      </a:r>
                      <a:endParaRPr lang="en-US" sz="18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Times"/>
                        </a:rPr>
                        <a:t>State</a:t>
                      </a:r>
                      <a:endParaRPr lang="en-US" sz="1800" b="1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4709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David</a:t>
                      </a:r>
                      <a:r>
                        <a:rPr lang="en-US" sz="1800" baseline="0" dirty="0" smtClean="0">
                          <a:latin typeface="+mn-lt"/>
                          <a:cs typeface="Times"/>
                        </a:rPr>
                        <a:t> D.</a:t>
                      </a:r>
                      <a:r>
                        <a:rPr lang="en-US" sz="1800" dirty="0" smtClean="0">
                          <a:latin typeface="+mn-lt"/>
                          <a:cs typeface="Times"/>
                        </a:rPr>
                        <a:t> Smith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Madison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  <a:tr h="4709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Daniel W. Smith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Middleton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"/>
                        </a:rPr>
                        <a:t>WI</a:t>
                      </a:r>
                      <a:endParaRPr lang="en-US" sz="1800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BF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207" y="4601098"/>
            <a:ext cx="18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cs typeface="Times"/>
              </a:rPr>
              <a:t>b</a:t>
            </a:r>
            <a:r>
              <a:rPr lang="en-US" sz="1800" baseline="-25000" dirty="0" smtClean="0">
                <a:latin typeface="+mn-lt"/>
                <a:cs typeface="Time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37" y="5047048"/>
            <a:ext cx="18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  <a:cs typeface="Times"/>
              </a:rPr>
              <a:t>b</a:t>
            </a:r>
            <a:r>
              <a:rPr lang="en-US" sz="1800" baseline="-25000" dirty="0" smtClean="0">
                <a:latin typeface="+mn-lt"/>
                <a:cs typeface="Time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4996" y="3436311"/>
            <a:ext cx="164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</a:rPr>
              <a:t>b</a:t>
            </a:r>
            <a:r>
              <a:rPr lang="en-US" sz="1800" b="1" dirty="0" smtClean="0">
                <a:solidFill>
                  <a:schemeClr val="tx1"/>
                </a:solidFill>
              </a:rPr>
              <a:t>lock on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state = state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8313" y="3167450"/>
            <a:ext cx="933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9847" y="3201100"/>
            <a:ext cx="109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, b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+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6873" y="3544296"/>
            <a:ext cx="95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match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940411" y="3760510"/>
            <a:ext cx="22859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56016" y="1523089"/>
            <a:ext cx="129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  <a:cs typeface="Times"/>
              </a:rPr>
              <a:t>Table A</a:t>
            </a:r>
            <a:endParaRPr lang="en-US" sz="1800" b="1" baseline="-25000" dirty="0" smtClean="0">
              <a:latin typeface="+mn-lt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905" y="3724547"/>
            <a:ext cx="129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  <a:cs typeface="Times"/>
              </a:rPr>
              <a:t>Table </a:t>
            </a:r>
            <a:r>
              <a:rPr lang="en-US" sz="1800" b="1" dirty="0">
                <a:latin typeface="+mn-lt"/>
                <a:cs typeface="Times"/>
              </a:rPr>
              <a:t>B</a:t>
            </a:r>
            <a:endParaRPr lang="en-US" sz="1800" b="1" baseline="-25000" dirty="0" smtClean="0">
              <a:latin typeface="+mn-lt"/>
              <a:cs typeface="Time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299" y="2739467"/>
            <a:ext cx="4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cs typeface="Times"/>
              </a:rPr>
              <a:t>a</a:t>
            </a:r>
            <a:r>
              <a:rPr lang="en-US" sz="1800" baseline="-25000" dirty="0">
                <a:latin typeface="+mn-lt"/>
                <a:cs typeface="Times"/>
              </a:rPr>
              <a:t>2</a:t>
            </a:r>
            <a:r>
              <a:rPr lang="en-US" sz="1800" baseline="-25000" dirty="0" smtClean="0">
                <a:latin typeface="+mn-lt"/>
                <a:cs typeface="Times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739" y="3113789"/>
            <a:ext cx="4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cs typeface="Times"/>
              </a:rPr>
              <a:t>a</a:t>
            </a:r>
            <a:r>
              <a:rPr lang="en-US" sz="1800" baseline="-25000" dirty="0" smtClean="0">
                <a:latin typeface="+mn-lt"/>
                <a:cs typeface="Times"/>
              </a:rPr>
              <a:t>3 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4142774" y="2934299"/>
            <a:ext cx="517846" cy="6721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10" idx="3"/>
          </p:cNvCxnSpPr>
          <p:nvPr/>
        </p:nvCxnSpPr>
        <p:spPr bwMode="auto">
          <a:xfrm flipV="1">
            <a:off x="4130898" y="3994594"/>
            <a:ext cx="529722" cy="7730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017539" y="3760510"/>
            <a:ext cx="19202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7983702" y="3760510"/>
            <a:ext cx="12800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87112474"/>
      </p:ext>
    </p:extLst>
  </p:cSld>
  <p:clrMapOvr>
    <a:masterClrMapping/>
  </p:clrMapOvr>
  <p:transition xmlns:p14="http://schemas.microsoft.com/office/powerpoint/2010/main" advClick="0" advTm="53685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96362"/>
            <a:ext cx="8763000" cy="685800"/>
          </a:xfrm>
        </p:spPr>
        <p:txBody>
          <a:bodyPr/>
          <a:lstStyle/>
          <a:p>
            <a:r>
              <a:rPr lang="en-US" dirty="0" smtClean="0"/>
              <a:t>Need More Effort on </a:t>
            </a:r>
            <a:r>
              <a:rPr lang="en-US" dirty="0" smtClean="0">
                <a:solidFill>
                  <a:srgbClr val="FF0000"/>
                </a:solidFill>
              </a:rPr>
              <a:t>Building EM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0333"/>
            <a:ext cx="8686800" cy="4794738"/>
          </a:xfrm>
        </p:spPr>
        <p:txBody>
          <a:bodyPr/>
          <a:lstStyle/>
          <a:p>
            <a:r>
              <a:rPr lang="en-US" dirty="0" smtClean="0"/>
              <a:t>Truly critical to advance the field</a:t>
            </a:r>
          </a:p>
          <a:p>
            <a:endParaRPr lang="en-US" dirty="0" smtClean="0"/>
          </a:p>
          <a:p>
            <a:r>
              <a:rPr lang="en-US" dirty="0" smtClean="0"/>
              <a:t>EM is engineering </a:t>
            </a:r>
            <a:r>
              <a:rPr lang="en-US" dirty="0"/>
              <a:t>by </a:t>
            </a:r>
            <a:r>
              <a:rPr lang="en-US" dirty="0" smtClean="0"/>
              <a:t>nature</a:t>
            </a:r>
          </a:p>
          <a:p>
            <a:r>
              <a:rPr lang="en-US" dirty="0" smtClean="0"/>
              <a:t>Can’t keep developing EM algorithms in vacuum</a:t>
            </a:r>
          </a:p>
          <a:p>
            <a:pPr lvl="1"/>
            <a:r>
              <a:rPr lang="en-US" dirty="0" smtClean="0"/>
              <a:t>Akin to continuing to develop join algorithms without rest of RDBMS</a:t>
            </a:r>
          </a:p>
          <a:p>
            <a:r>
              <a:rPr lang="en-US" dirty="0" smtClean="0"/>
              <a:t>Must build systems to evaluate algorithms,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integrate </a:t>
            </a:r>
            <a:r>
              <a:rPr lang="en-US" dirty="0" smtClean="0"/>
              <a:t>R&amp;D efforts</a:t>
            </a:r>
            <a:r>
              <a:rPr lang="en-US" smtClean="0"/>
              <a:t>, make </a:t>
            </a:r>
            <a:r>
              <a:rPr lang="en-US" dirty="0" smtClean="0"/>
              <a:t>practical impacts</a:t>
            </a:r>
          </a:p>
          <a:p>
            <a:endParaRPr lang="en-US" dirty="0"/>
          </a:p>
          <a:p>
            <a:r>
              <a:rPr lang="en-US" smtClean="0"/>
              <a:t>As examples, </a:t>
            </a:r>
            <a:r>
              <a:rPr lang="en-US" dirty="0" smtClean="0"/>
              <a:t>RDBMSs and Big </a:t>
            </a:r>
            <a:r>
              <a:rPr lang="en-US" smtClean="0"/>
              <a:t>Data systems were critical to advancing their respective fields</a:t>
            </a:r>
            <a:endParaRPr lang="en-US" dirty="0" smtClean="0"/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r>
              <a:rPr lang="en-US" smtClean="0"/>
              <a:t>         </a:t>
            </a:r>
            <a:r>
              <a:rPr lang="en-US" smtClean="0">
                <a:solidFill>
                  <a:srgbClr val="FF0000"/>
                </a:solidFill>
              </a:rPr>
              <a:t>But </a:t>
            </a:r>
            <a:r>
              <a:rPr lang="en-US" dirty="0" smtClean="0">
                <a:solidFill>
                  <a:srgbClr val="FF0000"/>
                </a:solidFill>
              </a:rPr>
              <a:t>what kind of systems we should build, and how?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00875"/>
      </p:ext>
    </p:extLst>
  </p:cSld>
  <p:clrMapOvr>
    <a:masterClrMapping/>
  </p:clrMapOvr>
  <p:transition xmlns:p14="http://schemas.microsoft.com/office/powerpoint/2010/main" advClick="0" advTm="41602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03430"/>
            <a:ext cx="8686800" cy="2344615"/>
          </a:xfrm>
        </p:spPr>
        <p:txBody>
          <a:bodyPr/>
          <a:lstStyle/>
          <a:p>
            <a:r>
              <a:rPr lang="en-US" dirty="0" smtClean="0"/>
              <a:t>How is this done today in practice?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Development stage: </a:t>
            </a:r>
            <a:r>
              <a:rPr lang="en-US" dirty="0" smtClean="0"/>
              <a:t>find an accurate workflow, </a:t>
            </a:r>
            <a:br>
              <a:rPr lang="en-US" dirty="0" smtClean="0"/>
            </a:br>
            <a:r>
              <a:rPr lang="en-US" dirty="0" smtClean="0"/>
              <a:t>                                   using data samples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Production stage: </a:t>
            </a:r>
            <a:r>
              <a:rPr lang="en-US" dirty="0" smtClean="0"/>
              <a:t>execute workflow on entirety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20549" y="1447452"/>
            <a:ext cx="738891" cy="863844"/>
            <a:chOff x="578420" y="1320147"/>
            <a:chExt cx="794682" cy="898499"/>
          </a:xfrm>
          <a:solidFill>
            <a:srgbClr val="CDFBFF"/>
          </a:solidFill>
        </p:grpSpPr>
        <p:sp>
          <p:nvSpPr>
            <p:cNvPr id="20" name="Rectangle 19"/>
            <p:cNvSpPr/>
            <p:nvPr/>
          </p:nvSpPr>
          <p:spPr>
            <a:xfrm>
              <a:off x="578420" y="1320147"/>
              <a:ext cx="794682" cy="8984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691" y="1531961"/>
              <a:ext cx="566405" cy="4801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4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9610" y="1046580"/>
            <a:ext cx="155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1M tuples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056" y="2561564"/>
            <a:ext cx="155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1M tuples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3445" y="2354938"/>
            <a:ext cx="155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block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54564" y="2347061"/>
            <a:ext cx="583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match using supervised learning 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1359440" y="1879374"/>
            <a:ext cx="616007" cy="59978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1349348" y="2698973"/>
            <a:ext cx="601070" cy="6455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3055945" y="2613746"/>
            <a:ext cx="52362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600335" y="2968369"/>
            <a:ext cx="738891" cy="863844"/>
          </a:xfrm>
          <a:prstGeom prst="rect">
            <a:avLst/>
          </a:prstGeom>
          <a:solidFill>
            <a:srgbClr val="CDFBFF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3497" y="3172013"/>
            <a:ext cx="526640" cy="461665"/>
          </a:xfrm>
          <a:prstGeom prst="rect">
            <a:avLst/>
          </a:prstGeom>
          <a:solidFill>
            <a:srgbClr val="CDFB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481196"/>
      </p:ext>
    </p:extLst>
  </p:cSld>
  <p:clrMapOvr>
    <a:masterClrMapping/>
  </p:clrMapOvr>
  <p:transition xmlns:p14="http://schemas.microsoft.com/office/powerpoint/2010/main" advClick="0" advTm="37411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ounded Rectangular Callout 137"/>
          <p:cNvSpPr/>
          <p:nvPr/>
        </p:nvSpPr>
        <p:spPr bwMode="auto">
          <a:xfrm>
            <a:off x="4769087" y="1431082"/>
            <a:ext cx="3810266" cy="3211137"/>
          </a:xfrm>
          <a:prstGeom prst="wedgeRoundRectCallout">
            <a:avLst>
              <a:gd name="adj1" fmla="val -22832"/>
              <a:gd name="adj2" fmla="val 75086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04" y="0"/>
            <a:ext cx="7772400" cy="685800"/>
          </a:xfrm>
        </p:spPr>
        <p:txBody>
          <a:bodyPr/>
          <a:lstStyle/>
          <a:p>
            <a:r>
              <a:rPr lang="en-US" dirty="0" smtClean="0"/>
              <a:t>Development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3570"/>
            <a:ext cx="1905000" cy="457200"/>
          </a:xfrm>
        </p:spPr>
        <p:txBody>
          <a:bodyPr/>
          <a:lstStyle/>
          <a:p>
            <a:fld id="{80FCAC95-2E17-43A5-93A4-07F0E7E5AD1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8033341" y="5110884"/>
            <a:ext cx="1249925" cy="393071"/>
          </a:xfrm>
          <a:prstGeom prst="rect">
            <a:avLst/>
          </a:prstGeom>
          <a:noFill/>
          <a:effectLst/>
        </p:spPr>
        <p:txBody>
          <a:bodyPr wrap="square" lIns="114949" tIns="57475" rIns="114949" bIns="57475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yes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1848021" y="5844737"/>
            <a:ext cx="6997478" cy="746764"/>
            <a:chOff x="1583653" y="4960416"/>
            <a:chExt cx="7168287" cy="778171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1583653" y="5724327"/>
              <a:ext cx="6316045" cy="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7888302" y="4960416"/>
              <a:ext cx="0" cy="76147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3426369" y="5094750"/>
              <a:ext cx="0" cy="641273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1589846" y="5077557"/>
              <a:ext cx="0" cy="641273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471504" y="5132278"/>
              <a:ext cx="1280436" cy="3848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dirty="0">
                  <a:solidFill>
                    <a:schemeClr val="tx1"/>
                  </a:solidFill>
                  <a:latin typeface="+mn-lt"/>
                  <a:cs typeface="Trebuchet MS"/>
                </a:rPr>
                <a:t>no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5505260" y="5097314"/>
              <a:ext cx="0" cy="641273"/>
            </a:xfrm>
            <a:prstGeom prst="straightConnector1">
              <a:avLst/>
            </a:prstGeom>
            <a:ln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27364" y="4629250"/>
            <a:ext cx="738891" cy="863844"/>
            <a:chOff x="578420" y="1320147"/>
            <a:chExt cx="794682" cy="8984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tangle 92"/>
            <p:cNvSpPr/>
            <p:nvPr/>
          </p:nvSpPr>
          <p:spPr>
            <a:xfrm>
              <a:off x="578420" y="1320147"/>
              <a:ext cx="794682" cy="89849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4213" y="1570431"/>
              <a:ext cx="566405" cy="416161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0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5499" y="5685079"/>
            <a:ext cx="740664" cy="868680"/>
            <a:chOff x="581731" y="1562330"/>
            <a:chExt cx="796589" cy="903529"/>
          </a:xfrm>
        </p:grpSpPr>
        <p:sp>
          <p:nvSpPr>
            <p:cNvPr id="91" name="Rectangle 90"/>
            <p:cNvSpPr/>
            <p:nvPr/>
          </p:nvSpPr>
          <p:spPr>
            <a:xfrm>
              <a:off x="581731" y="1562330"/>
              <a:ext cx="796589" cy="90352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46" y="1772455"/>
              <a:ext cx="566405" cy="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7388" y="5374426"/>
            <a:ext cx="100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sample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51313" y="5608408"/>
            <a:ext cx="443065" cy="520951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95701" y="5603120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423912" y="5076405"/>
            <a:ext cx="444335" cy="415104"/>
            <a:chOff x="806697" y="1733271"/>
            <a:chExt cx="566408" cy="531994"/>
          </a:xfrm>
          <a:effectLst/>
        </p:grpSpPr>
        <p:sp>
          <p:nvSpPr>
            <p:cNvPr id="89" name="Rectangle 8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solidFill>
              <a:srgbClr val="CCF5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23913" y="5744329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87" name="Rectangle 8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6697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48567" y="5341475"/>
            <a:ext cx="11532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matcher V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53215" y="5561265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48860" y="5564936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172823" y="5249600"/>
            <a:ext cx="15496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quality </a:t>
            </a:r>
            <a:endParaRPr lang="en-US" sz="1800" b="1" dirty="0" smtClean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check 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7278306" y="5548447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8451284" y="5537257"/>
            <a:ext cx="491851" cy="1119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1804" y="684913"/>
            <a:ext cx="510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select a good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rebuchet MS"/>
              </a:rPr>
              <a:t>blocker: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  <a:cs typeface="Trebuchet MS"/>
              </a:rPr>
              <a:t> blocker X, blocker Y</a:t>
            </a:r>
          </a:p>
        </p:txBody>
      </p:sp>
      <p:cxnSp>
        <p:nvCxnSpPr>
          <p:cNvPr id="20" name="Straight Arrow Connector 19"/>
          <p:cNvCxnSpPr>
            <a:stCxn id="89" idx="3"/>
          </p:cNvCxnSpPr>
          <p:nvPr/>
        </p:nvCxnSpPr>
        <p:spPr>
          <a:xfrm>
            <a:off x="2868246" y="5283958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9468" y="5362247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22" name="Straight Arrow Connector 21"/>
          <p:cNvCxnSpPr>
            <a:stCxn id="88" idx="3"/>
          </p:cNvCxnSpPr>
          <p:nvPr/>
        </p:nvCxnSpPr>
        <p:spPr>
          <a:xfrm flipV="1">
            <a:off x="2868246" y="5592420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445872" y="4999718"/>
            <a:ext cx="687310" cy="1384995"/>
            <a:chOff x="806697" y="1720094"/>
            <a:chExt cx="566405" cy="649491"/>
          </a:xfrm>
          <a:effectLst/>
        </p:grpSpPr>
        <p:sp>
          <p:nvSpPr>
            <p:cNvPr id="57" name="Rectangle 5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4142262" y="5569209"/>
            <a:ext cx="267783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53455" y="4683342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805938" y="2340836"/>
            <a:ext cx="36576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3734" y="2124862"/>
            <a:ext cx="10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sample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074712" y="1758980"/>
            <a:ext cx="700540" cy="1181419"/>
            <a:chOff x="795795" y="1716217"/>
            <a:chExt cx="577307" cy="554025"/>
          </a:xfrm>
          <a:effectLst/>
        </p:grpSpPr>
        <p:sp>
          <p:nvSpPr>
            <p:cNvPr id="55" name="Rectangle 54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5795" y="1716217"/>
              <a:ext cx="566405" cy="5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34466" y="1768316"/>
            <a:ext cx="681818" cy="848520"/>
            <a:chOff x="806697" y="1733272"/>
            <a:chExt cx="566405" cy="397912"/>
          </a:xfrm>
          <a:effectLst/>
        </p:grpSpPr>
        <p:sp>
          <p:nvSpPr>
            <p:cNvPr id="53" name="Rectangle 52"/>
            <p:cNvSpPr/>
            <p:nvPr/>
          </p:nvSpPr>
          <p:spPr>
            <a:xfrm>
              <a:off x="806697" y="1733272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6697" y="1741554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7846212" y="2661567"/>
            <a:ext cx="0" cy="13571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7531893" y="3348770"/>
            <a:ext cx="687310" cy="848519"/>
            <a:chOff x="806697" y="1871640"/>
            <a:chExt cx="566405" cy="397912"/>
          </a:xfrm>
          <a:effectLst/>
        </p:grpSpPr>
        <p:sp>
          <p:nvSpPr>
            <p:cNvPr id="51" name="Rectangle 50"/>
            <p:cNvSpPr/>
            <p:nvPr/>
          </p:nvSpPr>
          <p:spPr>
            <a:xfrm>
              <a:off x="806697" y="1871640"/>
              <a:ext cx="566405" cy="397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6697" y="1894820"/>
              <a:ext cx="566405" cy="34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456781" y="2980782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3323" y="4017230"/>
            <a:ext cx="220974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cross-validate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matcher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V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824209" y="3530408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1" idx="1"/>
          </p:cNvCxnSpPr>
          <p:nvPr/>
        </p:nvCxnSpPr>
        <p:spPr>
          <a:xfrm flipH="1">
            <a:off x="7290719" y="3773030"/>
            <a:ext cx="241174" cy="252104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992965" y="3362887"/>
            <a:ext cx="100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Trebuchet MS"/>
              </a:rPr>
              <a:t>0.89 </a:t>
            </a: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7629" y="3862682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Trebuchet MS"/>
              </a:rPr>
              <a:t>0.93 F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Trebuchet MS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28306" y="2733924"/>
            <a:ext cx="85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label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53574" y="1444329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55728" y="1464690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S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29305" y="3046536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G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44069" y="4970120"/>
            <a:ext cx="687310" cy="1384995"/>
            <a:chOff x="806697" y="1720094"/>
            <a:chExt cx="566405" cy="649491"/>
          </a:xfrm>
          <a:effectLst/>
        </p:grpSpPr>
        <p:sp>
          <p:nvSpPr>
            <p:cNvPr id="28" name="Rectangle 27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697" y="1720094"/>
              <a:ext cx="566405" cy="6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-</a:t>
              </a:r>
            </a:p>
            <a:p>
              <a:pPr algn="ctr"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(-,-)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869243" y="5084013"/>
            <a:ext cx="425135" cy="496962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Rounded Rectangular Callout 113"/>
          <p:cNvSpPr/>
          <p:nvPr/>
        </p:nvSpPr>
        <p:spPr bwMode="auto">
          <a:xfrm>
            <a:off x="1635923" y="1419975"/>
            <a:ext cx="2591488" cy="3218688"/>
          </a:xfrm>
          <a:prstGeom prst="wedgeRoundRectCallout">
            <a:avLst>
              <a:gd name="adj1" fmla="val 28217"/>
              <a:gd name="adj2" fmla="val 74603"/>
              <a:gd name="adj3" fmla="val 16667"/>
            </a:avLst>
          </a:prstGeom>
          <a:solidFill>
            <a:srgbClr val="FFFF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1838423" y="1673616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17" name="Rectangle 116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838424" y="2341540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20" name="Rectangle 119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22" name="Straight Arrow Connector 121"/>
          <p:cNvCxnSpPr>
            <a:stCxn id="117" idx="3"/>
          </p:cNvCxnSpPr>
          <p:nvPr/>
        </p:nvCxnSpPr>
        <p:spPr>
          <a:xfrm>
            <a:off x="2282757" y="1881169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583979" y="1971787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blocker X</a:t>
            </a:r>
          </a:p>
        </p:txBody>
      </p:sp>
      <p:cxnSp>
        <p:nvCxnSpPr>
          <p:cNvPr id="124" name="Straight Arrow Connector 123"/>
          <p:cNvCxnSpPr>
            <a:stCxn id="121" idx="3"/>
          </p:cNvCxnSpPr>
          <p:nvPr/>
        </p:nvCxnSpPr>
        <p:spPr>
          <a:xfrm flipV="1">
            <a:off x="2282757" y="2177302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3560246" y="2198337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719144" y="2009737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+mn-lt"/>
                <a:cs typeface="Trebuchet MS"/>
              </a:rPr>
              <a:t>x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7132629" y="2339304"/>
            <a:ext cx="36576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7844662" y="3132664"/>
            <a:ext cx="0" cy="192022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832184" y="4018866"/>
            <a:ext cx="1463040" cy="0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299045" y="11274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 flipH="1" flipV="1">
            <a:off x="7282447" y="3525833"/>
            <a:ext cx="246271" cy="240847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1842867" y="3293166"/>
            <a:ext cx="444335" cy="415104"/>
            <a:chOff x="806697" y="1733271"/>
            <a:chExt cx="566408" cy="531994"/>
          </a:xfrm>
          <a:solidFill>
            <a:srgbClr val="CDFBFF"/>
          </a:solidFill>
          <a:effectLst/>
        </p:grpSpPr>
        <p:sp>
          <p:nvSpPr>
            <p:cNvPr id="159" name="Rectangle 158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06700" y="1776786"/>
              <a:ext cx="566405" cy="473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A’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842868" y="3961090"/>
            <a:ext cx="444333" cy="415104"/>
            <a:chOff x="806697" y="1733271"/>
            <a:chExt cx="566405" cy="531994"/>
          </a:xfrm>
          <a:solidFill>
            <a:srgbClr val="CDFBFF"/>
          </a:solidFill>
          <a:effectLst/>
        </p:grpSpPr>
        <p:sp>
          <p:nvSpPr>
            <p:cNvPr id="162" name="Rectangle 161"/>
            <p:cNvSpPr/>
            <p:nvPr/>
          </p:nvSpPr>
          <p:spPr>
            <a:xfrm>
              <a:off x="806697" y="1733271"/>
              <a:ext cx="566405" cy="531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806697" y="1760985"/>
              <a:ext cx="566405" cy="473333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  <a:latin typeface="+mn-lt"/>
                </a:rPr>
                <a:t>B’</a:t>
              </a:r>
              <a:endParaRPr lang="en-US" sz="18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64" name="Straight Arrow Connector 163"/>
          <p:cNvCxnSpPr>
            <a:stCxn id="159" idx="3"/>
          </p:cNvCxnSpPr>
          <p:nvPr/>
        </p:nvCxnSpPr>
        <p:spPr>
          <a:xfrm>
            <a:off x="2287201" y="3500719"/>
            <a:ext cx="348118" cy="26373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2588423" y="3591337"/>
            <a:ext cx="10304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b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locker Y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166" name="Straight Arrow Connector 165"/>
          <p:cNvCxnSpPr>
            <a:stCxn id="163" idx="3"/>
          </p:cNvCxnSpPr>
          <p:nvPr/>
        </p:nvCxnSpPr>
        <p:spPr>
          <a:xfrm flipV="1">
            <a:off x="2287201" y="3796852"/>
            <a:ext cx="357044" cy="370529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3564690" y="3817887"/>
            <a:ext cx="178522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3723588" y="3629287"/>
            <a:ext cx="4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rebuchet MS"/>
              </a:rPr>
              <a:t>C</a:t>
            </a:r>
            <a:r>
              <a:rPr lang="en-US" sz="1600" b="1" baseline="-25000" dirty="0" smtClean="0">
                <a:solidFill>
                  <a:schemeClr val="tx1"/>
                </a:solidFill>
                <a:latin typeface="+mn-lt"/>
                <a:cs typeface="Trebuchet MS"/>
              </a:rPr>
              <a:t>y</a:t>
            </a:r>
            <a:endParaRPr lang="en-US" sz="16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870040" y="672697"/>
            <a:ext cx="510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Trebuchet MS"/>
              </a:rPr>
              <a:t>select a good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rebuchet MS"/>
              </a:rPr>
              <a:t>matcher: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  <a:cs typeface="Trebuchet MS"/>
              </a:rPr>
              <a:t> matcher U, matcher V</a:t>
            </a:r>
          </a:p>
        </p:txBody>
      </p:sp>
    </p:spTree>
    <p:extLst>
      <p:ext uri="{BB962C8B-B14F-4D97-AF65-F5344CB8AC3E}">
        <p14:creationId xmlns:p14="http://schemas.microsoft.com/office/powerpoint/2010/main" val="861207693"/>
      </p:ext>
    </p:extLst>
  </p:cSld>
  <p:clrMapOvr>
    <a:masterClrMapping/>
  </p:clrMapOvr>
  <p:transition xmlns:p14="http://schemas.microsoft.com/office/powerpoint/2010/main" advClick="0" advTm="45917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14" y="3359317"/>
            <a:ext cx="1745963" cy="4464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2332" y="3753845"/>
            <a:ext cx="775084" cy="60183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407037" y="3068865"/>
            <a:ext cx="548640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072008" y="1524887"/>
            <a:ext cx="822960" cy="30175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2330" y="1524887"/>
            <a:ext cx="704088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00245" y="2361164"/>
            <a:ext cx="640897" cy="637336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400245" y="3134583"/>
            <a:ext cx="652237" cy="776902"/>
          </a:xfrm>
          <a:prstGeom prst="straightConnector1">
            <a:avLst/>
          </a:prstGeom>
          <a:ln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69242" y="1596037"/>
            <a:ext cx="822960" cy="30175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9403" y="1524887"/>
            <a:ext cx="830412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-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-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-</a:t>
            </a:r>
          </a:p>
          <a:p>
            <a:pPr algn="ctr">
              <a:lnSpc>
                <a:spcPct val="13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(-,-)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+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61414" y="1984844"/>
            <a:ext cx="738891" cy="863844"/>
            <a:chOff x="578420" y="1320147"/>
            <a:chExt cx="794682" cy="8984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" name="Rectangle 33"/>
            <p:cNvSpPr/>
            <p:nvPr/>
          </p:nvSpPr>
          <p:spPr>
            <a:xfrm>
              <a:off x="578420" y="1320147"/>
              <a:ext cx="794682" cy="89849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7691" y="1531961"/>
              <a:ext cx="566405" cy="480186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4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9549" y="3447530"/>
            <a:ext cx="740664" cy="868680"/>
            <a:chOff x="581731" y="1562330"/>
            <a:chExt cx="796589" cy="903529"/>
          </a:xfrm>
        </p:grpSpPr>
        <p:sp>
          <p:nvSpPr>
            <p:cNvPr id="37" name="Rectangle 36"/>
            <p:cNvSpPr/>
            <p:nvPr/>
          </p:nvSpPr>
          <p:spPr>
            <a:xfrm>
              <a:off x="581731" y="1562330"/>
              <a:ext cx="796589" cy="903529"/>
            </a:xfrm>
            <a:prstGeom prst="rect">
              <a:avLst/>
            </a:prstGeom>
            <a:solidFill>
              <a:srgbClr val="CDFB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8146" y="1772456"/>
              <a:ext cx="566405" cy="480186"/>
            </a:xfrm>
            <a:prstGeom prst="rect">
              <a:avLst/>
            </a:prstGeom>
            <a:solidFill>
              <a:srgbClr val="CDFBFF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18933" y="2852470"/>
            <a:ext cx="14664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rebuchet MS"/>
              </a:rPr>
              <a:t>blocker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rebuchet MS"/>
              </a:rPr>
              <a:t> 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89389" y="2832264"/>
            <a:ext cx="14664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rebuchet MS"/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rebuchet MS"/>
              </a:rPr>
              <a:t>atcher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rebuchet MS"/>
              </a:rPr>
              <a:t>V</a:t>
            </a:r>
            <a:endParaRPr lang="en-US" sz="1800" b="1" dirty="0">
              <a:solidFill>
                <a:schemeClr val="tx1"/>
              </a:solidFill>
              <a:latin typeface="+mn-lt"/>
              <a:cs typeface="Trebuchet MS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952691" y="3060988"/>
            <a:ext cx="457195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67" y="3359317"/>
            <a:ext cx="1745963" cy="4464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474" y="3753845"/>
            <a:ext cx="775084" cy="60183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6806588" y="3053111"/>
            <a:ext cx="585204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447995" y="4946350"/>
            <a:ext cx="805316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06309" y="5246112"/>
            <a:ext cx="7678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smtClean="0">
                <a:solidFill>
                  <a:schemeClr val="tx1"/>
                </a:solidFill>
              </a:rPr>
              <a:t>Scaling, quality monitoring, exception handling, crash recovery, …</a:t>
            </a:r>
          </a:p>
        </p:txBody>
      </p:sp>
      <p:pic>
        <p:nvPicPr>
          <p:cNvPr id="28" name="Picture 78" descr="j00786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95" y="5146081"/>
            <a:ext cx="204354" cy="538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792125"/>
      </p:ext>
    </p:extLst>
  </p:cSld>
  <p:clrMapOvr>
    <a:masterClrMapping/>
  </p:clrMapOvr>
  <p:transition xmlns:p14="http://schemas.microsoft.com/office/powerpoint/2010/main" advClick="0" advTm="2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Current EM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examined 33 systems</a:t>
            </a:r>
          </a:p>
          <a:p>
            <a:pPr lvl="1"/>
            <a:r>
              <a:rPr lang="en-US" dirty="0" smtClean="0"/>
              <a:t>18 non-commercial and 15 commercial ones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Systems do not cover all steps of the EM task</a:t>
            </a:r>
          </a:p>
          <a:p>
            <a:pPr lvl="1"/>
            <a:r>
              <a:rPr lang="en-US" dirty="0" smtClean="0"/>
              <a:t>Focus mostly on blocking/matching</a:t>
            </a:r>
          </a:p>
          <a:p>
            <a:pPr lvl="1"/>
            <a:r>
              <a:rPr lang="en-US" dirty="0" smtClean="0"/>
              <a:t>Ignore sampling, labeling, debugging, exploring, cleaning, etc.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Hard to exploit a wide range of techniques</a:t>
            </a:r>
          </a:p>
          <a:p>
            <a:pPr lvl="1"/>
            <a:r>
              <a:rPr lang="en-US" dirty="0" smtClean="0"/>
              <a:t>SQL querying, keyword search, learning, visualization, extraction, outlier detection, crowdsourcing, etc.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Little or no guidance for users on solving the EM task</a:t>
            </a:r>
          </a:p>
          <a:p>
            <a:pPr lvl="1"/>
            <a:r>
              <a:rPr lang="en-US" dirty="0" smtClean="0"/>
              <a:t>Suppose user wants 95% precision and 80% recall, how to start</a:t>
            </a:r>
          </a:p>
          <a:p>
            <a:pPr lvl="1"/>
            <a:r>
              <a:rPr lang="en-US" dirty="0" smtClean="0"/>
              <a:t>Which step to take next? How to do a step?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designed from scratch for </a:t>
            </a:r>
            <a:r>
              <a:rPr lang="en-US" dirty="0" err="1" smtClean="0">
                <a:solidFill>
                  <a:srgbClr val="FF0000"/>
                </a:solidFill>
              </a:rPr>
              <a:t>extendability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Very difficult to customize, extend, patch systems</a:t>
            </a:r>
          </a:p>
          <a:p>
            <a:pPr lvl="1"/>
            <a:r>
              <a:rPr lang="en-US" dirty="0" smtClean="0"/>
              <a:t>Few systems are in an interactive scripting environment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16882"/>
      </p:ext>
    </p:extLst>
  </p:cSld>
  <p:clrMapOvr>
    <a:masterClrMapping/>
  </p:clrMapOvr>
  <p:transition xmlns:p14="http://schemas.microsoft.com/office/powerpoint/2010/main" advClick="0" advTm="49781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91" y="88327"/>
            <a:ext cx="7772400" cy="685800"/>
          </a:xfrm>
        </p:spPr>
        <p:txBody>
          <a:bodyPr/>
          <a:lstStyle/>
          <a:p>
            <a:r>
              <a:rPr lang="en-US" dirty="0" smtClean="0"/>
              <a:t>Our Solution: Magellan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4099"/>
            <a:ext cx="1905000" cy="457200"/>
          </a:xfrm>
        </p:spPr>
        <p:txBody>
          <a:bodyPr/>
          <a:lstStyle/>
          <a:p>
            <a:fld id="{80FCAC95-2E17-43A5-93A4-07F0E7E5AD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248801" y="2390394"/>
            <a:ext cx="2785317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Development Stage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48801" y="2756876"/>
            <a:ext cx="278531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How-to guide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Supporting tools</a:t>
            </a: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(as Python commands)</a:t>
            </a:r>
          </a:p>
          <a:p>
            <a:pPr algn="ctr"/>
            <a:endParaRPr lang="en-US" sz="1600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Data samples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3377" y="4463059"/>
            <a:ext cx="6811918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Python Interactive Environment</a:t>
            </a:r>
          </a:p>
          <a:p>
            <a:pPr algn="ctr"/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 Script Language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49052" y="5225956"/>
            <a:ext cx="3266299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Data Analysis Stack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49052" y="5595984"/>
            <a:ext cx="32662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andas, 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scikit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learn,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matplotlib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numpy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scipy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pyqt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seaborn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…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1937" y="5232000"/>
            <a:ext cx="3266299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Big Data  Stack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01937" y="5592697"/>
            <a:ext cx="32662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PySpark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mrjob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Pydoop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pp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dispy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 …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60554" y="866475"/>
            <a:ext cx="681228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Facilities for Lay Users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60556" y="1237132"/>
            <a:ext cx="6812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GUIs, wizards, </a:t>
            </a:r>
            <a:r>
              <a:rPr lang="is-IS" sz="1800" dirty="0" smtClean="0">
                <a:latin typeface="+mn-lt"/>
                <a:cs typeface="Times New Roman" panose="02020603050405020304" pitchFamily="18" charset="0"/>
              </a:rPr>
              <a:t>…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en-US" sz="1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6" name="Picture 78" descr="j0078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045" y="1884817"/>
            <a:ext cx="204354" cy="538499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4460180" y="1963970"/>
            <a:ext cx="130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Power 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sers</a:t>
            </a:r>
            <a:endParaRPr lang="en-US" sz="1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54196" y="3053254"/>
            <a:ext cx="134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  <a:cs typeface="Times"/>
              </a:rPr>
              <a:t>EM</a:t>
            </a:r>
          </a:p>
          <a:p>
            <a:pPr algn="ctr"/>
            <a:r>
              <a:rPr lang="en-US" sz="1800" dirty="0" smtClean="0">
                <a:latin typeface="+mn-lt"/>
                <a:cs typeface="Times"/>
              </a:rPr>
              <a:t>Workflow</a:t>
            </a:r>
            <a:endParaRPr lang="en-US" sz="1800" dirty="0">
              <a:latin typeface="+mn-lt"/>
              <a:cs typeface="Times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4056840" y="3242864"/>
            <a:ext cx="261382" cy="2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985643" y="3259796"/>
            <a:ext cx="229698" cy="2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ight Brace 60"/>
          <p:cNvSpPr/>
          <p:nvPr/>
        </p:nvSpPr>
        <p:spPr>
          <a:xfrm flipH="1">
            <a:off x="1075765" y="4468757"/>
            <a:ext cx="118079" cy="19722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-119525" y="4828275"/>
            <a:ext cx="139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PyData</a:t>
            </a:r>
            <a:endParaRPr lang="en-US" sz="18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eco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system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56028" y="2378440"/>
            <a:ext cx="278892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Production Stage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56028" y="2759863"/>
            <a:ext cx="27889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How-to guide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Supporting tools</a:t>
            </a: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(as Python commands)</a:t>
            </a:r>
          </a:p>
          <a:p>
            <a:pPr algn="ctr"/>
            <a:endParaRPr lang="en-US" sz="1600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Original data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9271"/>
      </p:ext>
    </p:extLst>
  </p:cSld>
  <p:clrMapOvr>
    <a:masterClrMapping/>
  </p:clrMapOvr>
  <p:transition xmlns:p14="http://schemas.microsoft.com/office/powerpoint/2010/main" advClick="0" advTm="75860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"/>
</p:tagLst>
</file>

<file path=ppt/theme/theme1.xml><?xml version="1.0" encoding="utf-8"?>
<a:theme xmlns:a="http://schemas.openxmlformats.org/drawingml/2006/main" name="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2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3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4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5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6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16758</TotalTime>
  <Words>1698</Words>
  <Application>Microsoft Macintosh PowerPoint</Application>
  <PresentationFormat>On-screen Show (4:3)</PresentationFormat>
  <Paragraphs>458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orenstyle1</vt:lpstr>
      <vt:lpstr>1_orenstyle1</vt:lpstr>
      <vt:lpstr>2_orenstyle1</vt:lpstr>
      <vt:lpstr>3_orenstyle1</vt:lpstr>
      <vt:lpstr>4_orenstyle1</vt:lpstr>
      <vt:lpstr>5_orenstyle1</vt:lpstr>
      <vt:lpstr>Magellan: Toward Building Entity Matching Management Systems</vt:lpstr>
      <vt:lpstr>Entity Matching</vt:lpstr>
      <vt:lpstr>Current Work</vt:lpstr>
      <vt:lpstr>Need More Effort on Building EM Systems</vt:lpstr>
      <vt:lpstr>Motivating Example</vt:lpstr>
      <vt:lpstr>Development Stage</vt:lpstr>
      <vt:lpstr>Production Stage</vt:lpstr>
      <vt:lpstr>Limitations of Current EM Systems</vt:lpstr>
      <vt:lpstr>Our Solution: Magellan</vt:lpstr>
      <vt:lpstr>Examples of How-to Guides</vt:lpstr>
      <vt:lpstr>Examples of Tools for How-to Guides</vt:lpstr>
      <vt:lpstr>Build Tools on the PyData Ecosystem</vt:lpstr>
      <vt:lpstr>Raises Numerous R&amp;D Challenges</vt:lpstr>
      <vt:lpstr>Designing for an Open World</vt:lpstr>
      <vt:lpstr>Current Status of Magellan</vt:lpstr>
      <vt:lpstr>Experiments with 44 Students</vt:lpstr>
      <vt:lpstr>Experiments with 44 Students</vt:lpstr>
      <vt:lpstr>Magellan “in the Wild”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Hands-Off Crowdsourcing: Crowdsourced Entity Matching for the Masses</dc:title>
  <dc:creator>cgokhale</dc:creator>
  <cp:lastModifiedBy>Pradap KV</cp:lastModifiedBy>
  <cp:revision>1482</cp:revision>
  <cp:lastPrinted>2016-09-01T14:08:17Z</cp:lastPrinted>
  <dcterms:modified xsi:type="dcterms:W3CDTF">2017-10-06T20:48:17Z</dcterms:modified>
</cp:coreProperties>
</file>