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(null)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3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Override5.xml" ContentType="application/vnd.openxmlformats-officedocument.themeOverrid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Override6.xml" ContentType="application/vnd.openxmlformats-officedocument.themeOverrid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68" r:id="rId2"/>
    <p:sldMasterId id="2147483681" r:id="rId3"/>
    <p:sldMasterId id="2147483693" r:id="rId4"/>
    <p:sldMasterId id="2147483706" r:id="rId5"/>
    <p:sldMasterId id="2147483718" r:id="rId6"/>
  </p:sldMasterIdLst>
  <p:notesMasterIdLst>
    <p:notesMasterId r:id="rId31"/>
  </p:notesMasterIdLst>
  <p:handoutMasterIdLst>
    <p:handoutMasterId r:id="rId32"/>
  </p:handoutMasterIdLst>
  <p:sldIdLst>
    <p:sldId id="308" r:id="rId7"/>
    <p:sldId id="344" r:id="rId8"/>
    <p:sldId id="428" r:id="rId9"/>
    <p:sldId id="460" r:id="rId10"/>
    <p:sldId id="455" r:id="rId11"/>
    <p:sldId id="431" r:id="rId12"/>
    <p:sldId id="456" r:id="rId13"/>
    <p:sldId id="457" r:id="rId14"/>
    <p:sldId id="458" r:id="rId15"/>
    <p:sldId id="459" r:id="rId16"/>
    <p:sldId id="461" r:id="rId17"/>
    <p:sldId id="462" r:id="rId18"/>
    <p:sldId id="436" r:id="rId19"/>
    <p:sldId id="437" r:id="rId20"/>
    <p:sldId id="464" r:id="rId21"/>
    <p:sldId id="440" r:id="rId22"/>
    <p:sldId id="441" r:id="rId23"/>
    <p:sldId id="442" r:id="rId24"/>
    <p:sldId id="467" r:id="rId25"/>
    <p:sldId id="443" r:id="rId26"/>
    <p:sldId id="466" r:id="rId27"/>
    <p:sldId id="445" r:id="rId28"/>
    <p:sldId id="463" r:id="rId29"/>
    <p:sldId id="447" r:id="rId30"/>
  </p:sldIdLst>
  <p:sldSz cx="10058400" cy="7315200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52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168" userDrawn="1">
          <p15:clr>
            <a:srgbClr val="A4A3A4"/>
          </p15:clr>
        </p15:guide>
        <p15:guide id="3" pos="63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itanya Gokhale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5FF"/>
    <a:srgbClr val="FF9A4B"/>
    <a:srgbClr val="FC6204"/>
    <a:srgbClr val="FFFF00"/>
    <a:srgbClr val="D9D9FF"/>
    <a:srgbClr val="E3F7EC"/>
    <a:srgbClr val="C9C9FF"/>
    <a:srgbClr val="BFEFC1"/>
    <a:srgbClr val="FFFF99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27" autoAdjust="0"/>
    <p:restoredTop sz="65278" autoAdjust="0"/>
  </p:normalViewPr>
  <p:slideViewPr>
    <p:cSldViewPr snapToGrid="0">
      <p:cViewPr varScale="1">
        <p:scale>
          <a:sx n="58" d="100"/>
          <a:sy n="58" d="100"/>
        </p:scale>
        <p:origin x="2856" y="192"/>
      </p:cViewPr>
      <p:guideLst>
        <p:guide orient="horz" pos="2304"/>
        <p:guide pos="3168"/>
        <p:guide pos="6335"/>
      </p:guideLst>
    </p:cSldViewPr>
  </p:slideViewPr>
  <p:outlineViewPr>
    <p:cViewPr>
      <p:scale>
        <a:sx n="33" d="100"/>
        <a:sy n="33" d="100"/>
      </p:scale>
      <p:origin x="0" y="-268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285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D67B7D-4717-4A44-AAF8-5D87FD002E40}" type="datetimeFigureOut">
              <a:rPr lang="en-US" smtClean="0"/>
              <a:pPr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21906-8673-4EA2-89C1-AADC4541A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3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96913"/>
            <a:ext cx="479107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34774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1pPr>
    <a:lvl2pPr marL="496204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2pPr>
    <a:lvl3pPr marL="992408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3pPr>
    <a:lvl4pPr marL="1488612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4pPr>
    <a:lvl5pPr marL="1984817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5pPr>
    <a:lvl6pPr marL="2481022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6pPr>
    <a:lvl7pPr marL="2977226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7pPr>
    <a:lvl8pPr marL="3473431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8pPr>
    <a:lvl9pPr marL="3969635" algn="l" defTabSz="992408" rtl="0" eaLnBrk="1" latinLnBrk="0" hangingPunct="1">
      <a:defRPr sz="13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1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211" y="8829956"/>
            <a:ext cx="3038589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CFE1B0C4-291E-4F1F-BE3F-0280AD7DEA9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25" y="688975"/>
            <a:ext cx="4822825" cy="35083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64909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34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924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18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3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924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26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77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90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6913"/>
            <a:ext cx="47910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41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6913"/>
            <a:ext cx="47910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98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6913"/>
            <a:ext cx="47910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924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593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9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6913"/>
            <a:ext cx="47910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1954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26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088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643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40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7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9663" y="696913"/>
            <a:ext cx="47910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3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50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22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1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28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1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178" indent="0">
              <a:buNone/>
              <a:defRPr sz="1920"/>
            </a:lvl2pPr>
            <a:lvl3pPr marL="974357" indent="0">
              <a:buNone/>
              <a:defRPr sz="1707"/>
            </a:lvl3pPr>
            <a:lvl4pPr marL="1461541" indent="0">
              <a:buNone/>
              <a:defRPr sz="1493"/>
            </a:lvl4pPr>
            <a:lvl5pPr marL="1948714" indent="0">
              <a:buNone/>
              <a:defRPr sz="1493"/>
            </a:lvl5pPr>
            <a:lvl6pPr marL="2435893" indent="0">
              <a:buNone/>
              <a:defRPr sz="1493"/>
            </a:lvl6pPr>
            <a:lvl7pPr marL="2923071" indent="0">
              <a:buNone/>
              <a:defRPr sz="1493"/>
            </a:lvl7pPr>
            <a:lvl8pPr marL="3410248" indent="0">
              <a:buNone/>
              <a:defRPr sz="1493"/>
            </a:lvl8pPr>
            <a:lvl9pPr marL="3897426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9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9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178" indent="0">
              <a:buNone/>
              <a:defRPr sz="2987"/>
            </a:lvl2pPr>
            <a:lvl3pPr marL="974357" indent="0">
              <a:buNone/>
              <a:defRPr sz="2560"/>
            </a:lvl3pPr>
            <a:lvl4pPr marL="1461541" indent="0">
              <a:buNone/>
              <a:defRPr sz="2133"/>
            </a:lvl4pPr>
            <a:lvl5pPr marL="1948714" indent="0">
              <a:buNone/>
              <a:defRPr sz="2133"/>
            </a:lvl5pPr>
            <a:lvl6pPr marL="2435893" indent="0">
              <a:buNone/>
              <a:defRPr sz="2133"/>
            </a:lvl6pPr>
            <a:lvl7pPr marL="2923071" indent="0">
              <a:buNone/>
              <a:defRPr sz="2133"/>
            </a:lvl7pPr>
            <a:lvl8pPr marL="3410248" indent="0">
              <a:buNone/>
              <a:defRPr sz="2133"/>
            </a:lvl8pPr>
            <a:lvl9pPr marL="3897426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4380" y="243840"/>
            <a:ext cx="8549640" cy="7315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460" y="975360"/>
            <a:ext cx="9555480" cy="55270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664960"/>
            <a:ext cx="2095500" cy="48768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6664960"/>
            <a:ext cx="3185160" cy="48768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6664960"/>
            <a:ext cx="2095500" cy="48768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178" indent="0">
              <a:buNone/>
              <a:defRPr sz="1920"/>
            </a:lvl2pPr>
            <a:lvl3pPr marL="974357" indent="0">
              <a:buNone/>
              <a:defRPr sz="1707"/>
            </a:lvl3pPr>
            <a:lvl4pPr marL="1461541" indent="0">
              <a:buNone/>
              <a:defRPr sz="1493"/>
            </a:lvl4pPr>
            <a:lvl5pPr marL="1948714" indent="0">
              <a:buNone/>
              <a:defRPr sz="1493"/>
            </a:lvl5pPr>
            <a:lvl6pPr marL="2435893" indent="0">
              <a:buNone/>
              <a:defRPr sz="1493"/>
            </a:lvl6pPr>
            <a:lvl7pPr marL="2923071" indent="0">
              <a:buNone/>
              <a:defRPr sz="1493"/>
            </a:lvl7pPr>
            <a:lvl8pPr marL="3410248" indent="0">
              <a:buNone/>
              <a:defRPr sz="1493"/>
            </a:lvl8pPr>
            <a:lvl9pPr marL="3897426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528" indent="0">
              <a:buNone/>
              <a:defRPr sz="1920"/>
            </a:lvl2pPr>
            <a:lvl3pPr marL="975058" indent="0">
              <a:buNone/>
              <a:defRPr sz="1707"/>
            </a:lvl3pPr>
            <a:lvl4pPr marL="1462585" indent="0">
              <a:buNone/>
              <a:defRPr sz="1493"/>
            </a:lvl4pPr>
            <a:lvl5pPr marL="1950113" indent="0">
              <a:buNone/>
              <a:defRPr sz="1493"/>
            </a:lvl5pPr>
            <a:lvl6pPr marL="2437643" indent="0">
              <a:buNone/>
              <a:defRPr sz="1493"/>
            </a:lvl6pPr>
            <a:lvl7pPr marL="2925171" indent="0">
              <a:buNone/>
              <a:defRPr sz="1493"/>
            </a:lvl7pPr>
            <a:lvl8pPr marL="3412701" indent="0">
              <a:buNone/>
              <a:defRPr sz="1493"/>
            </a:lvl8pPr>
            <a:lvl9pPr marL="3900230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9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9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178" indent="0">
              <a:buNone/>
              <a:defRPr sz="2987"/>
            </a:lvl2pPr>
            <a:lvl3pPr marL="974357" indent="0">
              <a:buNone/>
              <a:defRPr sz="2560"/>
            </a:lvl3pPr>
            <a:lvl4pPr marL="1461541" indent="0">
              <a:buNone/>
              <a:defRPr sz="2133"/>
            </a:lvl4pPr>
            <a:lvl5pPr marL="1948714" indent="0">
              <a:buNone/>
              <a:defRPr sz="2133"/>
            </a:lvl5pPr>
            <a:lvl6pPr marL="2435893" indent="0">
              <a:buNone/>
              <a:defRPr sz="2133"/>
            </a:lvl6pPr>
            <a:lvl7pPr marL="2923071" indent="0">
              <a:buNone/>
              <a:defRPr sz="2133"/>
            </a:lvl7pPr>
            <a:lvl8pPr marL="3410248" indent="0">
              <a:buNone/>
              <a:defRPr sz="2133"/>
            </a:lvl8pPr>
            <a:lvl9pPr marL="3897426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178" indent="0">
              <a:buNone/>
              <a:defRPr sz="1920"/>
            </a:lvl2pPr>
            <a:lvl3pPr marL="974357" indent="0">
              <a:buNone/>
              <a:defRPr sz="1707"/>
            </a:lvl3pPr>
            <a:lvl4pPr marL="1461541" indent="0">
              <a:buNone/>
              <a:defRPr sz="1493"/>
            </a:lvl4pPr>
            <a:lvl5pPr marL="1948714" indent="0">
              <a:buNone/>
              <a:defRPr sz="1493"/>
            </a:lvl5pPr>
            <a:lvl6pPr marL="2435893" indent="0">
              <a:buNone/>
              <a:defRPr sz="1493"/>
            </a:lvl6pPr>
            <a:lvl7pPr marL="2923071" indent="0">
              <a:buNone/>
              <a:defRPr sz="1493"/>
            </a:lvl7pPr>
            <a:lvl8pPr marL="3410248" indent="0">
              <a:buNone/>
              <a:defRPr sz="1493"/>
            </a:lvl8pPr>
            <a:lvl9pPr marL="3897426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9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9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178" indent="0">
              <a:buNone/>
              <a:defRPr sz="2987"/>
            </a:lvl2pPr>
            <a:lvl3pPr marL="974357" indent="0">
              <a:buNone/>
              <a:defRPr sz="2560"/>
            </a:lvl3pPr>
            <a:lvl4pPr marL="1461541" indent="0">
              <a:buNone/>
              <a:defRPr sz="2133"/>
            </a:lvl4pPr>
            <a:lvl5pPr marL="1948714" indent="0">
              <a:buNone/>
              <a:defRPr sz="2133"/>
            </a:lvl5pPr>
            <a:lvl6pPr marL="2435893" indent="0">
              <a:buNone/>
              <a:defRPr sz="2133"/>
            </a:lvl6pPr>
            <a:lvl7pPr marL="2923071" indent="0">
              <a:buNone/>
              <a:defRPr sz="2133"/>
            </a:lvl7pPr>
            <a:lvl8pPr marL="3410248" indent="0">
              <a:buNone/>
              <a:defRPr sz="2133"/>
            </a:lvl8pPr>
            <a:lvl9pPr marL="3897426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528" indent="0">
              <a:buNone/>
              <a:defRPr sz="1920"/>
            </a:lvl2pPr>
            <a:lvl3pPr marL="975058" indent="0">
              <a:buNone/>
              <a:defRPr sz="1707"/>
            </a:lvl3pPr>
            <a:lvl4pPr marL="1462585" indent="0">
              <a:buNone/>
              <a:defRPr sz="1493"/>
            </a:lvl4pPr>
            <a:lvl5pPr marL="1950113" indent="0">
              <a:buNone/>
              <a:defRPr sz="1493"/>
            </a:lvl5pPr>
            <a:lvl6pPr marL="2437643" indent="0">
              <a:buNone/>
              <a:defRPr sz="1493"/>
            </a:lvl6pPr>
            <a:lvl7pPr marL="2925171" indent="0">
              <a:buNone/>
              <a:defRPr sz="1493"/>
            </a:lvl7pPr>
            <a:lvl8pPr marL="3412701" indent="0">
              <a:buNone/>
              <a:defRPr sz="1493"/>
            </a:lvl8pPr>
            <a:lvl9pPr marL="3900230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528" indent="0">
              <a:buNone/>
              <a:defRPr sz="2133" b="1"/>
            </a:lvl2pPr>
            <a:lvl3pPr marL="975058" indent="0">
              <a:buNone/>
              <a:defRPr sz="1920" b="1"/>
            </a:lvl3pPr>
            <a:lvl4pPr marL="1462585" indent="0">
              <a:buNone/>
              <a:defRPr sz="1707" b="1"/>
            </a:lvl4pPr>
            <a:lvl5pPr marL="1950113" indent="0">
              <a:buNone/>
              <a:defRPr sz="1707" b="1"/>
            </a:lvl5pPr>
            <a:lvl6pPr marL="2437643" indent="0">
              <a:buNone/>
              <a:defRPr sz="1707" b="1"/>
            </a:lvl6pPr>
            <a:lvl7pPr marL="2925171" indent="0">
              <a:buNone/>
              <a:defRPr sz="1707" b="1"/>
            </a:lvl7pPr>
            <a:lvl8pPr marL="3412701" indent="0">
              <a:buNone/>
              <a:defRPr sz="1707" b="1"/>
            </a:lvl8pPr>
            <a:lvl9pPr marL="3900230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528" indent="0">
              <a:buNone/>
              <a:defRPr sz="2133" b="1"/>
            </a:lvl2pPr>
            <a:lvl3pPr marL="975058" indent="0">
              <a:buNone/>
              <a:defRPr sz="1920" b="1"/>
            </a:lvl3pPr>
            <a:lvl4pPr marL="1462585" indent="0">
              <a:buNone/>
              <a:defRPr sz="1707" b="1"/>
            </a:lvl4pPr>
            <a:lvl5pPr marL="1950113" indent="0">
              <a:buNone/>
              <a:defRPr sz="1707" b="1"/>
            </a:lvl5pPr>
            <a:lvl6pPr marL="2437643" indent="0">
              <a:buNone/>
              <a:defRPr sz="1707" b="1"/>
            </a:lvl6pPr>
            <a:lvl7pPr marL="2925171" indent="0">
              <a:buNone/>
              <a:defRPr sz="1707" b="1"/>
            </a:lvl7pPr>
            <a:lvl8pPr marL="3412701" indent="0">
              <a:buNone/>
              <a:defRPr sz="1707" b="1"/>
            </a:lvl8pPr>
            <a:lvl9pPr marL="3900230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528" indent="0">
              <a:buNone/>
              <a:defRPr sz="2133" b="1"/>
            </a:lvl2pPr>
            <a:lvl3pPr marL="975058" indent="0">
              <a:buNone/>
              <a:defRPr sz="1920" b="1"/>
            </a:lvl3pPr>
            <a:lvl4pPr marL="1462585" indent="0">
              <a:buNone/>
              <a:defRPr sz="1707" b="1"/>
            </a:lvl4pPr>
            <a:lvl5pPr marL="1950113" indent="0">
              <a:buNone/>
              <a:defRPr sz="1707" b="1"/>
            </a:lvl5pPr>
            <a:lvl6pPr marL="2437643" indent="0">
              <a:buNone/>
              <a:defRPr sz="1707" b="1"/>
            </a:lvl6pPr>
            <a:lvl7pPr marL="2925171" indent="0">
              <a:buNone/>
              <a:defRPr sz="1707" b="1"/>
            </a:lvl7pPr>
            <a:lvl8pPr marL="3412701" indent="0">
              <a:buNone/>
              <a:defRPr sz="1707" b="1"/>
            </a:lvl8pPr>
            <a:lvl9pPr marL="3900230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528" indent="0">
              <a:buNone/>
              <a:defRPr sz="2133" b="1"/>
            </a:lvl2pPr>
            <a:lvl3pPr marL="975058" indent="0">
              <a:buNone/>
              <a:defRPr sz="1920" b="1"/>
            </a:lvl3pPr>
            <a:lvl4pPr marL="1462585" indent="0">
              <a:buNone/>
              <a:defRPr sz="1707" b="1"/>
            </a:lvl4pPr>
            <a:lvl5pPr marL="1950113" indent="0">
              <a:buNone/>
              <a:defRPr sz="1707" b="1"/>
            </a:lvl5pPr>
            <a:lvl6pPr marL="2437643" indent="0">
              <a:buNone/>
              <a:defRPr sz="1707" b="1"/>
            </a:lvl6pPr>
            <a:lvl7pPr marL="2925171" indent="0">
              <a:buNone/>
              <a:defRPr sz="1707" b="1"/>
            </a:lvl7pPr>
            <a:lvl8pPr marL="3412701" indent="0">
              <a:buNone/>
              <a:defRPr sz="1707" b="1"/>
            </a:lvl8pPr>
            <a:lvl9pPr marL="3900230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2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2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528" indent="0">
              <a:buNone/>
              <a:defRPr sz="1280"/>
            </a:lvl2pPr>
            <a:lvl3pPr marL="975058" indent="0">
              <a:buNone/>
              <a:defRPr sz="1067"/>
            </a:lvl3pPr>
            <a:lvl4pPr marL="1462585" indent="0">
              <a:buNone/>
              <a:defRPr sz="960"/>
            </a:lvl4pPr>
            <a:lvl5pPr marL="1950113" indent="0">
              <a:buNone/>
              <a:defRPr sz="960"/>
            </a:lvl5pPr>
            <a:lvl6pPr marL="2437643" indent="0">
              <a:buNone/>
              <a:defRPr sz="960"/>
            </a:lvl6pPr>
            <a:lvl7pPr marL="2925171" indent="0">
              <a:buNone/>
              <a:defRPr sz="960"/>
            </a:lvl7pPr>
            <a:lvl8pPr marL="3412701" indent="0">
              <a:buNone/>
              <a:defRPr sz="960"/>
            </a:lvl8pPr>
            <a:lvl9pPr marL="3900230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528" indent="0">
              <a:buNone/>
              <a:defRPr sz="2987"/>
            </a:lvl2pPr>
            <a:lvl3pPr marL="975058" indent="0">
              <a:buNone/>
              <a:defRPr sz="2560"/>
            </a:lvl3pPr>
            <a:lvl4pPr marL="1462585" indent="0">
              <a:buNone/>
              <a:defRPr sz="2133"/>
            </a:lvl4pPr>
            <a:lvl5pPr marL="1950113" indent="0">
              <a:buNone/>
              <a:defRPr sz="2133"/>
            </a:lvl5pPr>
            <a:lvl6pPr marL="2437643" indent="0">
              <a:buNone/>
              <a:defRPr sz="2133"/>
            </a:lvl6pPr>
            <a:lvl7pPr marL="2925171" indent="0">
              <a:buNone/>
              <a:defRPr sz="2133"/>
            </a:lvl7pPr>
            <a:lvl8pPr marL="3412701" indent="0">
              <a:buNone/>
              <a:defRPr sz="2133"/>
            </a:lvl8pPr>
            <a:lvl9pPr marL="3900230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528" indent="0">
              <a:buNone/>
              <a:defRPr sz="1280"/>
            </a:lvl2pPr>
            <a:lvl3pPr marL="975058" indent="0">
              <a:buNone/>
              <a:defRPr sz="1067"/>
            </a:lvl3pPr>
            <a:lvl4pPr marL="1462585" indent="0">
              <a:buNone/>
              <a:defRPr sz="960"/>
            </a:lvl4pPr>
            <a:lvl5pPr marL="1950113" indent="0">
              <a:buNone/>
              <a:defRPr sz="960"/>
            </a:lvl5pPr>
            <a:lvl6pPr marL="2437643" indent="0">
              <a:buNone/>
              <a:defRPr sz="960"/>
            </a:lvl6pPr>
            <a:lvl7pPr marL="2925171" indent="0">
              <a:buNone/>
              <a:defRPr sz="960"/>
            </a:lvl7pPr>
            <a:lvl8pPr marL="3412701" indent="0">
              <a:buNone/>
              <a:defRPr sz="960"/>
            </a:lvl8pPr>
            <a:lvl9pPr marL="3900230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1463040"/>
            <a:ext cx="8549640" cy="1219200"/>
          </a:xfrm>
        </p:spPr>
        <p:txBody>
          <a:bodyPr/>
          <a:lstStyle>
            <a:lvl1pPr>
              <a:defRPr>
                <a:solidFill>
                  <a:srgbClr val="00007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92580" y="3413760"/>
            <a:ext cx="7040880" cy="186944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solidFill>
                  <a:schemeClr val="bg2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advClick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703"/>
            <a:ext cx="8549640" cy="1452880"/>
          </a:xfrm>
        </p:spPr>
        <p:txBody>
          <a:bodyPr anchor="t"/>
          <a:lstStyle>
            <a:lvl1pPr algn="l">
              <a:defRPr sz="42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133"/>
            </a:lvl1pPr>
            <a:lvl2pPr marL="487178" indent="0">
              <a:buNone/>
              <a:defRPr sz="1920"/>
            </a:lvl2pPr>
            <a:lvl3pPr marL="974357" indent="0">
              <a:buNone/>
              <a:defRPr sz="1707"/>
            </a:lvl3pPr>
            <a:lvl4pPr marL="1461541" indent="0">
              <a:buNone/>
              <a:defRPr sz="1493"/>
            </a:lvl4pPr>
            <a:lvl5pPr marL="1948714" indent="0">
              <a:buNone/>
              <a:defRPr sz="1493"/>
            </a:lvl5pPr>
            <a:lvl6pPr marL="2435893" indent="0">
              <a:buNone/>
              <a:defRPr sz="1493"/>
            </a:lvl6pPr>
            <a:lvl7pPr marL="2923071" indent="0">
              <a:buNone/>
              <a:defRPr sz="1493"/>
            </a:lvl7pPr>
            <a:lvl8pPr marL="3410248" indent="0">
              <a:buNone/>
              <a:defRPr sz="1493"/>
            </a:lvl8pPr>
            <a:lvl9pPr marL="3897426" indent="0">
              <a:buNone/>
              <a:defRPr sz="149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C82F9F-2C5A-4753-9589-9F5C7477856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A1CA7-43D3-4E8F-BBED-D1C7C77100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975360"/>
            <a:ext cx="4693920" cy="5527040"/>
          </a:xfrm>
        </p:spPr>
        <p:txBody>
          <a:bodyPr/>
          <a:lstStyle>
            <a:lvl1pPr>
              <a:defRPr sz="2987"/>
            </a:lvl1pPr>
            <a:lvl2pPr>
              <a:defRPr sz="2560"/>
            </a:lvl2pPr>
            <a:lvl3pPr>
              <a:defRPr sz="2133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F4629-FCCC-438C-B9AB-A0351CAC828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15B54-B709-48EF-9E26-3CC4995023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637455"/>
            <a:ext cx="4444207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319868"/>
            <a:ext cx="4444207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6" y="1637455"/>
            <a:ext cx="4445953" cy="682413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178" indent="0">
              <a:buNone/>
              <a:defRPr sz="2133" b="1"/>
            </a:lvl2pPr>
            <a:lvl3pPr marL="974357" indent="0">
              <a:buNone/>
              <a:defRPr sz="1920" b="1"/>
            </a:lvl3pPr>
            <a:lvl4pPr marL="1461541" indent="0">
              <a:buNone/>
              <a:defRPr sz="1707" b="1"/>
            </a:lvl4pPr>
            <a:lvl5pPr marL="1948714" indent="0">
              <a:buNone/>
              <a:defRPr sz="1707" b="1"/>
            </a:lvl5pPr>
            <a:lvl6pPr marL="2435893" indent="0">
              <a:buNone/>
              <a:defRPr sz="1707" b="1"/>
            </a:lvl6pPr>
            <a:lvl7pPr marL="2923071" indent="0">
              <a:buNone/>
              <a:defRPr sz="1707" b="1"/>
            </a:lvl7pPr>
            <a:lvl8pPr marL="3410248" indent="0">
              <a:buNone/>
              <a:defRPr sz="1707" b="1"/>
            </a:lvl8pPr>
            <a:lvl9pPr marL="3897426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6" y="2319868"/>
            <a:ext cx="4445953" cy="4214707"/>
          </a:xfrm>
        </p:spPr>
        <p:txBody>
          <a:bodyPr/>
          <a:lstStyle>
            <a:lvl1pPr>
              <a:defRPr sz="2560"/>
            </a:lvl1pPr>
            <a:lvl2pPr>
              <a:defRPr sz="2133"/>
            </a:lvl2pPr>
            <a:lvl3pPr>
              <a:defRPr sz="1920"/>
            </a:lvl3pPr>
            <a:lvl4pPr>
              <a:defRPr sz="1707"/>
            </a:lvl4pPr>
            <a:lvl5pPr>
              <a:defRPr sz="1707"/>
            </a:lvl5pPr>
            <a:lvl6pPr>
              <a:defRPr sz="1707"/>
            </a:lvl6pPr>
            <a:lvl7pPr>
              <a:defRPr sz="1707"/>
            </a:lvl7pPr>
            <a:lvl8pPr>
              <a:defRPr sz="1707"/>
            </a:lvl8pPr>
            <a:lvl9pPr>
              <a:defRPr sz="17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2595E9-FCB5-4787-875D-C121F7364C7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74052-4E61-4DCA-98A6-877056F485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F4532E-39DD-43CB-ACB3-DF45A3CBDC45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7F81-C478-4236-B151-3559EA9001C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9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9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178" indent="0">
              <a:buNone/>
              <a:defRPr sz="2987"/>
            </a:lvl2pPr>
            <a:lvl3pPr marL="974357" indent="0">
              <a:buNone/>
              <a:defRPr sz="2560"/>
            </a:lvl3pPr>
            <a:lvl4pPr marL="1461541" indent="0">
              <a:buNone/>
              <a:defRPr sz="2133"/>
            </a:lvl4pPr>
            <a:lvl5pPr marL="1948714" indent="0">
              <a:buNone/>
              <a:defRPr sz="2133"/>
            </a:lvl5pPr>
            <a:lvl6pPr marL="2435893" indent="0">
              <a:buNone/>
              <a:defRPr sz="2133"/>
            </a:lvl6pPr>
            <a:lvl7pPr marL="2923071" indent="0">
              <a:buNone/>
              <a:defRPr sz="2133"/>
            </a:lvl7pPr>
            <a:lvl8pPr marL="3410248" indent="0">
              <a:buNone/>
              <a:defRPr sz="2133"/>
            </a:lvl8pPr>
            <a:lvl9pPr marL="3897426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178" indent="0">
              <a:buNone/>
              <a:defRPr sz="1280"/>
            </a:lvl2pPr>
            <a:lvl3pPr marL="974357" indent="0">
              <a:buNone/>
              <a:defRPr sz="1067"/>
            </a:lvl3pPr>
            <a:lvl4pPr marL="1461541" indent="0">
              <a:buNone/>
              <a:defRPr sz="960"/>
            </a:lvl4pPr>
            <a:lvl5pPr marL="1948714" indent="0">
              <a:buNone/>
              <a:defRPr sz="960"/>
            </a:lvl5pPr>
            <a:lvl6pPr marL="2435893" indent="0">
              <a:buNone/>
              <a:defRPr sz="960"/>
            </a:lvl6pPr>
            <a:lvl7pPr marL="2923071" indent="0">
              <a:buNone/>
              <a:defRPr sz="960"/>
            </a:lvl7pPr>
            <a:lvl8pPr marL="3410248" indent="0">
              <a:buNone/>
              <a:defRPr sz="960"/>
            </a:lvl8pPr>
            <a:lvl9pPr marL="389742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F00DE-BB62-4813-AA17-48548B3438E8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36AD0-A560-4999-8CC3-421D20078E7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8070" y="243840"/>
            <a:ext cx="2388870" cy="6258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840"/>
            <a:ext cx="6998970" cy="6258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BF6AC-36F2-4368-B09A-C71F8D196C30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273DD-7B7D-4377-83FE-B518BA61AB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userDrawn="1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4380" y="243840"/>
            <a:ext cx="8549640" cy="73152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460" y="975360"/>
            <a:ext cx="9555480" cy="55270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" y="6664960"/>
            <a:ext cx="2095500" cy="487680"/>
          </a:xfrm>
        </p:spPr>
        <p:txBody>
          <a:bodyPr/>
          <a:lstStyle>
            <a:lvl1pPr>
              <a:defRPr/>
            </a:lvl1pPr>
          </a:lstStyle>
          <a:p>
            <a:fld id="{7D508CF5-E924-4890-A3B3-314F0F103D9D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36620" y="6664960"/>
            <a:ext cx="3185160" cy="48768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08520" y="6664960"/>
            <a:ext cx="2095500" cy="487680"/>
          </a:xfrm>
        </p:spPr>
        <p:txBody>
          <a:bodyPr/>
          <a:lstStyle>
            <a:lvl1pPr>
              <a:defRPr/>
            </a:lvl1pPr>
          </a:lstStyle>
          <a:p>
            <a:fld id="{80FCAC95-2E17-43A5-93A4-07F0E7E5AD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B619C5-5EAC-43D5-AD08-DCBC77138ED6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20BAD-AAC4-40F8-BE83-71D7732D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2" y="291253"/>
            <a:ext cx="3309144" cy="1239520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60"/>
            <a:ext cx="5622925" cy="6243321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2" y="1530779"/>
            <a:ext cx="3309144" cy="5003801"/>
          </a:xfrm>
        </p:spPr>
        <p:txBody>
          <a:bodyPr/>
          <a:lstStyle>
            <a:lvl1pPr marL="0" indent="0">
              <a:buNone/>
              <a:defRPr sz="1493"/>
            </a:lvl1pPr>
            <a:lvl2pPr marL="487528" indent="0">
              <a:buNone/>
              <a:defRPr sz="1280"/>
            </a:lvl2pPr>
            <a:lvl3pPr marL="975058" indent="0">
              <a:buNone/>
              <a:defRPr sz="1067"/>
            </a:lvl3pPr>
            <a:lvl4pPr marL="1462585" indent="0">
              <a:buNone/>
              <a:defRPr sz="960"/>
            </a:lvl4pPr>
            <a:lvl5pPr marL="1950113" indent="0">
              <a:buNone/>
              <a:defRPr sz="960"/>
            </a:lvl5pPr>
            <a:lvl6pPr marL="2437643" indent="0">
              <a:buNone/>
              <a:defRPr sz="960"/>
            </a:lvl6pPr>
            <a:lvl7pPr marL="2925171" indent="0">
              <a:buNone/>
              <a:defRPr sz="960"/>
            </a:lvl7pPr>
            <a:lvl8pPr marL="3412701" indent="0">
              <a:buNone/>
              <a:defRPr sz="960"/>
            </a:lvl8pPr>
            <a:lvl9pPr marL="3900230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BC4CF1-03D1-4121-83B2-D992900150AB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1482E-873D-4FB6-94A3-495F76EC53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1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413"/>
            </a:lvl1pPr>
            <a:lvl2pPr marL="487528" indent="0">
              <a:buNone/>
              <a:defRPr sz="2987"/>
            </a:lvl2pPr>
            <a:lvl3pPr marL="975058" indent="0">
              <a:buNone/>
              <a:defRPr sz="2560"/>
            </a:lvl3pPr>
            <a:lvl4pPr marL="1462585" indent="0">
              <a:buNone/>
              <a:defRPr sz="2133"/>
            </a:lvl4pPr>
            <a:lvl5pPr marL="1950113" indent="0">
              <a:buNone/>
              <a:defRPr sz="2133"/>
            </a:lvl5pPr>
            <a:lvl6pPr marL="2437643" indent="0">
              <a:buNone/>
              <a:defRPr sz="2133"/>
            </a:lvl6pPr>
            <a:lvl7pPr marL="2925171" indent="0">
              <a:buNone/>
              <a:defRPr sz="2133"/>
            </a:lvl7pPr>
            <a:lvl8pPr marL="3412701" indent="0">
              <a:buNone/>
              <a:defRPr sz="2133"/>
            </a:lvl8pPr>
            <a:lvl9pPr marL="3900230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493"/>
            </a:lvl1pPr>
            <a:lvl2pPr marL="487528" indent="0">
              <a:buNone/>
              <a:defRPr sz="1280"/>
            </a:lvl2pPr>
            <a:lvl3pPr marL="975058" indent="0">
              <a:buNone/>
              <a:defRPr sz="1067"/>
            </a:lvl3pPr>
            <a:lvl4pPr marL="1462585" indent="0">
              <a:buNone/>
              <a:defRPr sz="960"/>
            </a:lvl4pPr>
            <a:lvl5pPr marL="1950113" indent="0">
              <a:buNone/>
              <a:defRPr sz="960"/>
            </a:lvl5pPr>
            <a:lvl6pPr marL="2437643" indent="0">
              <a:buNone/>
              <a:defRPr sz="960"/>
            </a:lvl6pPr>
            <a:lvl7pPr marL="2925171" indent="0">
              <a:buNone/>
              <a:defRPr sz="960"/>
            </a:lvl7pPr>
            <a:lvl8pPr marL="3412701" indent="0">
              <a:buNone/>
              <a:defRPr sz="960"/>
            </a:lvl8pPr>
            <a:lvl9pPr marL="3900230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4DC66-BD11-4E7B-ADA5-DDF8E91DEACD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F482C-B00C-488E-8530-4F7982DC86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/>
              <a:pPr/>
              <a:t>4/10/18</a:t>
            </a:fld>
            <a:endParaRPr lang="en-US"/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52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505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2585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50113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647" indent="-3656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2235" indent="-30470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8821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6350" indent="-243765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3879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81409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8936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6464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3993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528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058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585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113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7643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171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2701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0230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17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4357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1541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48714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386" indent="-36538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1665" indent="-3044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794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5125" indent="-243591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2304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79481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6659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383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1017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17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4357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154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48714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5893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307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4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897426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17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4357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1541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48714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386" indent="-36538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1665" indent="-3044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794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5125" indent="-243591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2304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79481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6659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383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1017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17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4357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154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48714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5893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307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4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897426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17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4357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1541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48714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386" indent="-36538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1665" indent="-3044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794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5125" indent="-243591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2304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79481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6659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383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1017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17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4357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154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48714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5893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307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4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897426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47" tIns="46023" rIns="92047" bIns="4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52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505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2585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50113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647" indent="-36564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2235" indent="-30470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8821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6350" indent="-243765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3879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81409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8936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6464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3993" indent="-24376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528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058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2585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113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7643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5171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2701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0230" algn="l" defTabSz="975058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243840"/>
            <a:ext cx="854964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460" y="975360"/>
            <a:ext cx="9555480" cy="552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1" tIns="45992" rIns="91981" bIns="45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jhbikjb</a:t>
            </a:r>
          </a:p>
          <a:p>
            <a:pPr lvl="1"/>
            <a:r>
              <a:rPr lang="en-US"/>
              <a:t>erfer</a:t>
            </a:r>
          </a:p>
          <a:p>
            <a:pPr lvl="0"/>
            <a:r>
              <a:rPr lang="en-US"/>
              <a:t>fghfn</a:t>
            </a:r>
          </a:p>
        </p:txBody>
      </p:sp>
      <p:sp>
        <p:nvSpPr>
          <p:cNvPr id="4200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38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2DD4D03-10E2-4E8E-8C75-F776F21F7EC6}" type="datetime1">
              <a:rPr lang="en-US">
                <a:solidFill>
                  <a:srgbClr val="000000"/>
                </a:solidFill>
              </a:rPr>
              <a:pPr/>
              <a:t>4/10/18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200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620" y="6664960"/>
            <a:ext cx="318516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200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520" y="6664960"/>
            <a:ext cx="2095500" cy="4876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345" tIns="45677" rIns="91345" bIns="4567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kumimoji="0" sz="1493">
                <a:solidFill>
                  <a:schemeClr val="tx1"/>
                </a:solidFill>
                <a:latin typeface="+mj-lt"/>
              </a:defRPr>
            </a:lvl1pPr>
          </a:lstStyle>
          <a:p>
            <a:fld id="{B70CAB13-37D7-4919-A74A-882E4DFDF04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87178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74357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461541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948714" algn="ctr" rtl="0" eaLnBrk="0" fontAlgn="base" hangingPunct="0">
        <a:spcBef>
          <a:spcPct val="0"/>
        </a:spcBef>
        <a:spcAft>
          <a:spcPct val="0"/>
        </a:spcAft>
        <a:defRPr kumimoji="1" sz="384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65386" indent="-36538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560" b="1">
          <a:solidFill>
            <a:srgbClr val="0000DC"/>
          </a:solidFill>
          <a:latin typeface="+mn-lt"/>
          <a:ea typeface="+mn-ea"/>
          <a:cs typeface="+mn-cs"/>
        </a:defRPr>
      </a:lvl1pPr>
      <a:lvl2pPr marL="791665" indent="-3044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2pPr>
      <a:lvl3pPr marL="121794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133">
          <a:solidFill>
            <a:schemeClr val="tx1"/>
          </a:solidFill>
          <a:latin typeface="+mn-lt"/>
        </a:defRPr>
      </a:lvl3pPr>
      <a:lvl4pPr marL="1705125" indent="-243591" algn="l" rtl="0" eaLnBrk="0" fontAlgn="base" hangingPunct="0">
        <a:spcBef>
          <a:spcPct val="20000"/>
        </a:spcBef>
        <a:spcAft>
          <a:spcPct val="0"/>
        </a:spcAft>
        <a:buChar char="–"/>
        <a:defRPr kumimoji="1" sz="2133">
          <a:solidFill>
            <a:schemeClr val="tx1"/>
          </a:solidFill>
          <a:latin typeface="+mn-lt"/>
        </a:defRPr>
      </a:lvl4pPr>
      <a:lvl5pPr marL="2192304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5pPr>
      <a:lvl6pPr marL="2679481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6pPr>
      <a:lvl7pPr marL="3166659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7pPr>
      <a:lvl8pPr marL="3653836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8pPr>
      <a:lvl9pPr marL="4141017" indent="-243591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17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4357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154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48714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5893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3071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0248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897426" algn="l" defTabSz="974357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nhaidgroup/projects/magella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(null)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(null)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nhaidgroup/projects/magellan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anhaidgroup/projects/magella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92365" y="2597700"/>
            <a:ext cx="6362347" cy="355248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dirty="0"/>
              <a:t>Han Li</a:t>
            </a:r>
          </a:p>
          <a:p>
            <a:pPr algn="l">
              <a:lnSpc>
                <a:spcPct val="90000"/>
              </a:lnSpc>
            </a:pPr>
            <a:r>
              <a:rPr lang="en-US" dirty="0"/>
              <a:t>University of Wisconsin-Madison</a:t>
            </a:r>
          </a:p>
          <a:p>
            <a:pPr algn="l">
              <a:lnSpc>
                <a:spcPct val="90000"/>
              </a:lnSpc>
            </a:pPr>
            <a:endParaRPr lang="en-US" sz="2133" i="1" dirty="0"/>
          </a:p>
          <a:p>
            <a:pPr algn="l">
              <a:lnSpc>
                <a:spcPct val="120000"/>
              </a:lnSpc>
            </a:pPr>
            <a:r>
              <a:rPr lang="en-US" sz="2133" i="1" dirty="0"/>
              <a:t>Joint work with </a:t>
            </a:r>
            <a:r>
              <a:rPr lang="en-US" sz="2133" i="1" dirty="0" err="1"/>
              <a:t>Pradap</a:t>
            </a:r>
            <a:r>
              <a:rPr lang="en-US" sz="2133" i="1" dirty="0"/>
              <a:t> </a:t>
            </a:r>
            <a:r>
              <a:rPr lang="en-US" sz="2133" i="1" dirty="0" err="1"/>
              <a:t>Konda</a:t>
            </a:r>
            <a:r>
              <a:rPr lang="en-US" sz="2133" i="1" dirty="0"/>
              <a:t>, Paul </a:t>
            </a:r>
            <a:r>
              <a:rPr lang="en-US" sz="2133" i="1" dirty="0" err="1"/>
              <a:t>Suganthan</a:t>
            </a:r>
            <a:r>
              <a:rPr lang="en-US" sz="2133" i="1" dirty="0"/>
              <a:t> G. C.,</a:t>
            </a:r>
            <a:r>
              <a:rPr lang="en-US" sz="2133" dirty="0"/>
              <a:t> </a:t>
            </a:r>
            <a:r>
              <a:rPr lang="en-US" sz="2133" i="1" dirty="0" err="1"/>
              <a:t>AnHai</a:t>
            </a:r>
            <a:r>
              <a:rPr lang="en-US" sz="2133" i="1" dirty="0"/>
              <a:t> Doan, Benjamin Snyder, </a:t>
            </a:r>
            <a:r>
              <a:rPr lang="en-US" sz="2133" i="1" dirty="0" err="1"/>
              <a:t>Youngchoon</a:t>
            </a:r>
            <a:r>
              <a:rPr lang="en-US" sz="2133" i="1" dirty="0"/>
              <a:t> Park, Ganesh Krishnan, </a:t>
            </a:r>
            <a:r>
              <a:rPr lang="en-US" sz="2133" i="1" dirty="0" err="1"/>
              <a:t>Rohit</a:t>
            </a:r>
            <a:r>
              <a:rPr lang="en-US" sz="2133" i="1" dirty="0"/>
              <a:t> Deep, Vijay </a:t>
            </a:r>
            <a:r>
              <a:rPr lang="en-US" sz="2133" i="1" dirty="0" err="1"/>
              <a:t>Raghavendra</a:t>
            </a:r>
            <a:r>
              <a:rPr lang="en-US" sz="2133" i="1" dirty="0"/>
              <a:t> </a:t>
            </a:r>
          </a:p>
          <a:p>
            <a:pPr algn="l">
              <a:lnSpc>
                <a:spcPct val="120000"/>
              </a:lnSpc>
            </a:pPr>
            <a:endParaRPr lang="en-US" sz="2133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2937" y="229429"/>
            <a:ext cx="9335346" cy="1801707"/>
          </a:xfrm>
        </p:spPr>
        <p:txBody>
          <a:bodyPr/>
          <a:lstStyle/>
          <a:p>
            <a:pPr>
              <a:defRPr/>
            </a:pPr>
            <a:r>
              <a:rPr lang="en-US" sz="3413" dirty="0" err="1"/>
              <a:t>MatchCatcher</a:t>
            </a:r>
            <a:r>
              <a:rPr lang="en-US" sz="3413" dirty="0"/>
              <a:t>: A Debugger for Blocking in Entity Matching</a:t>
            </a:r>
          </a:p>
        </p:txBody>
      </p:sp>
      <p:pic>
        <p:nvPicPr>
          <p:cNvPr id="16387" name="Picture 8" descr="whitewor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0260" y="2975056"/>
            <a:ext cx="1157030" cy="1823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82554" y="5888087"/>
            <a:ext cx="3437575" cy="623604"/>
          </a:xfrm>
          <a:prstGeom prst="rect">
            <a:avLst/>
          </a:prstGeom>
          <a:noFill/>
        </p:spPr>
        <p:txBody>
          <a:bodyPr wrap="square" lIns="97435" tIns="48722" rIns="97435" bIns="48722" rtlCol="0">
            <a:spAutoFit/>
          </a:bodyPr>
          <a:lstStyle/>
          <a:p>
            <a:pPr>
              <a:buNone/>
            </a:pPr>
            <a:r>
              <a:rPr lang="en-US" sz="3413" dirty="0">
                <a:solidFill>
                  <a:srgbClr val="FFC000"/>
                </a:solidFill>
              </a:rPr>
              <a:t>@</a:t>
            </a:r>
            <a:r>
              <a:rPr lang="en-US" sz="3413" b="1" dirty="0">
                <a:solidFill>
                  <a:srgbClr val="0070C0"/>
                </a:solidFill>
              </a:rPr>
              <a:t>Walmart</a:t>
            </a:r>
            <a:r>
              <a:rPr lang="en-US" sz="3413" dirty="0">
                <a:solidFill>
                  <a:srgbClr val="FFC000"/>
                </a:solidFill>
              </a:rPr>
              <a:t>Labs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843" y="5629645"/>
            <a:ext cx="1770909" cy="814895"/>
          </a:xfrm>
          <a:prstGeom prst="rect">
            <a:avLst/>
          </a:prstGeom>
        </p:spPr>
      </p:pic>
    </p:spTree>
  </p:cSld>
  <p:clrMapOvr>
    <a:masterClrMapping/>
  </p:clrMapOvr>
  <p:transition advClick="0" advTm="751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794EE-601D-BF43-BFA2-9567CA5E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MatchCatcher</a:t>
            </a:r>
            <a:r>
              <a:rPr lang="en-US" dirty="0"/>
              <a:t> “in the Wild”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C63D6-F630-5945-B019-3A3A8937D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been open sourced and integrated into Magellan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State-of-the-art open sourced system for building end-to-end EM solutions</a:t>
            </a:r>
          </a:p>
          <a:p>
            <a:pPr marL="487529" lvl="1" indent="0">
              <a:buNone/>
            </a:pPr>
            <a:r>
              <a:rPr lang="en-US" sz="1800" dirty="0">
                <a:solidFill>
                  <a:schemeClr val="accent6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[Konda et al. VLDB’16, Konda et al. SIGMOD Record’18]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Available at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https://sites.google.com/site/anhaidgroup/projects/magellan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been used extensively for EM over the past two years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300+ students in 4 data science classes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 EM teams at 6 organizations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Feedback has been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overwhelmingly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Discovering dirty data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Finding correct blocker types and attributes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Tuning blocker parameters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Knowing when to stop revising blocking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BB3A1-BB37-B449-BD3B-89668B7A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495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48BCD8D-1625-2D4A-BC17-EF16AA00A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975360"/>
            <a:ext cx="9555480" cy="5527040"/>
          </a:xfrm>
        </p:spPr>
        <p:txBody>
          <a:bodyPr/>
          <a:lstStyle/>
          <a:p>
            <a:r>
              <a:rPr lang="en-US" sz="2400" dirty="0"/>
              <a:t>Must find killed-off matches quickly</a:t>
            </a:r>
          </a:p>
          <a:p>
            <a:r>
              <a:rPr lang="en-US" sz="2400" dirty="0"/>
              <a:t>Use string similarity joins (SSJs)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BEAE37-7A72-AD4E-B1E0-C79C3BE9D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91C13-C1F4-7540-A049-CE6ECBA7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0A362B-D368-6649-BF26-E1F93E4459AB}"/>
              </a:ext>
            </a:extLst>
          </p:cNvPr>
          <p:cNvSpPr txBox="1"/>
          <p:nvPr/>
        </p:nvSpPr>
        <p:spPr>
          <a:xfrm>
            <a:off x="655225" y="2259452"/>
            <a:ext cx="1504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A</a:t>
            </a:r>
            <a:endParaRPr lang="en-US" sz="2000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E68D4B-E752-9C45-A883-30A173A23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17350"/>
              </p:ext>
            </p:extLst>
          </p:nvPr>
        </p:nvGraphicFramePr>
        <p:xfrm>
          <a:off x="735021" y="2632369"/>
          <a:ext cx="3410491" cy="1792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3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0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Dave Smith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Altanta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Smith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Welson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York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Charlie William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6E53A8B-F101-C748-903E-7F65EDB14661}"/>
              </a:ext>
            </a:extLst>
          </p:cNvPr>
          <p:cNvSpPr txBox="1"/>
          <p:nvPr/>
        </p:nvSpPr>
        <p:spPr>
          <a:xfrm>
            <a:off x="713755" y="4503406"/>
            <a:ext cx="19162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B</a:t>
            </a:r>
            <a:endParaRPr lang="en-US" sz="2000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64706A-4C46-234C-937F-E77D9DFDB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91254"/>
              </p:ext>
            </p:extLst>
          </p:nvPr>
        </p:nvGraphicFramePr>
        <p:xfrm>
          <a:off x="732715" y="4868292"/>
          <a:ext cx="341279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9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94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David Smith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Wilson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W. Smith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bg1">
                          <a:lumMod val="8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B7CBF75-1226-CF4B-8002-622E2D64D8F1}"/>
              </a:ext>
            </a:extLst>
          </p:cNvPr>
          <p:cNvSpPr txBox="1"/>
          <p:nvPr/>
        </p:nvSpPr>
        <p:spPr>
          <a:xfrm>
            <a:off x="369057" y="2869789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716A7B-9C7C-6445-849C-78D7A1C7AF97}"/>
              </a:ext>
            </a:extLst>
          </p:cNvPr>
          <p:cNvSpPr txBox="1"/>
          <p:nvPr/>
        </p:nvSpPr>
        <p:spPr>
          <a:xfrm>
            <a:off x="369057" y="3158279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2CD191-56FC-0E48-A13B-09BE82225C59}"/>
              </a:ext>
            </a:extLst>
          </p:cNvPr>
          <p:cNvSpPr txBox="1"/>
          <p:nvPr/>
        </p:nvSpPr>
        <p:spPr>
          <a:xfrm>
            <a:off x="369057" y="3457317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5D07B-5796-CC45-8988-818E67E67FDB}"/>
              </a:ext>
            </a:extLst>
          </p:cNvPr>
          <p:cNvSpPr txBox="1"/>
          <p:nvPr/>
        </p:nvSpPr>
        <p:spPr>
          <a:xfrm>
            <a:off x="369057" y="3771946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AE302C-16CB-224D-A673-0B1967B27C33}"/>
              </a:ext>
            </a:extLst>
          </p:cNvPr>
          <p:cNvSpPr txBox="1"/>
          <p:nvPr/>
        </p:nvSpPr>
        <p:spPr>
          <a:xfrm>
            <a:off x="369057" y="4055452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5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CE31750-5FD5-C046-86E6-F32B46F28D64}"/>
              </a:ext>
            </a:extLst>
          </p:cNvPr>
          <p:cNvSpPr txBox="1"/>
          <p:nvPr/>
        </p:nvSpPr>
        <p:spPr>
          <a:xfrm>
            <a:off x="369411" y="5101541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D2C263C-E8C5-C140-9575-3DE362FC537D}"/>
              </a:ext>
            </a:extLst>
          </p:cNvPr>
          <p:cNvSpPr txBox="1"/>
          <p:nvPr/>
        </p:nvSpPr>
        <p:spPr>
          <a:xfrm>
            <a:off x="369057" y="5401376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08DB37-AEA3-E641-9E14-57E035B188CA}"/>
              </a:ext>
            </a:extLst>
          </p:cNvPr>
          <p:cNvSpPr txBox="1"/>
          <p:nvPr/>
        </p:nvSpPr>
        <p:spPr>
          <a:xfrm>
            <a:off x="369057" y="5714136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5D9035-C2B3-F840-A4D6-4EF73473F590}"/>
              </a:ext>
            </a:extLst>
          </p:cNvPr>
          <p:cNvSpPr txBox="1"/>
          <p:nvPr/>
        </p:nvSpPr>
        <p:spPr>
          <a:xfrm>
            <a:off x="369410" y="6002264"/>
            <a:ext cx="53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8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0A8527E-2103-DB46-AF70-504190C47B8C}"/>
              </a:ext>
            </a:extLst>
          </p:cNvPr>
          <p:cNvCxnSpPr>
            <a:cxnSpLocks/>
          </p:cNvCxnSpPr>
          <p:nvPr/>
        </p:nvCxnSpPr>
        <p:spPr bwMode="auto">
          <a:xfrm>
            <a:off x="4259812" y="3641983"/>
            <a:ext cx="24493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8AE59258-41EA-7A44-81C1-1B9131284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997778"/>
              </p:ext>
            </p:extLst>
          </p:nvPr>
        </p:nvGraphicFramePr>
        <p:xfrm>
          <a:off x="4553720" y="2931073"/>
          <a:ext cx="269290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408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“Dave Smith </a:t>
                      </a:r>
                      <a:r>
                        <a:rPr lang="en-US" sz="1700" b="0" dirty="0" err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Altanta</a:t>
                      </a: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“Daniel Smith LA”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“Joe </a:t>
                      </a:r>
                      <a:r>
                        <a:rPr lang="en-US" sz="1700" dirty="0" err="1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Welson</a:t>
                      </a:r>
                      <a:r>
                        <a:rPr lang="en-US" sz="17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New</a:t>
                      </a:r>
                      <a:r>
                        <a:rPr lang="en-US" sz="1700" baseline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 York”</a:t>
                      </a:r>
                      <a:endParaRPr lang="en-US" sz="1700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“Charles Williams Chicago”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089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“Charlie William Atlanta”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3EEBD284-6476-BB4F-9BB8-6EA493B718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77059"/>
              </p:ext>
            </p:extLst>
          </p:nvPr>
        </p:nvGraphicFramePr>
        <p:xfrm>
          <a:off x="4553720" y="5184394"/>
          <a:ext cx="2783318" cy="119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“David Smith Atlanta”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“Joe Wilson NY”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“Daniel W. Smith LA”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46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en-US" sz="1700" b="0" dirty="0">
                          <a:solidFill>
                            <a:schemeClr val="bg1"/>
                          </a:solidFill>
                          <a:latin typeface="Times New Roman"/>
                          <a:cs typeface="Times New Roman"/>
                        </a:rPr>
                        <a:t>“Charles Williams Chicago”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F0721D6-2979-504F-AB49-4D275D51374F}"/>
              </a:ext>
            </a:extLst>
          </p:cNvPr>
          <p:cNvCxnSpPr>
            <a:cxnSpLocks/>
          </p:cNvCxnSpPr>
          <p:nvPr/>
        </p:nvCxnSpPr>
        <p:spPr bwMode="auto">
          <a:xfrm>
            <a:off x="4259812" y="5770708"/>
            <a:ext cx="24493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A32DBAE-B4CF-7D4F-BE57-62DC1AFCBD11}"/>
              </a:ext>
            </a:extLst>
          </p:cNvPr>
          <p:cNvCxnSpPr/>
          <p:nvPr/>
        </p:nvCxnSpPr>
        <p:spPr bwMode="auto">
          <a:xfrm>
            <a:off x="7264263" y="3641983"/>
            <a:ext cx="285213" cy="49929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F5C5548-5320-164D-A439-21D4847BC28B}"/>
              </a:ext>
            </a:extLst>
          </p:cNvPr>
          <p:cNvCxnSpPr>
            <a:cxnSpLocks/>
          </p:cNvCxnSpPr>
          <p:nvPr/>
        </p:nvCxnSpPr>
        <p:spPr bwMode="auto">
          <a:xfrm flipV="1">
            <a:off x="7243409" y="5184394"/>
            <a:ext cx="316634" cy="5863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21B4D37-BB9F-DD4B-9E5B-8E7CF45F0547}"/>
              </a:ext>
            </a:extLst>
          </p:cNvPr>
          <p:cNvSpPr txBox="1"/>
          <p:nvPr/>
        </p:nvSpPr>
        <p:spPr>
          <a:xfrm>
            <a:off x="7084081" y="4524673"/>
            <a:ext cx="127470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Top-3 SSJ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90A5285-9D12-5545-8C80-6E5992734144}"/>
              </a:ext>
            </a:extLst>
          </p:cNvPr>
          <p:cNvCxnSpPr>
            <a:cxnSpLocks/>
            <a:stCxn id="33" idx="3"/>
          </p:cNvCxnSpPr>
          <p:nvPr/>
        </p:nvCxnSpPr>
        <p:spPr bwMode="auto">
          <a:xfrm>
            <a:off x="8358789" y="4709339"/>
            <a:ext cx="210186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08EDA0B9-8FAC-724C-A74F-38F8F94F7C67}"/>
              </a:ext>
            </a:extLst>
          </p:cNvPr>
          <p:cNvSpPr txBox="1"/>
          <p:nvPr/>
        </p:nvSpPr>
        <p:spPr>
          <a:xfrm>
            <a:off x="4617750" y="2530963"/>
            <a:ext cx="1504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sz="20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F641BD6-43C1-CA44-B027-1B17882B2CF4}"/>
              </a:ext>
            </a:extLst>
          </p:cNvPr>
          <p:cNvSpPr txBox="1"/>
          <p:nvPr/>
        </p:nvSpPr>
        <p:spPr>
          <a:xfrm>
            <a:off x="4617750" y="4821779"/>
            <a:ext cx="1504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B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endParaRPr lang="en-US" sz="20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AF824B-CE4E-8648-818D-09BD878A53A9}"/>
              </a:ext>
            </a:extLst>
          </p:cNvPr>
          <p:cNvSpPr txBox="1"/>
          <p:nvPr/>
        </p:nvSpPr>
        <p:spPr>
          <a:xfrm>
            <a:off x="1485120" y="2161631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solidFill>
                  <a:srgbClr val="FF0000"/>
                </a:solidFill>
              </a:rPr>
              <a:t>Config</a:t>
            </a:r>
            <a:r>
              <a:rPr lang="en-US" sz="1800" dirty="0">
                <a:solidFill>
                  <a:srgbClr val="FF0000"/>
                </a:solidFill>
              </a:rPr>
              <a:t> = {Name, City}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2CB7B6D-C9E6-BF44-BC66-02A2E1C781A1}"/>
              </a:ext>
            </a:extLst>
          </p:cNvPr>
          <p:cNvSpPr txBox="1"/>
          <p:nvPr/>
        </p:nvSpPr>
        <p:spPr>
          <a:xfrm>
            <a:off x="8601554" y="423119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DB62C26-8926-2146-A741-A05A9CDCBFA4}"/>
              </a:ext>
            </a:extLst>
          </p:cNvPr>
          <p:cNvSpPr txBox="1"/>
          <p:nvPr/>
        </p:nvSpPr>
        <p:spPr>
          <a:xfrm>
            <a:off x="8601553" y="450819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A353F4-FF5E-7546-BDC4-E059F424A5A0}"/>
              </a:ext>
            </a:extLst>
          </p:cNvPr>
          <p:cNvSpPr txBox="1"/>
          <p:nvPr/>
        </p:nvSpPr>
        <p:spPr>
          <a:xfrm>
            <a:off x="8599178" y="478147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en-US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F9687F9-8B27-FD4A-A048-5FB82A2532A4}"/>
              </a:ext>
            </a:extLst>
          </p:cNvPr>
          <p:cNvSpPr txBox="1"/>
          <p:nvPr/>
        </p:nvSpPr>
        <p:spPr>
          <a:xfrm>
            <a:off x="4553720" y="2887323"/>
            <a:ext cx="210826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>
                <a:latin typeface="Times New Roman"/>
                <a:cs typeface="Times New Roman"/>
              </a:rPr>
              <a:t>“Dave Smith </a:t>
            </a:r>
            <a:r>
              <a:rPr lang="en-US" sz="1700" dirty="0" err="1">
                <a:latin typeface="Times New Roman"/>
                <a:cs typeface="Times New Roman"/>
              </a:rPr>
              <a:t>Altanta</a:t>
            </a:r>
            <a:r>
              <a:rPr lang="en-US" sz="1700" dirty="0">
                <a:latin typeface="Times New Roman"/>
                <a:cs typeface="Times New Roman"/>
              </a:rPr>
              <a:t>”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9120C5-0A7C-E14B-97C0-8C342352C62A}"/>
              </a:ext>
            </a:extLst>
          </p:cNvPr>
          <p:cNvSpPr txBox="1"/>
          <p:nvPr/>
        </p:nvSpPr>
        <p:spPr>
          <a:xfrm>
            <a:off x="4553720" y="3226846"/>
            <a:ext cx="1879041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“Daniel Smith LA”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83F37D-8A09-CB4B-B6A5-3DF04E2DFF71}"/>
              </a:ext>
            </a:extLst>
          </p:cNvPr>
          <p:cNvSpPr txBox="1"/>
          <p:nvPr/>
        </p:nvSpPr>
        <p:spPr>
          <a:xfrm>
            <a:off x="4554006" y="3529192"/>
            <a:ext cx="2353529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“Joe </a:t>
            </a:r>
            <a:r>
              <a:rPr lang="en-US" sz="1700" dirty="0" err="1">
                <a:latin typeface="Times New Roman"/>
                <a:cs typeface="Times New Roman"/>
              </a:rPr>
              <a:t>Welson</a:t>
            </a:r>
            <a:r>
              <a:rPr lang="en-US" sz="1700" dirty="0">
                <a:latin typeface="Times New Roman"/>
                <a:cs typeface="Times New Roman"/>
              </a:rPr>
              <a:t> New York”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A09F7A7-B809-B84D-9F73-92A1270966BB}"/>
              </a:ext>
            </a:extLst>
          </p:cNvPr>
          <p:cNvSpPr txBox="1"/>
          <p:nvPr/>
        </p:nvSpPr>
        <p:spPr>
          <a:xfrm>
            <a:off x="4550818" y="3839251"/>
            <a:ext cx="2677336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“Charles Williams Chicago”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19EACE8-F5C1-1840-A767-3EDF89948891}"/>
              </a:ext>
            </a:extLst>
          </p:cNvPr>
          <p:cNvSpPr txBox="1"/>
          <p:nvPr/>
        </p:nvSpPr>
        <p:spPr>
          <a:xfrm>
            <a:off x="4547929" y="4130116"/>
            <a:ext cx="2483372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“Charlie William Atlanta”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EA822DE-9FC7-B946-B5C2-2C16BA6F07EC}"/>
              </a:ext>
            </a:extLst>
          </p:cNvPr>
          <p:cNvSpPr txBox="1"/>
          <p:nvPr/>
        </p:nvSpPr>
        <p:spPr>
          <a:xfrm>
            <a:off x="4540318" y="5181481"/>
            <a:ext cx="2182008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lnSpc>
                <a:spcPct val="80000"/>
              </a:lnSpc>
              <a:defRPr/>
            </a:pPr>
            <a:r>
              <a:rPr lang="en-US" sz="1700" dirty="0">
                <a:latin typeface="Times New Roman"/>
                <a:cs typeface="Times New Roman"/>
              </a:rPr>
              <a:t>“David Smith Atlanta”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1DD8CF8-7D1E-054C-B9CE-EBB871436311}"/>
              </a:ext>
            </a:extLst>
          </p:cNvPr>
          <p:cNvSpPr txBox="1"/>
          <p:nvPr/>
        </p:nvSpPr>
        <p:spPr>
          <a:xfrm>
            <a:off x="4551215" y="5472825"/>
            <a:ext cx="1720343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“Joe Wilson NY”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B661A9F-79EC-3848-BADF-3B15687E0134}"/>
              </a:ext>
            </a:extLst>
          </p:cNvPr>
          <p:cNvSpPr txBox="1"/>
          <p:nvPr/>
        </p:nvSpPr>
        <p:spPr>
          <a:xfrm>
            <a:off x="4542235" y="5779948"/>
            <a:ext cx="2193229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“Daniel W. Smith LA”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C917F6A-83FA-4749-8A3E-269F47A8D65B}"/>
              </a:ext>
            </a:extLst>
          </p:cNvPr>
          <p:cNvSpPr txBox="1"/>
          <p:nvPr/>
        </p:nvSpPr>
        <p:spPr>
          <a:xfrm>
            <a:off x="4538735" y="6083705"/>
            <a:ext cx="2677336" cy="3016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700" dirty="0">
                <a:latin typeface="Times New Roman"/>
                <a:cs typeface="Times New Roman"/>
              </a:rPr>
              <a:t>“Charles Williams Chicago”</a:t>
            </a:r>
          </a:p>
        </p:txBody>
      </p:sp>
    </p:spTree>
    <p:extLst>
      <p:ext uri="{BB962C8B-B14F-4D97-AF65-F5344CB8AC3E}">
        <p14:creationId xmlns:p14="http://schemas.microsoft.com/office/powerpoint/2010/main" val="38999537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3" grpId="0" animBg="1"/>
      <p:bldP spid="40" grpId="0"/>
      <p:bldP spid="41" grpId="0"/>
      <p:bldP spid="43" grpId="0"/>
      <p:bldP spid="44" grpId="0"/>
      <p:bldP spid="44" grpId="1"/>
      <p:bldP spid="45" grpId="0"/>
      <p:bldP spid="46" grpId="0"/>
      <p:bldP spid="50" grpId="0"/>
      <p:bldP spid="50" grpId="1"/>
      <p:bldP spid="51" grpId="0"/>
      <p:bldP spid="52" grpId="0"/>
      <p:bldP spid="53" grpId="0"/>
      <p:bldP spid="54" grpId="0"/>
      <p:bldP spid="55" grpId="0"/>
      <p:bldP spid="55" grpId="1"/>
      <p:bldP spid="56" grpId="0"/>
      <p:bldP spid="57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72CA-218A-DB41-BFBD-473E2D91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F3569-E737-2D45-82DF-AAAAB594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6A64E29-4DC0-F646-AB75-9444AAB58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16" y="1422395"/>
            <a:ext cx="3028224" cy="36294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AC1273F-4EFF-784F-ADB1-3C04868C810A}"/>
              </a:ext>
            </a:extLst>
          </p:cNvPr>
          <p:cNvSpPr txBox="1"/>
          <p:nvPr/>
        </p:nvSpPr>
        <p:spPr>
          <a:xfrm>
            <a:off x="3785176" y="1842803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CDEF7-F0C1-FD4F-8FB4-B2304FD96F73}"/>
              </a:ext>
            </a:extLst>
          </p:cNvPr>
          <p:cNvSpPr txBox="1"/>
          <p:nvPr/>
        </p:nvSpPr>
        <p:spPr>
          <a:xfrm>
            <a:off x="3785176" y="2403781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{City}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B1997-5C57-884B-BA51-76A38705DFDC}"/>
              </a:ext>
            </a:extLst>
          </p:cNvPr>
          <p:cNvSpPr txBox="1"/>
          <p:nvPr/>
        </p:nvSpPr>
        <p:spPr>
          <a:xfrm>
            <a:off x="3785176" y="297346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{Age}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688901-5CFE-EC48-8EEF-07A12CD23D4F}"/>
              </a:ext>
            </a:extLst>
          </p:cNvPr>
          <p:cNvSpPr txBox="1"/>
          <p:nvPr/>
        </p:nvSpPr>
        <p:spPr>
          <a:xfrm>
            <a:off x="3770909" y="363484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40C152-B4E4-7B46-A718-DC8E16356559}"/>
              </a:ext>
            </a:extLst>
          </p:cNvPr>
          <p:cNvSpPr txBox="1"/>
          <p:nvPr/>
        </p:nvSpPr>
        <p:spPr>
          <a:xfrm>
            <a:off x="3785337" y="4386738"/>
            <a:ext cx="222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City, Age}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C0F517-FFA4-C94C-885C-5B1E2282CA60}"/>
              </a:ext>
            </a:extLst>
          </p:cNvPr>
          <p:cNvSpPr txBox="1"/>
          <p:nvPr/>
        </p:nvSpPr>
        <p:spPr>
          <a:xfrm rot="5400000">
            <a:off x="4403615" y="4030656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EF8C88E1-5EA7-F143-B84A-201C56DF03A9}"/>
              </a:ext>
            </a:extLst>
          </p:cNvPr>
          <p:cNvSpPr/>
          <p:nvPr/>
        </p:nvSpPr>
        <p:spPr bwMode="auto">
          <a:xfrm>
            <a:off x="3414983" y="1905977"/>
            <a:ext cx="355925" cy="2831884"/>
          </a:xfrm>
          <a:prstGeom prst="leftBrace">
            <a:avLst>
              <a:gd name="adj1" fmla="val 4571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BB0ACE-29B8-674F-B5AD-40C03C5D3821}"/>
              </a:ext>
            </a:extLst>
          </p:cNvPr>
          <p:cNvCxnSpPr>
            <a:cxnSpLocks/>
          </p:cNvCxnSpPr>
          <p:nvPr/>
        </p:nvCxnSpPr>
        <p:spPr bwMode="auto">
          <a:xfrm>
            <a:off x="6001282" y="2042858"/>
            <a:ext cx="126188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A27E95-5026-DF45-B667-30121409C206}"/>
              </a:ext>
            </a:extLst>
          </p:cNvPr>
          <p:cNvCxnSpPr>
            <a:cxnSpLocks/>
          </p:cNvCxnSpPr>
          <p:nvPr/>
        </p:nvCxnSpPr>
        <p:spPr bwMode="auto">
          <a:xfrm>
            <a:off x="6005817" y="2613549"/>
            <a:ext cx="125734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6762983-F730-8B41-8E72-19B013188E68}"/>
              </a:ext>
            </a:extLst>
          </p:cNvPr>
          <p:cNvCxnSpPr>
            <a:cxnSpLocks/>
          </p:cNvCxnSpPr>
          <p:nvPr/>
        </p:nvCxnSpPr>
        <p:spPr bwMode="auto">
          <a:xfrm>
            <a:off x="6001282" y="3851623"/>
            <a:ext cx="13056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8F1A45-FB28-4A45-9DDC-C5504AA0A34E}"/>
              </a:ext>
            </a:extLst>
          </p:cNvPr>
          <p:cNvSpPr txBox="1"/>
          <p:nvPr/>
        </p:nvSpPr>
        <p:spPr>
          <a:xfrm>
            <a:off x="6001282" y="167266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E38CA3-6004-3941-9D36-609768A84C4F}"/>
              </a:ext>
            </a:extLst>
          </p:cNvPr>
          <p:cNvSpPr txBox="1"/>
          <p:nvPr/>
        </p:nvSpPr>
        <p:spPr>
          <a:xfrm>
            <a:off x="6001282" y="224421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7E7C93-436B-384F-83CC-A749304D95AA}"/>
              </a:ext>
            </a:extLst>
          </p:cNvPr>
          <p:cNvSpPr txBox="1"/>
          <p:nvPr/>
        </p:nvSpPr>
        <p:spPr>
          <a:xfrm>
            <a:off x="6001282" y="348778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pic>
        <p:nvPicPr>
          <p:cNvPr id="45" name="Picture 44" descr="Screen Shot 2017-01-26 at 12.16.41 PM.png">
            <a:extLst>
              <a:ext uri="{FF2B5EF4-FFF2-40B4-BE49-F238E27FC236}">
                <a16:creationId xmlns:a16="http://schemas.microsoft.com/office/drawing/2014/main" id="{391D3EF9-D2C5-E947-BBB3-BD30F02EEF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510" y="2666360"/>
            <a:ext cx="413383" cy="529978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12D2FDE-0C2D-5F45-8FAA-84468E83989A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041362"/>
            <a:ext cx="696310" cy="8338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F7E0EDC-F57E-3C4D-97CB-14B69F162BE5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613549"/>
            <a:ext cx="696310" cy="2616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9058A76-625F-0340-8E4F-7D53308B23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092877" y="2875213"/>
            <a:ext cx="702677" cy="9764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B6F74D7-E721-FF4C-8F20-2B5CF9631B96}"/>
              </a:ext>
            </a:extLst>
          </p:cNvPr>
          <p:cNvCxnSpPr/>
          <p:nvPr/>
        </p:nvCxnSpPr>
        <p:spPr bwMode="auto">
          <a:xfrm>
            <a:off x="7494761" y="190597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0C8B02E-4BD4-2746-AECD-B7DBC74CB5DA}"/>
              </a:ext>
            </a:extLst>
          </p:cNvPr>
          <p:cNvCxnSpPr/>
          <p:nvPr/>
        </p:nvCxnSpPr>
        <p:spPr bwMode="auto">
          <a:xfrm>
            <a:off x="7494761" y="2038464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A13E25D-6AA2-FF48-9B68-78A437167822}"/>
              </a:ext>
            </a:extLst>
          </p:cNvPr>
          <p:cNvCxnSpPr/>
          <p:nvPr/>
        </p:nvCxnSpPr>
        <p:spPr bwMode="auto">
          <a:xfrm>
            <a:off x="7494761" y="21865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E7EF8E8-50B2-7E49-BAFE-91372CBBDFA3}"/>
              </a:ext>
            </a:extLst>
          </p:cNvPr>
          <p:cNvCxnSpPr/>
          <p:nvPr/>
        </p:nvCxnSpPr>
        <p:spPr bwMode="auto">
          <a:xfrm>
            <a:off x="7505717" y="248106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6BFA5F-A5F4-1D44-B7A4-C2FF69EEDB81}"/>
              </a:ext>
            </a:extLst>
          </p:cNvPr>
          <p:cNvCxnSpPr/>
          <p:nvPr/>
        </p:nvCxnSpPr>
        <p:spPr bwMode="auto">
          <a:xfrm>
            <a:off x="7505717" y="26135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2FDA603-297E-9140-B05B-18ADD01FA029}"/>
              </a:ext>
            </a:extLst>
          </p:cNvPr>
          <p:cNvCxnSpPr/>
          <p:nvPr/>
        </p:nvCxnSpPr>
        <p:spPr bwMode="auto">
          <a:xfrm>
            <a:off x="7505717" y="276160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EE8B60-2CF1-5A4E-B8AD-9040B6139F04}"/>
              </a:ext>
            </a:extLst>
          </p:cNvPr>
          <p:cNvCxnSpPr/>
          <p:nvPr/>
        </p:nvCxnSpPr>
        <p:spPr bwMode="auto">
          <a:xfrm>
            <a:off x="7494761" y="3719136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6E0BFB2-BA48-C340-88FC-7CFFC159CE4F}"/>
              </a:ext>
            </a:extLst>
          </p:cNvPr>
          <p:cNvCxnSpPr/>
          <p:nvPr/>
        </p:nvCxnSpPr>
        <p:spPr bwMode="auto">
          <a:xfrm>
            <a:off x="7494761" y="38516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41A4F18-2673-F846-A871-6AA0DB437857}"/>
              </a:ext>
            </a:extLst>
          </p:cNvPr>
          <p:cNvCxnSpPr/>
          <p:nvPr/>
        </p:nvCxnSpPr>
        <p:spPr bwMode="auto">
          <a:xfrm>
            <a:off x="7494761" y="399968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138489F-BB4B-0645-A8D4-C98A869CF00A}"/>
              </a:ext>
            </a:extLst>
          </p:cNvPr>
          <p:cNvCxnSpPr/>
          <p:nvPr/>
        </p:nvCxnSpPr>
        <p:spPr bwMode="auto">
          <a:xfrm>
            <a:off x="8933521" y="230789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6F89C1-5A29-9542-846B-8B21AF0BD7C4}"/>
              </a:ext>
            </a:extLst>
          </p:cNvPr>
          <p:cNvCxnSpPr/>
          <p:nvPr/>
        </p:nvCxnSpPr>
        <p:spPr bwMode="auto">
          <a:xfrm>
            <a:off x="8933521" y="244038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4408968-DC76-294B-BB7B-265E7277E636}"/>
              </a:ext>
            </a:extLst>
          </p:cNvPr>
          <p:cNvCxnSpPr/>
          <p:nvPr/>
        </p:nvCxnSpPr>
        <p:spPr bwMode="auto">
          <a:xfrm>
            <a:off x="8933521" y="258843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D0C787-074A-D14F-9CA1-3FE5D4CEB799}"/>
              </a:ext>
            </a:extLst>
          </p:cNvPr>
          <p:cNvCxnSpPr/>
          <p:nvPr/>
        </p:nvCxnSpPr>
        <p:spPr bwMode="auto">
          <a:xfrm>
            <a:off x="8933521" y="2731791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A214921-A7AA-B149-9A79-222C92F969BD}"/>
              </a:ext>
            </a:extLst>
          </p:cNvPr>
          <p:cNvCxnSpPr/>
          <p:nvPr/>
        </p:nvCxnSpPr>
        <p:spPr bwMode="auto">
          <a:xfrm>
            <a:off x="8933521" y="286427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FEBD800-973C-3B43-B12C-824CEEACC3A7}"/>
              </a:ext>
            </a:extLst>
          </p:cNvPr>
          <p:cNvCxnSpPr/>
          <p:nvPr/>
        </p:nvCxnSpPr>
        <p:spPr bwMode="auto">
          <a:xfrm>
            <a:off x="8933521" y="301233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F722FFC-1B72-234A-95E3-5A381EA769B4}"/>
              </a:ext>
            </a:extLst>
          </p:cNvPr>
          <p:cNvCxnSpPr/>
          <p:nvPr/>
        </p:nvCxnSpPr>
        <p:spPr bwMode="auto">
          <a:xfrm>
            <a:off x="8933521" y="314810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850F2E4-0B38-454C-AD2E-39CEA20EAB1F}"/>
              </a:ext>
            </a:extLst>
          </p:cNvPr>
          <p:cNvCxnSpPr/>
          <p:nvPr/>
        </p:nvCxnSpPr>
        <p:spPr bwMode="auto">
          <a:xfrm>
            <a:off x="8933521" y="328059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018FDC5-B073-FC4B-AA57-721393A0BF17}"/>
              </a:ext>
            </a:extLst>
          </p:cNvPr>
          <p:cNvCxnSpPr/>
          <p:nvPr/>
        </p:nvCxnSpPr>
        <p:spPr bwMode="auto">
          <a:xfrm>
            <a:off x="8933521" y="34286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3361499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/>
      <p:bldP spid="20" grpId="1"/>
      <p:bldP spid="22" grpId="1"/>
      <p:bldP spid="32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Matching tuples have similar values on certain attributes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Run a top-k string similar join, use top-k pairs as match candidates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multiple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to find as many killed-off matches as possible</a:t>
            </a:r>
          </a:p>
          <a:p>
            <a:pPr lvl="1"/>
            <a:r>
              <a:rPr lang="en-US" sz="1773" dirty="0">
                <a:latin typeface="Arial" panose="020B0604020202020204" pitchFamily="34" charset="0"/>
                <a:cs typeface="Arial" panose="020B0604020202020204" pitchFamily="34" charset="0"/>
              </a:rPr>
              <a:t>But cannot use all of them as there are too many</a:t>
            </a:r>
          </a:p>
          <a:p>
            <a:pPr lvl="1"/>
            <a:r>
              <a:rPr lang="en-US" sz="1773" dirty="0">
                <a:latin typeface="Arial" panose="020B0604020202020204" pitchFamily="34" charset="0"/>
                <a:cs typeface="Arial" panose="020B0604020202020204" pitchFamily="34" charset="0"/>
              </a:rPr>
              <a:t>E.g., 10 attributes -&gt; 1023 </a:t>
            </a:r>
            <a:r>
              <a:rPr lang="en-US" sz="1773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endParaRPr lang="en-US" sz="17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to select a set of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133" dirty="0">
              <a:latin typeface="Times New Roman"/>
              <a:cs typeface="Times New Roman"/>
            </a:endParaRPr>
          </a:p>
          <a:p>
            <a:endParaRPr lang="en-US" sz="2133" dirty="0">
              <a:latin typeface="Times New Roman"/>
              <a:cs typeface="Times New Roman"/>
            </a:endParaRPr>
          </a:p>
          <a:p>
            <a:endParaRPr lang="en-US" sz="2133" dirty="0">
              <a:latin typeface="Times New Roman"/>
              <a:cs typeface="Times New Roman"/>
            </a:endParaRPr>
          </a:p>
          <a:p>
            <a:endParaRPr lang="en-US" sz="2133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86778"/>
              </p:ext>
            </p:extLst>
          </p:nvPr>
        </p:nvGraphicFramePr>
        <p:xfrm>
          <a:off x="995666" y="1870412"/>
          <a:ext cx="3751181" cy="621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0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7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666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6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David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A.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Las Vegas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403192"/>
              </p:ext>
            </p:extLst>
          </p:nvPr>
        </p:nvGraphicFramePr>
        <p:xfrm>
          <a:off x="5268784" y="1864487"/>
          <a:ext cx="3777389" cy="631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5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63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63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David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Vegas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1655" y="1514510"/>
            <a:ext cx="982961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920" b="1" dirty="0">
                <a:solidFill>
                  <a:schemeClr val="tx1"/>
                </a:solidFill>
                <a:latin typeface="Times New Roman"/>
                <a:cs typeface="Times New Roman"/>
              </a:rPr>
              <a:t>Tuple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312" y="1493092"/>
            <a:ext cx="995785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920" b="1" dirty="0">
                <a:solidFill>
                  <a:schemeClr val="tx1"/>
                </a:solidFill>
                <a:latin typeface="Times New Roman"/>
                <a:cs typeface="Times New Roman"/>
              </a:rPr>
              <a:t>Tuple b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279581" y="2603023"/>
            <a:ext cx="0" cy="3345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346486" y="2586300"/>
            <a:ext cx="1032655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80" dirty="0">
                <a:solidFill>
                  <a:schemeClr val="tx1"/>
                </a:solidFill>
                <a:latin typeface="Times New Roman"/>
                <a:cs typeface="Times New Roman"/>
              </a:rPr>
              <a:t>Name + City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6285015" y="2615057"/>
            <a:ext cx="0" cy="33450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351920" y="2581608"/>
            <a:ext cx="1032655" cy="28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80" dirty="0">
                <a:solidFill>
                  <a:schemeClr val="tx1"/>
                </a:solidFill>
                <a:latin typeface="Times New Roman"/>
                <a:cs typeface="Times New Roman"/>
              </a:rPr>
              <a:t>Name + City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22673" y="2937520"/>
            <a:ext cx="700687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i="1" dirty="0" err="1">
                <a:solidFill>
                  <a:schemeClr val="tx1"/>
                </a:solidFill>
                <a:latin typeface="Times New Roman"/>
                <a:cs typeface="Times New Roman"/>
              </a:rPr>
              <a:t>Jaccard</a:t>
            </a: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(                                                  ,                                             ) = </a:t>
            </a:r>
            <a:r>
              <a:rPr lang="en-US" sz="1707" dirty="0">
                <a:solidFill>
                  <a:srgbClr val="FF0000"/>
                </a:solidFill>
                <a:latin typeface="Times New Roman"/>
                <a:cs typeface="Times New Roman"/>
              </a:rPr>
              <a:t>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37418" y="2932827"/>
            <a:ext cx="2733441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“</a:t>
            </a:r>
            <a:r>
              <a:rPr lang="en-US" sz="1707" dirty="0">
                <a:solidFill>
                  <a:srgbClr val="FC6204"/>
                </a:solidFill>
                <a:latin typeface="Times New Roman"/>
                <a:cs typeface="Times New Roman"/>
              </a:rPr>
              <a:t>David </a:t>
            </a: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A. </a:t>
            </a:r>
            <a:r>
              <a:rPr lang="en-US" sz="1707" dirty="0">
                <a:solidFill>
                  <a:srgbClr val="FC6204"/>
                </a:solidFill>
                <a:latin typeface="Times New Roman"/>
                <a:cs typeface="Times New Roman"/>
              </a:rPr>
              <a:t>Smith</a:t>
            </a: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 Las </a:t>
            </a:r>
            <a:r>
              <a:rPr lang="en-US" sz="1707" dirty="0">
                <a:solidFill>
                  <a:srgbClr val="FC6204"/>
                </a:solidFill>
                <a:latin typeface="Times New Roman"/>
                <a:cs typeface="Times New Roman"/>
              </a:rPr>
              <a:t>Vegas</a:t>
            </a: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43547" y="2944860"/>
            <a:ext cx="2095445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“</a:t>
            </a:r>
            <a:r>
              <a:rPr lang="en-US" sz="1707" dirty="0">
                <a:solidFill>
                  <a:srgbClr val="FC6204"/>
                </a:solidFill>
                <a:latin typeface="Times New Roman"/>
                <a:cs typeface="Times New Roman"/>
              </a:rPr>
              <a:t>David Smith Vegas</a:t>
            </a:r>
            <a:r>
              <a:rPr lang="en-US" sz="1707" dirty="0">
                <a:solidFill>
                  <a:schemeClr val="tx1"/>
                </a:solidFill>
                <a:latin typeface="Times New Roman"/>
                <a:cs typeface="Times New Roman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20203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4" grpId="0"/>
      <p:bldP spid="17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</a:t>
            </a:r>
            <a:r>
              <a:rPr lang="en-US" dirty="0" err="1"/>
              <a:t>Config</a:t>
            </a:r>
            <a:r>
              <a:rPr lang="en-US" dirty="0"/>
              <a:t>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975360"/>
            <a:ext cx="9555480" cy="5527040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Procedure for generating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config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tree</a:t>
            </a:r>
          </a:p>
          <a:p>
            <a:pPr marL="853287" lvl="1" indent="-365759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Given schema S, select a set of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promising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attributes T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Discard numeric,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categorical attributes</a:t>
            </a:r>
          </a:p>
          <a:p>
            <a:pPr marL="853287" lvl="1" indent="-365759">
              <a:buFont typeface="+mj-lt"/>
              <a:buAutoNum type="arabicPeriod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Generate a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top-down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fashion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Pick one node to expand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Equivalent to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“pick one attribute to exclude”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Attributes with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unique values </a:t>
            </a: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fewer missing values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are more useful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E.g. “name” vs. “city”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Assign a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each attribute, remove the one with the lowest score</a:t>
            </a:r>
          </a:p>
          <a:p>
            <a:pPr lvl="2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 &gt;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), remove attribute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133" dirty="0">
              <a:latin typeface="Times New Roman"/>
              <a:cs typeface="Times New Roman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Manage long string attributes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E.g., description, comments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Cause multiple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generate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top-k lists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Need to remove the long attribute first 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33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41409" y="1437739"/>
            <a:ext cx="1326004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7" dirty="0">
                <a:latin typeface="Times New Roman"/>
                <a:cs typeface="Times New Roman"/>
              </a:rPr>
              <a:t>T = {</a:t>
            </a:r>
            <a:r>
              <a:rPr lang="en-US" sz="1707" i="1" dirty="0" err="1">
                <a:latin typeface="Times New Roman"/>
                <a:cs typeface="Times New Roman"/>
              </a:rPr>
              <a:t>n,c,s,d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58899" y="2056102"/>
            <a:ext cx="797013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{</a:t>
            </a:r>
            <a:r>
              <a:rPr lang="en-US" sz="1707" i="1" dirty="0" err="1">
                <a:latin typeface="Times New Roman"/>
                <a:cs typeface="Times New Roman"/>
              </a:rPr>
              <a:t>c,s,d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63832" y="2056102"/>
            <a:ext cx="862737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 {</a:t>
            </a:r>
            <a:r>
              <a:rPr lang="en-US" sz="1707" i="1" dirty="0" err="1">
                <a:latin typeface="Times New Roman"/>
                <a:cs typeface="Times New Roman"/>
              </a:rPr>
              <a:t>n,s,d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6701" y="2056102"/>
            <a:ext cx="821058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{</a:t>
            </a:r>
            <a:r>
              <a:rPr lang="en-US" sz="1707" i="1" dirty="0" err="1">
                <a:latin typeface="Times New Roman"/>
                <a:cs typeface="Times New Roman"/>
              </a:rPr>
              <a:t>n,c,d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34145" y="2056102"/>
            <a:ext cx="851515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 {</a:t>
            </a:r>
            <a:r>
              <a:rPr lang="en-US" sz="1707" i="1" dirty="0" err="1">
                <a:latin typeface="Times New Roman"/>
                <a:cs typeface="Times New Roman"/>
              </a:rPr>
              <a:t>n,c,s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09447" y="2684940"/>
            <a:ext cx="712054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 {</a:t>
            </a:r>
            <a:r>
              <a:rPr lang="en-US" sz="1707" i="1" dirty="0" err="1">
                <a:latin typeface="Times New Roman"/>
                <a:cs typeface="Times New Roman"/>
              </a:rPr>
              <a:t>c,d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77659" y="2684940"/>
            <a:ext cx="723275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 {</a:t>
            </a:r>
            <a:r>
              <a:rPr lang="en-US" sz="1707" i="1" dirty="0" err="1">
                <a:latin typeface="Times New Roman"/>
                <a:cs typeface="Times New Roman"/>
              </a:rPr>
              <a:t>n,d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15838" y="2684940"/>
            <a:ext cx="712054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 {</a:t>
            </a:r>
            <a:r>
              <a:rPr lang="en-US" sz="1707" i="1" dirty="0" err="1">
                <a:latin typeface="Times New Roman"/>
                <a:cs typeface="Times New Roman"/>
              </a:rPr>
              <a:t>n,c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cxnSp>
        <p:nvCxnSpPr>
          <p:cNvPr id="13" name="Straight Connector 12"/>
          <p:cNvCxnSpPr>
            <a:stCxn id="8" idx="2"/>
            <a:endCxn id="10" idx="0"/>
          </p:cNvCxnSpPr>
          <p:nvPr/>
        </p:nvCxnSpPr>
        <p:spPr>
          <a:xfrm flipH="1">
            <a:off x="7765474" y="2332331"/>
            <a:ext cx="971756" cy="352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2"/>
            <a:endCxn id="11" idx="0"/>
          </p:cNvCxnSpPr>
          <p:nvPr/>
        </p:nvCxnSpPr>
        <p:spPr>
          <a:xfrm>
            <a:off x="8737230" y="2332331"/>
            <a:ext cx="2067" cy="352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2"/>
            <a:endCxn id="12" idx="0"/>
          </p:cNvCxnSpPr>
          <p:nvPr/>
        </p:nvCxnSpPr>
        <p:spPr>
          <a:xfrm>
            <a:off x="8737230" y="2332331"/>
            <a:ext cx="834635" cy="35260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7" idx="0"/>
          </p:cNvCxnSpPr>
          <p:nvPr/>
        </p:nvCxnSpPr>
        <p:spPr>
          <a:xfrm flipH="1">
            <a:off x="7795201" y="1792773"/>
            <a:ext cx="509210" cy="2633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126757" y="3238024"/>
            <a:ext cx="505267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{</a:t>
            </a:r>
            <a:r>
              <a:rPr lang="en-US" sz="1707" i="1" dirty="0">
                <a:latin typeface="Times New Roman"/>
                <a:cs typeface="Times New Roman"/>
              </a:rPr>
              <a:t>d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cxnSp>
        <p:nvCxnSpPr>
          <p:cNvPr id="18" name="Straight Connector 17"/>
          <p:cNvCxnSpPr>
            <a:stCxn id="11" idx="2"/>
            <a:endCxn id="17" idx="0"/>
          </p:cNvCxnSpPr>
          <p:nvPr/>
        </p:nvCxnSpPr>
        <p:spPr>
          <a:xfrm flipH="1">
            <a:off x="8379391" y="2961169"/>
            <a:ext cx="359906" cy="27685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5" idx="2"/>
            <a:endCxn id="6" idx="0"/>
          </p:cNvCxnSpPr>
          <p:nvPr/>
        </p:nvCxnSpPr>
        <p:spPr>
          <a:xfrm flipH="1">
            <a:off x="6857406" y="1792773"/>
            <a:ext cx="1447005" cy="2633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8" idx="0"/>
          </p:cNvCxnSpPr>
          <p:nvPr/>
        </p:nvCxnSpPr>
        <p:spPr>
          <a:xfrm>
            <a:off x="8304411" y="1792773"/>
            <a:ext cx="432819" cy="2633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5" idx="2"/>
            <a:endCxn id="9" idx="0"/>
          </p:cNvCxnSpPr>
          <p:nvPr/>
        </p:nvCxnSpPr>
        <p:spPr>
          <a:xfrm>
            <a:off x="8304411" y="1792773"/>
            <a:ext cx="1355492" cy="2633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84025" y="3238024"/>
            <a:ext cx="505267" cy="276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707" dirty="0">
                <a:latin typeface="Times New Roman"/>
                <a:cs typeface="Times New Roman"/>
              </a:rPr>
              <a:t>{</a:t>
            </a:r>
            <a:r>
              <a:rPr lang="en-US" sz="1707" i="1" dirty="0">
                <a:latin typeface="Times New Roman"/>
                <a:cs typeface="Times New Roman"/>
              </a:rPr>
              <a:t>n</a:t>
            </a:r>
            <a:r>
              <a:rPr lang="en-US" sz="1707" dirty="0">
                <a:latin typeface="Times New Roman"/>
                <a:cs typeface="Times New Roman"/>
              </a:rPr>
              <a:t>}</a:t>
            </a:r>
          </a:p>
        </p:txBody>
      </p:sp>
      <p:cxnSp>
        <p:nvCxnSpPr>
          <p:cNvPr id="23" name="Straight Connector 22"/>
          <p:cNvCxnSpPr>
            <a:stCxn id="11" idx="2"/>
            <a:endCxn id="22" idx="0"/>
          </p:cNvCxnSpPr>
          <p:nvPr/>
        </p:nvCxnSpPr>
        <p:spPr>
          <a:xfrm>
            <a:off x="8739297" y="2961169"/>
            <a:ext cx="397362" cy="27685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Freeform 23">
            <a:extLst>
              <a:ext uri="{FF2B5EF4-FFF2-40B4-BE49-F238E27FC236}">
                <a16:creationId xmlns:a16="http://schemas.microsoft.com/office/drawing/2014/main" id="{CCE44DF8-7366-6C4A-90A9-1248890120A7}"/>
              </a:ext>
            </a:extLst>
          </p:cNvPr>
          <p:cNvSpPr/>
          <p:nvPr/>
        </p:nvSpPr>
        <p:spPr bwMode="auto">
          <a:xfrm>
            <a:off x="7339308" y="2433955"/>
            <a:ext cx="1737995" cy="1138121"/>
          </a:xfrm>
          <a:custGeom>
            <a:avLst/>
            <a:gdLst>
              <a:gd name="connsiteX0" fmla="*/ 1494845 w 1737995"/>
              <a:gd name="connsiteY0" fmla="*/ 924446 h 1138121"/>
              <a:gd name="connsiteX1" fmla="*/ 1708205 w 1737995"/>
              <a:gd name="connsiteY1" fmla="*/ 604406 h 1138121"/>
              <a:gd name="connsiteX2" fmla="*/ 1723445 w 1737995"/>
              <a:gd name="connsiteY2" fmla="*/ 360566 h 1138121"/>
              <a:gd name="connsiteX3" fmla="*/ 1586285 w 1737995"/>
              <a:gd name="connsiteY3" fmla="*/ 116726 h 1138121"/>
              <a:gd name="connsiteX4" fmla="*/ 1174805 w 1737995"/>
              <a:gd name="connsiteY4" fmla="*/ 71006 h 1138121"/>
              <a:gd name="connsiteX5" fmla="*/ 519485 w 1737995"/>
              <a:gd name="connsiteY5" fmla="*/ 10046 h 1138121"/>
              <a:gd name="connsiteX6" fmla="*/ 16565 w 1737995"/>
              <a:gd name="connsiteY6" fmla="*/ 299606 h 1138121"/>
              <a:gd name="connsiteX7" fmla="*/ 214685 w 1737995"/>
              <a:gd name="connsiteY7" fmla="*/ 863486 h 1138121"/>
              <a:gd name="connsiteX8" fmla="*/ 1113845 w 1737995"/>
              <a:gd name="connsiteY8" fmla="*/ 1137806 h 1138121"/>
              <a:gd name="connsiteX9" fmla="*/ 1494845 w 1737995"/>
              <a:gd name="connsiteY9" fmla="*/ 924446 h 113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37995" h="1138121">
                <a:moveTo>
                  <a:pt x="1494845" y="924446"/>
                </a:moveTo>
                <a:cubicBezTo>
                  <a:pt x="1593905" y="835546"/>
                  <a:pt x="1670105" y="698386"/>
                  <a:pt x="1708205" y="604406"/>
                </a:cubicBezTo>
                <a:cubicBezTo>
                  <a:pt x="1746305" y="510426"/>
                  <a:pt x="1743765" y="441846"/>
                  <a:pt x="1723445" y="360566"/>
                </a:cubicBezTo>
                <a:cubicBezTo>
                  <a:pt x="1703125" y="279286"/>
                  <a:pt x="1677725" y="164986"/>
                  <a:pt x="1586285" y="116726"/>
                </a:cubicBezTo>
                <a:cubicBezTo>
                  <a:pt x="1494845" y="68466"/>
                  <a:pt x="1174805" y="71006"/>
                  <a:pt x="1174805" y="71006"/>
                </a:cubicBezTo>
                <a:cubicBezTo>
                  <a:pt x="997005" y="53226"/>
                  <a:pt x="712525" y="-28054"/>
                  <a:pt x="519485" y="10046"/>
                </a:cubicBezTo>
                <a:cubicBezTo>
                  <a:pt x="326445" y="48146"/>
                  <a:pt x="67365" y="157366"/>
                  <a:pt x="16565" y="299606"/>
                </a:cubicBezTo>
                <a:cubicBezTo>
                  <a:pt x="-34235" y="441846"/>
                  <a:pt x="31805" y="723786"/>
                  <a:pt x="214685" y="863486"/>
                </a:cubicBezTo>
                <a:cubicBezTo>
                  <a:pt x="397565" y="1003186"/>
                  <a:pt x="897945" y="1130186"/>
                  <a:pt x="1113845" y="1137806"/>
                </a:cubicBezTo>
                <a:cubicBezTo>
                  <a:pt x="1329745" y="1145426"/>
                  <a:pt x="1395785" y="1013346"/>
                  <a:pt x="1494845" y="924446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1AF2653-606E-404A-9A4B-225C656FD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515" y="4881715"/>
            <a:ext cx="3177899" cy="1472685"/>
          </a:xfrm>
          <a:prstGeom prst="rect">
            <a:avLst/>
          </a:prstGeom>
        </p:spPr>
      </p:pic>
      <p:sp>
        <p:nvSpPr>
          <p:cNvPr id="26" name="Freeform 25">
            <a:extLst>
              <a:ext uri="{FF2B5EF4-FFF2-40B4-BE49-F238E27FC236}">
                <a16:creationId xmlns:a16="http://schemas.microsoft.com/office/drawing/2014/main" id="{97BB96BD-BB61-1440-9249-0D6465FFD608}"/>
              </a:ext>
            </a:extLst>
          </p:cNvPr>
          <p:cNvSpPr/>
          <p:nvPr/>
        </p:nvSpPr>
        <p:spPr bwMode="auto">
          <a:xfrm>
            <a:off x="8032230" y="5234324"/>
            <a:ext cx="1870365" cy="1372382"/>
          </a:xfrm>
          <a:custGeom>
            <a:avLst/>
            <a:gdLst>
              <a:gd name="connsiteX0" fmla="*/ 1174043 w 2569937"/>
              <a:gd name="connsiteY0" fmla="*/ 15476 h 1593790"/>
              <a:gd name="connsiteX1" fmla="*/ 466677 w 2569937"/>
              <a:gd name="connsiteY1" fmla="*/ 118993 h 1593790"/>
              <a:gd name="connsiteX2" fmla="*/ 850 w 2569937"/>
              <a:gd name="connsiteY2" fmla="*/ 688336 h 1593790"/>
              <a:gd name="connsiteX3" fmla="*/ 380412 w 2569937"/>
              <a:gd name="connsiteY3" fmla="*/ 1395702 h 1593790"/>
              <a:gd name="connsiteX4" fmla="*/ 1346571 w 2569937"/>
              <a:gd name="connsiteY4" fmla="*/ 1585484 h 1593790"/>
              <a:gd name="connsiteX5" fmla="*/ 2502511 w 2569937"/>
              <a:gd name="connsiteY5" fmla="*/ 1430208 h 1593790"/>
              <a:gd name="connsiteX6" fmla="*/ 2295477 w 2569937"/>
              <a:gd name="connsiteY6" fmla="*/ 343280 h 1593790"/>
              <a:gd name="connsiteX7" fmla="*/ 1174043 w 2569937"/>
              <a:gd name="connsiteY7" fmla="*/ 15476 h 15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9937" h="1593790">
                <a:moveTo>
                  <a:pt x="1174043" y="15476"/>
                </a:moveTo>
                <a:cubicBezTo>
                  <a:pt x="869243" y="-21905"/>
                  <a:pt x="662209" y="6850"/>
                  <a:pt x="466677" y="118993"/>
                </a:cubicBezTo>
                <a:cubicBezTo>
                  <a:pt x="271145" y="231136"/>
                  <a:pt x="15228" y="475551"/>
                  <a:pt x="850" y="688336"/>
                </a:cubicBezTo>
                <a:cubicBezTo>
                  <a:pt x="-13528" y="901121"/>
                  <a:pt x="156125" y="1246177"/>
                  <a:pt x="380412" y="1395702"/>
                </a:cubicBezTo>
                <a:cubicBezTo>
                  <a:pt x="604699" y="1545227"/>
                  <a:pt x="992888" y="1579733"/>
                  <a:pt x="1346571" y="1585484"/>
                </a:cubicBezTo>
                <a:cubicBezTo>
                  <a:pt x="1700254" y="1591235"/>
                  <a:pt x="2344360" y="1637242"/>
                  <a:pt x="2502511" y="1430208"/>
                </a:cubicBezTo>
                <a:cubicBezTo>
                  <a:pt x="2660662" y="1223174"/>
                  <a:pt x="2519764" y="579069"/>
                  <a:pt x="2295477" y="343280"/>
                </a:cubicBezTo>
                <a:cubicBezTo>
                  <a:pt x="2071190" y="107491"/>
                  <a:pt x="1478843" y="52857"/>
                  <a:pt x="1174043" y="15476"/>
                </a:cubicBezTo>
                <a:close/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176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7" grpId="0"/>
      <p:bldP spid="22" grpId="0"/>
      <p:bldP spid="24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72CA-218A-DB41-BFBD-473E2D91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F3569-E737-2D45-82DF-AAAAB594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6A64E29-4DC0-F646-AB75-9444AAB58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16" y="1422395"/>
            <a:ext cx="3028224" cy="36294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AC1273F-4EFF-784F-ADB1-3C04868C810A}"/>
              </a:ext>
            </a:extLst>
          </p:cNvPr>
          <p:cNvSpPr txBox="1"/>
          <p:nvPr/>
        </p:nvSpPr>
        <p:spPr>
          <a:xfrm>
            <a:off x="3785176" y="1842803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CDEF7-F0C1-FD4F-8FB4-B2304FD96F73}"/>
              </a:ext>
            </a:extLst>
          </p:cNvPr>
          <p:cNvSpPr txBox="1"/>
          <p:nvPr/>
        </p:nvSpPr>
        <p:spPr>
          <a:xfrm>
            <a:off x="3785176" y="2403781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{City}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B1997-5C57-884B-BA51-76A38705DFDC}"/>
              </a:ext>
            </a:extLst>
          </p:cNvPr>
          <p:cNvSpPr txBox="1"/>
          <p:nvPr/>
        </p:nvSpPr>
        <p:spPr>
          <a:xfrm>
            <a:off x="3785176" y="297346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{Age}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688901-5CFE-EC48-8EEF-07A12CD23D4F}"/>
              </a:ext>
            </a:extLst>
          </p:cNvPr>
          <p:cNvSpPr txBox="1"/>
          <p:nvPr/>
        </p:nvSpPr>
        <p:spPr>
          <a:xfrm>
            <a:off x="3770909" y="363484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40C152-B4E4-7B46-A718-DC8E16356559}"/>
              </a:ext>
            </a:extLst>
          </p:cNvPr>
          <p:cNvSpPr txBox="1"/>
          <p:nvPr/>
        </p:nvSpPr>
        <p:spPr>
          <a:xfrm>
            <a:off x="3785337" y="4386738"/>
            <a:ext cx="222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City, Age}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C0F517-FFA4-C94C-885C-5B1E2282CA60}"/>
              </a:ext>
            </a:extLst>
          </p:cNvPr>
          <p:cNvSpPr txBox="1"/>
          <p:nvPr/>
        </p:nvSpPr>
        <p:spPr>
          <a:xfrm rot="5400000">
            <a:off x="4403615" y="4030656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EF8C88E1-5EA7-F143-B84A-201C56DF03A9}"/>
              </a:ext>
            </a:extLst>
          </p:cNvPr>
          <p:cNvSpPr/>
          <p:nvPr/>
        </p:nvSpPr>
        <p:spPr bwMode="auto">
          <a:xfrm>
            <a:off x="3414983" y="1905977"/>
            <a:ext cx="355925" cy="2831884"/>
          </a:xfrm>
          <a:prstGeom prst="leftBrace">
            <a:avLst>
              <a:gd name="adj1" fmla="val 4571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BB0ACE-29B8-674F-B5AD-40C03C5D3821}"/>
              </a:ext>
            </a:extLst>
          </p:cNvPr>
          <p:cNvCxnSpPr>
            <a:cxnSpLocks/>
          </p:cNvCxnSpPr>
          <p:nvPr/>
        </p:nvCxnSpPr>
        <p:spPr bwMode="auto">
          <a:xfrm>
            <a:off x="6001282" y="2042858"/>
            <a:ext cx="126188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A27E95-5026-DF45-B667-30121409C206}"/>
              </a:ext>
            </a:extLst>
          </p:cNvPr>
          <p:cNvCxnSpPr>
            <a:cxnSpLocks/>
          </p:cNvCxnSpPr>
          <p:nvPr/>
        </p:nvCxnSpPr>
        <p:spPr bwMode="auto">
          <a:xfrm>
            <a:off x="6005817" y="2613549"/>
            <a:ext cx="125734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6762983-F730-8B41-8E72-19B013188E68}"/>
              </a:ext>
            </a:extLst>
          </p:cNvPr>
          <p:cNvCxnSpPr>
            <a:cxnSpLocks/>
          </p:cNvCxnSpPr>
          <p:nvPr/>
        </p:nvCxnSpPr>
        <p:spPr bwMode="auto">
          <a:xfrm>
            <a:off x="6001282" y="3851623"/>
            <a:ext cx="13056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8F1A45-FB28-4A45-9DDC-C5504AA0A34E}"/>
              </a:ext>
            </a:extLst>
          </p:cNvPr>
          <p:cNvSpPr txBox="1"/>
          <p:nvPr/>
        </p:nvSpPr>
        <p:spPr>
          <a:xfrm>
            <a:off x="6001282" y="167266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E38CA3-6004-3941-9D36-609768A84C4F}"/>
              </a:ext>
            </a:extLst>
          </p:cNvPr>
          <p:cNvSpPr txBox="1"/>
          <p:nvPr/>
        </p:nvSpPr>
        <p:spPr>
          <a:xfrm>
            <a:off x="6001282" y="224421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7E7C93-436B-384F-83CC-A749304D95AA}"/>
              </a:ext>
            </a:extLst>
          </p:cNvPr>
          <p:cNvSpPr txBox="1"/>
          <p:nvPr/>
        </p:nvSpPr>
        <p:spPr>
          <a:xfrm>
            <a:off x="6001282" y="348778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pic>
        <p:nvPicPr>
          <p:cNvPr id="45" name="Picture 44" descr="Screen Shot 2017-01-26 at 12.16.41 PM.png">
            <a:extLst>
              <a:ext uri="{FF2B5EF4-FFF2-40B4-BE49-F238E27FC236}">
                <a16:creationId xmlns:a16="http://schemas.microsoft.com/office/drawing/2014/main" id="{391D3EF9-D2C5-E947-BBB3-BD30F02EEF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510" y="2666360"/>
            <a:ext cx="413383" cy="529978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12D2FDE-0C2D-5F45-8FAA-84468E83989A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041362"/>
            <a:ext cx="696310" cy="8338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F7E0EDC-F57E-3C4D-97CB-14B69F162BE5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613549"/>
            <a:ext cx="696310" cy="2616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9058A76-625F-0340-8E4F-7D53308B23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092877" y="2875213"/>
            <a:ext cx="702677" cy="9764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B6F74D7-E721-FF4C-8F20-2B5CF9631B96}"/>
              </a:ext>
            </a:extLst>
          </p:cNvPr>
          <p:cNvCxnSpPr/>
          <p:nvPr/>
        </p:nvCxnSpPr>
        <p:spPr bwMode="auto">
          <a:xfrm>
            <a:off x="7494761" y="190597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0C8B02E-4BD4-2746-AECD-B7DBC74CB5DA}"/>
              </a:ext>
            </a:extLst>
          </p:cNvPr>
          <p:cNvCxnSpPr/>
          <p:nvPr/>
        </p:nvCxnSpPr>
        <p:spPr bwMode="auto">
          <a:xfrm>
            <a:off x="7494761" y="2038464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A13E25D-6AA2-FF48-9B68-78A437167822}"/>
              </a:ext>
            </a:extLst>
          </p:cNvPr>
          <p:cNvCxnSpPr/>
          <p:nvPr/>
        </p:nvCxnSpPr>
        <p:spPr bwMode="auto">
          <a:xfrm>
            <a:off x="7494761" y="21865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E7EF8E8-50B2-7E49-BAFE-91372CBBDFA3}"/>
              </a:ext>
            </a:extLst>
          </p:cNvPr>
          <p:cNvCxnSpPr/>
          <p:nvPr/>
        </p:nvCxnSpPr>
        <p:spPr bwMode="auto">
          <a:xfrm>
            <a:off x="7505717" y="248106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6BFA5F-A5F4-1D44-B7A4-C2FF69EEDB81}"/>
              </a:ext>
            </a:extLst>
          </p:cNvPr>
          <p:cNvCxnSpPr/>
          <p:nvPr/>
        </p:nvCxnSpPr>
        <p:spPr bwMode="auto">
          <a:xfrm>
            <a:off x="7505717" y="26135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2FDA603-297E-9140-B05B-18ADD01FA029}"/>
              </a:ext>
            </a:extLst>
          </p:cNvPr>
          <p:cNvCxnSpPr/>
          <p:nvPr/>
        </p:nvCxnSpPr>
        <p:spPr bwMode="auto">
          <a:xfrm>
            <a:off x="7505717" y="276160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EE8B60-2CF1-5A4E-B8AD-9040B6139F04}"/>
              </a:ext>
            </a:extLst>
          </p:cNvPr>
          <p:cNvCxnSpPr/>
          <p:nvPr/>
        </p:nvCxnSpPr>
        <p:spPr bwMode="auto">
          <a:xfrm>
            <a:off x="7494761" y="3719136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6E0BFB2-BA48-C340-88FC-7CFFC159CE4F}"/>
              </a:ext>
            </a:extLst>
          </p:cNvPr>
          <p:cNvCxnSpPr/>
          <p:nvPr/>
        </p:nvCxnSpPr>
        <p:spPr bwMode="auto">
          <a:xfrm>
            <a:off x="7494761" y="38516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41A4F18-2673-F846-A871-6AA0DB437857}"/>
              </a:ext>
            </a:extLst>
          </p:cNvPr>
          <p:cNvCxnSpPr/>
          <p:nvPr/>
        </p:nvCxnSpPr>
        <p:spPr bwMode="auto">
          <a:xfrm>
            <a:off x="7494761" y="399968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138489F-BB4B-0645-A8D4-C98A869CF00A}"/>
              </a:ext>
            </a:extLst>
          </p:cNvPr>
          <p:cNvCxnSpPr/>
          <p:nvPr/>
        </p:nvCxnSpPr>
        <p:spPr bwMode="auto">
          <a:xfrm>
            <a:off x="8933521" y="230789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6F89C1-5A29-9542-846B-8B21AF0BD7C4}"/>
              </a:ext>
            </a:extLst>
          </p:cNvPr>
          <p:cNvCxnSpPr/>
          <p:nvPr/>
        </p:nvCxnSpPr>
        <p:spPr bwMode="auto">
          <a:xfrm>
            <a:off x="8933521" y="244038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4408968-DC76-294B-BB7B-265E7277E636}"/>
              </a:ext>
            </a:extLst>
          </p:cNvPr>
          <p:cNvCxnSpPr/>
          <p:nvPr/>
        </p:nvCxnSpPr>
        <p:spPr bwMode="auto">
          <a:xfrm>
            <a:off x="8933521" y="258843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D0C787-074A-D14F-9CA1-3FE5D4CEB799}"/>
              </a:ext>
            </a:extLst>
          </p:cNvPr>
          <p:cNvCxnSpPr/>
          <p:nvPr/>
        </p:nvCxnSpPr>
        <p:spPr bwMode="auto">
          <a:xfrm>
            <a:off x="8933521" y="2731791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A214921-A7AA-B149-9A79-222C92F969BD}"/>
              </a:ext>
            </a:extLst>
          </p:cNvPr>
          <p:cNvCxnSpPr/>
          <p:nvPr/>
        </p:nvCxnSpPr>
        <p:spPr bwMode="auto">
          <a:xfrm>
            <a:off x="8933521" y="286427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FEBD800-973C-3B43-B12C-824CEEACC3A7}"/>
              </a:ext>
            </a:extLst>
          </p:cNvPr>
          <p:cNvCxnSpPr/>
          <p:nvPr/>
        </p:nvCxnSpPr>
        <p:spPr bwMode="auto">
          <a:xfrm>
            <a:off x="8933521" y="301233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F722FFC-1B72-234A-95E3-5A381EA769B4}"/>
              </a:ext>
            </a:extLst>
          </p:cNvPr>
          <p:cNvCxnSpPr/>
          <p:nvPr/>
        </p:nvCxnSpPr>
        <p:spPr bwMode="auto">
          <a:xfrm>
            <a:off x="8933521" y="314810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850F2E4-0B38-454C-AD2E-39CEA20EAB1F}"/>
              </a:ext>
            </a:extLst>
          </p:cNvPr>
          <p:cNvCxnSpPr/>
          <p:nvPr/>
        </p:nvCxnSpPr>
        <p:spPr bwMode="auto">
          <a:xfrm>
            <a:off x="8933521" y="328059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018FDC5-B073-FC4B-AA57-721393A0BF17}"/>
              </a:ext>
            </a:extLst>
          </p:cNvPr>
          <p:cNvCxnSpPr/>
          <p:nvPr/>
        </p:nvCxnSpPr>
        <p:spPr bwMode="auto">
          <a:xfrm>
            <a:off x="8933521" y="34286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58347379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Top-k String Similarity Joins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240" y="975360"/>
                <a:ext cx="9265920" cy="5527040"/>
              </a:xfrm>
            </p:spPr>
            <p:txBody>
              <a:bodyPr/>
              <a:lstStyle/>
              <a:p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Similarity measure for top-k SSJs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Use </a:t>
                </a:r>
                <a:r>
                  <a:rPr lang="en-US" sz="1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Jaccard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similarity:   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𝐽𝑎𝑐𝑐𝑎𝑟𝑑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∩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∪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MatchCatcher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works with all set-based measures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Cosine, Dice, </a:t>
                </a:r>
                <a:r>
                  <a:rPr lang="en-US" sz="1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Jaccard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Overlap</a:t>
                </a:r>
              </a:p>
              <a:p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State of the art on top-k SSJs for a single </a:t>
                </a:r>
                <a:r>
                  <a:rPr lang="en-US" sz="2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config</a:t>
                </a:r>
                <a:endParaRPr lang="en-US" sz="2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b="1" dirty="0" err="1">
                    <a:latin typeface="Courier New" panose="02070309020205020404" pitchFamily="49" charset="0"/>
                    <a:ea typeface="Hiragino Sans W0" panose="020B0200000000000000" pitchFamily="34" charset="-128"/>
                    <a:cs typeface="Courier New" panose="02070309020205020404" pitchFamily="49" charset="0"/>
                  </a:rPr>
                  <a:t>TopKJoin</a:t>
                </a:r>
                <a:r>
                  <a:rPr lang="en-US" sz="1800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[Xiao et al. 2009]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based on prefix-filtering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Maintain a prefix for each string by inverted index, incrementally extend the prefix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pairs with prefix overlap and compute similarity scores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TopKJoin</a:t>
                </a:r>
                <a:r>
                  <a:rPr lang="en-US" sz="2200" dirty="0">
                    <a:latin typeface="Arial" panose="020B0604020202020204" pitchFamily="34" charset="0"/>
                    <a:cs typeface="Arial" panose="020B0604020202020204" pitchFamily="34" charset="0"/>
                  </a:rPr>
                  <a:t> has a major limitation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 similarity score </a:t>
                </a:r>
                <a:r>
                  <a:rPr lang="en-US" sz="18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immediately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if there is an overlap in the prefix for a pair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Waste a lot of time for pairs not in the actual top-k list</a:t>
                </a: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133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240" y="975360"/>
                <a:ext cx="9265920" cy="5527040"/>
              </a:xfrm>
              <a:blipFill>
                <a:blip r:embed="rId3"/>
                <a:stretch>
                  <a:fillRect l="-274" t="-688" r="-1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4700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QJoin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Key idea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keep track of the number of token overlaps each pair has, only compute </a:t>
            </a:r>
          </a:p>
          <a:p>
            <a:pPr marL="487528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the similarity score if there are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overlaps in the prefix</a:t>
            </a: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Save unnecessary similarity score computation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Select the best q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Select the best q empirically as it’s difficult to analyze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machine with n CPU cores</a:t>
            </a:r>
          </a:p>
          <a:p>
            <a:pPr lvl="1"/>
            <a:endParaRPr lang="en-US" sz="170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83E7E-26F8-1246-8EB3-19C4A3879760}"/>
              </a:ext>
            </a:extLst>
          </p:cNvPr>
          <p:cNvSpPr txBox="1"/>
          <p:nvPr/>
        </p:nvSpPr>
        <p:spPr>
          <a:xfrm>
            <a:off x="3318955" y="4800326"/>
            <a:ext cx="635109" cy="355034"/>
          </a:xfrm>
          <a:prstGeom prst="rect">
            <a:avLst/>
          </a:prstGeom>
          <a:solidFill>
            <a:srgbClr val="D9D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BA55A8-8A2A-9847-B507-3A49AB1142C0}"/>
              </a:ext>
            </a:extLst>
          </p:cNvPr>
          <p:cNvSpPr txBox="1"/>
          <p:nvPr/>
        </p:nvSpPr>
        <p:spPr>
          <a:xfrm>
            <a:off x="3318955" y="5282313"/>
            <a:ext cx="635109" cy="355034"/>
          </a:xfrm>
          <a:prstGeom prst="rect">
            <a:avLst/>
          </a:prstGeom>
          <a:solidFill>
            <a:srgbClr val="D9D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7CFEFF-2B9B-BD42-B2EB-675711A24292}"/>
              </a:ext>
            </a:extLst>
          </p:cNvPr>
          <p:cNvSpPr txBox="1"/>
          <p:nvPr/>
        </p:nvSpPr>
        <p:spPr>
          <a:xfrm>
            <a:off x="3340527" y="5962510"/>
            <a:ext cx="635110" cy="355034"/>
          </a:xfrm>
          <a:prstGeom prst="rect">
            <a:avLst/>
          </a:prstGeom>
          <a:solidFill>
            <a:srgbClr val="D9D9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= 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E5CAD4-354B-EF47-B970-055C1380D041}"/>
              </a:ext>
            </a:extLst>
          </p:cNvPr>
          <p:cNvSpPr txBox="1"/>
          <p:nvPr/>
        </p:nvSpPr>
        <p:spPr>
          <a:xfrm rot="5400000">
            <a:off x="3537082" y="5641050"/>
            <a:ext cx="404278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A7543C-CDAE-AB41-8CE0-54C8EF53712A}"/>
              </a:ext>
            </a:extLst>
          </p:cNvPr>
          <p:cNvSpPr txBox="1"/>
          <p:nvPr/>
        </p:nvSpPr>
        <p:spPr>
          <a:xfrm>
            <a:off x="4636164" y="5275784"/>
            <a:ext cx="753732" cy="3550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top-50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B3E28C2-E382-E444-934D-5D3A7E090E90}"/>
              </a:ext>
            </a:extLst>
          </p:cNvPr>
          <p:cNvCxnSpPr>
            <a:cxnSpLocks/>
          </p:cNvCxnSpPr>
          <p:nvPr/>
        </p:nvCxnSpPr>
        <p:spPr bwMode="auto">
          <a:xfrm>
            <a:off x="3954064" y="5439923"/>
            <a:ext cx="68210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AECCDB8-B0EF-EE42-8439-7CA37BBE1159}"/>
              </a:ext>
            </a:extLst>
          </p:cNvPr>
          <p:cNvSpPr txBox="1"/>
          <p:nvPr/>
        </p:nvSpPr>
        <p:spPr>
          <a:xfrm>
            <a:off x="4553928" y="4880119"/>
            <a:ext cx="1042273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q = 2</a:t>
            </a:r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4FF7C92-F7F0-3E46-811E-ED002F4EB8C2}"/>
              </a:ext>
            </a:extLst>
          </p:cNvPr>
          <p:cNvSpPr/>
          <p:nvPr/>
        </p:nvSpPr>
        <p:spPr bwMode="auto">
          <a:xfrm rot="2671745">
            <a:off x="3869802" y="4893258"/>
            <a:ext cx="195072" cy="195072"/>
          </a:xfrm>
          <a:prstGeom prst="plus">
            <a:avLst>
              <a:gd name="adj" fmla="val 4546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8213" tIns="49108" rIns="98213" bIns="49108" numCol="1" rtlCol="0" anchor="t" anchorCtr="0" compatLnSpc="1">
            <a:prstTxWarp prst="textNoShape">
              <a:avLst/>
            </a:prstTxWarp>
          </a:bodyPr>
          <a:lstStyle/>
          <a:p>
            <a:pPr marL="792479" indent="-30480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133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6" name="Cross 15">
            <a:extLst>
              <a:ext uri="{FF2B5EF4-FFF2-40B4-BE49-F238E27FC236}">
                <a16:creationId xmlns:a16="http://schemas.microsoft.com/office/drawing/2014/main" id="{64A38A90-3587-664A-97BB-ADA63C5F067F}"/>
              </a:ext>
            </a:extLst>
          </p:cNvPr>
          <p:cNvSpPr/>
          <p:nvPr/>
        </p:nvSpPr>
        <p:spPr bwMode="auto">
          <a:xfrm rot="2671745">
            <a:off x="3872226" y="6031183"/>
            <a:ext cx="195072" cy="195072"/>
          </a:xfrm>
          <a:prstGeom prst="plus">
            <a:avLst>
              <a:gd name="adj" fmla="val 45468"/>
            </a:avLst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8213" tIns="49108" rIns="98213" bIns="49108" numCol="1" rtlCol="0" anchor="t" anchorCtr="0" compatLnSpc="1">
            <a:prstTxWarp prst="textNoShape">
              <a:avLst/>
            </a:prstTxWarp>
          </a:bodyPr>
          <a:lstStyle/>
          <a:p>
            <a:pPr marL="792479" indent="-30480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133" dirty="0">
              <a:solidFill>
                <a:schemeClr val="hlink"/>
              </a:solidFill>
              <a:latin typeface="Arial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1D68D8F-58E6-D848-AF13-C7779EF4511A}"/>
              </a:ext>
            </a:extLst>
          </p:cNvPr>
          <p:cNvCxnSpPr>
            <a:cxnSpLocks/>
          </p:cNvCxnSpPr>
          <p:nvPr/>
        </p:nvCxnSpPr>
        <p:spPr bwMode="auto">
          <a:xfrm>
            <a:off x="5389896" y="5439923"/>
            <a:ext cx="646197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5328E0-AE69-624F-BD87-335C64B2B236}"/>
              </a:ext>
            </a:extLst>
          </p:cNvPr>
          <p:cNvSpPr txBox="1"/>
          <p:nvPr/>
        </p:nvSpPr>
        <p:spPr>
          <a:xfrm>
            <a:off x="6036092" y="4983261"/>
            <a:ext cx="644728" cy="8804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>
              <a:buNone/>
            </a:pPr>
            <a:endParaRPr lang="en-US" sz="17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top-k</a:t>
            </a:r>
          </a:p>
          <a:p>
            <a:pPr>
              <a:buNone/>
            </a:pPr>
            <a:endParaRPr lang="en-US" sz="1707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B57B61D-CC97-E24C-9F8F-70564F986A67}"/>
              </a:ext>
            </a:extLst>
          </p:cNvPr>
          <p:cNvSpPr txBox="1"/>
          <p:nvPr/>
        </p:nvSpPr>
        <p:spPr>
          <a:xfrm>
            <a:off x="2483024" y="4822170"/>
            <a:ext cx="835485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1: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67DF27-D2EE-2A40-8B84-622944E9A7B3}"/>
              </a:ext>
            </a:extLst>
          </p:cNvPr>
          <p:cNvSpPr txBox="1"/>
          <p:nvPr/>
        </p:nvSpPr>
        <p:spPr>
          <a:xfrm>
            <a:off x="2489781" y="5294604"/>
            <a:ext cx="835485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2: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8FC036-81AD-5443-A0BD-19C2BDA3398E}"/>
              </a:ext>
            </a:extLst>
          </p:cNvPr>
          <p:cNvSpPr txBox="1"/>
          <p:nvPr/>
        </p:nvSpPr>
        <p:spPr>
          <a:xfrm>
            <a:off x="2489780" y="5994931"/>
            <a:ext cx="835485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1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n:</a:t>
            </a:r>
          </a:p>
        </p:txBody>
      </p:sp>
    </p:spTree>
    <p:extLst>
      <p:ext uri="{BB962C8B-B14F-4D97-AF65-F5344CB8AC3E}">
        <p14:creationId xmlns:p14="http://schemas.microsoft.com/office/powerpoint/2010/main" val="13916478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0" grpId="0" animBg="1"/>
      <p:bldP spid="14" grpId="0"/>
      <p:bldP spid="15" grpId="0" animBg="1"/>
      <p:bldP spid="16" grpId="0" animBg="1"/>
      <p:bldP spid="18" grpId="0" animBg="1"/>
      <p:bldP spid="9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Top-k SSJs Across All </a:t>
            </a:r>
            <a:r>
              <a:rPr lang="en-US" dirty="0" err="1"/>
              <a:t>Configs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Need to do joint SSJs on a set of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Generate 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a tree structure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Speed up the SSJs by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reusing computations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parallelization</a:t>
            </a:r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Reuse similarity score 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computations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Process the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</a:p>
          <a:p>
            <a:pPr marL="487529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a breath-first order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Reuse the computation </a:t>
            </a:r>
          </a:p>
          <a:p>
            <a:pPr marL="487529" lvl="1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 from the parents</a:t>
            </a:r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Reuse top-k lists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Initialize the top-k list by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re-adjusting the top-k pair scores from the parent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Can make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QJoin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stop earlier as the top-k list is not generated from scratch</a:t>
            </a:r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Parallel processing of the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configs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Process one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config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join per core in the same breath-first order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Concurrency control issues</a:t>
            </a:r>
          </a:p>
          <a:p>
            <a:pPr lvl="1"/>
            <a:endParaRPr lang="en-US" sz="17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133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F9AE7C4-8301-3543-8112-B8B12FEC5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414" y="2403772"/>
            <a:ext cx="6004198" cy="18822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434912-6D93-D442-8317-43856D3D9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413" y="4229171"/>
            <a:ext cx="6206671" cy="49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84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E72CA-218A-DB41-BFBD-473E2D91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F3569-E737-2D45-82DF-AAAAB5944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6A64E29-4DC0-F646-AB75-9444AAB58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16" y="1422395"/>
            <a:ext cx="3028224" cy="362949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AC1273F-4EFF-784F-ADB1-3C04868C810A}"/>
              </a:ext>
            </a:extLst>
          </p:cNvPr>
          <p:cNvSpPr txBox="1"/>
          <p:nvPr/>
        </p:nvSpPr>
        <p:spPr>
          <a:xfrm>
            <a:off x="3785176" y="1842803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{Name}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BCDEF7-F0C1-FD4F-8FB4-B2304FD96F73}"/>
              </a:ext>
            </a:extLst>
          </p:cNvPr>
          <p:cNvSpPr txBox="1"/>
          <p:nvPr/>
        </p:nvSpPr>
        <p:spPr>
          <a:xfrm>
            <a:off x="3785176" y="2403781"/>
            <a:ext cx="797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{City}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CB1997-5C57-884B-BA51-76A38705DFDC}"/>
              </a:ext>
            </a:extLst>
          </p:cNvPr>
          <p:cNvSpPr txBox="1"/>
          <p:nvPr/>
        </p:nvSpPr>
        <p:spPr>
          <a:xfrm>
            <a:off x="3785176" y="2973468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{Age}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688901-5CFE-EC48-8EEF-07A12CD23D4F}"/>
              </a:ext>
            </a:extLst>
          </p:cNvPr>
          <p:cNvSpPr txBox="1"/>
          <p:nvPr/>
        </p:nvSpPr>
        <p:spPr>
          <a:xfrm>
            <a:off x="3770909" y="3634840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City}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40C152-B4E4-7B46-A718-DC8E16356559}"/>
              </a:ext>
            </a:extLst>
          </p:cNvPr>
          <p:cNvSpPr txBox="1"/>
          <p:nvPr/>
        </p:nvSpPr>
        <p:spPr>
          <a:xfrm>
            <a:off x="3785337" y="4386738"/>
            <a:ext cx="2220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{Name, City, Age}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C0F517-FFA4-C94C-885C-5B1E2282CA60}"/>
              </a:ext>
            </a:extLst>
          </p:cNvPr>
          <p:cNvSpPr txBox="1"/>
          <p:nvPr/>
        </p:nvSpPr>
        <p:spPr>
          <a:xfrm rot="5400000">
            <a:off x="4403615" y="4030656"/>
            <a:ext cx="441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EF8C88E1-5EA7-F143-B84A-201C56DF03A9}"/>
              </a:ext>
            </a:extLst>
          </p:cNvPr>
          <p:cNvSpPr/>
          <p:nvPr/>
        </p:nvSpPr>
        <p:spPr bwMode="auto">
          <a:xfrm>
            <a:off x="3414983" y="1905977"/>
            <a:ext cx="355925" cy="2831884"/>
          </a:xfrm>
          <a:prstGeom prst="leftBrace">
            <a:avLst>
              <a:gd name="adj1" fmla="val 4571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8BB0ACE-29B8-674F-B5AD-40C03C5D3821}"/>
              </a:ext>
            </a:extLst>
          </p:cNvPr>
          <p:cNvCxnSpPr>
            <a:cxnSpLocks/>
          </p:cNvCxnSpPr>
          <p:nvPr/>
        </p:nvCxnSpPr>
        <p:spPr bwMode="auto">
          <a:xfrm>
            <a:off x="6001282" y="2042858"/>
            <a:ext cx="126188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A27E95-5026-DF45-B667-30121409C206}"/>
              </a:ext>
            </a:extLst>
          </p:cNvPr>
          <p:cNvCxnSpPr>
            <a:cxnSpLocks/>
          </p:cNvCxnSpPr>
          <p:nvPr/>
        </p:nvCxnSpPr>
        <p:spPr bwMode="auto">
          <a:xfrm>
            <a:off x="6005817" y="2613549"/>
            <a:ext cx="125734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6762983-F730-8B41-8E72-19B013188E68}"/>
              </a:ext>
            </a:extLst>
          </p:cNvPr>
          <p:cNvCxnSpPr>
            <a:cxnSpLocks/>
          </p:cNvCxnSpPr>
          <p:nvPr/>
        </p:nvCxnSpPr>
        <p:spPr bwMode="auto">
          <a:xfrm>
            <a:off x="6001282" y="3851623"/>
            <a:ext cx="130569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A8F1A45-FB28-4A45-9DDC-C5504AA0A34E}"/>
              </a:ext>
            </a:extLst>
          </p:cNvPr>
          <p:cNvSpPr txBox="1"/>
          <p:nvPr/>
        </p:nvSpPr>
        <p:spPr>
          <a:xfrm>
            <a:off x="6001282" y="167266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E38CA3-6004-3941-9D36-609768A84C4F}"/>
              </a:ext>
            </a:extLst>
          </p:cNvPr>
          <p:cNvSpPr txBox="1"/>
          <p:nvPr/>
        </p:nvSpPr>
        <p:spPr>
          <a:xfrm>
            <a:off x="6001282" y="2244217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7E7C93-436B-384F-83CC-A749304D95AA}"/>
              </a:ext>
            </a:extLst>
          </p:cNvPr>
          <p:cNvSpPr txBox="1"/>
          <p:nvPr/>
        </p:nvSpPr>
        <p:spPr>
          <a:xfrm>
            <a:off x="6001282" y="3487783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</a:t>
            </a:r>
          </a:p>
        </p:txBody>
      </p:sp>
      <p:pic>
        <p:nvPicPr>
          <p:cNvPr id="45" name="Picture 44" descr="Screen Shot 2017-01-26 at 12.16.41 PM.png">
            <a:extLst>
              <a:ext uri="{FF2B5EF4-FFF2-40B4-BE49-F238E27FC236}">
                <a16:creationId xmlns:a16="http://schemas.microsoft.com/office/drawing/2014/main" id="{391D3EF9-D2C5-E947-BBB3-BD30F02EEF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510" y="2666360"/>
            <a:ext cx="413383" cy="529978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12D2FDE-0C2D-5F45-8FAA-84468E83989A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041362"/>
            <a:ext cx="696310" cy="8338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F7E0EDC-F57E-3C4D-97CB-14B69F162BE5}"/>
              </a:ext>
            </a:extLst>
          </p:cNvPr>
          <p:cNvCxnSpPr>
            <a:cxnSpLocks/>
          </p:cNvCxnSpPr>
          <p:nvPr/>
        </p:nvCxnSpPr>
        <p:spPr bwMode="auto">
          <a:xfrm>
            <a:off x="8099244" y="2613549"/>
            <a:ext cx="696310" cy="2616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9058A76-625F-0340-8E4F-7D53308B237B}"/>
              </a:ext>
            </a:extLst>
          </p:cNvPr>
          <p:cNvCxnSpPr>
            <a:cxnSpLocks/>
          </p:cNvCxnSpPr>
          <p:nvPr/>
        </p:nvCxnSpPr>
        <p:spPr bwMode="auto">
          <a:xfrm flipV="1">
            <a:off x="8092877" y="2875213"/>
            <a:ext cx="702677" cy="9764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6B6F74D7-E721-FF4C-8F20-2B5CF9631B96}"/>
              </a:ext>
            </a:extLst>
          </p:cNvPr>
          <p:cNvCxnSpPr/>
          <p:nvPr/>
        </p:nvCxnSpPr>
        <p:spPr bwMode="auto">
          <a:xfrm>
            <a:off x="7494761" y="190597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0C8B02E-4BD4-2746-AECD-B7DBC74CB5DA}"/>
              </a:ext>
            </a:extLst>
          </p:cNvPr>
          <p:cNvCxnSpPr/>
          <p:nvPr/>
        </p:nvCxnSpPr>
        <p:spPr bwMode="auto">
          <a:xfrm>
            <a:off x="7494761" y="2038464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A13E25D-6AA2-FF48-9B68-78A437167822}"/>
              </a:ext>
            </a:extLst>
          </p:cNvPr>
          <p:cNvCxnSpPr/>
          <p:nvPr/>
        </p:nvCxnSpPr>
        <p:spPr bwMode="auto">
          <a:xfrm>
            <a:off x="7494761" y="21865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E7EF8E8-50B2-7E49-BAFE-91372CBBDFA3}"/>
              </a:ext>
            </a:extLst>
          </p:cNvPr>
          <p:cNvCxnSpPr/>
          <p:nvPr/>
        </p:nvCxnSpPr>
        <p:spPr bwMode="auto">
          <a:xfrm>
            <a:off x="7505717" y="248106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A6BFA5F-A5F4-1D44-B7A4-C2FF69EEDB81}"/>
              </a:ext>
            </a:extLst>
          </p:cNvPr>
          <p:cNvCxnSpPr/>
          <p:nvPr/>
        </p:nvCxnSpPr>
        <p:spPr bwMode="auto">
          <a:xfrm>
            <a:off x="7505717" y="26135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2FDA603-297E-9140-B05B-18ADD01FA029}"/>
              </a:ext>
            </a:extLst>
          </p:cNvPr>
          <p:cNvCxnSpPr/>
          <p:nvPr/>
        </p:nvCxnSpPr>
        <p:spPr bwMode="auto">
          <a:xfrm>
            <a:off x="7505717" y="276160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EE8B60-2CF1-5A4E-B8AD-9040B6139F04}"/>
              </a:ext>
            </a:extLst>
          </p:cNvPr>
          <p:cNvCxnSpPr/>
          <p:nvPr/>
        </p:nvCxnSpPr>
        <p:spPr bwMode="auto">
          <a:xfrm>
            <a:off x="7494761" y="3719136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6E0BFB2-BA48-C340-88FC-7CFFC159CE4F}"/>
              </a:ext>
            </a:extLst>
          </p:cNvPr>
          <p:cNvCxnSpPr/>
          <p:nvPr/>
        </p:nvCxnSpPr>
        <p:spPr bwMode="auto">
          <a:xfrm>
            <a:off x="7494761" y="385162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41A4F18-2673-F846-A871-6AA0DB437857}"/>
              </a:ext>
            </a:extLst>
          </p:cNvPr>
          <p:cNvCxnSpPr/>
          <p:nvPr/>
        </p:nvCxnSpPr>
        <p:spPr bwMode="auto">
          <a:xfrm>
            <a:off x="7494761" y="3999682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138489F-BB4B-0645-A8D4-C98A869CF00A}"/>
              </a:ext>
            </a:extLst>
          </p:cNvPr>
          <p:cNvCxnSpPr/>
          <p:nvPr/>
        </p:nvCxnSpPr>
        <p:spPr bwMode="auto">
          <a:xfrm>
            <a:off x="8933521" y="230789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6F89C1-5A29-9542-846B-8B21AF0BD7C4}"/>
              </a:ext>
            </a:extLst>
          </p:cNvPr>
          <p:cNvCxnSpPr/>
          <p:nvPr/>
        </p:nvCxnSpPr>
        <p:spPr bwMode="auto">
          <a:xfrm>
            <a:off x="8933521" y="244038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4408968-DC76-294B-BB7B-265E7277E636}"/>
              </a:ext>
            </a:extLst>
          </p:cNvPr>
          <p:cNvCxnSpPr/>
          <p:nvPr/>
        </p:nvCxnSpPr>
        <p:spPr bwMode="auto">
          <a:xfrm>
            <a:off x="8933521" y="258843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8D0C787-074A-D14F-9CA1-3FE5D4CEB799}"/>
              </a:ext>
            </a:extLst>
          </p:cNvPr>
          <p:cNvCxnSpPr/>
          <p:nvPr/>
        </p:nvCxnSpPr>
        <p:spPr bwMode="auto">
          <a:xfrm>
            <a:off x="8933521" y="2731791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A214921-A7AA-B149-9A79-222C92F969BD}"/>
              </a:ext>
            </a:extLst>
          </p:cNvPr>
          <p:cNvCxnSpPr/>
          <p:nvPr/>
        </p:nvCxnSpPr>
        <p:spPr bwMode="auto">
          <a:xfrm>
            <a:off x="8933521" y="2864278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FEBD800-973C-3B43-B12C-824CEEACC3A7}"/>
              </a:ext>
            </a:extLst>
          </p:cNvPr>
          <p:cNvCxnSpPr/>
          <p:nvPr/>
        </p:nvCxnSpPr>
        <p:spPr bwMode="auto">
          <a:xfrm>
            <a:off x="8933521" y="3012337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F722FFC-1B72-234A-95E3-5A381EA769B4}"/>
              </a:ext>
            </a:extLst>
          </p:cNvPr>
          <p:cNvCxnSpPr/>
          <p:nvPr/>
        </p:nvCxnSpPr>
        <p:spPr bwMode="auto">
          <a:xfrm>
            <a:off x="8933521" y="3148103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850F2E4-0B38-454C-AD2E-39CEA20EAB1F}"/>
              </a:ext>
            </a:extLst>
          </p:cNvPr>
          <p:cNvCxnSpPr/>
          <p:nvPr/>
        </p:nvCxnSpPr>
        <p:spPr bwMode="auto">
          <a:xfrm>
            <a:off x="8933521" y="3280590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018FDC5-B073-FC4B-AA57-721393A0BF17}"/>
              </a:ext>
            </a:extLst>
          </p:cNvPr>
          <p:cNvCxnSpPr/>
          <p:nvPr/>
        </p:nvCxnSpPr>
        <p:spPr bwMode="auto">
          <a:xfrm>
            <a:off x="8933521" y="3428649"/>
            <a:ext cx="304498" cy="0"/>
          </a:xfrm>
          <a:prstGeom prst="lin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51068140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" y="160182"/>
            <a:ext cx="8290560" cy="731520"/>
          </a:xfrm>
        </p:spPr>
        <p:txBody>
          <a:bodyPr/>
          <a:lstStyle/>
          <a:p>
            <a:r>
              <a:rPr lang="en-US" dirty="0"/>
              <a:t>Entity Matching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5551" y="1636669"/>
            <a:ext cx="1689484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 b="1" dirty="0">
                <a:latin typeface="Times New Roman"/>
                <a:cs typeface="Times New Roman"/>
              </a:rPr>
              <a:t>Table A</a:t>
            </a:r>
            <a:endParaRPr lang="en-US" sz="2987" b="1" baseline="-25000" dirty="0">
              <a:latin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8131" y="1643231"/>
            <a:ext cx="1608050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87" b="1" dirty="0">
                <a:latin typeface="Times New Roman"/>
                <a:cs typeface="Times New Roman"/>
              </a:rPr>
              <a:t>Table B</a:t>
            </a:r>
            <a:endParaRPr lang="en-US" sz="2987" b="1" baseline="-25000" dirty="0">
              <a:latin typeface="Times New Roman"/>
              <a:cs typeface="Times New Roman"/>
            </a:endParaRPr>
          </a:p>
        </p:txBody>
      </p:sp>
      <p:cxnSp>
        <p:nvCxnSpPr>
          <p:cNvPr id="22" name="Straight Arrow Connector 21"/>
          <p:cNvCxnSpPr>
            <a:cxnSpLocks/>
          </p:cNvCxnSpPr>
          <p:nvPr/>
        </p:nvCxnSpPr>
        <p:spPr bwMode="auto">
          <a:xfrm>
            <a:off x="4574180" y="2884120"/>
            <a:ext cx="965025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Straight Arrow Connector 22"/>
          <p:cNvCxnSpPr>
            <a:cxnSpLocks/>
          </p:cNvCxnSpPr>
          <p:nvPr/>
        </p:nvCxnSpPr>
        <p:spPr bwMode="auto">
          <a:xfrm flipV="1">
            <a:off x="4574180" y="3271338"/>
            <a:ext cx="983755" cy="44745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169379"/>
              </p:ext>
            </p:extLst>
          </p:nvPr>
        </p:nvGraphicFramePr>
        <p:xfrm>
          <a:off x="625641" y="2247904"/>
          <a:ext cx="3948539" cy="2432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6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Dave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Altanta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Welson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lang="en-US" sz="20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York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Charlie William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454478"/>
              </p:ext>
            </p:extLst>
          </p:nvPr>
        </p:nvGraphicFramePr>
        <p:xfrm>
          <a:off x="5553063" y="2258705"/>
          <a:ext cx="3912433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2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2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David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26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Wilson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W.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>
            <a:cxnSpLocks/>
          </p:cNvCxnSpPr>
          <p:nvPr/>
        </p:nvCxnSpPr>
        <p:spPr bwMode="auto">
          <a:xfrm flipV="1">
            <a:off x="4574180" y="4079427"/>
            <a:ext cx="965014" cy="80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417095" y="1040425"/>
            <a:ext cx="9095873" cy="79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820" tIns="58910" rIns="117820" bIns="58910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Find data records referring to the same real-world entity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417095" y="5028521"/>
            <a:ext cx="11347827" cy="1358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7820" tIns="58910" rIns="117820" bIns="58910" numCol="1" anchor="t" anchorCtr="0" compatLnSpc="1">
            <a:prstTxWarp prst="textNoShape">
              <a:avLst/>
            </a:prstTxWarp>
          </a:bodyPr>
          <a:lstStyle>
            <a:lvl1pPr marL="342795" indent="-34279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400" b="1">
                <a:solidFill>
                  <a:srgbClr val="0000DC"/>
                </a:solidFill>
                <a:latin typeface="+mn-lt"/>
                <a:ea typeface="+mn-ea"/>
                <a:cs typeface="+mn-cs"/>
              </a:defRPr>
            </a:lvl1pPr>
            <a:lvl2pPr marL="742721" indent="-285662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2pPr>
            <a:lvl3pPr marL="1142648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3pPr>
            <a:lvl4pPr marL="159970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6767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3826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0885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7944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5003" indent="-2285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Critical problem in many domains</a:t>
            </a:r>
          </a:p>
          <a:p>
            <a:pPr lvl="1"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E-commerce, biomedical, military intelligence,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47041"/>
      </p:ext>
    </p:extLst>
  </p:cSld>
  <p:clrMapOvr>
    <a:masterClrMapping/>
  </p:clrMapOvr>
  <p:transition advTm="201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" name="Picture 9" descr="datasets_for_tal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17" y="2049780"/>
            <a:ext cx="9297565" cy="260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697202"/>
      </p:ext>
    </p:extLst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9" name="Picture 8" descr="blockers_for_talk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33" y="1539625"/>
            <a:ext cx="9207134" cy="399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12280"/>
      </p:ext>
    </p:extLst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Overall accuracy</a:t>
            </a:r>
            <a:endParaRPr lang="en-US" sz="2133" dirty="0">
              <a:latin typeface="Times New Roman"/>
              <a:cs typeface="Times New Roman"/>
            </a:endParaRPr>
          </a:p>
          <a:p>
            <a:endParaRPr lang="en-US" sz="2133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1067" dirty="0">
              <a:latin typeface="Times New Roman"/>
              <a:cs typeface="Times New Roman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133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C39A3-C619-7E42-8E62-7DA1D95E8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50" y="1564464"/>
            <a:ext cx="3632839" cy="1532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3BC0336-82E2-DC4A-A418-E99173E2483F}"/>
              </a:ext>
            </a:extLst>
          </p:cNvPr>
          <p:cNvSpPr txBox="1"/>
          <p:nvPr/>
        </p:nvSpPr>
        <p:spPr>
          <a:xfrm>
            <a:off x="4387219" y="1259705"/>
            <a:ext cx="466025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Top-k SSJs </a:t>
            </a:r>
          </a:p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retrieved </a:t>
            </a:r>
            <a:r>
              <a:rPr lang="en-US" sz="1800" dirty="0">
                <a:solidFill>
                  <a:srgbClr val="FF0000"/>
                </a:solidFill>
              </a:rPr>
              <a:t>12-100%</a:t>
            </a:r>
            <a:r>
              <a:rPr lang="en-US" sz="1800" dirty="0">
                <a:solidFill>
                  <a:schemeClr val="tx1"/>
                </a:solidFill>
              </a:rPr>
              <a:t> of killed-off matches in D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F5442285-C1DC-E945-A71E-B5D0D5657C90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7970" y="1904067"/>
            <a:ext cx="1" cy="3273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4BBC08AF-C0DC-FE45-A186-851074FF0908}"/>
              </a:ext>
            </a:extLst>
          </p:cNvPr>
          <p:cNvSpPr txBox="1"/>
          <p:nvPr/>
        </p:nvSpPr>
        <p:spPr>
          <a:xfrm>
            <a:off x="4387219" y="2238961"/>
            <a:ext cx="446789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User identified </a:t>
            </a:r>
            <a:r>
              <a:rPr lang="en-US" sz="1800" dirty="0">
                <a:solidFill>
                  <a:srgbClr val="FF0000"/>
                </a:solidFill>
              </a:rPr>
              <a:t>70-100%</a:t>
            </a:r>
            <a:r>
              <a:rPr lang="en-US" sz="1800" dirty="0">
                <a:solidFill>
                  <a:schemeClr val="tx1"/>
                </a:solidFill>
              </a:rPr>
              <a:t> of these matches</a:t>
            </a:r>
          </a:p>
        </p:txBody>
      </p:sp>
      <p:sp>
        <p:nvSpPr>
          <p:cNvPr id="122" name="Bent Arrow 121">
            <a:extLst>
              <a:ext uri="{FF2B5EF4-FFF2-40B4-BE49-F238E27FC236}">
                <a16:creationId xmlns:a16="http://schemas.microsoft.com/office/drawing/2014/main" id="{6A9D37BA-DD1D-0F44-A9EC-A65F3569A3D0}"/>
              </a:ext>
            </a:extLst>
          </p:cNvPr>
          <p:cNvSpPr/>
          <p:nvPr/>
        </p:nvSpPr>
        <p:spPr bwMode="auto">
          <a:xfrm rot="781467">
            <a:off x="3536879" y="1416248"/>
            <a:ext cx="782091" cy="694944"/>
          </a:xfrm>
          <a:prstGeom prst="bentArrow">
            <a:avLst>
              <a:gd name="adj1" fmla="val 0"/>
              <a:gd name="adj2" fmla="val 5454"/>
              <a:gd name="adj3" fmla="val 10568"/>
              <a:gd name="adj4" fmla="val 894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6B60929F-D6C1-8E44-AA84-3EC543250880}"/>
              </a:ext>
            </a:extLst>
          </p:cNvPr>
          <p:cNvCxnSpPr>
            <a:cxnSpLocks/>
          </p:cNvCxnSpPr>
          <p:nvPr/>
        </p:nvCxnSpPr>
        <p:spPr bwMode="auto">
          <a:xfrm flipH="1">
            <a:off x="6367969" y="2579804"/>
            <a:ext cx="1" cy="3273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407D8AEF-CF12-9342-9EEE-7876470D9762}"/>
              </a:ext>
            </a:extLst>
          </p:cNvPr>
          <p:cNvSpPr txBox="1"/>
          <p:nvPr/>
        </p:nvSpPr>
        <p:spPr>
          <a:xfrm>
            <a:off x="4387219" y="2888219"/>
            <a:ext cx="45833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Examining matches reveals these reasons: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1D51FB7-1D17-F943-9E36-0A59E7194F5D}"/>
              </a:ext>
            </a:extLst>
          </p:cNvPr>
          <p:cNvSpPr txBox="1"/>
          <p:nvPr/>
        </p:nvSpPr>
        <p:spPr>
          <a:xfrm>
            <a:off x="4747729" y="3218185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Large threshold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49DE57D-5A7E-A140-AB31-88781881284C}"/>
              </a:ext>
            </a:extLst>
          </p:cNvPr>
          <p:cNvSpPr txBox="1"/>
          <p:nvPr/>
        </p:nvSpPr>
        <p:spPr>
          <a:xfrm>
            <a:off x="4745895" y="3587517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Different string appearance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C913DC1-374E-804F-8274-C69352DB4E6B}"/>
              </a:ext>
            </a:extLst>
          </p:cNvPr>
          <p:cNvSpPr txBox="1"/>
          <p:nvPr/>
        </p:nvSpPr>
        <p:spPr>
          <a:xfrm>
            <a:off x="4745894" y="3956527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Missing values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A6828274-F08B-DD44-BC6F-3F71765D6C49}"/>
              </a:ext>
            </a:extLst>
          </p:cNvPr>
          <p:cNvSpPr txBox="1"/>
          <p:nvPr/>
        </p:nvSpPr>
        <p:spPr>
          <a:xfrm>
            <a:off x="4746118" y="4325859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 err="1">
                <a:solidFill>
                  <a:schemeClr val="tx1"/>
                </a:solidFill>
              </a:rPr>
              <a:t>Unnormalized</a:t>
            </a:r>
            <a:r>
              <a:rPr lang="en-US" sz="1800" dirty="0">
                <a:solidFill>
                  <a:schemeClr val="tx1"/>
                </a:solidFill>
              </a:rPr>
              <a:t> attribute</a:t>
            </a:r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384504DE-CC9E-5045-B310-7168941B8A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" y="5467763"/>
            <a:ext cx="9547533" cy="1175081"/>
          </a:xfrm>
          <a:prstGeom prst="rect">
            <a:avLst/>
          </a:prstGeom>
        </p:spPr>
      </p:pic>
      <p:sp>
        <p:nvSpPr>
          <p:cNvPr id="132" name="TextBox 131">
            <a:extLst>
              <a:ext uri="{FF2B5EF4-FFF2-40B4-BE49-F238E27FC236}">
                <a16:creationId xmlns:a16="http://schemas.microsoft.com/office/drawing/2014/main" id="{A1362C4F-3A30-4F4B-8184-541DD6EF466E}"/>
              </a:ext>
            </a:extLst>
          </p:cNvPr>
          <p:cNvSpPr txBox="1"/>
          <p:nvPr/>
        </p:nvSpPr>
        <p:spPr>
          <a:xfrm>
            <a:off x="4745894" y="467656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Incomplete attribute extraction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90C0010-908E-9341-80D4-9BE2FA415160}"/>
              </a:ext>
            </a:extLst>
          </p:cNvPr>
          <p:cNvSpPr txBox="1"/>
          <p:nvPr/>
        </p:nvSpPr>
        <p:spPr>
          <a:xfrm>
            <a:off x="4745913" y="5008755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dirty="0">
                <a:solidFill>
                  <a:schemeClr val="tx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583201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5" grpId="0"/>
      <p:bldP spid="122" grpId="0" animBg="1"/>
      <p:bldP spid="124" grpId="0"/>
      <p:bldP spid="125" grpId="0"/>
      <p:bldP spid="127" grpId="0"/>
      <p:bldP spid="128" grpId="0"/>
      <p:bldP spid="129" grpId="0"/>
      <p:bldP spid="132" grpId="0"/>
      <p:bldP spid="1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32EC9-1502-5E45-ACFF-AD57C106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23EBC-DE4F-CA4B-B812-384D39A5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Runtime</a:t>
            </a:r>
          </a:p>
          <a:p>
            <a:pPr lvl="1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Redhat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7.2 Linux with Intel E5-1650 CPU</a:t>
            </a:r>
          </a:p>
          <a:p>
            <a:pPr lvl="1"/>
            <a:endParaRPr lang="en-US" sz="1707" dirty="0">
              <a:latin typeface="Times New Roman"/>
              <a:cs typeface="Times New Roman"/>
            </a:endParaRPr>
          </a:p>
          <a:p>
            <a:endParaRPr lang="en-US" sz="2133" dirty="0">
              <a:latin typeface="Times New Roman"/>
              <a:cs typeface="Times New Roman"/>
            </a:endParaRPr>
          </a:p>
          <a:p>
            <a:pPr marL="487528" lvl="1" indent="0">
              <a:buNone/>
            </a:pPr>
            <a:endParaRPr lang="en-US" sz="500" dirty="0">
              <a:latin typeface="Times New Roman"/>
              <a:cs typeface="Times New Roman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Debug real blockers to improve accuracy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Ask users to develop best possible hash blockers for five datasets</a:t>
            </a:r>
          </a:p>
          <a:p>
            <a:pPr lvl="1"/>
            <a:endParaRPr lang="en-US" sz="1706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069D84-5E18-1840-94B7-DF4823108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3680A6-0981-C845-A497-BB86AE7B7E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89" y="1753375"/>
            <a:ext cx="9253866" cy="8114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4BA58F-3603-FB47-99AA-2ADDFADB2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9377" y="3763074"/>
            <a:ext cx="7245085" cy="240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8259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Introduce the problem of debugging blocking</a:t>
            </a: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MatchCatcher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 solution to debugging blocking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been integrated into Magellan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been used extensively with overwhelmingly positive feedback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Try it out at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https://sites.google.com/site/anhaidgroup/projects/magellan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Automatically explain why each match is killed off by the blocker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Cluster the killed-off matches such that users can fix most pervasive problems first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Extend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MatchCatcher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specific blocker types</a:t>
            </a:r>
          </a:p>
          <a:p>
            <a:pPr lvl="1"/>
            <a:endParaRPr lang="en-US" sz="170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06516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in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fundamental steps: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sz="1000" dirty="0">
              <a:latin typeface="Times New Roman"/>
              <a:cs typeface="Times New Roman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blocking methods have been developed</a:t>
            </a:r>
          </a:p>
          <a:p>
            <a:pPr lvl="1"/>
            <a:r>
              <a:rPr lang="en-US" sz="1973" dirty="0">
                <a:latin typeface="Arial" panose="020B0604020202020204" pitchFamily="34" charset="0"/>
                <a:cs typeface="Arial" panose="020B0604020202020204" pitchFamily="34" charset="0"/>
              </a:rPr>
              <a:t>Hash, similarity-based, rule-based,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08520" y="6664960"/>
            <a:ext cx="2095500" cy="487680"/>
          </a:xfrm>
        </p:spPr>
        <p:txBody>
          <a:bodyPr/>
          <a:lstStyle/>
          <a:p>
            <a:fld id="{80FCAC95-2E17-43A5-93A4-07F0E7E5AD1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4702" y="1435419"/>
            <a:ext cx="129964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latin typeface="Times New Roman"/>
                <a:cs typeface="Times New Roman"/>
              </a:rPr>
              <a:t>Table A</a:t>
            </a:r>
            <a:endParaRPr lang="en-US" sz="2133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88615"/>
              </p:ext>
            </p:extLst>
          </p:nvPr>
        </p:nvGraphicFramePr>
        <p:xfrm>
          <a:off x="694666" y="1851460"/>
          <a:ext cx="369128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89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Dave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Altanta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9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</a:t>
                      </a:r>
                      <a:r>
                        <a:rPr lang="en-US" sz="17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Welson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lang="en-US" sz="17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York</a:t>
                      </a:r>
                      <a:endParaRPr lang="en-US" sz="17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9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0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Charlie William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3779" y="3775850"/>
            <a:ext cx="160805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latin typeface="Times New Roman"/>
                <a:cs typeface="Times New Roman"/>
              </a:rPr>
              <a:t>Table B</a:t>
            </a:r>
            <a:endParaRPr lang="en-US" sz="2133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546626"/>
              </p:ext>
            </p:extLst>
          </p:nvPr>
        </p:nvGraphicFramePr>
        <p:xfrm>
          <a:off x="692211" y="4161623"/>
          <a:ext cx="371545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26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2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David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26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Wilson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6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W.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268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0935" y="2125885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783" y="2444386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024" y="2729186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023" y="3031235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935" y="3334119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5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6071" y="4436539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6070" y="4738586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311" y="5040636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309" y="5342684"/>
            <a:ext cx="568153" cy="355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707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707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7252" y="3478971"/>
            <a:ext cx="173419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707" b="1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block on</a:t>
            </a:r>
          </a:p>
          <a:p>
            <a:pPr algn="ctr">
              <a:buNone/>
            </a:pPr>
            <a:r>
              <a:rPr lang="en-US" sz="1707" b="1" dirty="0" err="1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a.City</a:t>
            </a:r>
            <a:r>
              <a:rPr lang="en-US" sz="1707" b="1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 = </a:t>
            </a:r>
            <a:r>
              <a:rPr lang="en-US" sz="1707" b="1" dirty="0" err="1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b.City</a:t>
            </a:r>
            <a:endParaRPr lang="en-US" sz="1707" b="1" dirty="0">
              <a:solidFill>
                <a:schemeClr val="tx1"/>
              </a:solidFill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39798" y="3301483"/>
            <a:ext cx="902681" cy="978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718975" y="3601594"/>
            <a:ext cx="768159" cy="355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707" b="1" dirty="0">
                <a:solidFill>
                  <a:schemeClr val="tx1"/>
                </a:solidFill>
                <a:latin typeface="Times New Roman"/>
                <a:cs typeface="Times New Roman"/>
              </a:rPr>
              <a:t>match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725253" y="3294698"/>
            <a:ext cx="1282162" cy="978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r>
              <a:rPr lang="en-US" sz="192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r>
              <a:rPr lang="en-US" sz="1920" b="1" dirty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 </a:t>
            </a:r>
            <a:r>
              <a:rPr lang="en-US" sz="192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FCFC193-9EF1-494C-A662-2C8650211542}"/>
              </a:ext>
            </a:extLst>
          </p:cNvPr>
          <p:cNvCxnSpPr>
            <a:cxnSpLocks/>
          </p:cNvCxnSpPr>
          <p:nvPr/>
        </p:nvCxnSpPr>
        <p:spPr bwMode="auto">
          <a:xfrm>
            <a:off x="4383800" y="2905983"/>
            <a:ext cx="445352" cy="656573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F5874F1-8DB2-B546-BC47-3371131BFA53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 flipV="1">
            <a:off x="4407662" y="4096704"/>
            <a:ext cx="440751" cy="8269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37AA108-9C5B-9347-B553-80690F7847C9}"/>
              </a:ext>
            </a:extLst>
          </p:cNvPr>
          <p:cNvCxnSpPr>
            <a:cxnSpLocks/>
          </p:cNvCxnSpPr>
          <p:nvPr/>
        </p:nvCxnSpPr>
        <p:spPr bwMode="auto">
          <a:xfrm>
            <a:off x="6390747" y="3787838"/>
            <a:ext cx="228600" cy="30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65BFA5E-6E27-004D-BEA7-B1ED1BD55B59}"/>
              </a:ext>
            </a:extLst>
          </p:cNvPr>
          <p:cNvCxnSpPr>
            <a:cxnSpLocks/>
          </p:cNvCxnSpPr>
          <p:nvPr/>
        </p:nvCxnSpPr>
        <p:spPr bwMode="auto">
          <a:xfrm flipV="1">
            <a:off x="7518914" y="3802676"/>
            <a:ext cx="19202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299DC51-3232-284C-8D77-281B93649221}"/>
              </a:ext>
            </a:extLst>
          </p:cNvPr>
          <p:cNvCxnSpPr>
            <a:cxnSpLocks/>
          </p:cNvCxnSpPr>
          <p:nvPr/>
        </p:nvCxnSpPr>
        <p:spPr bwMode="auto">
          <a:xfrm>
            <a:off x="8487134" y="3807062"/>
            <a:ext cx="23811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198969368"/>
      </p:ext>
    </p:extLst>
  </p:cSld>
  <p:clrMapOvr>
    <a:masterClrMapping/>
  </p:clrMapOvr>
  <p:transition advClick="0" advTm="211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  <p:bldP spid="20" grpId="0"/>
      <p:bldP spid="26" grpId="0"/>
      <p:bldP spid="44" grpId="0"/>
      <p:bldP spid="5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49C6-E5D1-0B44-ABD8-F01050079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of This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5278E-576A-5E4B-BA22-B1B0EE54B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500" dirty="0"/>
          </a:p>
          <a:p>
            <a:r>
              <a:rPr lang="en-US" sz="2400" dirty="0"/>
              <a:t>Debugging blocking is important</a:t>
            </a:r>
          </a:p>
          <a:p>
            <a:endParaRPr lang="en-US" sz="3000" dirty="0"/>
          </a:p>
          <a:p>
            <a:r>
              <a:rPr lang="en-US" sz="2400" dirty="0"/>
              <a:t>We developed the first blocking debugger</a:t>
            </a:r>
          </a:p>
          <a:p>
            <a:endParaRPr lang="en-US" sz="3000" dirty="0"/>
          </a:p>
          <a:p>
            <a:r>
              <a:rPr lang="en-US" sz="2400" dirty="0"/>
              <a:t>It has been released as a part of the Magellan EM system</a:t>
            </a:r>
          </a:p>
          <a:p>
            <a:pPr lvl="1"/>
            <a:r>
              <a:rPr lang="en-US" sz="1800" dirty="0"/>
              <a:t>Used extensively in many real-world settings</a:t>
            </a:r>
          </a:p>
          <a:p>
            <a:pPr lvl="1"/>
            <a:r>
              <a:rPr lang="en-US" sz="1800" dirty="0"/>
              <a:t>Overwhelmingly positive feedback</a:t>
            </a:r>
          </a:p>
          <a:p>
            <a:pPr marL="487529" lvl="1" indent="0">
              <a:buNone/>
            </a:pPr>
            <a:endParaRPr lang="en-US" sz="3000" dirty="0"/>
          </a:p>
          <a:p>
            <a:r>
              <a:rPr lang="en-US" sz="2400" dirty="0"/>
              <a:t>Try it out!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https://sites.google.com/site/anhaidgroup/projects/magellan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87529" lvl="1" indent="0">
              <a:buNone/>
            </a:pPr>
            <a:endParaRPr lang="en-US" sz="1973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063F1-CAA6-EC4D-B09D-3CAE7DDC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240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6A522-C92A-9C42-808D-6C3D9109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Blocking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0FAE4-25B1-F84B-A8A7-46BC6757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1000" dirty="0"/>
          </a:p>
          <a:p>
            <a:r>
              <a:rPr lang="en-US" sz="2400" dirty="0"/>
              <a:t>Does Q kill off too many matches?</a:t>
            </a:r>
          </a:p>
          <a:p>
            <a:r>
              <a:rPr lang="en-US" sz="2400" dirty="0"/>
              <a:t>What are the killed-off matches?</a:t>
            </a:r>
          </a:p>
          <a:p>
            <a:r>
              <a:rPr lang="en-US" sz="2400" dirty="0"/>
              <a:t>Why are they killed off by Q?</a:t>
            </a:r>
          </a:p>
          <a:p>
            <a:r>
              <a:rPr lang="en-US" sz="2400" dirty="0"/>
              <a:t>Need to debug blocking!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805D7C-C570-F447-BF27-780F48ED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DF15F5-ACAC-E04B-B7FE-1D9A6E51D4CB}"/>
              </a:ext>
            </a:extLst>
          </p:cNvPr>
          <p:cNvSpPr txBox="1"/>
          <p:nvPr/>
        </p:nvSpPr>
        <p:spPr>
          <a:xfrm>
            <a:off x="1038631" y="939005"/>
            <a:ext cx="1299641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latin typeface="Times New Roman"/>
                <a:cs typeface="Times New Roman"/>
              </a:rPr>
              <a:t>Table A</a:t>
            </a:r>
            <a:endParaRPr lang="en-US" sz="2133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66CE15-487E-AE44-B273-ACEC0E2F6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74389"/>
              </p:ext>
            </p:extLst>
          </p:nvPr>
        </p:nvGraphicFramePr>
        <p:xfrm>
          <a:off x="1038634" y="1322389"/>
          <a:ext cx="3691280" cy="154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189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Dave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 err="1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Altanta</a:t>
                      </a:r>
                      <a:endParaRPr lang="en-US" sz="1500" dirty="0">
                        <a:solidFill>
                          <a:srgbClr val="CDF5FF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4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4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Welson</a:t>
                      </a: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lang="en-US" sz="15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York</a:t>
                      </a:r>
                      <a:endParaRPr lang="en-US" sz="15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4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14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Charlie William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2F5AD2-7B0C-0449-B7C0-31E6FFA9B41A}"/>
              </a:ext>
            </a:extLst>
          </p:cNvPr>
          <p:cNvSpPr txBox="1"/>
          <p:nvPr/>
        </p:nvSpPr>
        <p:spPr>
          <a:xfrm>
            <a:off x="1070914" y="2885220"/>
            <a:ext cx="160805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b="1" dirty="0">
                <a:latin typeface="Times New Roman"/>
                <a:cs typeface="Times New Roman"/>
              </a:rPr>
              <a:t>Table B</a:t>
            </a:r>
            <a:endParaRPr lang="en-US" sz="2133" b="1" baseline="-25000" dirty="0">
              <a:latin typeface="Times New Roman"/>
              <a:cs typeface="Times New Roman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BCF353B-E5D2-7D47-B44F-F39FB8FF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134298"/>
              </p:ext>
            </p:extLst>
          </p:nvPr>
        </p:nvGraphicFramePr>
        <p:xfrm>
          <a:off x="1036408" y="3255763"/>
          <a:ext cx="3715451" cy="128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7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City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Age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David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Atlanta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CDF5FF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Joe Wilson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NY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Daniel W. Smith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LA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Charles Williams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Chicago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</a:p>
                  </a:txBody>
                  <a:tcPr marL="97536" marR="97536" marT="48768" marB="487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86D8A6-5248-9E47-8A22-1F2F6D98EF8C}"/>
              </a:ext>
            </a:extLst>
          </p:cNvPr>
          <p:cNvSpPr txBox="1"/>
          <p:nvPr/>
        </p:nvSpPr>
        <p:spPr>
          <a:xfrm>
            <a:off x="752331" y="1527618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36636-C8F3-B146-A7D2-E46CE7684AD9}"/>
              </a:ext>
            </a:extLst>
          </p:cNvPr>
          <p:cNvSpPr txBox="1"/>
          <p:nvPr/>
        </p:nvSpPr>
        <p:spPr>
          <a:xfrm>
            <a:off x="752331" y="1793302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D618A7-5FEA-3242-AB7A-B8760691AFC6}"/>
              </a:ext>
            </a:extLst>
          </p:cNvPr>
          <p:cNvSpPr txBox="1"/>
          <p:nvPr/>
        </p:nvSpPr>
        <p:spPr>
          <a:xfrm>
            <a:off x="752328" y="2045429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7847B9-BAC7-6143-8F65-97F2A81874F8}"/>
              </a:ext>
            </a:extLst>
          </p:cNvPr>
          <p:cNvSpPr txBox="1"/>
          <p:nvPr/>
        </p:nvSpPr>
        <p:spPr>
          <a:xfrm>
            <a:off x="752328" y="2312343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DAA082-466E-C040-ADD9-6EF201724B99}"/>
              </a:ext>
            </a:extLst>
          </p:cNvPr>
          <p:cNvSpPr txBox="1"/>
          <p:nvPr/>
        </p:nvSpPr>
        <p:spPr>
          <a:xfrm>
            <a:off x="745536" y="2596781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5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15A3F9-9C09-8948-9834-3DD07DFD3980}"/>
              </a:ext>
            </a:extLst>
          </p:cNvPr>
          <p:cNvSpPr txBox="1"/>
          <p:nvPr/>
        </p:nvSpPr>
        <p:spPr>
          <a:xfrm>
            <a:off x="752328" y="3476746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F932B7-3D7A-2B41-BE9F-1469AA8C925D}"/>
              </a:ext>
            </a:extLst>
          </p:cNvPr>
          <p:cNvSpPr txBox="1"/>
          <p:nvPr/>
        </p:nvSpPr>
        <p:spPr>
          <a:xfrm>
            <a:off x="752328" y="3714887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2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8E0D6F-9D06-D245-B06E-020C5428EDE6}"/>
              </a:ext>
            </a:extLst>
          </p:cNvPr>
          <p:cNvSpPr txBox="1"/>
          <p:nvPr/>
        </p:nvSpPr>
        <p:spPr>
          <a:xfrm>
            <a:off x="752328" y="3979094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3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842078-B041-6B46-A995-8357098CE838}"/>
              </a:ext>
            </a:extLst>
          </p:cNvPr>
          <p:cNvSpPr txBox="1"/>
          <p:nvPr/>
        </p:nvSpPr>
        <p:spPr>
          <a:xfrm>
            <a:off x="752327" y="4243302"/>
            <a:ext cx="56815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</a:t>
            </a:r>
            <a:r>
              <a:rPr lang="en-US" sz="1500" baseline="-25000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4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8A6BAF-9F7A-3245-82FF-A06AF7E0C8E8}"/>
              </a:ext>
            </a:extLst>
          </p:cNvPr>
          <p:cNvSpPr txBox="1"/>
          <p:nvPr/>
        </p:nvSpPr>
        <p:spPr>
          <a:xfrm>
            <a:off x="5225018" y="2664181"/>
            <a:ext cx="1734194" cy="61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707" b="1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blocker Q</a:t>
            </a:r>
          </a:p>
          <a:p>
            <a:pPr algn="ctr">
              <a:buNone/>
            </a:pPr>
            <a:r>
              <a:rPr lang="en-US" sz="1707" b="1" dirty="0" err="1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a.City</a:t>
            </a:r>
            <a:r>
              <a:rPr lang="en-US" sz="1707" b="1" dirty="0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 = </a:t>
            </a:r>
            <a:r>
              <a:rPr lang="en-US" sz="1707" b="1" dirty="0" err="1">
                <a:solidFill>
                  <a:schemeClr val="tx1"/>
                </a:solidFill>
                <a:latin typeface="Times New Roman"/>
                <a:ea typeface="Arial" charset="0"/>
                <a:cs typeface="Times New Roman"/>
              </a:rPr>
              <a:t>b.City</a:t>
            </a:r>
            <a:endParaRPr lang="en-US" sz="1707" b="1" dirty="0">
              <a:solidFill>
                <a:schemeClr val="tx1"/>
              </a:solidFill>
              <a:latin typeface="Times New Roman"/>
              <a:ea typeface="Arial" charset="0"/>
              <a:cs typeface="Times New Roman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181130-8A98-A54D-A0F0-B32153F0BD80}"/>
              </a:ext>
            </a:extLst>
          </p:cNvPr>
          <p:cNvSpPr txBox="1"/>
          <p:nvPr/>
        </p:nvSpPr>
        <p:spPr>
          <a:xfrm>
            <a:off x="7245140" y="2486693"/>
            <a:ext cx="902681" cy="978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2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4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None/>
            </a:pP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(a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5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, b</a:t>
            </a:r>
            <a:r>
              <a:rPr lang="en-US" sz="1920" baseline="-25000" dirty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en-US" sz="1920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E0C0837-A65D-1440-9E1A-EA218E760E41}"/>
              </a:ext>
            </a:extLst>
          </p:cNvPr>
          <p:cNvSpPr txBox="1"/>
          <p:nvPr/>
        </p:nvSpPr>
        <p:spPr>
          <a:xfrm>
            <a:off x="7463396" y="224793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4E5924-1841-3840-8755-CC874DE38785}"/>
              </a:ext>
            </a:extLst>
          </p:cNvPr>
          <p:cNvCxnSpPr>
            <a:cxnSpLocks/>
          </p:cNvCxnSpPr>
          <p:nvPr/>
        </p:nvCxnSpPr>
        <p:spPr bwMode="auto">
          <a:xfrm>
            <a:off x="4719461" y="2135874"/>
            <a:ext cx="591983" cy="59418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1ED1DC2-6BAD-0B4A-AE95-F05DF35428C6}"/>
              </a:ext>
            </a:extLst>
          </p:cNvPr>
          <p:cNvCxnSpPr>
            <a:cxnSpLocks/>
            <a:stCxn id="8" idx="3"/>
          </p:cNvCxnSpPr>
          <p:nvPr/>
        </p:nvCxnSpPr>
        <p:spPr bwMode="auto">
          <a:xfrm flipV="1">
            <a:off x="4751859" y="3305784"/>
            <a:ext cx="559585" cy="59386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373729B-8087-924E-AFEF-90DD99DAB44B}"/>
              </a:ext>
            </a:extLst>
          </p:cNvPr>
          <p:cNvCxnSpPr>
            <a:cxnSpLocks/>
          </p:cNvCxnSpPr>
          <p:nvPr/>
        </p:nvCxnSpPr>
        <p:spPr bwMode="auto">
          <a:xfrm>
            <a:off x="6918871" y="2973048"/>
            <a:ext cx="285928" cy="30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D7E8D7C-4315-A745-9595-678193E9E3AB}"/>
              </a:ext>
            </a:extLst>
          </p:cNvPr>
          <p:cNvSpPr txBox="1"/>
          <p:nvPr/>
        </p:nvSpPr>
        <p:spPr>
          <a:xfrm>
            <a:off x="1426530" y="1514642"/>
            <a:ext cx="109677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 Smith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2E18DB-2FEB-BF45-B881-0EA732C7B59E}"/>
              </a:ext>
            </a:extLst>
          </p:cNvPr>
          <p:cNvSpPr txBox="1"/>
          <p:nvPr/>
        </p:nvSpPr>
        <p:spPr>
          <a:xfrm>
            <a:off x="3110073" y="1514642"/>
            <a:ext cx="7489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Altanta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47565FA-EFF8-FF43-AD76-980358291063}"/>
              </a:ext>
            </a:extLst>
          </p:cNvPr>
          <p:cNvSpPr txBox="1"/>
          <p:nvPr/>
        </p:nvSpPr>
        <p:spPr>
          <a:xfrm>
            <a:off x="4216331" y="1530139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9ED7899-0E73-2140-9474-213360A6AF4D}"/>
              </a:ext>
            </a:extLst>
          </p:cNvPr>
          <p:cNvSpPr txBox="1"/>
          <p:nvPr/>
        </p:nvSpPr>
        <p:spPr>
          <a:xfrm>
            <a:off x="1408904" y="3458054"/>
            <a:ext cx="116089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Smith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7016B6-3C1A-6E45-A7C4-E023CF92EB1F}"/>
              </a:ext>
            </a:extLst>
          </p:cNvPr>
          <p:cNvSpPr txBox="1"/>
          <p:nvPr/>
        </p:nvSpPr>
        <p:spPr>
          <a:xfrm>
            <a:off x="3129002" y="3457732"/>
            <a:ext cx="7489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28542D2-BB5F-B944-8808-E00A0EEE5942}"/>
              </a:ext>
            </a:extLst>
          </p:cNvPr>
          <p:cNvSpPr txBox="1"/>
          <p:nvPr/>
        </p:nvSpPr>
        <p:spPr>
          <a:xfrm>
            <a:off x="4219965" y="3453960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731525"/>
      </p:ext>
    </p:extLst>
  </p:cSld>
  <p:clrMapOvr>
    <a:masterClrMapping/>
  </p:clrMapOvr>
  <p:transition advClick="0" advTm="398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9" grpId="0"/>
      <p:bldP spid="25" grpId="0"/>
      <p:bldP spid="26" grpId="0"/>
      <p:bldP spid="27" grpId="0"/>
      <p:bldP spid="28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MatchCatcher</a:t>
            </a:r>
            <a:r>
              <a:rPr lang="en-US" dirty="0"/>
              <a:t>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975360"/>
            <a:ext cx="9555480" cy="5527040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Find matches killed-off by the blocker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User can examine these matches and improve the blocker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Quickly find as many killed-off true matches as possible</a:t>
            </a:r>
          </a:p>
          <a:p>
            <a:pPr marL="487529" lvl="1" indent="0">
              <a:buNone/>
            </a:pPr>
            <a:endParaRPr lang="en-US" sz="1973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62CB52-1C68-554C-B14B-DDCAAE69B91F}"/>
              </a:ext>
            </a:extLst>
          </p:cNvPr>
          <p:cNvSpPr/>
          <p:nvPr/>
        </p:nvSpPr>
        <p:spPr bwMode="auto">
          <a:xfrm>
            <a:off x="3785631" y="2631616"/>
            <a:ext cx="2287090" cy="1483074"/>
          </a:xfrm>
          <a:prstGeom prst="rect">
            <a:avLst/>
          </a:prstGeom>
          <a:solidFill>
            <a:srgbClr val="CDF5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4" name="Pie 33">
            <a:extLst>
              <a:ext uri="{FF2B5EF4-FFF2-40B4-BE49-F238E27FC236}">
                <a16:creationId xmlns:a16="http://schemas.microsoft.com/office/drawing/2014/main" id="{5AFD7914-B1F9-4042-9EAC-29C8C63B5C80}"/>
              </a:ext>
            </a:extLst>
          </p:cNvPr>
          <p:cNvSpPr/>
          <p:nvPr/>
        </p:nvSpPr>
        <p:spPr bwMode="auto">
          <a:xfrm>
            <a:off x="4855264" y="3000483"/>
            <a:ext cx="2424711" cy="2224846"/>
          </a:xfrm>
          <a:prstGeom prst="pie">
            <a:avLst>
              <a:gd name="adj1" fmla="val 10793762"/>
              <a:gd name="adj2" fmla="val 16200000"/>
            </a:avLst>
          </a:prstGeom>
          <a:solidFill>
            <a:srgbClr val="CDF5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7" name="Cross 36">
            <a:extLst>
              <a:ext uri="{FF2B5EF4-FFF2-40B4-BE49-F238E27FC236}">
                <a16:creationId xmlns:a16="http://schemas.microsoft.com/office/drawing/2014/main" id="{28BAEC1B-EE1D-9F4B-BF31-0423F9C12501}"/>
              </a:ext>
            </a:extLst>
          </p:cNvPr>
          <p:cNvSpPr/>
          <p:nvPr/>
        </p:nvSpPr>
        <p:spPr bwMode="auto">
          <a:xfrm rot="2803929">
            <a:off x="3904043" y="2767715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8" name="Cross 37">
            <a:extLst>
              <a:ext uri="{FF2B5EF4-FFF2-40B4-BE49-F238E27FC236}">
                <a16:creationId xmlns:a16="http://schemas.microsoft.com/office/drawing/2014/main" id="{7528FE17-FBDE-0A4F-8F2D-A927FC77A493}"/>
              </a:ext>
            </a:extLst>
          </p:cNvPr>
          <p:cNvSpPr/>
          <p:nvPr/>
        </p:nvSpPr>
        <p:spPr bwMode="auto">
          <a:xfrm rot="2803929">
            <a:off x="4309536" y="3086609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Cross 38">
            <a:extLst>
              <a:ext uri="{FF2B5EF4-FFF2-40B4-BE49-F238E27FC236}">
                <a16:creationId xmlns:a16="http://schemas.microsoft.com/office/drawing/2014/main" id="{C5E65C06-9847-3646-A29A-2F2E5DF05EFF}"/>
              </a:ext>
            </a:extLst>
          </p:cNvPr>
          <p:cNvSpPr/>
          <p:nvPr/>
        </p:nvSpPr>
        <p:spPr bwMode="auto">
          <a:xfrm rot="2803929">
            <a:off x="4386864" y="2767716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Cross 39">
            <a:extLst>
              <a:ext uri="{FF2B5EF4-FFF2-40B4-BE49-F238E27FC236}">
                <a16:creationId xmlns:a16="http://schemas.microsoft.com/office/drawing/2014/main" id="{37CE380C-E144-5C43-B05E-88536A3AFF67}"/>
              </a:ext>
            </a:extLst>
          </p:cNvPr>
          <p:cNvSpPr/>
          <p:nvPr/>
        </p:nvSpPr>
        <p:spPr bwMode="auto">
          <a:xfrm rot="2803929">
            <a:off x="3968672" y="3224916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Cross 40">
            <a:extLst>
              <a:ext uri="{FF2B5EF4-FFF2-40B4-BE49-F238E27FC236}">
                <a16:creationId xmlns:a16="http://schemas.microsoft.com/office/drawing/2014/main" id="{443A86E9-64D0-064D-9FD7-B3EE571936E9}"/>
              </a:ext>
            </a:extLst>
          </p:cNvPr>
          <p:cNvSpPr/>
          <p:nvPr/>
        </p:nvSpPr>
        <p:spPr bwMode="auto">
          <a:xfrm rot="2803929">
            <a:off x="4751156" y="2957352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Cross 41">
            <a:extLst>
              <a:ext uri="{FF2B5EF4-FFF2-40B4-BE49-F238E27FC236}">
                <a16:creationId xmlns:a16="http://schemas.microsoft.com/office/drawing/2014/main" id="{16723130-7322-7247-84FF-DEF5CD8E9BA0}"/>
              </a:ext>
            </a:extLst>
          </p:cNvPr>
          <p:cNvSpPr/>
          <p:nvPr/>
        </p:nvSpPr>
        <p:spPr bwMode="auto">
          <a:xfrm rot="2803929">
            <a:off x="5670595" y="2736935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3" name="Cross 42">
            <a:extLst>
              <a:ext uri="{FF2B5EF4-FFF2-40B4-BE49-F238E27FC236}">
                <a16:creationId xmlns:a16="http://schemas.microsoft.com/office/drawing/2014/main" id="{5C187CF9-905A-F74A-953F-EE0CD47ED9A8}"/>
              </a:ext>
            </a:extLst>
          </p:cNvPr>
          <p:cNvSpPr/>
          <p:nvPr/>
        </p:nvSpPr>
        <p:spPr bwMode="auto">
          <a:xfrm rot="2803929">
            <a:off x="4637851" y="3262803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4" name="Triangle 43">
            <a:extLst>
              <a:ext uri="{FF2B5EF4-FFF2-40B4-BE49-F238E27FC236}">
                <a16:creationId xmlns:a16="http://schemas.microsoft.com/office/drawing/2014/main" id="{A551D335-131A-4347-9152-B25A4880999F}"/>
              </a:ext>
            </a:extLst>
          </p:cNvPr>
          <p:cNvSpPr/>
          <p:nvPr/>
        </p:nvSpPr>
        <p:spPr bwMode="auto">
          <a:xfrm>
            <a:off x="5852894" y="3828734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5" name="Triangle 44">
            <a:extLst>
              <a:ext uri="{FF2B5EF4-FFF2-40B4-BE49-F238E27FC236}">
                <a16:creationId xmlns:a16="http://schemas.microsoft.com/office/drawing/2014/main" id="{FD06413A-0018-FC4F-9735-D9ACA8C9EDFE}"/>
              </a:ext>
            </a:extLst>
          </p:cNvPr>
          <p:cNvSpPr/>
          <p:nvPr/>
        </p:nvSpPr>
        <p:spPr bwMode="auto">
          <a:xfrm>
            <a:off x="5495746" y="3609567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D33B8C1E-9073-7F43-A955-1710C390C5A9}"/>
              </a:ext>
            </a:extLst>
          </p:cNvPr>
          <p:cNvSpPr/>
          <p:nvPr/>
        </p:nvSpPr>
        <p:spPr bwMode="auto">
          <a:xfrm>
            <a:off x="5231221" y="3761967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88260612-69D0-DD4E-B3E8-BEDCC8BB0DD8}"/>
              </a:ext>
            </a:extLst>
          </p:cNvPr>
          <p:cNvSpPr/>
          <p:nvPr/>
        </p:nvSpPr>
        <p:spPr bwMode="auto">
          <a:xfrm rot="2803929">
            <a:off x="5202412" y="3504344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4" name="Cross 53">
            <a:extLst>
              <a:ext uri="{FF2B5EF4-FFF2-40B4-BE49-F238E27FC236}">
                <a16:creationId xmlns:a16="http://schemas.microsoft.com/office/drawing/2014/main" id="{583143DB-A0D0-FA4A-AB01-4CE7EBE0F564}"/>
              </a:ext>
            </a:extLst>
          </p:cNvPr>
          <p:cNvSpPr/>
          <p:nvPr/>
        </p:nvSpPr>
        <p:spPr bwMode="auto">
          <a:xfrm rot="2803929">
            <a:off x="5506025" y="3289544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5" name="Cross 54">
            <a:extLst>
              <a:ext uri="{FF2B5EF4-FFF2-40B4-BE49-F238E27FC236}">
                <a16:creationId xmlns:a16="http://schemas.microsoft.com/office/drawing/2014/main" id="{B8B8E939-1108-EA47-A335-ED218F1437EE}"/>
              </a:ext>
            </a:extLst>
          </p:cNvPr>
          <p:cNvSpPr/>
          <p:nvPr/>
        </p:nvSpPr>
        <p:spPr bwMode="auto">
          <a:xfrm rot="2803929">
            <a:off x="5608323" y="3947782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6" name="Cross 55">
            <a:extLst>
              <a:ext uri="{FF2B5EF4-FFF2-40B4-BE49-F238E27FC236}">
                <a16:creationId xmlns:a16="http://schemas.microsoft.com/office/drawing/2014/main" id="{789FBEC8-3CA7-CC49-B058-EB10F6E4822E}"/>
              </a:ext>
            </a:extLst>
          </p:cNvPr>
          <p:cNvSpPr/>
          <p:nvPr/>
        </p:nvSpPr>
        <p:spPr bwMode="auto">
          <a:xfrm rot="2803929">
            <a:off x="5735225" y="3346146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7" name="Cross 56">
            <a:extLst>
              <a:ext uri="{FF2B5EF4-FFF2-40B4-BE49-F238E27FC236}">
                <a16:creationId xmlns:a16="http://schemas.microsoft.com/office/drawing/2014/main" id="{30BF5A72-9010-EC4E-92EA-F29E49C3AE57}"/>
              </a:ext>
            </a:extLst>
          </p:cNvPr>
          <p:cNvSpPr/>
          <p:nvPr/>
        </p:nvSpPr>
        <p:spPr bwMode="auto">
          <a:xfrm rot="2803929">
            <a:off x="4705385" y="3572354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8" name="Cross 57">
            <a:extLst>
              <a:ext uri="{FF2B5EF4-FFF2-40B4-BE49-F238E27FC236}">
                <a16:creationId xmlns:a16="http://schemas.microsoft.com/office/drawing/2014/main" id="{2D525FB0-FA33-434F-B385-8E140CDF6CA9}"/>
              </a:ext>
            </a:extLst>
          </p:cNvPr>
          <p:cNvSpPr/>
          <p:nvPr/>
        </p:nvSpPr>
        <p:spPr bwMode="auto">
          <a:xfrm rot="2803929">
            <a:off x="5054599" y="2703086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59" name="Cross 58">
            <a:extLst>
              <a:ext uri="{FF2B5EF4-FFF2-40B4-BE49-F238E27FC236}">
                <a16:creationId xmlns:a16="http://schemas.microsoft.com/office/drawing/2014/main" id="{9951EDDA-B696-964E-8B04-995E16F8A7B4}"/>
              </a:ext>
            </a:extLst>
          </p:cNvPr>
          <p:cNvSpPr/>
          <p:nvPr/>
        </p:nvSpPr>
        <p:spPr bwMode="auto">
          <a:xfrm rot="2803929">
            <a:off x="5221277" y="3003791"/>
            <a:ext cx="91440" cy="91440"/>
          </a:xfrm>
          <a:prstGeom prst="plus">
            <a:avLst>
              <a:gd name="adj" fmla="val 4875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1ACC3F1-C8C2-5948-9D0B-83CC627BAAD9}"/>
              </a:ext>
            </a:extLst>
          </p:cNvPr>
          <p:cNvSpPr txBox="1"/>
          <p:nvPr/>
        </p:nvSpPr>
        <p:spPr>
          <a:xfrm>
            <a:off x="4611878" y="2245726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8B916B2-9426-D84C-8358-02298AF057A9}"/>
              </a:ext>
            </a:extLst>
          </p:cNvPr>
          <p:cNvSpPr txBox="1"/>
          <p:nvPr/>
        </p:nvSpPr>
        <p:spPr>
          <a:xfrm>
            <a:off x="6276072" y="3488768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= Q(A, B)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2E193D0-250A-A941-9841-B5A6772489FD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5918838" y="3672102"/>
            <a:ext cx="357234" cy="133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7879C450-64C1-4741-8CDF-06CF4C0196F5}"/>
              </a:ext>
            </a:extLst>
          </p:cNvPr>
          <p:cNvSpPr txBox="1"/>
          <p:nvPr/>
        </p:nvSpPr>
        <p:spPr>
          <a:xfrm>
            <a:off x="2177585" y="280388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×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\ C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93C6187-FAFC-9C49-9F37-5742616C4C6B}"/>
              </a:ext>
            </a:extLst>
          </p:cNvPr>
          <p:cNvCxnSpPr>
            <a:stCxn id="63" idx="3"/>
          </p:cNvCxnSpPr>
          <p:nvPr/>
        </p:nvCxnSpPr>
        <p:spPr bwMode="auto">
          <a:xfrm>
            <a:off x="3593357" y="2988549"/>
            <a:ext cx="33454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65" name="Picture 64" descr="Screen Shot 2017-01-26 at 12.16.41 PM.png">
            <a:extLst>
              <a:ext uri="{FF2B5EF4-FFF2-40B4-BE49-F238E27FC236}">
                <a16:creationId xmlns:a16="http://schemas.microsoft.com/office/drawing/2014/main" id="{64CB8AA7-B135-2B4D-907D-A11DE4DC6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22" y="3610851"/>
            <a:ext cx="413383" cy="529978"/>
          </a:xfrm>
          <a:prstGeom prst="rect">
            <a:avLst/>
          </a:prstGeom>
        </p:spPr>
      </p:pic>
      <p:sp>
        <p:nvSpPr>
          <p:cNvPr id="66" name="Bent Arrow 65">
            <a:extLst>
              <a:ext uri="{FF2B5EF4-FFF2-40B4-BE49-F238E27FC236}">
                <a16:creationId xmlns:a16="http://schemas.microsoft.com/office/drawing/2014/main" id="{D3D1A6D5-7D10-E741-AC8A-5628935BC28B}"/>
              </a:ext>
            </a:extLst>
          </p:cNvPr>
          <p:cNvSpPr/>
          <p:nvPr/>
        </p:nvSpPr>
        <p:spPr bwMode="auto">
          <a:xfrm rot="19039130" flipH="1">
            <a:off x="2993845" y="3228568"/>
            <a:ext cx="782091" cy="694944"/>
          </a:xfrm>
          <a:prstGeom prst="bentArrow">
            <a:avLst>
              <a:gd name="adj1" fmla="val 0"/>
              <a:gd name="adj2" fmla="val 5454"/>
              <a:gd name="adj3" fmla="val 10568"/>
              <a:gd name="adj4" fmla="val 89432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67" name="Triangle 66">
            <a:extLst>
              <a:ext uri="{FF2B5EF4-FFF2-40B4-BE49-F238E27FC236}">
                <a16:creationId xmlns:a16="http://schemas.microsoft.com/office/drawing/2014/main" id="{0364862E-8832-604D-9060-6F7CAC2877B6}"/>
              </a:ext>
            </a:extLst>
          </p:cNvPr>
          <p:cNvSpPr/>
          <p:nvPr/>
        </p:nvSpPr>
        <p:spPr bwMode="auto">
          <a:xfrm>
            <a:off x="4289338" y="3707584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8" name="Triangle 67">
            <a:extLst>
              <a:ext uri="{FF2B5EF4-FFF2-40B4-BE49-F238E27FC236}">
                <a16:creationId xmlns:a16="http://schemas.microsoft.com/office/drawing/2014/main" id="{B3DF89E4-2E11-E644-97C5-B3A63E92CF4A}"/>
              </a:ext>
            </a:extLst>
          </p:cNvPr>
          <p:cNvSpPr/>
          <p:nvPr/>
        </p:nvSpPr>
        <p:spPr bwMode="auto">
          <a:xfrm>
            <a:off x="4147208" y="3447935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9" name="Triangle 68">
            <a:extLst>
              <a:ext uri="{FF2B5EF4-FFF2-40B4-BE49-F238E27FC236}">
                <a16:creationId xmlns:a16="http://schemas.microsoft.com/office/drawing/2014/main" id="{660B265E-4357-994A-BD94-49D6C4F7368E}"/>
              </a:ext>
            </a:extLst>
          </p:cNvPr>
          <p:cNvSpPr/>
          <p:nvPr/>
        </p:nvSpPr>
        <p:spPr bwMode="auto">
          <a:xfrm>
            <a:off x="4032686" y="3716027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0" name="Triangle 69">
            <a:extLst>
              <a:ext uri="{FF2B5EF4-FFF2-40B4-BE49-F238E27FC236}">
                <a16:creationId xmlns:a16="http://schemas.microsoft.com/office/drawing/2014/main" id="{EB64BBB9-0CFF-E347-AE41-4E0776582F7D}"/>
              </a:ext>
            </a:extLst>
          </p:cNvPr>
          <p:cNvSpPr/>
          <p:nvPr/>
        </p:nvSpPr>
        <p:spPr bwMode="auto">
          <a:xfrm>
            <a:off x="4585970" y="3049511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D19EA95D-9ED6-4541-8A2C-603E07C27650}"/>
              </a:ext>
            </a:extLst>
          </p:cNvPr>
          <p:cNvSpPr/>
          <p:nvPr/>
        </p:nvSpPr>
        <p:spPr bwMode="auto">
          <a:xfrm>
            <a:off x="3889402" y="3385354"/>
            <a:ext cx="600173" cy="54312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2" name="Triangle 71">
            <a:extLst>
              <a:ext uri="{FF2B5EF4-FFF2-40B4-BE49-F238E27FC236}">
                <a16:creationId xmlns:a16="http://schemas.microsoft.com/office/drawing/2014/main" id="{BA136888-7794-A445-9E43-A7C40C97B4BE}"/>
              </a:ext>
            </a:extLst>
          </p:cNvPr>
          <p:cNvSpPr/>
          <p:nvPr/>
        </p:nvSpPr>
        <p:spPr bwMode="auto">
          <a:xfrm>
            <a:off x="5648146" y="3761967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3" name="Triangle 72">
            <a:extLst>
              <a:ext uri="{FF2B5EF4-FFF2-40B4-BE49-F238E27FC236}">
                <a16:creationId xmlns:a16="http://schemas.microsoft.com/office/drawing/2014/main" id="{D5EC2978-2782-1144-9DF0-CF90FE337F06}"/>
              </a:ext>
            </a:extLst>
          </p:cNvPr>
          <p:cNvSpPr/>
          <p:nvPr/>
        </p:nvSpPr>
        <p:spPr bwMode="auto">
          <a:xfrm>
            <a:off x="5709221" y="3531846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–"/>
              <a:tabLst/>
            </a:pPr>
            <a:endParaRPr kumimoji="1" lang="en-US" sz="2000" b="0" i="0" u="none" strike="noStrike" cap="none" normalizeH="0" baseline="0" dirty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74" name="Triangle 73">
            <a:extLst>
              <a:ext uri="{FF2B5EF4-FFF2-40B4-BE49-F238E27FC236}">
                <a16:creationId xmlns:a16="http://schemas.microsoft.com/office/drawing/2014/main" id="{C1486F03-56EF-4443-B3A5-F59ADDEA4257}"/>
              </a:ext>
            </a:extLst>
          </p:cNvPr>
          <p:cNvSpPr/>
          <p:nvPr/>
        </p:nvSpPr>
        <p:spPr bwMode="auto">
          <a:xfrm>
            <a:off x="5399708" y="3973337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7" name="Triangle 46">
            <a:extLst>
              <a:ext uri="{FF2B5EF4-FFF2-40B4-BE49-F238E27FC236}">
                <a16:creationId xmlns:a16="http://schemas.microsoft.com/office/drawing/2014/main" id="{9A6D8DB5-AF90-5144-A37F-4F0E5F91042B}"/>
              </a:ext>
            </a:extLst>
          </p:cNvPr>
          <p:cNvSpPr/>
          <p:nvPr/>
        </p:nvSpPr>
        <p:spPr bwMode="auto">
          <a:xfrm>
            <a:off x="4728946" y="3891269"/>
            <a:ext cx="65943" cy="62535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742950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Tx/>
              <a:buChar char="–"/>
            </a:pPr>
            <a:endParaRPr kumimoji="1" lang="en-US" sz="2000">
              <a:solidFill>
                <a:schemeClr val="hlink"/>
              </a:solidFill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9452467"/>
      </p:ext>
    </p:extLst>
  </p:cSld>
  <p:clrMapOvr>
    <a:masterClrMapping/>
  </p:clrMapOvr>
  <p:transition advClick="0" advTm="21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C00"/>
                                      </p:to>
                                    </p:animClr>
                                    <p:set>
                                      <p:cBhvr>
                                        <p:cTn id="65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3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3" grpId="0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8BBF0-A914-304A-8E9C-0D396A73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243840"/>
            <a:ext cx="8549640" cy="73152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76F69-2DD4-A14C-B9A3-06F8711F9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CFC03-4A4A-614C-A149-6B6B916F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ABE2C0-9765-7543-BCE3-3878838C5BBF}"/>
              </a:ext>
            </a:extLst>
          </p:cNvPr>
          <p:cNvSpPr txBox="1"/>
          <p:nvPr/>
        </p:nvSpPr>
        <p:spPr>
          <a:xfrm>
            <a:off x="6480511" y="1546054"/>
            <a:ext cx="24400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a.City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b.City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0DC02AD-EEFF-454F-BC25-E3F153720F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605570"/>
              </p:ext>
            </p:extLst>
          </p:nvPr>
        </p:nvGraphicFramePr>
        <p:xfrm>
          <a:off x="6513169" y="2602904"/>
          <a:ext cx="1043109" cy="117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3461">
                <a:tc>
                  <a:txBody>
                    <a:bodyPr/>
                    <a:lstStyle/>
                    <a:p>
                      <a:pPr algn="l">
                        <a:lnSpc>
                          <a:spcPct val="6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2200" b="1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DC18D41-279E-D24B-A007-27F0BC294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86253"/>
              </p:ext>
            </p:extLst>
          </p:nvPr>
        </p:nvGraphicFramePr>
        <p:xfrm>
          <a:off x="7756323" y="2336477"/>
          <a:ext cx="1435542" cy="143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9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Debugger Output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EBCDAE9B-DB3C-9548-A97E-236B96970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55" y="1466488"/>
            <a:ext cx="5479604" cy="5050168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EB71E381-6183-F440-8D43-E71FB322A755}"/>
              </a:ext>
            </a:extLst>
          </p:cNvPr>
          <p:cNvSpPr txBox="1"/>
          <p:nvPr/>
        </p:nvSpPr>
        <p:spPr>
          <a:xfrm>
            <a:off x="3407253" y="2336476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Altanta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A3887E-074D-7F47-A042-32382AF9BBD9}"/>
              </a:ext>
            </a:extLst>
          </p:cNvPr>
          <p:cNvSpPr txBox="1"/>
          <p:nvPr/>
        </p:nvSpPr>
        <p:spPr>
          <a:xfrm>
            <a:off x="3450826" y="4960224"/>
            <a:ext cx="9380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Atlanta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D108B98-8342-6A43-AED7-F0A9F388D006}"/>
              </a:ext>
            </a:extLst>
          </p:cNvPr>
          <p:cNvSpPr txBox="1"/>
          <p:nvPr/>
        </p:nvSpPr>
        <p:spPr>
          <a:xfrm>
            <a:off x="3287322" y="3035338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FC453AF-EFF1-1845-B547-DA437A2E051A}"/>
              </a:ext>
            </a:extLst>
          </p:cNvPr>
          <p:cNvSpPr txBox="1"/>
          <p:nvPr/>
        </p:nvSpPr>
        <p:spPr>
          <a:xfrm>
            <a:off x="3639982" y="5298544"/>
            <a:ext cx="556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</a:t>
            </a:r>
          </a:p>
        </p:txBody>
      </p:sp>
    </p:spTree>
    <p:extLst>
      <p:ext uri="{BB962C8B-B14F-4D97-AF65-F5344CB8AC3E}">
        <p14:creationId xmlns:p14="http://schemas.microsoft.com/office/powerpoint/2010/main" val="23623132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8CB51-181E-2D4B-9835-D63E02A6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E4C78-ED5C-3242-8757-10853AD4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89F1C-3CEE-5A4E-863D-3A8C9FA8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A550F0-61EE-9D4F-9885-10C34BF3950C}"/>
              </a:ext>
            </a:extLst>
          </p:cNvPr>
          <p:cNvSpPr txBox="1"/>
          <p:nvPr/>
        </p:nvSpPr>
        <p:spPr>
          <a:xfrm>
            <a:off x="4755016" y="1357127"/>
            <a:ext cx="52373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Q</a:t>
            </a:r>
            <a:r>
              <a:rPr lang="en-US" sz="2200" b="1" baseline="-25000" dirty="0">
                <a:latin typeface="Times New Roman"/>
                <a:cs typeface="Times New Roman"/>
              </a:rPr>
              <a:t>2</a:t>
            </a:r>
            <a:r>
              <a:rPr lang="en-US" sz="2200" b="1" dirty="0">
                <a:latin typeface="Times New Roman"/>
                <a:cs typeface="Times New Roman"/>
              </a:rPr>
              <a:t>: </a:t>
            </a:r>
            <a:r>
              <a:rPr lang="en-US" sz="2200" b="1" dirty="0" err="1">
                <a:latin typeface="Times New Roman"/>
                <a:cs typeface="Times New Roman"/>
              </a:rPr>
              <a:t>a.City</a:t>
            </a:r>
            <a:r>
              <a:rPr lang="en-US" sz="2200" b="1" dirty="0">
                <a:latin typeface="Times New Roman"/>
                <a:cs typeface="Times New Roman"/>
              </a:rPr>
              <a:t> = </a:t>
            </a:r>
            <a:r>
              <a:rPr lang="en-US" sz="2200" b="1" dirty="0" err="1">
                <a:latin typeface="Times New Roman"/>
                <a:cs typeface="Times New Roman"/>
              </a:rPr>
              <a:t>b.City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     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lastword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a.Name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) = 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lastword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b.Name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)</a:t>
            </a:r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892FC693-EE69-914A-A88E-F1D1FB268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83116"/>
              </p:ext>
            </p:extLst>
          </p:nvPr>
        </p:nvGraphicFramePr>
        <p:xfrm>
          <a:off x="5707693" y="2568784"/>
          <a:ext cx="21013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461">
                <a:tc gridSpan="2"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2200" b="1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endParaRPr lang="en-US" sz="2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endParaRPr lang="en-US" sz="2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endParaRPr lang="en-US" sz="22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B24D0E26-E617-E845-94A3-9FA216644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6880"/>
            <a:ext cx="5143500" cy="474040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E74367E3-B76D-8B40-8CEC-4F5A52D4245C}"/>
              </a:ext>
            </a:extLst>
          </p:cNvPr>
          <p:cNvSpPr txBox="1"/>
          <p:nvPr/>
        </p:nvSpPr>
        <p:spPr>
          <a:xfrm>
            <a:off x="1343947" y="3170410"/>
            <a:ext cx="910827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5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Welson</a:t>
            </a:r>
            <a:endParaRPr lang="en-US" sz="18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4ED7E37-ADAC-734A-BC3F-FF9A37A293A8}"/>
              </a:ext>
            </a:extLst>
          </p:cNvPr>
          <p:cNvSpPr txBox="1"/>
          <p:nvPr/>
        </p:nvSpPr>
        <p:spPr>
          <a:xfrm>
            <a:off x="1364403" y="5297798"/>
            <a:ext cx="870751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8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Wilson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5FAC9AE-3FF9-0A4C-8231-1EFA7EA5B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17397"/>
              </p:ext>
            </p:extLst>
          </p:nvPr>
        </p:nvGraphicFramePr>
        <p:xfrm>
          <a:off x="8017580" y="2568784"/>
          <a:ext cx="1435542" cy="143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9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Debugger Output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84599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F36E-64D4-F64F-A95A-27F7BD5D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8EA7D-C460-F948-A297-FD5EBC98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7D918-4FAE-4245-8FCE-7D7148CB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AC95-2E17-43A5-93A4-07F0E7E5AD1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9BFDBB-9356-4242-9EBC-F0E30236E66E}"/>
              </a:ext>
            </a:extLst>
          </p:cNvPr>
          <p:cNvSpPr txBox="1"/>
          <p:nvPr/>
        </p:nvSpPr>
        <p:spPr>
          <a:xfrm>
            <a:off x="4594729" y="1358975"/>
            <a:ext cx="55627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Q</a:t>
            </a:r>
            <a:r>
              <a:rPr lang="en-US" sz="2200" b="1" baseline="-25000" dirty="0">
                <a:latin typeface="Times New Roman"/>
                <a:cs typeface="Times New Roman"/>
              </a:rPr>
              <a:t>3</a:t>
            </a:r>
            <a:r>
              <a:rPr lang="en-US" sz="2200" b="1" dirty="0">
                <a:latin typeface="Times New Roman"/>
                <a:cs typeface="Times New Roman"/>
              </a:rPr>
              <a:t>: </a:t>
            </a:r>
            <a:r>
              <a:rPr lang="en-US" sz="2200" b="1" dirty="0" err="1">
                <a:latin typeface="Times New Roman"/>
                <a:cs typeface="Times New Roman"/>
              </a:rPr>
              <a:t>a.City</a:t>
            </a:r>
            <a:r>
              <a:rPr lang="en-US" sz="2200" b="1" dirty="0">
                <a:latin typeface="Times New Roman"/>
                <a:cs typeface="Times New Roman"/>
              </a:rPr>
              <a:t> = </a:t>
            </a:r>
            <a:r>
              <a:rPr lang="en-US" sz="2200" b="1" dirty="0" err="1">
                <a:latin typeface="Times New Roman"/>
                <a:cs typeface="Times New Roman"/>
              </a:rPr>
              <a:t>b.City</a:t>
            </a:r>
            <a:r>
              <a:rPr lang="en-US" sz="2200" b="1" dirty="0">
                <a:latin typeface="Times New Roman"/>
                <a:cs typeface="Times New Roman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ed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lastword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a.Name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), 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lastword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</a:t>
            </a:r>
            <a:r>
              <a:rPr lang="en-US" sz="22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b.Name</a:t>
            </a:r>
            <a:r>
              <a:rPr lang="en-US" sz="22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)) ≤ 2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C8481461-687D-5140-9ACB-0BA9B93BD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95106"/>
              </p:ext>
            </p:extLst>
          </p:nvPr>
        </p:nvGraphicFramePr>
        <p:xfrm>
          <a:off x="5709405" y="2573764"/>
          <a:ext cx="210131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461">
                <a:tc gridSpan="2"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2200" b="1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lang="en-US" sz="22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endParaRPr lang="en-US" sz="2200" b="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461"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A63A6E6F-1315-AB4F-A160-73458EF04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11420"/>
            <a:ext cx="5143500" cy="4756925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FE11557-A595-444A-8999-6217E0F76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30524"/>
              </p:ext>
            </p:extLst>
          </p:nvPr>
        </p:nvGraphicFramePr>
        <p:xfrm>
          <a:off x="8017580" y="2568784"/>
          <a:ext cx="1435542" cy="143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9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en-US" sz="2200" b="1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Debugger Output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333">
                <a:tc>
                  <a:txBody>
                    <a:bodyPr/>
                    <a:lstStyle/>
                    <a:p>
                      <a:pPr algn="ctr">
                        <a:lnSpc>
                          <a:spcPct val="60000"/>
                        </a:lnSpc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(a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, b</a:t>
                      </a:r>
                      <a:r>
                        <a:rPr lang="en-US" sz="2200" baseline="-25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1040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6.6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6|0.6|0.6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heme/theme1.xml><?xml version="1.0" encoding="utf-8"?>
<a:theme xmlns:a="http://schemas.openxmlformats.org/drawingml/2006/main" name="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renstyle1">
  <a:themeElements>
    <a:clrScheme name="">
      <a:dk1>
        <a:srgbClr val="000000"/>
      </a:dk1>
      <a:lt1>
        <a:srgbClr val="FFFFFF"/>
      </a:lt1>
      <a:dk2>
        <a:srgbClr val="CBCBCB"/>
      </a:dk2>
      <a:lt2>
        <a:srgbClr val="FFFFFF"/>
      </a:lt2>
      <a:accent1>
        <a:srgbClr val="00CCFF"/>
      </a:accent1>
      <a:accent2>
        <a:srgbClr val="000099"/>
      </a:accent2>
      <a:accent3>
        <a:srgbClr val="FFFFFF"/>
      </a:accent3>
      <a:accent4>
        <a:srgbClr val="000000"/>
      </a:accent4>
      <a:accent5>
        <a:srgbClr val="AAE2FF"/>
      </a:accent5>
      <a:accent6>
        <a:srgbClr val="00008A"/>
      </a:accent6>
      <a:hlink>
        <a:srgbClr val="FF3300"/>
      </a:hlink>
      <a:folHlink>
        <a:srgbClr val="FF7C80"/>
      </a:folHlink>
    </a:clrScheme>
    <a:fontScheme name="orenstyle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Tx/>
          <a:buChar char="–"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sz="18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renstyle1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enstyle1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enstyle1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2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3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4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5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ppt/theme/themeOverride6.xml><?xml version="1.0" encoding="utf-8"?>
<a:themeOverride xmlns:a="http://schemas.openxmlformats.org/drawingml/2006/main">
  <a:clrScheme name="orenstyle1 1">
    <a:dk1>
      <a:srgbClr val="000000"/>
    </a:dk1>
    <a:lt1>
      <a:srgbClr val="FFFFFF"/>
    </a:lt1>
    <a:dk2>
      <a:srgbClr val="0066CC"/>
    </a:dk2>
    <a:lt2>
      <a:srgbClr val="CBCBCB"/>
    </a:lt2>
    <a:accent1>
      <a:srgbClr val="00CCFF"/>
    </a:accent1>
    <a:accent2>
      <a:srgbClr val="00FFCC"/>
    </a:accent2>
    <a:accent3>
      <a:srgbClr val="AAB8E2"/>
    </a:accent3>
    <a:accent4>
      <a:srgbClr val="DADADA"/>
    </a:accent4>
    <a:accent5>
      <a:srgbClr val="AAE2FF"/>
    </a:accent5>
    <a:accent6>
      <a:srgbClr val="00E7B9"/>
    </a:accent6>
    <a:hlink>
      <a:srgbClr val="FF3300"/>
    </a:hlink>
    <a:folHlink>
      <a:srgbClr val="FF7C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86655</TotalTime>
  <Words>1833</Words>
  <Application>Microsoft Macintosh PowerPoint</Application>
  <PresentationFormat>Custom</PresentationFormat>
  <Paragraphs>593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Hiragino Sans W0</vt:lpstr>
      <vt:lpstr>Arial</vt:lpstr>
      <vt:lpstr>Calibri</vt:lpstr>
      <vt:lpstr>Cambria Math</vt:lpstr>
      <vt:lpstr>Courier New</vt:lpstr>
      <vt:lpstr>Times New Roman</vt:lpstr>
      <vt:lpstr>Wingdings</vt:lpstr>
      <vt:lpstr>orenstyle1</vt:lpstr>
      <vt:lpstr>1_orenstyle1</vt:lpstr>
      <vt:lpstr>2_orenstyle1</vt:lpstr>
      <vt:lpstr>3_orenstyle1</vt:lpstr>
      <vt:lpstr>4_orenstyle1</vt:lpstr>
      <vt:lpstr>5_orenstyle1</vt:lpstr>
      <vt:lpstr>MatchCatcher: A Debugger for Blocking in Entity Matching</vt:lpstr>
      <vt:lpstr>Entity Matching</vt:lpstr>
      <vt:lpstr>EM in Practice</vt:lpstr>
      <vt:lpstr>Messages of This Talk</vt:lpstr>
      <vt:lpstr>Debugging Blocking</vt:lpstr>
      <vt:lpstr>The MatchCatcher Solution</vt:lpstr>
      <vt:lpstr>Example</vt:lpstr>
      <vt:lpstr>Example</vt:lpstr>
      <vt:lpstr>Example</vt:lpstr>
      <vt:lpstr>MatchCatcher “in the Wild”</vt:lpstr>
      <vt:lpstr>Key Idea</vt:lpstr>
      <vt:lpstr>Challenges</vt:lpstr>
      <vt:lpstr>Selection of Configurations</vt:lpstr>
      <vt:lpstr>Generating a Config Tree</vt:lpstr>
      <vt:lpstr>Challenges</vt:lpstr>
      <vt:lpstr>Top-k String Similarity Joins </vt:lpstr>
      <vt:lpstr>QJoin Algorithm</vt:lpstr>
      <vt:lpstr>Joint Top-k SSJs Across All Configs</vt:lpstr>
      <vt:lpstr>Challenges</vt:lpstr>
      <vt:lpstr>Empirical Evaluation</vt:lpstr>
      <vt:lpstr>Empirical Evaluation</vt:lpstr>
      <vt:lpstr>Empirical Evaluation</vt:lpstr>
      <vt:lpstr>Empirical Evaluation</vt:lpstr>
      <vt:lpstr>Conclusion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Hands-Off Crowdsourcing: Crowdsourced Entity Matching for the Masses</dc:title>
  <dc:creator>cgokhale</dc:creator>
  <cp:lastModifiedBy>Han Li</cp:lastModifiedBy>
  <cp:revision>3512</cp:revision>
  <cp:lastPrinted>2018-03-22T17:20:17Z</cp:lastPrinted>
  <dcterms:modified xsi:type="dcterms:W3CDTF">2018-04-10T18:39:48Z</dcterms:modified>
</cp:coreProperties>
</file>