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8" r:id="rId2"/>
    <p:sldMasterId id="2147483681" r:id="rId3"/>
    <p:sldMasterId id="2147483693" r:id="rId4"/>
    <p:sldMasterId id="2147483706" r:id="rId5"/>
    <p:sldMasterId id="2147483718" r:id="rId6"/>
  </p:sldMasterIdLst>
  <p:notesMasterIdLst>
    <p:notesMasterId r:id="rId54"/>
  </p:notesMasterIdLst>
  <p:handoutMasterIdLst>
    <p:handoutMasterId r:id="rId55"/>
  </p:handoutMasterIdLst>
  <p:sldIdLst>
    <p:sldId id="308" r:id="rId7"/>
    <p:sldId id="402" r:id="rId8"/>
    <p:sldId id="348" r:id="rId9"/>
    <p:sldId id="349" r:id="rId10"/>
    <p:sldId id="350" r:id="rId11"/>
    <p:sldId id="351" r:id="rId12"/>
    <p:sldId id="352" r:id="rId13"/>
    <p:sldId id="358" r:id="rId14"/>
    <p:sldId id="310" r:id="rId15"/>
    <p:sldId id="381" r:id="rId16"/>
    <p:sldId id="408" r:id="rId17"/>
    <p:sldId id="312" r:id="rId18"/>
    <p:sldId id="397" r:id="rId19"/>
    <p:sldId id="314" r:id="rId20"/>
    <p:sldId id="403" r:id="rId21"/>
    <p:sldId id="409" r:id="rId22"/>
    <p:sldId id="315" r:id="rId23"/>
    <p:sldId id="383" r:id="rId24"/>
    <p:sldId id="404" r:id="rId25"/>
    <p:sldId id="410" r:id="rId26"/>
    <p:sldId id="411" r:id="rId27"/>
    <p:sldId id="412" r:id="rId28"/>
    <p:sldId id="359" r:id="rId29"/>
    <p:sldId id="363" r:id="rId30"/>
    <p:sldId id="386" r:id="rId31"/>
    <p:sldId id="361" r:id="rId32"/>
    <p:sldId id="366" r:id="rId33"/>
    <p:sldId id="405" r:id="rId34"/>
    <p:sldId id="387" r:id="rId35"/>
    <p:sldId id="388" r:id="rId36"/>
    <p:sldId id="400" r:id="rId37"/>
    <p:sldId id="390" r:id="rId38"/>
    <p:sldId id="391" r:id="rId39"/>
    <p:sldId id="338" r:id="rId40"/>
    <p:sldId id="342" r:id="rId41"/>
    <p:sldId id="376" r:id="rId42"/>
    <p:sldId id="323" r:id="rId43"/>
    <p:sldId id="392" r:id="rId44"/>
    <p:sldId id="399" r:id="rId45"/>
    <p:sldId id="394" r:id="rId46"/>
    <p:sldId id="371" r:id="rId47"/>
    <p:sldId id="375" r:id="rId48"/>
    <p:sldId id="379" r:id="rId49"/>
    <p:sldId id="406" r:id="rId50"/>
    <p:sldId id="407" r:id="rId51"/>
    <p:sldId id="395" r:id="rId52"/>
    <p:sldId id="413" r:id="rId53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itanya Gokha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DFBFF"/>
    <a:srgbClr val="FFFFEA"/>
    <a:srgbClr val="FFCCFF"/>
    <a:srgbClr val="CDF5FF"/>
    <a:srgbClr val="FFFF00"/>
    <a:srgbClr val="FC6204"/>
    <a:srgbClr val="009A46"/>
    <a:srgbClr val="D9D9FF"/>
    <a:srgbClr val="C9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4225" autoAdjust="0"/>
    <p:restoredTop sz="95627" autoAdjust="0"/>
  </p:normalViewPr>
  <p:slideViewPr>
    <p:cSldViewPr snapToGrid="0">
      <p:cViewPr varScale="1">
        <p:scale>
          <a:sx n="95" d="100"/>
          <a:sy n="95" d="100"/>
        </p:scale>
        <p:origin x="1304" y="64"/>
      </p:cViewPr>
      <p:guideLst>
        <p:guide orient="horz" pos="2160"/>
        <p:guide pos="2880"/>
        <p:guide pos="5759"/>
      </p:guideLst>
    </p:cSldViewPr>
  </p:slideViewPr>
  <p:outlineViewPr>
    <p:cViewPr>
      <p:scale>
        <a:sx n="33" d="100"/>
        <a:sy n="33" d="100"/>
      </p:scale>
      <p:origin x="0" y="-268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00"/>
    </p:cViewPr>
  </p:sorterViewPr>
  <p:notesViewPr>
    <p:cSldViewPr snapToGrid="0">
      <p:cViewPr varScale="1">
        <p:scale>
          <a:sx n="54" d="100"/>
          <a:sy n="54" d="100"/>
        </p:scale>
        <p:origin x="-285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D67B7D-4717-4A44-AAF8-5D87FD002E4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021906-8673-4EA2-89C1-AADC4541A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3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4774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210" y="8829955"/>
            <a:ext cx="3038589" cy="464820"/>
          </a:xfrm>
          <a:prstGeom prst="rect">
            <a:avLst/>
          </a:prstGeom>
          <a:noFill/>
        </p:spPr>
        <p:txBody>
          <a:bodyPr lIns="93177" tIns="46589" rIns="93177" bIns="46589"/>
          <a:lstStyle/>
          <a:p>
            <a:fld id="{CFE1B0C4-291E-4F1F-BE3F-0280AD7DEA9F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7388"/>
            <a:ext cx="4678363" cy="350996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baseline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4909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32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57898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58647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24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27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53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1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69427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7073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863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4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44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3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5789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0" indent="0">
              <a:buNone/>
              <a:defRPr sz="1800"/>
            </a:lvl2pPr>
            <a:lvl3pPr marL="913461" indent="0">
              <a:buNone/>
              <a:defRPr sz="1600"/>
            </a:lvl3pPr>
            <a:lvl4pPr marL="1370197" indent="0">
              <a:buNone/>
              <a:defRPr sz="1400"/>
            </a:lvl4pPr>
            <a:lvl5pPr marL="1826924" indent="0">
              <a:buNone/>
              <a:defRPr sz="1400"/>
            </a:lvl5pPr>
            <a:lvl6pPr marL="2283654" indent="0">
              <a:buNone/>
              <a:defRPr sz="1400"/>
            </a:lvl6pPr>
            <a:lvl7pPr marL="2740385" indent="0">
              <a:buNone/>
              <a:defRPr sz="1400"/>
            </a:lvl7pPr>
            <a:lvl8pPr marL="3197116" indent="0">
              <a:buNone/>
              <a:defRPr sz="1400"/>
            </a:lvl8pPr>
            <a:lvl9pPr marL="36538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0" indent="0">
              <a:buNone/>
              <a:defRPr sz="2800"/>
            </a:lvl2pPr>
            <a:lvl3pPr marL="913461" indent="0">
              <a:buNone/>
              <a:defRPr sz="2400"/>
            </a:lvl3pPr>
            <a:lvl4pPr marL="1370197" indent="0">
              <a:buNone/>
              <a:defRPr sz="2000"/>
            </a:lvl4pPr>
            <a:lvl5pPr marL="1826924" indent="0">
              <a:buNone/>
              <a:defRPr sz="2000"/>
            </a:lvl5pPr>
            <a:lvl6pPr marL="2283654" indent="0">
              <a:buNone/>
              <a:defRPr sz="2000"/>
            </a:lvl6pPr>
            <a:lvl7pPr marL="2740385" indent="0">
              <a:buNone/>
              <a:defRPr sz="2000"/>
            </a:lvl7pPr>
            <a:lvl8pPr marL="3197116" indent="0">
              <a:buNone/>
              <a:defRPr sz="2000"/>
            </a:lvl8pPr>
            <a:lvl9pPr marL="36538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userDrawn="1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0" indent="0">
              <a:buNone/>
              <a:defRPr sz="1800"/>
            </a:lvl2pPr>
            <a:lvl3pPr marL="913461" indent="0">
              <a:buNone/>
              <a:defRPr sz="1600"/>
            </a:lvl3pPr>
            <a:lvl4pPr marL="1370197" indent="0">
              <a:buNone/>
              <a:defRPr sz="1400"/>
            </a:lvl4pPr>
            <a:lvl5pPr marL="1826924" indent="0">
              <a:buNone/>
              <a:defRPr sz="1400"/>
            </a:lvl5pPr>
            <a:lvl6pPr marL="2283654" indent="0">
              <a:buNone/>
              <a:defRPr sz="1400"/>
            </a:lvl6pPr>
            <a:lvl7pPr marL="2740385" indent="0">
              <a:buNone/>
              <a:defRPr sz="1400"/>
            </a:lvl7pPr>
            <a:lvl8pPr marL="3197116" indent="0">
              <a:buNone/>
              <a:defRPr sz="1400"/>
            </a:lvl8pPr>
            <a:lvl9pPr marL="36538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77" indent="0">
              <a:buNone/>
              <a:defRPr sz="1400"/>
            </a:lvl4pPr>
            <a:lvl5pPr marL="1828236" indent="0">
              <a:buNone/>
              <a:defRPr sz="1400"/>
            </a:lvl5pPr>
            <a:lvl6pPr marL="2285296" indent="0">
              <a:buNone/>
              <a:defRPr sz="1400"/>
            </a:lvl6pPr>
            <a:lvl7pPr marL="2742355" indent="0">
              <a:buNone/>
              <a:defRPr sz="1400"/>
            </a:lvl7pPr>
            <a:lvl8pPr marL="3199415" indent="0">
              <a:buNone/>
              <a:defRPr sz="1400"/>
            </a:lvl8pPr>
            <a:lvl9pPr marL="365647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0" indent="0">
              <a:buNone/>
              <a:defRPr sz="2800"/>
            </a:lvl2pPr>
            <a:lvl3pPr marL="913461" indent="0">
              <a:buNone/>
              <a:defRPr sz="2400"/>
            </a:lvl3pPr>
            <a:lvl4pPr marL="1370197" indent="0">
              <a:buNone/>
              <a:defRPr sz="2000"/>
            </a:lvl4pPr>
            <a:lvl5pPr marL="1826924" indent="0">
              <a:buNone/>
              <a:defRPr sz="2000"/>
            </a:lvl5pPr>
            <a:lvl6pPr marL="2283654" indent="0">
              <a:buNone/>
              <a:defRPr sz="2000"/>
            </a:lvl6pPr>
            <a:lvl7pPr marL="2740385" indent="0">
              <a:buNone/>
              <a:defRPr sz="2000"/>
            </a:lvl7pPr>
            <a:lvl8pPr marL="3197116" indent="0">
              <a:buNone/>
              <a:defRPr sz="2000"/>
            </a:lvl8pPr>
            <a:lvl9pPr marL="36538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0" indent="0">
              <a:buNone/>
              <a:defRPr sz="1800"/>
            </a:lvl2pPr>
            <a:lvl3pPr marL="913461" indent="0">
              <a:buNone/>
              <a:defRPr sz="1600"/>
            </a:lvl3pPr>
            <a:lvl4pPr marL="1370197" indent="0">
              <a:buNone/>
              <a:defRPr sz="1400"/>
            </a:lvl4pPr>
            <a:lvl5pPr marL="1826924" indent="0">
              <a:buNone/>
              <a:defRPr sz="1400"/>
            </a:lvl5pPr>
            <a:lvl6pPr marL="2283654" indent="0">
              <a:buNone/>
              <a:defRPr sz="1400"/>
            </a:lvl6pPr>
            <a:lvl7pPr marL="2740385" indent="0">
              <a:buNone/>
              <a:defRPr sz="1400"/>
            </a:lvl7pPr>
            <a:lvl8pPr marL="3197116" indent="0">
              <a:buNone/>
              <a:defRPr sz="1400"/>
            </a:lvl8pPr>
            <a:lvl9pPr marL="36538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0" indent="0">
              <a:buNone/>
              <a:defRPr sz="2800"/>
            </a:lvl2pPr>
            <a:lvl3pPr marL="913461" indent="0">
              <a:buNone/>
              <a:defRPr sz="2400"/>
            </a:lvl3pPr>
            <a:lvl4pPr marL="1370197" indent="0">
              <a:buNone/>
              <a:defRPr sz="2000"/>
            </a:lvl4pPr>
            <a:lvl5pPr marL="1826924" indent="0">
              <a:buNone/>
              <a:defRPr sz="2000"/>
            </a:lvl5pPr>
            <a:lvl6pPr marL="2283654" indent="0">
              <a:buNone/>
              <a:defRPr sz="2000"/>
            </a:lvl6pPr>
            <a:lvl7pPr marL="2740385" indent="0">
              <a:buNone/>
              <a:defRPr sz="2000"/>
            </a:lvl7pPr>
            <a:lvl8pPr marL="3197116" indent="0">
              <a:buNone/>
              <a:defRPr sz="2000"/>
            </a:lvl8pPr>
            <a:lvl9pPr marL="36538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77" indent="0">
              <a:buNone/>
              <a:defRPr sz="1400"/>
            </a:lvl4pPr>
            <a:lvl5pPr marL="1828236" indent="0">
              <a:buNone/>
              <a:defRPr sz="1400"/>
            </a:lvl5pPr>
            <a:lvl6pPr marL="2285296" indent="0">
              <a:buNone/>
              <a:defRPr sz="1400"/>
            </a:lvl6pPr>
            <a:lvl7pPr marL="2742355" indent="0">
              <a:buNone/>
              <a:defRPr sz="1400"/>
            </a:lvl7pPr>
            <a:lvl8pPr marL="3199415" indent="0">
              <a:buNone/>
              <a:defRPr sz="1400"/>
            </a:lvl8pPr>
            <a:lvl9pPr marL="365647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6" indent="0">
              <a:buNone/>
              <a:defRPr sz="1600" b="1"/>
            </a:lvl6pPr>
            <a:lvl7pPr marL="2742355" indent="0">
              <a:buNone/>
              <a:defRPr sz="1600" b="1"/>
            </a:lvl7pPr>
            <a:lvl8pPr marL="3199415" indent="0">
              <a:buNone/>
              <a:defRPr sz="1600" b="1"/>
            </a:lvl8pPr>
            <a:lvl9pPr marL="3656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6" indent="0">
              <a:buNone/>
              <a:defRPr sz="1600" b="1"/>
            </a:lvl6pPr>
            <a:lvl7pPr marL="2742355" indent="0">
              <a:buNone/>
              <a:defRPr sz="1600" b="1"/>
            </a:lvl7pPr>
            <a:lvl8pPr marL="3199415" indent="0">
              <a:buNone/>
              <a:defRPr sz="1600" b="1"/>
            </a:lvl8pPr>
            <a:lvl9pPr marL="3656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6" indent="0">
              <a:buNone/>
              <a:defRPr sz="1600" b="1"/>
            </a:lvl6pPr>
            <a:lvl7pPr marL="2742355" indent="0">
              <a:buNone/>
              <a:defRPr sz="1600" b="1"/>
            </a:lvl7pPr>
            <a:lvl8pPr marL="3199415" indent="0">
              <a:buNone/>
              <a:defRPr sz="1600" b="1"/>
            </a:lvl8pPr>
            <a:lvl9pPr marL="3656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6" indent="0">
              <a:buNone/>
              <a:defRPr sz="1600" b="1"/>
            </a:lvl6pPr>
            <a:lvl7pPr marL="2742355" indent="0">
              <a:buNone/>
              <a:defRPr sz="1600" b="1"/>
            </a:lvl7pPr>
            <a:lvl8pPr marL="3199415" indent="0">
              <a:buNone/>
              <a:defRPr sz="1600" b="1"/>
            </a:lvl8pPr>
            <a:lvl9pPr marL="3656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6" indent="0">
              <a:buNone/>
              <a:defRPr sz="900"/>
            </a:lvl6pPr>
            <a:lvl7pPr marL="2742355" indent="0">
              <a:buNone/>
              <a:defRPr sz="900"/>
            </a:lvl7pPr>
            <a:lvl8pPr marL="3199415" indent="0">
              <a:buNone/>
              <a:defRPr sz="900"/>
            </a:lvl8pPr>
            <a:lvl9pPr marL="3656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77" indent="0">
              <a:buNone/>
              <a:defRPr sz="2000"/>
            </a:lvl4pPr>
            <a:lvl5pPr marL="1828236" indent="0">
              <a:buNone/>
              <a:defRPr sz="2000"/>
            </a:lvl5pPr>
            <a:lvl6pPr marL="2285296" indent="0">
              <a:buNone/>
              <a:defRPr sz="2000"/>
            </a:lvl6pPr>
            <a:lvl7pPr marL="2742355" indent="0">
              <a:buNone/>
              <a:defRPr sz="2000"/>
            </a:lvl7pPr>
            <a:lvl8pPr marL="3199415" indent="0">
              <a:buNone/>
              <a:defRPr sz="2000"/>
            </a:lvl8pPr>
            <a:lvl9pPr marL="36564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6" indent="0">
              <a:buNone/>
              <a:defRPr sz="900"/>
            </a:lvl6pPr>
            <a:lvl7pPr marL="2742355" indent="0">
              <a:buNone/>
              <a:defRPr sz="900"/>
            </a:lvl7pPr>
            <a:lvl8pPr marL="3199415" indent="0">
              <a:buNone/>
              <a:defRPr sz="900"/>
            </a:lvl8pPr>
            <a:lvl9pPr marL="3656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0" indent="0">
              <a:buNone/>
              <a:defRPr sz="1800"/>
            </a:lvl2pPr>
            <a:lvl3pPr marL="913461" indent="0">
              <a:buNone/>
              <a:defRPr sz="1600"/>
            </a:lvl3pPr>
            <a:lvl4pPr marL="1370197" indent="0">
              <a:buNone/>
              <a:defRPr sz="1400"/>
            </a:lvl4pPr>
            <a:lvl5pPr marL="1826924" indent="0">
              <a:buNone/>
              <a:defRPr sz="1400"/>
            </a:lvl5pPr>
            <a:lvl6pPr marL="2283654" indent="0">
              <a:buNone/>
              <a:defRPr sz="1400"/>
            </a:lvl6pPr>
            <a:lvl7pPr marL="2740385" indent="0">
              <a:buNone/>
              <a:defRPr sz="1400"/>
            </a:lvl7pPr>
            <a:lvl8pPr marL="3197116" indent="0">
              <a:buNone/>
              <a:defRPr sz="1400"/>
            </a:lvl8pPr>
            <a:lvl9pPr marL="36538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0" indent="0">
              <a:buNone/>
              <a:defRPr sz="2800"/>
            </a:lvl2pPr>
            <a:lvl3pPr marL="913461" indent="0">
              <a:buNone/>
              <a:defRPr sz="2400"/>
            </a:lvl3pPr>
            <a:lvl4pPr marL="1370197" indent="0">
              <a:buNone/>
              <a:defRPr sz="2000"/>
            </a:lvl4pPr>
            <a:lvl5pPr marL="1826924" indent="0">
              <a:buNone/>
              <a:defRPr sz="2000"/>
            </a:lvl5pPr>
            <a:lvl6pPr marL="2283654" indent="0">
              <a:buNone/>
              <a:defRPr sz="2000"/>
            </a:lvl6pPr>
            <a:lvl7pPr marL="2740385" indent="0">
              <a:buNone/>
              <a:defRPr sz="2000"/>
            </a:lvl7pPr>
            <a:lvl8pPr marL="3197116" indent="0">
              <a:buNone/>
              <a:defRPr sz="2000"/>
            </a:lvl8pPr>
            <a:lvl9pPr marL="36538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userDrawn="1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6" indent="0">
              <a:buNone/>
              <a:defRPr sz="900"/>
            </a:lvl6pPr>
            <a:lvl7pPr marL="2742355" indent="0">
              <a:buNone/>
              <a:defRPr sz="900"/>
            </a:lvl7pPr>
            <a:lvl8pPr marL="3199415" indent="0">
              <a:buNone/>
              <a:defRPr sz="900"/>
            </a:lvl8pPr>
            <a:lvl9pPr marL="3656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77" indent="0">
              <a:buNone/>
              <a:defRPr sz="2000"/>
            </a:lvl4pPr>
            <a:lvl5pPr marL="1828236" indent="0">
              <a:buNone/>
              <a:defRPr sz="2000"/>
            </a:lvl5pPr>
            <a:lvl6pPr marL="2285296" indent="0">
              <a:buNone/>
              <a:defRPr sz="2000"/>
            </a:lvl6pPr>
            <a:lvl7pPr marL="2742355" indent="0">
              <a:buNone/>
              <a:defRPr sz="2000"/>
            </a:lvl7pPr>
            <a:lvl8pPr marL="3199415" indent="0">
              <a:buNone/>
              <a:defRPr sz="2000"/>
            </a:lvl8pPr>
            <a:lvl9pPr marL="36564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6" indent="0">
              <a:buNone/>
              <a:defRPr sz="900"/>
            </a:lvl6pPr>
            <a:lvl7pPr marL="2742355" indent="0">
              <a:buNone/>
              <a:defRPr sz="900"/>
            </a:lvl7pPr>
            <a:lvl8pPr marL="3199415" indent="0">
              <a:buNone/>
              <a:defRPr sz="900"/>
            </a:lvl8pPr>
            <a:lvl9pPr marL="3656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/>
              <a:pPr/>
              <a:t>10/19/2016</a:t>
            </a:fld>
            <a:endParaRPr lang="en-US"/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059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118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17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236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795" indent="-3427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721" indent="-28566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2648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9707" indent="-22853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6767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3826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0885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7944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5003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5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5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4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673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3461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019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6924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188" indent="-2854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1828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8559" indent="-22836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529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202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6875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548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2212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1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7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5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1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4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673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3461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019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6924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188" indent="-2854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1828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8559" indent="-22836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529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202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6875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548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2212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1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7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5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1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4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673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3461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019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6924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188" indent="-2854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1828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8559" indent="-22836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529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202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6875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548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2212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1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7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5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1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4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059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118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17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236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795" indent="-3427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721" indent="-28566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2648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9707" indent="-22853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6767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3826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0885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7944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5003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5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5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4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673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3461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019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6924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188" indent="-2854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1828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8559" indent="-22836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529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202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6875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548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2212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1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7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5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1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4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9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5.jpe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4682" y="3247465"/>
            <a:ext cx="5312229" cy="251832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 smtClean="0"/>
              <a:t>AnHai Doan</a:t>
            </a:r>
          </a:p>
          <a:p>
            <a:pPr algn="l">
              <a:lnSpc>
                <a:spcPct val="90000"/>
              </a:lnSpc>
            </a:pPr>
            <a:r>
              <a:rPr lang="en-US" dirty="0" smtClean="0"/>
              <a:t>University of Wisconsin-Madison</a:t>
            </a:r>
          </a:p>
          <a:p>
            <a:pPr algn="l">
              <a:lnSpc>
                <a:spcPct val="90000"/>
              </a:lnSpc>
            </a:pPr>
            <a:endParaRPr lang="en-US" sz="2000" i="1" dirty="0" smtClean="0"/>
          </a:p>
          <a:p>
            <a:pPr algn="l">
              <a:lnSpc>
                <a:spcPct val="120000"/>
              </a:lnSpc>
            </a:pPr>
            <a:r>
              <a:rPr lang="en-US" dirty="0"/>
              <a:t>Joint work with </a:t>
            </a:r>
            <a:r>
              <a:rPr lang="en-US" dirty="0" smtClean="0"/>
              <a:t>many others</a:t>
            </a:r>
          </a:p>
          <a:p>
            <a:pPr algn="l"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2369" y="1021913"/>
            <a:ext cx="8751887" cy="16891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Toward a System Building Agenda </a:t>
            </a:r>
            <a:br>
              <a:rPr lang="en-US" sz="3200" dirty="0" smtClean="0"/>
            </a:br>
            <a:r>
              <a:rPr lang="en-US" sz="3200" dirty="0" smtClean="0"/>
              <a:t>for Data Integration (and Data Science)</a:t>
            </a:r>
            <a:endParaRPr lang="en-US" sz="3200" dirty="0"/>
          </a:p>
        </p:txBody>
      </p:sp>
      <p:pic>
        <p:nvPicPr>
          <p:cNvPr id="16387" name="Picture 8" descr="white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940" y="3175785"/>
            <a:ext cx="1084716" cy="170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Image result for knight in ar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94" y="4407824"/>
            <a:ext cx="1626250" cy="21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 bwMode="auto">
          <a:xfrm>
            <a:off x="4343397" y="5521591"/>
            <a:ext cx="2951629" cy="970395"/>
          </a:xfrm>
          <a:prstGeom prst="rect">
            <a:avLst/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5" y="324707"/>
            <a:ext cx="8532159" cy="685800"/>
          </a:xfrm>
        </p:spPr>
        <p:txBody>
          <a:bodyPr/>
          <a:lstStyle/>
          <a:p>
            <a:r>
              <a:rPr lang="en-US" sz="3200" dirty="0" smtClean="0"/>
              <a:t>Current Research / System Building Agenda</a:t>
            </a:r>
            <a:br>
              <a:rPr lang="en-US" sz="3200" dirty="0" smtClean="0"/>
            </a:br>
            <a:r>
              <a:rPr lang="en-US" sz="3200" dirty="0" smtClean="0"/>
              <a:t>for Entity Matching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85" y="2129317"/>
            <a:ext cx="6379686" cy="29392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21523" y="1721732"/>
            <a:ext cx="3980577" cy="1200329"/>
          </a:xfrm>
          <a:prstGeom prst="rect">
            <a:avLst/>
          </a:prstGeom>
          <a:solidFill>
            <a:srgbClr val="FFFFEA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Focus on these two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Develop algorithms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Maximize accuracy, minimize cost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Assume other steps are trivial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3568" y="4448617"/>
            <a:ext cx="233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Build stand-alone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monolithic systems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(e.g., in Java)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57044" y="5568656"/>
            <a:ext cx="126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Matcher 1    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Matcher 2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43397" y="5568656"/>
            <a:ext cx="126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Blocker 1    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Blocker 2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21523" y="1352400"/>
            <a:ext cx="158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121524" y="1721732"/>
            <a:ext cx="4023855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4121525" y="2998701"/>
            <a:ext cx="396687" cy="423583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5298141" y="2998701"/>
            <a:ext cx="234978" cy="477371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936353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25" grpId="0"/>
      <p:bldP spid="26" grpId="0"/>
      <p:bldP spid="27" grpId="0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6348"/>
            <a:ext cx="7772400" cy="853888"/>
          </a:xfrm>
        </p:spPr>
        <p:txBody>
          <a:bodyPr/>
          <a:lstStyle/>
          <a:p>
            <a:r>
              <a:rPr lang="en-US" dirty="0" smtClean="0"/>
              <a:t>This is Far from Enough </a:t>
            </a:r>
            <a:br>
              <a:rPr lang="en-US" dirty="0" smtClean="0"/>
            </a:br>
            <a:r>
              <a:rPr lang="en-US" dirty="0" smtClean="0"/>
              <a:t>for Handling EM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495800"/>
          </a:xfrm>
        </p:spPr>
        <p:txBody>
          <a:bodyPr/>
          <a:lstStyle/>
          <a:p>
            <a:r>
              <a:rPr lang="en-US" dirty="0" smtClean="0"/>
              <a:t>EM in practice is significantly more complex</a:t>
            </a:r>
          </a:p>
          <a:p>
            <a:pPr lvl="1"/>
            <a:r>
              <a:rPr lang="en-US" dirty="0" smtClean="0"/>
              <a:t>A messy, iterative, multiple-step process</a:t>
            </a:r>
          </a:p>
          <a:p>
            <a:pPr lvl="1"/>
            <a:r>
              <a:rPr lang="en-US" dirty="0" smtClean="0"/>
              <a:t>Many steps perceived trivial are actually quite difficult to do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Even if we let a human user be in charge of the whole EM process, he/she often doesn’t know what to do</a:t>
            </a:r>
          </a:p>
          <a:p>
            <a:endParaRPr lang="en-US" dirty="0"/>
          </a:p>
          <a:p>
            <a:r>
              <a:rPr lang="en-US" dirty="0" smtClean="0"/>
              <a:t>Will illustrate in the next few slides</a:t>
            </a:r>
          </a:p>
          <a:p>
            <a:pPr lvl="1"/>
            <a:r>
              <a:rPr lang="en-US" dirty="0" smtClean="0"/>
              <a:t>Using an example of applying supervised learning to do 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269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EM Done Today in 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51834"/>
            <a:ext cx="7658100" cy="234461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Development </a:t>
            </a:r>
            <a:r>
              <a:rPr lang="en-US" dirty="0" smtClean="0"/>
              <a:t>stage </a:t>
            </a:r>
          </a:p>
          <a:p>
            <a:pPr lvl="1"/>
            <a:r>
              <a:rPr lang="en-US" dirty="0" smtClean="0"/>
              <a:t>finds an </a:t>
            </a:r>
            <a:r>
              <a:rPr lang="en-US" dirty="0" smtClean="0">
                <a:solidFill>
                  <a:srgbClr val="FF0000"/>
                </a:solidFill>
              </a:rPr>
              <a:t>accurate</a:t>
            </a:r>
            <a:r>
              <a:rPr lang="en-US" dirty="0" smtClean="0"/>
              <a:t> workflow, using </a:t>
            </a:r>
            <a:r>
              <a:rPr lang="en-US" dirty="0" smtClean="0">
                <a:solidFill>
                  <a:srgbClr val="FF0000"/>
                </a:solidFill>
              </a:rPr>
              <a:t>data samples</a:t>
            </a:r>
          </a:p>
          <a:p>
            <a:r>
              <a:rPr lang="en-US" dirty="0"/>
              <a:t>Production </a:t>
            </a:r>
            <a:r>
              <a:rPr lang="en-US" dirty="0" smtClean="0"/>
              <a:t>stage</a:t>
            </a:r>
          </a:p>
          <a:p>
            <a:pPr lvl="1"/>
            <a:r>
              <a:rPr lang="en-US" dirty="0" smtClean="0"/>
              <a:t>executes workflow on </a:t>
            </a:r>
            <a:r>
              <a:rPr lang="en-US" dirty="0" smtClean="0">
                <a:solidFill>
                  <a:srgbClr val="FF0000"/>
                </a:solidFill>
              </a:rPr>
              <a:t>entirety of data</a:t>
            </a:r>
          </a:p>
          <a:p>
            <a:pPr lvl="1"/>
            <a:r>
              <a:rPr lang="en-US" dirty="0" smtClean="0"/>
              <a:t>focuses on </a:t>
            </a:r>
            <a:r>
              <a:rPr lang="en-US" dirty="0" smtClean="0">
                <a:solidFill>
                  <a:srgbClr val="FF0000"/>
                </a:solidFill>
              </a:rPr>
              <a:t>scalability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400474" y="1447452"/>
            <a:ext cx="738891" cy="863844"/>
            <a:chOff x="578420" y="1320147"/>
            <a:chExt cx="794682" cy="898499"/>
          </a:xfrm>
          <a:solidFill>
            <a:srgbClr val="CDFBFF"/>
          </a:solidFill>
        </p:grpSpPr>
        <p:sp>
          <p:nvSpPr>
            <p:cNvPr id="20" name="Rectangle 19"/>
            <p:cNvSpPr/>
            <p:nvPr/>
          </p:nvSpPr>
          <p:spPr>
            <a:xfrm>
              <a:off x="578420" y="1320147"/>
              <a:ext cx="794682" cy="8984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7691" y="1531961"/>
              <a:ext cx="566405" cy="4801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dirty="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n-US" sz="24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89535" y="1046580"/>
            <a:ext cx="155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1M tuples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3981" y="2561564"/>
            <a:ext cx="155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1M tuples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33370" y="2354938"/>
            <a:ext cx="155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block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30801" y="2347061"/>
            <a:ext cx="5335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match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(using supervised learning)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2139365" y="1879374"/>
            <a:ext cx="616007" cy="59978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2129273" y="2698973"/>
            <a:ext cx="601070" cy="6455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3835870" y="2613746"/>
            <a:ext cx="52362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1380260" y="2968369"/>
            <a:ext cx="738891" cy="863844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3422" y="3172013"/>
            <a:ext cx="526640" cy="461665"/>
          </a:xfrm>
          <a:prstGeom prst="rect">
            <a:avLst/>
          </a:prstGeom>
          <a:solidFill>
            <a:srgbClr val="CDFB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64811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04" y="0"/>
            <a:ext cx="7772400" cy="685800"/>
          </a:xfrm>
        </p:spPr>
        <p:txBody>
          <a:bodyPr/>
          <a:lstStyle/>
          <a:p>
            <a:r>
              <a:rPr lang="en-US" dirty="0" smtClean="0"/>
              <a:t>Development Stage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8073685" y="1473452"/>
            <a:ext cx="1249925" cy="393071"/>
          </a:xfrm>
          <a:prstGeom prst="rect">
            <a:avLst/>
          </a:prstGeom>
          <a:noFill/>
          <a:effectLst/>
        </p:spPr>
        <p:txBody>
          <a:bodyPr wrap="square" lIns="114949" tIns="57475" rIns="114949" bIns="57475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yes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1888365" y="917364"/>
            <a:ext cx="6165544" cy="0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8042784" y="919707"/>
            <a:ext cx="0" cy="730737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3687172" y="906141"/>
            <a:ext cx="0" cy="61539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894410" y="922640"/>
            <a:ext cx="0" cy="61539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622471" y="1106536"/>
            <a:ext cx="124992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no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716526" y="903680"/>
            <a:ext cx="0" cy="61539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67708" y="991818"/>
            <a:ext cx="738891" cy="863844"/>
            <a:chOff x="578420" y="1320147"/>
            <a:chExt cx="794682" cy="8984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tangle 92"/>
            <p:cNvSpPr/>
            <p:nvPr/>
          </p:nvSpPr>
          <p:spPr>
            <a:xfrm>
              <a:off x="578420" y="1320147"/>
              <a:ext cx="794682" cy="89849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4213" y="1570431"/>
              <a:ext cx="566405" cy="416161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n-US" sz="20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5843" y="2047647"/>
            <a:ext cx="740664" cy="868680"/>
            <a:chOff x="581731" y="1562330"/>
            <a:chExt cx="796589" cy="903529"/>
          </a:xfrm>
        </p:grpSpPr>
        <p:sp>
          <p:nvSpPr>
            <p:cNvPr id="91" name="Rectangle 90"/>
            <p:cNvSpPr/>
            <p:nvPr/>
          </p:nvSpPr>
          <p:spPr>
            <a:xfrm>
              <a:off x="581731" y="1562330"/>
              <a:ext cx="796589" cy="90352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46" y="1772455"/>
              <a:ext cx="566405" cy="41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B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97732" y="1736994"/>
            <a:ext cx="100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sample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91657" y="1970976"/>
            <a:ext cx="443065" cy="520951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36045" y="1965688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464256" y="1438973"/>
            <a:ext cx="444335" cy="415104"/>
            <a:chOff x="806697" y="1733271"/>
            <a:chExt cx="566408" cy="531994"/>
          </a:xfrm>
          <a:effectLst/>
        </p:grpSpPr>
        <p:sp>
          <p:nvSpPr>
            <p:cNvPr id="89" name="Rectangle 8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solidFill>
              <a:srgbClr val="CCF5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64257" y="2106897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87" name="Rectangle 8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6697" y="1776786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88911" y="1704043"/>
            <a:ext cx="11532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matcher V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93559" y="1923833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9204" y="1927504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213167" y="1612168"/>
            <a:ext cx="154967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quality </a:t>
            </a:r>
            <a:endParaRPr lang="en-US" sz="1800" b="1" dirty="0" smtClean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check 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7318650" y="1911015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8491628" y="1899825"/>
            <a:ext cx="491851" cy="1119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9" idx="3"/>
          </p:cNvCxnSpPr>
          <p:nvPr/>
        </p:nvCxnSpPr>
        <p:spPr>
          <a:xfrm>
            <a:off x="2908590" y="1646526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9812" y="1724815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blocker X</a:t>
            </a:r>
          </a:p>
        </p:txBody>
      </p:sp>
      <p:cxnSp>
        <p:nvCxnSpPr>
          <p:cNvPr id="22" name="Straight Arrow Connector 21"/>
          <p:cNvCxnSpPr>
            <a:stCxn id="88" idx="3"/>
          </p:cNvCxnSpPr>
          <p:nvPr/>
        </p:nvCxnSpPr>
        <p:spPr>
          <a:xfrm flipV="1">
            <a:off x="2908590" y="1954988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486216" y="1362286"/>
            <a:ext cx="687310" cy="1384995"/>
            <a:chOff x="806697" y="1720094"/>
            <a:chExt cx="566405" cy="649491"/>
          </a:xfrm>
          <a:effectLst/>
        </p:grpSpPr>
        <p:sp>
          <p:nvSpPr>
            <p:cNvPr id="57" name="Rectangle 5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6697" y="1720094"/>
              <a:ext cx="566405" cy="6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4182606" y="1931777"/>
            <a:ext cx="267783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584413" y="1332688"/>
            <a:ext cx="687310" cy="1384995"/>
            <a:chOff x="806697" y="1720094"/>
            <a:chExt cx="566405" cy="649491"/>
          </a:xfrm>
          <a:effectLst/>
        </p:grpSpPr>
        <p:sp>
          <p:nvSpPr>
            <p:cNvPr id="28" name="Rectangle 27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697" y="1720094"/>
              <a:ext cx="566405" cy="6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909587" y="1446581"/>
            <a:ext cx="425135" cy="496962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Rounded Rectangular Callout 111"/>
          <p:cNvSpPr/>
          <p:nvPr/>
        </p:nvSpPr>
        <p:spPr bwMode="auto">
          <a:xfrm>
            <a:off x="1851124" y="2763172"/>
            <a:ext cx="2591488" cy="3218688"/>
          </a:xfrm>
          <a:prstGeom prst="wedgeRoundRectCallout">
            <a:avLst>
              <a:gd name="adj1" fmla="val 21990"/>
              <a:gd name="adj2" fmla="val -63056"/>
              <a:gd name="adj3" fmla="val 16667"/>
            </a:avLst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2053624" y="3016813"/>
            <a:ext cx="444335" cy="415104"/>
            <a:chOff x="806697" y="1733271"/>
            <a:chExt cx="566408" cy="531994"/>
          </a:xfrm>
          <a:solidFill>
            <a:srgbClr val="CDFBFF"/>
          </a:solidFill>
          <a:effectLst/>
        </p:grpSpPr>
        <p:sp>
          <p:nvSpPr>
            <p:cNvPr id="115" name="Rectangle 114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053625" y="3684737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129" name="Rectangle 12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06697" y="1760985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31" name="Straight Arrow Connector 130"/>
          <p:cNvCxnSpPr>
            <a:stCxn id="115" idx="3"/>
          </p:cNvCxnSpPr>
          <p:nvPr/>
        </p:nvCxnSpPr>
        <p:spPr>
          <a:xfrm>
            <a:off x="2497958" y="3224366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799180" y="3314984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blocker X</a:t>
            </a:r>
          </a:p>
        </p:txBody>
      </p:sp>
      <p:cxnSp>
        <p:nvCxnSpPr>
          <p:cNvPr id="133" name="Straight Arrow Connector 132"/>
          <p:cNvCxnSpPr>
            <a:stCxn id="130" idx="3"/>
          </p:cNvCxnSpPr>
          <p:nvPr/>
        </p:nvCxnSpPr>
        <p:spPr>
          <a:xfrm flipV="1">
            <a:off x="2497958" y="3520499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775447" y="3541534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934345" y="3352934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err="1" smtClean="0">
                <a:solidFill>
                  <a:schemeClr val="tx1"/>
                </a:solidFill>
                <a:latin typeface="+mn-lt"/>
                <a:cs typeface="Trebuchet MS"/>
              </a:rPr>
              <a:t>x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767905" y="24706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2058068" y="4636363"/>
            <a:ext cx="444335" cy="415104"/>
            <a:chOff x="806697" y="1733271"/>
            <a:chExt cx="566408" cy="531994"/>
          </a:xfrm>
          <a:solidFill>
            <a:srgbClr val="CDFBFF"/>
          </a:solidFill>
          <a:effectLst/>
        </p:grpSpPr>
        <p:sp>
          <p:nvSpPr>
            <p:cNvPr id="139" name="Rectangle 13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058069" y="5304287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146" name="Rectangle 145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06697" y="1760985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48" name="Straight Arrow Connector 147"/>
          <p:cNvCxnSpPr>
            <a:stCxn id="139" idx="3"/>
          </p:cNvCxnSpPr>
          <p:nvPr/>
        </p:nvCxnSpPr>
        <p:spPr>
          <a:xfrm>
            <a:off x="2502402" y="4843916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2803624" y="4934534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locker Y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151" name="Straight Arrow Connector 150"/>
          <p:cNvCxnSpPr>
            <a:stCxn id="147" idx="3"/>
          </p:cNvCxnSpPr>
          <p:nvPr/>
        </p:nvCxnSpPr>
        <p:spPr>
          <a:xfrm flipV="1">
            <a:off x="2502402" y="5140049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779891" y="5161084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3938789" y="4972484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smtClean="0">
                <a:solidFill>
                  <a:schemeClr val="tx1"/>
                </a:solidFill>
                <a:latin typeface="+mn-lt"/>
                <a:cs typeface="Trebuchet MS"/>
              </a:rPr>
              <a:t>y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54" name="Rounded Rectangular Callout 153"/>
          <p:cNvSpPr/>
          <p:nvPr/>
        </p:nvSpPr>
        <p:spPr bwMode="auto">
          <a:xfrm>
            <a:off x="4952571" y="2769700"/>
            <a:ext cx="3810266" cy="3211137"/>
          </a:xfrm>
          <a:prstGeom prst="wedgeRoundRectCallout">
            <a:avLst>
              <a:gd name="adj1" fmla="val -25479"/>
              <a:gd name="adj2" fmla="val -64153"/>
              <a:gd name="adj3" fmla="val 16667"/>
            </a:avLst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5959857" y="3519413"/>
            <a:ext cx="395325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6337218" y="3303439"/>
            <a:ext cx="100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sample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7717950" y="3106934"/>
            <a:ext cx="681818" cy="848520"/>
            <a:chOff x="806697" y="1733272"/>
            <a:chExt cx="566405" cy="397912"/>
          </a:xfrm>
          <a:effectLst/>
        </p:grpSpPr>
        <p:sp>
          <p:nvSpPr>
            <p:cNvPr id="177" name="Rectangle 176"/>
            <p:cNvSpPr/>
            <p:nvPr/>
          </p:nvSpPr>
          <p:spPr>
            <a:xfrm>
              <a:off x="806697" y="1733272"/>
              <a:ext cx="566405" cy="397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806697" y="1741554"/>
              <a:ext cx="566405" cy="34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</p:txBody>
        </p:sp>
      </p:grpSp>
      <p:cxnSp>
        <p:nvCxnSpPr>
          <p:cNvPr id="179" name="Straight Arrow Connector 178"/>
          <p:cNvCxnSpPr/>
          <p:nvPr/>
        </p:nvCxnSpPr>
        <p:spPr>
          <a:xfrm>
            <a:off x="8029696" y="4000185"/>
            <a:ext cx="0" cy="13571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7715377" y="4687388"/>
            <a:ext cx="687310" cy="848519"/>
            <a:chOff x="806697" y="1871640"/>
            <a:chExt cx="566405" cy="397912"/>
          </a:xfrm>
          <a:effectLst/>
        </p:grpSpPr>
        <p:sp>
          <p:nvSpPr>
            <p:cNvPr id="181" name="Rectangle 180"/>
            <p:cNvSpPr/>
            <p:nvPr/>
          </p:nvSpPr>
          <p:spPr>
            <a:xfrm>
              <a:off x="806697" y="1871640"/>
              <a:ext cx="566405" cy="397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806697" y="1894820"/>
              <a:ext cx="566405" cy="34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5640265" y="4259035"/>
            <a:ext cx="2209749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cross-validate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matcher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U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666807" y="5403254"/>
            <a:ext cx="2209749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cross-validate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matcher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V</a:t>
            </a:r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6007693" y="4869026"/>
            <a:ext cx="1463040" cy="0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81" idx="1"/>
          </p:cNvCxnSpPr>
          <p:nvPr/>
        </p:nvCxnSpPr>
        <p:spPr>
          <a:xfrm flipH="1">
            <a:off x="7474203" y="5111648"/>
            <a:ext cx="241174" cy="252104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5176449" y="4701505"/>
            <a:ext cx="1002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Trebuchet MS"/>
              </a:rPr>
              <a:t>0.89 </a:t>
            </a:r>
            <a:r>
              <a:rPr lang="en-US" dirty="0">
                <a:solidFill>
                  <a:schemeClr val="tx1"/>
                </a:solidFill>
                <a:latin typeface="+mn-lt"/>
                <a:cs typeface="Trebuchet MS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Trebuchet MS"/>
              </a:rPr>
              <a:t>1</a:t>
            </a:r>
            <a:endParaRPr lang="en-US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261113" y="5201300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Trebuchet MS"/>
              </a:rPr>
              <a:t>0.93 F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Trebuchet MS"/>
              </a:rPr>
              <a:t>1</a:t>
            </a:r>
            <a:endParaRPr lang="en-US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711790" y="4072542"/>
            <a:ext cx="85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label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8117489" y="2803308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S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8131387" y="4385154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G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7316113" y="3517881"/>
            <a:ext cx="365760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8028146" y="4471282"/>
            <a:ext cx="0" cy="19202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6015668" y="5357484"/>
            <a:ext cx="1463040" cy="0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H="1" flipV="1">
            <a:off x="7465931" y="4864451"/>
            <a:ext cx="246271" cy="240847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11837" y="6122758"/>
            <a:ext cx="346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Select the best matcher: U, V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1355834" y="6122758"/>
            <a:ext cx="310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Select the best blocker: X, Y</a:t>
            </a:r>
          </a:p>
        </p:txBody>
      </p:sp>
      <p:cxnSp>
        <p:nvCxnSpPr>
          <p:cNvPr id="5" name="Straight Connector 4"/>
          <p:cNvCxnSpPr>
            <a:stCxn id="136" idx="3"/>
          </p:cNvCxnSpPr>
          <p:nvPr/>
        </p:nvCxnSpPr>
        <p:spPr bwMode="auto">
          <a:xfrm>
            <a:off x="4952571" y="2655297"/>
            <a:ext cx="1007286" cy="85925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7647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1" grpId="0"/>
      <p:bldP spid="10" grpId="0"/>
      <p:bldP spid="15" grpId="0"/>
      <p:bldP spid="85" grpId="0"/>
      <p:bldP spid="21" grpId="0"/>
      <p:bldP spid="112" grpId="0" animBg="1"/>
      <p:bldP spid="132" grpId="0"/>
      <p:bldP spid="135" grpId="0"/>
      <p:bldP spid="136" grpId="0"/>
      <p:bldP spid="150" grpId="0"/>
      <p:bldP spid="153" grpId="0"/>
      <p:bldP spid="154" grpId="0" animBg="1"/>
      <p:bldP spid="172" grpId="0"/>
      <p:bldP spid="183" grpId="0"/>
      <p:bldP spid="184" grpId="0"/>
      <p:bldP spid="187" grpId="0"/>
      <p:bldP spid="188" grpId="0"/>
      <p:bldP spid="189" grpId="0"/>
      <p:bldP spid="191" grpId="0"/>
      <p:bldP spid="192" grpId="0"/>
      <p:bldP spid="3" grpId="0"/>
      <p:bldP spid="3" grpId="1"/>
      <p:bldP spid="1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7042"/>
            <a:ext cx="7772400" cy="685800"/>
          </a:xfrm>
        </p:spPr>
        <p:txBody>
          <a:bodyPr/>
          <a:lstStyle/>
          <a:p>
            <a:r>
              <a:rPr lang="en-US" dirty="0" smtClean="0"/>
              <a:t>The Discovered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008616" y="3068865"/>
            <a:ext cx="548640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20512" y="2852470"/>
            <a:ext cx="14664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Trebuchet MS"/>
              </a:rPr>
              <a:t>blocker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 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5148" y="2832264"/>
            <a:ext cx="14664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Trebuchet MS"/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rebuchet MS"/>
              </a:rPr>
              <a:t>atcher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V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647921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14" y="3607095"/>
            <a:ext cx="1745963" cy="4464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2332" y="4001623"/>
            <a:ext cx="775084" cy="60183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407037" y="3068865"/>
            <a:ext cx="548640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072008" y="1524887"/>
            <a:ext cx="822960" cy="30175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2330" y="1524887"/>
            <a:ext cx="704088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00245" y="2361164"/>
            <a:ext cx="640897" cy="637336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400245" y="3134583"/>
            <a:ext cx="652237" cy="776902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69242" y="1596037"/>
            <a:ext cx="822960" cy="30175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9403" y="1524887"/>
            <a:ext cx="830412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-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-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-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+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661414" y="1984844"/>
            <a:ext cx="738891" cy="863844"/>
            <a:chOff x="578420" y="1320147"/>
            <a:chExt cx="794682" cy="8984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" name="Rectangle 33"/>
            <p:cNvSpPr/>
            <p:nvPr/>
          </p:nvSpPr>
          <p:spPr>
            <a:xfrm>
              <a:off x="578420" y="1320147"/>
              <a:ext cx="794682" cy="89849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7691" y="1531961"/>
              <a:ext cx="566405" cy="480186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dirty="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n-US" sz="24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649549" y="3447530"/>
            <a:ext cx="740664" cy="868680"/>
            <a:chOff x="581731" y="1562330"/>
            <a:chExt cx="796589" cy="903529"/>
          </a:xfrm>
        </p:grpSpPr>
        <p:sp>
          <p:nvSpPr>
            <p:cNvPr id="37" name="Rectangle 36"/>
            <p:cNvSpPr/>
            <p:nvPr/>
          </p:nvSpPr>
          <p:spPr>
            <a:xfrm>
              <a:off x="581731" y="1562330"/>
              <a:ext cx="796589" cy="90352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8146" y="1772456"/>
              <a:ext cx="566405" cy="480186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dirty="0">
                  <a:solidFill>
                    <a:schemeClr val="tx1"/>
                  </a:solidFill>
                  <a:latin typeface="+mn-lt"/>
                </a:rPr>
                <a:t>B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18933" y="2852470"/>
            <a:ext cx="14664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Trebuchet MS"/>
              </a:rPr>
              <a:t>blocker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 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89389" y="2832264"/>
            <a:ext cx="14664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Trebuchet MS"/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rebuchet MS"/>
              </a:rPr>
              <a:t>atcher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V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952691" y="3060988"/>
            <a:ext cx="457195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767" y="3607095"/>
            <a:ext cx="1745963" cy="4464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6474" y="4001623"/>
            <a:ext cx="775084" cy="60183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6806588" y="3053111"/>
            <a:ext cx="585204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18933" y="5246112"/>
            <a:ext cx="5311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Must worry about scaling</a:t>
            </a:r>
            <a:r>
              <a:rPr lang="en-US" sz="2000" dirty="0" smtClean="0">
                <a:solidFill>
                  <a:schemeClr val="tx1"/>
                </a:solidFill>
              </a:rPr>
              <a:t>, quality monitoring,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exception </a:t>
            </a:r>
            <a:r>
              <a:rPr lang="en-US" sz="2000" dirty="0" smtClean="0">
                <a:solidFill>
                  <a:schemeClr val="tx1"/>
                </a:solidFill>
              </a:rPr>
              <a:t>handling, crash recovery, …</a:t>
            </a:r>
          </a:p>
        </p:txBody>
      </p:sp>
    </p:spTree>
    <p:extLst>
      <p:ext uri="{BB962C8B-B14F-4D97-AF65-F5344CB8AC3E}">
        <p14:creationId xmlns:p14="http://schemas.microsoft.com/office/powerpoint/2010/main" val="864792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95182"/>
            <a:ext cx="7772400" cy="2608729"/>
          </a:xfrm>
        </p:spPr>
        <p:txBody>
          <a:bodyPr/>
          <a:lstStyle/>
          <a:p>
            <a:r>
              <a:rPr lang="en-US" dirty="0" smtClean="0"/>
              <a:t>Given This Example of EM in Practice, We Can Now Discuss Limitations of Current EM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5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Current EM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0746"/>
            <a:ext cx="8686800" cy="4825253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xamined 33 systems</a:t>
            </a:r>
          </a:p>
          <a:p>
            <a:pPr lvl="1"/>
            <a:r>
              <a:rPr lang="en-US" dirty="0" smtClean="0"/>
              <a:t>18 non-commercial and 15 commercial </a:t>
            </a:r>
            <a:r>
              <a:rPr lang="en-US" dirty="0" smtClean="0"/>
              <a:t>ones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Do not cover the entire EM workflow</a:t>
            </a:r>
          </a:p>
          <a:p>
            <a:pPr marL="0" indent="0">
              <a:buNone/>
            </a:pPr>
            <a:r>
              <a:rPr lang="en-US" dirty="0" smtClean="0"/>
              <a:t>2. Hard to exploit a wide range of techniques</a:t>
            </a:r>
          </a:p>
          <a:p>
            <a:pPr lvl="1"/>
            <a:r>
              <a:rPr lang="en-US" dirty="0" smtClean="0"/>
              <a:t>Visualization, learning, crowdsourcing, etc. </a:t>
            </a:r>
          </a:p>
          <a:p>
            <a:pPr marL="0" indent="0">
              <a:buNone/>
            </a:pPr>
            <a:r>
              <a:rPr lang="en-US" dirty="0" smtClean="0"/>
              <a:t>3. Very little guidance for users</a:t>
            </a:r>
          </a:p>
          <a:p>
            <a:pPr marL="0" indent="0">
              <a:buNone/>
            </a:pPr>
            <a:r>
              <a:rPr lang="en-US" dirty="0" smtClean="0"/>
              <a:t>4. Do not distinguish development vs production stages</a:t>
            </a:r>
          </a:p>
          <a:p>
            <a:pPr marL="0" indent="0">
              <a:buNone/>
            </a:pPr>
            <a:r>
              <a:rPr lang="en-US" dirty="0" smtClean="0"/>
              <a:t>5. Not designed from scratch for </a:t>
            </a:r>
            <a:r>
              <a:rPr lang="en-US" dirty="0" err="1" smtClean="0"/>
              <a:t>extendability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168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95" y="228600"/>
            <a:ext cx="8619564" cy="685800"/>
          </a:xfrm>
        </p:spPr>
        <p:txBody>
          <a:bodyPr/>
          <a:lstStyle/>
          <a:p>
            <a:r>
              <a:rPr lang="en-US" dirty="0" smtClean="0"/>
              <a:t>1. Do Not Cover the Entire EM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9724"/>
            <a:ext cx="8686800" cy="4946276"/>
          </a:xfrm>
        </p:spPr>
        <p:txBody>
          <a:bodyPr/>
          <a:lstStyle/>
          <a:p>
            <a:r>
              <a:rPr lang="en-US" dirty="0" smtClean="0"/>
              <a:t>Focus on blocking and matching</a:t>
            </a:r>
          </a:p>
          <a:p>
            <a:pPr lvl="1"/>
            <a:r>
              <a:rPr lang="en-US" dirty="0" smtClean="0"/>
              <a:t>Develop ever more complex algorithms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aximize accuracy and minimize costs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Assume other steps are trivial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 practice these steps raise serious challenges</a:t>
            </a:r>
            <a:endParaRPr lang="en-US" dirty="0" smtClean="0"/>
          </a:p>
          <a:p>
            <a:pPr lvl="1"/>
            <a:r>
              <a:rPr lang="en-US" dirty="0" smtClean="0"/>
              <a:t>Example 1: sampling to obtain two smaller tables A’ and B’</a:t>
            </a:r>
          </a:p>
          <a:p>
            <a:pPr lvl="1"/>
            <a:r>
              <a:rPr lang="en-US" dirty="0" smtClean="0"/>
              <a:t>Example 2: sample a set of tuple pairs to label</a:t>
            </a:r>
          </a:p>
          <a:p>
            <a:pPr lvl="1"/>
            <a:r>
              <a:rPr lang="en-US" dirty="0" smtClean="0"/>
              <a:t>Example 3: label the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597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04" y="0"/>
            <a:ext cx="7772400" cy="685800"/>
          </a:xfrm>
        </p:spPr>
        <p:txBody>
          <a:bodyPr/>
          <a:lstStyle/>
          <a:p>
            <a:r>
              <a:rPr lang="en-US" sz="3200" dirty="0" smtClean="0"/>
              <a:t>Development Stage</a:t>
            </a:r>
            <a:endParaRPr lang="en-US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8073685" y="1574304"/>
            <a:ext cx="1249925" cy="393071"/>
          </a:xfrm>
          <a:prstGeom prst="rect">
            <a:avLst/>
          </a:prstGeom>
          <a:noFill/>
          <a:effectLst/>
        </p:spPr>
        <p:txBody>
          <a:bodyPr wrap="square" lIns="114949" tIns="57475" rIns="114949" bIns="57475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yes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1888365" y="1018216"/>
            <a:ext cx="6165544" cy="0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8042784" y="1020559"/>
            <a:ext cx="0" cy="730737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3687172" y="1006993"/>
            <a:ext cx="0" cy="61539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894410" y="1023492"/>
            <a:ext cx="0" cy="61539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622471" y="1207388"/>
            <a:ext cx="124992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no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716526" y="1004532"/>
            <a:ext cx="0" cy="61539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 6"/>
          <p:cNvGrpSpPr/>
          <p:nvPr/>
        </p:nvGrpSpPr>
        <p:grpSpPr>
          <a:xfrm>
            <a:off x="167708" y="1092670"/>
            <a:ext cx="738891" cy="863844"/>
            <a:chOff x="578420" y="1320147"/>
            <a:chExt cx="794682" cy="8984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tangle 92"/>
            <p:cNvSpPr/>
            <p:nvPr/>
          </p:nvSpPr>
          <p:spPr>
            <a:xfrm>
              <a:off x="578420" y="1320147"/>
              <a:ext cx="794682" cy="89849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4213" y="1570431"/>
              <a:ext cx="566405" cy="416161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n-US" sz="20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155843" y="2148499"/>
            <a:ext cx="740664" cy="868680"/>
            <a:chOff x="581731" y="1562330"/>
            <a:chExt cx="796589" cy="903529"/>
          </a:xfrm>
        </p:grpSpPr>
        <p:sp>
          <p:nvSpPr>
            <p:cNvPr id="91" name="Rectangle 90"/>
            <p:cNvSpPr/>
            <p:nvPr/>
          </p:nvSpPr>
          <p:spPr>
            <a:xfrm>
              <a:off x="581731" y="1562330"/>
              <a:ext cx="796589" cy="90352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46" y="1772455"/>
              <a:ext cx="566405" cy="41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B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97732" y="1837846"/>
            <a:ext cx="100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sample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91657" y="2071828"/>
            <a:ext cx="443065" cy="520951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36045" y="2066540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Group 12"/>
          <p:cNvGrpSpPr/>
          <p:nvPr/>
        </p:nvGrpSpPr>
        <p:grpSpPr>
          <a:xfrm>
            <a:off x="2464256" y="1539825"/>
            <a:ext cx="444335" cy="415104"/>
            <a:chOff x="806697" y="1733271"/>
            <a:chExt cx="566408" cy="531994"/>
          </a:xfrm>
          <a:effectLst/>
        </p:grpSpPr>
        <p:sp>
          <p:nvSpPr>
            <p:cNvPr id="89" name="Rectangle 8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solidFill>
              <a:srgbClr val="CCF5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2464257" y="2207749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87" name="Rectangle 8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6697" y="1776786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88911" y="1804895"/>
            <a:ext cx="11532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matcher V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93559" y="2024685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9204" y="2028356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213167" y="1713020"/>
            <a:ext cx="154967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quality </a:t>
            </a:r>
            <a:endParaRPr lang="en-US" sz="1800" b="1" dirty="0" smtClean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check 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7318650" y="2011867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8491628" y="2000677"/>
            <a:ext cx="491851" cy="1119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9" idx="3"/>
          </p:cNvCxnSpPr>
          <p:nvPr/>
        </p:nvCxnSpPr>
        <p:spPr>
          <a:xfrm>
            <a:off x="2908590" y="1747378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9812" y="1825667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blocker X</a:t>
            </a:r>
          </a:p>
        </p:txBody>
      </p:sp>
      <p:cxnSp>
        <p:nvCxnSpPr>
          <p:cNvPr id="22" name="Straight Arrow Connector 21"/>
          <p:cNvCxnSpPr>
            <a:stCxn id="88" idx="3"/>
          </p:cNvCxnSpPr>
          <p:nvPr/>
        </p:nvCxnSpPr>
        <p:spPr>
          <a:xfrm flipV="1">
            <a:off x="2908590" y="2055840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Group 22"/>
          <p:cNvGrpSpPr/>
          <p:nvPr/>
        </p:nvGrpSpPr>
        <p:grpSpPr>
          <a:xfrm>
            <a:off x="4486216" y="1463138"/>
            <a:ext cx="687310" cy="1384995"/>
            <a:chOff x="806697" y="1720094"/>
            <a:chExt cx="566405" cy="649491"/>
          </a:xfrm>
          <a:effectLst/>
        </p:grpSpPr>
        <p:sp>
          <p:nvSpPr>
            <p:cNvPr id="57" name="Rectangle 5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6697" y="1720094"/>
              <a:ext cx="566405" cy="6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4182606" y="2032629"/>
            <a:ext cx="267783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26"/>
          <p:cNvGrpSpPr/>
          <p:nvPr/>
        </p:nvGrpSpPr>
        <p:grpSpPr>
          <a:xfrm>
            <a:off x="6584413" y="1433540"/>
            <a:ext cx="687310" cy="1384995"/>
            <a:chOff x="806697" y="1720094"/>
            <a:chExt cx="566405" cy="649491"/>
          </a:xfrm>
          <a:effectLst/>
        </p:grpSpPr>
        <p:sp>
          <p:nvSpPr>
            <p:cNvPr id="28" name="Rectangle 27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697" y="1720094"/>
              <a:ext cx="566405" cy="6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909587" y="1547433"/>
            <a:ext cx="425135" cy="496962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Rounded Rectangular Callout 111"/>
          <p:cNvSpPr/>
          <p:nvPr/>
        </p:nvSpPr>
        <p:spPr bwMode="auto">
          <a:xfrm>
            <a:off x="1851124" y="2864024"/>
            <a:ext cx="2591488" cy="3218688"/>
          </a:xfrm>
          <a:prstGeom prst="wedgeRoundRectCallout">
            <a:avLst>
              <a:gd name="adj1" fmla="val 21990"/>
              <a:gd name="adj2" fmla="val -63056"/>
              <a:gd name="adj3" fmla="val 16667"/>
            </a:avLst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grpSp>
        <p:nvGrpSpPr>
          <p:cNvPr id="14" name="Group 112"/>
          <p:cNvGrpSpPr/>
          <p:nvPr/>
        </p:nvGrpSpPr>
        <p:grpSpPr>
          <a:xfrm>
            <a:off x="2053624" y="3117665"/>
            <a:ext cx="444335" cy="415104"/>
            <a:chOff x="806697" y="1733271"/>
            <a:chExt cx="566408" cy="531994"/>
          </a:xfrm>
          <a:solidFill>
            <a:srgbClr val="CDFBFF"/>
          </a:solidFill>
          <a:effectLst/>
        </p:grpSpPr>
        <p:sp>
          <p:nvSpPr>
            <p:cNvPr id="115" name="Rectangle 114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8" name="Group 127"/>
          <p:cNvGrpSpPr/>
          <p:nvPr/>
        </p:nvGrpSpPr>
        <p:grpSpPr>
          <a:xfrm>
            <a:off x="2053625" y="3785589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129" name="Rectangle 12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06697" y="1760985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31" name="Straight Arrow Connector 130"/>
          <p:cNvCxnSpPr>
            <a:stCxn id="115" idx="3"/>
          </p:cNvCxnSpPr>
          <p:nvPr/>
        </p:nvCxnSpPr>
        <p:spPr>
          <a:xfrm>
            <a:off x="2497958" y="3325218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799180" y="3415836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blocker X</a:t>
            </a:r>
          </a:p>
        </p:txBody>
      </p:sp>
      <p:cxnSp>
        <p:nvCxnSpPr>
          <p:cNvPr id="133" name="Straight Arrow Connector 132"/>
          <p:cNvCxnSpPr>
            <a:stCxn id="130" idx="3"/>
          </p:cNvCxnSpPr>
          <p:nvPr/>
        </p:nvCxnSpPr>
        <p:spPr>
          <a:xfrm flipV="1">
            <a:off x="2497958" y="3621351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775447" y="3642386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934345" y="3453786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err="1" smtClean="0">
                <a:solidFill>
                  <a:schemeClr val="tx1"/>
                </a:solidFill>
                <a:latin typeface="+mn-lt"/>
                <a:cs typeface="Trebuchet MS"/>
              </a:rPr>
              <a:t>x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767905" y="25714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grpSp>
        <p:nvGrpSpPr>
          <p:cNvPr id="19" name="Group 136"/>
          <p:cNvGrpSpPr/>
          <p:nvPr/>
        </p:nvGrpSpPr>
        <p:grpSpPr>
          <a:xfrm>
            <a:off x="2058068" y="4737215"/>
            <a:ext cx="444335" cy="415104"/>
            <a:chOff x="806697" y="1733271"/>
            <a:chExt cx="566408" cy="531994"/>
          </a:xfrm>
          <a:solidFill>
            <a:srgbClr val="CDFBFF"/>
          </a:solidFill>
          <a:effectLst/>
        </p:grpSpPr>
        <p:sp>
          <p:nvSpPr>
            <p:cNvPr id="139" name="Rectangle 13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3" name="Group 144"/>
          <p:cNvGrpSpPr/>
          <p:nvPr/>
        </p:nvGrpSpPr>
        <p:grpSpPr>
          <a:xfrm>
            <a:off x="2058069" y="5405139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146" name="Rectangle 145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06697" y="1760985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48" name="Straight Arrow Connector 147"/>
          <p:cNvCxnSpPr>
            <a:stCxn id="139" idx="3"/>
          </p:cNvCxnSpPr>
          <p:nvPr/>
        </p:nvCxnSpPr>
        <p:spPr>
          <a:xfrm>
            <a:off x="2502402" y="4944768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2803624" y="5035386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locker Y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151" name="Straight Arrow Connector 150"/>
          <p:cNvCxnSpPr>
            <a:stCxn id="147" idx="3"/>
          </p:cNvCxnSpPr>
          <p:nvPr/>
        </p:nvCxnSpPr>
        <p:spPr>
          <a:xfrm flipV="1">
            <a:off x="2502402" y="5240901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779891" y="5261936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3938789" y="5073336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smtClean="0">
                <a:solidFill>
                  <a:schemeClr val="tx1"/>
                </a:solidFill>
                <a:latin typeface="+mn-lt"/>
                <a:cs typeface="Trebuchet MS"/>
              </a:rPr>
              <a:t>y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54" name="Rounded Rectangular Callout 153"/>
          <p:cNvSpPr/>
          <p:nvPr/>
        </p:nvSpPr>
        <p:spPr bwMode="auto">
          <a:xfrm>
            <a:off x="4952571" y="2870552"/>
            <a:ext cx="3810266" cy="3211137"/>
          </a:xfrm>
          <a:prstGeom prst="wedgeRoundRectCallout">
            <a:avLst>
              <a:gd name="adj1" fmla="val -25479"/>
              <a:gd name="adj2" fmla="val -64153"/>
              <a:gd name="adj3" fmla="val 16667"/>
            </a:avLst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5959857" y="3620265"/>
            <a:ext cx="395325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6337218" y="3404291"/>
            <a:ext cx="100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sample</a:t>
            </a:r>
          </a:p>
        </p:txBody>
      </p:sp>
      <p:grpSp>
        <p:nvGrpSpPr>
          <p:cNvPr id="25" name="Group 175"/>
          <p:cNvGrpSpPr/>
          <p:nvPr/>
        </p:nvGrpSpPr>
        <p:grpSpPr>
          <a:xfrm>
            <a:off x="7717950" y="3207786"/>
            <a:ext cx="681818" cy="848520"/>
            <a:chOff x="806697" y="1733272"/>
            <a:chExt cx="566405" cy="397912"/>
          </a:xfrm>
          <a:effectLst/>
        </p:grpSpPr>
        <p:sp>
          <p:nvSpPr>
            <p:cNvPr id="177" name="Rectangle 176"/>
            <p:cNvSpPr/>
            <p:nvPr/>
          </p:nvSpPr>
          <p:spPr>
            <a:xfrm>
              <a:off x="806697" y="1733272"/>
              <a:ext cx="566405" cy="397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806697" y="1741554"/>
              <a:ext cx="566405" cy="34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</p:txBody>
        </p:sp>
      </p:grpSp>
      <p:cxnSp>
        <p:nvCxnSpPr>
          <p:cNvPr id="179" name="Straight Arrow Connector 178"/>
          <p:cNvCxnSpPr/>
          <p:nvPr/>
        </p:nvCxnSpPr>
        <p:spPr>
          <a:xfrm>
            <a:off x="8029696" y="4101037"/>
            <a:ext cx="0" cy="13571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179"/>
          <p:cNvGrpSpPr/>
          <p:nvPr/>
        </p:nvGrpSpPr>
        <p:grpSpPr>
          <a:xfrm>
            <a:off x="7715377" y="4788240"/>
            <a:ext cx="687310" cy="848519"/>
            <a:chOff x="806697" y="1871640"/>
            <a:chExt cx="566405" cy="397912"/>
          </a:xfrm>
          <a:effectLst/>
        </p:grpSpPr>
        <p:sp>
          <p:nvSpPr>
            <p:cNvPr id="181" name="Rectangle 180"/>
            <p:cNvSpPr/>
            <p:nvPr/>
          </p:nvSpPr>
          <p:spPr>
            <a:xfrm>
              <a:off x="806697" y="1871640"/>
              <a:ext cx="566405" cy="397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806697" y="1894820"/>
              <a:ext cx="566405" cy="34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5640265" y="4359887"/>
            <a:ext cx="2209749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cross-validate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matcher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U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666807" y="5504106"/>
            <a:ext cx="2209749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cross-validate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matcher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V</a:t>
            </a:r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6007693" y="4969878"/>
            <a:ext cx="1463040" cy="0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81" idx="1"/>
          </p:cNvCxnSpPr>
          <p:nvPr/>
        </p:nvCxnSpPr>
        <p:spPr>
          <a:xfrm flipH="1">
            <a:off x="7474203" y="5212500"/>
            <a:ext cx="241174" cy="252104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5176449" y="4802357"/>
            <a:ext cx="1002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Trebuchet MS"/>
              </a:rPr>
              <a:t>0.89 </a:t>
            </a:r>
            <a:r>
              <a:rPr lang="en-US" dirty="0">
                <a:solidFill>
                  <a:schemeClr val="tx1"/>
                </a:solidFill>
                <a:latin typeface="+mn-lt"/>
                <a:cs typeface="Trebuchet MS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Trebuchet MS"/>
              </a:rPr>
              <a:t>1</a:t>
            </a:r>
            <a:endParaRPr lang="en-US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261113" y="5302152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Trebuchet MS"/>
              </a:rPr>
              <a:t>0.93 F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Trebuchet MS"/>
              </a:rPr>
              <a:t>1</a:t>
            </a:r>
            <a:endParaRPr lang="en-US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711790" y="4173394"/>
            <a:ext cx="85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label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8117489" y="2904160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S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8131387" y="4486006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G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7316113" y="3618733"/>
            <a:ext cx="365760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8028146" y="4572134"/>
            <a:ext cx="0" cy="19202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6015668" y="5458336"/>
            <a:ext cx="1463040" cy="0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H="1" flipV="1">
            <a:off x="7465931" y="4965303"/>
            <a:ext cx="246271" cy="240847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81068" y="6223610"/>
            <a:ext cx="271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Select the best matcher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1888365" y="6223610"/>
            <a:ext cx="25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Select the best blocker</a:t>
            </a:r>
          </a:p>
        </p:txBody>
      </p:sp>
      <p:cxnSp>
        <p:nvCxnSpPr>
          <p:cNvPr id="5" name="Straight Connector 4"/>
          <p:cNvCxnSpPr>
            <a:stCxn id="136" idx="3"/>
          </p:cNvCxnSpPr>
          <p:nvPr/>
        </p:nvCxnSpPr>
        <p:spPr bwMode="auto">
          <a:xfrm>
            <a:off x="4952571" y="2756149"/>
            <a:ext cx="1007286" cy="85925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81186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1579"/>
          </a:xfrm>
        </p:spPr>
        <p:txBody>
          <a:bodyPr/>
          <a:lstStyle/>
          <a:p>
            <a:r>
              <a:rPr lang="en-US" dirty="0" smtClean="0"/>
              <a:t>Data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6274"/>
            <a:ext cx="8686800" cy="1624263"/>
          </a:xfrm>
        </p:spPr>
        <p:txBody>
          <a:bodyPr/>
          <a:lstStyle/>
          <a:p>
            <a:r>
              <a:rPr lang="en-US" dirty="0" smtClean="0"/>
              <a:t>Combines </a:t>
            </a:r>
            <a:r>
              <a:rPr lang="en-US" dirty="0" smtClean="0"/>
              <a:t>disparate data </a:t>
            </a:r>
            <a:r>
              <a:rPr lang="en-US" dirty="0" smtClean="0"/>
              <a:t>into a clean database</a:t>
            </a:r>
          </a:p>
          <a:p>
            <a:r>
              <a:rPr lang="en-US" dirty="0" smtClean="0"/>
              <a:t>Must solve many problems</a:t>
            </a:r>
          </a:p>
          <a:p>
            <a:pPr lvl="1"/>
            <a:r>
              <a:rPr lang="en-US" dirty="0" smtClean="0"/>
              <a:t>data acquisition, extraction, cleaning, schema matching/merging, entity matching/merging, etc.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179" y="2665310"/>
            <a:ext cx="1903057" cy="1508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508" y="4881320"/>
            <a:ext cx="2954086" cy="1741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pSp>
        <p:nvGrpSpPr>
          <p:cNvPr id="6" name="Group 17"/>
          <p:cNvGrpSpPr/>
          <p:nvPr/>
        </p:nvGrpSpPr>
        <p:grpSpPr>
          <a:xfrm>
            <a:off x="682822" y="3101816"/>
            <a:ext cx="553058" cy="654906"/>
            <a:chOff x="353360" y="2544519"/>
            <a:chExt cx="1411293" cy="1458023"/>
          </a:xfrm>
        </p:grpSpPr>
        <p:sp>
          <p:nvSpPr>
            <p:cNvPr id="9" name="Can 8"/>
            <p:cNvSpPr/>
            <p:nvPr/>
          </p:nvSpPr>
          <p:spPr bwMode="auto">
            <a:xfrm>
              <a:off x="353360" y="2544519"/>
              <a:ext cx="1411293" cy="1458023"/>
            </a:xfrm>
            <a:prstGeom prst="ca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–"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41534" y="2991332"/>
              <a:ext cx="399866" cy="470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–"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070286" y="3378902"/>
              <a:ext cx="399866" cy="470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–"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Box 5"/>
          <p:cNvSpPr txBox="1"/>
          <p:nvPr/>
        </p:nvSpPr>
        <p:spPr>
          <a:xfrm>
            <a:off x="312953" y="2690232"/>
            <a:ext cx="145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RDBMS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593126" y="5722299"/>
            <a:ext cx="59202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291733" y="3397026"/>
            <a:ext cx="532089" cy="136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6" name="Flowchart: Punched Tape 15"/>
          <p:cNvSpPr/>
          <p:nvPr/>
        </p:nvSpPr>
        <p:spPr bwMode="auto">
          <a:xfrm rot="5400000">
            <a:off x="573288" y="5479371"/>
            <a:ext cx="384317" cy="415559"/>
          </a:xfrm>
          <a:prstGeom prst="flowChartPunchedTap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7" name="Flowchart: Punched Tape 16"/>
          <p:cNvSpPr/>
          <p:nvPr/>
        </p:nvSpPr>
        <p:spPr bwMode="auto">
          <a:xfrm rot="5400000">
            <a:off x="1099574" y="5736439"/>
            <a:ext cx="384317" cy="415559"/>
          </a:xfrm>
          <a:prstGeom prst="flowChartPunchedTap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384766" y="4679157"/>
            <a:ext cx="145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news articles</a:t>
            </a:r>
          </a:p>
        </p:txBody>
      </p:sp>
      <p:cxnSp>
        <p:nvCxnSpPr>
          <p:cNvPr id="24" name="Straight Arrow Connector 23"/>
          <p:cNvCxnSpPr>
            <a:stCxn id="5" idx="3"/>
          </p:cNvCxnSpPr>
          <p:nvPr/>
        </p:nvCxnSpPr>
        <p:spPr bwMode="auto">
          <a:xfrm>
            <a:off x="3844236" y="3419646"/>
            <a:ext cx="2267806" cy="2018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292688" y="3753852"/>
            <a:ext cx="819353" cy="18778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244389" y="4585366"/>
          <a:ext cx="2646948" cy="370840"/>
        </p:xfrm>
        <a:graphic>
          <a:graphicData uri="http://schemas.openxmlformats.org/drawingml/2006/table">
            <a:tbl>
              <a:tblPr firstRow="1" bandRow="1"/>
              <a:tblGrid>
                <a:gridCol w="1375488"/>
                <a:gridCol w="647289"/>
                <a:gridCol w="6241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244389" y="3430336"/>
          <a:ext cx="2646948" cy="370840"/>
        </p:xfrm>
        <a:graphic>
          <a:graphicData uri="http://schemas.openxmlformats.org/drawingml/2006/table">
            <a:tbl>
              <a:tblPr firstRow="1" bandRow="1"/>
              <a:tblGrid>
                <a:gridCol w="1375488"/>
                <a:gridCol w="647289"/>
                <a:gridCol w="6241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rev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44389" y="4200356"/>
          <a:ext cx="2646948" cy="370840"/>
        </p:xfrm>
        <a:graphic>
          <a:graphicData uri="http://schemas.openxmlformats.org/drawingml/2006/table">
            <a:tbl>
              <a:tblPr firstRow="1" bandRow="1"/>
              <a:tblGrid>
                <a:gridCol w="1375488"/>
                <a:gridCol w="647289"/>
                <a:gridCol w="6241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IBM</a:t>
                      </a:r>
                      <a:r>
                        <a:rPr lang="en-US" baseline="0" dirty="0" smtClean="0"/>
                        <a:t> Corp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244389" y="3815347"/>
          <a:ext cx="2646948" cy="370840"/>
        </p:xfrm>
        <a:graphic>
          <a:graphicData uri="http://schemas.openxmlformats.org/drawingml/2006/table">
            <a:tbl>
              <a:tblPr firstRow="1" bandRow="1"/>
              <a:tblGrid>
                <a:gridCol w="1375488"/>
                <a:gridCol w="647289"/>
                <a:gridCol w="6241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3915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22" y="228600"/>
            <a:ext cx="8458200" cy="685800"/>
          </a:xfrm>
        </p:spPr>
        <p:txBody>
          <a:bodyPr/>
          <a:lstStyle/>
          <a:p>
            <a:r>
              <a:rPr lang="en-US" dirty="0" smtClean="0"/>
              <a:t>Example 1: Sampling Two Smaller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2658"/>
            <a:ext cx="8686800" cy="4993341"/>
          </a:xfrm>
        </p:spPr>
        <p:txBody>
          <a:bodyPr/>
          <a:lstStyle/>
          <a:p>
            <a:r>
              <a:rPr lang="en-US" dirty="0" smtClean="0"/>
              <a:t>Tables A and B each has 1M tuples</a:t>
            </a:r>
          </a:p>
          <a:p>
            <a:pPr lvl="1"/>
            <a:r>
              <a:rPr lang="en-US" dirty="0" smtClean="0"/>
              <a:t>Very difficult to experiment with them directly in development stage</a:t>
            </a:r>
          </a:p>
          <a:p>
            <a:pPr lvl="1"/>
            <a:r>
              <a:rPr lang="en-US" dirty="0" smtClean="0"/>
              <a:t>Way too big, so too time consuming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to sample smaller tables</a:t>
            </a:r>
          </a:p>
          <a:p>
            <a:pPr lvl="1"/>
            <a:r>
              <a:rPr lang="en-US" dirty="0" smtClean="0"/>
              <a:t>A’ from A, B’ from B, say 100K tuples for each table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to sample? </a:t>
            </a:r>
          </a:p>
          <a:p>
            <a:pPr lvl="1"/>
            <a:r>
              <a:rPr lang="en-US" dirty="0" smtClean="0"/>
              <a:t>Random sampling from A and B may result in very few matching tuple pairs across A’ and B’</a:t>
            </a:r>
          </a:p>
          <a:p>
            <a:pPr lvl="1"/>
            <a:r>
              <a:rPr lang="en-US" dirty="0" smtClean="0"/>
              <a:t>How to resolve this?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83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5" y="316006"/>
            <a:ext cx="8700247" cy="685800"/>
          </a:xfrm>
        </p:spPr>
        <p:txBody>
          <a:bodyPr/>
          <a:lstStyle/>
          <a:p>
            <a:r>
              <a:rPr lang="en-US" dirty="0" smtClean="0"/>
              <a:t>Example 2: Take a Sample from the Candidate Set (for Subsequent Labeling)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9346"/>
            <a:ext cx="8686800" cy="4596653"/>
          </a:xfrm>
        </p:spPr>
        <p:txBody>
          <a:bodyPr/>
          <a:lstStyle/>
          <a:p>
            <a:r>
              <a:rPr lang="en-US" dirty="0" smtClean="0"/>
              <a:t>Let C be the set of candidate tuple pairs produced by applying a blocker to two tables A’ and B’</a:t>
            </a:r>
          </a:p>
          <a:p>
            <a:endParaRPr lang="en-US" dirty="0" smtClean="0"/>
          </a:p>
          <a:p>
            <a:r>
              <a:rPr lang="en-US" dirty="0" smtClean="0"/>
              <a:t>We need to take a sample S from C, label S, then use the labeled set to find the best matcher and train it</a:t>
            </a:r>
          </a:p>
          <a:p>
            <a:endParaRPr lang="en-US" dirty="0" smtClean="0"/>
          </a:p>
          <a:p>
            <a:r>
              <a:rPr lang="en-US" dirty="0" smtClean="0"/>
              <a:t>How to take a sample S from C? </a:t>
            </a:r>
          </a:p>
          <a:p>
            <a:pPr lvl="1"/>
            <a:r>
              <a:rPr lang="en-US" dirty="0" smtClean="0"/>
              <a:t>Random sampling often does not work well if C contains few matches</a:t>
            </a:r>
          </a:p>
          <a:p>
            <a:pPr lvl="1"/>
            <a:r>
              <a:rPr lang="en-US" dirty="0" smtClean="0"/>
              <a:t>In such cases S contains no or very few matches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340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Labeling the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/>
          <a:lstStyle/>
          <a:p>
            <a:r>
              <a:rPr lang="en-US" dirty="0" smtClean="0"/>
              <a:t>This task is often divided between two or more people</a:t>
            </a:r>
          </a:p>
          <a:p>
            <a:endParaRPr lang="en-US" dirty="0" smtClean="0"/>
          </a:p>
          <a:p>
            <a:r>
              <a:rPr lang="en-US" dirty="0" smtClean="0"/>
              <a:t>As they label their set of tuple pairs, they may follow very different notions of matching</a:t>
            </a:r>
          </a:p>
          <a:p>
            <a:pPr lvl="1"/>
            <a:r>
              <a:rPr lang="en-US" dirty="0" smtClean="0"/>
              <a:t>E.g., given two restaurants with same names, different locations</a:t>
            </a:r>
          </a:p>
          <a:p>
            <a:pPr lvl="1"/>
            <a:r>
              <a:rPr lang="en-US" dirty="0" smtClean="0"/>
              <a:t>A person may say “match”, another person may say “not matched”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 the end, it becomes very difficult to reconcile different matching notions and relabel the sample</a:t>
            </a:r>
          </a:p>
          <a:p>
            <a:endParaRPr lang="en-US" dirty="0"/>
          </a:p>
          <a:p>
            <a:r>
              <a:rPr lang="en-US" dirty="0" smtClean="0"/>
              <a:t>This problem becomes even worse when we crowdsource the labeling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99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270311" y="4581564"/>
            <a:ext cx="749615" cy="1633818"/>
          </a:xfrm>
          <a:prstGeom prst="rect">
            <a:avLst/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70312" y="2521318"/>
            <a:ext cx="737584" cy="1633818"/>
          </a:xfrm>
          <a:prstGeom prst="rect">
            <a:avLst/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7822" y="2835987"/>
            <a:ext cx="905385" cy="3065930"/>
          </a:xfrm>
          <a:prstGeom prst="rect">
            <a:avLst/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995"/>
            <a:ext cx="8458200" cy="685800"/>
          </a:xfrm>
        </p:spPr>
        <p:txBody>
          <a:bodyPr/>
          <a:lstStyle/>
          <a:p>
            <a:r>
              <a:rPr lang="en-US" dirty="0" smtClean="0"/>
              <a:t>An Illustrating Example </a:t>
            </a:r>
            <a:br>
              <a:rPr lang="en-US" dirty="0" smtClean="0"/>
            </a:br>
            <a:r>
              <a:rPr lang="en-US" dirty="0" smtClean="0"/>
              <a:t>for Distributed Labeling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912686"/>
            <a:ext cx="836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(- , -)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(- , -)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(- , -)</a:t>
            </a: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…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(- , -)</a:t>
            </a:r>
          </a:p>
          <a:p>
            <a:r>
              <a:rPr lang="en-US" sz="1800" dirty="0">
                <a:solidFill>
                  <a:schemeClr val="tx1"/>
                </a:solidFill>
              </a:rPr>
              <a:t>(- , -)</a:t>
            </a:r>
          </a:p>
          <a:p>
            <a:r>
              <a:rPr lang="en-US" sz="1800" dirty="0">
                <a:solidFill>
                  <a:schemeClr val="tx1"/>
                </a:solidFill>
              </a:rPr>
              <a:t>(- , -)</a:t>
            </a:r>
          </a:p>
          <a:p>
            <a:r>
              <a:rPr lang="en-US" sz="1800" dirty="0">
                <a:solidFill>
                  <a:schemeClr val="tx1"/>
                </a:solidFill>
              </a:rPr>
              <a:t>(- , -)</a:t>
            </a:r>
          </a:p>
          <a:p>
            <a:r>
              <a:rPr lang="en-US" sz="1800" dirty="0">
                <a:solidFill>
                  <a:schemeClr val="tx1"/>
                </a:solidFill>
              </a:rPr>
              <a:t>(- , -)</a:t>
            </a:r>
          </a:p>
          <a:p>
            <a:r>
              <a:rPr lang="en-US" sz="1800" dirty="0">
                <a:solidFill>
                  <a:schemeClr val="tx1"/>
                </a:solidFill>
              </a:rPr>
              <a:t>(- , </a:t>
            </a:r>
            <a:r>
              <a:rPr lang="en-US" sz="1800" dirty="0" smtClean="0">
                <a:solidFill>
                  <a:schemeClr val="tx1"/>
                </a:solidFill>
              </a:rPr>
              <a:t>-)</a:t>
            </a: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311" y="2572864"/>
            <a:ext cx="1620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(- , -)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(- , -) 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(- , -) 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…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(- , -) 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311" y="4623541"/>
            <a:ext cx="1620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(- , -) 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(- , -) 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(- , -) 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…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(- , -) 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1095" y="2964459"/>
            <a:ext cx="566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([Palmyra, 46 Main St],  [Palmyra, 15 Broadway]) </a:t>
            </a:r>
            <a:r>
              <a:rPr lang="en-US" sz="1800" b="1" dirty="0" smtClean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1095" y="4567395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([KFC, 24 Main St],  [KFC, 41 Johnson Ave]) </a:t>
            </a:r>
            <a:r>
              <a:rPr lang="en-US" sz="1800" b="1" dirty="0" smtClean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378324" y="3543295"/>
            <a:ext cx="793376" cy="8256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385071" y="4368952"/>
            <a:ext cx="726117" cy="1029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20" name="Picture 78" descr="j0078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475" y="2218996"/>
            <a:ext cx="204354" cy="538499"/>
          </a:xfrm>
          <a:prstGeom prst="rect">
            <a:avLst/>
          </a:prstGeom>
          <a:noFill/>
        </p:spPr>
      </p:pic>
      <p:pic>
        <p:nvPicPr>
          <p:cNvPr id="21" name="Picture 78" descr="j0078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298" y="5820000"/>
            <a:ext cx="204354" cy="53849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89112" y="1659154"/>
            <a:ext cx="8724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Two restaurants match if they refer to the same real-world restaurant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1095" y="2543354"/>
            <a:ext cx="561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([Laura’s, 23 Farewell </a:t>
            </a:r>
            <a:r>
              <a:rPr lang="en-US" sz="1800" b="1" dirty="0" err="1" smtClean="0">
                <a:solidFill>
                  <a:schemeClr val="tx1"/>
                </a:solidFill>
              </a:rPr>
              <a:t>Str</a:t>
            </a:r>
            <a:r>
              <a:rPr lang="en-US" sz="1800" b="1" dirty="0" smtClean="0">
                <a:solidFill>
                  <a:schemeClr val="tx1"/>
                </a:solidFill>
              </a:rPr>
              <a:t>],  [Laura, 23 Farewell]) </a:t>
            </a:r>
            <a:r>
              <a:rPr lang="en-US" sz="1800" b="1" dirty="0" smtClean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0586768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9" grpId="0"/>
      <p:bldP spid="10" grpId="0"/>
      <p:bldP spid="14" grpId="0"/>
      <p:bldP spid="15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/>
          <a:lstStyle/>
          <a:p>
            <a:r>
              <a:rPr lang="en-US" dirty="0" smtClean="0"/>
              <a:t>EM steps often exploit many techniques</a:t>
            </a:r>
          </a:p>
          <a:p>
            <a:pPr lvl="1"/>
            <a:r>
              <a:rPr lang="en-US" dirty="0" smtClean="0"/>
              <a:t>SQL querying, keyword search, learning, visualization, information extraction, outlier detection, crowdsourcing, etc. </a:t>
            </a:r>
          </a:p>
          <a:p>
            <a:pPr lvl="1"/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ifficult to incorporate all </a:t>
            </a:r>
            <a:br>
              <a:rPr lang="en-US" dirty="0" smtClean="0"/>
            </a:br>
            <a:r>
              <a:rPr lang="en-US" dirty="0" smtClean="0"/>
              <a:t>into a single system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ifficult to move data </a:t>
            </a:r>
            <a:br>
              <a:rPr lang="en-US" dirty="0" smtClean="0"/>
            </a:br>
            <a:r>
              <a:rPr lang="en-US" dirty="0" smtClean="0"/>
              <a:t>repeatedly across systems</a:t>
            </a:r>
          </a:p>
          <a:p>
            <a:pPr lvl="1"/>
            <a:r>
              <a:rPr lang="en-US" dirty="0" smtClean="0"/>
              <a:t>An EM system, a visualization system, </a:t>
            </a:r>
            <a:br>
              <a:rPr lang="en-US" dirty="0" smtClean="0"/>
            </a:br>
            <a:r>
              <a:rPr lang="en-US" dirty="0" smtClean="0"/>
              <a:t>an extraction system, etc.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Problem: most systems are stand-alone monoliths, </a:t>
            </a:r>
            <a:br>
              <a:rPr lang="en-US" dirty="0" smtClean="0"/>
            </a:br>
            <a:r>
              <a:rPr lang="en-US" dirty="0" smtClean="0"/>
              <a:t>not designed to play well with other systems</a:t>
            </a:r>
            <a:endParaRPr lang="en-US" dirty="0"/>
          </a:p>
        </p:txBody>
      </p:sp>
      <p:pic>
        <p:nvPicPr>
          <p:cNvPr id="5122" name="Picture 2" descr="Image result for knight in ar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86" y="2151529"/>
            <a:ext cx="2354918" cy="31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611" y="228600"/>
            <a:ext cx="9224679" cy="685800"/>
          </a:xfrm>
        </p:spPr>
        <p:txBody>
          <a:bodyPr/>
          <a:lstStyle/>
          <a:p>
            <a:r>
              <a:rPr lang="en-US" sz="3200" dirty="0" smtClean="0"/>
              <a:t>2. Hard to Exploit a Wide Range of Techniques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595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</a:t>
            </a:r>
            <a:r>
              <a:rPr lang="en-US" sz="3200" dirty="0" smtClean="0"/>
              <a:t>. Do Not Distinguish Dev vs Prod Stages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06" y="4540435"/>
            <a:ext cx="8686800" cy="1707965"/>
          </a:xfrm>
        </p:spPr>
        <p:txBody>
          <a:bodyPr/>
          <a:lstStyle/>
          <a:p>
            <a:r>
              <a:rPr lang="en-US" dirty="0" smtClean="0"/>
              <a:t>Current systems</a:t>
            </a:r>
          </a:p>
          <a:p>
            <a:pPr lvl="1"/>
            <a:r>
              <a:rPr lang="en-US" dirty="0" smtClean="0"/>
              <a:t>Provide a set of blockers / matchers</a:t>
            </a:r>
          </a:p>
          <a:p>
            <a:pPr lvl="1"/>
            <a:r>
              <a:rPr lang="en-US" dirty="0" smtClean="0"/>
              <a:t>Provide a way to specify / optimize / execute workflows</a:t>
            </a:r>
          </a:p>
          <a:p>
            <a:pPr lvl="1"/>
            <a:r>
              <a:rPr lang="en-US" dirty="0" smtClean="0"/>
              <a:t>Pay very little attention to the development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12" name="Picture 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0" y="1280541"/>
            <a:ext cx="4558861" cy="2811951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108" y="1564047"/>
            <a:ext cx="4209498" cy="215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140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Little Guidance for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1124"/>
            <a:ext cx="8686800" cy="5181600"/>
          </a:xfrm>
        </p:spPr>
        <p:txBody>
          <a:bodyPr/>
          <a:lstStyle/>
          <a:p>
            <a:r>
              <a:rPr lang="en-US" dirty="0" smtClean="0"/>
              <a:t>Suppose user wants at least 95% precision </a:t>
            </a:r>
            <a:r>
              <a:rPr lang="en-US" dirty="0"/>
              <a:t>&amp;</a:t>
            </a:r>
            <a:r>
              <a:rPr lang="en-US" dirty="0" smtClean="0"/>
              <a:t> 80% recall</a:t>
            </a:r>
          </a:p>
          <a:p>
            <a:endParaRPr lang="en-US" dirty="0" smtClean="0"/>
          </a:p>
          <a:p>
            <a:r>
              <a:rPr lang="en-US" dirty="0" smtClean="0"/>
              <a:t>How to start? With rule-based EM first? </a:t>
            </a:r>
            <a:br>
              <a:rPr lang="en-US" dirty="0" smtClean="0"/>
            </a:br>
            <a:r>
              <a:rPr lang="en-US" dirty="0" smtClean="0"/>
              <a:t>Learning-based EM first? </a:t>
            </a:r>
          </a:p>
          <a:p>
            <a:endParaRPr lang="en-US" dirty="0" smtClean="0"/>
          </a:p>
          <a:p>
            <a:r>
              <a:rPr lang="en-US" dirty="0" smtClean="0"/>
              <a:t>What step to take next? </a:t>
            </a:r>
          </a:p>
          <a:p>
            <a:endParaRPr lang="en-US" dirty="0" smtClean="0"/>
          </a:p>
          <a:p>
            <a:r>
              <a:rPr lang="en-US" dirty="0" smtClean="0"/>
              <a:t>How to do a step? </a:t>
            </a:r>
          </a:p>
          <a:p>
            <a:pPr lvl="1"/>
            <a:r>
              <a:rPr lang="en-US" dirty="0" smtClean="0"/>
              <a:t>E.g., how to label a sample?</a:t>
            </a:r>
          </a:p>
          <a:p>
            <a:endParaRPr lang="en-US" dirty="0" smtClean="0"/>
          </a:p>
          <a:p>
            <a:r>
              <a:rPr lang="en-US" dirty="0" smtClean="0"/>
              <a:t>What to do if after much effort, </a:t>
            </a:r>
            <a:br>
              <a:rPr lang="en-US" dirty="0" smtClean="0"/>
            </a:br>
            <a:r>
              <a:rPr lang="en-US" dirty="0" smtClean="0"/>
              <a:t>still hasn’t reached desired accuracy?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10064" y="2588559"/>
            <a:ext cx="2870013" cy="3052483"/>
            <a:chOff x="5588187" y="2164976"/>
            <a:chExt cx="2870013" cy="3052483"/>
          </a:xfrm>
        </p:grpSpPr>
        <p:pic>
          <p:nvPicPr>
            <p:cNvPr id="4098" name="Picture 2" descr="Image result for i am los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187" y="2164976"/>
              <a:ext cx="2708621" cy="2844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5715000" y="4706471"/>
              <a:ext cx="2743200" cy="51098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–"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0375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9070041" cy="685800"/>
          </a:xfrm>
        </p:spPr>
        <p:txBody>
          <a:bodyPr/>
          <a:lstStyle/>
          <a:p>
            <a:r>
              <a:rPr lang="en-US" sz="3200" dirty="0"/>
              <a:t>5</a:t>
            </a:r>
            <a:r>
              <a:rPr lang="en-US" sz="3200" dirty="0" smtClean="0"/>
              <a:t>. Not Designed from Scratch for </a:t>
            </a:r>
            <a:r>
              <a:rPr lang="en-US" sz="3200" dirty="0" err="1" smtClean="0"/>
              <a:t>Extendability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06" y="1122829"/>
            <a:ext cx="9056594" cy="5181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 we build a single system that solves all EM problems?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</a:t>
            </a:r>
          </a:p>
          <a:p>
            <a:r>
              <a:rPr lang="en-US" dirty="0" smtClean="0"/>
              <a:t>In practice, users often want to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Customize</a:t>
            </a:r>
            <a:r>
              <a:rPr lang="en-US" dirty="0" smtClean="0"/>
              <a:t>, e.g., to a particular domain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Extend</a:t>
            </a:r>
            <a:r>
              <a:rPr lang="en-US" dirty="0" smtClean="0"/>
              <a:t>, e.g., with latest technical advances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Patch</a:t>
            </a:r>
            <a:r>
              <a:rPr lang="en-US" dirty="0" smtClean="0"/>
              <a:t>, e.g., writing code to implement </a:t>
            </a:r>
            <a:br>
              <a:rPr lang="en-US" dirty="0" smtClean="0"/>
            </a:br>
            <a:r>
              <a:rPr lang="en-US" dirty="0" smtClean="0"/>
              <a:t>lacking functionalities</a:t>
            </a:r>
          </a:p>
          <a:p>
            <a:r>
              <a:rPr lang="en-US" dirty="0" smtClean="0"/>
              <a:t>Users also want interactive </a:t>
            </a:r>
            <a:br>
              <a:rPr lang="en-US" dirty="0" smtClean="0"/>
            </a:br>
            <a:r>
              <a:rPr lang="en-US" dirty="0" smtClean="0"/>
              <a:t>scripting environments</a:t>
            </a:r>
          </a:p>
          <a:p>
            <a:pPr lvl="1"/>
            <a:r>
              <a:rPr lang="en-US" dirty="0" smtClean="0"/>
              <a:t>For rapid prototyping, experimentation, iteration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current EM systems </a:t>
            </a:r>
          </a:p>
          <a:p>
            <a:pPr lvl="1"/>
            <a:r>
              <a:rPr lang="en-US" dirty="0" smtClean="0"/>
              <a:t>are not designed so that users can easily customize, extend, patch</a:t>
            </a:r>
          </a:p>
          <a:p>
            <a:pPr lvl="1"/>
            <a:r>
              <a:rPr lang="en-US" dirty="0" smtClean="0"/>
              <a:t>are not situated in interactive scripting environments </a:t>
            </a:r>
          </a:p>
          <a:p>
            <a:pPr marL="457059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 descr="Image result for knight in ar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80" y="1795181"/>
            <a:ext cx="2354918" cy="31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6790765" y="2077571"/>
            <a:ext cx="1943100" cy="2749923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6952129" y="2030506"/>
            <a:ext cx="1600200" cy="2830606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662438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0746"/>
            <a:ext cx="8686800" cy="482525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Many serious limitations: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Do not cover the entire EM workflow</a:t>
            </a:r>
          </a:p>
          <a:p>
            <a:pPr marL="0" indent="0">
              <a:buNone/>
            </a:pPr>
            <a:r>
              <a:rPr lang="en-US" dirty="0" smtClean="0"/>
              <a:t>2. Hard to exploit a wide range of techniques</a:t>
            </a:r>
          </a:p>
          <a:p>
            <a:pPr marL="0" indent="0">
              <a:buNone/>
            </a:pPr>
            <a:r>
              <a:rPr lang="en-US" dirty="0" smtClean="0"/>
              <a:t>3. Very little guidance for users</a:t>
            </a:r>
          </a:p>
          <a:p>
            <a:pPr marL="0" indent="0">
              <a:buNone/>
            </a:pPr>
            <a:r>
              <a:rPr lang="en-US" dirty="0" smtClean="0"/>
              <a:t>4. Do not distinguish development vs production stages</a:t>
            </a:r>
          </a:p>
          <a:p>
            <a:pPr marL="0" indent="0">
              <a:buNone/>
            </a:pPr>
            <a:r>
              <a:rPr lang="en-US" dirty="0" smtClean="0"/>
              <a:t>5. Not designed from scratch for </a:t>
            </a:r>
            <a:r>
              <a:rPr lang="en-US" dirty="0" err="1" smtClean="0"/>
              <a:t>extendability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168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94" y="329035"/>
            <a:ext cx="8774206" cy="685800"/>
          </a:xfrm>
        </p:spPr>
        <p:txBody>
          <a:bodyPr/>
          <a:lstStyle/>
          <a:p>
            <a:r>
              <a:rPr lang="en-US" dirty="0" smtClean="0"/>
              <a:t>A New System Building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4348"/>
            <a:ext cx="8686800" cy="5030251"/>
          </a:xfrm>
        </p:spPr>
        <p:txBody>
          <a:bodyPr/>
          <a:lstStyle/>
          <a:p>
            <a:r>
              <a:rPr lang="en-US" dirty="0" smtClean="0"/>
              <a:t>Build systems each solves </a:t>
            </a:r>
            <a:r>
              <a:rPr lang="en-US" dirty="0" smtClean="0">
                <a:solidFill>
                  <a:srgbClr val="FF0000"/>
                </a:solidFill>
              </a:rPr>
              <a:t>a single DI problem</a:t>
            </a:r>
          </a:p>
          <a:p>
            <a:pPr lvl="1"/>
            <a:r>
              <a:rPr lang="en-US" dirty="0" smtClean="0"/>
              <a:t>Entity matching, schema matching, information extraction, etc. </a:t>
            </a:r>
          </a:p>
          <a:p>
            <a:pPr lvl="1"/>
            <a:r>
              <a:rPr lang="en-US" dirty="0" smtClean="0"/>
              <a:t>Build systems that solve multiple DI problems later</a:t>
            </a:r>
          </a:p>
          <a:p>
            <a:pPr lvl="1"/>
            <a:r>
              <a:rPr lang="en-US" dirty="0" smtClean="0"/>
              <a:t>Target </a:t>
            </a:r>
            <a:r>
              <a:rPr lang="en-US" dirty="0" smtClean="0">
                <a:solidFill>
                  <a:srgbClr val="FF0000"/>
                </a:solidFill>
              </a:rPr>
              <a:t>power users</a:t>
            </a:r>
          </a:p>
          <a:p>
            <a:pPr lvl="1"/>
            <a:r>
              <a:rPr lang="en-US" dirty="0" smtClean="0"/>
              <a:t>As </a:t>
            </a:r>
            <a:r>
              <a:rPr lang="en-US" dirty="0" smtClean="0">
                <a:solidFill>
                  <a:srgbClr val="FF0000"/>
                </a:solidFill>
              </a:rPr>
              <a:t>packages</a:t>
            </a:r>
            <a:r>
              <a:rPr lang="en-US" dirty="0" smtClean="0"/>
              <a:t> in Python software ecosystem (</a:t>
            </a:r>
            <a:r>
              <a:rPr lang="en-US" dirty="0" err="1" smtClean="0"/>
              <a:t>PyData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Foster </a:t>
            </a:r>
            <a:r>
              <a:rPr lang="en-US" dirty="0" err="1" smtClean="0"/>
              <a:t>PyDI</a:t>
            </a:r>
            <a:r>
              <a:rPr lang="en-US" dirty="0" smtClean="0"/>
              <a:t>, an ecosystem </a:t>
            </a:r>
            <a:br>
              <a:rPr lang="en-US" dirty="0" smtClean="0"/>
            </a:br>
            <a:r>
              <a:rPr lang="en-US" dirty="0" smtClean="0"/>
              <a:t>of such packages</a:t>
            </a:r>
          </a:p>
          <a:p>
            <a:pPr lvl="1"/>
            <a:r>
              <a:rPr lang="en-US" dirty="0" smtClean="0"/>
              <a:t>as part of </a:t>
            </a:r>
            <a:r>
              <a:rPr lang="en-US" dirty="0" err="1" smtClean="0"/>
              <a:t>PyData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Extend </a:t>
            </a:r>
            <a:r>
              <a:rPr lang="en-US" dirty="0" err="1" smtClean="0"/>
              <a:t>PyDI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collaborative/cloud/crowd/</a:t>
            </a:r>
            <a:br>
              <a:rPr lang="en-US" dirty="0" smtClean="0"/>
            </a:br>
            <a:r>
              <a:rPr lang="en-US" dirty="0" smtClean="0"/>
              <a:t>lay user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 descr="Image result for ag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298" y="3236496"/>
            <a:ext cx="3014396" cy="24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441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Long-Standing Challenge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866274"/>
          </a:xfrm>
        </p:spPr>
        <p:txBody>
          <a:bodyPr/>
          <a:lstStyle/>
          <a:p>
            <a:r>
              <a:rPr lang="en-US" dirty="0" smtClean="0"/>
              <a:t>Numerous works in the past 30 years</a:t>
            </a:r>
          </a:p>
          <a:p>
            <a:r>
              <a:rPr lang="en-US" dirty="0" smtClean="0"/>
              <a:t>In many communities: DB, AI, KDD, Web, Semantic Web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5" y="1885950"/>
            <a:ext cx="2314575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04" y="1885950"/>
            <a:ext cx="1889313" cy="2864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02" y="1885950"/>
            <a:ext cx="1775012" cy="2743200"/>
          </a:xfrm>
          <a:prstGeom prst="rect">
            <a:avLst/>
          </a:prstGeom>
        </p:spPr>
      </p:pic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24" y="3314700"/>
            <a:ext cx="2157406" cy="32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ig data integration 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17" y="3694112"/>
            <a:ext cx="2320447" cy="28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s-na.ssl-images-amazon.com/images/I/51oujo4GS4L._SX403_BO1,204,203,20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08" y="3926838"/>
            <a:ext cx="1951552" cy="24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9200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257735"/>
            <a:ext cx="8283388" cy="685800"/>
          </a:xfrm>
        </p:spPr>
        <p:txBody>
          <a:bodyPr/>
          <a:lstStyle/>
          <a:p>
            <a:r>
              <a:rPr lang="en-US" sz="3200" dirty="0" smtClean="0"/>
              <a:t>Example: Build Systems for Entity Matching</a:t>
            </a:r>
            <a:br>
              <a:rPr lang="en-US" sz="3200" dirty="0" smtClean="0"/>
            </a:br>
            <a:r>
              <a:rPr lang="en-US" sz="3200" dirty="0" smtClean="0"/>
              <a:t>(A New Research Template)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7982"/>
            <a:ext cx="8686800" cy="5013512"/>
          </a:xfrm>
        </p:spPr>
        <p:txBody>
          <a:bodyPr/>
          <a:lstStyle/>
          <a:p>
            <a:r>
              <a:rPr lang="en-US" dirty="0" smtClean="0"/>
              <a:t>Define a clear scope</a:t>
            </a:r>
          </a:p>
          <a:p>
            <a:pPr lvl="1"/>
            <a:r>
              <a:rPr lang="en-US" dirty="0" smtClean="0"/>
              <a:t>Each system targets </a:t>
            </a:r>
            <a:r>
              <a:rPr lang="en-US" b="1" dirty="0">
                <a:solidFill>
                  <a:srgbClr val="FF0000"/>
                </a:solidFill>
              </a:rPr>
              <a:t>a single EM </a:t>
            </a:r>
            <a:r>
              <a:rPr lang="en-US" b="1" dirty="0" smtClean="0">
                <a:solidFill>
                  <a:srgbClr val="FF0000"/>
                </a:solidFill>
              </a:rPr>
              <a:t>scenario </a:t>
            </a:r>
            <a:r>
              <a:rPr lang="en-US" dirty="0"/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power users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Solve the development stage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Develop a</a:t>
            </a:r>
            <a:r>
              <a:rPr lang="en-US" b="1" dirty="0">
                <a:solidFill>
                  <a:srgbClr val="FF0000"/>
                </a:solidFill>
              </a:rPr>
              <a:t> how-to </a:t>
            </a:r>
            <a:r>
              <a:rPr lang="en-US" b="1" dirty="0" smtClean="0">
                <a:solidFill>
                  <a:srgbClr val="FF0000"/>
                </a:solidFill>
              </a:rPr>
              <a:t>guide</a:t>
            </a:r>
          </a:p>
          <a:p>
            <a:pPr lvl="2"/>
            <a:r>
              <a:rPr lang="en-US" dirty="0" smtClean="0"/>
              <a:t>Helps users discover accurate workflow</a:t>
            </a:r>
          </a:p>
          <a:p>
            <a:pPr lvl="2"/>
            <a:r>
              <a:rPr lang="en-US" dirty="0" smtClean="0"/>
              <a:t>Must cover all steps</a:t>
            </a:r>
          </a:p>
          <a:p>
            <a:pPr lvl="2"/>
            <a:r>
              <a:rPr lang="en-US" dirty="0" smtClean="0"/>
              <a:t>Tells users what to do, step by step</a:t>
            </a:r>
            <a:endParaRPr lang="en-US" dirty="0"/>
          </a:p>
          <a:p>
            <a:pPr lvl="1"/>
            <a:r>
              <a:rPr lang="en-US" dirty="0" smtClean="0"/>
              <a:t>Develop </a:t>
            </a:r>
            <a:r>
              <a:rPr lang="en-US" b="1" dirty="0">
                <a:solidFill>
                  <a:srgbClr val="FF0000"/>
                </a:solidFill>
              </a:rPr>
              <a:t>tools for pain points </a:t>
            </a:r>
            <a:r>
              <a:rPr lang="en-US" dirty="0" smtClean="0"/>
              <a:t>in the guide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n top of </a:t>
            </a:r>
            <a:r>
              <a:rPr lang="en-US" b="1" dirty="0" err="1">
                <a:solidFill>
                  <a:srgbClr val="FF0000"/>
                </a:solidFill>
              </a:rPr>
              <a:t>PyData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ecosystem</a:t>
            </a:r>
          </a:p>
          <a:p>
            <a:pPr marL="457059" lvl="1" indent="0">
              <a:buNone/>
            </a:pPr>
            <a:endParaRPr lang="en-US" dirty="0" smtClean="0"/>
          </a:p>
          <a:p>
            <a:r>
              <a:rPr lang="en-US" dirty="0" smtClean="0"/>
              <a:t>Solve the production stage in a similar way</a:t>
            </a:r>
          </a:p>
          <a:p>
            <a:pPr lvl="1"/>
            <a:r>
              <a:rPr lang="en-US" dirty="0" smtClean="0"/>
              <a:t>But focus on scalability, crash recovery,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78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04" y="0"/>
            <a:ext cx="7772400" cy="685800"/>
          </a:xfrm>
        </p:spPr>
        <p:txBody>
          <a:bodyPr/>
          <a:lstStyle/>
          <a:p>
            <a:r>
              <a:rPr lang="en-US" sz="3200" dirty="0" smtClean="0"/>
              <a:t>How-to Guide/Tools for Development Stage</a:t>
            </a:r>
            <a:endParaRPr lang="en-US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8073685" y="1574304"/>
            <a:ext cx="1249925" cy="393071"/>
          </a:xfrm>
          <a:prstGeom prst="rect">
            <a:avLst/>
          </a:prstGeom>
          <a:noFill/>
          <a:effectLst/>
        </p:spPr>
        <p:txBody>
          <a:bodyPr wrap="square" lIns="114949" tIns="57475" rIns="114949" bIns="57475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yes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1888365" y="1018216"/>
            <a:ext cx="6165544" cy="0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8042784" y="1020559"/>
            <a:ext cx="0" cy="730737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3687172" y="1006993"/>
            <a:ext cx="0" cy="61539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894410" y="1023492"/>
            <a:ext cx="0" cy="61539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622471" y="1207388"/>
            <a:ext cx="124992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no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716526" y="1004532"/>
            <a:ext cx="0" cy="61539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67708" y="1092670"/>
            <a:ext cx="738891" cy="863844"/>
            <a:chOff x="578420" y="1320147"/>
            <a:chExt cx="794682" cy="8984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tangle 92"/>
            <p:cNvSpPr/>
            <p:nvPr/>
          </p:nvSpPr>
          <p:spPr>
            <a:xfrm>
              <a:off x="578420" y="1320147"/>
              <a:ext cx="794682" cy="89849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4213" y="1570431"/>
              <a:ext cx="566405" cy="416161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n-US" sz="20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5843" y="2148499"/>
            <a:ext cx="740664" cy="868680"/>
            <a:chOff x="581731" y="1562330"/>
            <a:chExt cx="796589" cy="903529"/>
          </a:xfrm>
        </p:grpSpPr>
        <p:sp>
          <p:nvSpPr>
            <p:cNvPr id="91" name="Rectangle 90"/>
            <p:cNvSpPr/>
            <p:nvPr/>
          </p:nvSpPr>
          <p:spPr>
            <a:xfrm>
              <a:off x="581731" y="1562330"/>
              <a:ext cx="796589" cy="90352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46" y="1772455"/>
              <a:ext cx="566405" cy="41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B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97732" y="1837846"/>
            <a:ext cx="100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sample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91657" y="2071828"/>
            <a:ext cx="443065" cy="520951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36045" y="2066540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464256" y="1539825"/>
            <a:ext cx="444335" cy="415104"/>
            <a:chOff x="806697" y="1733271"/>
            <a:chExt cx="566408" cy="531994"/>
          </a:xfrm>
          <a:effectLst/>
        </p:grpSpPr>
        <p:sp>
          <p:nvSpPr>
            <p:cNvPr id="89" name="Rectangle 8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solidFill>
              <a:srgbClr val="CCF5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64257" y="2207749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87" name="Rectangle 8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6697" y="1776786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88911" y="1804895"/>
            <a:ext cx="11532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matcher V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93559" y="2024685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9204" y="2028356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213167" y="1713020"/>
            <a:ext cx="154967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quality </a:t>
            </a:r>
            <a:endParaRPr lang="en-US" sz="1800" b="1" dirty="0" smtClean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check 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7318650" y="2011867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8491628" y="2000677"/>
            <a:ext cx="491851" cy="1119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9" idx="3"/>
          </p:cNvCxnSpPr>
          <p:nvPr/>
        </p:nvCxnSpPr>
        <p:spPr>
          <a:xfrm>
            <a:off x="2908590" y="1747378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9812" y="1825667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blocker X</a:t>
            </a:r>
          </a:p>
        </p:txBody>
      </p:sp>
      <p:cxnSp>
        <p:nvCxnSpPr>
          <p:cNvPr id="22" name="Straight Arrow Connector 21"/>
          <p:cNvCxnSpPr>
            <a:stCxn id="88" idx="3"/>
          </p:cNvCxnSpPr>
          <p:nvPr/>
        </p:nvCxnSpPr>
        <p:spPr>
          <a:xfrm flipV="1">
            <a:off x="2908590" y="2055840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486216" y="1463138"/>
            <a:ext cx="687310" cy="1384995"/>
            <a:chOff x="806697" y="1720094"/>
            <a:chExt cx="566405" cy="649491"/>
          </a:xfrm>
          <a:effectLst/>
        </p:grpSpPr>
        <p:sp>
          <p:nvSpPr>
            <p:cNvPr id="57" name="Rectangle 5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6697" y="1720094"/>
              <a:ext cx="566405" cy="6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4182606" y="2032629"/>
            <a:ext cx="267783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584413" y="1433540"/>
            <a:ext cx="687310" cy="1384995"/>
            <a:chOff x="806697" y="1720094"/>
            <a:chExt cx="566405" cy="649491"/>
          </a:xfrm>
          <a:effectLst/>
        </p:grpSpPr>
        <p:sp>
          <p:nvSpPr>
            <p:cNvPr id="28" name="Rectangle 27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697" y="1720094"/>
              <a:ext cx="566405" cy="6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909587" y="1547433"/>
            <a:ext cx="425135" cy="496962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Rounded Rectangular Callout 111"/>
          <p:cNvSpPr/>
          <p:nvPr/>
        </p:nvSpPr>
        <p:spPr bwMode="auto">
          <a:xfrm>
            <a:off x="1851124" y="2864024"/>
            <a:ext cx="2591488" cy="3218688"/>
          </a:xfrm>
          <a:prstGeom prst="wedgeRoundRectCallout">
            <a:avLst>
              <a:gd name="adj1" fmla="val 21990"/>
              <a:gd name="adj2" fmla="val -63056"/>
              <a:gd name="adj3" fmla="val 16667"/>
            </a:avLst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2053624" y="3117665"/>
            <a:ext cx="444335" cy="415104"/>
            <a:chOff x="806697" y="1733271"/>
            <a:chExt cx="566408" cy="531994"/>
          </a:xfrm>
          <a:solidFill>
            <a:srgbClr val="CDFBFF"/>
          </a:solidFill>
          <a:effectLst/>
        </p:grpSpPr>
        <p:sp>
          <p:nvSpPr>
            <p:cNvPr id="115" name="Rectangle 114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053625" y="3785589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129" name="Rectangle 12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06697" y="1760985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31" name="Straight Arrow Connector 130"/>
          <p:cNvCxnSpPr>
            <a:stCxn id="115" idx="3"/>
          </p:cNvCxnSpPr>
          <p:nvPr/>
        </p:nvCxnSpPr>
        <p:spPr>
          <a:xfrm>
            <a:off x="2497958" y="3325218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799180" y="3415836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blocker X</a:t>
            </a:r>
          </a:p>
        </p:txBody>
      </p:sp>
      <p:cxnSp>
        <p:nvCxnSpPr>
          <p:cNvPr id="133" name="Straight Arrow Connector 132"/>
          <p:cNvCxnSpPr>
            <a:stCxn id="130" idx="3"/>
          </p:cNvCxnSpPr>
          <p:nvPr/>
        </p:nvCxnSpPr>
        <p:spPr>
          <a:xfrm flipV="1">
            <a:off x="2497958" y="3621351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775447" y="3642386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934345" y="3453786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err="1" smtClean="0">
                <a:solidFill>
                  <a:schemeClr val="tx1"/>
                </a:solidFill>
                <a:latin typeface="+mn-lt"/>
                <a:cs typeface="Trebuchet MS"/>
              </a:rPr>
              <a:t>x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767905" y="25714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2058068" y="4737215"/>
            <a:ext cx="444335" cy="415104"/>
            <a:chOff x="806697" y="1733271"/>
            <a:chExt cx="566408" cy="531994"/>
          </a:xfrm>
          <a:solidFill>
            <a:srgbClr val="CDFBFF"/>
          </a:solidFill>
          <a:effectLst/>
        </p:grpSpPr>
        <p:sp>
          <p:nvSpPr>
            <p:cNvPr id="139" name="Rectangle 13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058069" y="5405139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146" name="Rectangle 145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06697" y="1760985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48" name="Straight Arrow Connector 147"/>
          <p:cNvCxnSpPr>
            <a:stCxn id="139" idx="3"/>
          </p:cNvCxnSpPr>
          <p:nvPr/>
        </p:nvCxnSpPr>
        <p:spPr>
          <a:xfrm>
            <a:off x="2502402" y="4944768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2803624" y="5035386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locker Y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151" name="Straight Arrow Connector 150"/>
          <p:cNvCxnSpPr>
            <a:stCxn id="147" idx="3"/>
          </p:cNvCxnSpPr>
          <p:nvPr/>
        </p:nvCxnSpPr>
        <p:spPr>
          <a:xfrm flipV="1">
            <a:off x="2502402" y="5240901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779891" y="5261936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3938789" y="5073336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smtClean="0">
                <a:solidFill>
                  <a:schemeClr val="tx1"/>
                </a:solidFill>
                <a:latin typeface="+mn-lt"/>
                <a:cs typeface="Trebuchet MS"/>
              </a:rPr>
              <a:t>y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54" name="Rounded Rectangular Callout 153"/>
          <p:cNvSpPr/>
          <p:nvPr/>
        </p:nvSpPr>
        <p:spPr bwMode="auto">
          <a:xfrm>
            <a:off x="4952571" y="2870552"/>
            <a:ext cx="3810266" cy="3211137"/>
          </a:xfrm>
          <a:prstGeom prst="wedgeRoundRectCallout">
            <a:avLst>
              <a:gd name="adj1" fmla="val -25479"/>
              <a:gd name="adj2" fmla="val -64153"/>
              <a:gd name="adj3" fmla="val 16667"/>
            </a:avLst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5959857" y="3620265"/>
            <a:ext cx="395325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6337218" y="3404291"/>
            <a:ext cx="100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sample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7717950" y="3207786"/>
            <a:ext cx="681818" cy="848520"/>
            <a:chOff x="806697" y="1733272"/>
            <a:chExt cx="566405" cy="397912"/>
          </a:xfrm>
          <a:effectLst/>
        </p:grpSpPr>
        <p:sp>
          <p:nvSpPr>
            <p:cNvPr id="177" name="Rectangle 176"/>
            <p:cNvSpPr/>
            <p:nvPr/>
          </p:nvSpPr>
          <p:spPr>
            <a:xfrm>
              <a:off x="806697" y="1733272"/>
              <a:ext cx="566405" cy="397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806697" y="1741554"/>
              <a:ext cx="566405" cy="34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</p:txBody>
        </p:sp>
      </p:grpSp>
      <p:cxnSp>
        <p:nvCxnSpPr>
          <p:cNvPr id="179" name="Straight Arrow Connector 178"/>
          <p:cNvCxnSpPr/>
          <p:nvPr/>
        </p:nvCxnSpPr>
        <p:spPr>
          <a:xfrm>
            <a:off x="8029696" y="4101037"/>
            <a:ext cx="0" cy="13571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7715377" y="4788240"/>
            <a:ext cx="687310" cy="848519"/>
            <a:chOff x="806697" y="1871640"/>
            <a:chExt cx="566405" cy="397912"/>
          </a:xfrm>
          <a:effectLst/>
        </p:grpSpPr>
        <p:sp>
          <p:nvSpPr>
            <p:cNvPr id="181" name="Rectangle 180"/>
            <p:cNvSpPr/>
            <p:nvPr/>
          </p:nvSpPr>
          <p:spPr>
            <a:xfrm>
              <a:off x="806697" y="1871640"/>
              <a:ext cx="566405" cy="397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806697" y="1894820"/>
              <a:ext cx="566405" cy="34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5640265" y="4359887"/>
            <a:ext cx="2209749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cross-validate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matcher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U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666807" y="5504106"/>
            <a:ext cx="2209749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cross-validate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matcher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V</a:t>
            </a:r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6007693" y="4969878"/>
            <a:ext cx="1463040" cy="0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81" idx="1"/>
          </p:cNvCxnSpPr>
          <p:nvPr/>
        </p:nvCxnSpPr>
        <p:spPr>
          <a:xfrm flipH="1">
            <a:off x="7474203" y="5212500"/>
            <a:ext cx="241174" cy="252104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5176449" y="4802357"/>
            <a:ext cx="1002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Trebuchet MS"/>
              </a:rPr>
              <a:t>0.89 </a:t>
            </a:r>
            <a:r>
              <a:rPr lang="en-US" dirty="0">
                <a:solidFill>
                  <a:schemeClr val="tx1"/>
                </a:solidFill>
                <a:latin typeface="+mn-lt"/>
                <a:cs typeface="Trebuchet MS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Trebuchet MS"/>
              </a:rPr>
              <a:t>1</a:t>
            </a:r>
            <a:endParaRPr lang="en-US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261113" y="5302152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Trebuchet MS"/>
              </a:rPr>
              <a:t>0.93 F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Trebuchet MS"/>
              </a:rPr>
              <a:t>1</a:t>
            </a:r>
            <a:endParaRPr lang="en-US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711790" y="4173394"/>
            <a:ext cx="85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label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8117489" y="2904160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S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8131387" y="4486006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G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7316113" y="3618733"/>
            <a:ext cx="365760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8028146" y="4572134"/>
            <a:ext cx="0" cy="19202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6015668" y="5458336"/>
            <a:ext cx="1463040" cy="0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H="1" flipV="1">
            <a:off x="7465931" y="4965303"/>
            <a:ext cx="246271" cy="240847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81068" y="6223610"/>
            <a:ext cx="271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Select the best matcher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1888365" y="6223610"/>
            <a:ext cx="25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Select the best blocker</a:t>
            </a:r>
          </a:p>
        </p:txBody>
      </p:sp>
      <p:cxnSp>
        <p:nvCxnSpPr>
          <p:cNvPr id="5" name="Straight Connector 4"/>
          <p:cNvCxnSpPr>
            <a:stCxn id="136" idx="3"/>
          </p:cNvCxnSpPr>
          <p:nvPr/>
        </p:nvCxnSpPr>
        <p:spPr bwMode="auto">
          <a:xfrm>
            <a:off x="4952571" y="2756149"/>
            <a:ext cx="1007286" cy="85925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81186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 bwMode="auto">
          <a:xfrm>
            <a:off x="5896532" y="5183841"/>
            <a:ext cx="1568824" cy="833718"/>
          </a:xfrm>
          <a:prstGeom prst="wedgeRoundRectCallout">
            <a:avLst>
              <a:gd name="adj1" fmla="val -142119"/>
              <a:gd name="adj2" fmla="val -168951"/>
              <a:gd name="adj3" fmla="val 16667"/>
            </a:avLst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–"/>
            </a:pPr>
            <a:endParaRPr kumimoji="1" lang="en-US" sz="20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3697941" y="5183841"/>
            <a:ext cx="1727947" cy="833718"/>
          </a:xfrm>
          <a:prstGeom prst="wedgeRoundRectCallout">
            <a:avLst>
              <a:gd name="adj1" fmla="val -69082"/>
              <a:gd name="adj2" fmla="val -106855"/>
              <a:gd name="adj3" fmla="val 16667"/>
            </a:avLst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–"/>
            </a:pPr>
            <a:endParaRPr kumimoji="1" lang="en-US" sz="20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779930" y="5183841"/>
            <a:ext cx="2306170" cy="1064559"/>
          </a:xfrm>
          <a:prstGeom prst="wedgeRoundRectCallout">
            <a:avLst>
              <a:gd name="adj1" fmla="val -29288"/>
              <a:gd name="adj2" fmla="val -111816"/>
              <a:gd name="adj3" fmla="val 16667"/>
            </a:avLst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92524"/>
          </a:xfrm>
        </p:spPr>
        <p:txBody>
          <a:bodyPr/>
          <a:lstStyle/>
          <a:p>
            <a:r>
              <a:rPr lang="en-US" sz="3200" dirty="0" smtClean="0"/>
              <a:t>How-to Guide/Tools for Development Stage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F81-C478-4236-B151-3559EA9001C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53" y="1546412"/>
            <a:ext cx="6820997" cy="32372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9930" y="1021977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Users want step-by-step guide on how to take a sample then label 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4059" y="5261489"/>
            <a:ext cx="2138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Tool to highlight possible matching categories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98793" y="5261489"/>
            <a:ext cx="152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Tool to debug labels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6876" y="5261489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Tool to help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revise labels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29453" y="3207124"/>
            <a:ext cx="60511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086073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2" grpId="0" animBg="1"/>
      <p:bldP spid="18" grpId="0"/>
      <p:bldP spid="19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Tools on the </a:t>
            </a:r>
            <a:r>
              <a:rPr lang="en-US" dirty="0" err="1" smtClean="0"/>
              <a:t>PyData</a:t>
            </a:r>
            <a:r>
              <a:rPr lang="en-US" dirty="0" smtClean="0"/>
              <a:t> Ecosystem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9990" y="1023703"/>
            <a:ext cx="8792307" cy="552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>
            <a:lvl1pPr marL="342795" indent="-34279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400" b="1">
                <a:solidFill>
                  <a:srgbClr val="0000DC"/>
                </a:solidFill>
                <a:latin typeface="+mn-lt"/>
                <a:ea typeface="+mn-ea"/>
                <a:cs typeface="+mn-cs"/>
              </a:defRPr>
            </a:lvl1pPr>
            <a:lvl2pPr marL="742721" indent="-2856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2648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59970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676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3826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0885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7944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5003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Key observation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Development stage does a lot of data analysis</a:t>
            </a:r>
          </a:p>
          <a:p>
            <a:pPr lvl="2"/>
            <a:r>
              <a:rPr lang="en-US" dirty="0" smtClean="0"/>
              <a:t>E.g., analyzing data to discover EM matching rules</a:t>
            </a:r>
          </a:p>
          <a:p>
            <a:pPr lvl="2"/>
            <a:r>
              <a:rPr lang="en-US" dirty="0" smtClean="0"/>
              <a:t>Often requires cleaning, visualizing, finding outliers, etc. </a:t>
            </a:r>
          </a:p>
          <a:p>
            <a:pPr lvl="1"/>
            <a:r>
              <a:rPr lang="en-US" dirty="0" smtClean="0"/>
              <a:t>Very hard to incorporate all such techniques into a single EM system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Better to build on top of an open-source data ecosystem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Two major current ecosystems</a:t>
            </a:r>
          </a:p>
          <a:p>
            <a:pPr lvl="1"/>
            <a:r>
              <a:rPr lang="en-US" dirty="0" smtClean="0"/>
              <a:t>Python and R</a:t>
            </a:r>
          </a:p>
          <a:p>
            <a:pPr lvl="1"/>
            <a:endParaRPr lang="en-US" dirty="0"/>
          </a:p>
          <a:p>
            <a:r>
              <a:rPr lang="en-US" dirty="0" err="1" smtClean="0"/>
              <a:t>PyData</a:t>
            </a:r>
            <a:r>
              <a:rPr lang="en-US" dirty="0" smtClean="0"/>
              <a:t> ecosystem</a:t>
            </a:r>
          </a:p>
          <a:p>
            <a:pPr lvl="1"/>
            <a:r>
              <a:rPr lang="en-US" dirty="0" smtClean="0"/>
              <a:t>Used extensively by data scientists</a:t>
            </a:r>
          </a:p>
          <a:p>
            <a:pPr lvl="1"/>
            <a:r>
              <a:rPr lang="en-US" dirty="0" smtClean="0"/>
              <a:t>86,800 packages (in </a:t>
            </a:r>
            <a:r>
              <a:rPr lang="en-US" dirty="0" err="1" smtClean="0"/>
              <a:t>PyPI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analysis stack / big data stack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71" y="3512659"/>
            <a:ext cx="3012559" cy="28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048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7974"/>
            <a:ext cx="9233809" cy="685800"/>
          </a:xfrm>
        </p:spPr>
        <p:txBody>
          <a:bodyPr/>
          <a:lstStyle/>
          <a:p>
            <a:r>
              <a:rPr lang="en-US" sz="3200" dirty="0" smtClean="0"/>
              <a:t>An Example: </a:t>
            </a:r>
            <a:br>
              <a:rPr lang="en-US" sz="3200" dirty="0" smtClean="0"/>
            </a:br>
            <a:r>
              <a:rPr lang="en-US" sz="3200" dirty="0" smtClean="0"/>
              <a:t>The Magellan EM Management System [VLDB-16]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1248801" y="2155537"/>
            <a:ext cx="2785317" cy="369332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 b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Development Stage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48801" y="2522019"/>
            <a:ext cx="2785317" cy="1569660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How-to guide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Tools for pain points</a:t>
            </a:r>
          </a:p>
          <a:p>
            <a:pPr algn="ctr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(as Python commands)</a:t>
            </a:r>
          </a:p>
          <a:p>
            <a:pPr algn="ctr"/>
            <a:endParaRPr lang="en-US" sz="1600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Data samples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3377" y="5560276"/>
            <a:ext cx="6811918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Python Interactive Environment</a:t>
            </a:r>
          </a:p>
          <a:p>
            <a:pPr algn="ctr"/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 Script Language</a:t>
            </a:r>
            <a:endParaRPr lang="en-US" sz="1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49052" y="4269204"/>
            <a:ext cx="3266299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Data Analysis Stack</a:t>
            </a:r>
            <a:endParaRPr lang="en-US" sz="1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49052" y="4639232"/>
            <a:ext cx="3266299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andas, 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scikit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learn,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matplotlib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numpy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scipy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pyqt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seaborn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…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01937" y="4275248"/>
            <a:ext cx="3266299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Big Data  Stack</a:t>
            </a:r>
            <a:endParaRPr lang="en-US" sz="1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01937" y="4635945"/>
            <a:ext cx="3266299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PySpark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mrjob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Pydoop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pp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dispy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 …  </a:t>
            </a:r>
          </a:p>
        </p:txBody>
      </p:sp>
      <p:pic>
        <p:nvPicPr>
          <p:cNvPr id="56" name="Picture 78" descr="j0078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283" y="1536822"/>
            <a:ext cx="204354" cy="538499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5069889" y="142899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Power </a:t>
            </a:r>
            <a:br>
              <a:rPr lang="en-US" sz="1800" dirty="0" smtClean="0">
                <a:latin typeface="+mn-lt"/>
                <a:cs typeface="Times New Roman" panose="02020603050405020304" pitchFamily="18" charset="0"/>
              </a:rPr>
            </a:b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Users</a:t>
            </a:r>
            <a:endParaRPr lang="en-US" sz="1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54196" y="2818397"/>
            <a:ext cx="134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  <a:cs typeface="Times"/>
              </a:rPr>
              <a:t>EM</a:t>
            </a:r>
          </a:p>
          <a:p>
            <a:pPr algn="ctr"/>
            <a:r>
              <a:rPr lang="en-US" sz="1800" dirty="0" smtClean="0">
                <a:latin typeface="+mn-lt"/>
                <a:cs typeface="Times"/>
              </a:rPr>
              <a:t>Workflow</a:t>
            </a:r>
            <a:endParaRPr lang="en-US" sz="1800" dirty="0">
              <a:latin typeface="+mn-lt"/>
              <a:cs typeface="Times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4056840" y="3008007"/>
            <a:ext cx="261382" cy="2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985643" y="3024939"/>
            <a:ext cx="229698" cy="2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ight Brace 60"/>
          <p:cNvSpPr/>
          <p:nvPr/>
        </p:nvSpPr>
        <p:spPr>
          <a:xfrm flipH="1">
            <a:off x="1075765" y="4233900"/>
            <a:ext cx="118079" cy="19722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-119525" y="4498825"/>
            <a:ext cx="139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PyData</a:t>
            </a:r>
            <a:endParaRPr lang="en-US" sz="18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eco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system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56028" y="2143583"/>
            <a:ext cx="2788920" cy="369332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 b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Production Stage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56028" y="2525006"/>
            <a:ext cx="2788920" cy="1569660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How-to guide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Tools for pain points</a:t>
            </a:r>
          </a:p>
          <a:p>
            <a:pPr algn="ctr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(as Python commands)</a:t>
            </a:r>
          </a:p>
          <a:p>
            <a:pPr algn="ctr"/>
            <a:endParaRPr lang="en-US" sz="1600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Original data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6337" y="142899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Match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two tables</a:t>
            </a:r>
          </a:p>
        </p:txBody>
      </p:sp>
    </p:spTree>
    <p:extLst>
      <p:ext uri="{BB962C8B-B14F-4D97-AF65-F5344CB8AC3E}">
        <p14:creationId xmlns:p14="http://schemas.microsoft.com/office/powerpoint/2010/main" val="2336492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7" grpId="0"/>
      <p:bldP spid="58" grpId="0"/>
      <p:bldP spid="61" grpId="0" animBg="1"/>
      <p:bldP spid="62" grpId="0"/>
      <p:bldP spid="63" grpId="0" animBg="1"/>
      <p:bldP spid="64" grpId="0" animBg="1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285"/>
            <a:ext cx="7772400" cy="685800"/>
          </a:xfrm>
        </p:spPr>
        <p:txBody>
          <a:bodyPr/>
          <a:lstStyle/>
          <a:p>
            <a:r>
              <a:rPr lang="en-US" dirty="0" smtClean="0"/>
              <a:t>Raises Numerous R&amp;D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8532"/>
            <a:ext cx="8686800" cy="3356891"/>
          </a:xfrm>
        </p:spPr>
        <p:txBody>
          <a:bodyPr/>
          <a:lstStyle/>
          <a:p>
            <a:r>
              <a:rPr lang="en-US" dirty="0" smtClean="0"/>
              <a:t>Developing good how-to guides is very difficult</a:t>
            </a:r>
          </a:p>
          <a:p>
            <a:pPr lvl="1"/>
            <a:r>
              <a:rPr lang="en-US" dirty="0" smtClean="0"/>
              <a:t>Even for very simple EM scenarios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Developing tools raises many research challenges</a:t>
            </a:r>
          </a:p>
          <a:p>
            <a:pPr lvl="1"/>
            <a:r>
              <a:rPr lang="en-US" dirty="0" smtClean="0"/>
              <a:t>Accuracy, scaling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Novel challenges for designing open-world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82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5" y="349624"/>
            <a:ext cx="8975911" cy="685800"/>
          </a:xfrm>
        </p:spPr>
        <p:txBody>
          <a:bodyPr/>
          <a:lstStyle/>
          <a:p>
            <a:r>
              <a:rPr lang="en-US" sz="3200" dirty="0" smtClean="0"/>
              <a:t>Examples of Current Research Problems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1428"/>
            <a:ext cx="8686800" cy="4744571"/>
          </a:xfrm>
        </p:spPr>
        <p:txBody>
          <a:bodyPr/>
          <a:lstStyle/>
          <a:p>
            <a:r>
              <a:rPr lang="en-US" dirty="0" smtClean="0"/>
              <a:t>Profile the two tables to be matched, </a:t>
            </a:r>
            <a:br>
              <a:rPr lang="en-US" dirty="0" smtClean="0"/>
            </a:br>
            <a:r>
              <a:rPr lang="en-US" dirty="0" smtClean="0"/>
              <a:t>                  to understand different matching </a:t>
            </a:r>
            <a:r>
              <a:rPr lang="en-US" dirty="0" smtClean="0"/>
              <a:t>definitions</a:t>
            </a:r>
            <a:endParaRPr lang="en-US" dirty="0" smtClean="0"/>
          </a:p>
          <a:p>
            <a:r>
              <a:rPr lang="en-US" dirty="0" smtClean="0"/>
              <a:t>Normalize attribute values using machine and humans </a:t>
            </a:r>
          </a:p>
          <a:p>
            <a:r>
              <a:rPr lang="en-US" dirty="0" smtClean="0"/>
              <a:t>Verify attribute values using </a:t>
            </a:r>
            <a:r>
              <a:rPr lang="en-US" dirty="0" smtClean="0"/>
              <a:t>crowdsourcing</a:t>
            </a:r>
            <a:endParaRPr lang="en-US" dirty="0" smtClean="0"/>
          </a:p>
          <a:p>
            <a:r>
              <a:rPr lang="en-US" dirty="0" smtClean="0"/>
              <a:t>Debug the blocking / labeling / matching </a:t>
            </a:r>
            <a:r>
              <a:rPr lang="en-US" dirty="0" smtClean="0"/>
              <a:t>process</a:t>
            </a:r>
            <a:endParaRPr lang="en-US" dirty="0" smtClean="0"/>
          </a:p>
          <a:p>
            <a:r>
              <a:rPr lang="en-US" dirty="0" smtClean="0"/>
              <a:t>Scale up blocking to 100s of millions of tuples</a:t>
            </a:r>
          </a:p>
          <a:p>
            <a:r>
              <a:rPr lang="en-US" dirty="0"/>
              <a:t>Apply </a:t>
            </a:r>
            <a:r>
              <a:rPr lang="en-US" dirty="0" smtClean="0"/>
              <a:t>Magellan </a:t>
            </a:r>
            <a:r>
              <a:rPr lang="en-US" dirty="0"/>
              <a:t>template to </a:t>
            </a:r>
            <a:r>
              <a:rPr lang="en-US" dirty="0" smtClean="0"/>
              <a:t>string similarity joins</a:t>
            </a:r>
            <a:endParaRPr lang="en-US" dirty="0"/>
          </a:p>
          <a:p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701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9138"/>
            <a:ext cx="7772400" cy="685800"/>
          </a:xfrm>
        </p:spPr>
        <p:txBody>
          <a:bodyPr/>
          <a:lstStyle/>
          <a:p>
            <a:r>
              <a:rPr lang="en-US" dirty="0" smtClean="0"/>
              <a:t>Designing for an Open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33042" y="6288712"/>
            <a:ext cx="1905000" cy="457200"/>
          </a:xfrm>
        </p:spPr>
        <p:txBody>
          <a:bodyPr/>
          <a:lstStyle/>
          <a:p>
            <a:fld id="{80FCAC95-2E17-43A5-93A4-07F0E7E5AD1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230878" y="2376503"/>
            <a:ext cx="1823028" cy="3365369"/>
          </a:xfrm>
          <a:prstGeom prst="rect">
            <a:avLst/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5602" y="2404081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command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767" y="2705572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command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1054" y="3227464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55294" y="4922336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metadata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86480" y="3620338"/>
            <a:ext cx="504954" cy="505429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86480" y="4241759"/>
            <a:ext cx="504954" cy="505429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4576" y="3714304"/>
            <a:ext cx="253039" cy="291864"/>
          </a:xfrm>
          <a:prstGeom prst="rect">
            <a:avLst/>
          </a:prstGeom>
          <a:solidFill>
            <a:srgbClr val="CDFB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6741" y="4346903"/>
            <a:ext cx="253039" cy="291864"/>
          </a:xfrm>
          <a:prstGeom prst="rect">
            <a:avLst/>
          </a:prstGeom>
          <a:solidFill>
            <a:srgbClr val="CDFB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00872" y="5196273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A.ssn</a:t>
            </a:r>
            <a:r>
              <a:rPr lang="en-US" sz="1600" dirty="0" smtClean="0">
                <a:solidFill>
                  <a:schemeClr val="tx1"/>
                </a:solidFill>
              </a:rPr>
              <a:t> is a key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2949" y="2022254"/>
            <a:ext cx="1236926" cy="29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Magellan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328762" y="2066665"/>
            <a:ext cx="1882880" cy="1043068"/>
          </a:xfrm>
          <a:prstGeom prst="rect">
            <a:avLst/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48854" y="3525376"/>
            <a:ext cx="1882880" cy="2319949"/>
          </a:xfrm>
          <a:prstGeom prst="rect">
            <a:avLst/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30930" y="1713240"/>
            <a:ext cx="141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Package X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7284" y="3173422"/>
            <a:ext cx="143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Package Y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8486" y="2171376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command x</a:t>
            </a:r>
            <a:r>
              <a:rPr lang="en-US" sz="1600" baseline="-25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38486" y="2531903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ommand </a:t>
            </a:r>
            <a:r>
              <a:rPr lang="en-US" sz="1600" dirty="0">
                <a:solidFill>
                  <a:schemeClr val="tx1"/>
                </a:solidFill>
              </a:rPr>
              <a:t>x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6960" y="4297614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22385" y="4690488"/>
            <a:ext cx="504954" cy="505429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8312" y="4761947"/>
            <a:ext cx="252977" cy="291864"/>
          </a:xfrm>
          <a:prstGeom prst="rect">
            <a:avLst/>
          </a:prstGeom>
          <a:solidFill>
            <a:srgbClr val="CDFB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38486" y="3552953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command y</a:t>
            </a:r>
            <a:r>
              <a:rPr lang="en-US" sz="1600" baseline="-25000" dirty="0" smtClean="0">
                <a:solidFill>
                  <a:schemeClr val="tx1"/>
                </a:solidFill>
              </a:rPr>
              <a:t>1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38486" y="3866251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command y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09125" y="5323347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metadata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93346" y="5461083"/>
            <a:ext cx="1613383" cy="29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s-IS" sz="1800" dirty="0" smtClean="0">
                <a:solidFill>
                  <a:schemeClr val="tx1"/>
                </a:solidFill>
              </a:rPr>
              <a:t>…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42347" y="2955884"/>
            <a:ext cx="1613383" cy="31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s-IS" sz="2000" dirty="0" smtClean="0">
                <a:solidFill>
                  <a:schemeClr val="tx1"/>
                </a:solidFill>
              </a:rPr>
              <a:t>…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92032" y="4096407"/>
            <a:ext cx="1613383" cy="29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s-IS" sz="1800" dirty="0" smtClean="0">
                <a:solidFill>
                  <a:schemeClr val="tx1"/>
                </a:solidFill>
              </a:rPr>
              <a:t>…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67762" y="2771922"/>
            <a:ext cx="1613383" cy="29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s-IS" sz="1800" dirty="0" smtClean="0">
                <a:solidFill>
                  <a:schemeClr val="tx1"/>
                </a:solidFill>
              </a:rPr>
              <a:t>…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3386481" y="1310125"/>
            <a:ext cx="5737361" cy="536143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73485" y="1843604"/>
            <a:ext cx="2611419" cy="4102347"/>
          </a:xfrm>
          <a:prstGeom prst="rect">
            <a:avLst/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0106" y="1985397"/>
            <a:ext cx="187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SQL queries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commands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3504" y="2634098"/>
            <a:ext cx="161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7902" y="4873182"/>
            <a:ext cx="161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metadata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29088" y="3329312"/>
            <a:ext cx="504954" cy="505429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29088" y="4011201"/>
            <a:ext cx="504954" cy="505429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97026" y="3382966"/>
            <a:ext cx="402775" cy="461665"/>
          </a:xfrm>
          <a:prstGeom prst="rect">
            <a:avLst/>
          </a:prstGeom>
          <a:solidFill>
            <a:srgbClr val="CDFB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99191" y="4015565"/>
            <a:ext cx="389951" cy="461665"/>
          </a:xfrm>
          <a:prstGeom prst="rect">
            <a:avLst/>
          </a:prstGeom>
          <a:solidFill>
            <a:srgbClr val="CDFB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322" y="5409147"/>
            <a:ext cx="1877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A.ssn</a:t>
            </a:r>
            <a:r>
              <a:rPr lang="en-US" sz="2000" dirty="0" smtClean="0">
                <a:solidFill>
                  <a:schemeClr val="tx1"/>
                </a:solidFill>
              </a:rPr>
              <a:t> is a key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19980" y="1348264"/>
            <a:ext cx="158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RDBMS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4324" y="786367"/>
            <a:ext cx="354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Closed-World Systems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30616" y="786367"/>
            <a:ext cx="354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Open-World Systems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31440" y="5855152"/>
            <a:ext cx="449270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PyData</a:t>
            </a:r>
            <a:r>
              <a:rPr lang="en-US" sz="2400" b="1" dirty="0" smtClean="0">
                <a:solidFill>
                  <a:schemeClr val="tx1"/>
                </a:solidFill>
              </a:rPr>
              <a:t> ecosystem</a:t>
            </a:r>
          </a:p>
        </p:txBody>
      </p:sp>
      <p:cxnSp>
        <p:nvCxnSpPr>
          <p:cNvPr id="76" name="Straight Arrow Connector 75"/>
          <p:cNvCxnSpPr/>
          <p:nvPr/>
        </p:nvCxnSpPr>
        <p:spPr bwMode="auto">
          <a:xfrm flipH="1">
            <a:off x="5140191" y="2761341"/>
            <a:ext cx="1471507" cy="12295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5523188" y="3003209"/>
            <a:ext cx="1088511" cy="19954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409695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6" grpId="0"/>
      <p:bldP spid="17" grpId="0" animBg="1"/>
      <p:bldP spid="18" grpId="0" animBg="1"/>
      <p:bldP spid="20" grpId="0" animBg="1"/>
      <p:bldP spid="21" grpId="0" animBg="1"/>
      <p:bldP spid="22" grpId="0"/>
      <p:bldP spid="23" grpId="0"/>
      <p:bldP spid="7" grpId="0" animBg="1"/>
      <p:bldP spid="8" grpId="0" animBg="1"/>
      <p:bldP spid="24" grpId="0"/>
      <p:bldP spid="25" grpId="0"/>
      <p:bldP spid="26" grpId="0"/>
      <p:bldP spid="27" grpId="0"/>
      <p:bldP spid="29" grpId="0"/>
      <p:bldP spid="30" grpId="0" animBg="1"/>
      <p:bldP spid="31" grpId="0" animBg="1"/>
      <p:bldP spid="32" grpId="0"/>
      <p:bldP spid="33" grpId="0"/>
      <p:bldP spid="35" grpId="0"/>
      <p:bldP spid="36" grpId="0"/>
      <p:bldP spid="48" grpId="0"/>
      <p:bldP spid="50" grpId="0"/>
      <p:bldP spid="54" grpId="0"/>
      <p:bldP spid="59" grpId="0" animBg="1"/>
      <p:bldP spid="60" grpId="0" animBg="1"/>
      <p:bldP spid="61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55" y="296106"/>
            <a:ext cx="8095129" cy="685800"/>
          </a:xfrm>
        </p:spPr>
        <p:txBody>
          <a:bodyPr/>
          <a:lstStyle/>
          <a:p>
            <a:r>
              <a:rPr lang="en-US" dirty="0" smtClean="0"/>
              <a:t>Current Status of Magellan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5108"/>
            <a:ext cx="8686800" cy="4880891"/>
          </a:xfrm>
        </p:spPr>
        <p:txBody>
          <a:bodyPr/>
          <a:lstStyle/>
          <a:p>
            <a:r>
              <a:rPr lang="en-US" dirty="0" smtClean="0"/>
              <a:t>Developed since June, 2015</a:t>
            </a:r>
          </a:p>
          <a:p>
            <a:r>
              <a:rPr lang="en-US" dirty="0" smtClean="0"/>
              <a:t>7 major new tools for how-to guides</a:t>
            </a:r>
          </a:p>
          <a:p>
            <a:r>
              <a:rPr lang="en-US" dirty="0" smtClean="0"/>
              <a:t>Uses 11 packages in </a:t>
            </a:r>
            <a:r>
              <a:rPr lang="en-US" dirty="0" err="1" smtClean="0"/>
              <a:t>PyData</a:t>
            </a:r>
            <a:endParaRPr lang="en-US" dirty="0"/>
          </a:p>
          <a:p>
            <a:r>
              <a:rPr lang="en-US" dirty="0" smtClean="0"/>
              <a:t>Exposes 104 Python commands for users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Used as a teaching tool in data science classes at UW</a:t>
            </a:r>
          </a:p>
          <a:p>
            <a:r>
              <a:rPr lang="en-US" dirty="0" smtClean="0"/>
              <a:t>Used </a:t>
            </a:r>
            <a:r>
              <a:rPr lang="en-US" dirty="0" smtClean="0"/>
              <a:t>to match entities </a:t>
            </a:r>
            <a:r>
              <a:rPr lang="en-US" dirty="0" smtClean="0"/>
              <a:t>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en-US" dirty="0" err="1" smtClean="0"/>
              <a:t>WalmartLabs</a:t>
            </a:r>
            <a:r>
              <a:rPr lang="en-US" dirty="0" smtClean="0"/>
              <a:t>, Johnson Controls, Marshfield Clinic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Will be open sourced soon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88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94" y="329035"/>
            <a:ext cx="8774206" cy="685800"/>
          </a:xfrm>
        </p:spPr>
        <p:txBody>
          <a:bodyPr/>
          <a:lstStyle/>
          <a:p>
            <a:r>
              <a:rPr lang="en-US" dirty="0" smtClean="0"/>
              <a:t>A New System Building / Research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4348"/>
            <a:ext cx="8686800" cy="5030251"/>
          </a:xfrm>
        </p:spPr>
        <p:txBody>
          <a:bodyPr/>
          <a:lstStyle/>
          <a:p>
            <a:r>
              <a:rPr lang="en-US" dirty="0" smtClean="0"/>
              <a:t>Build systems each solves a single DI problem</a:t>
            </a:r>
          </a:p>
          <a:p>
            <a:pPr lvl="1"/>
            <a:r>
              <a:rPr lang="en-US" dirty="0" smtClean="0"/>
              <a:t>Target power users</a:t>
            </a:r>
          </a:p>
          <a:p>
            <a:pPr lvl="1"/>
            <a:r>
              <a:rPr lang="en-US" dirty="0" smtClean="0"/>
              <a:t>As packages in Python software ecosystem (</a:t>
            </a:r>
            <a:r>
              <a:rPr lang="en-US" dirty="0" err="1" smtClean="0"/>
              <a:t>PyData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Foster </a:t>
            </a:r>
            <a:r>
              <a:rPr lang="en-US" dirty="0" err="1" smtClean="0"/>
              <a:t>PyDI</a:t>
            </a:r>
            <a:r>
              <a:rPr lang="en-US" dirty="0" smtClean="0"/>
              <a:t>, an ecosystem </a:t>
            </a:r>
            <a:br>
              <a:rPr lang="en-US" dirty="0" smtClean="0"/>
            </a:br>
            <a:r>
              <a:rPr lang="en-US" dirty="0" smtClean="0"/>
              <a:t>of such packages</a:t>
            </a:r>
          </a:p>
          <a:p>
            <a:pPr lvl="1"/>
            <a:r>
              <a:rPr lang="en-US" dirty="0" smtClean="0"/>
              <a:t>as part of </a:t>
            </a:r>
            <a:r>
              <a:rPr lang="en-US" dirty="0" err="1" smtClean="0"/>
              <a:t>PyData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Extend </a:t>
            </a:r>
            <a:r>
              <a:rPr lang="en-US" dirty="0" err="1" smtClean="0"/>
              <a:t>PyDI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collaborative/cloud/crowd/</a:t>
            </a:r>
            <a:br>
              <a:rPr lang="en-US" dirty="0" smtClean="0"/>
            </a:br>
            <a:r>
              <a:rPr lang="en-US" dirty="0" smtClean="0"/>
              <a:t>lay user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2" descr="Image result for ag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55" y="2988888"/>
            <a:ext cx="3315539" cy="272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70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ular Callout 25"/>
          <p:cNvSpPr/>
          <p:nvPr/>
        </p:nvSpPr>
        <p:spPr bwMode="auto">
          <a:xfrm>
            <a:off x="7447547" y="1383632"/>
            <a:ext cx="1407695" cy="1467852"/>
          </a:xfrm>
          <a:prstGeom prst="wedgeRoundRectCallout">
            <a:avLst>
              <a:gd name="adj1" fmla="val -41346"/>
              <a:gd name="adj2" fmla="val 69877"/>
              <a:gd name="adj3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0647"/>
            <a:ext cx="7772400" cy="685800"/>
          </a:xfrm>
        </p:spPr>
        <p:txBody>
          <a:bodyPr/>
          <a:lstStyle/>
          <a:p>
            <a:r>
              <a:rPr lang="en-US" dirty="0" smtClean="0"/>
              <a:t>Will Become Even More Critical in</a:t>
            </a:r>
            <a:br>
              <a:rPr lang="en-US" dirty="0" smtClean="0"/>
            </a:br>
            <a:r>
              <a:rPr lang="en-US" dirty="0" smtClean="0"/>
              <a:t>the Age of Data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874885"/>
            <a:ext cx="8686800" cy="528918"/>
          </a:xfrm>
        </p:spPr>
        <p:txBody>
          <a:bodyPr/>
          <a:lstStyle/>
          <a:p>
            <a:r>
              <a:rPr lang="en-US" dirty="0" smtClean="0"/>
              <a:t>Major topic at the 2013 Beckman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36" y="2386071"/>
            <a:ext cx="1314713" cy="935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112" y="3759871"/>
            <a:ext cx="2040808" cy="1079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Can 10"/>
          <p:cNvSpPr/>
          <p:nvPr/>
        </p:nvSpPr>
        <p:spPr bwMode="auto">
          <a:xfrm>
            <a:off x="744809" y="2656680"/>
            <a:ext cx="382076" cy="406004"/>
          </a:xfrm>
          <a:prstGeom prst="ca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95753" y="2781100"/>
            <a:ext cx="108255" cy="13096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38901" y="2889024"/>
            <a:ext cx="108255" cy="13096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373686" y="4281230"/>
            <a:ext cx="40899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255087" y="3321361"/>
            <a:ext cx="367590" cy="84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6" name="Flowchart: Punched Tape 15"/>
          <p:cNvSpPr/>
          <p:nvPr/>
        </p:nvSpPr>
        <p:spPr bwMode="auto">
          <a:xfrm rot="5400000">
            <a:off x="682762" y="4115897"/>
            <a:ext cx="238255" cy="287086"/>
          </a:xfrm>
          <a:prstGeom prst="flowChartPunchedTap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7" name="Flowchart: Punched Tape 16"/>
          <p:cNvSpPr/>
          <p:nvPr/>
        </p:nvSpPr>
        <p:spPr bwMode="auto">
          <a:xfrm rot="5400000">
            <a:off x="1046343" y="4275265"/>
            <a:ext cx="238255" cy="287086"/>
          </a:xfrm>
          <a:prstGeom prst="flowChartPunchedTap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8" idx="3"/>
          </p:cNvCxnSpPr>
          <p:nvPr/>
        </p:nvCxnSpPr>
        <p:spPr bwMode="auto">
          <a:xfrm>
            <a:off x="2928849" y="2853716"/>
            <a:ext cx="1566455" cy="4676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9" idx="3"/>
          </p:cNvCxnSpPr>
          <p:nvPr/>
        </p:nvCxnSpPr>
        <p:spPr bwMode="auto">
          <a:xfrm flipV="1">
            <a:off x="3899921" y="3390190"/>
            <a:ext cx="595383" cy="9094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49" y="2781101"/>
            <a:ext cx="1597298" cy="1139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6656297" y="297706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</a:rPr>
              <a:t>Data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analysis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165471" y="2839693"/>
            <a:ext cx="367590" cy="84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Left Brace 20"/>
          <p:cNvSpPr/>
          <p:nvPr/>
        </p:nvSpPr>
        <p:spPr bwMode="auto">
          <a:xfrm rot="16200000">
            <a:off x="3244925" y="2269443"/>
            <a:ext cx="423582" cy="559674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4375" y="5187708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Data integration, data wrangling, …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228600" y="1604565"/>
            <a:ext cx="8686800" cy="52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>
            <a:lvl1pPr marL="342795" indent="-34279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400" b="1">
                <a:solidFill>
                  <a:srgbClr val="0000DC"/>
                </a:solidFill>
                <a:latin typeface="+mn-lt"/>
                <a:ea typeface="+mn-ea"/>
                <a:cs typeface="+mn-cs"/>
              </a:defRPr>
            </a:lvl1pPr>
            <a:lvl2pPr marL="742721" indent="-2856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2648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59970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676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3826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0885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7944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5003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The data science pipeline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447548" y="1383631"/>
            <a:ext cx="14927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is there any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correlation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between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location and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revenue?</a:t>
            </a:r>
          </a:p>
        </p:txBody>
      </p:sp>
    </p:spTree>
    <p:extLst>
      <p:ext uri="{BB962C8B-B14F-4D97-AF65-F5344CB8AC3E}">
        <p14:creationId xmlns:p14="http://schemas.microsoft.com/office/powerpoint/2010/main" val="27725513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build="p"/>
      <p:bldP spid="6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" y="228600"/>
            <a:ext cx="8928847" cy="685800"/>
          </a:xfrm>
        </p:spPr>
        <p:txBody>
          <a:bodyPr/>
          <a:lstStyle/>
          <a:p>
            <a:r>
              <a:rPr lang="en-US" sz="3200" dirty="0" smtClean="0"/>
              <a:t>What We Believe Will Happen in Next Ten Years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24233"/>
            <a:ext cx="8686800" cy="62885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 it is critical to study how to build such ecosystems</a:t>
            </a:r>
          </a:p>
          <a:p>
            <a:pPr lvl="1"/>
            <a:r>
              <a:rPr lang="en-US" dirty="0" smtClean="0"/>
              <a:t>E.g., how to build </a:t>
            </a:r>
            <a:r>
              <a:rPr lang="en-US" dirty="0" err="1" smtClean="0"/>
              <a:t>PyDI</a:t>
            </a:r>
            <a:r>
              <a:rPr lang="en-US" dirty="0" smtClean="0"/>
              <a:t> as a part of </a:t>
            </a:r>
            <a:r>
              <a:rPr lang="en-US" dirty="0" err="1" smtClean="0"/>
              <a:t>PyData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4165514"/>
            <a:ext cx="8686800" cy="135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>
            <a:lvl1pPr marL="342795" indent="-34279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400" b="1">
                <a:solidFill>
                  <a:srgbClr val="0000DC"/>
                </a:solidFill>
                <a:latin typeface="+mn-lt"/>
                <a:ea typeface="+mn-ea"/>
                <a:cs typeface="+mn-cs"/>
              </a:defRPr>
            </a:lvl1pPr>
            <a:lvl2pPr marL="742721" indent="-2856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2648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59970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676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3826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0885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7944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5003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/>
              <a:t>Ecosystem of tools + how-to guides </a:t>
            </a:r>
            <a:r>
              <a:rPr lang="en-US" dirty="0" smtClean="0"/>
              <a:t>will be </a:t>
            </a:r>
            <a:br>
              <a:rPr lang="en-US" dirty="0" smtClean="0"/>
            </a:br>
            <a:r>
              <a:rPr lang="en-US" dirty="0" smtClean="0"/>
              <a:t>                                                      the “system of choice” 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20314" y="1624486"/>
            <a:ext cx="1594286" cy="2634693"/>
            <a:chOff x="715777" y="1107128"/>
            <a:chExt cx="2087546" cy="31097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77" y="1107128"/>
              <a:ext cx="2087546" cy="1166738"/>
            </a:xfrm>
            <a:prstGeom prst="rect">
              <a:avLst/>
            </a:prstGeom>
          </p:spPr>
        </p:pic>
        <p:pic>
          <p:nvPicPr>
            <p:cNvPr id="35" name="Picture 2" descr="Image result for knight in arm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819" y="2448021"/>
              <a:ext cx="1326607" cy="176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053263" y="1720516"/>
            <a:ext cx="3497984" cy="2580297"/>
            <a:chOff x="4444252" y="1110406"/>
            <a:chExt cx="4106995" cy="319040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1442" y="2550705"/>
              <a:ext cx="1795535" cy="1677299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 bwMode="auto">
            <a:xfrm>
              <a:off x="4444252" y="2392805"/>
              <a:ext cx="2844053" cy="190800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–"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4" descr="Image result for how-to guid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685" y="2538619"/>
              <a:ext cx="891988" cy="445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780" y="1110406"/>
              <a:ext cx="2550590" cy="116648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685" y="3214750"/>
              <a:ext cx="1116562" cy="71090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40631" y="108284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relational data management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4979" y="974559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analytical data management,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data integration, data science</a:t>
            </a:r>
          </a:p>
        </p:txBody>
      </p:sp>
    </p:spTree>
    <p:extLst>
      <p:ext uri="{BB962C8B-B14F-4D97-AF65-F5344CB8AC3E}">
        <p14:creationId xmlns:p14="http://schemas.microsoft.com/office/powerpoint/2010/main" val="12639009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</a:t>
            </a:r>
            <a:r>
              <a:rPr lang="en-US" dirty="0" err="1" smtClean="0"/>
              <a:t>PyDI</a:t>
            </a:r>
            <a:r>
              <a:rPr lang="en-US" dirty="0" smtClean="0"/>
              <a:t> as Part of </a:t>
            </a:r>
            <a:r>
              <a:rPr lang="en-US" dirty="0" err="1" smtClean="0"/>
              <a:t>PyData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1687"/>
            <a:ext cx="8686800" cy="5181600"/>
          </a:xfrm>
        </p:spPr>
        <p:txBody>
          <a:bodyPr/>
          <a:lstStyle/>
          <a:p>
            <a:r>
              <a:rPr lang="en-US" dirty="0" smtClean="0"/>
              <a:t>Study </a:t>
            </a:r>
            <a:r>
              <a:rPr lang="en-US" dirty="0" err="1" smtClean="0"/>
              <a:t>PyData</a:t>
            </a:r>
            <a:r>
              <a:rPr lang="en-US" dirty="0" smtClean="0"/>
              <a:t> and </a:t>
            </a:r>
            <a:r>
              <a:rPr lang="en-US" dirty="0" smtClean="0"/>
              <a:t>similar </a:t>
            </a:r>
            <a:r>
              <a:rPr lang="en-US" dirty="0" smtClean="0"/>
              <a:t>ecosystems (e.g., R)</a:t>
            </a:r>
          </a:p>
          <a:p>
            <a:pPr lvl="1"/>
            <a:r>
              <a:rPr lang="en-US" dirty="0" smtClean="0"/>
              <a:t>What do they do?  </a:t>
            </a:r>
          </a:p>
          <a:p>
            <a:pPr lvl="1"/>
            <a:r>
              <a:rPr lang="en-US" dirty="0" smtClean="0"/>
              <a:t>Why are they so successful? 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because they address the pain points!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tools are designed to share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tools are open source and free</a:t>
            </a:r>
          </a:p>
          <a:p>
            <a:pPr lvl="1"/>
            <a:r>
              <a:rPr lang="en-US" dirty="0" smtClean="0"/>
              <a:t>What are their challenges and solutions? </a:t>
            </a:r>
          </a:p>
          <a:p>
            <a:pPr lvl="1"/>
            <a:r>
              <a:rPr lang="en-US" dirty="0" smtClean="0"/>
              <a:t>Any research on how to build such ecosystems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Apply lessons learned to foster </a:t>
            </a:r>
            <a:r>
              <a:rPr lang="en-US" dirty="0" err="1" smtClean="0"/>
              <a:t>PyDI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88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24" y="403411"/>
            <a:ext cx="8908676" cy="685800"/>
          </a:xfrm>
        </p:spPr>
        <p:txBody>
          <a:bodyPr/>
          <a:lstStyle/>
          <a:p>
            <a:r>
              <a:rPr lang="en-US" dirty="0" smtClean="0"/>
              <a:t>Build Collaborative/Cloud/Crowd/Lay User Versions of DI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56765"/>
            <a:ext cx="8760759" cy="4791635"/>
          </a:xfrm>
        </p:spPr>
        <p:txBody>
          <a:bodyPr/>
          <a:lstStyle/>
          <a:p>
            <a:r>
              <a:rPr lang="en-US" dirty="0" smtClean="0"/>
              <a:t>So far consider single power user in local setting</a:t>
            </a:r>
          </a:p>
          <a:p>
            <a:endParaRPr lang="en-US" dirty="0" smtClean="0"/>
          </a:p>
          <a:p>
            <a:r>
              <a:rPr lang="en-US" dirty="0" smtClean="0"/>
              <a:t>Many other settings exist, characterized by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People:</a:t>
            </a:r>
            <a:r>
              <a:rPr lang="en-US" dirty="0" smtClean="0"/>
              <a:t> power user, lay user, team of users, etc.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Technologies: </a:t>
            </a:r>
            <a:r>
              <a:rPr lang="en-US" dirty="0" smtClean="0"/>
              <a:t>cloud, crowdsourcing, etc. 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Should study them only after we know how to build </a:t>
            </a:r>
            <a:r>
              <a:rPr lang="en-US" dirty="0" err="1" smtClean="0">
                <a:solidFill>
                  <a:srgbClr val="FF0000"/>
                </a:solidFill>
              </a:rPr>
              <a:t>sysems</a:t>
            </a:r>
            <a:r>
              <a:rPr lang="en-US" dirty="0" smtClean="0">
                <a:solidFill>
                  <a:srgbClr val="FF0000"/>
                </a:solidFill>
              </a:rPr>
              <a:t> for single power user in local setting</a:t>
            </a:r>
          </a:p>
          <a:p>
            <a:pPr lvl="1"/>
            <a:r>
              <a:rPr lang="en-US" dirty="0" smtClean="0"/>
              <a:t>Similar to building assembly languages before higher-level languages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can extend </a:t>
            </a:r>
            <a:r>
              <a:rPr lang="en-US" dirty="0" err="1" smtClean="0"/>
              <a:t>PyDI</a:t>
            </a:r>
            <a:r>
              <a:rPr lang="en-US" dirty="0" smtClean="0"/>
              <a:t> to handle these settings</a:t>
            </a:r>
          </a:p>
          <a:p>
            <a:r>
              <a:rPr lang="en-US" dirty="0" smtClean="0"/>
              <a:t>But they raise many additional R&amp;D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407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7428"/>
            <a:ext cx="7772400" cy="685800"/>
          </a:xfrm>
        </p:spPr>
        <p:txBody>
          <a:bodyPr/>
          <a:lstStyle/>
          <a:p>
            <a:r>
              <a:rPr lang="en-US" dirty="0" smtClean="0"/>
              <a:t>Suggest a Data Science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231289"/>
            <a:ext cx="8686800" cy="528918"/>
          </a:xfrm>
        </p:spPr>
        <p:txBody>
          <a:bodyPr/>
          <a:lstStyle/>
          <a:p>
            <a:r>
              <a:rPr lang="en-US" dirty="0" smtClean="0"/>
              <a:t>The data integration community has a lot to contribute</a:t>
            </a:r>
          </a:p>
          <a:p>
            <a:r>
              <a:rPr lang="en-US" dirty="0" smtClean="0"/>
              <a:t>But only if we focus on building systems!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36" y="1910026"/>
            <a:ext cx="1314713" cy="935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112" y="3283826"/>
            <a:ext cx="2040808" cy="1079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Can 10"/>
          <p:cNvSpPr/>
          <p:nvPr/>
        </p:nvSpPr>
        <p:spPr bwMode="auto">
          <a:xfrm>
            <a:off x="744809" y="2180635"/>
            <a:ext cx="382076" cy="406004"/>
          </a:xfrm>
          <a:prstGeom prst="ca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95753" y="2305055"/>
            <a:ext cx="108255" cy="13096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38901" y="2412979"/>
            <a:ext cx="108255" cy="13096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373686" y="3805185"/>
            <a:ext cx="40899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255087" y="2845316"/>
            <a:ext cx="367590" cy="84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6" name="Flowchart: Punched Tape 15"/>
          <p:cNvSpPr/>
          <p:nvPr/>
        </p:nvSpPr>
        <p:spPr bwMode="auto">
          <a:xfrm rot="5400000">
            <a:off x="682762" y="3639852"/>
            <a:ext cx="238255" cy="287086"/>
          </a:xfrm>
          <a:prstGeom prst="flowChartPunchedTap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7" name="Flowchart: Punched Tape 16"/>
          <p:cNvSpPr/>
          <p:nvPr/>
        </p:nvSpPr>
        <p:spPr bwMode="auto">
          <a:xfrm rot="5400000">
            <a:off x="1046343" y="3799220"/>
            <a:ext cx="238255" cy="287086"/>
          </a:xfrm>
          <a:prstGeom prst="flowChartPunchedTap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8" idx="3"/>
          </p:cNvCxnSpPr>
          <p:nvPr/>
        </p:nvCxnSpPr>
        <p:spPr bwMode="auto">
          <a:xfrm>
            <a:off x="2928849" y="2377671"/>
            <a:ext cx="1566455" cy="4676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9" idx="3"/>
          </p:cNvCxnSpPr>
          <p:nvPr/>
        </p:nvCxnSpPr>
        <p:spPr bwMode="auto">
          <a:xfrm flipV="1">
            <a:off x="3899921" y="2914145"/>
            <a:ext cx="595383" cy="9094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49" y="2305056"/>
            <a:ext cx="1597298" cy="1139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6656297" y="250101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</a:rPr>
              <a:t>Data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9612" y="263951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</a:rPr>
              <a:t>Report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7686463" y="2858177"/>
            <a:ext cx="367590" cy="84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165471" y="2363648"/>
            <a:ext cx="367590" cy="84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Left Brace 20"/>
          <p:cNvSpPr/>
          <p:nvPr/>
        </p:nvSpPr>
        <p:spPr bwMode="auto">
          <a:xfrm rot="16200000">
            <a:off x="3244925" y="1793398"/>
            <a:ext cx="423582" cy="559674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4375" y="4711663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Data integration, data wrangling, data curation, …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228600" y="1128520"/>
            <a:ext cx="8686800" cy="52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/>
          <a:p>
            <a:pPr marL="342795" marR="0" lvl="0" indent="-34279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data science pipeline</a:t>
            </a:r>
            <a:endParaRPr kumimoji="1" lang="en-US" sz="24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7449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Message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6748"/>
            <a:ext cx="8686800" cy="5181600"/>
          </a:xfrm>
        </p:spPr>
        <p:txBody>
          <a:bodyPr/>
          <a:lstStyle/>
          <a:p>
            <a:r>
              <a:rPr lang="en-US" dirty="0" smtClean="0"/>
              <a:t>Data integration &amp; data science are increasingly critical</a:t>
            </a:r>
          </a:p>
          <a:p>
            <a:endParaRPr lang="en-US" dirty="0" smtClean="0"/>
          </a:p>
          <a:p>
            <a:r>
              <a:rPr lang="en-US" dirty="0" smtClean="0"/>
              <a:t>But can’t just develop algorithms, we need far more </a:t>
            </a:r>
            <a:r>
              <a:rPr lang="en-US" dirty="0" smtClean="0">
                <a:solidFill>
                  <a:srgbClr val="FF0000"/>
                </a:solidFill>
              </a:rPr>
              <a:t>system building efforts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way fields such as RDBMSs &amp; Big Data have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7" y="4428653"/>
            <a:ext cx="2857500" cy="1285875"/>
          </a:xfrm>
          <a:prstGeom prst="rect">
            <a:avLst/>
          </a:prstGeom>
        </p:spPr>
      </p:pic>
      <p:pic>
        <p:nvPicPr>
          <p:cNvPr id="6" name="Picture 6" descr="Image result for system R i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2" y="3769467"/>
            <a:ext cx="1951139" cy="19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hado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76" y="3854694"/>
            <a:ext cx="2533837" cy="188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Message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6748"/>
            <a:ext cx="8686800" cy="5181600"/>
          </a:xfrm>
        </p:spPr>
        <p:txBody>
          <a:bodyPr/>
          <a:lstStyle/>
          <a:p>
            <a:r>
              <a:rPr lang="en-US" dirty="0" smtClean="0"/>
              <a:t>Current system building efforts have serious problems</a:t>
            </a:r>
          </a:p>
          <a:p>
            <a:r>
              <a:rPr lang="en-US" dirty="0" smtClean="0"/>
              <a:t>But there is a promising new agenda</a:t>
            </a:r>
          </a:p>
          <a:p>
            <a:pPr lvl="1"/>
            <a:r>
              <a:rPr lang="en-US" dirty="0" smtClean="0"/>
              <a:t>single DI problem, power users</a:t>
            </a:r>
          </a:p>
          <a:p>
            <a:pPr lvl="1"/>
            <a:r>
              <a:rPr lang="en-US" dirty="0" smtClean="0"/>
              <a:t>solve development stage / production stage end to end</a:t>
            </a:r>
          </a:p>
          <a:p>
            <a:pPr lvl="1"/>
            <a:r>
              <a:rPr lang="en-US" dirty="0" smtClean="0"/>
              <a:t>develop how-to guides, then tools for pain points</a:t>
            </a:r>
          </a:p>
          <a:p>
            <a:pPr lvl="1"/>
            <a:r>
              <a:rPr lang="en-US" dirty="0" smtClean="0"/>
              <a:t>build tools on top of </a:t>
            </a:r>
            <a:r>
              <a:rPr lang="en-US" dirty="0" err="1" smtClean="0"/>
              <a:t>PyData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33926" y="3549316"/>
            <a:ext cx="7315199" cy="3080084"/>
            <a:chOff x="260726" y="1847397"/>
            <a:chExt cx="8883274" cy="43022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726" y="1847397"/>
              <a:ext cx="4823937" cy="29754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2758" y="2043602"/>
              <a:ext cx="3781242" cy="1932082"/>
            </a:xfrm>
            <a:prstGeom prst="rect">
              <a:avLst/>
            </a:prstGeom>
          </p:spPr>
        </p:pic>
        <p:pic>
          <p:nvPicPr>
            <p:cNvPr id="10" name="Picture 4" descr="Image result for how-to guid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553" y="5378826"/>
              <a:ext cx="891988" cy="445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827" y="5194604"/>
              <a:ext cx="1577861" cy="95502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559" y="5209367"/>
              <a:ext cx="741681" cy="704223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5159" y="5275957"/>
            <a:ext cx="1292398" cy="1207294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05100" y="1134738"/>
            <a:ext cx="8933793" cy="360251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/>
          <a:p>
            <a:pPr marL="342795" marR="0" lvl="0" indent="-34279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Magellan VLDB-16 paper</a:t>
            </a:r>
            <a:r>
              <a:rPr kumimoji="1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a template.</a:t>
            </a:r>
          </a:p>
          <a:p>
            <a:pPr marL="342795" marR="0" lvl="0" indent="-34279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795" marR="0" lvl="0" indent="-34279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is not just about blocking and</a:t>
            </a:r>
            <a:r>
              <a:rPr kumimoji="1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matching!</a:t>
            </a:r>
          </a:p>
          <a:p>
            <a:pPr marL="342795" marR="0" lvl="0" indent="-34279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795" marR="0" lvl="0" indent="-34279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1" lang="en-US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Many more interesting challenges that</a:t>
            </a:r>
          </a:p>
          <a:p>
            <a:pPr marL="342795" marR="0" lvl="0" indent="-34279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1" lang="en-US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address paint points of real users</a:t>
            </a:r>
            <a:endParaRPr kumimoji="1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" y="228600"/>
            <a:ext cx="8928847" cy="573613"/>
          </a:xfrm>
        </p:spPr>
        <p:txBody>
          <a:bodyPr/>
          <a:lstStyle/>
          <a:p>
            <a:r>
              <a:rPr lang="en-US" sz="3200" dirty="0" smtClean="0"/>
              <a:t>Take-Home Message #3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1" y="2909465"/>
            <a:ext cx="2087546" cy="1166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62" y="4787895"/>
            <a:ext cx="1795535" cy="167729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auto">
          <a:xfrm>
            <a:off x="4107972" y="4629995"/>
            <a:ext cx="2844053" cy="190800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466" y="2971281"/>
            <a:ext cx="3057091" cy="1398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076" y="2032016"/>
            <a:ext cx="28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Relational data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5656" y="1935764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Data integration,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data analytics,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data science</a:t>
            </a:r>
          </a:p>
        </p:txBody>
      </p:sp>
      <p:pic>
        <p:nvPicPr>
          <p:cNvPr id="22" name="Picture 2" descr="Image result for knight in arm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1" y="4276912"/>
            <a:ext cx="1766725" cy="235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big gori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96" y="4469412"/>
            <a:ext cx="740581" cy="11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how-to guid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80" y="4863071"/>
            <a:ext cx="891988" cy="4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73" y="5777184"/>
            <a:ext cx="1116562" cy="710903"/>
          </a:xfrm>
          <a:prstGeom prst="rect">
            <a:avLst/>
          </a:prstGeom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04982" y="861705"/>
            <a:ext cx="8928848" cy="591671"/>
          </a:xfrm>
        </p:spPr>
        <p:txBody>
          <a:bodyPr/>
          <a:lstStyle/>
          <a:p>
            <a:r>
              <a:rPr lang="en-US" dirty="0" smtClean="0"/>
              <a:t>Tool ecosystem will be “the system” for DI &amp; data science</a:t>
            </a:r>
          </a:p>
          <a:p>
            <a:r>
              <a:rPr lang="en-US" dirty="0" smtClean="0"/>
              <a:t>Must study how to foster such ecosystems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822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UW collaborators</a:t>
            </a:r>
          </a:p>
          <a:p>
            <a:pPr lvl="1"/>
            <a:r>
              <a:rPr lang="en-US" dirty="0" smtClean="0"/>
              <a:t>Adel </a:t>
            </a:r>
            <a:r>
              <a:rPr lang="en-US" dirty="0" err="1" smtClean="0"/>
              <a:t>Ardalan</a:t>
            </a:r>
            <a:r>
              <a:rPr lang="en-US" dirty="0" smtClean="0"/>
              <a:t>, Jeff Ballard, </a:t>
            </a:r>
            <a:r>
              <a:rPr lang="en-US" dirty="0" err="1" smtClean="0"/>
              <a:t>Sanjib</a:t>
            </a:r>
            <a:r>
              <a:rPr lang="en-US" dirty="0" smtClean="0"/>
              <a:t> Das, </a:t>
            </a:r>
            <a:r>
              <a:rPr lang="en-US" dirty="0" err="1" smtClean="0"/>
              <a:t>Yash</a:t>
            </a:r>
            <a:r>
              <a:rPr lang="en-US" dirty="0" smtClean="0"/>
              <a:t> </a:t>
            </a:r>
            <a:r>
              <a:rPr lang="en-US" dirty="0" err="1" smtClean="0"/>
              <a:t>Govind</a:t>
            </a:r>
            <a:r>
              <a:rPr lang="en-US" dirty="0" smtClean="0"/>
              <a:t>, </a:t>
            </a:r>
            <a:r>
              <a:rPr lang="en-US" dirty="0" err="1" smtClean="0"/>
              <a:t>Pradap</a:t>
            </a:r>
            <a:r>
              <a:rPr lang="en-US" dirty="0" smtClean="0"/>
              <a:t> Konda, Han Li, Paul </a:t>
            </a:r>
            <a:r>
              <a:rPr lang="en-US" dirty="0" err="1" smtClean="0"/>
              <a:t>Suganthan</a:t>
            </a:r>
            <a:r>
              <a:rPr lang="en-US" dirty="0" smtClean="0"/>
              <a:t>, </a:t>
            </a:r>
            <a:r>
              <a:rPr lang="en-US" dirty="0" err="1" smtClean="0"/>
              <a:t>Haojun</a:t>
            </a:r>
            <a:r>
              <a:rPr lang="en-US" dirty="0" smtClean="0"/>
              <a:t> Zhang</a:t>
            </a:r>
          </a:p>
          <a:p>
            <a:pPr lvl="1"/>
            <a:r>
              <a:rPr lang="en-US" dirty="0" err="1" smtClean="0"/>
              <a:t>Rashi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, </a:t>
            </a:r>
            <a:r>
              <a:rPr lang="en-US" dirty="0" err="1" smtClean="0"/>
              <a:t>Rishab</a:t>
            </a:r>
            <a:r>
              <a:rPr lang="en-US" dirty="0" smtClean="0"/>
              <a:t> </a:t>
            </a:r>
            <a:r>
              <a:rPr lang="en-US" dirty="0" err="1" smtClean="0"/>
              <a:t>Kalra</a:t>
            </a:r>
            <a:r>
              <a:rPr lang="en-US" dirty="0" smtClean="0"/>
              <a:t>, </a:t>
            </a:r>
            <a:r>
              <a:rPr lang="en-US" dirty="0" err="1" smtClean="0"/>
              <a:t>Sidharth</a:t>
            </a:r>
            <a:r>
              <a:rPr lang="en-US" dirty="0" smtClean="0"/>
              <a:t> </a:t>
            </a:r>
            <a:r>
              <a:rPr lang="en-US" dirty="0" err="1" smtClean="0"/>
              <a:t>Mudgal</a:t>
            </a:r>
            <a:r>
              <a:rPr lang="en-US" dirty="0" smtClean="0"/>
              <a:t>, Varun </a:t>
            </a:r>
            <a:r>
              <a:rPr lang="en-US" dirty="0" err="1" smtClean="0"/>
              <a:t>Naik</a:t>
            </a:r>
            <a:r>
              <a:rPr lang="en-US" dirty="0" smtClean="0"/>
              <a:t>, </a:t>
            </a:r>
            <a:r>
              <a:rPr lang="en-US" dirty="0" err="1" smtClean="0"/>
              <a:t>Fatemah</a:t>
            </a:r>
            <a:r>
              <a:rPr lang="en-US" dirty="0" smtClean="0"/>
              <a:t> </a:t>
            </a:r>
            <a:r>
              <a:rPr lang="en-US" dirty="0" err="1" smtClean="0"/>
              <a:t>Panahi</a:t>
            </a:r>
            <a:endParaRPr lang="en-US" dirty="0" smtClean="0"/>
          </a:p>
          <a:p>
            <a:pPr lvl="1"/>
            <a:r>
              <a:rPr lang="en-US" dirty="0" smtClean="0"/>
              <a:t>David Page</a:t>
            </a:r>
          </a:p>
          <a:p>
            <a:r>
              <a:rPr lang="en-US" dirty="0" smtClean="0"/>
              <a:t>External collaborators</a:t>
            </a:r>
          </a:p>
          <a:p>
            <a:pPr lvl="1"/>
            <a:r>
              <a:rPr lang="en-US" dirty="0" err="1" smtClean="0"/>
              <a:t>Alon</a:t>
            </a:r>
            <a:r>
              <a:rPr lang="en-US" dirty="0" smtClean="0"/>
              <a:t> Halevy, Andrei </a:t>
            </a:r>
            <a:r>
              <a:rPr lang="en-US" dirty="0" err="1" smtClean="0"/>
              <a:t>Lopatenko</a:t>
            </a:r>
            <a:r>
              <a:rPr lang="en-US" dirty="0" smtClean="0"/>
              <a:t>, Wang-</a:t>
            </a:r>
            <a:r>
              <a:rPr lang="en-US" dirty="0" err="1" smtClean="0"/>
              <a:t>Chiew</a:t>
            </a:r>
            <a:r>
              <a:rPr lang="en-US" dirty="0" smtClean="0"/>
              <a:t> Tan (RIT)</a:t>
            </a:r>
          </a:p>
          <a:p>
            <a:pPr lvl="1"/>
            <a:r>
              <a:rPr lang="en-US" dirty="0" smtClean="0"/>
              <a:t>Jeff Naughton (Google)</a:t>
            </a:r>
          </a:p>
          <a:p>
            <a:pPr lvl="1"/>
            <a:r>
              <a:rPr lang="en-US" dirty="0" err="1" smtClean="0"/>
              <a:t>Youngchoon</a:t>
            </a:r>
            <a:r>
              <a:rPr lang="en-US" dirty="0" smtClean="0"/>
              <a:t> Park, Erik Paulson (JCI)</a:t>
            </a:r>
          </a:p>
          <a:p>
            <a:pPr lvl="1"/>
            <a:r>
              <a:rPr lang="en-US" dirty="0" smtClean="0"/>
              <a:t>Esteban </a:t>
            </a:r>
            <a:r>
              <a:rPr lang="en-US" dirty="0" err="1" smtClean="0"/>
              <a:t>Arcaute</a:t>
            </a:r>
            <a:r>
              <a:rPr lang="en-US" dirty="0" smtClean="0"/>
              <a:t>, </a:t>
            </a:r>
            <a:r>
              <a:rPr lang="en-US" dirty="0" err="1" smtClean="0"/>
              <a:t>Rohit</a:t>
            </a:r>
            <a:r>
              <a:rPr lang="en-US" dirty="0" smtClean="0"/>
              <a:t> Deep, Ganesh Krishnan, </a:t>
            </a:r>
            <a:r>
              <a:rPr lang="en-US" dirty="0" err="1" smtClean="0"/>
              <a:t>Shishir</a:t>
            </a:r>
            <a:r>
              <a:rPr lang="en-US" dirty="0" smtClean="0"/>
              <a:t> Prasad, Vijay </a:t>
            </a:r>
            <a:r>
              <a:rPr lang="en-US" dirty="0" err="1" smtClean="0"/>
              <a:t>Raghavendra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WalmartLabs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John Badger, Eric </a:t>
            </a:r>
            <a:r>
              <a:rPr lang="en-US" dirty="0" err="1" smtClean="0"/>
              <a:t>LaRose</a:t>
            </a:r>
            <a:r>
              <a:rPr lang="en-US" dirty="0" smtClean="0"/>
              <a:t>, Peggy </a:t>
            </a:r>
            <a:r>
              <a:rPr lang="en-US" dirty="0" err="1" smtClean="0"/>
              <a:t>Peissig</a:t>
            </a:r>
            <a:r>
              <a:rPr lang="en-US" dirty="0" smtClean="0"/>
              <a:t> (Marshfield Clinic)</a:t>
            </a:r>
          </a:p>
          <a:p>
            <a:r>
              <a:rPr lang="en-US" dirty="0" smtClean="0"/>
              <a:t>Funding	</a:t>
            </a:r>
          </a:p>
          <a:p>
            <a:pPr lvl="1"/>
            <a:r>
              <a:rPr lang="en-US" dirty="0" smtClean="0"/>
              <a:t>BD2K, </a:t>
            </a:r>
            <a:r>
              <a:rPr lang="en-US" dirty="0" err="1" smtClean="0"/>
              <a:t>WalmartLabs</a:t>
            </a:r>
            <a:r>
              <a:rPr lang="en-US" dirty="0" smtClean="0"/>
              <a:t>, NSF, JCI, UW-Madison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410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a lot of papers</a:t>
            </a:r>
          </a:p>
          <a:p>
            <a:pPr lvl="1"/>
            <a:r>
              <a:rPr lang="en-US" dirty="0" smtClean="0"/>
              <a:t>96 papers on entity matching </a:t>
            </a:r>
            <a:br>
              <a:rPr lang="en-US" dirty="0" smtClean="0"/>
            </a:br>
            <a:r>
              <a:rPr lang="en-US" dirty="0" smtClean="0"/>
              <a:t>alone from 2009-2014 in </a:t>
            </a:r>
            <a:br>
              <a:rPr lang="en-US" dirty="0" smtClean="0"/>
            </a:br>
            <a:r>
              <a:rPr lang="en-US" dirty="0" smtClean="0"/>
              <a:t>SIGMOD, VLDB, ICDE, </a:t>
            </a:r>
            <a:br>
              <a:rPr lang="en-US" dirty="0" smtClean="0"/>
            </a:br>
            <a:r>
              <a:rPr lang="en-US" dirty="0" smtClean="0"/>
              <a:t>KDD, WWW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 not clear how they </a:t>
            </a:r>
            <a:br>
              <a:rPr lang="en-US" dirty="0" smtClean="0"/>
            </a:br>
            <a:r>
              <a:rPr lang="en-US" dirty="0" smtClean="0"/>
              <a:t>advance the field</a:t>
            </a:r>
          </a:p>
          <a:p>
            <a:endParaRPr lang="en-US" dirty="0" smtClean="0"/>
          </a:p>
          <a:p>
            <a:r>
              <a:rPr lang="en-US" dirty="0" smtClean="0"/>
              <a:t>Disappointingly, still very few widely used DI tools</a:t>
            </a:r>
          </a:p>
          <a:p>
            <a:pPr lvl="1"/>
            <a:r>
              <a:rPr lang="en-US" dirty="0" smtClean="0"/>
              <a:t>many tools that we built went nowhere</a:t>
            </a:r>
          </a:p>
          <a:p>
            <a:endParaRPr lang="en-US" dirty="0" smtClean="0"/>
          </a:p>
          <a:p>
            <a:r>
              <a:rPr lang="en-US" dirty="0" smtClean="0"/>
              <a:t>What can we do to significantly advance the field?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09" y="914404"/>
            <a:ext cx="3684521" cy="3279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the Field Appears Stagnating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680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80782"/>
          </a:xfrm>
        </p:spPr>
        <p:txBody>
          <a:bodyPr/>
          <a:lstStyle/>
          <a:p>
            <a:r>
              <a:rPr lang="en-US" dirty="0" smtClean="0"/>
              <a:t>Our Proposal: Build DI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9942"/>
            <a:ext cx="8686800" cy="4610100"/>
          </a:xfrm>
        </p:spPr>
        <p:txBody>
          <a:bodyPr/>
          <a:lstStyle/>
          <a:p>
            <a:r>
              <a:rPr lang="en-US" dirty="0" smtClean="0"/>
              <a:t>Most current works develop algorithms</a:t>
            </a:r>
          </a:p>
          <a:p>
            <a:r>
              <a:rPr lang="en-US" dirty="0" smtClean="0"/>
              <a:t>But DI is engineering by nature</a:t>
            </a:r>
          </a:p>
          <a:p>
            <a:pPr lvl="1"/>
            <a:r>
              <a:rPr lang="en-US" dirty="0" smtClean="0"/>
              <a:t>Can’t just develop algorithms in vacuum</a:t>
            </a:r>
          </a:p>
          <a:p>
            <a:pPr lvl="1"/>
            <a:r>
              <a:rPr lang="en-US" dirty="0" smtClean="0"/>
              <a:t>Must build systems to evaluate algorithms, integrate R&amp;D efforts, make practical impacts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Can learn from the fields of RDBMSs and Big Data</a:t>
            </a:r>
          </a:p>
          <a:p>
            <a:pPr lvl="1"/>
            <a:r>
              <a:rPr lang="en-US" dirty="0" smtClean="0"/>
              <a:t>Where pioneering systems significantly pushed the field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7" y="5186643"/>
            <a:ext cx="2857500" cy="1285875"/>
          </a:xfrm>
          <a:prstGeom prst="rect">
            <a:avLst/>
          </a:prstGeom>
        </p:spPr>
      </p:pic>
      <p:pic>
        <p:nvPicPr>
          <p:cNvPr id="3078" name="Picture 6" descr="Image result for system R i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2" y="4527457"/>
            <a:ext cx="1951139" cy="19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hado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76" y="4612684"/>
            <a:ext cx="2533837" cy="188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99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4265"/>
            <a:ext cx="7772400" cy="685800"/>
          </a:xfrm>
        </p:spPr>
        <p:txBody>
          <a:bodyPr/>
          <a:lstStyle/>
          <a:p>
            <a:r>
              <a:rPr lang="en-US" dirty="0" smtClean="0"/>
              <a:t>Rest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62" y="1593182"/>
            <a:ext cx="7724274" cy="2755526"/>
          </a:xfrm>
        </p:spPr>
        <p:txBody>
          <a:bodyPr/>
          <a:lstStyle/>
          <a:p>
            <a:r>
              <a:rPr lang="en-US" dirty="0" smtClean="0"/>
              <a:t>Limitations of current system building agenda</a:t>
            </a:r>
          </a:p>
          <a:p>
            <a:pPr lvl="1"/>
            <a:r>
              <a:rPr lang="en-US" dirty="0" smtClean="0"/>
              <a:t>Based on my experience in Silicon Valley</a:t>
            </a:r>
          </a:p>
          <a:p>
            <a:pPr lvl="1"/>
            <a:r>
              <a:rPr lang="en-US" dirty="0" smtClean="0"/>
              <a:t>Illustrated using entity matching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Propose a radically new system building</a:t>
            </a:r>
            <a:r>
              <a:rPr lang="en-US" dirty="0"/>
              <a:t> </a:t>
            </a:r>
            <a:r>
              <a:rPr lang="en-US" dirty="0" smtClean="0"/>
              <a:t>agenda</a:t>
            </a:r>
          </a:p>
          <a:p>
            <a:pPr lvl="1"/>
            <a:r>
              <a:rPr lang="en-US" dirty="0" smtClean="0"/>
              <a:t>very different from what we researchers have done so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27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n-US" dirty="0" smtClean="0"/>
              <a:t>Illustrating Example: Entity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66506"/>
              </p:ext>
            </p:extLst>
          </p:nvPr>
        </p:nvGraphicFramePr>
        <p:xfrm>
          <a:off x="353410" y="3956051"/>
          <a:ext cx="3583866" cy="269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4705"/>
                <a:gridCol w="1335171"/>
                <a:gridCol w="803990"/>
              </a:tblGrid>
              <a:tr h="6642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"/>
                        </a:rPr>
                        <a:t>Name</a:t>
                      </a:r>
                      <a:endParaRPr lang="en-US" sz="2000" b="1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"/>
                        </a:rPr>
                        <a:t>City</a:t>
                      </a:r>
                      <a:endParaRPr lang="en-US" sz="2000" b="1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"/>
                        </a:rPr>
                        <a:t>State</a:t>
                      </a:r>
                      <a:endParaRPr lang="en-US" sz="2000" b="1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6642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Dave Smith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Madison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6642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Joe Wilson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San Jose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CA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6642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Dan Smith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Middleton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822" y="3468637"/>
            <a:ext cx="158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  <a:cs typeface="Times"/>
              </a:rPr>
              <a:t>Table A</a:t>
            </a:r>
            <a:endParaRPr lang="en-US" sz="2800" b="1" baseline="-25000" dirty="0" smtClean="0">
              <a:latin typeface="+mn-lt"/>
              <a:cs typeface="Time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464778"/>
              </p:ext>
            </p:extLst>
          </p:nvPr>
        </p:nvGraphicFramePr>
        <p:xfrm>
          <a:off x="4813680" y="3985928"/>
          <a:ext cx="4077852" cy="2316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2376"/>
                <a:gridCol w="1361486"/>
                <a:gridCol w="803990"/>
              </a:tblGrid>
              <a:tr h="6967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"/>
                        </a:rPr>
                        <a:t>Name</a:t>
                      </a:r>
                      <a:endParaRPr lang="en-US" sz="2000" b="1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"/>
                        </a:rPr>
                        <a:t>City</a:t>
                      </a:r>
                      <a:endParaRPr lang="en-US" sz="2000" b="1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"/>
                        </a:rPr>
                        <a:t>State</a:t>
                      </a:r>
                      <a:endParaRPr lang="en-US" sz="2000" b="1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8346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David</a:t>
                      </a:r>
                      <a:r>
                        <a:rPr lang="en-US" sz="2000" baseline="0" dirty="0" smtClean="0">
                          <a:latin typeface="+mn-lt"/>
                          <a:cs typeface="Times"/>
                        </a:rPr>
                        <a:t> D.</a:t>
                      </a:r>
                      <a:r>
                        <a:rPr lang="en-US" sz="2000" dirty="0" smtClean="0">
                          <a:latin typeface="+mn-lt"/>
                          <a:cs typeface="Times"/>
                        </a:rPr>
                        <a:t> Smith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Madison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7855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Daniel W. Smith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Middleton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79227" y="3519611"/>
            <a:ext cx="150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  <a:cs typeface="Times"/>
              </a:rPr>
              <a:t>Table </a:t>
            </a:r>
            <a:r>
              <a:rPr lang="en-US" sz="2800" b="1" dirty="0">
                <a:latin typeface="+mn-lt"/>
                <a:cs typeface="Times"/>
              </a:rPr>
              <a:t>B</a:t>
            </a:r>
            <a:endParaRPr lang="en-US" sz="2800" b="1" baseline="-25000" dirty="0" smtClean="0">
              <a:latin typeface="+mn-lt"/>
              <a:cs typeface="Times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007145" y="2106434"/>
            <a:ext cx="752111" cy="20646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82487" y="5964592"/>
            <a:ext cx="789099" cy="4438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219" y="1352098"/>
            <a:ext cx="1903057" cy="1508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80" y="1235695"/>
            <a:ext cx="2954086" cy="1741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3992476" y="1916206"/>
            <a:ext cx="779110" cy="62778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007145" y="4953614"/>
            <a:ext cx="752111" cy="44538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78293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Illustrating Example: Entity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110960"/>
            <a:ext cx="8686800" cy="7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>
            <a:lvl1pPr marL="342795" indent="-34279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400" b="1">
                <a:solidFill>
                  <a:srgbClr val="0000DC"/>
                </a:solidFill>
                <a:latin typeface="+mn-lt"/>
                <a:ea typeface="+mn-ea"/>
                <a:cs typeface="+mn-cs"/>
              </a:defRPr>
            </a:lvl1pPr>
            <a:lvl2pPr marL="742721" indent="-2856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2648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59970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676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3826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0885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7944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5003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Two fundamental steps: blocking and matching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77805"/>
              </p:ext>
            </p:extLst>
          </p:nvPr>
        </p:nvGraphicFramePr>
        <p:xfrm>
          <a:off x="861894" y="2236577"/>
          <a:ext cx="3280344" cy="1688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4390"/>
                <a:gridCol w="1174076"/>
                <a:gridCol w="741878"/>
              </a:tblGrid>
              <a:tr h="4221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Times"/>
                        </a:rPr>
                        <a:t>Name</a:t>
                      </a:r>
                      <a:endParaRPr lang="en-US" sz="1600" b="1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Times"/>
                        </a:rPr>
                        <a:t>City</a:t>
                      </a:r>
                      <a:endParaRPr lang="en-US" sz="1600" b="1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Times"/>
                        </a:rPr>
                        <a:t>State</a:t>
                      </a:r>
                      <a:endParaRPr lang="en-US" sz="1600" b="1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4221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Dave Smith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Madison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4221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Joe Wilson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San Jose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CA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4221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Dan Smith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Middleton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3189" y="2702439"/>
            <a:ext cx="44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  <a:cs typeface="Times"/>
              </a:rPr>
              <a:t>a</a:t>
            </a:r>
            <a:r>
              <a:rPr lang="en-US" sz="1800" baseline="-25000" dirty="0" smtClean="0">
                <a:latin typeface="+mn-lt"/>
                <a:cs typeface="Times"/>
              </a:rPr>
              <a:t>1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87749"/>
              </p:ext>
            </p:extLst>
          </p:nvPr>
        </p:nvGraphicFramePr>
        <p:xfrm>
          <a:off x="405968" y="4410885"/>
          <a:ext cx="3724930" cy="1581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8976"/>
                <a:gridCol w="1174076"/>
                <a:gridCol w="741878"/>
              </a:tblGrid>
              <a:tr h="4709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Times"/>
                        </a:rPr>
                        <a:t>Name</a:t>
                      </a:r>
                      <a:endParaRPr lang="en-US" sz="1800" b="1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Times"/>
                        </a:rPr>
                        <a:t>City</a:t>
                      </a:r>
                      <a:endParaRPr lang="en-US" sz="1800" b="1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Times"/>
                        </a:rPr>
                        <a:t>State</a:t>
                      </a:r>
                      <a:endParaRPr lang="en-US" sz="1800" b="1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4709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"/>
                        </a:rPr>
                        <a:t>David</a:t>
                      </a:r>
                      <a:r>
                        <a:rPr lang="en-US" sz="1800" baseline="0" dirty="0" smtClean="0">
                          <a:latin typeface="+mn-lt"/>
                          <a:cs typeface="Times"/>
                        </a:rPr>
                        <a:t> D.</a:t>
                      </a:r>
                      <a:r>
                        <a:rPr lang="en-US" sz="1800" dirty="0" smtClean="0">
                          <a:latin typeface="+mn-lt"/>
                          <a:cs typeface="Times"/>
                        </a:rPr>
                        <a:t> Smith</a:t>
                      </a:r>
                      <a:endParaRPr lang="en-US" sz="18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"/>
                        </a:rPr>
                        <a:t>Madison</a:t>
                      </a:r>
                      <a:endParaRPr lang="en-US" sz="18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18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4709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"/>
                        </a:rPr>
                        <a:t>Daniel W. Smith</a:t>
                      </a:r>
                      <a:endParaRPr lang="en-US" sz="18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"/>
                        </a:rPr>
                        <a:t>Middleton</a:t>
                      </a:r>
                      <a:endParaRPr lang="en-US" sz="18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18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207" y="4950721"/>
            <a:ext cx="42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cs typeface="Times"/>
              </a:rPr>
              <a:t>b</a:t>
            </a:r>
            <a:r>
              <a:rPr lang="en-US" sz="1800" baseline="-25000" dirty="0" smtClean="0">
                <a:latin typeface="+mn-lt"/>
                <a:cs typeface="Time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37" y="5396671"/>
            <a:ext cx="43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  <a:cs typeface="Times"/>
              </a:rPr>
              <a:t>b</a:t>
            </a:r>
            <a:r>
              <a:rPr lang="en-US" sz="1800" baseline="-25000" dirty="0" smtClean="0">
                <a:latin typeface="+mn-lt"/>
                <a:cs typeface="Time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4996" y="3785934"/>
            <a:ext cx="164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</a:rPr>
              <a:t>b</a:t>
            </a:r>
            <a:r>
              <a:rPr lang="en-US" sz="1800" b="1" dirty="0" smtClean="0">
                <a:solidFill>
                  <a:schemeClr val="tx1"/>
                </a:solidFill>
              </a:rPr>
              <a:t>lock on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state = state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8313" y="3517073"/>
            <a:ext cx="933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9847" y="3550723"/>
            <a:ext cx="109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+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6873" y="3893919"/>
            <a:ext cx="95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match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940411" y="4110133"/>
            <a:ext cx="22859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56016" y="1872712"/>
            <a:ext cx="129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  <a:cs typeface="Times"/>
              </a:rPr>
              <a:t>Table A</a:t>
            </a:r>
            <a:endParaRPr lang="en-US" sz="1800" b="1" baseline="-25000" dirty="0" smtClean="0">
              <a:latin typeface="+mn-lt"/>
              <a:cs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905" y="4074170"/>
            <a:ext cx="129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  <a:cs typeface="Times"/>
              </a:rPr>
              <a:t>Table </a:t>
            </a:r>
            <a:r>
              <a:rPr lang="en-US" sz="1800" b="1" dirty="0">
                <a:latin typeface="+mn-lt"/>
                <a:cs typeface="Times"/>
              </a:rPr>
              <a:t>B</a:t>
            </a:r>
            <a:endParaRPr lang="en-US" sz="1800" b="1" baseline="-25000" dirty="0" smtClean="0">
              <a:latin typeface="+mn-lt"/>
              <a:cs typeface="Time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299" y="3089090"/>
            <a:ext cx="44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cs typeface="Times"/>
              </a:rPr>
              <a:t>a</a:t>
            </a:r>
            <a:r>
              <a:rPr lang="en-US" sz="1800" baseline="-25000" dirty="0">
                <a:latin typeface="+mn-lt"/>
                <a:cs typeface="Times"/>
              </a:rPr>
              <a:t>2</a:t>
            </a:r>
            <a:r>
              <a:rPr lang="en-US" sz="1800" baseline="-25000" dirty="0" smtClean="0">
                <a:latin typeface="+mn-lt"/>
                <a:cs typeface="Times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739" y="3463412"/>
            <a:ext cx="44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cs typeface="Times"/>
              </a:rPr>
              <a:t>a</a:t>
            </a:r>
            <a:r>
              <a:rPr lang="en-US" sz="1800" baseline="-25000" dirty="0" smtClean="0">
                <a:latin typeface="+mn-lt"/>
                <a:cs typeface="Times"/>
              </a:rPr>
              <a:t>3 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4142774" y="3283922"/>
            <a:ext cx="517846" cy="6721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10" idx="3"/>
          </p:cNvCxnSpPr>
          <p:nvPr/>
        </p:nvCxnSpPr>
        <p:spPr bwMode="auto">
          <a:xfrm flipV="1">
            <a:off x="4130898" y="4344217"/>
            <a:ext cx="529722" cy="8576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017539" y="4110133"/>
            <a:ext cx="19202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7983702" y="4110133"/>
            <a:ext cx="12800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871124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  <p:bldP spid="22" grpId="0"/>
      <p:bldP spid="23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2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3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4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5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6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22738</TotalTime>
  <Words>2555</Words>
  <Application>Microsoft Office PowerPoint</Application>
  <PresentationFormat>On-screen Show (4:3)</PresentationFormat>
  <Paragraphs>733</Paragraphs>
  <Slides>47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Times</vt:lpstr>
      <vt:lpstr>Times New Roman</vt:lpstr>
      <vt:lpstr>Trebuchet MS</vt:lpstr>
      <vt:lpstr>Wingdings</vt:lpstr>
      <vt:lpstr>orenstyle1</vt:lpstr>
      <vt:lpstr>1_orenstyle1</vt:lpstr>
      <vt:lpstr>2_orenstyle1</vt:lpstr>
      <vt:lpstr>3_orenstyle1</vt:lpstr>
      <vt:lpstr>4_orenstyle1</vt:lpstr>
      <vt:lpstr>5_orenstyle1</vt:lpstr>
      <vt:lpstr>Toward a System Building Agenda  for Data Integration (and Data Science)</vt:lpstr>
      <vt:lpstr>Data Integration</vt:lpstr>
      <vt:lpstr>Long-Standing Challenge </vt:lpstr>
      <vt:lpstr>Will Become Even More Critical in the Age of Data Science</vt:lpstr>
      <vt:lpstr>Yet the Field Appears Stagnating</vt:lpstr>
      <vt:lpstr>Our Proposal: Build DI Systems</vt:lpstr>
      <vt:lpstr>Rest of the Talk</vt:lpstr>
      <vt:lpstr>Illustrating Example: Entity Matching</vt:lpstr>
      <vt:lpstr>Illustrating Example: Entity Matching</vt:lpstr>
      <vt:lpstr>Current Research / System Building Agenda for Entity Matching</vt:lpstr>
      <vt:lpstr>This is Far from Enough  for Handling EM in Practice</vt:lpstr>
      <vt:lpstr>How Is EM Done Today in Practice?</vt:lpstr>
      <vt:lpstr>Development Stage</vt:lpstr>
      <vt:lpstr>The Discovered Workflow</vt:lpstr>
      <vt:lpstr>Production Stage</vt:lpstr>
      <vt:lpstr>Given This Example of EM in Practice, We Can Now Discuss Limitations of Current EM Systems</vt:lpstr>
      <vt:lpstr>Limitations of Current EM Systems</vt:lpstr>
      <vt:lpstr>1. Do Not Cover the Entire EM Workflow</vt:lpstr>
      <vt:lpstr>Development Stage</vt:lpstr>
      <vt:lpstr>Example 1: Sampling Two Smaller Tables</vt:lpstr>
      <vt:lpstr>Example 2: Take a Sample from the Candidate Set (for Subsequent Labeling)</vt:lpstr>
      <vt:lpstr>Example 3: Labeling the Sample</vt:lpstr>
      <vt:lpstr>An Illustrating Example  for Distributed Labeling</vt:lpstr>
      <vt:lpstr>2. Hard to Exploit a Wide Range of Techniques</vt:lpstr>
      <vt:lpstr>3. Do Not Distinguish Dev vs Prod Stages</vt:lpstr>
      <vt:lpstr>4. Little Guidance for Users</vt:lpstr>
      <vt:lpstr>5. Not Designed from Scratch for Extendability</vt:lpstr>
      <vt:lpstr>Summary</vt:lpstr>
      <vt:lpstr>A New System Building Agenda</vt:lpstr>
      <vt:lpstr>Example: Build Systems for Entity Matching (A New Research Template)</vt:lpstr>
      <vt:lpstr>How-to Guide/Tools for Development Stage</vt:lpstr>
      <vt:lpstr>How-to Guide/Tools for Development Stage</vt:lpstr>
      <vt:lpstr>Build Tools on the PyData Ecosystem</vt:lpstr>
      <vt:lpstr>An Example:  The Magellan EM Management System [VLDB-16]</vt:lpstr>
      <vt:lpstr>Raises Numerous R&amp;D Challenges</vt:lpstr>
      <vt:lpstr>Examples of Current Research Problems</vt:lpstr>
      <vt:lpstr>Designing for an Open World</vt:lpstr>
      <vt:lpstr>Current Status of Magellan</vt:lpstr>
      <vt:lpstr>A New System Building / Research Agenda</vt:lpstr>
      <vt:lpstr>What We Believe Will Happen in Next Ten Years</vt:lpstr>
      <vt:lpstr>How to Build PyDI as Part of PyData</vt:lpstr>
      <vt:lpstr>Build Collaborative/Cloud/Crowd/Lay User Versions of DI Systems</vt:lpstr>
      <vt:lpstr>Suggest a Data Science Agenda</vt:lpstr>
      <vt:lpstr>Take-Home Message #1</vt:lpstr>
      <vt:lpstr>Take-Home Message #2</vt:lpstr>
      <vt:lpstr>Take-Home Message #3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Hands-Off Crowdsourcing: Crowdsourced Entity Matching for the Masses</dc:title>
  <dc:creator>cgokhale</dc:creator>
  <cp:lastModifiedBy>AnHai Doan</cp:lastModifiedBy>
  <cp:revision>1777</cp:revision>
  <cp:lastPrinted>2016-10-10T15:24:19Z</cp:lastPrinted>
  <dcterms:modified xsi:type="dcterms:W3CDTF">2016-10-19T17:11:39Z</dcterms:modified>
</cp:coreProperties>
</file>