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1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104" y="-8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2E45-6DAF-174B-9E22-6A953BB48AEC}" type="datetimeFigureOut">
              <a:rPr lang="en-US" smtClean="0"/>
              <a:t>5/15/12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EAF-C7AF-D645-9DBC-1732678C3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85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2E45-6DAF-174B-9E22-6A953BB48AEC}" type="datetimeFigureOut">
              <a:rPr lang="en-US" smtClean="0"/>
              <a:t>5/15/12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EAF-C7AF-D645-9DBC-1732678C3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8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2E45-6DAF-174B-9E22-6A953BB48AEC}" type="datetimeFigureOut">
              <a:rPr lang="en-US" smtClean="0"/>
              <a:t>5/15/12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EAF-C7AF-D645-9DBC-1732678C3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8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2E45-6DAF-174B-9E22-6A953BB48AEC}" type="datetimeFigureOut">
              <a:rPr lang="en-US" smtClean="0"/>
              <a:t>5/15/12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EAF-C7AF-D645-9DBC-1732678C3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9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2E45-6DAF-174B-9E22-6A953BB48AEC}" type="datetimeFigureOut">
              <a:rPr lang="en-US" smtClean="0"/>
              <a:t>5/15/12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EAF-C7AF-D645-9DBC-1732678C3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2E45-6DAF-174B-9E22-6A953BB48AEC}" type="datetimeFigureOut">
              <a:rPr lang="en-US" smtClean="0"/>
              <a:t>5/15/12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EAF-C7AF-D645-9DBC-1732678C3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8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2E45-6DAF-174B-9E22-6A953BB48AEC}" type="datetimeFigureOut">
              <a:rPr lang="en-US" smtClean="0"/>
              <a:t>5/15/12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EAF-C7AF-D645-9DBC-1732678C3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2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2E45-6DAF-174B-9E22-6A953BB48AEC}" type="datetimeFigureOut">
              <a:rPr lang="en-US" smtClean="0"/>
              <a:t>5/15/12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EAF-C7AF-D645-9DBC-1732678C3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3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2E45-6DAF-174B-9E22-6A953BB48AEC}" type="datetimeFigureOut">
              <a:rPr lang="en-US" smtClean="0"/>
              <a:t>5/15/12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EAF-C7AF-D645-9DBC-1732678C3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3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2E45-6DAF-174B-9E22-6A953BB48AEC}" type="datetimeFigureOut">
              <a:rPr lang="en-US" smtClean="0"/>
              <a:t>5/15/12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EAF-C7AF-D645-9DBC-1732678C3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0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2E45-6DAF-174B-9E22-6A953BB48AEC}" type="datetimeFigureOut">
              <a:rPr lang="en-US" smtClean="0"/>
              <a:t>5/15/12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EAF-C7AF-D645-9DBC-1732678C3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A2E45-6DAF-174B-9E22-6A953BB48AEC}" type="datetimeFigureOut">
              <a:rPr lang="en-US" smtClean="0"/>
              <a:t>5/15/12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71EAF-C7AF-D645-9DBC-1732678C3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7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hyperlink" Target="http://en.wikipedia.org/wiki/Athena" TargetMode="External"/><Relationship Id="rId12" Type="http://schemas.openxmlformats.org/officeDocument/2006/relationships/hyperlink" Target="http://en.wikipedia.org/wiki/Penelope" TargetMode="External"/><Relationship Id="rId13" Type="http://schemas.openxmlformats.org/officeDocument/2006/relationships/hyperlink" Target="http://en.wikipedia.org/wiki/Ithaca" TargetMode="External"/><Relationship Id="rId14" Type="http://schemas.openxmlformats.org/officeDocument/2006/relationships/hyperlink" Target="http://en.wikipedia.org/wiki/English_(language)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hyperlink" Target="http://en.wikipedia.org/wiki/Alcimus_(mythology)" TargetMode="External"/><Relationship Id="rId4" Type="http://schemas.openxmlformats.org/officeDocument/2006/relationships/hyperlink" Target="http://en.wikipedia.org/wiki/Anchialus" TargetMode="External"/><Relationship Id="rId5" Type="http://schemas.openxmlformats.org/officeDocument/2006/relationships/hyperlink" Target="http://en.wikipedia.org/wiki/Heracles" TargetMode="External"/><Relationship Id="rId6" Type="http://schemas.openxmlformats.org/officeDocument/2006/relationships/hyperlink" Target="http://en.wikipedia.org/wiki/Asopis" TargetMode="External"/><Relationship Id="rId7" Type="http://schemas.openxmlformats.org/officeDocument/2006/relationships/hyperlink" Target="http://en.wikipedia.org/wiki/Odysseus" TargetMode="External"/><Relationship Id="rId8" Type="http://schemas.openxmlformats.org/officeDocument/2006/relationships/hyperlink" Target="http://en.wikipedia.org/wiki/Eumaeus" TargetMode="External"/><Relationship Id="rId9" Type="http://schemas.openxmlformats.org/officeDocument/2006/relationships/hyperlink" Target="http://en.wikipedia.org/wiki/Telemachus" TargetMode="External"/><Relationship Id="rId10" Type="http://schemas.openxmlformats.org/officeDocument/2006/relationships/hyperlink" Target="http://en.wikipedia.org/wiki/Trojan_Wa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D1D0B"/>
                </a:solidFill>
              </a:rPr>
              <a:t>SIGMOD New Researcher Symposium Panel: </a:t>
            </a:r>
            <a:br>
              <a:rPr lang="en-US" dirty="0" smtClean="0">
                <a:solidFill>
                  <a:srgbClr val="FD1D0B"/>
                </a:solidFill>
              </a:rPr>
            </a:br>
            <a:r>
              <a:rPr lang="en-US" dirty="0" smtClean="0">
                <a:solidFill>
                  <a:srgbClr val="FD1D0B"/>
                </a:solidFill>
              </a:rPr>
              <a:t>“The mentor-mentee relationship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Hank Korth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Lehigh University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5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when to cut your losses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000"/>
            <a:ext cx="8229600" cy="499635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Not every mentoring relationship works</a:t>
            </a:r>
          </a:p>
          <a:p>
            <a:pPr lvl="1"/>
            <a:r>
              <a:rPr lang="en-US" dirty="0" smtClean="0"/>
              <a:t>Personalities</a:t>
            </a:r>
          </a:p>
          <a:p>
            <a:pPr lvl="1"/>
            <a:r>
              <a:rPr lang="en-US" dirty="0" smtClean="0"/>
              <a:t>Interests change</a:t>
            </a:r>
          </a:p>
          <a:p>
            <a:pPr lvl="1"/>
            <a:r>
              <a:rPr lang="en-US" dirty="0" smtClean="0"/>
              <a:t>Bad students</a:t>
            </a:r>
          </a:p>
          <a:p>
            <a:pPr lvl="1"/>
            <a:r>
              <a:rPr lang="en-US" dirty="0" smtClean="0"/>
              <a:t>Exploitive advisors</a:t>
            </a:r>
          </a:p>
          <a:p>
            <a:r>
              <a:rPr lang="en-US" dirty="0" smtClean="0"/>
              <a:t>Don’t give up easily,  but don’t get stuck in a bad relationship</a:t>
            </a:r>
          </a:p>
          <a:p>
            <a:pPr lvl="1"/>
            <a:r>
              <a:rPr lang="en-US" dirty="0" smtClean="0"/>
              <a:t>Advisors: know when to say its time for a new advisor</a:t>
            </a:r>
          </a:p>
          <a:p>
            <a:pPr lvl="1"/>
            <a:r>
              <a:rPr lang="en-US" dirty="0" smtClean="0"/>
              <a:t>Students: bad situations are hard, see comments on having many mentors</a:t>
            </a:r>
          </a:p>
        </p:txBody>
      </p:sp>
    </p:spTree>
    <p:extLst>
      <p:ext uri="{BB962C8B-B14F-4D97-AF65-F5344CB8AC3E}">
        <p14:creationId xmlns:p14="http://schemas.microsoft.com/office/powerpoint/2010/main" val="2548888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7"/>
            <a:ext cx="3532500" cy="1534683"/>
          </a:xfrm>
        </p:spPr>
        <p:txBody>
          <a:bodyPr>
            <a:normAutofit/>
          </a:bodyPr>
          <a:lstStyle/>
          <a:p>
            <a:r>
              <a:rPr lang="en-US" dirty="0" smtClean="0"/>
              <a:t>Questions, Comments???</a:t>
            </a:r>
            <a:endParaRPr lang="en-US" dirty="0"/>
          </a:p>
        </p:txBody>
      </p:sp>
      <p:pic>
        <p:nvPicPr>
          <p:cNvPr id="4" name="Content Placeholder 3" descr="636131764_hLGg6-X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" r="4187"/>
          <a:stretch>
            <a:fillRect/>
          </a:stretch>
        </p:blipFill>
        <p:spPr>
          <a:xfrm>
            <a:off x="120043" y="2701526"/>
            <a:ext cx="7266569" cy="3996333"/>
          </a:xfrm>
        </p:spPr>
      </p:pic>
      <p:pic>
        <p:nvPicPr>
          <p:cNvPr id="5" name="Picture 4" descr="636131633_VLszq-X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0" t="15572" r="23433" b="35210"/>
          <a:stretch/>
        </p:blipFill>
        <p:spPr>
          <a:xfrm>
            <a:off x="4112047" y="370121"/>
            <a:ext cx="4822132" cy="318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1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Wikipedia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451" y="1329964"/>
            <a:ext cx="8518026" cy="523598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Mentor</a:t>
            </a:r>
            <a:r>
              <a:rPr lang="en-US" dirty="0" smtClean="0"/>
              <a:t> was the son of </a:t>
            </a:r>
            <a:r>
              <a:rPr lang="en-US" dirty="0" smtClean="0">
                <a:hlinkClick r:id="rId3" tooltip="Alcimus (mythology)"/>
              </a:rPr>
              <a:t>Alcimus</a:t>
            </a:r>
            <a:r>
              <a:rPr lang="en-US" dirty="0" smtClean="0"/>
              <a:t> or </a:t>
            </a:r>
            <a:r>
              <a:rPr lang="en-US" dirty="0" smtClean="0">
                <a:hlinkClick r:id="rId4" tooltip="Anchialus"/>
              </a:rPr>
              <a:t>Anchialus</a:t>
            </a:r>
            <a:r>
              <a:rPr lang="en-US" dirty="0" smtClean="0"/>
              <a:t> or </a:t>
            </a:r>
            <a:r>
              <a:rPr lang="en-US" dirty="0" smtClean="0">
                <a:hlinkClick r:id="rId5" tooltip="Heracles"/>
              </a:rPr>
              <a:t>Heracles</a:t>
            </a:r>
            <a:r>
              <a:rPr lang="en-US" dirty="0" smtClean="0"/>
              <a:t> and </a:t>
            </a:r>
            <a:r>
              <a:rPr lang="en-US" dirty="0" smtClean="0">
                <a:hlinkClick r:id="rId6" tooltip="Asopis"/>
              </a:rPr>
              <a:t>Asopis</a:t>
            </a:r>
            <a:r>
              <a:rPr lang="en-US" dirty="0" smtClean="0"/>
              <a:t>. In his old age Mentor was a friend of </a:t>
            </a:r>
            <a:r>
              <a:rPr lang="en-US" dirty="0" smtClean="0">
                <a:hlinkClick r:id="rId7" tooltip="Odysseus"/>
              </a:rPr>
              <a:t>Odysseus</a:t>
            </a:r>
            <a:r>
              <a:rPr lang="en-US" dirty="0" smtClean="0"/>
              <a:t> who placed Mentor and Odysseus' foster-brother </a:t>
            </a:r>
            <a:r>
              <a:rPr lang="en-US" dirty="0" smtClean="0">
                <a:hlinkClick r:id="rId8" tooltip="Eumaeus"/>
              </a:rPr>
              <a:t>Eumaeus</a:t>
            </a:r>
            <a:r>
              <a:rPr lang="en-US" dirty="0" smtClean="0"/>
              <a:t> in charge of his son </a:t>
            </a:r>
            <a:r>
              <a:rPr lang="en-US" dirty="0" smtClean="0">
                <a:hlinkClick r:id="rId9" tooltip="Telemachus"/>
              </a:rPr>
              <a:t>Telemachus</a:t>
            </a:r>
            <a:r>
              <a:rPr lang="en-US" dirty="0" smtClean="0"/>
              <a:t>, and of Odysseus' palace, when Odysseus left for the </a:t>
            </a:r>
            <a:r>
              <a:rPr lang="en-US" dirty="0" smtClean="0">
                <a:hlinkClick r:id="rId10" tooltip="Trojan War"/>
              </a:rPr>
              <a:t>Trojan War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 smtClean="0">
                <a:hlinkClick r:id="rId11" tooltip="Athena"/>
              </a:rPr>
              <a:t>Athena</a:t>
            </a:r>
            <a:r>
              <a:rPr lang="en-US" dirty="0" smtClean="0"/>
              <a:t> visited </a:t>
            </a:r>
            <a:r>
              <a:rPr lang="en-US" dirty="0" smtClean="0">
                <a:hlinkClick r:id="rId9" tooltip="Telemachus"/>
              </a:rPr>
              <a:t>Telemachus</a:t>
            </a:r>
            <a:r>
              <a:rPr lang="en-US" dirty="0" smtClean="0"/>
              <a:t> she took the disguise of Mentor to hide herself from the suitors of Telemachus' mother </a:t>
            </a:r>
            <a:r>
              <a:rPr lang="en-US" dirty="0" smtClean="0">
                <a:hlinkClick r:id="rId12" tooltip="Penelope"/>
              </a:rPr>
              <a:t>Penelope</a:t>
            </a:r>
            <a:r>
              <a:rPr lang="en-US" dirty="0" smtClean="0"/>
              <a:t>. As Mentor, the goddess encouraged Telemachus to stand up against the suitors and go abroad to find out what happened to his father. When </a:t>
            </a:r>
            <a:r>
              <a:rPr lang="en-US" dirty="0" smtClean="0">
                <a:hlinkClick r:id="rId7" tooltip="Odysseus"/>
              </a:rPr>
              <a:t>Odysseus</a:t>
            </a:r>
            <a:r>
              <a:rPr lang="en-US" dirty="0" smtClean="0"/>
              <a:t> returned to </a:t>
            </a:r>
            <a:r>
              <a:rPr lang="en-US" dirty="0" smtClean="0">
                <a:hlinkClick r:id="rId13" tooltip="Ithaca"/>
              </a:rPr>
              <a:t>Ithaca</a:t>
            </a:r>
            <a:r>
              <a:rPr lang="en-US" dirty="0" smtClean="0"/>
              <a:t>, Athena appeared briefly in the form of Mentor again at Odysseus' palace.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Because of Mentor's relationship with Telemachus, and the disguised Athena's encouragement and practical plans for dealing personal dilemmas, the personal name </a:t>
            </a:r>
            <a:r>
              <a:rPr lang="en-US" i="1" dirty="0" smtClean="0"/>
              <a:t>Mentor</a:t>
            </a:r>
            <a:r>
              <a:rPr lang="en-US" dirty="0" smtClean="0"/>
              <a:t> has been adopted in </a:t>
            </a:r>
            <a:r>
              <a:rPr lang="en-US" dirty="0" smtClean="0">
                <a:hlinkClick r:id="rId14" tooltip="English (language)"/>
              </a:rPr>
              <a:t>English</a:t>
            </a:r>
            <a:r>
              <a:rPr lang="en-US" dirty="0" smtClean="0"/>
              <a:t> as a term meaning someone who imparts wisdom to and shares knowledge with a less experienced colleague.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049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Mentorship: formal \/ ~formal?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has been a trend towards formalizing mentorship:</a:t>
            </a:r>
          </a:p>
          <a:p>
            <a:pPr lvl="1"/>
            <a:r>
              <a:rPr lang="en-US" dirty="0" smtClean="0"/>
              <a:t>Organizations</a:t>
            </a:r>
          </a:p>
          <a:p>
            <a:pPr lvl="1"/>
            <a:r>
              <a:rPr lang="en-US" dirty="0" smtClean="0"/>
              <a:t>University committees (I’m on one)</a:t>
            </a:r>
          </a:p>
          <a:p>
            <a:pPr lvl="1"/>
            <a:r>
              <a:rPr lang="en-US" dirty="0" smtClean="0"/>
              <a:t>The Ph.D. workshop at this conference</a:t>
            </a:r>
          </a:p>
          <a:p>
            <a:r>
              <a:rPr lang="en-US" dirty="0" smtClean="0"/>
              <a:t>Was informal in the “good old days”  (back when we sat in the cold and wrote assembly code on punched cards)  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rcRect t="-33222" b="-33222"/>
          <a:stretch>
            <a:fillRect/>
          </a:stretch>
        </p:blipFill>
        <p:spPr>
          <a:xfrm>
            <a:off x="3943481" y="2546751"/>
            <a:ext cx="3100963" cy="67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6000" contrast="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9358" y="5224002"/>
            <a:ext cx="3327442" cy="150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54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7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learn from anyone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 observant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Talk to people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Get to know people and get to be known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Don’t restrict yourself to “official” mentors!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670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one has all the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that includes me!</a:t>
            </a:r>
          </a:p>
          <a:p>
            <a:endParaRPr lang="en-US" dirty="0"/>
          </a:p>
          <a:p>
            <a:r>
              <a:rPr lang="en-US" dirty="0" smtClean="0"/>
              <a:t>Sometimes knowing the right question is more important than knowing the right answer</a:t>
            </a:r>
          </a:p>
          <a:p>
            <a:endParaRPr lang="en-US" dirty="0"/>
          </a:p>
          <a:p>
            <a:r>
              <a:rPr lang="en-US" dirty="0" smtClean="0"/>
              <a:t>Often there is no single right answer</a:t>
            </a:r>
          </a:p>
          <a:p>
            <a:pPr lvl="1"/>
            <a:r>
              <a:rPr lang="en-US" dirty="0" smtClean="0"/>
              <a:t>Only bad ones to be avoided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6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Formal Mentoring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For new researchers the advisor/advisee relationship is the key mentoring relationship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Focus on it first but develop a richer mentor network over time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282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Evolving Mentoring Relationship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Initially: how to get started, “socialization”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Later: Advisor directs, advisee works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Still later: Partners in scholarship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Still later: Advisee launches off (perhaps tentatively) in new directions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Finally: Independence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5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D1D0B"/>
                </a:solidFill>
              </a:rPr>
              <a:t>When is a student done?</a:t>
            </a:r>
            <a:endParaRPr lang="en-US" dirty="0">
              <a:solidFill>
                <a:srgbClr val="FD1D0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dirty="0" smtClean="0">
                <a:solidFill>
                  <a:srgbClr val="FFFFFF"/>
                </a:solidFill>
              </a:rPr>
              <a:t>How do I do that?” --- Not Done!!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“What should I do next”? --- Not Done!!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“That’s done, here is what I am doing now” --- Getting Closer!!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“I’ll never finish my dissertation: I’ve got to do ~~~~ and ~~~~~ and ~~~~~ and …”  ---  Great!  Time to write up what you’ve done, get out, and set your own agenda!!!!!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94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6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beyond your advisor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Your research community is larger than your advisor’s CV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Find informal mentors to expand your reach: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Theory students, find a systems mentor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Systems students, find an apps mentor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Data analysis students, find a systems mentor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32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586</Words>
  <Application>Microsoft Macintosh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SIGMOD New Researcher Symposium Panel:  “The mentor-mentee relationship”</vt:lpstr>
      <vt:lpstr>Wikipedia</vt:lpstr>
      <vt:lpstr>Mentorship: formal \/ ~formal?</vt:lpstr>
      <vt:lpstr>You can learn from anyone</vt:lpstr>
      <vt:lpstr>No one has all the answers</vt:lpstr>
      <vt:lpstr>Formal Mentoring</vt:lpstr>
      <vt:lpstr>Evolving Mentoring Relationship</vt:lpstr>
      <vt:lpstr>When is a student done?</vt:lpstr>
      <vt:lpstr>Looking beyond your advisor</vt:lpstr>
      <vt:lpstr>Know when to cut your losses</vt:lpstr>
      <vt:lpstr>Questions, Comments???</vt:lpstr>
    </vt:vector>
  </TitlesOfParts>
  <Company>Lehigh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SIGMOD New Researcher Symposium Panel:  “The mentor-mentee relationship”</dc:title>
  <dc:creator>Hank Korth</dc:creator>
  <cp:lastModifiedBy>Hank Korth</cp:lastModifiedBy>
  <cp:revision>13</cp:revision>
  <dcterms:created xsi:type="dcterms:W3CDTF">2012-05-15T15:35:44Z</dcterms:created>
  <dcterms:modified xsi:type="dcterms:W3CDTF">2012-05-15T19:41:02Z</dcterms:modified>
</cp:coreProperties>
</file>