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349" r:id="rId3"/>
    <p:sldId id="322" r:id="rId4"/>
    <p:sldId id="323" r:id="rId5"/>
    <p:sldId id="324" r:id="rId6"/>
    <p:sldId id="326" r:id="rId7"/>
    <p:sldId id="292" r:id="rId8"/>
    <p:sldId id="277" r:id="rId9"/>
    <p:sldId id="350" r:id="rId10"/>
    <p:sldId id="337" r:id="rId11"/>
    <p:sldId id="327" r:id="rId12"/>
    <p:sldId id="329" r:id="rId13"/>
    <p:sldId id="331" r:id="rId14"/>
    <p:sldId id="330" r:id="rId15"/>
    <p:sldId id="334" r:id="rId16"/>
    <p:sldId id="335" r:id="rId17"/>
    <p:sldId id="336" r:id="rId18"/>
    <p:sldId id="338" r:id="rId19"/>
    <p:sldId id="339" r:id="rId20"/>
    <p:sldId id="341" r:id="rId21"/>
    <p:sldId id="346" r:id="rId22"/>
    <p:sldId id="342" r:id="rId23"/>
    <p:sldId id="344" r:id="rId24"/>
    <p:sldId id="347" r:id="rId25"/>
    <p:sldId id="34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8"/>
    <p:restoredTop sz="69831"/>
  </p:normalViewPr>
  <p:slideViewPr>
    <p:cSldViewPr snapToGrid="0" snapToObjects="1">
      <p:cViewPr varScale="1">
        <p:scale>
          <a:sx n="92" d="100"/>
          <a:sy n="92" d="100"/>
        </p:scale>
        <p:origin x="20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7EEAB-1025-7C4E-91C9-496289832B39}" type="datetimeFigureOut">
              <a:rPr lang="en-US" smtClean="0"/>
              <a:t>8/28/20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B6657-7D98-194C-8380-0D58E9786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2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D69C3-F0AF-8C4D-A069-AC3DE259DF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13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B6657-7D98-194C-8380-0D58E9786E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14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B6657-7D98-194C-8380-0D58E9786E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41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B6657-7D98-194C-8380-0D58E9786E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47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B6657-7D98-194C-8380-0D58E9786E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5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B6657-7D98-194C-8380-0D58E9786E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49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standard</a:t>
            </a:r>
            <a:r>
              <a:rPr lang="zh-CN" altLang="en-US" dirty="0"/>
              <a:t> </a:t>
            </a:r>
            <a:r>
              <a:rPr lang="en-US" altLang="zh-CN" dirty="0"/>
              <a:t>reinforcement</a:t>
            </a:r>
            <a:r>
              <a:rPr lang="zh-CN" altLang="en-US" dirty="0"/>
              <a:t> </a:t>
            </a:r>
            <a:r>
              <a:rPr lang="en-US" altLang="zh-CN" dirty="0"/>
              <a:t>learning,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agent</a:t>
            </a:r>
            <a:r>
              <a:rPr lang="zh-CN" altLang="en-US" dirty="0"/>
              <a:t> </a:t>
            </a:r>
            <a:r>
              <a:rPr lang="en-US" altLang="zh-CN" dirty="0"/>
              <a:t>learns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interacting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environment.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sense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neither</a:t>
            </a:r>
            <a:r>
              <a:rPr lang="zh-CN" altLang="en-US" dirty="0"/>
              <a:t> </a:t>
            </a:r>
            <a:r>
              <a:rPr lang="en-US" altLang="zh-CN" dirty="0"/>
              <a:t>benign</a:t>
            </a:r>
            <a:r>
              <a:rPr lang="zh-CN" altLang="en-US" dirty="0"/>
              <a:t> </a:t>
            </a:r>
            <a:r>
              <a:rPr lang="en-US" altLang="zh-CN" dirty="0"/>
              <a:t>nor</a:t>
            </a:r>
            <a:r>
              <a:rPr lang="zh-CN" altLang="en-US" dirty="0"/>
              <a:t> </a:t>
            </a:r>
            <a:r>
              <a:rPr lang="en-US" altLang="zh-CN" dirty="0"/>
              <a:t>adversarial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agent.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simply</a:t>
            </a:r>
            <a:r>
              <a:rPr lang="zh-CN" altLang="en-US" dirty="0"/>
              <a:t> </a:t>
            </a:r>
            <a:r>
              <a:rPr lang="en-US" altLang="zh-CN" dirty="0"/>
              <a:t>doesn’t</a:t>
            </a:r>
            <a:r>
              <a:rPr lang="zh-CN" altLang="en-US" dirty="0"/>
              <a:t> </a:t>
            </a:r>
            <a:r>
              <a:rPr lang="en-US" altLang="zh-CN" dirty="0"/>
              <a:t>care.</a:t>
            </a:r>
          </a:p>
          <a:p>
            <a:endParaRPr lang="en-US" dirty="0"/>
          </a:p>
          <a:p>
            <a:r>
              <a:rPr lang="en-US" altLang="zh-CN" dirty="0"/>
              <a:t>Certainly,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human</a:t>
            </a:r>
            <a:r>
              <a:rPr lang="zh-CN" altLang="en-US" dirty="0"/>
              <a:t> </a:t>
            </a:r>
            <a:r>
              <a:rPr lang="en-US" altLang="zh-CN" dirty="0"/>
              <a:t>learns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own,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maps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setting.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B6657-7D98-194C-8380-0D58E9786E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99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perhaps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commonly,</a:t>
            </a:r>
            <a:r>
              <a:rPr lang="zh-CN" altLang="en-US" dirty="0"/>
              <a:t> </a:t>
            </a:r>
            <a:r>
              <a:rPr lang="en-US" altLang="zh-CN" dirty="0"/>
              <a:t>human</a:t>
            </a:r>
            <a:r>
              <a:rPr lang="zh-CN" altLang="en-US" dirty="0"/>
              <a:t> </a:t>
            </a:r>
            <a:r>
              <a:rPr lang="en-US" altLang="zh-CN" dirty="0"/>
              <a:t>learns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help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teacher.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bike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kid,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drive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teenager,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learn</a:t>
            </a:r>
            <a:r>
              <a:rPr lang="zh-CN" altLang="en-US" dirty="0"/>
              <a:t> </a:t>
            </a:r>
            <a:r>
              <a:rPr lang="en-US" altLang="zh-CN" dirty="0"/>
              <a:t>calculus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college,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guidance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teacher.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B6657-7D98-194C-8380-0D58E9786E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55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motivate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presence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helpful</a:t>
            </a:r>
            <a:r>
              <a:rPr lang="zh-CN" altLang="en-US" dirty="0"/>
              <a:t> </a:t>
            </a:r>
            <a:r>
              <a:rPr lang="en-US" altLang="zh-CN" dirty="0"/>
              <a:t>teacher.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reinforcement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context,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assume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teacher</a:t>
            </a:r>
            <a:r>
              <a:rPr lang="zh-CN" altLang="en-US" dirty="0"/>
              <a:t> </a:t>
            </a:r>
            <a:r>
              <a:rPr lang="en-US" altLang="zh-CN" dirty="0"/>
              <a:t>knows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MDP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policy.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reasonable</a:t>
            </a:r>
            <a:r>
              <a:rPr lang="zh-CN" altLang="en-US" dirty="0"/>
              <a:t> </a:t>
            </a:r>
            <a:r>
              <a:rPr lang="en-US" altLang="zh-CN" dirty="0"/>
              <a:t>assumptions,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teacher</a:t>
            </a:r>
            <a:r>
              <a:rPr lang="zh-CN" altLang="en-US" dirty="0"/>
              <a:t> </a:t>
            </a:r>
            <a:r>
              <a:rPr lang="en-US" altLang="zh-CN" dirty="0"/>
              <a:t>usually</a:t>
            </a:r>
            <a:r>
              <a:rPr lang="zh-CN" altLang="en-US" dirty="0"/>
              <a:t> </a:t>
            </a:r>
            <a:r>
              <a:rPr lang="en-US" altLang="zh-CN" dirty="0"/>
              <a:t>knows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well.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teaching</a:t>
            </a:r>
            <a:r>
              <a:rPr lang="zh-CN" altLang="en-US" dirty="0"/>
              <a:t> </a:t>
            </a:r>
            <a:r>
              <a:rPr lang="en-US" altLang="zh-CN" dirty="0"/>
              <a:t>framework,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forms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teaching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studied.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framework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called</a:t>
            </a:r>
            <a:r>
              <a:rPr lang="zh-CN" altLang="en-US" dirty="0"/>
              <a:t> </a:t>
            </a:r>
            <a:r>
              <a:rPr lang="en-US" altLang="zh-CN" dirty="0"/>
              <a:t>teaching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demonstration,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referred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imitation</a:t>
            </a:r>
            <a:r>
              <a:rPr lang="zh-CN" altLang="en-US" dirty="0"/>
              <a:t> </a:t>
            </a:r>
            <a:r>
              <a:rPr lang="en-US" altLang="zh-CN" dirty="0"/>
              <a:t>learning.</a:t>
            </a:r>
            <a:r>
              <a:rPr lang="zh-CN" altLang="en-US" dirty="0"/>
              <a:t> </a:t>
            </a:r>
            <a:r>
              <a:rPr lang="en-US" altLang="zh-CN" dirty="0"/>
              <a:t>Here,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teacher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/>
              <a:t>demonstration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policy,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learner</a:t>
            </a:r>
            <a:r>
              <a:rPr lang="zh-CN" altLang="en-US" dirty="0"/>
              <a:t> </a:t>
            </a:r>
            <a:r>
              <a:rPr lang="en-US" altLang="zh-CN" dirty="0"/>
              <a:t>aims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mimic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teacher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closely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possible.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setting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extensively</a:t>
            </a:r>
            <a:r>
              <a:rPr lang="zh-CN" altLang="en-US" dirty="0"/>
              <a:t> </a:t>
            </a:r>
            <a:r>
              <a:rPr lang="en-US" altLang="zh-CN" dirty="0"/>
              <a:t>studied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literature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tried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teaching</a:t>
            </a:r>
            <a:r>
              <a:rPr lang="zh-CN" altLang="en-US" dirty="0"/>
              <a:t> </a:t>
            </a:r>
            <a:r>
              <a:rPr lang="en-US" altLang="zh-CN" dirty="0"/>
              <a:t>algorithm.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life,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teaching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performed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demonstration.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tasks,</a:t>
            </a:r>
            <a:r>
              <a:rPr lang="zh-CN" altLang="en-US" dirty="0"/>
              <a:t> </a:t>
            </a:r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impossible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teacher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demonstrate.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dog</a:t>
            </a:r>
            <a:r>
              <a:rPr lang="zh-CN" altLang="en-US" dirty="0"/>
              <a:t> </a:t>
            </a:r>
            <a:r>
              <a:rPr lang="en-US" altLang="zh-CN" dirty="0"/>
              <a:t>training,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teacher</a:t>
            </a:r>
            <a:r>
              <a:rPr lang="zh-CN" altLang="en-US" dirty="0"/>
              <a:t> </a:t>
            </a:r>
            <a:r>
              <a:rPr lang="en-US" altLang="zh-CN" dirty="0"/>
              <a:t>teaches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rewards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punishments.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setting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B6657-7D98-194C-8380-0D58E9786E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01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Surprisingly,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knowledge,</a:t>
            </a:r>
            <a:r>
              <a:rPr lang="zh-CN" altLang="en-US" dirty="0"/>
              <a:t> </a:t>
            </a:r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little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known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teaching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reinforcement</a:t>
            </a:r>
            <a:r>
              <a:rPr lang="zh-CN" altLang="en-US" dirty="0"/>
              <a:t> </a:t>
            </a:r>
            <a:r>
              <a:rPr lang="en-US" altLang="zh-CN" dirty="0"/>
              <a:t>problem.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concept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reward</a:t>
            </a:r>
            <a:r>
              <a:rPr lang="zh-CN" altLang="en-US" dirty="0"/>
              <a:t> </a:t>
            </a:r>
            <a:r>
              <a:rPr lang="en-US" altLang="zh-CN" dirty="0"/>
              <a:t>shaping,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family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reward</a:t>
            </a:r>
            <a:r>
              <a:rPr lang="zh-CN" altLang="en-US" dirty="0"/>
              <a:t> </a:t>
            </a:r>
            <a:r>
              <a:rPr lang="en-US" altLang="zh-CN" dirty="0"/>
              <a:t>functions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policy,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converge</a:t>
            </a:r>
            <a:r>
              <a:rPr lang="zh-CN" altLang="en-US" dirty="0"/>
              <a:t> </a:t>
            </a:r>
            <a:r>
              <a:rPr lang="en-US" altLang="zh-CN" dirty="0"/>
              <a:t>faster.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topic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empirical,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little</a:t>
            </a:r>
            <a:r>
              <a:rPr lang="zh-CN" altLang="en-US" dirty="0"/>
              <a:t> </a:t>
            </a:r>
            <a:r>
              <a:rPr lang="en-US" altLang="zh-CN" dirty="0"/>
              <a:t>theoretical</a:t>
            </a:r>
            <a:r>
              <a:rPr lang="zh-CN" altLang="en-US" dirty="0"/>
              <a:t> </a:t>
            </a:r>
            <a:r>
              <a:rPr lang="en-US" altLang="zh-CN" dirty="0"/>
              <a:t>understanding</a:t>
            </a:r>
            <a:r>
              <a:rPr lang="zh-CN" altLang="en-US" dirty="0"/>
              <a:t> </a:t>
            </a:r>
            <a:r>
              <a:rPr lang="en-US" altLang="zh-CN" dirty="0"/>
              <a:t>exist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speed-up</a:t>
            </a:r>
            <a:r>
              <a:rPr lang="zh-CN" altLang="en-US" dirty="0"/>
              <a:t> </a:t>
            </a:r>
            <a:r>
              <a:rPr lang="en-US" altLang="zh-CN" dirty="0"/>
              <a:t>come</a:t>
            </a:r>
            <a:r>
              <a:rPr lang="zh-CN" altLang="en-US" dirty="0"/>
              <a:t> </a:t>
            </a:r>
            <a:r>
              <a:rPr lang="en-US" altLang="zh-CN" dirty="0"/>
              <a:t>from.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context,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understand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questions:</a:t>
            </a:r>
          </a:p>
          <a:p>
            <a:pPr marL="228600" indent="-228600">
              <a:buAutoNum type="arabicPeriod"/>
            </a:pP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teaching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teacher</a:t>
            </a:r>
            <a:r>
              <a:rPr lang="zh-CN" altLang="en-US" dirty="0"/>
              <a:t> </a:t>
            </a:r>
            <a:r>
              <a:rPr lang="en-US" altLang="zh-CN" dirty="0"/>
              <a:t>control?</a:t>
            </a:r>
          </a:p>
          <a:p>
            <a:pPr marL="228600" indent="-228600">
              <a:buAutoNum type="arabicPeriod"/>
            </a:pP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improvement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teacher</a:t>
            </a:r>
            <a:r>
              <a:rPr lang="zh-CN" altLang="en-US" dirty="0"/>
              <a:t> </a:t>
            </a:r>
            <a:r>
              <a:rPr lang="en-US" altLang="zh-CN" dirty="0"/>
              <a:t>bring</a:t>
            </a:r>
            <a:r>
              <a:rPr lang="zh-CN" altLang="en-US" dirty="0"/>
              <a:t> </a:t>
            </a:r>
            <a:r>
              <a:rPr lang="en-US" altLang="zh-CN" dirty="0"/>
              <a:t>compared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standard</a:t>
            </a:r>
            <a:r>
              <a:rPr lang="zh-CN" altLang="en-US" dirty="0"/>
              <a:t> </a:t>
            </a:r>
            <a:r>
              <a:rPr lang="en-US" altLang="zh-CN" dirty="0"/>
              <a:t>reinforcement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environment,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terms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sample</a:t>
            </a:r>
            <a:r>
              <a:rPr lang="zh-CN" altLang="en-US" dirty="0"/>
              <a:t> </a:t>
            </a:r>
            <a:r>
              <a:rPr lang="en-US" altLang="zh-CN" dirty="0"/>
              <a:t>complexity?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B6657-7D98-194C-8380-0D58E9786E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87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Let’s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preliminary</a:t>
            </a:r>
            <a:r>
              <a:rPr lang="zh-CN" altLang="en-US" dirty="0"/>
              <a:t> </a:t>
            </a:r>
            <a:r>
              <a:rPr lang="en-US" altLang="zh-CN" dirty="0"/>
              <a:t>definitions.</a:t>
            </a:r>
            <a:r>
              <a:rPr lang="zh-CN" altLang="en-US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work,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assume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episodic</a:t>
            </a:r>
            <a:r>
              <a:rPr lang="en-US" dirty="0"/>
              <a:t> Markov Decision Process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dirty="0"/>
              <a:t>parametrized by the state space S, the action space A, the reward function R, the transition function P, initial state distribution </a:t>
            </a:r>
            <a:r>
              <a:rPr lang="en-US" dirty="0" err="1"/>
              <a:t>mu</a:t>
            </a:r>
            <a:r>
              <a:rPr lang="en-US" altLang="zh-CN" dirty="0" err="1"/>
              <a:t>_</a:t>
            </a:r>
            <a:r>
              <a:rPr lang="en-US" dirty="0" err="1"/>
              <a:t>zero</a:t>
            </a:r>
            <a:r>
              <a:rPr lang="en-US" dirty="0"/>
              <a:t>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goal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agent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learn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policy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MDP,</a:t>
            </a:r>
            <a:r>
              <a:rPr lang="zh-CN" altLang="en-US" dirty="0"/>
              <a:t> </a:t>
            </a:r>
            <a:r>
              <a:rPr lang="en-US" altLang="zh-CN" dirty="0"/>
              <a:t>defined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policy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maximize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cumulative</a:t>
            </a:r>
            <a:r>
              <a:rPr lang="zh-CN" altLang="en-US" dirty="0"/>
              <a:t> </a:t>
            </a:r>
            <a:r>
              <a:rPr lang="en-US" altLang="zh-CN" dirty="0"/>
              <a:t>reward</a:t>
            </a:r>
            <a:r>
              <a:rPr lang="zh-CN" altLang="en-US" dirty="0"/>
              <a:t> </a:t>
            </a:r>
            <a:r>
              <a:rPr lang="en-US" altLang="zh-CN" dirty="0"/>
              <a:t>over</a:t>
            </a:r>
            <a:r>
              <a:rPr lang="zh-CN" altLang="en-US" dirty="0"/>
              <a:t> </a:t>
            </a:r>
            <a:r>
              <a:rPr lang="en-US" altLang="zh-CN" dirty="0"/>
              <a:t>H</a:t>
            </a:r>
            <a:r>
              <a:rPr lang="zh-CN" altLang="en-US" dirty="0"/>
              <a:t> </a:t>
            </a:r>
            <a:r>
              <a:rPr lang="en-US" altLang="zh-CN" dirty="0"/>
              <a:t>steps.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077F5-C523-9440-9A3E-CD5D136DAA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27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work, we focus on an RL agent that performs standard Q-learning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Q-learning</a:t>
            </a:r>
            <a:r>
              <a:rPr lang="zh-CN" altLang="en-US" dirty="0"/>
              <a:t> </a:t>
            </a:r>
            <a:r>
              <a:rPr lang="en-US" altLang="zh-CN" dirty="0"/>
              <a:t>keeps</a:t>
            </a:r>
            <a:r>
              <a:rPr lang="zh-CN" altLang="en-US" dirty="0"/>
              <a:t> </a:t>
            </a:r>
            <a:r>
              <a:rPr lang="en-US" altLang="zh-CN" dirty="0"/>
              <a:t>track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Q</a:t>
            </a:r>
            <a:r>
              <a:rPr lang="zh-CN" altLang="en-US" dirty="0"/>
              <a:t> </a:t>
            </a:r>
            <a:r>
              <a:rPr lang="en-US" altLang="zh-CN" dirty="0"/>
              <a:t>table.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s,a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entry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r>
              <a:rPr lang="zh-CN" altLang="en-US" dirty="0"/>
              <a:t> </a:t>
            </a:r>
            <a:r>
              <a:rPr lang="en-US" altLang="zh-CN" dirty="0"/>
              <a:t>aims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estimate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perform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assume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agent</a:t>
            </a:r>
            <a:r>
              <a:rPr lang="zh-CN" altLang="en-US" dirty="0"/>
              <a:t> </a:t>
            </a:r>
            <a:r>
              <a:rPr lang="en-US" altLang="zh-CN" dirty="0"/>
              <a:t>uses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dirty="0"/>
              <a:t>epsilon-greedy behavior policy</a:t>
            </a:r>
            <a:r>
              <a:rPr lang="en-US" altLang="zh-CN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077F5-C523-9440-9A3E-CD5D136DAA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34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B6657-7D98-194C-8380-0D58E9786E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0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76C9-0AC0-314B-8BD8-64222B05D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D5F4E-B8B0-4945-AF09-1B7D4EE68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2837D-0DB4-9F41-AF66-91713E72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4B7E-595E-D949-8A08-C28BBE1EBFD5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D7FA9-4D14-F445-AA6D-9AED69ACD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0800C-0010-9D4B-8C75-58F02DDA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45B2-8207-EF43-BA6E-5C66916F6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6763-1532-7E40-89E3-C383DAD9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D61CF-5FB4-5541-BC80-6746B3335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16DF8-9BD3-4147-955B-F0A82CA1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4B7E-595E-D949-8A08-C28BBE1EBFD5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67F61-FDC3-6949-B960-A4976676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5FEDE-B064-8C44-A986-21A4D95E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45B2-8207-EF43-BA6E-5C66916F6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7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0F06C-C483-B840-A06D-540BADF2C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A1DBA-160B-1748-9D3D-87BCFEE58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FE28A-89F0-A84F-8FBB-900D4271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4B7E-595E-D949-8A08-C28BBE1EBFD5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A0E18-A755-6E4D-B1FB-DFE95636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01C95-2FC2-4D48-AD76-74CEAC03B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45B2-8207-EF43-BA6E-5C66916F6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0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F365-3297-F147-B583-CCB334D98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EF66A-4481-734D-A8C5-09D6B9738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48353-0DB5-8B49-8055-7E477777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4B7E-595E-D949-8A08-C28BBE1EBFD5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28505-758D-B449-870F-86A9BB41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5A71C-8742-914C-9AD5-AE49F258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45B2-8207-EF43-BA6E-5C66916F6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4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3C6A-3F0F-E440-8AAF-507957855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C45F9-EA61-8849-AF18-30DD62436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D84E9-B5BD-6B41-9B97-CE81D6AF2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4B7E-595E-D949-8A08-C28BBE1EBFD5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55FC6-2E36-484D-97F1-54D7D2283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62494-44AC-D346-BD51-0C9F3025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45B2-8207-EF43-BA6E-5C66916F6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1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D78C-9C06-5E4E-9B61-5C4E2767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C4F32-53A2-0E40-8882-6DDBD9FF9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C7B25-11F0-3C41-A294-41DF6B85A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25094-FFFF-A648-8284-04384B516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4B7E-595E-D949-8A08-C28BBE1EBFD5}" type="datetimeFigureOut">
              <a:rPr lang="en-US" smtClean="0"/>
              <a:t>8/28/20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9C9BF-95D3-2341-A0EA-AC043E16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4CAF0-02EF-9145-A185-40B5F7A9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45B2-8207-EF43-BA6E-5C66916F6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7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233B3-A406-E143-BD30-C832C724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57AF4-147B-1546-91E9-67367F566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84D5A-0914-B94A-AAF9-15CCAD895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3EDEB-B96B-8F41-81F0-43FDCD064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807C1-CE78-794E-AFA4-729A130F5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9A587D-0201-8F4D-9876-5D4CAFE6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4B7E-595E-D949-8A08-C28BBE1EBFD5}" type="datetimeFigureOut">
              <a:rPr lang="en-US" smtClean="0"/>
              <a:t>8/28/20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30C0D-B1B1-0540-B6BA-7D74911F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B70FEA-0640-124A-9066-FE82B466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45B2-8207-EF43-BA6E-5C66916F6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6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563B-8FF1-4C42-A8F0-826B12A3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E48A44-B902-4F45-8AD1-782193EA2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4B7E-595E-D949-8A08-C28BBE1EBFD5}" type="datetimeFigureOut">
              <a:rPr lang="en-US" smtClean="0"/>
              <a:t>8/28/20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90A04-111B-5F45-B004-2308DA6D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76C2D-7253-174A-8580-77E6367B6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45B2-8207-EF43-BA6E-5C66916F6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0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609D3-AAD2-A046-AA5F-08DB9FA4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4B7E-595E-D949-8A08-C28BBE1EBFD5}" type="datetimeFigureOut">
              <a:rPr lang="en-US" smtClean="0"/>
              <a:t>8/28/20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ECE1D-C1F0-8A41-8922-292197A4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C1243-CBF2-604E-A977-C85E549B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45B2-8207-EF43-BA6E-5C66916F6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6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F597B-8BE4-724D-B605-B08AE122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F72D4-6686-E34A-A971-D67B49EB3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BB517-D033-5B4C-B512-07FAA62E2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4EF19-6F35-B445-8837-D410A856D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4B7E-595E-D949-8A08-C28BBE1EBFD5}" type="datetimeFigureOut">
              <a:rPr lang="en-US" smtClean="0"/>
              <a:t>8/28/20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E56C9-9EBE-6544-A289-D4A692BC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87EB7-BB67-9745-A4E6-7AF4C1A1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45B2-8207-EF43-BA6E-5C66916F6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1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6BD64-CAF2-6343-84DF-234C20A7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7D6C9-A485-1141-AA47-04926966F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6E8DA-7B4E-3B4A-B7E8-04669F6D9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6D596-3A1E-864F-A603-ABA713B64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4B7E-595E-D949-8A08-C28BBE1EBFD5}" type="datetimeFigureOut">
              <a:rPr lang="en-US" smtClean="0"/>
              <a:t>8/28/20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02776-3F98-B745-B524-F4110E45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FEF4A-AA46-1E41-9AF9-54B9A2EB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45B2-8207-EF43-BA6E-5C66916F6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0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8107EA-2730-8045-A59D-020CDD2C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BBE3D-59A0-3B41-A953-A920F8F2A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BCCF9-6404-F448-8A7B-C10373011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04B7E-595E-D949-8A08-C28BBE1EBFD5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05EA6-9177-7D43-A5EB-441D84178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2112D-D8AE-9A46-B688-E07E8E3BB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145B2-8207-EF43-BA6E-5C66916F6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D9C61-CF78-E54F-BC2C-2E690ACBF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67" y="820431"/>
            <a:ext cx="9302663" cy="161392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Teaching</a:t>
            </a:r>
            <a:r>
              <a:rPr lang="zh-CN" altLang="en-US" dirty="0"/>
              <a:t> </a:t>
            </a:r>
            <a:r>
              <a:rPr lang="en-US" altLang="zh-CN" dirty="0"/>
              <a:t>Dimension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Reinforcement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73085-50BC-7E40-B8C6-588F4A79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5764-8B0F-8B4F-86CA-B0CC66717E13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759FC-3B65-6042-8EBF-27C59C020818}"/>
              </a:ext>
            </a:extLst>
          </p:cNvPr>
          <p:cNvSpPr txBox="1"/>
          <p:nvPr/>
        </p:nvSpPr>
        <p:spPr>
          <a:xfrm>
            <a:off x="4541662" y="3654143"/>
            <a:ext cx="31086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3000" dirty="0">
              <a:latin typeface="+mj-lt"/>
            </a:endParaRPr>
          </a:p>
          <a:p>
            <a:pPr algn="ctr"/>
            <a:r>
              <a:rPr lang="en-US" altLang="zh-CN" sz="3000" dirty="0" err="1">
                <a:latin typeface="+mj-lt"/>
              </a:rPr>
              <a:t>Xuezhou</a:t>
            </a:r>
            <a:r>
              <a:rPr lang="zh-CN" altLang="en-US" sz="3000" dirty="0">
                <a:latin typeface="+mj-lt"/>
              </a:rPr>
              <a:t> </a:t>
            </a:r>
            <a:r>
              <a:rPr lang="en-US" altLang="zh-CN" sz="3000" dirty="0">
                <a:latin typeface="+mj-lt"/>
              </a:rPr>
              <a:t>Zhang</a:t>
            </a:r>
          </a:p>
          <a:p>
            <a:pPr algn="ctr"/>
            <a:r>
              <a:rPr lang="en-US" altLang="zh-CN" sz="3000" dirty="0">
                <a:latin typeface="+mj-lt"/>
              </a:rPr>
              <a:t>IFDS</a:t>
            </a:r>
            <a:r>
              <a:rPr lang="zh-CN" altLang="en-US" sz="3000" dirty="0">
                <a:latin typeface="+mj-lt"/>
              </a:rPr>
              <a:t> </a:t>
            </a:r>
            <a:r>
              <a:rPr lang="en-US" altLang="zh-CN" sz="3000" dirty="0">
                <a:latin typeface="+mj-lt"/>
              </a:rPr>
              <a:t>Brown-Bag</a:t>
            </a:r>
          </a:p>
          <a:p>
            <a:pPr algn="ctr"/>
            <a:r>
              <a:rPr lang="zh-CN" altLang="en-US" sz="3000" dirty="0">
                <a:latin typeface="+mj-lt"/>
              </a:rPr>
              <a:t> </a:t>
            </a:r>
            <a:r>
              <a:rPr lang="en-US" altLang="zh-CN" sz="3000" dirty="0">
                <a:latin typeface="+mj-lt"/>
              </a:rPr>
              <a:t>August</a:t>
            </a:r>
            <a:r>
              <a:rPr lang="zh-CN" altLang="en-US" sz="3000" dirty="0">
                <a:latin typeface="+mj-lt"/>
              </a:rPr>
              <a:t> </a:t>
            </a:r>
            <a:r>
              <a:rPr lang="en-US" altLang="zh-CN" sz="3000" dirty="0">
                <a:latin typeface="+mj-lt"/>
              </a:rPr>
              <a:t>31th,</a:t>
            </a:r>
            <a:r>
              <a:rPr lang="zh-CN" altLang="en-US" sz="3000" dirty="0">
                <a:latin typeface="+mj-lt"/>
              </a:rPr>
              <a:t> </a:t>
            </a:r>
            <a:r>
              <a:rPr lang="en-US" altLang="zh-CN" sz="3000" dirty="0">
                <a:latin typeface="+mj-lt"/>
              </a:rPr>
              <a:t>2020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452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F9EC-17B6-CE42-872E-BD49625D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Sample</a:t>
            </a:r>
            <a:r>
              <a:rPr lang="zh-CN" altLang="en-US" dirty="0"/>
              <a:t> </a:t>
            </a:r>
            <a:r>
              <a:rPr lang="en-US" altLang="zh-CN" dirty="0"/>
              <a:t>complexity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Teaching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E86D87-7129-9D4F-B19E-6C5E657EA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00462"/>
            <a:ext cx="10515600" cy="40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1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CEBF-9AE7-534D-B007-05987889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BB90E-6190-1241-A83C-5695DE2B8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We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study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teachers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with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4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different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levels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of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controllability.</a:t>
            </a:r>
          </a:p>
          <a:p>
            <a:r>
              <a:rPr lang="en-US" altLang="zh-CN" dirty="0">
                <a:latin typeface="+mj-lt"/>
              </a:rPr>
              <a:t>We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provide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matching</a:t>
            </a:r>
            <a:r>
              <a:rPr lang="zh-CN" alt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upper</a:t>
            </a:r>
            <a:r>
              <a:rPr lang="zh-CN" alt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and</a:t>
            </a:r>
            <a:r>
              <a:rPr lang="zh-CN" alt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lower</a:t>
            </a:r>
            <a:r>
              <a:rPr lang="zh-CN" alt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bound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on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the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teaching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dimension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under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each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teaching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model.</a:t>
            </a:r>
          </a:p>
          <a:p>
            <a:r>
              <a:rPr lang="en-US" altLang="zh-CN" dirty="0">
                <a:latin typeface="+mj-lt"/>
              </a:rPr>
              <a:t>We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design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efficient</a:t>
            </a:r>
            <a:r>
              <a:rPr lang="zh-CN" alt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teaching</a:t>
            </a:r>
            <a:r>
              <a:rPr lang="zh-CN" alt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algorithms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that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achieve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these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bounds.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471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8B93-8ED9-074C-9172-8F275721B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Teacher</a:t>
            </a:r>
            <a:r>
              <a:rPr lang="zh-CN" altLang="en-US" dirty="0"/>
              <a:t> </a:t>
            </a:r>
            <a:r>
              <a:rPr lang="en-US" altLang="zh-CN" dirty="0"/>
              <a:t>(Strongest)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0ADEA-9D43-224D-98E3-6EE3E75C74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+mj-lt"/>
                  </a:rPr>
                  <a:t>can generate arbitrary</a:t>
                </a:r>
                <a:r>
                  <a:rPr lang="zh-CN" alt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+mj-lt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+mj-lt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+mj-lt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+mj-lt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+mj-lt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+mj-lt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+mj-lt"/>
                          </a:rPr>
                          <m:t>𝑡</m:t>
                        </m:r>
                        <m:r>
                          <a:rPr lang="en-US" altLang="zh-CN" b="0" i="1" smtClean="0">
                            <a:latin typeface="+mj-lt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+mj-lt"/>
                      </a:rPr>
                      <m:t>)</m:t>
                    </m:r>
                  </m:oMath>
                </a14:m>
                <a:r>
                  <a:rPr lang="en-US" dirty="0">
                    <a:latin typeface="+mj-lt"/>
                  </a:rPr>
                  <a:t>, and override the agent chosen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+mj-lt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+mj-lt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+mj-lt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.</a:t>
                </a:r>
              </a:p>
              <a:p>
                <a:r>
                  <a:rPr lang="en-US" dirty="0">
                    <a:latin typeface="+mj-lt"/>
                  </a:rPr>
                  <a:t>None of these need to obey the MDP (specifically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latin typeface="+mj-lt"/>
                  </a:rPr>
                  <a:t>).</a:t>
                </a:r>
              </a:p>
              <a:p>
                <a:r>
                  <a:rPr lang="en-US" altLang="zh-CN" dirty="0">
                    <a:latin typeface="+mj-lt"/>
                  </a:rPr>
                  <a:t>What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is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sample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complexity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of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teaching?</a:t>
                </a:r>
                <a:r>
                  <a:rPr lang="zh-CN" alt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zh-CN" dirty="0">
                    <a:latin typeface="+mj-lt"/>
                  </a:rPr>
                  <a:t>.</a:t>
                </a:r>
              </a:p>
              <a:p>
                <a:r>
                  <a:rPr lang="en-US" altLang="zh-CN" dirty="0">
                    <a:latin typeface="+mj-lt"/>
                  </a:rPr>
                  <a:t>How?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Give</a:t>
                </a:r>
                <a:r>
                  <a:rPr lang="zh-CN" alt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big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reward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for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each</a:t>
                </a:r>
                <a:r>
                  <a:rPr lang="zh-CN" alt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>
                    <a:latin typeface="+mj-lt"/>
                  </a:rPr>
                  <a:t>.</a:t>
                </a:r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0ADEA-9D43-224D-98E3-6EE3E75C74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7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93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6B5969A-0BC8-854D-8220-45A78FFDF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2397826"/>
            <a:ext cx="12192000" cy="280716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626019F-45D7-5843-8D0D-8F5B72510794}"/>
              </a:ext>
            </a:extLst>
          </p:cNvPr>
          <p:cNvGrpSpPr/>
          <p:nvPr/>
        </p:nvGrpSpPr>
        <p:grpSpPr>
          <a:xfrm>
            <a:off x="1954306" y="3024252"/>
            <a:ext cx="10165974" cy="1336114"/>
            <a:chOff x="1954306" y="5156761"/>
            <a:chExt cx="10165974" cy="13361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69DEEE-5292-E443-B4A7-B2034E6F58BD}"/>
                </a:ext>
              </a:extLst>
            </p:cNvPr>
            <p:cNvSpPr/>
            <p:nvPr/>
          </p:nvSpPr>
          <p:spPr>
            <a:xfrm>
              <a:off x="1954306" y="5701553"/>
              <a:ext cx="1595718" cy="6454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234965-3890-3044-A65C-480ED1643CC3}"/>
                </a:ext>
              </a:extLst>
            </p:cNvPr>
            <p:cNvSpPr/>
            <p:nvPr/>
          </p:nvSpPr>
          <p:spPr>
            <a:xfrm>
              <a:off x="1954306" y="5163671"/>
              <a:ext cx="1452282" cy="394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642542-8A44-CC46-9E2D-D84949CB40A0}"/>
                </a:ext>
              </a:extLst>
            </p:cNvPr>
            <p:cNvSpPr/>
            <p:nvPr/>
          </p:nvSpPr>
          <p:spPr>
            <a:xfrm>
              <a:off x="3796553" y="5163671"/>
              <a:ext cx="3984812" cy="394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C6C35D-2EF2-064B-9DC2-906F10C3B630}"/>
                </a:ext>
              </a:extLst>
            </p:cNvPr>
            <p:cNvSpPr/>
            <p:nvPr/>
          </p:nvSpPr>
          <p:spPr>
            <a:xfrm>
              <a:off x="8059273" y="5156761"/>
              <a:ext cx="3684492" cy="394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D25047-3BD4-2F46-9A53-4520D31B501B}"/>
                </a:ext>
              </a:extLst>
            </p:cNvPr>
            <p:cNvSpPr/>
            <p:nvPr/>
          </p:nvSpPr>
          <p:spPr>
            <a:xfrm>
              <a:off x="3796553" y="5616528"/>
              <a:ext cx="3984812" cy="876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BEEB62-125B-8E43-8738-9F20BF002CE2}"/>
                </a:ext>
              </a:extLst>
            </p:cNvPr>
            <p:cNvSpPr/>
            <p:nvPr/>
          </p:nvSpPr>
          <p:spPr>
            <a:xfrm>
              <a:off x="8135469" y="5616528"/>
              <a:ext cx="3984811" cy="876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2638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FFC71-43D0-7D47-B3F4-DED1F167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Teacher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D443C2-18D5-6243-BBAF-2A87A4C471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latin typeface="+mj-lt"/>
                  </a:rPr>
                  <a:t>can still generate arbitrary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+mj-lt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+mj-lt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+mj-lt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+mj-lt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+mj-lt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+mj-lt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+mj-lt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+mj-lt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+mj-lt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+mj-lt"/>
                          </a:rPr>
                          <m:t>𝑡</m:t>
                        </m:r>
                        <m:r>
                          <a:rPr lang="en-US" altLang="zh-CN" i="1">
                            <a:latin typeface="+mj-lt"/>
                          </a:rPr>
                          <m:t>+1</m:t>
                        </m:r>
                      </m:sub>
                    </m:sSub>
                    <m:r>
                      <a:rPr lang="en-US" altLang="zh-CN" i="1">
                        <a:latin typeface="+mj-lt"/>
                      </a:rPr>
                      <m:t>)</m:t>
                    </m:r>
                  </m:oMath>
                </a14:m>
                <a:r>
                  <a:rPr lang="en-US" dirty="0">
                    <a:latin typeface="+mj-lt"/>
                  </a:rPr>
                  <a:t>, but cannot override the agent's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+mj-lt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+mj-lt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+mj-lt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. </a:t>
                </a:r>
              </a:p>
              <a:p>
                <a:r>
                  <a:rPr lang="en-US" dirty="0">
                    <a:latin typeface="+mj-lt"/>
                  </a:rPr>
                  <a:t>The agent has </a:t>
                </a:r>
                <a:r>
                  <a:rPr lang="en-US" altLang="zh-CN" dirty="0">
                    <a:latin typeface="+mj-lt"/>
                  </a:rPr>
                  <a:t>“</a:t>
                </a:r>
                <a:r>
                  <a:rPr lang="en-US" dirty="0">
                    <a:latin typeface="+mj-lt"/>
                  </a:rPr>
                  <a:t>free will</a:t>
                </a:r>
                <a:r>
                  <a:rPr lang="en-US" altLang="zh-CN" dirty="0">
                    <a:latin typeface="+mj-lt"/>
                  </a:rPr>
                  <a:t>”</a:t>
                </a:r>
                <a:r>
                  <a:rPr lang="en-US" dirty="0">
                    <a:latin typeface="+mj-lt"/>
                  </a:rPr>
                  <a:t> in choosing its action.</a:t>
                </a:r>
              </a:p>
              <a:p>
                <a:r>
                  <a:rPr lang="en-US" altLang="zh-CN" dirty="0">
                    <a:latin typeface="+mj-lt"/>
                  </a:rPr>
                  <a:t>What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is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sample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complexity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of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teaching?</a:t>
                </a:r>
                <a:r>
                  <a:rPr lang="zh-CN" alt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+mj-lt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+mj-lt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+mj-lt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+mj-lt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+mj-lt"/>
                          </a:rPr>
                          <m:t>𝐴</m:t>
                        </m:r>
                      </m:e>
                    </m:d>
                    <m:r>
                      <a:rPr lang="en-US" altLang="zh-CN" b="0" i="1" smtClean="0">
                        <a:latin typeface="+mj-lt"/>
                      </a:rPr>
                      <m:t>−1)</m:t>
                    </m:r>
                  </m:oMath>
                </a14:m>
                <a:r>
                  <a:rPr lang="en-US" altLang="zh-CN" dirty="0">
                    <a:latin typeface="+mj-lt"/>
                  </a:rPr>
                  <a:t>.</a:t>
                </a:r>
              </a:p>
              <a:p>
                <a:r>
                  <a:rPr lang="en-US" altLang="zh-CN" dirty="0">
                    <a:latin typeface="+mj-lt"/>
                  </a:rPr>
                  <a:t>How?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For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any</a:t>
                </a:r>
                <a:r>
                  <a:rPr lang="zh-CN" alt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+mj-lt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+mj-lt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+mj-lt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+mj-lt"/>
                  </a:rPr>
                  <a:t>,</a:t>
                </a:r>
                <a:r>
                  <a:rPr lang="zh-CN" altLang="en-US" dirty="0">
                    <a:latin typeface="+mj-lt"/>
                  </a:rPr>
                  <a:t> </a:t>
                </a:r>
                <a:endParaRPr lang="en-US" altLang="zh-CN" dirty="0">
                  <a:latin typeface="+mj-lt"/>
                </a:endParaRPr>
              </a:p>
              <a:p>
                <a:pPr lvl="1"/>
                <a:r>
                  <a:rPr lang="en-US" altLang="zh-CN" sz="2800" dirty="0">
                    <a:latin typeface="+mj-lt"/>
                  </a:rPr>
                  <a:t>if</a:t>
                </a:r>
                <a:r>
                  <a:rPr lang="zh-CN" altLang="en-US" sz="2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+mj-lt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smtClean="0">
                            <a:latin typeface="+mj-lt"/>
                          </a:rPr>
                          <m:t>𝑡</m:t>
                        </m:r>
                      </m:sub>
                    </m:sSub>
                    <m:r>
                      <a:rPr lang="en-US" altLang="zh-CN" sz="2800" b="0" i="1" smtClean="0">
                        <a:latin typeface="+mj-lt"/>
                      </a:rPr>
                      <m:t>=</m:t>
                    </m:r>
                    <m:sSup>
                      <m:sSupPr>
                        <m:ctrlPr>
                          <a:rPr lang="en-US" altLang="zh-CN" sz="2800" b="0" i="1" smtClean="0">
                            <a:latin typeface="+mj-lt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+mj-lt"/>
                          </a:rPr>
                          <m:t>𝜋</m:t>
                        </m:r>
                      </m:e>
                      <m:sup>
                        <m:r>
                          <a:rPr lang="zh-CN" altLang="en-US" sz="2800" b="0" i="1" smtClean="0">
                            <a:latin typeface="+mj-lt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sz="2800" b="0" i="1" smtClean="0">
                            <a:latin typeface="+mj-lt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+mj-lt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+mj-lt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>
                    <a:latin typeface="+mj-lt"/>
                  </a:rPr>
                  <a:t>,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give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big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reward,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and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move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on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to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the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next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state;</a:t>
                </a:r>
                <a:r>
                  <a:rPr lang="zh-CN" altLang="en-US" sz="2800" dirty="0">
                    <a:latin typeface="+mj-lt"/>
                  </a:rPr>
                  <a:t> </a:t>
                </a:r>
                <a:endParaRPr lang="en-US" altLang="zh-CN" sz="2800" dirty="0">
                  <a:latin typeface="+mj-lt"/>
                </a:endParaRPr>
              </a:p>
              <a:p>
                <a:pPr lvl="1"/>
                <a:r>
                  <a:rPr lang="en-US" altLang="zh-CN" sz="2800" dirty="0">
                    <a:latin typeface="+mj-lt"/>
                  </a:rPr>
                  <a:t>if</a:t>
                </a:r>
                <a:r>
                  <a:rPr lang="zh-CN" altLang="en-US" sz="2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+mj-lt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+mj-lt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+mj-lt"/>
                          </a:rPr>
                          <m:t>𝑡</m:t>
                        </m:r>
                      </m:sub>
                    </m:sSub>
                    <m:r>
                      <a:rPr lang="en-US" altLang="zh-CN" sz="2800" b="0" i="1" smtClean="0">
                        <a:latin typeface="+mj-lt"/>
                      </a:rPr>
                      <m:t>≠</m:t>
                    </m:r>
                    <m:sSup>
                      <m:sSupPr>
                        <m:ctrlPr>
                          <a:rPr lang="en-US" altLang="zh-CN" sz="2800" i="1">
                            <a:latin typeface="+mj-lt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+mj-lt"/>
                          </a:rPr>
                          <m:t>𝜋</m:t>
                        </m:r>
                      </m:e>
                      <m:sup>
                        <m:r>
                          <a:rPr lang="zh-CN" altLang="en-US" sz="2800" i="1">
                            <a:latin typeface="+mj-lt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sz="2800" i="1">
                            <a:latin typeface="+mj-lt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+mj-lt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i="1">
                                <a:latin typeface="+mj-lt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>
                    <a:latin typeface="+mj-lt"/>
                  </a:rPr>
                  <a:t>,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give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big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punishment,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so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agent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no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longer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prefers</a:t>
                </a:r>
                <a:r>
                  <a:rPr lang="zh-CN" altLang="en-US" sz="2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+mj-lt"/>
                  </a:rPr>
                  <a:t>.</a:t>
                </a:r>
                <a:endParaRPr lang="en-US" sz="2800" dirty="0">
                  <a:latin typeface="+mj-lt"/>
                </a:endParaRPr>
              </a:p>
              <a:p>
                <a:pPr lvl="1"/>
                <a:r>
                  <a:rPr lang="en-US" altLang="zh-CN" sz="2800" dirty="0">
                    <a:latin typeface="+mj-lt"/>
                  </a:rPr>
                  <a:t>Lemma: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In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the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worst-case,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it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takes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in expectation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i="1">
                            <a:latin typeface="+mj-lt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+mj-lt"/>
                          </a:rPr>
                          <m:t>𝐴</m:t>
                        </m:r>
                      </m:e>
                    </m:d>
                    <m:r>
                      <a:rPr lang="en-US" altLang="zh-CN" sz="2800" i="1">
                        <a:latin typeface="+mj-lt"/>
                      </a:rPr>
                      <m:t>−1</m:t>
                    </m:r>
                    <m:r>
                      <a:rPr lang="en-US" altLang="zh-CN" sz="2800" i="1">
                        <a:latin typeface="+mj-lt"/>
                      </a:rPr>
                      <m:t>)</m:t>
                    </m:r>
                  </m:oMath>
                </a14:m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visit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to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each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state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to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teach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the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target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action.</a:t>
                </a:r>
                <a:endParaRPr lang="en-US" sz="2800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D443C2-18D5-6243-BBAF-2A87A4C471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7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4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6B5969A-0BC8-854D-8220-45A78FFDF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2397826"/>
            <a:ext cx="12192000" cy="280716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626019F-45D7-5843-8D0D-8F5B72510794}"/>
              </a:ext>
            </a:extLst>
          </p:cNvPr>
          <p:cNvGrpSpPr/>
          <p:nvPr/>
        </p:nvGrpSpPr>
        <p:grpSpPr>
          <a:xfrm>
            <a:off x="3796553" y="3024252"/>
            <a:ext cx="8323727" cy="1336114"/>
            <a:chOff x="3796553" y="5156761"/>
            <a:chExt cx="8323727" cy="13361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642542-8A44-CC46-9E2D-D84949CB40A0}"/>
                </a:ext>
              </a:extLst>
            </p:cNvPr>
            <p:cNvSpPr/>
            <p:nvPr/>
          </p:nvSpPr>
          <p:spPr>
            <a:xfrm>
              <a:off x="3796553" y="5163671"/>
              <a:ext cx="3984812" cy="394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C6C35D-2EF2-064B-9DC2-906F10C3B630}"/>
                </a:ext>
              </a:extLst>
            </p:cNvPr>
            <p:cNvSpPr/>
            <p:nvPr/>
          </p:nvSpPr>
          <p:spPr>
            <a:xfrm>
              <a:off x="8059273" y="5156761"/>
              <a:ext cx="3684492" cy="394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D25047-3BD4-2F46-9A53-4520D31B501B}"/>
                </a:ext>
              </a:extLst>
            </p:cNvPr>
            <p:cNvSpPr/>
            <p:nvPr/>
          </p:nvSpPr>
          <p:spPr>
            <a:xfrm>
              <a:off x="3796553" y="5616528"/>
              <a:ext cx="3984812" cy="876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BEEB62-125B-8E43-8738-9F20BF002CE2}"/>
                </a:ext>
              </a:extLst>
            </p:cNvPr>
            <p:cNvSpPr/>
            <p:nvPr/>
          </p:nvSpPr>
          <p:spPr>
            <a:xfrm>
              <a:off x="8135469" y="5616528"/>
              <a:ext cx="3984811" cy="876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A1C0CDD-4902-D74A-99F7-C2C18F60BC66}"/>
              </a:ext>
            </a:extLst>
          </p:cNvPr>
          <p:cNvSpPr txBox="1"/>
          <p:nvPr/>
        </p:nvSpPr>
        <p:spPr>
          <a:xfrm>
            <a:off x="1362637" y="1583791"/>
            <a:ext cx="3281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“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ost</a:t>
            </a:r>
            <a:r>
              <a:rPr lang="zh-CN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of</a:t>
            </a:r>
            <a:r>
              <a:rPr lang="zh-CN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free</a:t>
            </a:r>
            <a:r>
              <a:rPr lang="zh-CN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will”</a:t>
            </a:r>
            <a:r>
              <a:rPr lang="zh-CN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=</a:t>
            </a:r>
            <a:r>
              <a:rPr lang="zh-CN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A</a:t>
            </a:r>
            <a:r>
              <a:rPr lang="zh-CN" altLang="en-US" sz="2800" dirty="0">
                <a:solidFill>
                  <a:srgbClr val="FF0000"/>
                </a:solidFill>
                <a:latin typeface="+mj-lt"/>
              </a:rPr>
              <a:t> 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488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FFC71-43D0-7D47-B3F4-DED1F167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Teacher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D443C2-18D5-6243-BBAF-2A87A4C471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latin typeface="+mj-lt"/>
                  </a:rPr>
                  <a:t>The teacher can still generate arbitrary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:r>
                  <a:rPr lang="en-US" dirty="0">
                    <a:latin typeface="+mj-lt"/>
                  </a:rPr>
                  <a:t>but can only generate MDP-supported initial state and next state,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dirty="0">
                    <a:latin typeface="+mj-lt"/>
                  </a:rPr>
                  <a:t>,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and</a:t>
                </a:r>
                <a:r>
                  <a:rPr lang="zh-CN" alt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dirty="0">
                    <a:latin typeface="+mj-lt"/>
                  </a:rPr>
                  <a:t>.</a:t>
                </a:r>
                <a:r>
                  <a:rPr lang="en-US" dirty="0">
                    <a:latin typeface="+mj-lt"/>
                  </a:rPr>
                  <a:t> </a:t>
                </a:r>
              </a:p>
              <a:p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teacher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needs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to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respect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real-world’s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“physics”.</a:t>
                </a:r>
                <a:endParaRPr lang="en-US" dirty="0">
                  <a:latin typeface="+mj-lt"/>
                </a:endParaRPr>
              </a:p>
              <a:p>
                <a:endParaRPr lang="en-US" sz="2800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D443C2-18D5-6243-BBAF-2A87A4C471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7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31A9D9A-E736-BB4C-A609-14B7EC9CE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75418"/>
            <a:ext cx="10219690" cy="1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488A0-32C0-F645-950B-CBB11DFE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Teacher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FCB29-6F43-8946-A9D9-78ECCAB7D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56422"/>
            <a:ext cx="10219690" cy="31451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B71125-5214-A041-B00C-E86D3E7D5F00}"/>
                  </a:ext>
                </a:extLst>
              </p:cNvPr>
              <p:cNvSpPr txBox="1"/>
              <p:nvPr/>
            </p:nvSpPr>
            <p:spPr>
              <a:xfrm>
                <a:off x="824753" y="5647765"/>
                <a:ext cx="108145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+mj-lt"/>
                  </a:rPr>
                  <a:t>A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deterministic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learner</a:t>
                </a:r>
                <a:r>
                  <a:rPr lang="zh-CN" altLang="en-US" sz="2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achieves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the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smallest</a:t>
                </a:r>
                <a:r>
                  <a:rPr lang="zh-CN" altLang="en-US" sz="2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𝑇𝑑𝑖𝑚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𝑆𝐴𝐻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latin typeface="+mj-lt"/>
                  </a:rPr>
                  <a:t>.</a:t>
                </a:r>
                <a:endParaRPr lang="en-US" sz="2800" dirty="0">
                  <a:latin typeface="+mj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B71125-5214-A041-B00C-E86D3E7D5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3" y="5647765"/>
                <a:ext cx="10814564" cy="523220"/>
              </a:xfrm>
              <a:prstGeom prst="rect">
                <a:avLst/>
              </a:prstGeom>
              <a:blipFill>
                <a:blip r:embed="rId4"/>
                <a:stretch>
                  <a:fillRect l="-939" t="-12195" r="-352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57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DDBF-5B9E-1C4F-B887-37840C167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Lower-bound:</a:t>
            </a:r>
            <a:r>
              <a:rPr lang="zh-CN" altLang="en-US" dirty="0"/>
              <a:t> </a:t>
            </a:r>
            <a:r>
              <a:rPr lang="en-US" altLang="zh-CN" dirty="0"/>
              <a:t>construct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hard</a:t>
            </a:r>
            <a:r>
              <a:rPr lang="zh-CN" altLang="en-US" dirty="0"/>
              <a:t> </a:t>
            </a:r>
            <a:r>
              <a:rPr lang="en-US" altLang="zh-CN" dirty="0"/>
              <a:t>MDP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B7FA28-339E-B446-BA4E-ACF4F8A8E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5612" y="1690688"/>
            <a:ext cx="6103160" cy="29718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1AFA3F-2032-434C-BE66-7374B1585D9D}"/>
                  </a:ext>
                </a:extLst>
              </p:cNvPr>
              <p:cNvSpPr txBox="1"/>
              <p:nvPr/>
            </p:nvSpPr>
            <p:spPr>
              <a:xfrm>
                <a:off x="2418248" y="4923215"/>
                <a:ext cx="679788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</a:rPr>
                  <a:t>It</a:t>
                </a:r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takes</a:t>
                </a:r>
                <a:r>
                  <a:rPr lang="zh-CN" alt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steps</a:t>
                </a:r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to</a:t>
                </a:r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visit</a:t>
                </a:r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each</a:t>
                </a:r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tail</a:t>
                </a:r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state.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+mj-lt"/>
                  </a:rPr>
                  <a:t>It</a:t>
                </a:r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takes</a:t>
                </a:r>
                <a:r>
                  <a:rPr lang="zh-CN" alt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visits</a:t>
                </a:r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to</a:t>
                </a:r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each</a:t>
                </a:r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tail</a:t>
                </a:r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state</a:t>
                </a:r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to</a:t>
                </a:r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teach</a:t>
                </a:r>
                <a:r>
                  <a:rPr lang="zh-CN" alt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zh-CN" alt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+mj-lt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+mj-lt"/>
                  </a:rPr>
                  <a:t>There</a:t>
                </a:r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are</a:t>
                </a:r>
                <a:r>
                  <a:rPr lang="zh-CN" alt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tail</a:t>
                </a:r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states.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+mj-lt"/>
                  </a:rPr>
                  <a:t>These</a:t>
                </a:r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add</a:t>
                </a:r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up</a:t>
                </a:r>
                <a:r>
                  <a:rPr lang="zh-CN" altLang="en-US" sz="2400" dirty="0">
                    <a:latin typeface="+mj-lt"/>
                  </a:rPr>
                  <a:t> </a:t>
                </a:r>
                <a:r>
                  <a:rPr lang="en-US" altLang="zh-CN" sz="2400" dirty="0">
                    <a:latin typeface="+mj-lt"/>
                  </a:rPr>
                  <a:t>to</a:t>
                </a:r>
                <a:r>
                  <a:rPr lang="zh-CN" alt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+mj-lt"/>
                  </a:rPr>
                  <a:t>.</a:t>
                </a:r>
                <a:endParaRPr lang="en-US" sz="2400" dirty="0">
                  <a:latin typeface="+mj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1AFA3F-2032-434C-BE66-7374B1585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248" y="4923215"/>
                <a:ext cx="6797887" cy="1569660"/>
              </a:xfrm>
              <a:prstGeom prst="rect">
                <a:avLst/>
              </a:prstGeom>
              <a:blipFill>
                <a:blip r:embed="rId3"/>
                <a:stretch>
                  <a:fillRect l="-1308" t="-2419" r="-561" b="-7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04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667C3-2B2E-1A49-9145-5DADD790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Upper-bound:</a:t>
            </a:r>
            <a:r>
              <a:rPr lang="zh-CN" altLang="en-US" dirty="0"/>
              <a:t> </a:t>
            </a:r>
            <a:r>
              <a:rPr lang="en-US" altLang="zh-CN" dirty="0" err="1"/>
              <a:t>NavTeach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D370389-8BFA-D144-A2DD-8A86AB55F7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+mj-lt"/>
                  </a:rPr>
                  <a:t>Define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an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order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of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states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to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teach.</a:t>
                </a:r>
              </a:p>
              <a:p>
                <a:r>
                  <a:rPr lang="en-US" altLang="zh-CN" dirty="0">
                    <a:latin typeface="+mj-lt"/>
                  </a:rPr>
                  <a:t>For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current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state,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teach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a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navigation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path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to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that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state,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and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teach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target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action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that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state.</a:t>
                </a:r>
              </a:p>
              <a:p>
                <a:r>
                  <a:rPr lang="en-US" altLang="zh-CN" b="1" dirty="0">
                    <a:latin typeface="+mj-lt"/>
                  </a:rPr>
                  <a:t>Key</a:t>
                </a:r>
                <a:r>
                  <a:rPr lang="zh-CN" altLang="en-US" b="1" dirty="0">
                    <a:latin typeface="+mj-lt"/>
                  </a:rPr>
                  <a:t> </a:t>
                </a:r>
                <a:r>
                  <a:rPr lang="en-US" altLang="zh-CN" b="1" dirty="0">
                    <a:latin typeface="+mj-lt"/>
                  </a:rPr>
                  <a:t>challenge</a:t>
                </a:r>
                <a:r>
                  <a:rPr lang="en-US" altLang="zh-CN" dirty="0">
                    <a:latin typeface="+mj-lt"/>
                  </a:rPr>
                  <a:t>: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teach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an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such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an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order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that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+mj-lt"/>
                  </a:rPr>
                  <a:t>target</a:t>
                </a:r>
                <a:r>
                  <a:rPr lang="zh-CN" altLang="en-US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+mj-lt"/>
                  </a:rPr>
                  <a:t>action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earlier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states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wouldn’t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interfere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with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solidFill>
                      <a:schemeClr val="accent1"/>
                    </a:solidFill>
                    <a:latin typeface="+mj-lt"/>
                  </a:rPr>
                  <a:t>navigation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to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later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states.</a:t>
                </a:r>
              </a:p>
              <a:p>
                <a:endParaRPr lang="en-US" altLang="zh-CN" dirty="0">
                  <a:latin typeface="+mj-lt"/>
                </a:endParaRPr>
              </a:p>
              <a:p>
                <a:r>
                  <a:rPr lang="en-US" altLang="zh-CN" b="1" dirty="0">
                    <a:latin typeface="+mj-lt"/>
                  </a:rPr>
                  <a:t>Our</a:t>
                </a:r>
                <a:r>
                  <a:rPr lang="zh-CN" altLang="en-US" b="1" dirty="0">
                    <a:latin typeface="+mj-lt"/>
                  </a:rPr>
                  <a:t> </a:t>
                </a:r>
                <a:r>
                  <a:rPr lang="en-US" altLang="zh-CN" b="1" dirty="0">
                    <a:latin typeface="+mj-lt"/>
                  </a:rPr>
                  <a:t>solution</a:t>
                </a:r>
                <a:r>
                  <a:rPr lang="en-US" altLang="zh-CN" dirty="0">
                    <a:latin typeface="+mj-lt"/>
                  </a:rPr>
                  <a:t>: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Construct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a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breath-first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tree</a:t>
                </a:r>
                <a:r>
                  <a:rPr lang="zh-CN" alt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on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underlying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graph.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Teach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order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of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depth-first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traversal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of</a:t>
                </a:r>
                <a:r>
                  <a:rPr lang="zh-CN" alt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dirty="0">
                    <a:latin typeface="+mj-lt"/>
                  </a:rPr>
                  <a:t>.</a:t>
                </a: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D370389-8BFA-D144-A2DD-8A86AB55F7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7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34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3CE16-DA47-0F4D-BF0A-C26E1A980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Coauth</a:t>
            </a:r>
            <a:r>
              <a:rPr lang="en-US" altLang="zh-CN" dirty="0"/>
              <a:t>ors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83BAD-83CA-5343-A623-C16B6FCDE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771"/>
          <a:stretch/>
        </p:blipFill>
        <p:spPr>
          <a:xfrm>
            <a:off x="8654312" y="1912770"/>
            <a:ext cx="2319523" cy="2432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54A00A-0E21-7B45-A80B-B35CF52F2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12770"/>
            <a:ext cx="1824228" cy="2432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609C2C-4191-D54E-93B9-6EB6CACC6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565" y="1912770"/>
            <a:ext cx="1703294" cy="2432304"/>
          </a:xfrm>
          <a:prstGeom prst="rect">
            <a:avLst/>
          </a:prstGeom>
        </p:spPr>
      </p:pic>
      <p:pic>
        <p:nvPicPr>
          <p:cNvPr id="7" name="Picture 2" descr="Shubham Kumar Bharti&#10;">
            <a:extLst>
              <a:ext uri="{FF2B5EF4-FFF2-40B4-BE49-F238E27FC236}">
                <a16:creationId xmlns:a16="http://schemas.microsoft.com/office/drawing/2014/main" id="{741860AD-F495-204A-9CCC-38A32AFA8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0" y="1912770"/>
            <a:ext cx="2432304" cy="24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FFE315-F349-E246-819A-166C717AC277}"/>
              </a:ext>
            </a:extLst>
          </p:cNvPr>
          <p:cNvSpPr txBox="1"/>
          <p:nvPr/>
        </p:nvSpPr>
        <p:spPr>
          <a:xfrm>
            <a:off x="858743" y="4518212"/>
            <a:ext cx="24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Shubham K</a:t>
            </a:r>
            <a:r>
              <a:rPr lang="en-US" altLang="zh-CN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Bharti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48A3C4-AF0F-E642-828C-28074F8F480C}"/>
              </a:ext>
            </a:extLst>
          </p:cNvPr>
          <p:cNvSpPr txBox="1"/>
          <p:nvPr/>
        </p:nvSpPr>
        <p:spPr>
          <a:xfrm>
            <a:off x="3949708" y="4518212"/>
            <a:ext cx="1383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+mj-lt"/>
              </a:rPr>
              <a:t>Yuzhe</a:t>
            </a:r>
            <a:r>
              <a:rPr lang="zh-CN" altLang="en-US" sz="2400" dirty="0">
                <a:latin typeface="+mj-lt"/>
              </a:rPr>
              <a:t> </a:t>
            </a:r>
            <a:r>
              <a:rPr lang="en-US" altLang="zh-CN" sz="2400" dirty="0">
                <a:latin typeface="+mj-lt"/>
              </a:rPr>
              <a:t>Ma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B4BFB8-152B-8F49-8541-F12954F19BD7}"/>
              </a:ext>
            </a:extLst>
          </p:cNvPr>
          <p:cNvSpPr txBox="1"/>
          <p:nvPr/>
        </p:nvSpPr>
        <p:spPr>
          <a:xfrm>
            <a:off x="6264005" y="4518211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+mj-lt"/>
              </a:rPr>
              <a:t>Adish</a:t>
            </a:r>
            <a:r>
              <a:rPr lang="zh-CN" altLang="en-US" sz="2400" dirty="0">
                <a:latin typeface="+mj-lt"/>
              </a:rPr>
              <a:t> </a:t>
            </a:r>
            <a:r>
              <a:rPr lang="en-US" altLang="zh-CN" sz="2400" dirty="0">
                <a:latin typeface="+mj-lt"/>
              </a:rPr>
              <a:t>Singla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00C3DF-F2FF-C847-BC6D-5D59ADE09979}"/>
              </a:ext>
            </a:extLst>
          </p:cNvPr>
          <p:cNvSpPr txBox="1"/>
          <p:nvPr/>
        </p:nvSpPr>
        <p:spPr>
          <a:xfrm>
            <a:off x="9156745" y="4518210"/>
            <a:ext cx="131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+mj-lt"/>
              </a:rPr>
              <a:t>Jerry</a:t>
            </a:r>
            <a:r>
              <a:rPr lang="zh-CN" altLang="en-US" sz="2400" dirty="0">
                <a:latin typeface="+mj-lt"/>
              </a:rPr>
              <a:t> </a:t>
            </a:r>
            <a:r>
              <a:rPr lang="en-US" altLang="zh-CN" sz="2400" dirty="0">
                <a:latin typeface="+mj-lt"/>
              </a:rPr>
              <a:t>Zhu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155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AF7D0-0D64-8F41-A8B9-8CC6997F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Upper-bound:</a:t>
            </a:r>
            <a:r>
              <a:rPr lang="zh-CN" altLang="en-US" dirty="0"/>
              <a:t> </a:t>
            </a:r>
            <a:r>
              <a:rPr lang="en-US" altLang="zh-CN" dirty="0" err="1"/>
              <a:t>NavTeach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58F3E-CA3F-1245-9F91-E86E4041C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45" y="1738407"/>
            <a:ext cx="9766300" cy="302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A32C72-CF88-104E-9510-5BCDC12EC4C0}"/>
              </a:ext>
            </a:extLst>
          </p:cNvPr>
          <p:cNvSpPr txBox="1"/>
          <p:nvPr/>
        </p:nvSpPr>
        <p:spPr>
          <a:xfrm>
            <a:off x="927845" y="4898371"/>
            <a:ext cx="96146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+mj-lt"/>
              </a:rPr>
              <a:t>The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advantage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of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depth-first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traversal: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2400" dirty="0">
                <a:latin typeface="+mj-lt"/>
              </a:rPr>
              <a:t>Earlier</a:t>
            </a:r>
            <a:r>
              <a:rPr lang="zh-CN" altLang="en-US" sz="2400" dirty="0">
                <a:latin typeface="+mj-lt"/>
              </a:rPr>
              <a:t> </a:t>
            </a:r>
            <a:r>
              <a:rPr lang="en-US" altLang="zh-CN" sz="2400" dirty="0">
                <a:latin typeface="+mj-lt"/>
              </a:rPr>
              <a:t>states</a:t>
            </a:r>
            <a:r>
              <a:rPr lang="zh-CN" altLang="en-US" sz="2400" dirty="0">
                <a:latin typeface="+mj-lt"/>
              </a:rPr>
              <a:t> </a:t>
            </a:r>
            <a:r>
              <a:rPr lang="en-US" altLang="zh-CN" sz="2400" dirty="0">
                <a:latin typeface="+mj-lt"/>
              </a:rPr>
              <a:t>don’t</a:t>
            </a:r>
            <a:r>
              <a:rPr lang="zh-CN" altLang="en-US" sz="2400" dirty="0">
                <a:latin typeface="+mj-lt"/>
              </a:rPr>
              <a:t> </a:t>
            </a:r>
            <a:r>
              <a:rPr lang="en-US" altLang="zh-CN" sz="2400" dirty="0">
                <a:latin typeface="+mj-lt"/>
              </a:rPr>
              <a:t>interfere</a:t>
            </a:r>
            <a:r>
              <a:rPr lang="zh-CN" altLang="en-US" sz="2400" dirty="0">
                <a:latin typeface="+mj-lt"/>
              </a:rPr>
              <a:t> </a:t>
            </a:r>
            <a:r>
              <a:rPr lang="en-US" altLang="zh-CN" sz="2400" dirty="0">
                <a:latin typeface="+mj-lt"/>
              </a:rPr>
              <a:t>with</a:t>
            </a:r>
            <a:r>
              <a:rPr lang="zh-CN" altLang="en-US" sz="2400" dirty="0">
                <a:latin typeface="+mj-lt"/>
              </a:rPr>
              <a:t> </a:t>
            </a:r>
            <a:r>
              <a:rPr lang="en-US" altLang="zh-CN" sz="2400" dirty="0">
                <a:latin typeface="+mj-lt"/>
              </a:rPr>
              <a:t>navigation</a:t>
            </a:r>
            <a:r>
              <a:rPr lang="zh-CN" altLang="en-US" sz="2400" dirty="0">
                <a:latin typeface="+mj-lt"/>
              </a:rPr>
              <a:t> </a:t>
            </a:r>
            <a:r>
              <a:rPr lang="en-US" altLang="zh-CN" sz="2400" dirty="0">
                <a:latin typeface="+mj-lt"/>
              </a:rPr>
              <a:t>to</a:t>
            </a:r>
            <a:r>
              <a:rPr lang="zh-CN" altLang="en-US" sz="2400" dirty="0">
                <a:latin typeface="+mj-lt"/>
              </a:rPr>
              <a:t> </a:t>
            </a:r>
            <a:r>
              <a:rPr lang="en-US" altLang="zh-CN" sz="2400" dirty="0">
                <a:latin typeface="+mj-lt"/>
              </a:rPr>
              <a:t>later</a:t>
            </a:r>
            <a:r>
              <a:rPr lang="zh-CN" altLang="en-US" sz="2400" dirty="0">
                <a:latin typeface="+mj-lt"/>
              </a:rPr>
              <a:t> </a:t>
            </a:r>
            <a:r>
              <a:rPr lang="en-US" altLang="zh-CN" sz="2400" dirty="0">
                <a:latin typeface="+mj-lt"/>
              </a:rPr>
              <a:t>states.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2400" dirty="0">
                <a:latin typeface="+mj-lt"/>
              </a:rPr>
              <a:t>Maximize</a:t>
            </a:r>
            <a:r>
              <a:rPr lang="zh-CN" altLang="en-US" sz="2400" dirty="0">
                <a:latin typeface="+mj-lt"/>
              </a:rPr>
              <a:t> </a:t>
            </a:r>
            <a:r>
              <a:rPr lang="en-US" altLang="zh-CN" sz="2400" dirty="0">
                <a:latin typeface="+mj-lt"/>
              </a:rPr>
              <a:t>navigation</a:t>
            </a:r>
            <a:r>
              <a:rPr lang="zh-CN" altLang="en-US" sz="2400" dirty="0">
                <a:latin typeface="+mj-lt"/>
              </a:rPr>
              <a:t> </a:t>
            </a:r>
            <a:r>
              <a:rPr lang="en-US" altLang="zh-CN" sz="2400" dirty="0">
                <a:latin typeface="+mj-lt"/>
              </a:rPr>
              <a:t>paths</a:t>
            </a:r>
            <a:r>
              <a:rPr lang="zh-CN" altLang="en-US" sz="2400" dirty="0">
                <a:latin typeface="+mj-lt"/>
              </a:rPr>
              <a:t> </a:t>
            </a:r>
            <a:r>
              <a:rPr lang="en-US" altLang="zh-CN" sz="2400" dirty="0">
                <a:latin typeface="+mj-lt"/>
              </a:rPr>
              <a:t>sharing.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90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6B5969A-0BC8-854D-8220-45A78FFDF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2397826"/>
            <a:ext cx="12192000" cy="280716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626019F-45D7-5843-8D0D-8F5B72510794}"/>
              </a:ext>
            </a:extLst>
          </p:cNvPr>
          <p:cNvGrpSpPr/>
          <p:nvPr/>
        </p:nvGrpSpPr>
        <p:grpSpPr>
          <a:xfrm>
            <a:off x="8059273" y="3024252"/>
            <a:ext cx="4061007" cy="1336114"/>
            <a:chOff x="8059273" y="5156761"/>
            <a:chExt cx="4061007" cy="13361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C6C35D-2EF2-064B-9DC2-906F10C3B630}"/>
                </a:ext>
              </a:extLst>
            </p:cNvPr>
            <p:cNvSpPr/>
            <p:nvPr/>
          </p:nvSpPr>
          <p:spPr>
            <a:xfrm>
              <a:off x="8059273" y="5156761"/>
              <a:ext cx="3684492" cy="394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BEEB62-125B-8E43-8738-9F20BF002CE2}"/>
                </a:ext>
              </a:extLst>
            </p:cNvPr>
            <p:cNvSpPr/>
            <p:nvPr/>
          </p:nvSpPr>
          <p:spPr>
            <a:xfrm>
              <a:off x="8135469" y="5616528"/>
              <a:ext cx="3984811" cy="876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0061473-D1D8-CF44-AA30-5DA23C9ECD15}"/>
              </a:ext>
            </a:extLst>
          </p:cNvPr>
          <p:cNvSpPr txBox="1"/>
          <p:nvPr/>
        </p:nvSpPr>
        <p:spPr>
          <a:xfrm>
            <a:off x="4320990" y="1391400"/>
            <a:ext cx="373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“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ost</a:t>
            </a:r>
            <a:r>
              <a:rPr lang="zh-CN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of</a:t>
            </a:r>
            <a:r>
              <a:rPr lang="zh-CN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navigation”</a:t>
            </a:r>
            <a:r>
              <a:rPr lang="zh-CN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=</a:t>
            </a:r>
            <a:r>
              <a:rPr lang="zh-CN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H</a:t>
            </a:r>
            <a:r>
              <a:rPr lang="zh-CN" altLang="en-US" sz="2800" dirty="0">
                <a:solidFill>
                  <a:srgbClr val="FF0000"/>
                </a:solidFill>
                <a:latin typeface="+mj-lt"/>
              </a:rPr>
              <a:t> 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637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FFC71-43D0-7D47-B3F4-DED1F167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Teacher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D443C2-18D5-6243-BBAF-2A87A4C471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latin typeface="+mj-lt"/>
                  </a:rPr>
                  <a:t>The teacher can </a:t>
                </a:r>
                <a:r>
                  <a:rPr lang="en-US" altLang="zh-CN" dirty="0">
                    <a:latin typeface="+mj-lt"/>
                  </a:rPr>
                  <a:t>only</a:t>
                </a:r>
                <a:r>
                  <a:rPr lang="en-US" dirty="0">
                    <a:latin typeface="+mj-lt"/>
                  </a:rPr>
                  <a:t> generate arbitrary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+mj-lt"/>
                  </a:rPr>
                  <a:t>.</a:t>
                </a:r>
                <a:endParaRPr lang="en-US" dirty="0">
                  <a:latin typeface="+mj-lt"/>
                </a:endParaRPr>
              </a:p>
              <a:p>
                <a:r>
                  <a:rPr lang="en-US" altLang="zh-CN" dirty="0">
                    <a:latin typeface="+mj-lt"/>
                  </a:rPr>
                  <a:t>both</a:t>
                </a:r>
                <a:r>
                  <a:rPr lang="en-US" dirty="0">
                    <a:latin typeface="+mj-lt"/>
                  </a:rPr>
                  <a:t> initial state and next state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must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obey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MDP</a:t>
                </a:r>
                <a:r>
                  <a:rPr lang="en-US" dirty="0">
                    <a:latin typeface="+mj-lt"/>
                  </a:rPr>
                  <a:t>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+mj-lt"/>
                  </a:rPr>
                  <a:t>,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and</a:t>
                </a:r>
                <a:r>
                  <a:rPr lang="zh-CN" alt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+mj-lt"/>
                  </a:rPr>
                  <a:t>.</a:t>
                </a:r>
                <a:r>
                  <a:rPr lang="en-US" dirty="0">
                    <a:latin typeface="+mj-lt"/>
                  </a:rPr>
                  <a:t> </a:t>
                </a:r>
              </a:p>
              <a:p>
                <a:r>
                  <a:rPr lang="en-US" altLang="zh-CN" dirty="0">
                    <a:latin typeface="+mj-lt"/>
                  </a:rPr>
                  <a:t>Same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assumption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as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reward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shaping.</a:t>
                </a:r>
                <a:endParaRPr lang="en-US" dirty="0">
                  <a:latin typeface="+mj-lt"/>
                </a:endParaRPr>
              </a:p>
              <a:p>
                <a:endParaRPr lang="en-US" sz="2800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D443C2-18D5-6243-BBAF-2A87A4C471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7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DA688BE-2B61-3044-8DAD-3A47BB9E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30230"/>
            <a:ext cx="10211435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3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488A0-32C0-F645-950B-CBB11DFE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Level</a:t>
            </a:r>
            <a:r>
              <a:rPr lang="zh-CN" altLang="en-US"/>
              <a:t> </a:t>
            </a:r>
            <a:r>
              <a:rPr lang="en-US" altLang="zh-CN"/>
              <a:t>4</a:t>
            </a:r>
            <a:r>
              <a:rPr lang="zh-CN" altLang="en-US"/>
              <a:t> </a:t>
            </a:r>
            <a:r>
              <a:rPr lang="en-US" altLang="zh-CN"/>
              <a:t>Teacher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B71125-5214-A041-B00C-E86D3E7D5F00}"/>
                  </a:ext>
                </a:extLst>
              </p:cNvPr>
              <p:cNvSpPr txBox="1"/>
              <p:nvPr/>
            </p:nvSpPr>
            <p:spPr>
              <a:xfrm>
                <a:off x="838200" y="4380142"/>
                <a:ext cx="10227480" cy="1406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+mj-lt"/>
                  </a:rPr>
                  <a:t>A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deterministic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learner</a:t>
                </a:r>
                <a:r>
                  <a:rPr lang="zh-CN" altLang="en-US" sz="2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achieves</a:t>
                </a:r>
                <a:r>
                  <a:rPr lang="zh-CN" altLang="en-US" sz="2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𝑇𝑑𝑖𝑚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𝑆𝐴𝐻</m:t>
                    </m:r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latin typeface="+mj-lt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+mj-lt"/>
                  </a:rPr>
                  <a:t>Similar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proof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to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the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Level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3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Teacher.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+mj-lt"/>
                  </a:rPr>
                  <a:t>The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same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 err="1">
                    <a:latin typeface="+mj-lt"/>
                  </a:rPr>
                  <a:t>NavTeach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algorithm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achieves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the</a:t>
                </a:r>
                <a:r>
                  <a:rPr lang="zh-CN" altLang="en-US" sz="2800" dirty="0">
                    <a:latin typeface="+mj-lt"/>
                  </a:rPr>
                  <a:t>  </a:t>
                </a:r>
                <a:r>
                  <a:rPr lang="en-US" altLang="zh-CN" sz="2800" dirty="0">
                    <a:latin typeface="+mj-lt"/>
                  </a:rPr>
                  <a:t>matching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upper-bound.</a:t>
                </a:r>
                <a:endParaRPr lang="en-US" sz="2800" dirty="0">
                  <a:latin typeface="+mj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B71125-5214-A041-B00C-E86D3E7D5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80142"/>
                <a:ext cx="10227480" cy="1406219"/>
              </a:xfrm>
              <a:prstGeom prst="rect">
                <a:avLst/>
              </a:prstGeom>
              <a:blipFill>
                <a:blip r:embed="rId3"/>
                <a:stretch>
                  <a:fillRect l="-1118" t="-3636" r="-24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29ABD81-7D28-7D43-8A16-E672B0B46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22914"/>
            <a:ext cx="10219690" cy="18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4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6B5969A-0BC8-854D-8220-45A78FFDF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2397826"/>
            <a:ext cx="12192000" cy="28071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BF56C0-674E-BB4C-9D3B-1065FE5D088F}"/>
                  </a:ext>
                </a:extLst>
              </p:cNvPr>
              <p:cNvSpPr txBox="1"/>
              <p:nvPr/>
            </p:nvSpPr>
            <p:spPr>
              <a:xfrm>
                <a:off x="7727577" y="1653010"/>
                <a:ext cx="5271245" cy="555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FF0000"/>
                    </a:solidFill>
                    <a:latin typeface="+mj-lt"/>
                  </a:rPr>
                  <a:t>“</a:t>
                </a:r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C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+mj-lt"/>
                  </a:rPr>
                  <a:t>ost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+mj-lt"/>
                  </a:rPr>
                  <a:t>of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+mj-lt"/>
                  </a:rPr>
                  <a:t>no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+mj-lt"/>
                  </a:rPr>
                  <a:t>simulator”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+mj-lt"/>
                  </a:rPr>
                  <a:t>=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  <m:sup>
                        <m:r>
                          <a:rPr lang="en-US" altLang="zh-CN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bSup>
                  </m:oMath>
                </a14:m>
                <a:r>
                  <a:rPr lang="zh-CN" altLang="en-US" sz="2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endParaRPr lang="en-US" sz="28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BF56C0-674E-BB4C-9D3B-1065FE5D0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577" y="1653010"/>
                <a:ext cx="5271245" cy="555473"/>
              </a:xfrm>
              <a:prstGeom prst="rect">
                <a:avLst/>
              </a:prstGeom>
              <a:blipFill>
                <a:blip r:embed="rId3"/>
                <a:stretch>
                  <a:fillRect l="-2410" t="-465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2326C8-0603-4F4F-B44F-5651A579D102}"/>
                  </a:ext>
                </a:extLst>
              </p:cNvPr>
              <p:cNvSpPr txBox="1"/>
              <p:nvPr/>
            </p:nvSpPr>
            <p:spPr>
              <a:xfrm>
                <a:off x="0" y="5394333"/>
                <a:ext cx="8634641" cy="774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tx1"/>
                    </a:solidFill>
                    <a:latin typeface="+mj-lt"/>
                  </a:rPr>
                  <a:t>PAC-MDP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+mj-lt"/>
                  </a:rPr>
                  <a:t>bound: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𝑆𝐴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+mj-lt"/>
                  </a:rPr>
                  <a:t>to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+mj-lt"/>
                  </a:rPr>
                  <a:t>find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+mj-lt"/>
                  </a:rPr>
                  <a:t>an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+mj-lt"/>
                  </a:rPr>
                  <a:t>-optimal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+mj-lt"/>
                  </a:rPr>
                  <a:t>policy.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2326C8-0603-4F4F-B44F-5651A579D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94333"/>
                <a:ext cx="8634641" cy="774892"/>
              </a:xfrm>
              <a:prstGeom prst="rect">
                <a:avLst/>
              </a:prstGeom>
              <a:blipFill>
                <a:blip r:embed="rId4"/>
                <a:stretch>
                  <a:fillRect l="-1178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74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9D82A-16CF-2C47-AE77-239A8D76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thing…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3929B9-BFCD-294F-9D24-727449CCE1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+mj-lt"/>
                  </a:rPr>
                  <a:t>We’ve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been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focusing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on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worst-case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sample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complexity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+mj-lt"/>
                      </a:rPr>
                      <m:t> </m:t>
                    </m:r>
                    <m:r>
                      <a:rPr lang="en-US" altLang="zh-CN" i="1" dirty="0" err="1" smtClean="0">
                        <a:latin typeface="+mj-lt"/>
                      </a:rPr>
                      <m:t>𝑇𝑑𝑖</m:t>
                    </m:r>
                    <m:r>
                      <a:rPr lang="en-US" altLang="zh-CN" i="1" dirty="0" err="1">
                        <a:latin typeface="+mj-lt"/>
                      </a:rPr>
                      <m:t>𝑚</m:t>
                    </m:r>
                  </m:oMath>
                </a14:m>
                <a:r>
                  <a:rPr lang="en-US" altLang="zh-CN" dirty="0">
                    <a:latin typeface="+mj-lt"/>
                  </a:rPr>
                  <a:t>.</a:t>
                </a:r>
              </a:p>
              <a:p>
                <a:r>
                  <a:rPr lang="en-US" altLang="zh-CN" dirty="0">
                    <a:latin typeface="+mj-lt"/>
                  </a:rPr>
                  <a:t>Can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one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efficiently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find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instance-specific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 err="1">
                    <a:latin typeface="+mj-lt"/>
                  </a:rPr>
                  <a:t>METaL</a:t>
                </a:r>
                <a:r>
                  <a:rPr lang="en-US" altLang="zh-CN" dirty="0">
                    <a:latin typeface="+mj-lt"/>
                  </a:rPr>
                  <a:t>?</a:t>
                </a:r>
              </a:p>
              <a:p>
                <a:r>
                  <a:rPr lang="en-US" altLang="zh-CN" dirty="0">
                    <a:latin typeface="+mj-lt"/>
                  </a:rPr>
                  <a:t>Unfortunately,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no.</a:t>
                </a:r>
                <a:r>
                  <a:rPr lang="zh-CN" altLang="en-US" dirty="0">
                    <a:latin typeface="+mj-lt"/>
                  </a:rPr>
                  <a:t> </a:t>
                </a:r>
                <a:endParaRPr lang="en-US" altLang="zh-CN" dirty="0">
                  <a:latin typeface="+mj-lt"/>
                </a:endParaRPr>
              </a:p>
              <a:p>
                <a:r>
                  <a:rPr lang="en-US" altLang="zh-CN" dirty="0">
                    <a:latin typeface="+mj-lt"/>
                  </a:rPr>
                  <a:t>We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show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that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 err="1">
                    <a:latin typeface="+mj-lt"/>
                  </a:rPr>
                  <a:t>METaL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problem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is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NP-hard.</a:t>
                </a:r>
              </a:p>
              <a:p>
                <a:r>
                  <a:rPr lang="en-US" altLang="zh-CN" dirty="0">
                    <a:latin typeface="+mj-lt"/>
                  </a:rPr>
                  <a:t>In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particular,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it’s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at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least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as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hard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as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asymmetric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Traveling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Salesman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Problem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(A-TSP).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s</a:t>
                </a:r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3929B9-BFCD-294F-9D24-727449CCE1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7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03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4D12B-A551-7B46-8A56-274018796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(Classic)</a:t>
            </a:r>
            <a:r>
              <a:rPr lang="zh-CN" altLang="en-US" dirty="0"/>
              <a:t> </a:t>
            </a:r>
            <a:r>
              <a:rPr lang="en-US" altLang="zh-CN" dirty="0"/>
              <a:t>Reinforcement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endParaRPr lang="en-US" dirty="0"/>
          </a:p>
        </p:txBody>
      </p:sp>
      <p:pic>
        <p:nvPicPr>
          <p:cNvPr id="1026" name="Picture 2" descr="A (Long) Peek into Reinforcement Learning">
            <a:extLst>
              <a:ext uri="{FF2B5EF4-FFF2-40B4-BE49-F238E27FC236}">
                <a16:creationId xmlns:a16="http://schemas.microsoft.com/office/drawing/2014/main" id="{AAF9FDFC-9B13-6B4C-83C2-AC9D7F5ACC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2332378"/>
            <a:ext cx="6775450" cy="318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2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ids Bikes | Epic Cycles | Black Mountain, NC">
            <a:extLst>
              <a:ext uri="{FF2B5EF4-FFF2-40B4-BE49-F238E27FC236}">
                <a16:creationId xmlns:a16="http://schemas.microsoft.com/office/drawing/2014/main" id="{49D81922-5108-1242-8C39-2092FE1B0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8816"/>
            <a:ext cx="5079999" cy="338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857E01-5CC7-C64F-BCBA-1FDBF59C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Teacher</a:t>
            </a:r>
            <a:endParaRPr lang="en-US" dirty="0"/>
          </a:p>
        </p:txBody>
      </p:sp>
      <p:pic>
        <p:nvPicPr>
          <p:cNvPr id="2052" name="Picture 4" descr="Learning how to drive a manual car | Practical Motoring">
            <a:extLst>
              <a:ext uri="{FF2B5EF4-FFF2-40B4-BE49-F238E27FC236}">
                <a16:creationId xmlns:a16="http://schemas.microsoft.com/office/drawing/2014/main" id="{57E86B80-4521-7044-AC58-E0FDC464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880005"/>
            <a:ext cx="507999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0 Thoughts You Have In Calculus Class">
            <a:extLst>
              <a:ext uri="{FF2B5EF4-FFF2-40B4-BE49-F238E27FC236}">
                <a16:creationId xmlns:a16="http://schemas.microsoft.com/office/drawing/2014/main" id="{02043736-C031-3940-BF43-1E2F8476D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3" y="1725551"/>
            <a:ext cx="6993332" cy="43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98B71-66FC-6845-9F0B-6A396DED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Teacher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B4361-A798-5940-8A03-BDF1F7084B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+mj-lt"/>
                  </a:rPr>
                  <a:t>Teacher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knows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(1)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MDP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and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(2)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optimal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policy</a:t>
                </a:r>
                <a:r>
                  <a:rPr lang="zh-CN" alt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+mj-lt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+mj-lt"/>
                          </a:rPr>
                          <m:t>𝜋</m:t>
                        </m:r>
                      </m:e>
                      <m:sup>
                        <m:r>
                          <a:rPr lang="zh-CN" altLang="en-US" b="0" i="1" smtClean="0">
                            <a:latin typeface="+mj-lt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>
                    <a:latin typeface="+mj-lt"/>
                  </a:rPr>
                  <a:t>,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and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wants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to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teach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policy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to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student.</a:t>
                </a:r>
              </a:p>
              <a:p>
                <a:r>
                  <a:rPr lang="en-US" altLang="zh-CN" dirty="0">
                    <a:latin typeface="+mj-lt"/>
                  </a:rPr>
                  <a:t>Teaching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by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demonstration: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studied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extensively.</a:t>
                </a:r>
              </a:p>
              <a:p>
                <a:r>
                  <a:rPr lang="en-US" altLang="zh-CN" dirty="0">
                    <a:latin typeface="+mj-lt"/>
                  </a:rPr>
                  <a:t>Teaching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by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reinforcement: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studied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much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less.</a:t>
                </a:r>
                <a:r>
                  <a:rPr lang="zh-CN" altLang="en-US" dirty="0">
                    <a:latin typeface="+mj-lt"/>
                  </a:rPr>
                  <a:t> </a:t>
                </a:r>
                <a:endParaRPr lang="en-US" altLang="zh-CN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B4361-A798-5940-8A03-BDF1F7084B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7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Tai Chi Chuan Academy - Up To 72% Off - Phoenix, AZ | Groupon">
            <a:extLst>
              <a:ext uri="{FF2B5EF4-FFF2-40B4-BE49-F238E27FC236}">
                <a16:creationId xmlns:a16="http://schemas.microsoft.com/office/drawing/2014/main" id="{45BF878D-C9D0-FD43-B3B3-EC0FA96D3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01294"/>
            <a:ext cx="4401671" cy="26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Dog Trainer : How Does Clicker Training Work? | Dog Trainer :: Quick  and Dirty Tips">
            <a:extLst>
              <a:ext uri="{FF2B5EF4-FFF2-40B4-BE49-F238E27FC236}">
                <a16:creationId xmlns:a16="http://schemas.microsoft.com/office/drawing/2014/main" id="{DCE63010-DC99-3B41-BD02-1E46D2BB5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71" y="3945404"/>
            <a:ext cx="3612029" cy="271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76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471B-2A9C-9544-BF86-77AE97A3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Teaching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Reinforcement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F12D9-1009-C94B-A50F-E12A9F271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3141" cy="4351338"/>
          </a:xfrm>
        </p:spPr>
        <p:txBody>
          <a:bodyPr/>
          <a:lstStyle/>
          <a:p>
            <a:r>
              <a:rPr lang="en-US" altLang="zh-CN" sz="3200" dirty="0">
                <a:latin typeface="+mj-lt"/>
              </a:rPr>
              <a:t>Prior</a:t>
            </a:r>
            <a:r>
              <a:rPr lang="zh-CN" altLang="en-US" sz="3200" dirty="0">
                <a:latin typeface="+mj-lt"/>
              </a:rPr>
              <a:t> </a:t>
            </a:r>
            <a:r>
              <a:rPr lang="en-US" altLang="zh-CN" sz="3200" dirty="0">
                <a:latin typeface="+mj-lt"/>
              </a:rPr>
              <a:t>Work:</a:t>
            </a:r>
            <a:r>
              <a:rPr lang="zh-CN" altLang="en-US" sz="3200" dirty="0">
                <a:latin typeface="+mj-lt"/>
              </a:rPr>
              <a:t> </a:t>
            </a:r>
            <a:r>
              <a:rPr lang="en-US" altLang="zh-CN" sz="3200" dirty="0">
                <a:latin typeface="+mj-lt"/>
              </a:rPr>
              <a:t>reward</a:t>
            </a:r>
            <a:r>
              <a:rPr lang="zh-CN" altLang="en-US" sz="3200" dirty="0">
                <a:latin typeface="+mj-lt"/>
              </a:rPr>
              <a:t> </a:t>
            </a:r>
            <a:r>
              <a:rPr lang="en-US" altLang="zh-CN" sz="3200" dirty="0">
                <a:latin typeface="+mj-lt"/>
              </a:rPr>
              <a:t>shaping,</a:t>
            </a:r>
            <a:r>
              <a:rPr lang="zh-CN" altLang="en-US" sz="3200" dirty="0">
                <a:latin typeface="+mj-lt"/>
              </a:rPr>
              <a:t> </a:t>
            </a:r>
            <a:r>
              <a:rPr lang="en-US" altLang="zh-CN" sz="3200" dirty="0">
                <a:latin typeface="+mj-lt"/>
              </a:rPr>
              <a:t>very</a:t>
            </a:r>
            <a:r>
              <a:rPr lang="zh-CN" altLang="en-US" sz="3200" dirty="0">
                <a:latin typeface="+mj-lt"/>
              </a:rPr>
              <a:t> </a:t>
            </a:r>
            <a:r>
              <a:rPr lang="en-US" altLang="zh-CN" sz="3200" dirty="0">
                <a:latin typeface="+mj-lt"/>
              </a:rPr>
              <a:t>limited</a:t>
            </a:r>
            <a:r>
              <a:rPr lang="zh-CN" altLang="en-US" sz="3200" dirty="0">
                <a:latin typeface="+mj-lt"/>
              </a:rPr>
              <a:t> </a:t>
            </a:r>
            <a:r>
              <a:rPr lang="en-US" altLang="zh-CN" sz="3200" dirty="0">
                <a:latin typeface="+mj-lt"/>
              </a:rPr>
              <a:t>theoretical</a:t>
            </a:r>
            <a:r>
              <a:rPr lang="zh-CN" altLang="en-US" sz="3200" dirty="0">
                <a:latin typeface="+mj-lt"/>
              </a:rPr>
              <a:t> </a:t>
            </a:r>
            <a:r>
              <a:rPr lang="en-US" altLang="zh-CN" sz="3200" dirty="0">
                <a:latin typeface="+mj-lt"/>
              </a:rPr>
              <a:t>understanding.</a:t>
            </a:r>
          </a:p>
          <a:p>
            <a:endParaRPr lang="en-US" altLang="zh-CN" sz="3200" dirty="0">
              <a:latin typeface="+mj-lt"/>
            </a:endParaRPr>
          </a:p>
          <a:p>
            <a:r>
              <a:rPr lang="en-US" altLang="zh-CN" sz="3200" dirty="0">
                <a:latin typeface="+mj-lt"/>
              </a:rPr>
              <a:t>We</a:t>
            </a:r>
            <a:r>
              <a:rPr lang="zh-CN" altLang="en-US" sz="3200" dirty="0">
                <a:latin typeface="+mj-lt"/>
              </a:rPr>
              <a:t> </a:t>
            </a:r>
            <a:r>
              <a:rPr lang="en-US" altLang="zh-CN" sz="3200" dirty="0">
                <a:latin typeface="+mj-lt"/>
              </a:rPr>
              <a:t>want</a:t>
            </a:r>
            <a:r>
              <a:rPr lang="zh-CN" altLang="en-US" sz="3200" dirty="0">
                <a:latin typeface="+mj-lt"/>
              </a:rPr>
              <a:t> </a:t>
            </a:r>
            <a:r>
              <a:rPr lang="en-US" altLang="zh-CN" sz="3200" dirty="0">
                <a:latin typeface="+mj-lt"/>
              </a:rPr>
              <a:t>to</a:t>
            </a:r>
            <a:r>
              <a:rPr lang="zh-CN" altLang="en-US" sz="3200" dirty="0">
                <a:latin typeface="+mj-lt"/>
              </a:rPr>
              <a:t> </a:t>
            </a:r>
            <a:r>
              <a:rPr lang="en-US" altLang="zh-CN" sz="3200" dirty="0">
                <a:latin typeface="+mj-lt"/>
              </a:rPr>
              <a:t>understand: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2800" dirty="0">
                <a:latin typeface="+mj-lt"/>
              </a:rPr>
              <a:t>What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is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the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best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teaching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strategy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given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different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teacher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control?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2800" dirty="0">
                <a:latin typeface="+mj-lt"/>
              </a:rPr>
              <a:t>How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much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improvement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can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a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good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teacher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bring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compared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to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learning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from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the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environment?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883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9758-507D-9349-9E38-A4573793B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11EAE6-1C86-4746-ABCB-83478AA9B8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7"/>
                <a:ext cx="10515600" cy="5030787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>
                    <a:latin typeface="+mj-lt"/>
                  </a:rPr>
                  <a:t>The environment is</a:t>
                </a:r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 an </a:t>
                </a:r>
                <a:r>
                  <a:rPr lang="en-US" altLang="zh-CN" sz="3200" dirty="0">
                    <a:solidFill>
                      <a:schemeClr val="accent1"/>
                    </a:solidFill>
                    <a:latin typeface="+mj-lt"/>
                  </a:rPr>
                  <a:t>episodic</a:t>
                </a:r>
                <a:r>
                  <a:rPr lang="zh-CN" altLang="en-US" sz="3200" dirty="0">
                    <a:solidFill>
                      <a:schemeClr val="accent1"/>
                    </a:solidFill>
                    <a:latin typeface="+mj-lt"/>
                  </a:rPr>
                  <a:t> </a:t>
                </a:r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MDP</a:t>
                </a:r>
                <a:r>
                  <a:rPr lang="zh-CN" altLang="en-US" sz="3200" dirty="0">
                    <a:solidFill>
                      <a:schemeClr val="accent1"/>
                    </a:solidFill>
                    <a:latin typeface="+mj-lt"/>
                  </a:rPr>
                  <a:t>      </a:t>
                </a:r>
                <a:r>
                  <a:rPr lang="en-US" sz="3200" dirty="0">
                    <a:latin typeface="+mj-lt"/>
                  </a:rPr>
                  <a:t>                                    </a:t>
                </a:r>
                <a:r>
                  <a:rPr lang="en-US" altLang="zh-CN" sz="3200" dirty="0">
                    <a:latin typeface="+mj-lt"/>
                  </a:rPr>
                  <a:t>:</a:t>
                </a:r>
                <a:endParaRPr lang="en-US" sz="3200" dirty="0">
                  <a:latin typeface="+mj-lt"/>
                </a:endParaRPr>
              </a:p>
              <a:p>
                <a:pPr lvl="1"/>
                <a:r>
                  <a:rPr lang="en-US" dirty="0">
                    <a:latin typeface="+mj-lt"/>
                  </a:rPr>
                  <a:t>   </a:t>
                </a:r>
                <a:r>
                  <a:rPr lang="en-US" sz="2800" dirty="0">
                    <a:latin typeface="+mj-lt"/>
                  </a:rPr>
                  <a:t> is the state space.</a:t>
                </a:r>
              </a:p>
              <a:p>
                <a:pPr lvl="1"/>
                <a:r>
                  <a:rPr lang="en-US" sz="2800" dirty="0">
                    <a:latin typeface="+mj-lt"/>
                  </a:rPr>
                  <a:t>    is the action space.</a:t>
                </a:r>
              </a:p>
              <a:p>
                <a:pPr lvl="1"/>
                <a:r>
                  <a:rPr lang="en-US" sz="2800" dirty="0">
                    <a:latin typeface="+mj-lt"/>
                  </a:rPr>
                  <a:t>                            is the reward function.</a:t>
                </a:r>
              </a:p>
              <a:p>
                <a:pPr lvl="1"/>
                <a:r>
                  <a:rPr lang="en-US" sz="2800" dirty="0">
                    <a:latin typeface="+mj-lt"/>
                  </a:rPr>
                  <a:t>                                is the transition function.</a:t>
                </a:r>
              </a:p>
              <a:p>
                <a:pPr lvl="1"/>
                <a:r>
                  <a:rPr lang="en-US" sz="2800" dirty="0">
                    <a:latin typeface="+mj-lt"/>
                  </a:rPr>
                  <a:t>                  is the initial state distribution.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is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the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episode</a:t>
                </a:r>
                <a:r>
                  <a:rPr lang="zh-CN" altLang="en-US" sz="2800" dirty="0">
                    <a:latin typeface="+mj-lt"/>
                  </a:rPr>
                  <a:t> </a:t>
                </a:r>
                <a:r>
                  <a:rPr lang="en-US" altLang="zh-CN" sz="2800" dirty="0">
                    <a:latin typeface="+mj-lt"/>
                  </a:rPr>
                  <a:t>length.</a:t>
                </a:r>
              </a:p>
              <a:p>
                <a:r>
                  <a:rPr lang="en-US" altLang="zh-CN" sz="3200" dirty="0">
                    <a:latin typeface="+mj-lt"/>
                  </a:rPr>
                  <a:t>The</a:t>
                </a:r>
                <a:r>
                  <a:rPr lang="zh-CN" altLang="en-US" sz="3200" dirty="0">
                    <a:latin typeface="+mj-lt"/>
                  </a:rPr>
                  <a:t> </a:t>
                </a:r>
                <a:r>
                  <a:rPr lang="en-US" altLang="zh-CN" sz="3200" dirty="0">
                    <a:latin typeface="+mj-lt"/>
                  </a:rPr>
                  <a:t>learner</a:t>
                </a:r>
                <a:r>
                  <a:rPr lang="zh-CN" altLang="en-US" sz="3200" dirty="0">
                    <a:latin typeface="+mj-lt"/>
                  </a:rPr>
                  <a:t> </a:t>
                </a:r>
                <a:r>
                  <a:rPr lang="en-US" altLang="zh-CN" sz="3200" dirty="0">
                    <a:latin typeface="+mj-lt"/>
                  </a:rPr>
                  <a:t>wants</a:t>
                </a:r>
                <a:r>
                  <a:rPr lang="zh-CN" altLang="en-US" sz="3200" dirty="0">
                    <a:latin typeface="+mj-lt"/>
                  </a:rPr>
                  <a:t> </a:t>
                </a:r>
                <a:r>
                  <a:rPr lang="en-US" altLang="zh-CN" sz="3200" dirty="0">
                    <a:latin typeface="+mj-lt"/>
                  </a:rPr>
                  <a:t>to</a:t>
                </a:r>
                <a:r>
                  <a:rPr lang="zh-CN" altLang="en-US" sz="3200" dirty="0">
                    <a:latin typeface="+mj-lt"/>
                  </a:rPr>
                  <a:t> </a:t>
                </a:r>
                <a:r>
                  <a:rPr lang="en-US" altLang="zh-CN" sz="3200" dirty="0">
                    <a:latin typeface="+mj-lt"/>
                  </a:rPr>
                  <a:t>learn</a:t>
                </a:r>
                <a:r>
                  <a:rPr lang="zh-CN" altLang="en-US" sz="3200" dirty="0">
                    <a:latin typeface="+mj-lt"/>
                  </a:rPr>
                  <a:t> </a:t>
                </a:r>
                <a:r>
                  <a:rPr lang="en-US" altLang="zh-CN" sz="3200" dirty="0">
                    <a:latin typeface="+mj-lt"/>
                  </a:rPr>
                  <a:t>the</a:t>
                </a:r>
                <a:r>
                  <a:rPr lang="zh-CN" altLang="en-US" sz="3200" dirty="0">
                    <a:latin typeface="+mj-lt"/>
                  </a:rPr>
                  <a:t> </a:t>
                </a:r>
                <a:r>
                  <a:rPr lang="en-US" altLang="zh-CN" sz="3200" dirty="0">
                    <a:latin typeface="+mj-lt"/>
                  </a:rPr>
                  <a:t>optimal</a:t>
                </a:r>
                <a:r>
                  <a:rPr lang="zh-CN" altLang="en-US" sz="3200" dirty="0">
                    <a:latin typeface="+mj-lt"/>
                  </a:rPr>
                  <a:t> </a:t>
                </a:r>
                <a:r>
                  <a:rPr lang="en-US" altLang="zh-CN" sz="3200" dirty="0">
                    <a:latin typeface="+mj-lt"/>
                  </a:rPr>
                  <a:t>policy:</a:t>
                </a:r>
              </a:p>
              <a:p>
                <a:endParaRPr lang="en-US" altLang="zh-CN" sz="3200" dirty="0">
                  <a:latin typeface="+mj-lt"/>
                </a:endParaRPr>
              </a:p>
              <a:p>
                <a:pPr lvl="1"/>
                <a:endParaRPr lang="en-US" sz="2800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11EAE6-1C86-4746-ABCB-83478AA9B8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7"/>
                <a:ext cx="10515600" cy="5030787"/>
              </a:xfrm>
              <a:blipFill>
                <a:blip r:embed="rId3"/>
                <a:stretch>
                  <a:fillRect l="-1329" t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4105633-4D09-464D-9036-0044E7D93890}"/>
              </a:ext>
            </a:extLst>
          </p:cNvPr>
          <p:cNvGrpSpPr/>
          <p:nvPr/>
        </p:nvGrpSpPr>
        <p:grpSpPr>
          <a:xfrm>
            <a:off x="1603562" y="2297060"/>
            <a:ext cx="2428875" cy="2065383"/>
            <a:chOff x="1962150" y="-1059588"/>
            <a:chExt cx="2428875" cy="206538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4C5B5E-37A8-6E41-B693-D31FAE5F8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2150" y="-1059588"/>
              <a:ext cx="219075" cy="2667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8E5E65-DD70-CD47-BBB0-34DC98ECD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2150" y="-626500"/>
              <a:ext cx="247650" cy="2571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2A2A763-8A8B-CF46-BE0A-E112068AB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2150" y="212382"/>
              <a:ext cx="2428875" cy="3143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301F7A9-7DF8-D540-BCE8-EE14AB789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8008" y="681945"/>
              <a:ext cx="1238250" cy="323850"/>
            </a:xfrm>
            <a:prstGeom prst="rect">
              <a:avLst/>
            </a:prstGeom>
          </p:spPr>
        </p:pic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1E525BC-DB4C-324C-AF9E-8DC401A4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797-E660-294F-9B6F-DA44DBA5D530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4FAEC9-F581-C641-8CC6-273EB83FF5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9310" y="1745053"/>
            <a:ext cx="3708400" cy="375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C4CEB9-E1B4-3142-8777-0832BB65F7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3562" y="3180828"/>
            <a:ext cx="2219325" cy="26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DDEFE4-956F-5342-A74D-6D9DC785EE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000" y="5554693"/>
            <a:ext cx="53340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2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9758-507D-9349-9E38-A4573793B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FDF7FB3-EFE7-A349-BB81-AE8494BDC2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688"/>
                <a:ext cx="10515600" cy="26416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3200" dirty="0">
                    <a:latin typeface="+mj-lt"/>
                  </a:rPr>
                  <a:t>The</a:t>
                </a:r>
                <a:r>
                  <a:rPr lang="zh-CN" altLang="en-US" sz="3200" dirty="0">
                    <a:latin typeface="+mj-lt"/>
                  </a:rPr>
                  <a:t> </a:t>
                </a:r>
                <a:r>
                  <a:rPr lang="en-US" altLang="zh-CN" sz="3200" dirty="0">
                    <a:latin typeface="+mj-lt"/>
                  </a:rPr>
                  <a:t>agent</a:t>
                </a:r>
                <a:r>
                  <a:rPr lang="zh-CN" altLang="en-US" sz="3200" dirty="0">
                    <a:latin typeface="+mj-lt"/>
                  </a:rPr>
                  <a:t> </a:t>
                </a:r>
                <a:r>
                  <a:rPr lang="en-US" altLang="zh-CN" sz="3200" dirty="0">
                    <a:latin typeface="+mj-lt"/>
                  </a:rPr>
                  <a:t>performs</a:t>
                </a:r>
                <a:r>
                  <a:rPr lang="zh-CN" altLang="en-US" sz="3200" dirty="0">
                    <a:latin typeface="+mj-lt"/>
                  </a:rPr>
                  <a:t> </a:t>
                </a:r>
                <a:r>
                  <a:rPr lang="en-US" altLang="zh-CN" sz="3200" dirty="0">
                    <a:latin typeface="+mj-lt"/>
                  </a:rPr>
                  <a:t>standard</a:t>
                </a:r>
                <a:r>
                  <a:rPr lang="zh-CN" altLang="en-US" sz="3200" dirty="0">
                    <a:latin typeface="+mj-lt"/>
                  </a:rPr>
                  <a:t> </a:t>
                </a:r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Q-learning</a:t>
                </a:r>
                <a:r>
                  <a:rPr lang="en-US" altLang="zh-CN" sz="3200" dirty="0">
                    <a:latin typeface="+mj-lt"/>
                  </a:rPr>
                  <a:t>,</a:t>
                </a:r>
                <a:r>
                  <a:rPr lang="zh-CN" altLang="en-US" sz="3200" dirty="0">
                    <a:latin typeface="+mj-lt"/>
                  </a:rPr>
                  <a:t> </a:t>
                </a:r>
                <a:r>
                  <a:rPr lang="en-US" altLang="zh-CN" sz="3200" dirty="0">
                    <a:latin typeface="+mj-lt"/>
                  </a:rPr>
                  <a:t>defined</a:t>
                </a:r>
                <a:r>
                  <a:rPr lang="zh-CN" altLang="en-US" sz="3200" dirty="0">
                    <a:latin typeface="+mj-lt"/>
                  </a:rPr>
                  <a:t> </a:t>
                </a:r>
                <a:r>
                  <a:rPr lang="en-US" altLang="zh-CN" sz="3200" dirty="0">
                    <a:latin typeface="+mj-lt"/>
                  </a:rPr>
                  <a:t>by</a:t>
                </a:r>
                <a:endParaRPr lang="en-US" sz="3200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+mj-lt"/>
                  </a:rPr>
                  <a:t>where</a:t>
                </a:r>
                <a:r>
                  <a:rPr lang="zh-CN" alt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is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learning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rate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and</a:t>
                </a:r>
                <a:r>
                  <a:rPr lang="zh-CN" alt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is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the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optional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discounting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factor.</a:t>
                </a:r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FDF7FB3-EFE7-A349-BB81-AE8494BDC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15600" cy="2641604"/>
              </a:xfrm>
              <a:prstGeom prst="rect">
                <a:avLst/>
              </a:prstGeom>
              <a:blipFill>
                <a:blip r:embed="rId3"/>
                <a:stretch>
                  <a:fillRect l="-1329" t="-4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18D4DF5D-FB64-7145-9F32-D8CFDB9B0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675" y="4899096"/>
            <a:ext cx="5962650" cy="8286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E0F0205F-F86E-1F4A-AEC7-131E82C0EF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664137"/>
                <a:ext cx="10515600" cy="24905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altLang="zh-CN" sz="3200" dirty="0">
                    <a:latin typeface="+mj-lt"/>
                  </a:rPr>
                  <a:t>The</a:t>
                </a:r>
                <a:r>
                  <a:rPr lang="zh-CN" altLang="en-US" sz="3200" dirty="0">
                    <a:latin typeface="+mj-lt"/>
                  </a:rPr>
                  <a:t> </a:t>
                </a:r>
                <a:r>
                  <a:rPr lang="en-US" altLang="zh-CN" sz="3200" dirty="0">
                    <a:latin typeface="+mj-lt"/>
                  </a:rPr>
                  <a:t>agent</a:t>
                </a:r>
                <a:r>
                  <a:rPr lang="en-US" sz="3200" dirty="0">
                    <a:latin typeface="+mj-lt"/>
                  </a:rPr>
                  <a:t> behaves according to the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200" dirty="0">
                    <a:latin typeface="+mj-lt"/>
                  </a:rPr>
                  <a:t>-greedy policy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E0F0205F-F86E-1F4A-AEC7-131E82C0E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64137"/>
                <a:ext cx="10515600" cy="2490534"/>
              </a:xfrm>
              <a:prstGeom prst="rect">
                <a:avLst/>
              </a:prstGeom>
              <a:blipFill>
                <a:blip r:embed="rId5"/>
                <a:stretch>
                  <a:fillRect l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3901C-4A9A-384E-A3FB-A4AC0FFF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797-E660-294F-9B6F-DA44DBA5D530}" type="slidenum">
              <a:rPr lang="en-US" smtClean="0"/>
              <a:t>8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72E3347-D8EB-6849-94B2-F35B3E92E3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379" y="2316182"/>
            <a:ext cx="942975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144E8-69A4-BC45-ADC2-535E63DA7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Interaction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F9A1F-9BC4-0A4E-8BDA-0B4C0A621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00" y="2214398"/>
            <a:ext cx="9821200" cy="38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16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3930</TotalTime>
  <Words>1389</Words>
  <Application>Microsoft Macintosh PowerPoint</Application>
  <PresentationFormat>Widescreen</PresentationFormat>
  <Paragraphs>146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The Teaching Dimension of Reinforcement Learning</vt:lpstr>
      <vt:lpstr>Coauthors</vt:lpstr>
      <vt:lpstr>(Classic) Reinforcement Learning</vt:lpstr>
      <vt:lpstr>Learning from Teacher</vt:lpstr>
      <vt:lpstr>Learning from Teacher</vt:lpstr>
      <vt:lpstr>Teaching by Reinforcement</vt:lpstr>
      <vt:lpstr>Preliminaries</vt:lpstr>
      <vt:lpstr>Preliminaries</vt:lpstr>
      <vt:lpstr>Interaction Protocol</vt:lpstr>
      <vt:lpstr>Sample complexity of Teaching</vt:lpstr>
      <vt:lpstr>Overview of Results</vt:lpstr>
      <vt:lpstr>Level 1 Teacher (Strongest)</vt:lpstr>
      <vt:lpstr>PowerPoint Presentation</vt:lpstr>
      <vt:lpstr>Level 2 Teacher</vt:lpstr>
      <vt:lpstr>PowerPoint Presentation</vt:lpstr>
      <vt:lpstr>Level 3 Teacher</vt:lpstr>
      <vt:lpstr>Level 3 Teacher</vt:lpstr>
      <vt:lpstr>Lower-bound: construct a hard MDP</vt:lpstr>
      <vt:lpstr>Upper-bound: NavTeach Algorithm</vt:lpstr>
      <vt:lpstr>Upper-bound: NavTeach Algorithm</vt:lpstr>
      <vt:lpstr>PowerPoint Presentation</vt:lpstr>
      <vt:lpstr>Level 4 Teacher</vt:lpstr>
      <vt:lpstr>Level 4 Teacher</vt:lpstr>
      <vt:lpstr>PowerPoint Presentation</vt:lpstr>
      <vt:lpstr>One more thing…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Adversarial Learning in Sequential Decision Making</dc:title>
  <dc:creator>XUEZHOU ZHANG</dc:creator>
  <cp:lastModifiedBy>XUEZHOU ZHANG</cp:lastModifiedBy>
  <cp:revision>63</cp:revision>
  <dcterms:created xsi:type="dcterms:W3CDTF">2020-08-27T18:00:57Z</dcterms:created>
  <dcterms:modified xsi:type="dcterms:W3CDTF">2020-08-31T18:15:46Z</dcterms:modified>
</cp:coreProperties>
</file>