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9377600" cy="38404800"/>
  <p:notesSz cx="6858000" cy="9144000"/>
  <p:defaultTextStyle>
    <a:defPPr>
      <a:defRPr lang="en-US"/>
    </a:defPPr>
    <a:lvl1pPr marL="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660" y="-132"/>
      </p:cViewPr>
      <p:guideLst>
        <p:guide orient="horz" pos="12096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1930383"/>
            <a:ext cx="4197096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21762720"/>
            <a:ext cx="3456432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3318453" y="8614416"/>
            <a:ext cx="59990355" cy="183498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0240" y="8614416"/>
            <a:ext cx="179165250" cy="183498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4678643"/>
            <a:ext cx="41970960" cy="7627620"/>
          </a:xfrm>
        </p:spPr>
        <p:txBody>
          <a:bodyPr anchor="t"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6277596"/>
            <a:ext cx="41970960" cy="8401047"/>
          </a:xfrm>
        </p:spPr>
        <p:txBody>
          <a:bodyPr anchor="b"/>
          <a:lstStyle>
            <a:lvl1pPr marL="0" indent="0">
              <a:buNone/>
              <a:defRPr sz="11000">
                <a:solidFill>
                  <a:schemeClr val="tx1">
                    <a:tint val="75000"/>
                  </a:schemeClr>
                </a:solidFill>
              </a:defRPr>
            </a:lvl1pPr>
            <a:lvl2pPr marL="2508062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 marL="501612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75241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 marL="1003224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lvl6pPr marL="1254031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6pPr>
            <a:lvl7pPr marL="15048372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7pPr>
            <a:lvl8pPr marL="1755643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8pPr>
            <a:lvl9pPr marL="2006449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0243" y="50184056"/>
            <a:ext cx="119577800" cy="141928847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31000" y="50184056"/>
            <a:ext cx="119577805" cy="141928847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1537973"/>
            <a:ext cx="4443984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8596633"/>
            <a:ext cx="21817015" cy="358266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" y="12179300"/>
            <a:ext cx="21817015" cy="22127213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8" y="8596633"/>
            <a:ext cx="21825585" cy="3582667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8" y="12179300"/>
            <a:ext cx="21825585" cy="22127213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3" y="1529080"/>
            <a:ext cx="16244890" cy="6507480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529083"/>
            <a:ext cx="27603450" cy="32777433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3" y="8036563"/>
            <a:ext cx="16244890" cy="26269953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6883360"/>
            <a:ext cx="29626560" cy="3173733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3431540"/>
            <a:ext cx="29626560" cy="23042880"/>
          </a:xfrm>
        </p:spPr>
        <p:txBody>
          <a:bodyPr/>
          <a:lstStyle>
            <a:lvl1pPr marL="0" indent="0">
              <a:buNone/>
              <a:defRPr sz="17600"/>
            </a:lvl1pPr>
            <a:lvl2pPr marL="2508062" indent="0">
              <a:buNone/>
              <a:defRPr sz="15400"/>
            </a:lvl2pPr>
            <a:lvl3pPr marL="5016124" indent="0">
              <a:buNone/>
              <a:defRPr sz="13200"/>
            </a:lvl3pPr>
            <a:lvl4pPr marL="7524186" indent="0">
              <a:buNone/>
              <a:defRPr sz="11000"/>
            </a:lvl4pPr>
            <a:lvl5pPr marL="10032248" indent="0">
              <a:buNone/>
              <a:defRPr sz="11000"/>
            </a:lvl5pPr>
            <a:lvl6pPr marL="12540310" indent="0">
              <a:buNone/>
              <a:defRPr sz="11000"/>
            </a:lvl6pPr>
            <a:lvl7pPr marL="15048372" indent="0">
              <a:buNone/>
              <a:defRPr sz="11000"/>
            </a:lvl7pPr>
            <a:lvl8pPr marL="17556434" indent="0">
              <a:buNone/>
              <a:defRPr sz="11000"/>
            </a:lvl8pPr>
            <a:lvl9pPr marL="20064496" indent="0">
              <a:buNone/>
              <a:defRPr sz="1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30057093"/>
            <a:ext cx="29626560" cy="4507227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537973"/>
            <a:ext cx="44439840" cy="6400800"/>
          </a:xfrm>
          <a:prstGeom prst="rect">
            <a:avLst/>
          </a:prstGeom>
        </p:spPr>
        <p:txBody>
          <a:bodyPr vert="horz" lIns="501612" tIns="250806" rIns="501612" bIns="2508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8961123"/>
            <a:ext cx="44439840" cy="25345393"/>
          </a:xfrm>
          <a:prstGeom prst="rect">
            <a:avLst/>
          </a:prstGeom>
        </p:spPr>
        <p:txBody>
          <a:bodyPr vert="horz" lIns="501612" tIns="250806" rIns="501612" bIns="2508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5595563"/>
            <a:ext cx="11521440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l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B5F3B-0F20-47A7-A3F2-0492A3087F4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5595563"/>
            <a:ext cx="15636240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5595563"/>
            <a:ext cx="11521440" cy="20447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r">
              <a:defRPr sz="6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9257-20D5-4CF3-AE30-2E1FDD2B0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16124" rtl="0" eaLnBrk="1" latinLnBrk="0" hangingPunct="1">
        <a:spcBef>
          <a:spcPct val="0"/>
        </a:spcBef>
        <a:buNone/>
        <a:defRPr sz="2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1047" indent="-1881047" algn="l" defTabSz="5016124" rtl="0" eaLnBrk="1" latinLnBrk="0" hangingPunct="1">
        <a:spcBef>
          <a:spcPct val="20000"/>
        </a:spcBef>
        <a:buFont typeface="Arial" pitchFamily="34" charset="0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601" indent="-1567539" algn="l" defTabSz="5016124" rtl="0" eaLnBrk="1" latinLnBrk="0" hangingPunct="1">
        <a:spcBef>
          <a:spcPct val="20000"/>
        </a:spcBef>
        <a:buFont typeface="Arial" pitchFamily="34" charset="0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155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8217" indent="-1254031" algn="l" defTabSz="5016124" rtl="0" eaLnBrk="1" latinLnBrk="0" hangingPunct="1">
        <a:spcBef>
          <a:spcPct val="20000"/>
        </a:spcBef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6279" indent="-1254031" algn="l" defTabSz="5016124" rtl="0" eaLnBrk="1" latinLnBrk="0" hangingPunct="1">
        <a:spcBef>
          <a:spcPct val="20000"/>
        </a:spcBef>
        <a:buFont typeface="Arial" pitchFamily="34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341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5016124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emf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e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video" Target="file:///C:\Workspace\iccv2009\presentation\extras\feng_smooth.avi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gif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49" Type="http://schemas.openxmlformats.org/officeDocument/2006/relationships/image" Target="../media/image47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png"/><Relationship Id="rId48" Type="http://schemas.openxmlformats.org/officeDocument/2006/relationships/image" Target="../media/image46.jpeg"/><Relationship Id="rId56" Type="http://schemas.openxmlformats.org/officeDocument/2006/relationships/image" Target="../media/image54.jpeg"/><Relationship Id="rId8" Type="http://schemas.openxmlformats.org/officeDocument/2006/relationships/image" Target="../media/image6.jpeg"/><Relationship Id="rId51" Type="http://schemas.openxmlformats.org/officeDocument/2006/relationships/image" Target="../media/image49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ectangle 475"/>
          <p:cNvSpPr/>
          <p:nvPr/>
        </p:nvSpPr>
        <p:spPr>
          <a:xfrm>
            <a:off x="31699200" y="22326600"/>
            <a:ext cx="16992600" cy="1539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/>
        </p:nvSpPr>
        <p:spPr>
          <a:xfrm>
            <a:off x="31623000" y="4648200"/>
            <a:ext cx="17068800" cy="1714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/>
          <p:cNvSpPr/>
          <p:nvPr/>
        </p:nvSpPr>
        <p:spPr>
          <a:xfrm>
            <a:off x="37033200" y="12954000"/>
            <a:ext cx="5410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/>
        </p:nvSpPr>
        <p:spPr>
          <a:xfrm>
            <a:off x="37033200" y="11506200"/>
            <a:ext cx="5410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/>
        </p:nvSpPr>
        <p:spPr>
          <a:xfrm>
            <a:off x="37033200" y="9982200"/>
            <a:ext cx="5410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/>
          <p:cNvSpPr/>
          <p:nvPr/>
        </p:nvSpPr>
        <p:spPr>
          <a:xfrm>
            <a:off x="37033200" y="8382000"/>
            <a:ext cx="5410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/>
          <p:cNvSpPr/>
          <p:nvPr/>
        </p:nvSpPr>
        <p:spPr>
          <a:xfrm>
            <a:off x="37033200" y="6705600"/>
            <a:ext cx="5410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14249400" y="21869400"/>
            <a:ext cx="2514600" cy="1584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15697200" y="14782800"/>
            <a:ext cx="15468600" cy="2293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17830800" y="30708600"/>
            <a:ext cx="125730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>
            <a:off x="685800" y="21869400"/>
            <a:ext cx="14782800" cy="1584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1219200" y="30708600"/>
            <a:ext cx="12573000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14554200" y="4648200"/>
            <a:ext cx="16611600" cy="960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685800" y="4648200"/>
            <a:ext cx="14401800" cy="1661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259140"/>
            <a:ext cx="422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Light Field Video Stabilization</a:t>
            </a:r>
            <a:endParaRPr lang="en-US" sz="96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4231600" y="1828801"/>
            <a:ext cx="1463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400" dirty="0" err="1" smtClean="0"/>
              <a:t>Hailin</a:t>
            </a:r>
            <a:r>
              <a:rPr lang="en-US" sz="6400" dirty="0" smtClean="0"/>
              <a:t> Jin, </a:t>
            </a:r>
            <a:r>
              <a:rPr lang="en-US" sz="6400" dirty="0" err="1" smtClean="0"/>
              <a:t>Aseem</a:t>
            </a:r>
            <a:r>
              <a:rPr lang="en-US" sz="6400" dirty="0" smtClean="0"/>
              <a:t> </a:t>
            </a:r>
            <a:r>
              <a:rPr lang="en-US" sz="6400" dirty="0" err="1" smtClean="0"/>
              <a:t>Agarwala</a:t>
            </a:r>
            <a:endParaRPr lang="en-US" sz="6400" dirty="0" smtClean="0"/>
          </a:p>
          <a:p>
            <a:pPr algn="ctr"/>
            <a:r>
              <a:rPr lang="en-US" sz="6400" dirty="0" smtClean="0"/>
              <a:t>Adobe Systems, Inc.</a:t>
            </a:r>
            <a:endParaRPr lang="en-US" sz="6400" dirty="0"/>
          </a:p>
        </p:txBody>
      </p:sp>
      <p:sp>
        <p:nvSpPr>
          <p:cNvPr id="6" name="Rectangle 5"/>
          <p:cNvSpPr/>
          <p:nvPr/>
        </p:nvSpPr>
        <p:spPr>
          <a:xfrm>
            <a:off x="12234895" y="1828801"/>
            <a:ext cx="1153950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dirty="0" smtClean="0"/>
              <a:t>Brandon M. Smith, Li Zhang</a:t>
            </a:r>
          </a:p>
          <a:p>
            <a:pPr algn="ctr"/>
            <a:r>
              <a:rPr lang="en-US" sz="6400" dirty="0" smtClean="0"/>
              <a:t>Computer Sciences, UW-Madison </a:t>
            </a:r>
            <a:endParaRPr lang="en-US" sz="6400" dirty="0"/>
          </a:p>
        </p:txBody>
      </p:sp>
      <p:pic>
        <p:nvPicPr>
          <p:cNvPr id="7" name="Picture 2" descr="C:\Workspace\my_papers\cvpr2009\presentation\UW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838200"/>
            <a:ext cx="2514600" cy="2740224"/>
          </a:xfrm>
          <a:prstGeom prst="rect">
            <a:avLst/>
          </a:prstGeom>
          <a:noFill/>
        </p:spPr>
      </p:pic>
      <p:pic>
        <p:nvPicPr>
          <p:cNvPr id="8" name="Picture 7" descr="2000px-AdobeSystems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71400" y="914400"/>
            <a:ext cx="2743200" cy="2743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5800" y="4114800"/>
            <a:ext cx="48006000" cy="0"/>
          </a:xfrm>
          <a:prstGeom prst="line">
            <a:avLst/>
          </a:prstGeom>
          <a:ln w="50800" cap="rnd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367200" y="1044476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This work is sup-</a:t>
            </a:r>
          </a:p>
          <a:p>
            <a:r>
              <a:rPr lang="en-US" sz="3600" dirty="0" smtClean="0"/>
              <a:t>ported in part by</a:t>
            </a:r>
          </a:p>
          <a:p>
            <a:r>
              <a:rPr lang="en-US" sz="3600" dirty="0" smtClean="0"/>
              <a:t>Adobe System Inc. &amp; NSF IIS-0845916.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6503" y="4724400"/>
            <a:ext cx="38566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 smtClean="0"/>
              <a:t>Motivation</a:t>
            </a:r>
            <a:endParaRPr lang="en-US" sz="6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083403" y="6237982"/>
            <a:ext cx="6356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 smtClean="0"/>
              <a:t>Video Stabilization</a:t>
            </a:r>
            <a:endParaRPr lang="en-US" sz="6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33680" y="22196828"/>
            <a:ext cx="2561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 smtClean="0"/>
              <a:t>Results</a:t>
            </a:r>
            <a:endParaRPr lang="en-US" sz="6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795057" y="33451800"/>
            <a:ext cx="8971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 smtClean="0"/>
              <a:t>Summary of Contributions</a:t>
            </a:r>
            <a:endParaRPr lang="en-US" sz="6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505200" y="14706600"/>
            <a:ext cx="9372601" cy="5791200"/>
            <a:chOff x="2895599" y="13411200"/>
            <a:chExt cx="9372601" cy="5791200"/>
          </a:xfrm>
        </p:grpSpPr>
        <p:sp>
          <p:nvSpPr>
            <p:cNvPr id="23" name="Rectangle 22"/>
            <p:cNvSpPr/>
            <p:nvPr/>
          </p:nvSpPr>
          <p:spPr>
            <a:xfrm>
              <a:off x="4419600" y="13411200"/>
              <a:ext cx="539679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dirty="0" smtClean="0"/>
                <a:t>State-of-the-art</a:t>
              </a:r>
              <a:endParaRPr lang="en-US" sz="6400" dirty="0"/>
            </a:p>
          </p:txBody>
        </p:sp>
        <p:grpSp>
          <p:nvGrpSpPr>
            <p:cNvPr id="24" name="Group 69"/>
            <p:cNvGrpSpPr/>
            <p:nvPr/>
          </p:nvGrpSpPr>
          <p:grpSpPr>
            <a:xfrm>
              <a:off x="2895599" y="14706600"/>
              <a:ext cx="9372601" cy="4495800"/>
              <a:chOff x="3399663" y="19583400"/>
              <a:chExt cx="9372601" cy="4495800"/>
            </a:xfrm>
          </p:grpSpPr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3399663" y="22536757"/>
                <a:ext cx="937260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 smtClean="0"/>
                  <a:t>Works well if structure from motion is successful </a:t>
                </a:r>
              </a:p>
            </p:txBody>
          </p:sp>
          <p:sp>
            <p:nvSpPr>
              <p:cNvPr id="26" name="TextBox 25"/>
              <p:cNvSpPr txBox="1">
                <a:spLocks noChangeArrowheads="1"/>
              </p:cNvSpPr>
              <p:nvPr/>
            </p:nvSpPr>
            <p:spPr bwMode="auto">
              <a:xfrm>
                <a:off x="3399664" y="23432869"/>
                <a:ext cx="5715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682625" indent="-341313"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US" sz="3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Small dynamic targets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399663" y="22993957"/>
                <a:ext cx="827617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2625" indent="-341313" defTabSz="914400" fontAlgn="base">
                  <a:spcBef>
                    <a:spcPct val="0"/>
                  </a:spcBef>
                  <a:spcAft>
                    <a:spcPct val="0"/>
                  </a:spcAft>
                  <a:buFont typeface="Arial"/>
                  <a:buChar char="•"/>
                </a:pPr>
                <a:r>
                  <a:rPr lang="en-US" sz="3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Background has enough visual features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027688" y="21869400"/>
                <a:ext cx="33729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Liu et al., SIGGRAPH 2009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29" name="feng_smooth.avi">
                <a:hlinkClick r:id="" action="ppaction://media"/>
              </p:cNvPr>
              <p:cNvPicPr>
                <a:picLocks noRot="1" noChangeAspect="1"/>
              </p:cNvPicPr>
              <p:nvPr>
                <a:videoFile r:link="rId1"/>
              </p:nvPr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29000" y="19583400"/>
                <a:ext cx="8134350" cy="2286000"/>
              </a:xfrm>
              <a:prstGeom prst="rect">
                <a:avLst/>
              </a:prstGeom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6934200" y="4724402"/>
            <a:ext cx="2019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Videos shot with a hand-held</a:t>
            </a:r>
            <a:r>
              <a:rPr lang="en-US" sz="3600" baseline="0" dirty="0" smtClean="0"/>
              <a:t> conventional video camera often appear very shaky. This shakiness is often the most distracting aspect of amateur videos that easily distinguishes them from more professional work.</a:t>
            </a:r>
          </a:p>
        </p:txBody>
      </p:sp>
      <p:grpSp>
        <p:nvGrpSpPr>
          <p:cNvPr id="445" name="Group 444"/>
          <p:cNvGrpSpPr/>
          <p:nvPr/>
        </p:nvGrpSpPr>
        <p:grpSpPr>
          <a:xfrm>
            <a:off x="17068800" y="14630400"/>
            <a:ext cx="12525545" cy="7239000"/>
            <a:chOff x="15592257" y="13716000"/>
            <a:chExt cx="12525545" cy="7239000"/>
          </a:xfrm>
        </p:grpSpPr>
        <p:sp>
          <p:nvSpPr>
            <p:cNvPr id="14" name="TextBox 13"/>
            <p:cNvSpPr txBox="1"/>
            <p:nvPr/>
          </p:nvSpPr>
          <p:spPr>
            <a:xfrm>
              <a:off x="19507200" y="13716000"/>
              <a:ext cx="510787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 smtClean="0"/>
                <a:t>New Approach</a:t>
              </a:r>
              <a:endParaRPr lang="en-US" sz="64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5592257" y="14706600"/>
              <a:ext cx="12525545" cy="6248400"/>
              <a:chOff x="-1943330" y="855837"/>
              <a:chExt cx="12525545" cy="6248400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011554" y="855837"/>
                <a:ext cx="3275261" cy="2651760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5476815" y="3522837"/>
                <a:ext cx="45944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dirty="0" err="1" smtClean="0"/>
                  <a:t>Viewplus</a:t>
                </a:r>
                <a:r>
                  <a:rPr lang="en-US" sz="3600" dirty="0" smtClean="0"/>
                  <a:t> Profusion 25C</a:t>
                </a:r>
                <a:endParaRPr lang="en-US" sz="36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-1943330" y="4553403"/>
                <a:ext cx="125255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82625" indent="-341313">
                  <a:buFont typeface="Arial"/>
                  <a:buChar char="•"/>
                </a:pPr>
                <a:r>
                  <a:rPr lang="en-US" sz="3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New-view synthesis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Levoy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&amp; </a:t>
                </a:r>
                <a:r>
                  <a:rPr lang="en-US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Hanrahan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SIGGRAPH ‘96, </a:t>
                </a:r>
                <a:r>
                  <a:rPr lang="en-US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Gortler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et al. SIGGRAPH ‘96]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-1943330" y="5007555"/>
                <a:ext cx="84327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82625" indent="-341313">
                  <a:buFont typeface="Arial"/>
                  <a:buChar char="•"/>
                </a:pPr>
                <a:r>
                  <a:rPr lang="en-US" sz="3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Synthetic aperture</a:t>
                </a: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[Wilburn et al., SIGGRAPH 2005]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43330" y="5449515"/>
                <a:ext cx="6887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682625" indent="-341313">
                  <a:buFont typeface="Arial"/>
                  <a:buChar char="•"/>
                </a:pPr>
                <a:r>
                  <a:rPr lang="en-US" sz="3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Noise Removal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[Zhang et al., CVPR 2009]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-1943330" y="4132437"/>
                <a:ext cx="39688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 smtClean="0"/>
                  <a:t>Existing applications</a:t>
                </a:r>
              </a:p>
            </p:txBody>
          </p:sp>
          <p:grpSp>
            <p:nvGrpSpPr>
              <p:cNvPr id="38" name="Group 76"/>
              <p:cNvGrpSpPr/>
              <p:nvPr/>
            </p:nvGrpSpPr>
            <p:grpSpPr>
              <a:xfrm>
                <a:off x="-1943330" y="6000706"/>
                <a:ext cx="4338047" cy="1103531"/>
                <a:chOff x="-1943330" y="6000706"/>
                <a:chExt cx="4338047" cy="1103531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-1943330" y="6457906"/>
                  <a:ext cx="433804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682625" indent="-341313">
                    <a:buFont typeface="Arial"/>
                    <a:buChar char="•"/>
                  </a:pPr>
                  <a:r>
                    <a:rPr lang="en-US" sz="36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Video Stabilization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-1943330" y="6000706"/>
                  <a:ext cx="321517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dirty="0" smtClean="0"/>
                    <a:t>New application</a:t>
                  </a:r>
                </a:p>
              </p:txBody>
            </p:sp>
          </p:grpSp>
          <p:pic>
            <p:nvPicPr>
              <p:cNvPr id="39" name="Picture 2" descr="C:\Workspace\iccv2009\presentation\extras\3dpanny-thumb-550x315-16675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923985" y="861965"/>
                <a:ext cx="4619358" cy="2645632"/>
              </a:xfrm>
              <a:prstGeom prst="rect">
                <a:avLst/>
              </a:prstGeom>
              <a:noFill/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-1609785" y="3522837"/>
                <a:ext cx="622414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dirty="0" smtClean="0"/>
                  <a:t>Panasonic HD Stereo Camcorder</a:t>
                </a:r>
                <a:endParaRPr lang="en-US" sz="3600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057400" y="21888269"/>
            <a:ext cx="11332909" cy="7162800"/>
            <a:chOff x="1544891" y="19507200"/>
            <a:chExt cx="11332909" cy="7162800"/>
          </a:xfrm>
        </p:grpSpPr>
        <p:sp>
          <p:nvSpPr>
            <p:cNvPr id="44" name="Rectangle 43"/>
            <p:cNvSpPr/>
            <p:nvPr/>
          </p:nvSpPr>
          <p:spPr>
            <a:xfrm>
              <a:off x="1544891" y="19507200"/>
              <a:ext cx="10951909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dirty="0" smtClean="0"/>
                <a:t>Why Does a Camera Array Help?</a:t>
              </a:r>
              <a:endParaRPr lang="en-US" sz="6400" dirty="0"/>
            </a:p>
          </p:txBody>
        </p:sp>
        <p:grpSp>
          <p:nvGrpSpPr>
            <p:cNvPr id="45" name="Group 94"/>
            <p:cNvGrpSpPr/>
            <p:nvPr/>
          </p:nvGrpSpPr>
          <p:grpSpPr>
            <a:xfrm>
              <a:off x="1701821" y="20339900"/>
              <a:ext cx="11175979" cy="6330100"/>
              <a:chOff x="-1065763" y="25309990"/>
              <a:chExt cx="11175979" cy="63301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926592" y="25309990"/>
                <a:ext cx="11036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 smtClean="0"/>
                  <a:t>Stabilization as image based rendering</a:t>
                </a:r>
                <a:r>
                  <a:rPr 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[Buehler et al. CVPR 2001]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0" y="29885764"/>
                <a:ext cx="825829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More input views at each time instant</a:t>
                </a:r>
              </a:p>
              <a:p>
                <a:pPr marL="682625" indent="-341313">
                  <a:buFont typeface="Arial" pitchFamily="34" charset="0"/>
                  <a:buChar char="•"/>
                </a:pPr>
                <a:r>
                  <a:rPr lang="en-US" sz="3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Easier to work with dynamic scenes</a:t>
                </a:r>
              </a:p>
              <a:p>
                <a:pPr marL="682625" indent="-341313">
                  <a:buFont typeface="Arial" pitchFamily="34" charset="0"/>
                  <a:buChar char="•"/>
                </a:pPr>
                <a:r>
                  <a:rPr lang="en-US" sz="3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Better handling of parallax</a:t>
                </a:r>
              </a:p>
            </p:txBody>
          </p:sp>
          <p:grpSp>
            <p:nvGrpSpPr>
              <p:cNvPr id="48" name="Group 84"/>
              <p:cNvGrpSpPr/>
              <p:nvPr/>
            </p:nvGrpSpPr>
            <p:grpSpPr>
              <a:xfrm>
                <a:off x="591033" y="25908000"/>
                <a:ext cx="9353160" cy="3443681"/>
                <a:chOff x="1066521" y="1783611"/>
                <a:chExt cx="9353160" cy="3443681"/>
              </a:xfrm>
            </p:grpSpPr>
            <p:sp>
              <p:nvSpPr>
                <p:cNvPr id="55" name="Freeform 54"/>
                <p:cNvSpPr/>
                <p:nvPr/>
              </p:nvSpPr>
              <p:spPr>
                <a:xfrm>
                  <a:off x="1066521" y="1783611"/>
                  <a:ext cx="6988029" cy="3443681"/>
                </a:xfrm>
                <a:custGeom>
                  <a:avLst/>
                  <a:gdLst>
                    <a:gd name="connsiteX0" fmla="*/ 0 w 6988029"/>
                    <a:gd name="connsiteY0" fmla="*/ 964734 h 3443681"/>
                    <a:gd name="connsiteX1" fmla="*/ 209724 w 6988029"/>
                    <a:gd name="connsiteY1" fmla="*/ 1065402 h 3443681"/>
                    <a:gd name="connsiteX2" fmla="*/ 469783 w 6988029"/>
                    <a:gd name="connsiteY2" fmla="*/ 805343 h 3443681"/>
                    <a:gd name="connsiteX3" fmla="*/ 654341 w 6988029"/>
                    <a:gd name="connsiteY3" fmla="*/ 251670 h 3443681"/>
                    <a:gd name="connsiteX4" fmla="*/ 1308682 w 6988029"/>
                    <a:gd name="connsiteY4" fmla="*/ 486562 h 3443681"/>
                    <a:gd name="connsiteX5" fmla="*/ 1979802 w 6988029"/>
                    <a:gd name="connsiteY5" fmla="*/ 134224 h 3443681"/>
                    <a:gd name="connsiteX6" fmla="*/ 1929468 w 6988029"/>
                    <a:gd name="connsiteY6" fmla="*/ 1291905 h 3443681"/>
                    <a:gd name="connsiteX7" fmla="*/ 2827090 w 6988029"/>
                    <a:gd name="connsiteY7" fmla="*/ 2080470 h 3443681"/>
                    <a:gd name="connsiteX8" fmla="*/ 2902590 w 6988029"/>
                    <a:gd name="connsiteY8" fmla="*/ 3355597 h 3443681"/>
                    <a:gd name="connsiteX9" fmla="*/ 3800213 w 6988029"/>
                    <a:gd name="connsiteY9" fmla="*/ 2608976 h 3443681"/>
                    <a:gd name="connsiteX10" fmla="*/ 5117284 w 6988029"/>
                    <a:gd name="connsiteY10" fmla="*/ 2424419 h 3443681"/>
                    <a:gd name="connsiteX11" fmla="*/ 5075339 w 6988029"/>
                    <a:gd name="connsiteY11" fmla="*/ 1400962 h 3443681"/>
                    <a:gd name="connsiteX12" fmla="*/ 6308521 w 6988029"/>
                    <a:gd name="connsiteY12" fmla="*/ 1107347 h 3443681"/>
                    <a:gd name="connsiteX13" fmla="*/ 6350466 w 6988029"/>
                    <a:gd name="connsiteY13" fmla="*/ 444617 h 3443681"/>
                    <a:gd name="connsiteX14" fmla="*/ 6988029 w 6988029"/>
                    <a:gd name="connsiteY14" fmla="*/ 184558 h 3443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8029" h="3443681">
                      <a:moveTo>
                        <a:pt x="0" y="964734"/>
                      </a:moveTo>
                      <a:cubicBezTo>
                        <a:pt x="65713" y="1028350"/>
                        <a:pt x="131427" y="1091967"/>
                        <a:pt x="209724" y="1065402"/>
                      </a:cubicBezTo>
                      <a:cubicBezTo>
                        <a:pt x="288021" y="1038837"/>
                        <a:pt x="395680" y="940965"/>
                        <a:pt x="469783" y="805343"/>
                      </a:cubicBezTo>
                      <a:cubicBezTo>
                        <a:pt x="543886" y="669721"/>
                        <a:pt x="514524" y="304800"/>
                        <a:pt x="654341" y="251670"/>
                      </a:cubicBezTo>
                      <a:cubicBezTo>
                        <a:pt x="794158" y="198540"/>
                        <a:pt x="1087772" y="506136"/>
                        <a:pt x="1308682" y="486562"/>
                      </a:cubicBezTo>
                      <a:cubicBezTo>
                        <a:pt x="1529592" y="466988"/>
                        <a:pt x="1876338" y="0"/>
                        <a:pt x="1979802" y="134224"/>
                      </a:cubicBezTo>
                      <a:cubicBezTo>
                        <a:pt x="2083266" y="268448"/>
                        <a:pt x="1788253" y="967531"/>
                        <a:pt x="1929468" y="1291905"/>
                      </a:cubicBezTo>
                      <a:cubicBezTo>
                        <a:pt x="2070683" y="1616279"/>
                        <a:pt x="2664903" y="1736521"/>
                        <a:pt x="2827090" y="2080470"/>
                      </a:cubicBezTo>
                      <a:cubicBezTo>
                        <a:pt x="2989277" y="2424419"/>
                        <a:pt x="2740403" y="3267513"/>
                        <a:pt x="2902590" y="3355597"/>
                      </a:cubicBezTo>
                      <a:cubicBezTo>
                        <a:pt x="3064777" y="3443681"/>
                        <a:pt x="3431097" y="2764172"/>
                        <a:pt x="3800213" y="2608976"/>
                      </a:cubicBezTo>
                      <a:cubicBezTo>
                        <a:pt x="4169329" y="2453780"/>
                        <a:pt x="4904763" y="2625755"/>
                        <a:pt x="5117284" y="2424419"/>
                      </a:cubicBezTo>
                      <a:cubicBezTo>
                        <a:pt x="5329805" y="2223083"/>
                        <a:pt x="4876800" y="1620474"/>
                        <a:pt x="5075339" y="1400962"/>
                      </a:cubicBezTo>
                      <a:cubicBezTo>
                        <a:pt x="5273879" y="1181450"/>
                        <a:pt x="6096000" y="1266738"/>
                        <a:pt x="6308521" y="1107347"/>
                      </a:cubicBezTo>
                      <a:cubicBezTo>
                        <a:pt x="6521042" y="947956"/>
                        <a:pt x="6237215" y="598415"/>
                        <a:pt x="6350466" y="444617"/>
                      </a:cubicBezTo>
                      <a:cubicBezTo>
                        <a:pt x="6463717" y="290819"/>
                        <a:pt x="6725873" y="237688"/>
                        <a:pt x="6988029" y="184558"/>
                      </a:cubicBezTo>
                    </a:path>
                  </a:pathLst>
                </a:cu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560611" y="4490343"/>
                  <a:ext cx="385907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C00000"/>
                      </a:solidFill>
                    </a:rPr>
                    <a:t>Actual Camera Path</a:t>
                  </a:r>
                  <a:endParaRPr lang="en-US" sz="3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6276084" y="4132530"/>
                  <a:ext cx="394282" cy="394282"/>
                </a:xfrm>
                <a:custGeom>
                  <a:avLst/>
                  <a:gdLst>
                    <a:gd name="connsiteX0" fmla="*/ 0 w 394282"/>
                    <a:gd name="connsiteY0" fmla="*/ 0 h 394282"/>
                    <a:gd name="connsiteX1" fmla="*/ 260059 w 394282"/>
                    <a:gd name="connsiteY1" fmla="*/ 109056 h 394282"/>
                    <a:gd name="connsiteX2" fmla="*/ 394282 w 394282"/>
                    <a:gd name="connsiteY2" fmla="*/ 394282 h 39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4282" h="394282">
                      <a:moveTo>
                        <a:pt x="0" y="0"/>
                      </a:moveTo>
                      <a:cubicBezTo>
                        <a:pt x="97172" y="21671"/>
                        <a:pt x="194345" y="43342"/>
                        <a:pt x="260059" y="109056"/>
                      </a:cubicBezTo>
                      <a:cubicBezTo>
                        <a:pt x="325773" y="174770"/>
                        <a:pt x="356532" y="390088"/>
                        <a:pt x="394282" y="394282"/>
                      </a:cubicBezTo>
                    </a:path>
                  </a:pathLst>
                </a:custGeom>
                <a:ln w="25400">
                  <a:solidFill>
                    <a:srgbClr val="C00000"/>
                  </a:solidFill>
                  <a:prstDash val="sysDot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88"/>
              <p:cNvGrpSpPr/>
              <p:nvPr/>
            </p:nvGrpSpPr>
            <p:grpSpPr>
              <a:xfrm>
                <a:off x="-1065763" y="25777971"/>
                <a:ext cx="11071485" cy="4247177"/>
                <a:chOff x="-590275" y="1214670"/>
                <a:chExt cx="11071485" cy="4247177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-590275" y="4815516"/>
                  <a:ext cx="1035462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Synthesize a video along a virtual smooth camera path</a:t>
                  </a:r>
                  <a:endParaRPr lang="en-US" sz="3600" dirty="0"/>
                </a:p>
              </p:txBody>
            </p:sp>
            <p:grpSp>
              <p:nvGrpSpPr>
                <p:cNvPr id="51" name="Group 27"/>
                <p:cNvGrpSpPr/>
                <p:nvPr/>
              </p:nvGrpSpPr>
              <p:grpSpPr>
                <a:xfrm>
                  <a:off x="1058129" y="1214670"/>
                  <a:ext cx="9423081" cy="3166844"/>
                  <a:chOff x="1058129" y="1653582"/>
                  <a:chExt cx="9423081" cy="3166844"/>
                </a:xfrm>
              </p:grpSpPr>
              <p:sp>
                <p:nvSpPr>
                  <p:cNvPr id="52" name="Freeform 51"/>
                  <p:cNvSpPr/>
                  <p:nvPr/>
                </p:nvSpPr>
                <p:spPr>
                  <a:xfrm>
                    <a:off x="1058129" y="1653582"/>
                    <a:ext cx="7029975" cy="3166844"/>
                  </a:xfrm>
                  <a:custGeom>
                    <a:avLst/>
                    <a:gdLst>
                      <a:gd name="connsiteX0" fmla="*/ 0 w 4026716"/>
                      <a:gd name="connsiteY0" fmla="*/ 1069596 h 3166844"/>
                      <a:gd name="connsiteX1" fmla="*/ 1023457 w 4026716"/>
                      <a:gd name="connsiteY1" fmla="*/ 348143 h 3166844"/>
                      <a:gd name="connsiteX2" fmla="*/ 1845578 w 4026716"/>
                      <a:gd name="connsiteY2" fmla="*/ 3158455 h 3166844"/>
                      <a:gd name="connsiteX3" fmla="*/ 4026716 w 4026716"/>
                      <a:gd name="connsiteY3" fmla="*/ 297809 h 3166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26716" h="3166844">
                        <a:moveTo>
                          <a:pt x="0" y="1069596"/>
                        </a:moveTo>
                        <a:cubicBezTo>
                          <a:pt x="357930" y="534798"/>
                          <a:pt x="715861" y="0"/>
                          <a:pt x="1023457" y="348143"/>
                        </a:cubicBezTo>
                        <a:cubicBezTo>
                          <a:pt x="1331053" y="696286"/>
                          <a:pt x="1345035" y="3166844"/>
                          <a:pt x="1845578" y="3158455"/>
                        </a:cubicBezTo>
                        <a:cubicBezTo>
                          <a:pt x="2346121" y="3150066"/>
                          <a:pt x="3665989" y="906011"/>
                          <a:pt x="4026716" y="297809"/>
                        </a:cubicBezTo>
                      </a:path>
                    </a:pathLst>
                  </a:cu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6558020" y="3597033"/>
                    <a:ext cx="392319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Virtual Camera Path</a:t>
                    </a:r>
                    <a:endParaRPr lang="en-US" sz="36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Freeform 53"/>
                  <p:cNvSpPr/>
                  <p:nvPr/>
                </p:nvSpPr>
                <p:spPr>
                  <a:xfrm>
                    <a:off x="6760055" y="3261473"/>
                    <a:ext cx="394282" cy="394282"/>
                  </a:xfrm>
                  <a:custGeom>
                    <a:avLst/>
                    <a:gdLst>
                      <a:gd name="connsiteX0" fmla="*/ 0 w 394282"/>
                      <a:gd name="connsiteY0" fmla="*/ 0 h 394282"/>
                      <a:gd name="connsiteX1" fmla="*/ 260059 w 394282"/>
                      <a:gd name="connsiteY1" fmla="*/ 109056 h 394282"/>
                      <a:gd name="connsiteX2" fmla="*/ 394282 w 394282"/>
                      <a:gd name="connsiteY2" fmla="*/ 394282 h 394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4282" h="394282">
                        <a:moveTo>
                          <a:pt x="0" y="0"/>
                        </a:moveTo>
                        <a:cubicBezTo>
                          <a:pt x="97172" y="21671"/>
                          <a:pt x="194345" y="43342"/>
                          <a:pt x="260059" y="109056"/>
                        </a:cubicBezTo>
                        <a:cubicBezTo>
                          <a:pt x="325773" y="174770"/>
                          <a:pt x="356532" y="390088"/>
                          <a:pt x="394282" y="394282"/>
                        </a:cubicBezTo>
                      </a:path>
                    </a:pathLst>
                  </a:custGeom>
                  <a:ln w="2540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ysDot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58" name="Group 57"/>
          <p:cNvGrpSpPr/>
          <p:nvPr/>
        </p:nvGrpSpPr>
        <p:grpSpPr>
          <a:xfrm>
            <a:off x="17221200" y="21888271"/>
            <a:ext cx="15836410" cy="7220129"/>
            <a:chOff x="16230600" y="20239632"/>
            <a:chExt cx="15836410" cy="7220129"/>
          </a:xfrm>
        </p:grpSpPr>
        <p:sp>
          <p:nvSpPr>
            <p:cNvPr id="59" name="Rectangle 58"/>
            <p:cNvSpPr/>
            <p:nvPr/>
          </p:nvSpPr>
          <p:spPr>
            <a:xfrm>
              <a:off x="16230600" y="20239632"/>
              <a:ext cx="12783821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dirty="0" smtClean="0"/>
                <a:t>How to Avoid Structure from Motion?</a:t>
              </a:r>
              <a:endParaRPr lang="en-US" sz="6400" dirty="0"/>
            </a:p>
          </p:txBody>
        </p:sp>
        <p:grpSp>
          <p:nvGrpSpPr>
            <p:cNvPr id="60" name="Group 119"/>
            <p:cNvGrpSpPr/>
            <p:nvPr/>
          </p:nvGrpSpPr>
          <p:grpSpPr>
            <a:xfrm>
              <a:off x="16687800" y="21117300"/>
              <a:ext cx="15379210" cy="6342461"/>
              <a:chOff x="-286512" y="756660"/>
              <a:chExt cx="15379210" cy="6342461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-286512" y="5898792"/>
                <a:ext cx="10058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/>
                  <a:t>Advantage: </a:t>
                </a:r>
              </a:p>
              <a:p>
                <a:r>
                  <a:rPr lang="en-US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  Do not need to compute 3D input camera path</a:t>
                </a:r>
                <a:endParaRPr lang="en-US" sz="36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286512" y="4774662"/>
                <a:ext cx="1537921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/>
                  <a:t>Spacetime</a:t>
                </a:r>
                <a:r>
                  <a:rPr lang="en-US" sz="3600" dirty="0" smtClean="0"/>
                  <a:t> optimization</a:t>
                </a:r>
                <a:r>
                  <a:rPr lang="en-US" sz="3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r>
                  <a:rPr lang="en-US" sz="3600" dirty="0">
                    <a:solidFill>
                      <a:srgbClr val="FFCC66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FFCC66"/>
                    </a:solidFill>
                  </a:rPr>
                  <a:t>    </a:t>
                </a:r>
                <a:r>
                  <a:rPr lang="en-US" sz="3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Maximize smoothness of virtual video as function of 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{</a:t>
                </a:r>
                <a:r>
                  <a:rPr lang="en-US" sz="3600" dirty="0" err="1" smtClean="0">
                    <a:solidFill>
                      <a:srgbClr val="00B050"/>
                    </a:solidFill>
                  </a:rPr>
                  <a:t>R</a:t>
                </a:r>
                <a:r>
                  <a:rPr lang="en-US" sz="3600" baseline="-25000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, </a:t>
                </a:r>
                <a:r>
                  <a:rPr lang="en-US" sz="3600" dirty="0" err="1" smtClean="0">
                    <a:solidFill>
                      <a:srgbClr val="00B050"/>
                    </a:solidFill>
                  </a:rPr>
                  <a:t>t</a:t>
                </a:r>
                <a:r>
                  <a:rPr lang="en-US" sz="3600" baseline="-25000" dirty="0" err="1" smtClean="0">
                    <a:solidFill>
                      <a:srgbClr val="00B050"/>
                    </a:solidFill>
                  </a:rPr>
                  <a:t>f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}</a:t>
                </a:r>
                <a:r>
                  <a:rPr lang="en-US" sz="3600" baseline="-25000" dirty="0" smtClean="0">
                    <a:solidFill>
                      <a:srgbClr val="00B050"/>
                    </a:solidFill>
                  </a:rPr>
                  <a:t>f=1…F</a:t>
                </a:r>
                <a:r>
                  <a:rPr lang="en-US" sz="3600" dirty="0" smtClean="0">
                    <a:solidFill>
                      <a:srgbClr val="00FF00"/>
                    </a:solidFill>
                  </a:rPr>
                  <a:t>	</a:t>
                </a:r>
                <a:endParaRPr lang="en-US" sz="3600" dirty="0">
                  <a:solidFill>
                    <a:srgbClr val="00FF00"/>
                  </a:solidFill>
                </a:endParaRPr>
              </a:p>
            </p:txBody>
          </p:sp>
          <p:grpSp>
            <p:nvGrpSpPr>
              <p:cNvPr id="63" name="Group 97"/>
              <p:cNvGrpSpPr/>
              <p:nvPr/>
            </p:nvGrpSpPr>
            <p:grpSpPr>
              <a:xfrm>
                <a:off x="1066521" y="1344699"/>
                <a:ext cx="9353160" cy="3443681"/>
                <a:chOff x="1066521" y="1783611"/>
                <a:chExt cx="9353160" cy="3443681"/>
              </a:xfrm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1066521" y="1783611"/>
                  <a:ext cx="6988029" cy="3443681"/>
                </a:xfrm>
                <a:custGeom>
                  <a:avLst/>
                  <a:gdLst>
                    <a:gd name="connsiteX0" fmla="*/ 0 w 6988029"/>
                    <a:gd name="connsiteY0" fmla="*/ 964734 h 3443681"/>
                    <a:gd name="connsiteX1" fmla="*/ 209724 w 6988029"/>
                    <a:gd name="connsiteY1" fmla="*/ 1065402 h 3443681"/>
                    <a:gd name="connsiteX2" fmla="*/ 469783 w 6988029"/>
                    <a:gd name="connsiteY2" fmla="*/ 805343 h 3443681"/>
                    <a:gd name="connsiteX3" fmla="*/ 654341 w 6988029"/>
                    <a:gd name="connsiteY3" fmla="*/ 251670 h 3443681"/>
                    <a:gd name="connsiteX4" fmla="*/ 1308682 w 6988029"/>
                    <a:gd name="connsiteY4" fmla="*/ 486562 h 3443681"/>
                    <a:gd name="connsiteX5" fmla="*/ 1979802 w 6988029"/>
                    <a:gd name="connsiteY5" fmla="*/ 134224 h 3443681"/>
                    <a:gd name="connsiteX6" fmla="*/ 1929468 w 6988029"/>
                    <a:gd name="connsiteY6" fmla="*/ 1291905 h 3443681"/>
                    <a:gd name="connsiteX7" fmla="*/ 2827090 w 6988029"/>
                    <a:gd name="connsiteY7" fmla="*/ 2080470 h 3443681"/>
                    <a:gd name="connsiteX8" fmla="*/ 2902590 w 6988029"/>
                    <a:gd name="connsiteY8" fmla="*/ 3355597 h 3443681"/>
                    <a:gd name="connsiteX9" fmla="*/ 3800213 w 6988029"/>
                    <a:gd name="connsiteY9" fmla="*/ 2608976 h 3443681"/>
                    <a:gd name="connsiteX10" fmla="*/ 5117284 w 6988029"/>
                    <a:gd name="connsiteY10" fmla="*/ 2424419 h 3443681"/>
                    <a:gd name="connsiteX11" fmla="*/ 5075339 w 6988029"/>
                    <a:gd name="connsiteY11" fmla="*/ 1400962 h 3443681"/>
                    <a:gd name="connsiteX12" fmla="*/ 6308521 w 6988029"/>
                    <a:gd name="connsiteY12" fmla="*/ 1107347 h 3443681"/>
                    <a:gd name="connsiteX13" fmla="*/ 6350466 w 6988029"/>
                    <a:gd name="connsiteY13" fmla="*/ 444617 h 3443681"/>
                    <a:gd name="connsiteX14" fmla="*/ 6988029 w 6988029"/>
                    <a:gd name="connsiteY14" fmla="*/ 184558 h 3443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88029" h="3443681">
                      <a:moveTo>
                        <a:pt x="0" y="964734"/>
                      </a:moveTo>
                      <a:cubicBezTo>
                        <a:pt x="65713" y="1028350"/>
                        <a:pt x="131427" y="1091967"/>
                        <a:pt x="209724" y="1065402"/>
                      </a:cubicBezTo>
                      <a:cubicBezTo>
                        <a:pt x="288021" y="1038837"/>
                        <a:pt x="395680" y="940965"/>
                        <a:pt x="469783" y="805343"/>
                      </a:cubicBezTo>
                      <a:cubicBezTo>
                        <a:pt x="543886" y="669721"/>
                        <a:pt x="514524" y="304800"/>
                        <a:pt x="654341" y="251670"/>
                      </a:cubicBezTo>
                      <a:cubicBezTo>
                        <a:pt x="794158" y="198540"/>
                        <a:pt x="1087772" y="506136"/>
                        <a:pt x="1308682" y="486562"/>
                      </a:cubicBezTo>
                      <a:cubicBezTo>
                        <a:pt x="1529592" y="466988"/>
                        <a:pt x="1876338" y="0"/>
                        <a:pt x="1979802" y="134224"/>
                      </a:cubicBezTo>
                      <a:cubicBezTo>
                        <a:pt x="2083266" y="268448"/>
                        <a:pt x="1788253" y="967531"/>
                        <a:pt x="1929468" y="1291905"/>
                      </a:cubicBezTo>
                      <a:cubicBezTo>
                        <a:pt x="2070683" y="1616279"/>
                        <a:pt x="2664903" y="1736521"/>
                        <a:pt x="2827090" y="2080470"/>
                      </a:cubicBezTo>
                      <a:cubicBezTo>
                        <a:pt x="2989277" y="2424419"/>
                        <a:pt x="2740403" y="3267513"/>
                        <a:pt x="2902590" y="3355597"/>
                      </a:cubicBezTo>
                      <a:cubicBezTo>
                        <a:pt x="3064777" y="3443681"/>
                        <a:pt x="3431097" y="2764172"/>
                        <a:pt x="3800213" y="2608976"/>
                      </a:cubicBezTo>
                      <a:cubicBezTo>
                        <a:pt x="4169329" y="2453780"/>
                        <a:pt x="4904763" y="2625755"/>
                        <a:pt x="5117284" y="2424419"/>
                      </a:cubicBezTo>
                      <a:cubicBezTo>
                        <a:pt x="5329805" y="2223083"/>
                        <a:pt x="4876800" y="1620474"/>
                        <a:pt x="5075339" y="1400962"/>
                      </a:cubicBezTo>
                      <a:cubicBezTo>
                        <a:pt x="5273879" y="1181450"/>
                        <a:pt x="6096000" y="1266738"/>
                        <a:pt x="6308521" y="1107347"/>
                      </a:cubicBezTo>
                      <a:cubicBezTo>
                        <a:pt x="6521042" y="947956"/>
                        <a:pt x="6237215" y="598415"/>
                        <a:pt x="6350466" y="444617"/>
                      </a:cubicBezTo>
                      <a:cubicBezTo>
                        <a:pt x="6463717" y="290819"/>
                        <a:pt x="6725873" y="237688"/>
                        <a:pt x="6988029" y="184558"/>
                      </a:cubicBezTo>
                    </a:path>
                  </a:pathLst>
                </a:cu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6560611" y="4490341"/>
                  <a:ext cx="385907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C00000"/>
                      </a:solidFill>
                    </a:rPr>
                    <a:t>Actual Camera Path</a:t>
                  </a:r>
                  <a:endParaRPr lang="en-US" sz="3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6276084" y="4132530"/>
                  <a:ext cx="394282" cy="394282"/>
                </a:xfrm>
                <a:custGeom>
                  <a:avLst/>
                  <a:gdLst>
                    <a:gd name="connsiteX0" fmla="*/ 0 w 394282"/>
                    <a:gd name="connsiteY0" fmla="*/ 0 h 394282"/>
                    <a:gd name="connsiteX1" fmla="*/ 260059 w 394282"/>
                    <a:gd name="connsiteY1" fmla="*/ 109056 h 394282"/>
                    <a:gd name="connsiteX2" fmla="*/ 394282 w 394282"/>
                    <a:gd name="connsiteY2" fmla="*/ 394282 h 39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4282" h="394282">
                      <a:moveTo>
                        <a:pt x="0" y="0"/>
                      </a:moveTo>
                      <a:cubicBezTo>
                        <a:pt x="97172" y="21671"/>
                        <a:pt x="194345" y="43342"/>
                        <a:pt x="260059" y="109056"/>
                      </a:cubicBezTo>
                      <a:cubicBezTo>
                        <a:pt x="325773" y="174770"/>
                        <a:pt x="356532" y="390088"/>
                        <a:pt x="394282" y="394282"/>
                      </a:cubicBezTo>
                    </a:path>
                  </a:pathLst>
                </a:custGeom>
                <a:ln w="25400">
                  <a:solidFill>
                    <a:srgbClr val="C00000"/>
                  </a:solidFill>
                  <a:prstDash val="sysDot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27"/>
              <p:cNvGrpSpPr/>
              <p:nvPr/>
            </p:nvGrpSpPr>
            <p:grpSpPr>
              <a:xfrm>
                <a:off x="1058129" y="1214670"/>
                <a:ext cx="9423081" cy="3166844"/>
                <a:chOff x="1058129" y="1653582"/>
                <a:chExt cx="9423081" cy="3166844"/>
              </a:xfrm>
            </p:grpSpPr>
            <p:sp>
              <p:nvSpPr>
                <p:cNvPr id="79" name="Freeform 78"/>
                <p:cNvSpPr/>
                <p:nvPr/>
              </p:nvSpPr>
              <p:spPr>
                <a:xfrm>
                  <a:off x="1058129" y="1653582"/>
                  <a:ext cx="7029975" cy="3166844"/>
                </a:xfrm>
                <a:custGeom>
                  <a:avLst/>
                  <a:gdLst>
                    <a:gd name="connsiteX0" fmla="*/ 0 w 4026716"/>
                    <a:gd name="connsiteY0" fmla="*/ 1069596 h 3166844"/>
                    <a:gd name="connsiteX1" fmla="*/ 1023457 w 4026716"/>
                    <a:gd name="connsiteY1" fmla="*/ 348143 h 3166844"/>
                    <a:gd name="connsiteX2" fmla="*/ 1845578 w 4026716"/>
                    <a:gd name="connsiteY2" fmla="*/ 3158455 h 3166844"/>
                    <a:gd name="connsiteX3" fmla="*/ 4026716 w 4026716"/>
                    <a:gd name="connsiteY3" fmla="*/ 297809 h 316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26716" h="3166844">
                      <a:moveTo>
                        <a:pt x="0" y="1069596"/>
                      </a:moveTo>
                      <a:cubicBezTo>
                        <a:pt x="357930" y="534798"/>
                        <a:pt x="715861" y="0"/>
                        <a:pt x="1023457" y="348143"/>
                      </a:cubicBezTo>
                      <a:cubicBezTo>
                        <a:pt x="1331053" y="696286"/>
                        <a:pt x="1345035" y="3166844"/>
                        <a:pt x="1845578" y="3158455"/>
                      </a:cubicBezTo>
                      <a:cubicBezTo>
                        <a:pt x="2346121" y="3150066"/>
                        <a:pt x="3665989" y="906011"/>
                        <a:pt x="4026716" y="297809"/>
                      </a:cubicBezTo>
                    </a:path>
                  </a:pathLst>
                </a:cu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558020" y="3597030"/>
                  <a:ext cx="39231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Virtual Camera Path</a:t>
                  </a:r>
                  <a:endParaRPr lang="en-US" sz="3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6760055" y="3261473"/>
                  <a:ext cx="394282" cy="394282"/>
                </a:xfrm>
                <a:custGeom>
                  <a:avLst/>
                  <a:gdLst>
                    <a:gd name="connsiteX0" fmla="*/ 0 w 394282"/>
                    <a:gd name="connsiteY0" fmla="*/ 0 h 394282"/>
                    <a:gd name="connsiteX1" fmla="*/ 260059 w 394282"/>
                    <a:gd name="connsiteY1" fmla="*/ 109056 h 394282"/>
                    <a:gd name="connsiteX2" fmla="*/ 394282 w 394282"/>
                    <a:gd name="connsiteY2" fmla="*/ 394282 h 39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94282" h="394282">
                      <a:moveTo>
                        <a:pt x="0" y="0"/>
                      </a:moveTo>
                      <a:cubicBezTo>
                        <a:pt x="97172" y="21671"/>
                        <a:pt x="194345" y="43342"/>
                        <a:pt x="260059" y="109056"/>
                      </a:cubicBezTo>
                      <a:cubicBezTo>
                        <a:pt x="325773" y="174770"/>
                        <a:pt x="356532" y="390088"/>
                        <a:pt x="394282" y="394282"/>
                      </a:cubicBezTo>
                    </a:path>
                  </a:pathLst>
                </a:custGeom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  <a:prstDash val="sysDot"/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105"/>
              <p:cNvGrpSpPr/>
              <p:nvPr/>
            </p:nvGrpSpPr>
            <p:grpSpPr>
              <a:xfrm>
                <a:off x="475488" y="756660"/>
                <a:ext cx="9079409" cy="3957254"/>
                <a:chOff x="475488" y="756660"/>
                <a:chExt cx="9079409" cy="3957254"/>
              </a:xfrm>
            </p:grpSpPr>
            <p:cxnSp>
              <p:nvCxnSpPr>
                <p:cNvPr id="66" name="Straight Arrow Connector 65"/>
                <p:cNvCxnSpPr>
                  <a:stCxn id="82" idx="7"/>
                </p:cNvCxnSpPr>
                <p:nvPr/>
              </p:nvCxnSpPr>
              <p:spPr>
                <a:xfrm flipH="1">
                  <a:off x="3598069" y="3425170"/>
                  <a:ext cx="295543" cy="132418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6139192" y="2734266"/>
                  <a:ext cx="340190" cy="22086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 flipH="1" flipV="1">
                  <a:off x="2322520" y="1484851"/>
                  <a:ext cx="52683" cy="35355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 rot="16200000" flipV="1">
                  <a:off x="1219701" y="2187392"/>
                  <a:ext cx="262856" cy="5313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rot="5400000">
                  <a:off x="2901851" y="1501911"/>
                  <a:ext cx="183159" cy="8529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flipV="1">
                  <a:off x="2957517" y="2471808"/>
                  <a:ext cx="282341" cy="67112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rot="16200000" flipV="1">
                  <a:off x="5841573" y="3576272"/>
                  <a:ext cx="350449" cy="155917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 rot="16200000" flipH="1">
                  <a:off x="4810123" y="3988927"/>
                  <a:ext cx="187353" cy="12024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rot="5400000" flipH="1" flipV="1">
                  <a:off x="3879911" y="4466088"/>
                  <a:ext cx="334862" cy="16079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>
                  <a:stCxn id="82" idx="12"/>
                </p:cNvCxnSpPr>
                <p:nvPr/>
              </p:nvCxnSpPr>
              <p:spPr>
                <a:xfrm flipH="1" flipV="1">
                  <a:off x="7252617" y="2303977"/>
                  <a:ext cx="122425" cy="14807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7467843" y="1719414"/>
                  <a:ext cx="214009" cy="14748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475488" y="756660"/>
                  <a:ext cx="90794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i="1" dirty="0" smtClean="0"/>
                    <a:t>Insight</a:t>
                  </a:r>
                  <a:r>
                    <a:rPr lang="en-US" sz="3600" dirty="0" smtClean="0"/>
                    <a:t>: Only Need Relative Transformation </a:t>
                  </a:r>
                  <a:r>
                    <a:rPr lang="en-US" sz="3600" dirty="0" err="1" smtClean="0">
                      <a:solidFill>
                        <a:srgbClr val="00B050"/>
                      </a:solidFill>
                    </a:rPr>
                    <a:t>R</a:t>
                  </a:r>
                  <a:r>
                    <a:rPr lang="en-US" sz="3600" baseline="-25000" dirty="0" err="1" smtClean="0">
                      <a:solidFill>
                        <a:srgbClr val="00B050"/>
                      </a:solidFill>
                    </a:rPr>
                    <a:t>f</a:t>
                  </a:r>
                  <a:r>
                    <a:rPr lang="en-US" sz="3600" dirty="0" smtClean="0">
                      <a:solidFill>
                        <a:srgbClr val="00B050"/>
                      </a:solidFill>
                    </a:rPr>
                    <a:t>, </a:t>
                  </a:r>
                  <a:r>
                    <a:rPr lang="en-US" sz="3600" dirty="0" err="1" smtClean="0">
                      <a:solidFill>
                        <a:srgbClr val="00B050"/>
                      </a:solidFill>
                    </a:rPr>
                    <a:t>t</a:t>
                  </a:r>
                  <a:r>
                    <a:rPr lang="en-US" sz="3600" baseline="-25000" dirty="0" err="1" smtClean="0">
                      <a:solidFill>
                        <a:srgbClr val="00B050"/>
                      </a:solidFill>
                    </a:rPr>
                    <a:t>f</a:t>
                  </a:r>
                  <a:endParaRPr lang="en-US" sz="3600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78" name="Shape 118"/>
                <p:cNvCxnSpPr/>
                <p:nvPr/>
              </p:nvCxnSpPr>
              <p:spPr bwMode="auto">
                <a:xfrm rot="10800000" flipV="1">
                  <a:off x="7943089" y="1423170"/>
                  <a:ext cx="986335" cy="360821"/>
                </a:xfrm>
                <a:prstGeom prst="curvedConnector3">
                  <a:avLst>
                    <a:gd name="adj1" fmla="val 1715"/>
                  </a:avLst>
                </a:prstGeom>
                <a:noFill/>
                <a:ln w="25400" cap="flat" cmpd="sng" algn="ctr">
                  <a:solidFill>
                    <a:srgbClr val="00B050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</p:grpSp>
      <p:grpSp>
        <p:nvGrpSpPr>
          <p:cNvPr id="459" name="Group 458"/>
          <p:cNvGrpSpPr/>
          <p:nvPr/>
        </p:nvGrpSpPr>
        <p:grpSpPr>
          <a:xfrm>
            <a:off x="34671000" y="14706600"/>
            <a:ext cx="9906000" cy="6944618"/>
            <a:chOff x="36754983" y="14619982"/>
            <a:chExt cx="9906000" cy="6944618"/>
          </a:xfrm>
        </p:grpSpPr>
        <p:sp>
          <p:nvSpPr>
            <p:cNvPr id="16" name="TextBox 15"/>
            <p:cNvSpPr txBox="1"/>
            <p:nvPr/>
          </p:nvSpPr>
          <p:spPr>
            <a:xfrm>
              <a:off x="38352742" y="14619982"/>
              <a:ext cx="683385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dirty="0" smtClean="0"/>
                <a:t>New View Synthesis</a:t>
              </a:r>
              <a:endParaRPr lang="en-US" sz="6400" dirty="0"/>
            </a:p>
          </p:txBody>
        </p:sp>
        <p:grpSp>
          <p:nvGrpSpPr>
            <p:cNvPr id="351" name="Group 350"/>
            <p:cNvGrpSpPr/>
            <p:nvPr/>
          </p:nvGrpSpPr>
          <p:grpSpPr>
            <a:xfrm>
              <a:off x="36754983" y="15823699"/>
              <a:ext cx="9906000" cy="5740901"/>
              <a:chOff x="-460515" y="914400"/>
              <a:chExt cx="9906000" cy="5740901"/>
            </a:xfrm>
          </p:grpSpPr>
          <p:grpSp>
            <p:nvGrpSpPr>
              <p:cNvPr id="352" name="Group 386"/>
              <p:cNvGrpSpPr/>
              <p:nvPr/>
            </p:nvGrpSpPr>
            <p:grpSpPr>
              <a:xfrm>
                <a:off x="-231915" y="914400"/>
                <a:ext cx="3077285" cy="2236125"/>
                <a:chOff x="-231915" y="914400"/>
                <a:chExt cx="3077285" cy="2236125"/>
              </a:xfrm>
            </p:grpSpPr>
            <p:pic>
              <p:nvPicPr>
                <p:cNvPr id="372" name="Picture 12" descr="C:\Workspace\iccv2009\presentation\extras\blyane3_cam02_frame250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-231915" y="914400"/>
                  <a:ext cx="1273623" cy="9552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3" name="Picture 13" descr="C:\Workspace\iccv2009\presentation\extras\blyane3_cam10_frame250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-229308" y="2197263"/>
                  <a:ext cx="1271016" cy="9532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4" name="Picture 15" descr="C:\Workspace\iccv2009\presentation\extras\blyane3_cam14_frame250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574354" y="914400"/>
                  <a:ext cx="1271016" cy="9532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5" name="Picture 16" descr="C:\Workspace\iccv2009\presentation\extras\blyane3_cam22_frame250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574354" y="2197263"/>
                  <a:ext cx="1271016" cy="9532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6" name="Picture 14" descr="C:\Workspace\iccv2009\presentation\extras\blyane3_cam12_frame250.pn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08253" y="1544373"/>
                  <a:ext cx="1271016" cy="95326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53" name="Group 392"/>
              <p:cNvGrpSpPr/>
              <p:nvPr/>
            </p:nvGrpSpPr>
            <p:grpSpPr>
              <a:xfrm>
                <a:off x="6155279" y="914400"/>
                <a:ext cx="3137806" cy="2236125"/>
                <a:chOff x="6155279" y="914400"/>
                <a:chExt cx="3137806" cy="2236125"/>
              </a:xfrm>
            </p:grpSpPr>
            <p:pic>
              <p:nvPicPr>
                <p:cNvPr id="367" name="Picture 17" descr="C:\Workspace\iccv2009\presentation\extras\dpt_image02_blayne3_frm250_frm250.pn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6155279" y="914400"/>
                  <a:ext cx="1271016" cy="9532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8" name="Picture 18" descr="C:\Workspace\iccv2009\presentation\extras\dpt_image10_blayne3_frm250_frm250.pn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6155279" y="2197263"/>
                  <a:ext cx="1271016" cy="9532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9" name="Picture 20" descr="C:\Workspace\iccv2009\presentation\extras\dpt_image14_blayne3_frm250_frm250.pn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8022069" y="916356"/>
                  <a:ext cx="1271016" cy="9532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0" name="Picture 21" descr="C:\Workspace\iccv2009\presentation\extras\dpt_image22_blayne3_frm250_frm250.png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8022069" y="2197263"/>
                  <a:ext cx="1271016" cy="9532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1" name="Picture 19" descr="C:\Workspace\iccv2009\presentation\extras\dpt_image12_blayne3_frm250_frm250.png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7079117" y="1544373"/>
                  <a:ext cx="1271016" cy="95326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54" name="Rectangle 353"/>
              <p:cNvSpPr/>
              <p:nvPr/>
            </p:nvSpPr>
            <p:spPr>
              <a:xfrm>
                <a:off x="4111485" y="2285999"/>
                <a:ext cx="694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B050"/>
                    </a:solidFill>
                  </a:rPr>
                  <a:t>R,t</a:t>
                </a:r>
                <a:endParaRPr lang="en-US" sz="3600" baseline="-250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355" name="Picture 22" descr="C:\Workspace\iccv2009\presentation\extras\blayne3_virtual.frame250.pn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335697" y="4923155"/>
                <a:ext cx="2309528" cy="1732146"/>
              </a:xfrm>
              <a:prstGeom prst="rect">
                <a:avLst/>
              </a:prstGeom>
              <a:noFill/>
            </p:spPr>
          </p:pic>
          <p:sp>
            <p:nvSpPr>
              <p:cNvPr id="358" name="TextBox 357"/>
              <p:cNvSpPr txBox="1"/>
              <p:nvPr/>
            </p:nvSpPr>
            <p:spPr>
              <a:xfrm>
                <a:off x="-460515" y="5486399"/>
                <a:ext cx="36470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Synthesized Image</a:t>
                </a:r>
                <a:endParaRPr lang="en-US" sz="3600" dirty="0"/>
              </a:p>
            </p:txBody>
          </p:sp>
          <p:cxnSp>
            <p:nvCxnSpPr>
              <p:cNvPr id="359" name="Straight Arrow Connector 358"/>
              <p:cNvCxnSpPr>
                <a:endCxn id="365" idx="1"/>
              </p:cNvCxnSpPr>
              <p:nvPr/>
            </p:nvCxnSpPr>
            <p:spPr bwMode="auto">
              <a:xfrm>
                <a:off x="2282685" y="3276599"/>
                <a:ext cx="1324686" cy="61043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0" name="Straight Arrow Connector 359"/>
              <p:cNvCxnSpPr>
                <a:stCxn id="354" idx="2"/>
                <a:endCxn id="365" idx="0"/>
              </p:cNvCxnSpPr>
              <p:nvPr/>
            </p:nvCxnSpPr>
            <p:spPr bwMode="auto">
              <a:xfrm rot="16200000" flipH="1">
                <a:off x="4217398" y="3173595"/>
                <a:ext cx="512942" cy="3041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1" name="Straight Arrow Connector 360"/>
              <p:cNvCxnSpPr>
                <a:endCxn id="365" idx="3"/>
              </p:cNvCxnSpPr>
              <p:nvPr/>
            </p:nvCxnSpPr>
            <p:spPr bwMode="auto">
              <a:xfrm rot="10800000" flipV="1">
                <a:off x="5370779" y="3276598"/>
                <a:ext cx="1407707" cy="61043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62" name="TextBox 361"/>
              <p:cNvSpPr txBox="1"/>
              <p:nvPr/>
            </p:nvSpPr>
            <p:spPr>
              <a:xfrm>
                <a:off x="3027780" y="1219199"/>
                <a:ext cx="303775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 smtClean="0"/>
                  <a:t>Relative</a:t>
                </a:r>
              </a:p>
              <a:p>
                <a:pPr algn="ctr"/>
                <a:r>
                  <a:rPr lang="en-US" sz="3600" dirty="0" smtClean="0"/>
                  <a:t>Transformation</a:t>
                </a:r>
                <a:endParaRPr lang="en-US" sz="3600" dirty="0"/>
              </a:p>
            </p:txBody>
          </p:sp>
          <p:grpSp>
            <p:nvGrpSpPr>
              <p:cNvPr id="363" name="Group 407"/>
              <p:cNvGrpSpPr/>
              <p:nvPr/>
            </p:nvGrpSpPr>
            <p:grpSpPr>
              <a:xfrm>
                <a:off x="3607371" y="3445272"/>
                <a:ext cx="1763407" cy="883523"/>
                <a:chOff x="6687461" y="4274820"/>
                <a:chExt cx="1763407" cy="883523"/>
              </a:xfrm>
            </p:grpSpPr>
            <p:sp>
              <p:nvSpPr>
                <p:cNvPr id="365" name="Rounded Rectangle 364"/>
                <p:cNvSpPr/>
                <p:nvPr/>
              </p:nvSpPr>
              <p:spPr bwMode="auto">
                <a:xfrm>
                  <a:off x="6687461" y="4274820"/>
                  <a:ext cx="1763407" cy="883523"/>
                </a:xfrm>
                <a:prstGeom prst="roundRect">
                  <a:avLst/>
                </a:prstGeom>
                <a:solidFill>
                  <a:srgbClr val="80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rgbClr val="FFCC66"/>
                    </a:solidFill>
                    <a:effectLst/>
                    <a:latin typeface="Microsoft Sans Serif" pitchFamily="34" charset="0"/>
                  </a:endParaRPr>
                </a:p>
              </p:txBody>
            </p:sp>
            <p:sp>
              <p:nvSpPr>
                <p:cNvPr id="366" name="TextBox 365"/>
                <p:cNvSpPr txBox="1"/>
                <p:nvPr/>
              </p:nvSpPr>
              <p:spPr>
                <a:xfrm>
                  <a:off x="6892240" y="4328795"/>
                  <a:ext cx="1403461" cy="769441"/>
                </a:xfrm>
                <a:prstGeom prst="rect">
                  <a:avLst/>
                </a:prstGeom>
                <a:noFill/>
                <a:effectLst>
                  <a:outerShdw blurRad="25400" dist="25400" dir="2220000" algn="ctr" rotWithShape="0">
                    <a:srgbClr val="000000"/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200" dirty="0" smtClean="0">
                      <a:solidFill>
                        <a:schemeClr val="bg1"/>
                      </a:solidFill>
                    </a:rPr>
                    <a:t>New View </a:t>
                  </a:r>
                </a:p>
                <a:p>
                  <a:pPr algn="ctr"/>
                  <a:r>
                    <a:rPr lang="en-US" sz="2200" dirty="0" smtClean="0">
                      <a:solidFill>
                        <a:schemeClr val="bg1"/>
                      </a:solidFill>
                    </a:rPr>
                    <a:t>Synthesis </a:t>
                  </a:r>
                  <a:endParaRPr lang="en-US" sz="22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364" name="Straight Arrow Connector 363"/>
              <p:cNvCxnSpPr>
                <a:stCxn id="365" idx="2"/>
                <a:endCxn id="355" idx="0"/>
              </p:cNvCxnSpPr>
              <p:nvPr/>
            </p:nvCxnSpPr>
            <p:spPr bwMode="auto">
              <a:xfrm rot="16200000" flipH="1">
                <a:off x="4192588" y="4625282"/>
                <a:ext cx="594360" cy="13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56" name="TextBox 355"/>
              <p:cNvSpPr txBox="1"/>
              <p:nvPr/>
            </p:nvSpPr>
            <p:spPr>
              <a:xfrm>
                <a:off x="-334698" y="3133844"/>
                <a:ext cx="26173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Input Images</a:t>
                </a:r>
                <a:endParaRPr lang="en-US" sz="3600" dirty="0"/>
              </a:p>
            </p:txBody>
          </p:sp>
          <p:sp>
            <p:nvSpPr>
              <p:cNvPr id="357" name="TextBox 356"/>
              <p:cNvSpPr txBox="1"/>
              <p:nvPr/>
            </p:nvSpPr>
            <p:spPr>
              <a:xfrm>
                <a:off x="6971218" y="3136392"/>
                <a:ext cx="2474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Depth Maps</a:t>
                </a:r>
                <a:endParaRPr lang="en-US" sz="3600" dirty="0"/>
              </a:p>
            </p:txBody>
          </p:sp>
        </p:grpSp>
      </p:grpSp>
      <p:grpSp>
        <p:nvGrpSpPr>
          <p:cNvPr id="460" name="Group 459"/>
          <p:cNvGrpSpPr/>
          <p:nvPr/>
        </p:nvGrpSpPr>
        <p:grpSpPr>
          <a:xfrm>
            <a:off x="33299400" y="23274046"/>
            <a:ext cx="12633960" cy="9720554"/>
            <a:chOff x="36195000" y="20955000"/>
            <a:chExt cx="12633960" cy="9720554"/>
          </a:xfrm>
        </p:grpSpPr>
        <p:pic>
          <p:nvPicPr>
            <p:cNvPr id="377" name="Picture 376" descr="crowd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195000" y="20955000"/>
              <a:ext cx="4023360" cy="3017520"/>
            </a:xfrm>
            <a:prstGeom prst="rect">
              <a:avLst/>
            </a:prstGeom>
          </p:spPr>
        </p:pic>
        <p:pic>
          <p:nvPicPr>
            <p:cNvPr id="378" name="Picture 377" descr="crowd_shaky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195000" y="24163762"/>
              <a:ext cx="4023360" cy="3158992"/>
            </a:xfrm>
            <a:prstGeom prst="rect">
              <a:avLst/>
            </a:prstGeom>
          </p:spPr>
        </p:pic>
        <p:pic>
          <p:nvPicPr>
            <p:cNvPr id="379" name="Picture 378" descr="crowd_stable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195000" y="27516562"/>
              <a:ext cx="4023360" cy="3158992"/>
            </a:xfrm>
            <a:prstGeom prst="rect">
              <a:avLst/>
            </a:prstGeom>
          </p:spPr>
        </p:pic>
        <p:pic>
          <p:nvPicPr>
            <p:cNvPr id="380" name="Picture 379" descr="juggle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477440" y="20955000"/>
              <a:ext cx="4023360" cy="3017520"/>
            </a:xfrm>
            <a:prstGeom prst="rect">
              <a:avLst/>
            </a:prstGeom>
          </p:spPr>
        </p:pic>
        <p:pic>
          <p:nvPicPr>
            <p:cNvPr id="381" name="Picture 380" descr="juggle_shaky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477440" y="24155400"/>
              <a:ext cx="4023360" cy="3158992"/>
            </a:xfrm>
            <a:prstGeom prst="rect">
              <a:avLst/>
            </a:prstGeom>
          </p:spPr>
        </p:pic>
        <p:pic>
          <p:nvPicPr>
            <p:cNvPr id="382" name="Picture 381" descr="juggle_stable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477440" y="27516562"/>
              <a:ext cx="4023360" cy="3158992"/>
            </a:xfrm>
            <a:prstGeom prst="rect">
              <a:avLst/>
            </a:prstGeom>
          </p:spPr>
        </p:pic>
        <p:pic>
          <p:nvPicPr>
            <p:cNvPr id="383" name="Picture 382" descr="video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805600" y="20955000"/>
              <a:ext cx="4023360" cy="3017520"/>
            </a:xfrm>
            <a:prstGeom prst="rect">
              <a:avLst/>
            </a:prstGeom>
          </p:spPr>
        </p:pic>
        <p:pic>
          <p:nvPicPr>
            <p:cNvPr id="384" name="Picture 383" descr="video_shaky.pn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805600" y="24155400"/>
              <a:ext cx="4023360" cy="3158992"/>
            </a:xfrm>
            <a:prstGeom prst="rect">
              <a:avLst/>
            </a:prstGeom>
          </p:spPr>
        </p:pic>
        <p:pic>
          <p:nvPicPr>
            <p:cNvPr id="385" name="Picture 384" descr="video_stable.pn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805600" y="27508200"/>
              <a:ext cx="4023360" cy="3158992"/>
            </a:xfrm>
            <a:prstGeom prst="rect">
              <a:avLst/>
            </a:prstGeom>
          </p:spPr>
        </p:pic>
      </p:grpSp>
      <p:sp>
        <p:nvSpPr>
          <p:cNvPr id="396" name="TextBox 395"/>
          <p:cNvSpPr txBox="1"/>
          <p:nvPr/>
        </p:nvSpPr>
        <p:spPr>
          <a:xfrm>
            <a:off x="42274360" y="33451800"/>
            <a:ext cx="43600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 smtClean="0"/>
              <a:t>Future Work</a:t>
            </a:r>
            <a:endParaRPr lang="en-US" sz="6400" dirty="0"/>
          </a:p>
        </p:txBody>
      </p:sp>
      <p:grpSp>
        <p:nvGrpSpPr>
          <p:cNvPr id="397" name="Group 396"/>
          <p:cNvGrpSpPr/>
          <p:nvPr/>
        </p:nvGrpSpPr>
        <p:grpSpPr>
          <a:xfrm>
            <a:off x="3276600" y="6934200"/>
            <a:ext cx="9372600" cy="5943600"/>
            <a:chOff x="1752600" y="7162800"/>
            <a:chExt cx="9372600" cy="5943600"/>
          </a:xfrm>
        </p:grpSpPr>
        <p:sp>
          <p:nvSpPr>
            <p:cNvPr id="398" name="Rectangle 26"/>
            <p:cNvSpPr/>
            <p:nvPr/>
          </p:nvSpPr>
          <p:spPr>
            <a:xfrm>
              <a:off x="2514600" y="7162800"/>
              <a:ext cx="749596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dirty="0" smtClean="0"/>
                <a:t>Professional Solutions</a:t>
              </a:r>
              <a:endParaRPr lang="en-US" sz="6400" dirty="0"/>
            </a:p>
          </p:txBody>
        </p:sp>
        <p:grpSp>
          <p:nvGrpSpPr>
            <p:cNvPr id="399" name="Group 434"/>
            <p:cNvGrpSpPr/>
            <p:nvPr/>
          </p:nvGrpSpPr>
          <p:grpSpPr>
            <a:xfrm>
              <a:off x="1752600" y="8534400"/>
              <a:ext cx="9372600" cy="4572000"/>
              <a:chOff x="1752600" y="8534400"/>
              <a:chExt cx="9372600" cy="4572000"/>
            </a:xfrm>
          </p:grpSpPr>
          <p:grpSp>
            <p:nvGrpSpPr>
              <p:cNvPr id="400" name="Group 42"/>
              <p:cNvGrpSpPr/>
              <p:nvPr/>
            </p:nvGrpSpPr>
            <p:grpSpPr>
              <a:xfrm>
                <a:off x="1752600" y="8534400"/>
                <a:ext cx="9372600" cy="4572000"/>
                <a:chOff x="19492583" y="11663415"/>
                <a:chExt cx="9372600" cy="4572000"/>
              </a:xfrm>
            </p:grpSpPr>
            <p:sp>
              <p:nvSpPr>
                <p:cNvPr id="402" name="Content Placeholder 2"/>
                <p:cNvSpPr txBox="1">
                  <a:spLocks/>
                </p:cNvSpPr>
                <p:nvPr/>
              </p:nvSpPr>
              <p:spPr>
                <a:xfrm>
                  <a:off x="19492583" y="14863815"/>
                  <a:ext cx="9372600" cy="990600"/>
                </a:xfrm>
                <a:prstGeom prst="rect">
                  <a:avLst/>
                </a:prstGeom>
              </p:spPr>
              <p:txBody>
                <a:bodyPr vert="horz" lIns="470258" tIns="235129" rIns="470258" bIns="235129" rtlCol="0">
                  <a:noAutofit/>
                </a:bodyPr>
                <a:lstStyle/>
                <a:p>
                  <a:pPr marL="0" marR="0" lvl="0" indent="0" algn="ctr" defTabSz="4702576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Use special hardware to avoid camera shake</a:t>
                  </a:r>
                </a:p>
              </p:txBody>
            </p:sp>
            <p:pic>
              <p:nvPicPr>
                <p:cNvPr id="403" name="Picture 3" descr="C:\Workspace\iccv2009\presentation\extras\cmSEVEN_narrowweb__300x471,0.jpg"/>
                <p:cNvPicPr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23865589" y="11663415"/>
                  <a:ext cx="1811188" cy="284356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4" name="Picture 5" descr="C:\Workspace\iccv2009\presentation\extras\Arco.jpg"/>
                <p:cNvPicPr>
                  <a:picLocks noChangeAspect="1"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25887814" y="11663415"/>
                  <a:ext cx="2050648" cy="2843565"/>
                </a:xfrm>
                <a:prstGeom prst="rect">
                  <a:avLst/>
                </a:prstGeom>
                <a:noFill/>
              </p:spPr>
            </p:pic>
            <p:sp>
              <p:nvSpPr>
                <p:cNvPr id="405" name="Rectangle 37"/>
                <p:cNvSpPr/>
                <p:nvPr/>
              </p:nvSpPr>
              <p:spPr>
                <a:xfrm>
                  <a:off x="23378783" y="14491095"/>
                  <a:ext cx="2089482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3600" dirty="0" err="1" smtClean="0"/>
                    <a:t>steadicam</a:t>
                  </a:r>
                  <a:endParaRPr lang="en-US" sz="3600" dirty="0"/>
                </a:p>
              </p:txBody>
            </p:sp>
            <p:sp>
              <p:nvSpPr>
                <p:cNvPr id="406" name="Rectangle 38"/>
                <p:cNvSpPr/>
                <p:nvPr/>
              </p:nvSpPr>
              <p:spPr>
                <a:xfrm>
                  <a:off x="25664783" y="14491095"/>
                  <a:ext cx="2577437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dirty="0" smtClean="0"/>
                    <a:t>camera dolly</a:t>
                  </a:r>
                  <a:endParaRPr lang="en-US" sz="3600" dirty="0"/>
                </a:p>
              </p:txBody>
            </p:sp>
            <p:sp>
              <p:nvSpPr>
                <p:cNvPr id="407" name="Rectangle 39"/>
                <p:cNvSpPr/>
                <p:nvPr/>
              </p:nvSpPr>
              <p:spPr>
                <a:xfrm>
                  <a:off x="20102183" y="14491095"/>
                  <a:ext cx="2710614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3600" dirty="0" smtClean="0"/>
                    <a:t>camera crane</a:t>
                  </a:r>
                  <a:endParaRPr lang="en-US" sz="3600" dirty="0"/>
                </a:p>
              </p:txBody>
            </p:sp>
            <p:pic>
              <p:nvPicPr>
                <p:cNvPr id="408" name="Picture 4" descr="C:\Workspace\iccv2009\presentation\extras\fau_appl_fussball3.jpg"/>
                <p:cNvPicPr>
                  <a:picLocks noChangeAspect="1"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20014212" y="11663415"/>
                  <a:ext cx="3629824" cy="2839914"/>
                </a:xfrm>
                <a:prstGeom prst="rect">
                  <a:avLst/>
                </a:prstGeom>
                <a:noFill/>
              </p:spPr>
            </p:pic>
            <p:sp>
              <p:nvSpPr>
                <p:cNvPr id="409" name="Content Placeholder 2"/>
                <p:cNvSpPr txBox="1">
                  <a:spLocks/>
                </p:cNvSpPr>
                <p:nvPr/>
              </p:nvSpPr>
              <p:spPr bwMode="auto">
                <a:xfrm>
                  <a:off x="20193000" y="15544800"/>
                  <a:ext cx="4176383" cy="6906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682625" marR="0" lvl="0" indent="-341313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Expensive</a:t>
                  </a:r>
                </a:p>
              </p:txBody>
            </p:sp>
          </p:grpSp>
          <p:sp>
            <p:nvSpPr>
              <p:cNvPr id="401" name="Rectangle 400"/>
              <p:cNvSpPr/>
              <p:nvPr/>
            </p:nvSpPr>
            <p:spPr>
              <a:xfrm>
                <a:off x="6596337" y="12417552"/>
                <a:ext cx="33858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2625" lvl="0" indent="-341313" defTabSz="91440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r>
                  <a:rPr lang="en-US" sz="3600" kern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Cumbersome</a:t>
                </a:r>
              </a:p>
            </p:txBody>
          </p:sp>
        </p:grpSp>
      </p:grpSp>
      <p:grpSp>
        <p:nvGrpSpPr>
          <p:cNvPr id="446" name="Group 445"/>
          <p:cNvGrpSpPr/>
          <p:nvPr/>
        </p:nvGrpSpPr>
        <p:grpSpPr>
          <a:xfrm>
            <a:off x="17449801" y="6934200"/>
            <a:ext cx="12420599" cy="7162800"/>
            <a:chOff x="15468603" y="7239000"/>
            <a:chExt cx="12420599" cy="7162800"/>
          </a:xfrm>
        </p:grpSpPr>
        <p:sp>
          <p:nvSpPr>
            <p:cNvPr id="19" name="Rectangle 18"/>
            <p:cNvSpPr/>
            <p:nvPr/>
          </p:nvSpPr>
          <p:spPr>
            <a:xfrm>
              <a:off x="18138838" y="7239000"/>
              <a:ext cx="685476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dirty="0" smtClean="0"/>
                <a:t>Consumer Solutions</a:t>
              </a:r>
              <a:endParaRPr lang="en-US" sz="6400" dirty="0"/>
            </a:p>
          </p:txBody>
        </p:sp>
        <p:grpSp>
          <p:nvGrpSpPr>
            <p:cNvPr id="410" name="Group 409"/>
            <p:cNvGrpSpPr/>
            <p:nvPr/>
          </p:nvGrpSpPr>
          <p:grpSpPr>
            <a:xfrm>
              <a:off x="15468603" y="8534400"/>
              <a:ext cx="12420599" cy="5867400"/>
              <a:chOff x="15468601" y="8534400"/>
              <a:chExt cx="12420599" cy="5867400"/>
            </a:xfrm>
          </p:grpSpPr>
          <p:grpSp>
            <p:nvGrpSpPr>
              <p:cNvPr id="411" name="Group 440"/>
              <p:cNvGrpSpPr/>
              <p:nvPr/>
            </p:nvGrpSpPr>
            <p:grpSpPr>
              <a:xfrm>
                <a:off x="15468601" y="8534400"/>
                <a:ext cx="12420599" cy="5867400"/>
                <a:chOff x="15468601" y="8534400"/>
                <a:chExt cx="12420599" cy="5867400"/>
              </a:xfrm>
            </p:grpSpPr>
            <p:grpSp>
              <p:nvGrpSpPr>
                <p:cNvPr id="413" name="Group 62"/>
                <p:cNvGrpSpPr/>
                <p:nvPr/>
              </p:nvGrpSpPr>
              <p:grpSpPr>
                <a:xfrm>
                  <a:off x="15468601" y="8534400"/>
                  <a:ext cx="12420599" cy="5361436"/>
                  <a:chOff x="20433896" y="10896600"/>
                  <a:chExt cx="12420599" cy="5361436"/>
                </a:xfrm>
              </p:grpSpPr>
              <p:sp>
                <p:nvSpPr>
                  <p:cNvPr id="415" name="Text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433896" y="11107149"/>
                    <a:ext cx="7010400" cy="43396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338138" indent="-338138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dirty="0" smtClean="0"/>
                      <a:t>2D-transformation based methods</a:t>
                    </a:r>
                  </a:p>
                  <a:p>
                    <a:pPr marL="682625" indent="-341313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Burt &amp; </a:t>
                    </a:r>
                    <a:r>
                      <a:rPr lang="en-US" sz="2400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Anandan</a:t>
                    </a:r>
                    <a:r>
                      <a:rPr lang="en-US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, </a:t>
                    </a:r>
                    <a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Image Stabilization by Registration to a Reference Mosaic. </a:t>
                    </a:r>
                    <a:r>
                      <a:rPr lang="en-US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DARPA Image Understanding Workshop, 1994</a:t>
                    </a:r>
                  </a:p>
                  <a:p>
                    <a:pPr marL="682625" indent="-341313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Hansen et al., </a:t>
                    </a:r>
                    <a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Real-Time Scene Stabilization and Mosaic Construction. </a:t>
                    </a:r>
                    <a:r>
                      <a:rPr lang="en-US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DARPA Image Understanding Workshop, 1994</a:t>
                    </a:r>
                  </a:p>
                  <a:p>
                    <a:pPr marL="682625" indent="-341313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 dirty="0" smtClean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  <a:p>
                    <a:pPr marL="682625" indent="-341313"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Microsoft Sans Serif" pitchFamily="34" charset="0"/>
                      <a:buChar char="–"/>
                    </a:pPr>
                    <a:endParaRPr lang="en-US" sz="2400" dirty="0" smtClean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  <a:p>
                    <a:pPr marL="682625" indent="-341313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Lee et al., </a:t>
                    </a:r>
                    <a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Video Stabilization Using Robust Feature Trajectories</a:t>
                    </a:r>
                    <a:r>
                      <a:rPr lang="en-US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. ICCV 2009</a:t>
                    </a:r>
                  </a:p>
                </p:txBody>
              </p:sp>
              <p:grpSp>
                <p:nvGrpSpPr>
                  <p:cNvPr id="416" name="Group 44"/>
                  <p:cNvGrpSpPr>
                    <a:grpSpLocks noChangeAspect="1"/>
                  </p:cNvGrpSpPr>
                  <p:nvPr/>
                </p:nvGrpSpPr>
                <p:grpSpPr>
                  <a:xfrm>
                    <a:off x="28295904" y="10896600"/>
                    <a:ext cx="3872791" cy="4532531"/>
                    <a:chOff x="7068492" y="946550"/>
                    <a:chExt cx="4732147" cy="5538280"/>
                  </a:xfrm>
                </p:grpSpPr>
                <p:grpSp>
                  <p:nvGrpSpPr>
                    <p:cNvPr id="420" name="Group 21"/>
                    <p:cNvGrpSpPr/>
                    <p:nvPr/>
                  </p:nvGrpSpPr>
                  <p:grpSpPr>
                    <a:xfrm>
                      <a:off x="7068492" y="946550"/>
                      <a:ext cx="4732147" cy="2651918"/>
                      <a:chOff x="7068492" y="946550"/>
                      <a:chExt cx="4732147" cy="2651918"/>
                    </a:xfrm>
                  </p:grpSpPr>
                  <p:pic>
                    <p:nvPicPr>
                      <p:cNvPr id="426" name="Picture 2" descr="C:\Workspace\iccv2009\presentation\extras\asccd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53" y="946550"/>
                        <a:ext cx="2455876" cy="1841905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427" name="Rectangle 53"/>
                      <p:cNvSpPr/>
                      <p:nvPr/>
                    </p:nvSpPr>
                    <p:spPr>
                      <a:xfrm>
                        <a:off x="7068492" y="2808719"/>
                        <a:ext cx="4732147" cy="78974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/>
                          <a:t>sensor  stabilization</a:t>
                        </a:r>
                        <a:endParaRPr lang="en-US" sz="3600" dirty="0"/>
                      </a:p>
                    </p:txBody>
                  </p:sp>
                  <p:grpSp>
                    <p:nvGrpSpPr>
                      <p:cNvPr id="428" name="Group 17"/>
                      <p:cNvGrpSpPr/>
                      <p:nvPr/>
                    </p:nvGrpSpPr>
                    <p:grpSpPr>
                      <a:xfrm>
                        <a:off x="8168479" y="2735879"/>
                        <a:ext cx="2400249" cy="207131"/>
                        <a:chOff x="7105133" y="2520541"/>
                        <a:chExt cx="2400249" cy="207131"/>
                      </a:xfrm>
                    </p:grpSpPr>
                    <p:pic>
                      <p:nvPicPr>
                        <p:cNvPr id="429" name="Picture 3" descr="C:\Workspace\iccv2009\presentation\extras\konica_minolta_logo_clear.gif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5133" y="2535914"/>
                          <a:ext cx="1138952" cy="186998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pic>
                      <p:nvPicPr>
                        <p:cNvPr id="430" name="Picture 5" descr="C:\Workspace\iccv2009\presentation\extras\index_img002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 cstate="print">
                          <a:clrChange>
                            <a:clrFrom>
                              <a:srgbClr val="020202"/>
                            </a:clrFrom>
                            <a:clrTo>
                              <a:srgbClr val="020202">
                                <a:alpha val="0"/>
                              </a:srgbClr>
                            </a:clrTo>
                          </a:clrChange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9430" y="2520541"/>
                          <a:ext cx="1175952" cy="207131"/>
                        </a:xfrm>
                        <a:prstGeom prst="rect">
                          <a:avLst/>
                        </a:prstGeom>
                        <a:noFill/>
                        <a:effectLst>
                          <a:outerShdw blurRad="88900" sx="110000" sy="110000" algn="ctr" rotWithShape="0">
                            <a:srgbClr val="000000"/>
                          </a:outerShdw>
                        </a:effectLst>
                      </p:spPr>
                    </p:pic>
                  </p:grpSp>
                </p:grpSp>
                <p:grpSp>
                  <p:nvGrpSpPr>
                    <p:cNvPr id="421" name="Group 22"/>
                    <p:cNvGrpSpPr/>
                    <p:nvPr/>
                  </p:nvGrpSpPr>
                  <p:grpSpPr>
                    <a:xfrm>
                      <a:off x="7165800" y="3622081"/>
                      <a:ext cx="4634839" cy="2862749"/>
                      <a:chOff x="7165800" y="3463585"/>
                      <a:chExt cx="4634839" cy="2862749"/>
                    </a:xfrm>
                  </p:grpSpPr>
                  <p:pic>
                    <p:nvPicPr>
                      <p:cNvPr id="422" name="Picture 7" descr="C:\Workspace\iccv2009\presentation\extras\optical_stable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7650" y="3463585"/>
                        <a:ext cx="2455875" cy="2166108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423" name="Picture 6" descr="C:\Workspace\iccv2009\presentation\extras\Nikon Logo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2889" y="5163017"/>
                        <a:ext cx="452062" cy="466676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424" name="TextBox 50"/>
                      <p:cNvSpPr txBox="1"/>
                      <p:nvPr/>
                    </p:nvSpPr>
                    <p:spPr>
                      <a:xfrm>
                        <a:off x="8672407" y="5350368"/>
                        <a:ext cx="2074658" cy="30085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000" b="1" dirty="0" smtClean="0">
                            <a:latin typeface="Adobe Caslon Pro" pitchFamily="18" charset="0"/>
                          </a:rPr>
                          <a:t>Vibration Reduction (VR)</a:t>
                        </a:r>
                        <a:endParaRPr lang="en-US" sz="1000" b="1" dirty="0">
                          <a:latin typeface="Adobe Caslon Pro" pitchFamily="18" charset="0"/>
                        </a:endParaRPr>
                      </a:p>
                    </p:txBody>
                  </p:sp>
                  <p:sp>
                    <p:nvSpPr>
                      <p:cNvPr id="425" name="Rectangle 51"/>
                      <p:cNvSpPr/>
                      <p:nvPr/>
                    </p:nvSpPr>
                    <p:spPr>
                      <a:xfrm>
                        <a:off x="7165800" y="5536585"/>
                        <a:ext cx="4634839" cy="78974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en-US" sz="3600" dirty="0" smtClean="0"/>
                          <a:t>optical stabilization</a:t>
                        </a:r>
                        <a:endParaRPr lang="en-US" sz="3600" dirty="0"/>
                      </a:p>
                    </p:txBody>
                  </p:sp>
                </p:grpSp>
              </p:grpSp>
              <p:sp>
                <p:nvSpPr>
                  <p:cNvPr id="417" name="Content Placeholder 2"/>
                  <p:cNvSpPr txBox="1">
                    <a:spLocks/>
                  </p:cNvSpPr>
                  <p:nvPr/>
                </p:nvSpPr>
                <p:spPr bwMode="auto">
                  <a:xfrm>
                    <a:off x="20653711" y="15621000"/>
                    <a:ext cx="4656984" cy="6370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682625" marR="0" lvl="0" indent="-341313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Char char="•"/>
                      <a:tabLst/>
                      <a:defRPr/>
                    </a:pPr>
                    <a:r>
                      <a:rPr kumimoji="0" lang="en-US" sz="3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  <a:t>Distant scenes</a:t>
                    </a:r>
                  </a:p>
                </p:txBody>
              </p:sp>
              <p:sp>
                <p:nvSpPr>
                  <p:cNvPr id="418" name="Content Placeholder 2"/>
                  <p:cNvSpPr txBox="1">
                    <a:spLocks/>
                  </p:cNvSpPr>
                  <p:nvPr/>
                </p:nvSpPr>
                <p:spPr bwMode="auto">
                  <a:xfrm>
                    <a:off x="28307134" y="15633034"/>
                    <a:ext cx="4547361" cy="5608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682625" marR="0" lvl="0" indent="-341313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Char char="•"/>
                      <a:tabLst/>
                      <a:defRPr/>
                    </a:pPr>
                    <a:r>
                      <a:rPr lang="en-US" sz="3600" kern="0" noProof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Limited DOF</a:t>
                    </a:r>
                    <a:endParaRPr kumimoji="0" lang="en-US" sz="3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9" name="TextBox 61"/>
                  <p:cNvSpPr txBox="1"/>
                  <p:nvPr/>
                </p:nvSpPr>
                <p:spPr>
                  <a:xfrm rot="5400000">
                    <a:off x="23631954" y="13949730"/>
                    <a:ext cx="595035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dobe Caslon Pro" pitchFamily="18" charset="0"/>
                      </a:rPr>
                      <a:t>…</a:t>
                    </a:r>
                    <a:endParaRPr lang="en-US" sz="3200" dirty="0">
                      <a:solidFill>
                        <a:schemeClr val="accent6">
                          <a:lumMod val="75000"/>
                        </a:schemeClr>
                      </a:solidFill>
                      <a:latin typeface="Adobe Caslon Pro" pitchFamily="18" charset="0"/>
                    </a:endParaRPr>
                  </a:p>
                </p:txBody>
              </p:sp>
            </p:grpSp>
            <p:sp>
              <p:nvSpPr>
                <p:cNvPr id="414" name="Rectangle 438"/>
                <p:cNvSpPr/>
                <p:nvPr/>
              </p:nvSpPr>
              <p:spPr>
                <a:xfrm>
                  <a:off x="23317201" y="13755469"/>
                  <a:ext cx="354776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682625" lvl="0" indent="-341313" defTabSz="9144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/>
                  </a:pPr>
                  <a:r>
                    <a:rPr lang="en-US" sz="3600" kern="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Small baseline</a:t>
                  </a:r>
                </a:p>
              </p:txBody>
            </p:sp>
          </p:grpSp>
          <p:sp>
            <p:nvSpPr>
              <p:cNvPr id="412" name="Content Placeholder 2"/>
              <p:cNvSpPr txBox="1">
                <a:spLocks/>
              </p:cNvSpPr>
              <p:nvPr/>
            </p:nvSpPr>
            <p:spPr bwMode="auto">
              <a:xfrm>
                <a:off x="15697200" y="13743435"/>
                <a:ext cx="57912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682625" marR="0" lvl="0" indent="-341313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3600" kern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Rotational camera motion</a:t>
                </a: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5" name="Group 434"/>
          <p:cNvGrpSpPr/>
          <p:nvPr/>
        </p:nvGrpSpPr>
        <p:grpSpPr>
          <a:xfrm>
            <a:off x="17830800" y="29785029"/>
            <a:ext cx="12496800" cy="6333771"/>
            <a:chOff x="16764000" y="28183582"/>
            <a:chExt cx="12496800" cy="6333771"/>
          </a:xfrm>
        </p:grpSpPr>
        <p:sp>
          <p:nvSpPr>
            <p:cNvPr id="21" name="Rectangle 20"/>
            <p:cNvSpPr/>
            <p:nvPr/>
          </p:nvSpPr>
          <p:spPr>
            <a:xfrm>
              <a:off x="18440400" y="28183582"/>
              <a:ext cx="882196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dirty="0" smtClean="0"/>
                <a:t>Matching Salient Features</a:t>
              </a:r>
              <a:endParaRPr lang="en-US" sz="6400" dirty="0"/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17145001" y="29337000"/>
              <a:ext cx="11724753" cy="5180353"/>
              <a:chOff x="-1373745" y="822960"/>
              <a:chExt cx="11724753" cy="5180353"/>
            </a:xfrm>
          </p:grpSpPr>
          <p:sp>
            <p:nvSpPr>
              <p:cNvPr id="178" name="Rectangle 177"/>
              <p:cNvSpPr/>
              <p:nvPr/>
            </p:nvSpPr>
            <p:spPr bwMode="auto">
              <a:xfrm>
                <a:off x="-5646" y="4613358"/>
                <a:ext cx="1761501" cy="46166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2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25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  <p:grpSp>
            <p:nvGrpSpPr>
              <p:cNvPr id="179" name="Group 213"/>
              <p:cNvGrpSpPr/>
              <p:nvPr/>
            </p:nvGrpSpPr>
            <p:grpSpPr>
              <a:xfrm>
                <a:off x="-1225296" y="822960"/>
                <a:ext cx="11576304" cy="1924172"/>
                <a:chOff x="-1225296" y="3063240"/>
                <a:chExt cx="11576304" cy="1924172"/>
              </a:xfrm>
            </p:grpSpPr>
            <p:pic>
              <p:nvPicPr>
                <p:cNvPr id="224" name="Picture 2" descr="C:\Workspace\iccv2009\presentation\extras\edges249.png"/>
                <p:cNvPicPr>
                  <a:picLocks noChangeAspect="1"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667512" y="3063240"/>
                  <a:ext cx="2560320" cy="19202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5" name="Picture 3" descr="C:\Workspace\iccv2009\presentation\extras\edges250.png"/>
                <p:cNvPicPr>
                  <a:picLocks noChangeAspect="1"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3291840" y="3063240"/>
                  <a:ext cx="2560320" cy="19202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6" name="Picture 4" descr="C:\Workspace\iccv2009\presentation\extras\edges251.png"/>
                <p:cNvPicPr>
                  <a:picLocks noChangeAspect="1"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5897880" y="3063240"/>
                  <a:ext cx="2560320" cy="19202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7" name="Picture 2" descr="C:\Workspace\iccv2009\presentation\extras\edges249.png"/>
                <p:cNvPicPr>
                  <a:picLocks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-1225296" y="3063240"/>
                  <a:ext cx="1828800" cy="19202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8" name="Picture 4" descr="C:\Workspace\iccv2009\presentation\extras\edges251.png"/>
                <p:cNvPicPr>
                  <a:picLocks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8522208" y="3063240"/>
                  <a:ext cx="1828800" cy="1920240"/>
                </a:xfrm>
                <a:prstGeom prst="rect">
                  <a:avLst/>
                </a:prstGeom>
                <a:noFill/>
              </p:spPr>
            </p:pic>
            <p:sp>
              <p:nvSpPr>
                <p:cNvPr id="229" name="Rectangle 228"/>
                <p:cNvSpPr/>
                <p:nvPr/>
              </p:nvSpPr>
              <p:spPr bwMode="auto">
                <a:xfrm>
                  <a:off x="0" y="3063240"/>
                  <a:ext cx="597538" cy="1924172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bg1">
                        <a:alpha val="75000"/>
                      </a:schemeClr>
                    </a:gs>
                    <a:gs pos="100000">
                      <a:schemeClr val="bg1"/>
                    </a:gs>
                  </a:gsLst>
                  <a:lin ang="108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rgbClr val="FFCC66"/>
                    </a:solidFill>
                    <a:effectLst/>
                    <a:latin typeface="Microsoft Sans Serif" pitchFamily="34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 rot="10800000">
                  <a:off x="8519028" y="3063240"/>
                  <a:ext cx="624972" cy="192417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bg1">
                        <a:alpha val="75000"/>
                      </a:schemeClr>
                    </a:gs>
                    <a:gs pos="100000">
                      <a:schemeClr val="bg1"/>
                    </a:gs>
                  </a:gsLst>
                  <a:lin ang="108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rgbClr val="FFCC66"/>
                    </a:solidFill>
                    <a:effectLst/>
                    <a:latin typeface="Microsoft Sans Serif" pitchFamily="34" charset="0"/>
                  </a:endParaRPr>
                </a:p>
              </p:txBody>
            </p:sp>
          </p:grpSp>
          <p:sp>
            <p:nvSpPr>
              <p:cNvPr id="180" name="TextBox 179"/>
              <p:cNvSpPr txBox="1"/>
              <p:nvPr/>
            </p:nvSpPr>
            <p:spPr>
              <a:xfrm>
                <a:off x="2888412" y="2727179"/>
                <a:ext cx="33866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Canny Edge Maps</a:t>
                </a:r>
                <a:endParaRPr lang="en-US" sz="3600" dirty="0"/>
              </a:p>
            </p:txBody>
          </p:sp>
          <p:grpSp>
            <p:nvGrpSpPr>
              <p:cNvPr id="181" name="Group 222"/>
              <p:cNvGrpSpPr/>
              <p:nvPr/>
            </p:nvGrpSpPr>
            <p:grpSpPr>
              <a:xfrm>
                <a:off x="-1225296" y="3435096"/>
                <a:ext cx="11576304" cy="2568217"/>
                <a:chOff x="-1225296" y="3435096"/>
                <a:chExt cx="11576304" cy="2568217"/>
              </a:xfrm>
            </p:grpSpPr>
            <p:grpSp>
              <p:nvGrpSpPr>
                <p:cNvPr id="214" name="Group 53"/>
                <p:cNvGrpSpPr/>
                <p:nvPr/>
              </p:nvGrpSpPr>
              <p:grpSpPr>
                <a:xfrm>
                  <a:off x="-1225296" y="3435096"/>
                  <a:ext cx="11576304" cy="2034818"/>
                  <a:chOff x="-1225296" y="1093158"/>
                  <a:chExt cx="11576304" cy="2034818"/>
                </a:xfrm>
              </p:grpSpPr>
              <p:pic>
                <p:nvPicPr>
                  <p:cNvPr id="216" name="Picture 2" descr="C:\Workspace\iccv2009\presentation\extras\flow249_250.png"/>
                  <p:cNvPicPr>
                    <a:picLocks noChangeAspect="1" noChangeArrowheads="1"/>
                  </p:cNvPicPr>
                  <p:nvPr/>
                </p:nvPicPr>
                <p:blipFill>
                  <a:blip r:embed="rId39" cstate="print"/>
                  <a:srcRect/>
                  <a:stretch>
                    <a:fillRect/>
                  </a:stretch>
                </p:blipFill>
                <p:spPr bwMode="auto">
                  <a:xfrm>
                    <a:off x="667512" y="1094232"/>
                    <a:ext cx="2560320" cy="201758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7" name="Picture 3" descr="C:\Workspace\iccv2009\presentation\extras\flow250_251.png"/>
                  <p:cNvPicPr>
                    <a:picLocks noChangeAspect="1" noChangeArrowheads="1"/>
                  </p:cNvPicPr>
                  <p:nvPr/>
                </p:nvPicPr>
                <p:blipFill>
                  <a:blip r:embed="rId40" cstate="print"/>
                  <a:srcRect/>
                  <a:stretch>
                    <a:fillRect/>
                  </a:stretch>
                </p:blipFill>
                <p:spPr bwMode="auto">
                  <a:xfrm>
                    <a:off x="3291840" y="1094232"/>
                    <a:ext cx="2560320" cy="201758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8" name="Picture 4" descr="C:\Workspace\iccv2009\presentation\extras\flow251_252.png"/>
                  <p:cNvPicPr>
                    <a:picLocks noChangeAspect="1" noChangeArrowheads="1"/>
                  </p:cNvPicPr>
                  <p:nvPr/>
                </p:nvPicPr>
                <p:blipFill>
                  <a:blip r:embed="rId41" cstate="print"/>
                  <a:srcRect/>
                  <a:stretch>
                    <a:fillRect/>
                  </a:stretch>
                </p:blipFill>
                <p:spPr bwMode="auto">
                  <a:xfrm>
                    <a:off x="5897880" y="1093158"/>
                    <a:ext cx="2560320" cy="201757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19" name="Picture 2" descr="C:\Workspace\iccv2009\presentation\extras\flow249_250.png"/>
                  <p:cNvPicPr>
                    <a:picLocks noChangeArrowheads="1"/>
                  </p:cNvPicPr>
                  <p:nvPr/>
                </p:nvPicPr>
                <p:blipFill>
                  <a:blip r:embed="rId39" cstate="print"/>
                  <a:srcRect/>
                  <a:stretch>
                    <a:fillRect/>
                  </a:stretch>
                </p:blipFill>
                <p:spPr bwMode="auto">
                  <a:xfrm>
                    <a:off x="-1225296" y="1110395"/>
                    <a:ext cx="1828800" cy="201758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20" name="Picture 4" descr="C:\Workspace\iccv2009\presentation\extras\flow251_252.png"/>
                  <p:cNvPicPr>
                    <a:picLocks noChangeArrowheads="1"/>
                  </p:cNvPicPr>
                  <p:nvPr/>
                </p:nvPicPr>
                <p:blipFill>
                  <a:blip r:embed="rId41" cstate="print"/>
                  <a:srcRect/>
                  <a:stretch>
                    <a:fillRect/>
                  </a:stretch>
                </p:blipFill>
                <p:spPr bwMode="auto">
                  <a:xfrm>
                    <a:off x="8522208" y="1110396"/>
                    <a:ext cx="1828800" cy="2017579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0" y="1098164"/>
                    <a:ext cx="597538" cy="1920240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chemeClr val="bg1">
                          <a:alpha val="75000"/>
                        </a:schemeClr>
                      </a:gs>
                      <a:gs pos="100000">
                        <a:schemeClr val="bg1"/>
                      </a:gs>
                    </a:gsLst>
                    <a:lin ang="10800000" scaled="0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 bwMode="auto">
                  <a:xfrm rot="10800000">
                    <a:off x="8519028" y="1098162"/>
                    <a:ext cx="624972" cy="1920240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chemeClr val="bg1">
                          <a:alpha val="75000"/>
                        </a:schemeClr>
                      </a:gs>
                      <a:gs pos="100000">
                        <a:schemeClr val="bg1"/>
                      </a:gs>
                    </a:gsLst>
                    <a:lin ang="10800000" scaled="0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-1225296" y="2975576"/>
                    <a:ext cx="11576304" cy="1524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</p:grpSp>
            <p:sp>
              <p:nvSpPr>
                <p:cNvPr id="215" name="TextBox 214"/>
                <p:cNvSpPr txBox="1"/>
                <p:nvPr/>
              </p:nvSpPr>
              <p:spPr>
                <a:xfrm>
                  <a:off x="1503355" y="5356982"/>
                  <a:ext cx="620496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Optical Flow [Bruhn et al. 2005] </a:t>
                  </a:r>
                  <a:endParaRPr lang="en-US" sz="3600" dirty="0"/>
                </a:p>
              </p:txBody>
            </p:sp>
          </p:grpSp>
          <p:grpSp>
            <p:nvGrpSpPr>
              <p:cNvPr id="182" name="Group 233"/>
              <p:cNvGrpSpPr/>
              <p:nvPr/>
            </p:nvGrpSpPr>
            <p:grpSpPr>
              <a:xfrm>
                <a:off x="-1373745" y="882957"/>
                <a:ext cx="10983699" cy="1580122"/>
                <a:chOff x="-1373745" y="882957"/>
                <a:chExt cx="10983699" cy="1580122"/>
              </a:xfrm>
            </p:grpSpPr>
            <p:grpSp>
              <p:nvGrpSpPr>
                <p:cNvPr id="196" name="Group 74"/>
                <p:cNvGrpSpPr/>
                <p:nvPr/>
              </p:nvGrpSpPr>
              <p:grpSpPr>
                <a:xfrm>
                  <a:off x="1239203" y="1394923"/>
                  <a:ext cx="3415905" cy="1068156"/>
                  <a:chOff x="1298191" y="3622353"/>
                  <a:chExt cx="3415905" cy="1068156"/>
                </a:xfrm>
                <a:effectLst>
                  <a:outerShdw blurRad="38100" dist="25400" dir="2220000" algn="ctr" rotWithShape="0">
                    <a:srgbClr val="000000"/>
                  </a:outerShdw>
                </a:effectLst>
              </p:grpSpPr>
              <p:cxnSp>
                <p:nvCxnSpPr>
                  <p:cNvPr id="211" name="Straight Arrow Connector 210"/>
                  <p:cNvCxnSpPr>
                    <a:stCxn id="193" idx="6"/>
                    <a:endCxn id="189" idx="2"/>
                  </p:cNvCxnSpPr>
                  <p:nvPr/>
                </p:nvCxnSpPr>
                <p:spPr bwMode="auto">
                  <a:xfrm>
                    <a:off x="1593769" y="4121945"/>
                    <a:ext cx="2517336" cy="78102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12" name="Straight Arrow Connector 211"/>
                  <p:cNvCxnSpPr>
                    <a:stCxn id="192" idx="6"/>
                    <a:endCxn id="186" idx="2"/>
                  </p:cNvCxnSpPr>
                  <p:nvPr/>
                </p:nvCxnSpPr>
                <p:spPr bwMode="auto">
                  <a:xfrm>
                    <a:off x="2192588" y="3622353"/>
                    <a:ext cx="2521508" cy="87628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13" name="Straight Arrow Connector 212"/>
                  <p:cNvCxnSpPr>
                    <a:stCxn id="194" idx="6"/>
                    <a:endCxn id="191" idx="2"/>
                  </p:cNvCxnSpPr>
                  <p:nvPr/>
                </p:nvCxnSpPr>
                <p:spPr bwMode="auto">
                  <a:xfrm>
                    <a:off x="1298191" y="4644789"/>
                    <a:ext cx="2561272" cy="4572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grpSp>
              <p:nvGrpSpPr>
                <p:cNvPr id="197" name="Group 106"/>
                <p:cNvGrpSpPr/>
                <p:nvPr/>
              </p:nvGrpSpPr>
              <p:grpSpPr>
                <a:xfrm>
                  <a:off x="-1373745" y="1394923"/>
                  <a:ext cx="3415905" cy="1068156"/>
                  <a:chOff x="1298191" y="3702559"/>
                  <a:chExt cx="3415905" cy="1068156"/>
                </a:xfrm>
                <a:effectLst>
                  <a:outerShdw blurRad="38100" dist="25400" dir="2220000" algn="ctr" rotWithShape="0">
                    <a:srgbClr val="000000"/>
                  </a:outerShdw>
                </a:effectLst>
              </p:grpSpPr>
              <p:cxnSp>
                <p:nvCxnSpPr>
                  <p:cNvPr id="209" name="Straight Arrow Connector 208"/>
                  <p:cNvCxnSpPr>
                    <a:endCxn id="192" idx="2"/>
                  </p:cNvCxnSpPr>
                  <p:nvPr/>
                </p:nvCxnSpPr>
                <p:spPr bwMode="auto">
                  <a:xfrm>
                    <a:off x="2192588" y="3702559"/>
                    <a:ext cx="2521508" cy="1588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10" name="Straight Arrow Connector 209"/>
                  <p:cNvCxnSpPr>
                    <a:endCxn id="194" idx="2"/>
                  </p:cNvCxnSpPr>
                  <p:nvPr/>
                </p:nvCxnSpPr>
                <p:spPr bwMode="auto">
                  <a:xfrm flipV="1">
                    <a:off x="1298191" y="4724995"/>
                    <a:ext cx="2521508" cy="4572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grpSp>
              <p:nvGrpSpPr>
                <p:cNvPr id="198" name="Group 132"/>
                <p:cNvGrpSpPr/>
                <p:nvPr/>
              </p:nvGrpSpPr>
              <p:grpSpPr>
                <a:xfrm>
                  <a:off x="3891915" y="882957"/>
                  <a:ext cx="3451859" cy="1580122"/>
                  <a:chOff x="3891915" y="882957"/>
                  <a:chExt cx="3451859" cy="1580122"/>
                </a:xfrm>
              </p:grpSpPr>
              <p:grpSp>
                <p:nvGrpSpPr>
                  <p:cNvPr id="204" name="Group 75"/>
                  <p:cNvGrpSpPr/>
                  <p:nvPr/>
                </p:nvGrpSpPr>
                <p:grpSpPr>
                  <a:xfrm>
                    <a:off x="3891915" y="1417784"/>
                    <a:ext cx="3451859" cy="1045295"/>
                    <a:chOff x="4019483" y="3648079"/>
                    <a:chExt cx="3451859" cy="1045295"/>
                  </a:xfrm>
                  <a:effectLst>
                    <a:outerShdw blurRad="38100" dist="25400" dir="2220000" algn="ctr" rotWithShape="0">
                      <a:srgbClr val="000000"/>
                    </a:outerShdw>
                  </a:effectLst>
                </p:grpSpPr>
                <p:cxnSp>
                  <p:nvCxnSpPr>
                    <p:cNvPr id="206" name="Straight Arrow Connector 205"/>
                    <p:cNvCxnSpPr>
                      <a:stCxn id="189" idx="6"/>
                      <a:endCxn id="188" idx="2"/>
                    </p:cNvCxnSpPr>
                    <p:nvPr/>
                  </p:nvCxnSpPr>
                  <p:spPr bwMode="auto">
                    <a:xfrm flipV="1">
                      <a:off x="4271125" y="4147670"/>
                      <a:ext cx="2562043" cy="55242"/>
                    </a:xfrm>
                    <a:prstGeom prst="straightConnector1">
                      <a:avLst/>
                    </a:prstGeom>
                    <a:noFill/>
                    <a:ln w="317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207" name="Straight Arrow Connector 206"/>
                    <p:cNvCxnSpPr>
                      <a:stCxn id="186" idx="6"/>
                      <a:endCxn id="187" idx="2"/>
                    </p:cNvCxnSpPr>
                    <p:nvPr/>
                  </p:nvCxnSpPr>
                  <p:spPr bwMode="auto">
                    <a:xfrm flipV="1">
                      <a:off x="4874116" y="3648079"/>
                      <a:ext cx="2597226" cy="64767"/>
                    </a:xfrm>
                    <a:prstGeom prst="straightConnector1">
                      <a:avLst/>
                    </a:prstGeom>
                    <a:noFill/>
                    <a:ln w="317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208" name="Straight Arrow Connector 207"/>
                    <p:cNvCxnSpPr>
                      <a:stCxn id="191" idx="6"/>
                      <a:endCxn id="190" idx="2"/>
                    </p:cNvCxnSpPr>
                    <p:nvPr/>
                  </p:nvCxnSpPr>
                  <p:spPr bwMode="auto">
                    <a:xfrm flipV="1">
                      <a:off x="4019483" y="4528678"/>
                      <a:ext cx="2859405" cy="164696"/>
                    </a:xfrm>
                    <a:prstGeom prst="straightConnector1">
                      <a:avLst/>
                    </a:prstGeom>
                    <a:noFill/>
                    <a:ln w="317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cxnSp>
                <p:nvCxnSpPr>
                  <p:cNvPr id="205" name="Straight Arrow Connector 204"/>
                  <p:cNvCxnSpPr>
                    <a:stCxn id="184" idx="6"/>
                    <a:endCxn id="195" idx="2"/>
                  </p:cNvCxnSpPr>
                  <p:nvPr/>
                </p:nvCxnSpPr>
                <p:spPr bwMode="auto">
                  <a:xfrm flipV="1">
                    <a:off x="4204517" y="882957"/>
                    <a:ext cx="2541270" cy="3048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>
                    <a:outerShdw blurRad="25400" dist="25400" dir="2220000" algn="ctr" rotWithShape="0">
                      <a:srgbClr val="000000"/>
                    </a:outerShdw>
                  </a:effectLst>
                </p:spPr>
              </p:cxnSp>
            </p:grpSp>
            <p:grpSp>
              <p:nvGrpSpPr>
                <p:cNvPr id="199" name="Group 131"/>
                <p:cNvGrpSpPr/>
                <p:nvPr/>
              </p:nvGrpSpPr>
              <p:grpSpPr>
                <a:xfrm>
                  <a:off x="6797040" y="882957"/>
                  <a:ext cx="2812914" cy="1578018"/>
                  <a:chOff x="6797040" y="882957"/>
                  <a:chExt cx="2812914" cy="1578018"/>
                </a:xfrm>
              </p:grpSpPr>
              <p:grpSp>
                <p:nvGrpSpPr>
                  <p:cNvPr id="200" name="Group 116"/>
                  <p:cNvGrpSpPr/>
                  <p:nvPr/>
                </p:nvGrpSpPr>
                <p:grpSpPr>
                  <a:xfrm>
                    <a:off x="6797040" y="1917375"/>
                    <a:ext cx="2812914" cy="543600"/>
                    <a:chOff x="1298191" y="4146909"/>
                    <a:chExt cx="2812914" cy="543600"/>
                  </a:xfrm>
                  <a:effectLst>
                    <a:outerShdw blurRad="38100" dist="25400" dir="2220000" algn="ctr" rotWithShape="0">
                      <a:srgbClr val="000000"/>
                    </a:outerShdw>
                  </a:effectLst>
                </p:grpSpPr>
                <p:cxnSp>
                  <p:nvCxnSpPr>
                    <p:cNvPr id="202" name="Straight Arrow Connector 201"/>
                    <p:cNvCxnSpPr>
                      <a:stCxn id="188" idx="6"/>
                    </p:cNvCxnSpPr>
                    <p:nvPr/>
                  </p:nvCxnSpPr>
                  <p:spPr bwMode="auto">
                    <a:xfrm>
                      <a:off x="1298191" y="4146909"/>
                      <a:ext cx="2812914" cy="53138"/>
                    </a:xfrm>
                    <a:prstGeom prst="straightConnector1">
                      <a:avLst/>
                    </a:prstGeom>
                    <a:noFill/>
                    <a:ln w="317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203" name="Straight Arrow Connector 202"/>
                    <p:cNvCxnSpPr>
                      <a:stCxn id="190" idx="6"/>
                    </p:cNvCxnSpPr>
                    <p:nvPr/>
                  </p:nvCxnSpPr>
                  <p:spPr bwMode="auto">
                    <a:xfrm>
                      <a:off x="1343911" y="4527917"/>
                      <a:ext cx="2515552" cy="162592"/>
                    </a:xfrm>
                    <a:prstGeom prst="straightConnector1">
                      <a:avLst/>
                    </a:prstGeom>
                    <a:noFill/>
                    <a:ln w="317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cxnSp>
                <p:nvCxnSpPr>
                  <p:cNvPr id="201" name="Straight Arrow Connector 200"/>
                  <p:cNvCxnSpPr>
                    <a:stCxn id="195" idx="6"/>
                  </p:cNvCxnSpPr>
                  <p:nvPr/>
                </p:nvCxnSpPr>
                <p:spPr bwMode="auto">
                  <a:xfrm>
                    <a:off x="6837227" y="882957"/>
                    <a:ext cx="2521085" cy="45720"/>
                  </a:xfrm>
                  <a:prstGeom prst="straightConnector1">
                    <a:avLst/>
                  </a:prstGeom>
                  <a:noFill/>
                  <a:ln w="3175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>
                    <a:outerShdw blurRad="25400" dist="25400" dir="2220000" algn="ctr" rotWithShape="0">
                      <a:srgbClr val="000000"/>
                    </a:outerShdw>
                  </a:effectLst>
                </p:spPr>
              </p:cxnSp>
            </p:grpSp>
          </p:grpSp>
          <p:grpSp>
            <p:nvGrpSpPr>
              <p:cNvPr id="183" name="Group 252"/>
              <p:cNvGrpSpPr/>
              <p:nvPr/>
            </p:nvGrpSpPr>
            <p:grpSpPr>
              <a:xfrm>
                <a:off x="1147763" y="837237"/>
                <a:ext cx="6287451" cy="1671562"/>
                <a:chOff x="1147763" y="837237"/>
                <a:chExt cx="6287451" cy="1671562"/>
              </a:xfrm>
            </p:grpSpPr>
            <p:sp>
              <p:nvSpPr>
                <p:cNvPr id="184" name="Oval 183"/>
                <p:cNvSpPr/>
                <p:nvPr/>
              </p:nvSpPr>
              <p:spPr bwMode="auto">
                <a:xfrm>
                  <a:off x="4113077" y="867717"/>
                  <a:ext cx="91440" cy="9144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rgbClr val="FFCC66"/>
                    </a:solidFill>
                    <a:effectLst/>
                    <a:latin typeface="Microsoft Sans Serif" pitchFamily="34" charset="0"/>
                  </a:endParaRPr>
                </a:p>
              </p:txBody>
            </p:sp>
            <p:grpSp>
              <p:nvGrpSpPr>
                <p:cNvPr id="185" name="Group 62"/>
                <p:cNvGrpSpPr/>
                <p:nvPr/>
              </p:nvGrpSpPr>
              <p:grpSpPr>
                <a:xfrm>
                  <a:off x="1147763" y="837237"/>
                  <a:ext cx="6287451" cy="1671562"/>
                  <a:chOff x="1147763" y="837237"/>
                  <a:chExt cx="6287451" cy="1671562"/>
                </a:xfrm>
              </p:grpSpPr>
              <p:sp>
                <p:nvSpPr>
                  <p:cNvPr id="186" name="Oval 185"/>
                  <p:cNvSpPr/>
                  <p:nvPr/>
                </p:nvSpPr>
                <p:spPr bwMode="auto">
                  <a:xfrm>
                    <a:off x="4655108" y="1436831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 bwMode="auto">
                  <a:xfrm>
                    <a:off x="7343774" y="1372064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 bwMode="auto">
                  <a:xfrm>
                    <a:off x="6705600" y="1871655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 bwMode="auto">
                  <a:xfrm>
                    <a:off x="4052117" y="1926897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 bwMode="auto">
                  <a:xfrm>
                    <a:off x="6751320" y="2252663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3800475" y="2417359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 bwMode="auto">
                  <a:xfrm>
                    <a:off x="2042160" y="1349203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 bwMode="auto">
                  <a:xfrm>
                    <a:off x="1443341" y="1848795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 bwMode="auto">
                  <a:xfrm>
                    <a:off x="1147763" y="2371639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>
                    <a:off x="6745787" y="837237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</p:grpSp>
          </p:grpSp>
        </p:grpSp>
        <p:sp>
          <p:nvSpPr>
            <p:cNvPr id="431" name="Rectangle 430"/>
            <p:cNvSpPr/>
            <p:nvPr/>
          </p:nvSpPr>
          <p:spPr>
            <a:xfrm>
              <a:off x="16764000" y="29184600"/>
              <a:ext cx="17526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27660600" y="29108400"/>
              <a:ext cx="16002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16840200" y="31851600"/>
              <a:ext cx="17526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27660600" y="31775400"/>
              <a:ext cx="1524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685802" y="29794200"/>
            <a:ext cx="14485825" cy="7401818"/>
            <a:chOff x="2" y="27192982"/>
            <a:chExt cx="14485825" cy="7401818"/>
          </a:xfrm>
        </p:grpSpPr>
        <p:sp>
          <p:nvSpPr>
            <p:cNvPr id="20" name="Rectangle 19"/>
            <p:cNvSpPr/>
            <p:nvPr/>
          </p:nvSpPr>
          <p:spPr>
            <a:xfrm>
              <a:off x="2" y="27192982"/>
              <a:ext cx="1448582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400" dirty="0" smtClean="0"/>
                <a:t>How to Define the Smoothness of a Video?</a:t>
              </a:r>
              <a:endParaRPr lang="en-US" sz="6400" dirty="0"/>
            </a:p>
          </p:txBody>
        </p:sp>
        <p:grpSp>
          <p:nvGrpSpPr>
            <p:cNvPr id="443" name="Group 442"/>
            <p:cNvGrpSpPr/>
            <p:nvPr/>
          </p:nvGrpSpPr>
          <p:grpSpPr>
            <a:xfrm>
              <a:off x="533400" y="28194000"/>
              <a:ext cx="12573000" cy="6400800"/>
              <a:chOff x="533400" y="28194000"/>
              <a:chExt cx="12573000" cy="6400800"/>
            </a:xfrm>
          </p:grpSpPr>
          <p:grpSp>
            <p:nvGrpSpPr>
              <p:cNvPr id="440" name="Group 439"/>
              <p:cNvGrpSpPr/>
              <p:nvPr/>
            </p:nvGrpSpPr>
            <p:grpSpPr>
              <a:xfrm>
                <a:off x="533400" y="28194000"/>
                <a:ext cx="12573000" cy="6400800"/>
                <a:chOff x="533400" y="28194000"/>
                <a:chExt cx="12573000" cy="6400800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738007" y="28346401"/>
                  <a:ext cx="12304123" cy="6248399"/>
                  <a:chOff x="-1224775" y="820032"/>
                  <a:chExt cx="12304123" cy="6248398"/>
                </a:xfrm>
              </p:grpSpPr>
              <p:grpSp>
                <p:nvGrpSpPr>
                  <p:cNvPr id="86" name="Group 120"/>
                  <p:cNvGrpSpPr/>
                  <p:nvPr/>
                </p:nvGrpSpPr>
                <p:grpSpPr>
                  <a:xfrm>
                    <a:off x="-1224775" y="820032"/>
                    <a:ext cx="11572603" cy="1920242"/>
                    <a:chOff x="-1224775" y="820032"/>
                    <a:chExt cx="11572603" cy="1920242"/>
                  </a:xfrm>
                </p:grpSpPr>
                <p:pic>
                  <p:nvPicPr>
                    <p:cNvPr id="170" name="Picture 5" descr="C:\Workspace\iccv2009\presentation\extras\blayne3_frame248.png"/>
                    <p:cNvPicPr>
                      <a:picLocks noChangeArrowheads="1"/>
                    </p:cNvPicPr>
                    <p:nvPr/>
                  </p:nvPicPr>
                  <p:blipFill>
                    <a:blip r:embed="rId42" cstate="print">
                      <a:lum/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1224775" y="820033"/>
                      <a:ext cx="1828800" cy="1920240"/>
                    </a:xfrm>
                    <a:prstGeom prst="rect">
                      <a:avLst/>
                    </a:prstGeom>
                    <a:noFill/>
                    <a:effectLst>
                      <a:outerShdw sx="1000" sy="1000" algn="ctr" rotWithShape="0">
                        <a:srgbClr val="000000"/>
                      </a:outerShdw>
                    </a:effectLst>
                  </p:spPr>
                </p:pic>
                <p:pic>
                  <p:nvPicPr>
                    <p:cNvPr id="171" name="Picture 2" descr="C:\Workspace\iccv2009\presentation\extras\blayne3_frame249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63985" y="820033"/>
                      <a:ext cx="2560320" cy="192024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72" name="Picture 3" descr="C:\Workspace\iccv2009\presentation\extras\blayne3_frame250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290236" y="820033"/>
                      <a:ext cx="2560320" cy="192024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73" name="Picture 4" descr="C:\Workspace\iccv2009\presentation\extras\blayne3_frame25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898758" y="820033"/>
                      <a:ext cx="2560320" cy="192024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174" name="Picture 6" descr="C:\Workspace\iccv2009\presentation\extras\blayne3_frame252.png"/>
                    <p:cNvPicPr>
                      <a:picLocks noChangeArrowheads="1"/>
                    </p:cNvPicPr>
                    <p:nvPr/>
                  </p:nvPicPr>
                  <p:blipFill>
                    <a:blip r:embed="rId4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519028" y="820033"/>
                      <a:ext cx="1828800" cy="1920240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75" name="Rectangle 126"/>
                    <p:cNvSpPr/>
                    <p:nvPr/>
                  </p:nvSpPr>
                  <p:spPr bwMode="auto">
                    <a:xfrm>
                      <a:off x="0" y="820034"/>
                      <a:ext cx="597538" cy="192024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0">
                          <a:schemeClr val="bg1">
                            <a:alpha val="75000"/>
                          </a:schemeClr>
                        </a:gs>
                        <a:gs pos="100000">
                          <a:schemeClr val="bg1"/>
                        </a:gs>
                      </a:gsLst>
                      <a:lin ang="10800000" scaled="0"/>
                    </a:gra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176" name="Rectangle 127"/>
                    <p:cNvSpPr/>
                    <p:nvPr/>
                  </p:nvSpPr>
                  <p:spPr bwMode="auto">
                    <a:xfrm rot="10800000">
                      <a:off x="8519028" y="820032"/>
                      <a:ext cx="624972" cy="192024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alpha val="0"/>
                          </a:schemeClr>
                        </a:gs>
                        <a:gs pos="50000">
                          <a:schemeClr val="bg1">
                            <a:alpha val="75000"/>
                          </a:schemeClr>
                        </a:gs>
                        <a:gs pos="100000">
                          <a:schemeClr val="bg1"/>
                        </a:gs>
                      </a:gsLst>
                      <a:lin ang="10800000" scaled="0"/>
                    </a:gra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</p:grp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417570" y="2736703"/>
                    <a:ext cx="1761501" cy="34647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25000"/>
                        </a:schemeClr>
                      </a:gs>
                      <a:gs pos="50000">
                        <a:schemeClr val="bg1"/>
                      </a:gs>
                      <a:gs pos="100000">
                        <a:schemeClr val="bg1">
                          <a:alpha val="25000"/>
                        </a:scheme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2990218" y="2688300"/>
                    <a:ext cx="320695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 smtClean="0"/>
                      <a:t>Original Camera</a:t>
                    </a:r>
                    <a:endParaRPr lang="en-US" sz="3600" dirty="0"/>
                  </a:p>
                </p:txBody>
              </p:sp>
              <p:grpSp>
                <p:nvGrpSpPr>
                  <p:cNvPr id="89" name="Group 130"/>
                  <p:cNvGrpSpPr/>
                  <p:nvPr/>
                </p:nvGrpSpPr>
                <p:grpSpPr>
                  <a:xfrm>
                    <a:off x="2282166" y="5745176"/>
                    <a:ext cx="466737" cy="1247328"/>
                    <a:chOff x="2282166" y="5788043"/>
                    <a:chExt cx="466737" cy="1247328"/>
                  </a:xfrm>
                </p:grpSpPr>
                <p:sp>
                  <p:nvSpPr>
                    <p:cNvPr id="16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9680" y="6121200"/>
                      <a:ext cx="439223" cy="7386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å</a:t>
                      </a:r>
                      <a:endParaRPr kumimoji="0" lang="en-US" sz="4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>
                    <a:xfrm>
                      <a:off x="2284491" y="6573706"/>
                      <a:ext cx="453970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aseline="-25000" dirty="0" smtClean="0"/>
                        <a:t>f=2</a:t>
                      </a:r>
                      <a:endParaRPr lang="en-US" sz="2400" dirty="0"/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>
                    <a:xfrm>
                      <a:off x="2282166" y="5788043"/>
                      <a:ext cx="445956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baseline="-25000" dirty="0" smtClean="0"/>
                        <a:t>F-1</a:t>
                      </a:r>
                      <a:endParaRPr lang="en-US" sz="2400" dirty="0"/>
                    </a:p>
                  </p:txBody>
                </p:sp>
              </p:grpSp>
              <p:sp>
                <p:nvSpPr>
                  <p:cNvPr id="9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8004509" y="6291694"/>
                    <a:ext cx="892873" cy="6155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400" dirty="0" smtClean="0">
                        <a:latin typeface="Symbol" pitchFamily="18" charset="2"/>
                      </a:rPr>
                      <a:t>+</a:t>
                    </a:r>
                    <a:r>
                      <a:rPr kumimoji="0" lang="en-US" sz="2400" b="1" i="1" u="none" strike="noStrike" cap="none" normalizeH="0" baseline="0" dirty="0" smtClean="0">
                        <a:ln>
                          <a:noFill/>
                        </a:ln>
                        <a:effectLst/>
                      </a:rPr>
                      <a:t> </a:t>
                    </a:r>
                    <a:r>
                      <a:rPr kumimoji="0" lang="en-US" sz="2400" b="1" i="1" u="none" strike="noStrike" cap="none" normalizeH="0" baseline="0" dirty="0" err="1" smtClean="0">
                        <a:ln>
                          <a:noFill/>
                        </a:ln>
                        <a:effectLst/>
                      </a:rPr>
                      <a:t>E</a:t>
                    </a:r>
                    <a:r>
                      <a:rPr kumimoji="0" lang="en-US" sz="2400" u="none" strike="noStrike" cap="none" normalizeH="0" baseline="-25000" dirty="0" err="1" smtClean="0">
                        <a:ln>
                          <a:noFill/>
                        </a:ln>
                        <a:effectLst/>
                      </a:rPr>
                      <a:t>reg</a:t>
                    </a:r>
                    <a:endParaRPr kumimoji="0" lang="en-US" sz="2400" u="none" strike="noStrike" cap="none" normalizeH="0" baseline="-25000" dirty="0" smtClean="0">
                      <a:ln>
                        <a:noFill/>
                      </a:ln>
                      <a:effectLst/>
                    </a:endParaRPr>
                  </a:p>
                  <a:p>
                    <a:pPr lvl="0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z="2400" u="none" strike="noStrike" cap="none" normalizeH="0" baseline="-2500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grpSp>
                <p:nvGrpSpPr>
                  <p:cNvPr id="91" name="Group 135"/>
                  <p:cNvGrpSpPr/>
                  <p:nvPr/>
                </p:nvGrpSpPr>
                <p:grpSpPr>
                  <a:xfrm>
                    <a:off x="-1200782" y="3175507"/>
                    <a:ext cx="12280130" cy="2665498"/>
                    <a:chOff x="-1200782" y="3175507"/>
                    <a:chExt cx="12280130" cy="2665498"/>
                  </a:xfrm>
                </p:grpSpPr>
                <p:grpSp>
                  <p:nvGrpSpPr>
                    <p:cNvPr id="158" name="Group 89"/>
                    <p:cNvGrpSpPr/>
                    <p:nvPr/>
                  </p:nvGrpSpPr>
                  <p:grpSpPr>
                    <a:xfrm>
                      <a:off x="-1200782" y="3175507"/>
                      <a:ext cx="12280130" cy="2210245"/>
                      <a:chOff x="-1200782" y="3175507"/>
                      <a:chExt cx="12280130" cy="2210245"/>
                    </a:xfrm>
                  </p:grpSpPr>
                  <p:sp>
                    <p:nvSpPr>
                      <p:cNvPr id="160" name="Rectangle 159"/>
                      <p:cNvSpPr/>
                      <p:nvPr/>
                    </p:nvSpPr>
                    <p:spPr bwMode="auto">
                      <a:xfrm>
                        <a:off x="8519028" y="3283794"/>
                        <a:ext cx="2560320" cy="1920240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sp>
                    <p:nvSpPr>
                      <p:cNvPr id="161" name="Rectangle 160"/>
                      <p:cNvSpPr/>
                      <p:nvPr/>
                    </p:nvSpPr>
                    <p:spPr bwMode="auto">
                      <a:xfrm>
                        <a:off x="663985" y="3281735"/>
                        <a:ext cx="2560320" cy="1920240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sp>
                    <p:nvSpPr>
                      <p:cNvPr id="162" name="Rectangle 161"/>
                      <p:cNvSpPr/>
                      <p:nvPr/>
                    </p:nvSpPr>
                    <p:spPr bwMode="auto">
                      <a:xfrm>
                        <a:off x="3277079" y="3281735"/>
                        <a:ext cx="2560320" cy="1920240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sp>
                    <p:nvSpPr>
                      <p:cNvPr id="163" name="Rectangle 162"/>
                      <p:cNvSpPr/>
                      <p:nvPr/>
                    </p:nvSpPr>
                    <p:spPr bwMode="auto">
                      <a:xfrm>
                        <a:off x="5898758" y="3283794"/>
                        <a:ext cx="2560320" cy="1920240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sp>
                    <p:nvSpPr>
                      <p:cNvPr id="164" name="Rectangle 163"/>
                      <p:cNvSpPr/>
                      <p:nvPr/>
                    </p:nvSpPr>
                    <p:spPr bwMode="auto">
                      <a:xfrm>
                        <a:off x="-1200782" y="3283475"/>
                        <a:ext cx="1798320" cy="1920240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sp>
                    <p:nvSpPr>
                      <p:cNvPr id="165" name="Rectangle 164"/>
                      <p:cNvSpPr/>
                      <p:nvPr/>
                    </p:nvSpPr>
                    <p:spPr bwMode="auto">
                      <a:xfrm>
                        <a:off x="0" y="3175507"/>
                        <a:ext cx="603181" cy="221024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bg1">
                              <a:alpha val="0"/>
                            </a:schemeClr>
                          </a:gs>
                          <a:gs pos="50000">
                            <a:schemeClr val="bg1">
                              <a:alpha val="7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10800000" scaled="0"/>
                      </a:gra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sp>
                    <p:nvSpPr>
                      <p:cNvPr id="166" name="Rectangle 165"/>
                      <p:cNvSpPr/>
                      <p:nvPr/>
                    </p:nvSpPr>
                    <p:spPr bwMode="auto">
                      <a:xfrm rot="10800000">
                        <a:off x="8524671" y="3279618"/>
                        <a:ext cx="624972" cy="210613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bg1">
                              <a:alpha val="0"/>
                            </a:schemeClr>
                          </a:gs>
                          <a:gs pos="50000">
                            <a:schemeClr val="bg1">
                              <a:alpha val="7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10800000" scaled="0"/>
                      </a:gra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</p:grpSp>
                <p:sp>
                  <p:nvSpPr>
                    <p:cNvPr id="159" name="TextBox 158"/>
                    <p:cNvSpPr txBox="1"/>
                    <p:nvPr/>
                  </p:nvSpPr>
                  <p:spPr>
                    <a:xfrm>
                      <a:off x="2533018" y="5194674"/>
                      <a:ext cx="40386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600" dirty="0" smtClean="0"/>
                        <a:t>Virtual Camera</a:t>
                      </a:r>
                      <a:endParaRPr lang="en-US" sz="3600" dirty="0"/>
                    </a:p>
                  </p:txBody>
                </p:sp>
              </p:grpSp>
              <p:grpSp>
                <p:nvGrpSpPr>
                  <p:cNvPr id="92" name="Group 145"/>
                  <p:cNvGrpSpPr/>
                  <p:nvPr/>
                </p:nvGrpSpPr>
                <p:grpSpPr>
                  <a:xfrm>
                    <a:off x="227447" y="5715366"/>
                    <a:ext cx="3579088" cy="975703"/>
                    <a:chOff x="227447" y="5715366"/>
                    <a:chExt cx="3579088" cy="975703"/>
                  </a:xfrm>
                </p:grpSpPr>
                <p:sp>
                  <p:nvSpPr>
                    <p:cNvPr id="151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5350" y="6281887"/>
                      <a:ext cx="371384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dirty="0" err="1" smtClean="0"/>
                        <a:t>w</a:t>
                      </a:r>
                      <a:r>
                        <a:rPr lang="en-US" sz="2400" baseline="-25000" dirty="0" err="1" smtClean="0"/>
                        <a:t>f</a:t>
                      </a:r>
                      <a:r>
                        <a:rPr kumimoji="0" lang="en-US" sz="2400" b="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,j</a:t>
                      </a:r>
                      <a:endParaRPr kumimoji="0" lang="en-US" sz="2400" b="0" u="none" strike="noStrike" cap="none" normalizeH="0" baseline="-25000" dirty="0" smtClean="0">
                        <a:ln>
                          <a:noFill/>
                        </a:ln>
                        <a:effectLst/>
                      </a:endParaRPr>
                    </a:p>
                  </p:txBody>
                </p:sp>
                <p:sp>
                  <p:nvSpPr>
                    <p:cNvPr id="152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5144" y="6280908"/>
                      <a:ext cx="1139671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lvl="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{</a:t>
                      </a:r>
                      <a:r>
                        <a:rPr lang="en-US" sz="2400" dirty="0" err="1" smtClean="0">
                          <a:solidFill>
                            <a:srgbClr val="00B050"/>
                          </a:solidFill>
                        </a:rPr>
                        <a:t>R,t</a:t>
                      </a: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}</a:t>
                      </a:r>
                      <a:r>
                        <a:rPr lang="en-US" sz="2400" baseline="-25000" dirty="0" smtClean="0">
                          <a:solidFill>
                            <a:srgbClr val="00B050"/>
                          </a:solidFill>
                        </a:rPr>
                        <a:t>f=1,…,F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890" y="6137071"/>
                      <a:ext cx="153888" cy="5539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(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0630" y="6137071"/>
                      <a:ext cx="153888" cy="5539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5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0022" y="6262544"/>
                      <a:ext cx="168316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=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56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447" y="6278359"/>
                      <a:ext cx="150682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</a:p>
                  </p:txBody>
                </p:sp>
                <p:sp>
                  <p:nvSpPr>
                    <p:cNvPr id="15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6470" y="5715366"/>
                      <a:ext cx="65" cy="4924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93" name="Group 153"/>
                  <p:cNvGrpSpPr/>
                  <p:nvPr/>
                </p:nvGrpSpPr>
                <p:grpSpPr>
                  <a:xfrm>
                    <a:off x="1617768" y="1252728"/>
                    <a:ext cx="6021148" cy="525673"/>
                    <a:chOff x="1617768" y="1252728"/>
                    <a:chExt cx="6021148" cy="525673"/>
                  </a:xfrm>
                </p:grpSpPr>
                <p:sp>
                  <p:nvSpPr>
                    <p:cNvPr id="148" name="TextBox 147"/>
                    <p:cNvSpPr txBox="1"/>
                    <p:nvPr/>
                  </p:nvSpPr>
                  <p:spPr>
                    <a:xfrm>
                      <a:off x="1617768" y="1252728"/>
                      <a:ext cx="704039" cy="461665"/>
                    </a:xfrm>
                    <a:prstGeom prst="rect">
                      <a:avLst/>
                    </a:prstGeom>
                    <a:noFill/>
                    <a:effectLst>
                      <a:outerShdw blurRad="63500" algn="ctr" rotWithShape="0">
                        <a:srgbClr val="000000"/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, Z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f-1</a:t>
                      </a:r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9" name="TextBox 148"/>
                    <p:cNvSpPr txBox="1"/>
                    <p:nvPr/>
                  </p:nvSpPr>
                  <p:spPr>
                    <a:xfrm>
                      <a:off x="4147727" y="1316736"/>
                      <a:ext cx="537327" cy="461665"/>
                    </a:xfrm>
                    <a:prstGeom prst="rect">
                      <a:avLst/>
                    </a:prstGeom>
                    <a:noFill/>
                    <a:effectLst>
                      <a:outerShdw blurRad="63500" algn="ctr" rotWithShape="0">
                        <a:srgbClr val="000000"/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en-US" sz="2400" baseline="-25000" dirty="0" err="1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50" name="TextBox 149"/>
                    <p:cNvSpPr txBox="1"/>
                    <p:nvPr/>
                  </p:nvSpPr>
                  <p:spPr>
                    <a:xfrm>
                      <a:off x="6894802" y="1280160"/>
                      <a:ext cx="744114" cy="461665"/>
                    </a:xfrm>
                    <a:prstGeom prst="rect">
                      <a:avLst/>
                    </a:prstGeom>
                    <a:noFill/>
                    <a:effectLst>
                      <a:outerShdw blurRad="63500" algn="ctr" rotWithShape="0">
                        <a:srgbClr val="000000"/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, Z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f+1</a:t>
                      </a:r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94" name="Group 157"/>
                  <p:cNvGrpSpPr/>
                  <p:nvPr/>
                </p:nvGrpSpPr>
                <p:grpSpPr>
                  <a:xfrm>
                    <a:off x="1528997" y="1885172"/>
                    <a:ext cx="5176829" cy="87628"/>
                    <a:chOff x="1528997" y="1885172"/>
                    <a:chExt cx="5176829" cy="87628"/>
                  </a:xfrm>
                </p:grpSpPr>
                <p:cxnSp>
                  <p:nvCxnSpPr>
                    <p:cNvPr id="146" name="Straight Connector 145"/>
                    <p:cNvCxnSpPr>
                      <a:stCxn id="145" idx="6"/>
                      <a:endCxn id="144" idx="2"/>
                    </p:cNvCxnSpPr>
                    <p:nvPr/>
                  </p:nvCxnSpPr>
                  <p:spPr bwMode="auto">
                    <a:xfrm>
                      <a:off x="1528997" y="1885172"/>
                      <a:ext cx="2509281" cy="87628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outerShdw blurRad="38100" algn="ctr" rotWithShape="0">
                        <a:srgbClr val="000000"/>
                      </a:outerShdw>
                    </a:effectLst>
                  </p:spPr>
                </p:cxnSp>
                <p:cxnSp>
                  <p:nvCxnSpPr>
                    <p:cNvPr id="147" name="Straight Connector 146"/>
                    <p:cNvCxnSpPr>
                      <a:stCxn id="144" idx="6"/>
                      <a:endCxn id="143" idx="2"/>
                    </p:cNvCxnSpPr>
                    <p:nvPr/>
                  </p:nvCxnSpPr>
                  <p:spPr bwMode="auto">
                    <a:xfrm flipV="1">
                      <a:off x="4129718" y="1910897"/>
                      <a:ext cx="2576108" cy="61903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>
                      <a:outerShdw blurRad="38100" algn="ctr" rotWithShape="0">
                        <a:srgbClr val="000000"/>
                      </a:outerShdw>
                    </a:effectLst>
                  </p:spPr>
                </p:cxnSp>
              </p:grpSp>
              <p:grpSp>
                <p:nvGrpSpPr>
                  <p:cNvPr id="95" name="Group 160"/>
                  <p:cNvGrpSpPr/>
                  <p:nvPr/>
                </p:nvGrpSpPr>
                <p:grpSpPr>
                  <a:xfrm>
                    <a:off x="1184952" y="1255629"/>
                    <a:ext cx="5847711" cy="762891"/>
                    <a:chOff x="1184952" y="1255629"/>
                    <a:chExt cx="5847711" cy="762891"/>
                  </a:xfrm>
                </p:grpSpPr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1184952" y="1255629"/>
                      <a:ext cx="573234" cy="461665"/>
                    </a:xfrm>
                    <a:prstGeom prst="rect">
                      <a:avLst/>
                    </a:prstGeom>
                    <a:noFill/>
                    <a:effectLst>
                      <a:outerShdw blurRad="63500" algn="ctr" rotWithShape="0">
                        <a:srgbClr val="000000"/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f-1</a:t>
                      </a:r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1" name="TextBox 140"/>
                    <p:cNvSpPr txBox="1"/>
                    <p:nvPr/>
                  </p:nvSpPr>
                  <p:spPr>
                    <a:xfrm>
                      <a:off x="6419354" y="1279808"/>
                      <a:ext cx="613309" cy="461665"/>
                    </a:xfrm>
                    <a:prstGeom prst="rect">
                      <a:avLst/>
                    </a:prstGeom>
                    <a:noFill/>
                    <a:effectLst>
                      <a:outerShdw blurRad="63500" algn="ctr" rotWithShape="0">
                        <a:srgbClr val="000000"/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400" baseline="-25000" dirty="0" smtClean="0">
                          <a:solidFill>
                            <a:srgbClr val="FF0000"/>
                          </a:solidFill>
                        </a:rPr>
                        <a:t>f+1</a:t>
                      </a:r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2" name="TextBox 141"/>
                    <p:cNvSpPr txBox="1"/>
                    <p:nvPr/>
                  </p:nvSpPr>
                  <p:spPr>
                    <a:xfrm>
                      <a:off x="3882669" y="1320679"/>
                      <a:ext cx="406522" cy="461665"/>
                    </a:xfrm>
                    <a:prstGeom prst="rect">
                      <a:avLst/>
                    </a:prstGeom>
                    <a:noFill/>
                    <a:effectLst>
                      <a:outerShdw blurRad="63500" algn="ctr" rotWithShape="0">
                        <a:srgbClr val="000000"/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400" baseline="-25000" dirty="0" err="1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2400" baseline="-250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3" name="Oval 142"/>
                    <p:cNvSpPr/>
                    <p:nvPr/>
                  </p:nvSpPr>
                  <p:spPr bwMode="auto">
                    <a:xfrm>
                      <a:off x="6705826" y="1865177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38100" algn="ctr" rotWithShape="0">
                        <a:srgbClr val="000000"/>
                      </a:outerShdw>
                    </a:effec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144" name="Oval 143"/>
                    <p:cNvSpPr/>
                    <p:nvPr/>
                  </p:nvSpPr>
                  <p:spPr bwMode="auto">
                    <a:xfrm>
                      <a:off x="4038278" y="1927080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38100" algn="ctr" rotWithShape="0">
                        <a:srgbClr val="000000"/>
                      </a:outerShdw>
                    </a:effec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145" name="Oval 144"/>
                    <p:cNvSpPr/>
                    <p:nvPr/>
                  </p:nvSpPr>
                  <p:spPr bwMode="auto">
                    <a:xfrm>
                      <a:off x="1437557" y="183945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>
                      <a:outerShdw blurRad="38100" algn="ctr" rotWithShape="0">
                        <a:srgbClr val="000000"/>
                      </a:outerShdw>
                    </a:effec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</p:grpSp>
              <p:grpSp>
                <p:nvGrpSpPr>
                  <p:cNvPr id="96" name="Group 167"/>
                  <p:cNvGrpSpPr/>
                  <p:nvPr/>
                </p:nvGrpSpPr>
                <p:grpSpPr>
                  <a:xfrm>
                    <a:off x="3898319" y="5755949"/>
                    <a:ext cx="3660872" cy="1306955"/>
                    <a:chOff x="4171127" y="5755949"/>
                    <a:chExt cx="3660872" cy="1306955"/>
                  </a:xfrm>
                </p:grpSpPr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4171127" y="5755949"/>
                      <a:ext cx="184731" cy="461665"/>
                    </a:xfrm>
                    <a:prstGeom prst="rect">
                      <a:avLst/>
                    </a:prstGeom>
                    <a:noFill/>
                    <a:effectLst>
                      <a:outerShdw blurRad="38100" dist="25400" dir="2220000" algn="ctr" rotWithShape="0">
                        <a:srgbClr val="000000"/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p:txBody>
                </p:sp>
                <p:sp>
                  <p:nvSpPr>
                    <p:cNvPr id="13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8111" y="6140790"/>
                      <a:ext cx="153888" cy="5539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36" name="Rectangle 135"/>
                    <p:cNvSpPr/>
                    <p:nvPr/>
                  </p:nvSpPr>
                  <p:spPr>
                    <a:xfrm>
                      <a:off x="4971250" y="6468038"/>
                      <a:ext cx="314510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p:txBody>
                </p:sp>
                <p:sp>
                  <p:nvSpPr>
                    <p:cNvPr id="137" name="Rectangle 136"/>
                    <p:cNvSpPr/>
                    <p:nvPr/>
                  </p:nvSpPr>
                  <p:spPr>
                    <a:xfrm>
                      <a:off x="4280913" y="6231907"/>
                      <a:ext cx="3317318" cy="83099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400" dirty="0" err="1" smtClean="0">
                          <a:solidFill>
                            <a:srgbClr val="00B0F0"/>
                          </a:solidFill>
                        </a:rPr>
                        <a:t>q</a:t>
                      </a:r>
                      <a:r>
                        <a:rPr lang="en-US" sz="2400" baseline="-25000" dirty="0" err="1" smtClean="0">
                          <a:solidFill>
                            <a:srgbClr val="00B0F0"/>
                          </a:solidFill>
                        </a:rPr>
                        <a:t>f,j</a:t>
                      </a:r>
                      <a:r>
                        <a:rPr lang="en-US" sz="2400" baseline="-25000" dirty="0" smtClean="0">
                          <a:solidFill>
                            <a:srgbClr val="00B0F0"/>
                          </a:solidFill>
                        </a:rPr>
                        <a:t>  </a:t>
                      </a:r>
                      <a:r>
                        <a:rPr lang="en-US" sz="2400" dirty="0" smtClean="0">
                          <a:latin typeface="Symbol" pitchFamily="18" charset="2"/>
                        </a:rPr>
                        <a:t>-</a:t>
                      </a:r>
                      <a:r>
                        <a:rPr lang="en-US" sz="2400" b="1" dirty="0" smtClean="0">
                          <a:latin typeface="Symbol" pitchFamily="18" charset="2"/>
                        </a:rPr>
                        <a:t> -</a:t>
                      </a:r>
                      <a:r>
                        <a:rPr lang="en-US" sz="2400" dirty="0" smtClean="0">
                          <a:latin typeface="Symbol" pitchFamily="18" charset="2"/>
                        </a:rPr>
                        <a:t>    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q</a:t>
                      </a:r>
                      <a:r>
                        <a:rPr lang="en-US" sz="2400" baseline="-25000" dirty="0" smtClean="0">
                          <a:solidFill>
                            <a:srgbClr val="00B0F0"/>
                          </a:solidFill>
                        </a:rPr>
                        <a:t>f-1,j</a:t>
                      </a:r>
                      <a:r>
                        <a:rPr lang="en-US" sz="2400" baseline="-42000" dirty="0" smtClean="0">
                          <a:solidFill>
                            <a:srgbClr val="00B0F0"/>
                          </a:solidFill>
                        </a:rPr>
                        <a:t>prev</a:t>
                      </a:r>
                      <a:r>
                        <a:rPr lang="en-US" sz="2400" dirty="0" smtClean="0">
                          <a:latin typeface="Symbol" pitchFamily="18" charset="2"/>
                        </a:rPr>
                        <a:t>+ 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q</a:t>
                      </a:r>
                      <a:r>
                        <a:rPr lang="en-US" sz="2400" baseline="-25000" dirty="0" smtClean="0">
                          <a:solidFill>
                            <a:srgbClr val="00B0F0"/>
                          </a:solidFill>
                        </a:rPr>
                        <a:t>f+1,j</a:t>
                      </a:r>
                      <a:r>
                        <a:rPr lang="en-US" sz="2400" baseline="-42000" dirty="0" smtClean="0">
                          <a:solidFill>
                            <a:srgbClr val="00B0F0"/>
                          </a:solidFill>
                        </a:rPr>
                        <a:t>next</a:t>
                      </a:r>
                      <a:endParaRPr lang="en-US" sz="2400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US" sz="2400" b="1" dirty="0"/>
                    </a:p>
                  </p:txBody>
                </p:sp>
                <p:sp>
                  <p:nvSpPr>
                    <p:cNvPr id="138" name="Rectangle 137"/>
                    <p:cNvSpPr/>
                    <p:nvPr/>
                  </p:nvSpPr>
                  <p:spPr>
                    <a:xfrm>
                      <a:off x="4956351" y="6130622"/>
                      <a:ext cx="314510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p:txBody>
                </p:sp>
                <p:sp>
                  <p:nvSpPr>
                    <p:cNvPr id="139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2246" y="6154030"/>
                      <a:ext cx="153888" cy="5539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(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97" name="Group 174"/>
                  <p:cNvGrpSpPr/>
                  <p:nvPr/>
                </p:nvGrpSpPr>
                <p:grpSpPr>
                  <a:xfrm>
                    <a:off x="107732" y="1916605"/>
                    <a:ext cx="9645868" cy="2941969"/>
                    <a:chOff x="107732" y="1916605"/>
                    <a:chExt cx="9645868" cy="2941969"/>
                  </a:xfrm>
                </p:grpSpPr>
                <p:grpSp>
                  <p:nvGrpSpPr>
                    <p:cNvPr id="116" name="Group 98"/>
                    <p:cNvGrpSpPr/>
                    <p:nvPr/>
                  </p:nvGrpSpPr>
                  <p:grpSpPr>
                    <a:xfrm>
                      <a:off x="1524998" y="1916605"/>
                      <a:ext cx="243104" cy="2353906"/>
                      <a:chOff x="4126100" y="2257140"/>
                      <a:chExt cx="198254" cy="2199885"/>
                    </a:xfrm>
                    <a:effectLst>
                      <a:outerShdw blurRad="88900" algn="ctr" rotWithShape="0">
                        <a:srgbClr val="000000"/>
                      </a:outerShdw>
                    </a:effectLst>
                  </p:grpSpPr>
                  <p:sp>
                    <p:nvSpPr>
                      <p:cNvPr id="132" name="Freeform 131"/>
                      <p:cNvSpPr/>
                      <p:nvPr/>
                    </p:nvSpPr>
                    <p:spPr bwMode="auto">
                      <a:xfrm rot="-120000">
                        <a:off x="4142644" y="2257140"/>
                        <a:ext cx="181710" cy="1976724"/>
                      </a:xfrm>
                      <a:custGeom>
                        <a:avLst/>
                        <a:gdLst>
                          <a:gd name="connsiteX0" fmla="*/ 0 w 615949"/>
                          <a:gd name="connsiteY0" fmla="*/ 0 h 2233613"/>
                          <a:gd name="connsiteX1" fmla="*/ 614362 w 615949"/>
                          <a:gd name="connsiteY1" fmla="*/ 1033463 h 2233613"/>
                          <a:gd name="connsiteX2" fmla="*/ 9525 w 615949"/>
                          <a:gd name="connsiteY2" fmla="*/ 2233613 h 22336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615949" h="2233613">
                            <a:moveTo>
                              <a:pt x="0" y="0"/>
                            </a:moveTo>
                            <a:cubicBezTo>
                              <a:pt x="306387" y="330597"/>
                              <a:pt x="612775" y="661194"/>
                              <a:pt x="614362" y="1033463"/>
                            </a:cubicBezTo>
                            <a:cubicBezTo>
                              <a:pt x="615949" y="1405732"/>
                              <a:pt x="312737" y="1819672"/>
                              <a:pt x="9525" y="2233613"/>
                            </a:cubicBezTo>
                          </a:path>
                        </a:pathLst>
                      </a:custGeom>
                      <a:noFill/>
                      <a:ln w="25400" cap="rnd" cmpd="sng" algn="ctr">
                        <a:solidFill>
                          <a:srgbClr val="B482D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cxnSp>
                    <p:nvCxnSpPr>
                      <p:cNvPr id="133" name="Straight Arrow Connector 132"/>
                      <p:cNvCxnSpPr/>
                      <p:nvPr/>
                    </p:nvCxnSpPr>
                    <p:spPr bwMode="auto">
                      <a:xfrm rot="5400000">
                        <a:off x="4041136" y="4321399"/>
                        <a:ext cx="220590" cy="50661"/>
                      </a:xfrm>
                      <a:prstGeom prst="straightConnector1">
                        <a:avLst/>
                      </a:prstGeom>
                      <a:noFill/>
                      <a:ln w="25400" cap="rnd" cmpd="sng" algn="ctr">
                        <a:solidFill>
                          <a:srgbClr val="B482DA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>
                        <a:outerShdw dist="50800" sx="1000" sy="1000" algn="ctr" rotWithShape="0">
                          <a:srgbClr val="000000"/>
                        </a:outerShdw>
                      </a:effectLst>
                    </p:spPr>
                  </p:cxnSp>
                </p:grpSp>
                <p:grpSp>
                  <p:nvGrpSpPr>
                    <p:cNvPr id="117" name="Group 101"/>
                    <p:cNvGrpSpPr/>
                    <p:nvPr/>
                  </p:nvGrpSpPr>
                  <p:grpSpPr>
                    <a:xfrm>
                      <a:off x="6775209" y="1942328"/>
                      <a:ext cx="271392" cy="2322292"/>
                      <a:chOff x="4121490" y="2257140"/>
                      <a:chExt cx="202864" cy="2199883"/>
                    </a:xfrm>
                    <a:effectLst>
                      <a:outerShdw blurRad="88900" algn="ctr" rotWithShape="0">
                        <a:srgbClr val="000000"/>
                      </a:outerShdw>
                    </a:effectLst>
                  </p:grpSpPr>
                  <p:sp>
                    <p:nvSpPr>
                      <p:cNvPr id="130" name="Freeform 129"/>
                      <p:cNvSpPr/>
                      <p:nvPr/>
                    </p:nvSpPr>
                    <p:spPr bwMode="auto">
                      <a:xfrm rot="-120000">
                        <a:off x="4142644" y="2257140"/>
                        <a:ext cx="181710" cy="1976724"/>
                      </a:xfrm>
                      <a:custGeom>
                        <a:avLst/>
                        <a:gdLst>
                          <a:gd name="connsiteX0" fmla="*/ 0 w 615949"/>
                          <a:gd name="connsiteY0" fmla="*/ 0 h 2233613"/>
                          <a:gd name="connsiteX1" fmla="*/ 614362 w 615949"/>
                          <a:gd name="connsiteY1" fmla="*/ 1033463 h 2233613"/>
                          <a:gd name="connsiteX2" fmla="*/ 9525 w 615949"/>
                          <a:gd name="connsiteY2" fmla="*/ 2233613 h 22336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615949" h="2233613">
                            <a:moveTo>
                              <a:pt x="0" y="0"/>
                            </a:moveTo>
                            <a:cubicBezTo>
                              <a:pt x="306387" y="330597"/>
                              <a:pt x="612775" y="661194"/>
                              <a:pt x="614362" y="1033463"/>
                            </a:cubicBezTo>
                            <a:cubicBezTo>
                              <a:pt x="615949" y="1405732"/>
                              <a:pt x="312737" y="1819672"/>
                              <a:pt x="9525" y="2233613"/>
                            </a:cubicBezTo>
                          </a:path>
                        </a:pathLst>
                      </a:custGeom>
                      <a:noFill/>
                      <a:ln w="25400" cap="rnd" cmpd="sng" algn="ctr">
                        <a:solidFill>
                          <a:srgbClr val="B482D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cxnSp>
                    <p:nvCxnSpPr>
                      <p:cNvPr id="131" name="Straight Arrow Connector 130"/>
                      <p:cNvCxnSpPr/>
                      <p:nvPr/>
                    </p:nvCxnSpPr>
                    <p:spPr bwMode="auto">
                      <a:xfrm rot="5400000">
                        <a:off x="4036526" y="4321397"/>
                        <a:ext cx="220590" cy="50662"/>
                      </a:xfrm>
                      <a:prstGeom prst="straightConnector1">
                        <a:avLst/>
                      </a:prstGeom>
                      <a:noFill/>
                      <a:ln w="25400" cap="rnd" cmpd="sng" algn="ctr">
                        <a:solidFill>
                          <a:srgbClr val="B482DA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>
                        <a:outerShdw dist="50800" sx="1000" sy="1000" algn="ctr" rotWithShape="0">
                          <a:srgbClr val="000000"/>
                        </a:outerShdw>
                      </a:effectLst>
                    </p:spPr>
                  </p:cxnSp>
                </p:grpSp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6338839" y="4335354"/>
                      <a:ext cx="688009" cy="523220"/>
                    </a:xfrm>
                    <a:prstGeom prst="rect">
                      <a:avLst/>
                    </a:prstGeom>
                    <a:noFill/>
                    <a:effectLst>
                      <a:outerShdw blurRad="38100" dist="25400" dir="2220000" sx="1000" sy="1000" algn="ctr" rotWithShape="0">
                        <a:srgbClr val="000000"/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q</a:t>
                      </a:r>
                      <a:r>
                        <a:rPr lang="en-US" sz="2800" baseline="-25000" dirty="0" smtClean="0">
                          <a:solidFill>
                            <a:srgbClr val="00B0F0"/>
                          </a:solidFill>
                        </a:rPr>
                        <a:t>f+1</a:t>
                      </a:r>
                      <a:endParaRPr lang="en-US" sz="2800" baseline="-25000" dirty="0">
                        <a:solidFill>
                          <a:srgbClr val="00B0F0"/>
                        </a:solidFill>
                      </a:endParaRPr>
                    </a:p>
                  </p:txBody>
                </p:sp>
                <p:sp>
                  <p:nvSpPr>
                    <p:cNvPr id="119" name="TextBox 118"/>
                    <p:cNvSpPr txBox="1"/>
                    <p:nvPr/>
                  </p:nvSpPr>
                  <p:spPr>
                    <a:xfrm>
                      <a:off x="1102541" y="4278908"/>
                      <a:ext cx="643125" cy="523220"/>
                    </a:xfrm>
                    <a:prstGeom prst="rect">
                      <a:avLst/>
                    </a:prstGeom>
                    <a:noFill/>
                    <a:effectLst>
                      <a:outerShdw blurRad="38100" dist="25400" dir="2220000" sx="1000" sy="1000" algn="ctr" rotWithShape="0">
                        <a:srgbClr val="000000"/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q</a:t>
                      </a:r>
                      <a:r>
                        <a:rPr lang="en-US" sz="2800" baseline="-25000" dirty="0" smtClean="0">
                          <a:solidFill>
                            <a:srgbClr val="00B0F0"/>
                          </a:solidFill>
                        </a:rPr>
                        <a:t>f-1</a:t>
                      </a:r>
                      <a:endParaRPr lang="en-US" sz="2800" baseline="-25000" dirty="0">
                        <a:solidFill>
                          <a:srgbClr val="00B0F0"/>
                        </a:solidFill>
                      </a:endParaRPr>
                    </a:p>
                  </p:txBody>
                </p:sp>
                <p:cxnSp>
                  <p:nvCxnSpPr>
                    <p:cNvPr id="120" name="Straight Connector 119"/>
                    <p:cNvCxnSpPr>
                      <a:stCxn id="121" idx="6"/>
                      <a:endCxn id="110" idx="2"/>
                    </p:cNvCxnSpPr>
                    <p:nvPr/>
                  </p:nvCxnSpPr>
                  <p:spPr bwMode="auto">
                    <a:xfrm>
                      <a:off x="1531497" y="4425956"/>
                      <a:ext cx="2509281" cy="19126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121" name="Oval 120"/>
                    <p:cNvSpPr/>
                    <p:nvPr/>
                  </p:nvSpPr>
                  <p:spPr bwMode="auto">
                    <a:xfrm>
                      <a:off x="1440057" y="4380236"/>
                      <a:ext cx="91440" cy="9144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 bwMode="auto">
                    <a:xfrm>
                      <a:off x="6708326" y="4405961"/>
                      <a:ext cx="91440" cy="9144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cxnSp>
                  <p:nvCxnSpPr>
                    <p:cNvPr id="123" name="Straight Connector 122"/>
                    <p:cNvCxnSpPr>
                      <a:stCxn id="110" idx="6"/>
                      <a:endCxn id="122" idx="2"/>
                    </p:cNvCxnSpPr>
                    <p:nvPr/>
                  </p:nvCxnSpPr>
                  <p:spPr bwMode="auto">
                    <a:xfrm>
                      <a:off x="4132218" y="4445082"/>
                      <a:ext cx="2576108" cy="6599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grpSp>
                  <p:nvGrpSpPr>
                    <p:cNvPr id="124" name="Group 116"/>
                    <p:cNvGrpSpPr/>
                    <p:nvPr/>
                  </p:nvGrpSpPr>
                  <p:grpSpPr>
                    <a:xfrm>
                      <a:off x="107732" y="3317096"/>
                      <a:ext cx="3239389" cy="506822"/>
                      <a:chOff x="107732" y="3317096"/>
                      <a:chExt cx="3239389" cy="506822"/>
                    </a:xfrm>
                  </p:grpSpPr>
                  <p:sp>
                    <p:nvSpPr>
                      <p:cNvPr id="128" name="Rectangle 127"/>
                      <p:cNvSpPr/>
                      <p:nvPr/>
                    </p:nvSpPr>
                    <p:spPr bwMode="auto">
                      <a:xfrm>
                        <a:off x="485234" y="3362253"/>
                        <a:ext cx="2861887" cy="46166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alpha val="25000"/>
                            </a:schemeClr>
                          </a:gs>
                          <a:gs pos="50000">
                            <a:schemeClr val="bg1"/>
                          </a:gs>
                          <a:gs pos="100000">
                            <a:schemeClr val="bg1">
                              <a:alpha val="25000"/>
                            </a:schemeClr>
                          </a:gs>
                        </a:gsLst>
                        <a:lin ang="5400000" scaled="1"/>
                        <a:tileRect/>
                      </a:gra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sp>
                    <p:nvSpPr>
                      <p:cNvPr id="129" name="TextBox 128"/>
                      <p:cNvSpPr txBox="1"/>
                      <p:nvPr/>
                    </p:nvSpPr>
                    <p:spPr>
                      <a:xfrm>
                        <a:off x="107732" y="3317096"/>
                        <a:ext cx="2979918" cy="461665"/>
                      </a:xfrm>
                      <a:prstGeom prst="rect">
                        <a:avLst/>
                      </a:prstGeom>
                      <a:noFill/>
                      <a:effectLst>
                        <a:outerShdw blurRad="177800" dist="25400" dir="2220000" sx="1000" sy="1000" algn="ctr" rotWithShape="0">
                          <a:srgbClr val="000000"/>
                        </a:outerShdw>
                      </a:effectLst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dirty="0" err="1" smtClean="0">
                            <a:solidFill>
                              <a:srgbClr val="B482DA"/>
                            </a:solidFill>
                          </a:rPr>
                          <a:t>reproj</a:t>
                        </a:r>
                        <a:r>
                          <a:rPr lang="en-US" sz="2400" dirty="0" smtClean="0">
                            <a:solidFill>
                              <a:srgbClr val="B482DA"/>
                            </a:solidFill>
                          </a:rPr>
                          <a:t>(</a:t>
                        </a:r>
                        <a:r>
                          <a:rPr lang="en-US" sz="2400" dirty="0" smtClean="0">
                            <a:solidFill>
                              <a:srgbClr val="FF0000"/>
                            </a:solidFill>
                          </a:rPr>
                          <a:t>p</a:t>
                        </a:r>
                        <a:r>
                          <a:rPr lang="en-US" sz="2400" baseline="-25000" dirty="0" smtClean="0">
                            <a:solidFill>
                              <a:srgbClr val="FF0000"/>
                            </a:solidFill>
                          </a:rPr>
                          <a:t>f-1</a:t>
                        </a:r>
                        <a:r>
                          <a:rPr lang="en-US" sz="2400" dirty="0" smtClean="0">
                            <a:solidFill>
                              <a:srgbClr val="FF0000"/>
                            </a:solidFill>
                          </a:rPr>
                          <a:t>, Z</a:t>
                        </a:r>
                        <a:r>
                          <a:rPr lang="en-US" sz="2400" baseline="-25000" dirty="0" smtClean="0">
                            <a:solidFill>
                              <a:srgbClr val="FF0000"/>
                            </a:solidFill>
                          </a:rPr>
                          <a:t>f-1</a:t>
                        </a:r>
                        <a:r>
                          <a:rPr lang="en-US" sz="2400" dirty="0" smtClean="0">
                            <a:solidFill>
                              <a:srgbClr val="B482DA"/>
                            </a:solidFill>
                          </a:rPr>
                          <a:t>,</a:t>
                        </a:r>
                        <a:r>
                          <a:rPr lang="en-US" sz="2400" dirty="0" smtClean="0">
                            <a:solidFill>
                              <a:srgbClr val="00FF00"/>
                            </a:solidFill>
                          </a:rPr>
                          <a:t> </a:t>
                        </a:r>
                        <a:r>
                          <a:rPr lang="en-US" sz="2400" dirty="0" smtClean="0">
                            <a:solidFill>
                              <a:srgbClr val="00B050"/>
                            </a:solidFill>
                          </a:rPr>
                          <a:t>R</a:t>
                        </a:r>
                        <a:r>
                          <a:rPr lang="en-US" sz="2400" baseline="-25000" dirty="0" smtClean="0">
                            <a:solidFill>
                              <a:srgbClr val="00B050"/>
                            </a:solidFill>
                          </a:rPr>
                          <a:t>f-1</a:t>
                        </a:r>
                        <a:r>
                          <a:rPr lang="en-US" sz="2400" dirty="0" smtClean="0">
                            <a:solidFill>
                              <a:srgbClr val="00B050"/>
                            </a:solidFill>
                          </a:rPr>
                          <a:t>,t</a:t>
                        </a:r>
                        <a:r>
                          <a:rPr lang="en-US" sz="2400" baseline="-25000" dirty="0" smtClean="0">
                            <a:solidFill>
                              <a:srgbClr val="00B050"/>
                            </a:solidFill>
                          </a:rPr>
                          <a:t>f-1</a:t>
                        </a:r>
                        <a:r>
                          <a:rPr lang="en-US" sz="2400" dirty="0" smtClean="0">
                            <a:solidFill>
                              <a:srgbClr val="B482DA"/>
                            </a:solidFill>
                          </a:rPr>
                          <a:t>)</a:t>
                        </a:r>
                        <a:endParaRPr lang="en-US" sz="2400" dirty="0">
                          <a:solidFill>
                            <a:srgbClr val="B482DA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25" name="Group 115"/>
                    <p:cNvGrpSpPr/>
                    <p:nvPr/>
                  </p:nvGrpSpPr>
                  <p:grpSpPr>
                    <a:xfrm>
                      <a:off x="5795136" y="3317096"/>
                      <a:ext cx="3958464" cy="486050"/>
                      <a:chOff x="5795136" y="3317096"/>
                      <a:chExt cx="3958464" cy="486050"/>
                    </a:xfrm>
                  </p:grpSpPr>
                  <p:sp>
                    <p:nvSpPr>
                      <p:cNvPr id="126" name="Rectangle 125"/>
                      <p:cNvSpPr/>
                      <p:nvPr/>
                    </p:nvSpPr>
                    <p:spPr bwMode="auto">
                      <a:xfrm>
                        <a:off x="5795136" y="3341481"/>
                        <a:ext cx="3958464" cy="46166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alpha val="25000"/>
                            </a:schemeClr>
                          </a:gs>
                          <a:gs pos="50000">
                            <a:schemeClr val="bg1"/>
                          </a:gs>
                          <a:gs pos="100000">
                            <a:schemeClr val="bg1">
                              <a:alpha val="25000"/>
                            </a:schemeClr>
                          </a:gs>
                        </a:gsLst>
                        <a:lin ang="5400000" scaled="1"/>
                        <a:tileRect/>
                      </a:gra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sp>
                    <p:nvSpPr>
                      <p:cNvPr id="127" name="TextBox 126"/>
                      <p:cNvSpPr txBox="1"/>
                      <p:nvPr/>
                    </p:nvSpPr>
                    <p:spPr>
                      <a:xfrm>
                        <a:off x="5853755" y="3317096"/>
                        <a:ext cx="3140219" cy="461665"/>
                      </a:xfrm>
                      <a:prstGeom prst="rect">
                        <a:avLst/>
                      </a:prstGeom>
                      <a:noFill/>
                      <a:effectLst>
                        <a:outerShdw blurRad="38100" dist="25400" dir="2220000" sx="1000" sy="1000" algn="ctr" rotWithShape="0">
                          <a:srgbClr val="000000"/>
                        </a:outerShdw>
                      </a:effectLst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dirty="0" err="1" smtClean="0">
                            <a:solidFill>
                              <a:srgbClr val="B482DA"/>
                            </a:solidFill>
                          </a:rPr>
                          <a:t>reproj</a:t>
                        </a:r>
                        <a:r>
                          <a:rPr lang="en-US" sz="2400" dirty="0" smtClean="0">
                            <a:solidFill>
                              <a:srgbClr val="B482DA"/>
                            </a:solidFill>
                          </a:rPr>
                          <a:t>(</a:t>
                        </a:r>
                        <a:r>
                          <a:rPr lang="en-US" sz="2400" dirty="0" smtClean="0">
                            <a:solidFill>
                              <a:srgbClr val="FF0000"/>
                            </a:solidFill>
                          </a:rPr>
                          <a:t>p</a:t>
                        </a:r>
                        <a:r>
                          <a:rPr lang="en-US" sz="2400" baseline="-25000" dirty="0" smtClean="0">
                            <a:solidFill>
                              <a:srgbClr val="FF0000"/>
                            </a:solidFill>
                          </a:rPr>
                          <a:t>f+1</a:t>
                        </a:r>
                        <a:r>
                          <a:rPr lang="en-US" sz="2400" dirty="0" smtClean="0">
                            <a:solidFill>
                              <a:srgbClr val="FF0000"/>
                            </a:solidFill>
                          </a:rPr>
                          <a:t>, Z</a:t>
                        </a:r>
                        <a:r>
                          <a:rPr lang="en-US" sz="2400" baseline="-25000" dirty="0" smtClean="0">
                            <a:solidFill>
                              <a:srgbClr val="FF0000"/>
                            </a:solidFill>
                          </a:rPr>
                          <a:t>f+1</a:t>
                        </a:r>
                        <a:r>
                          <a:rPr lang="en-US" sz="2400" dirty="0" smtClean="0">
                            <a:solidFill>
                              <a:srgbClr val="B482DA"/>
                            </a:solidFill>
                          </a:rPr>
                          <a:t>,</a:t>
                        </a:r>
                        <a:r>
                          <a:rPr lang="en-US" sz="2400" dirty="0" smtClean="0">
                            <a:solidFill>
                              <a:srgbClr val="00FF00"/>
                            </a:solidFill>
                          </a:rPr>
                          <a:t> </a:t>
                        </a:r>
                        <a:r>
                          <a:rPr lang="en-US" sz="2400" dirty="0" smtClean="0">
                            <a:solidFill>
                              <a:srgbClr val="00B050"/>
                            </a:solidFill>
                          </a:rPr>
                          <a:t>R</a:t>
                        </a:r>
                        <a:r>
                          <a:rPr lang="en-US" sz="2400" baseline="-25000" dirty="0" smtClean="0">
                            <a:solidFill>
                              <a:srgbClr val="00B050"/>
                            </a:solidFill>
                          </a:rPr>
                          <a:t>f+1</a:t>
                        </a:r>
                        <a:r>
                          <a:rPr lang="en-US" sz="2400" dirty="0" smtClean="0">
                            <a:solidFill>
                              <a:srgbClr val="00B050"/>
                            </a:solidFill>
                          </a:rPr>
                          <a:t>,t</a:t>
                        </a:r>
                        <a:r>
                          <a:rPr lang="en-US" sz="2400" baseline="-25000" dirty="0" smtClean="0">
                            <a:solidFill>
                              <a:srgbClr val="00B050"/>
                            </a:solidFill>
                          </a:rPr>
                          <a:t>f+1</a:t>
                        </a:r>
                        <a:r>
                          <a:rPr lang="en-US" sz="2400" dirty="0" smtClean="0">
                            <a:solidFill>
                              <a:srgbClr val="B482DA"/>
                            </a:solidFill>
                          </a:rPr>
                          <a:t>)</a:t>
                        </a:r>
                        <a:endParaRPr lang="en-US" sz="2400" dirty="0">
                          <a:solidFill>
                            <a:srgbClr val="B482DA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98" name="Group 193"/>
                  <p:cNvGrpSpPr/>
                  <p:nvPr/>
                </p:nvGrpSpPr>
                <p:grpSpPr>
                  <a:xfrm>
                    <a:off x="3315350" y="2004232"/>
                    <a:ext cx="2481715" cy="2854342"/>
                    <a:chOff x="3315350" y="2004232"/>
                    <a:chExt cx="2481715" cy="2854342"/>
                  </a:xfrm>
                </p:grpSpPr>
                <p:grpSp>
                  <p:nvGrpSpPr>
                    <p:cNvPr id="108" name="Group 97"/>
                    <p:cNvGrpSpPr/>
                    <p:nvPr/>
                  </p:nvGrpSpPr>
                  <p:grpSpPr>
                    <a:xfrm>
                      <a:off x="4122654" y="2004232"/>
                      <a:ext cx="242692" cy="2246219"/>
                      <a:chOff x="4124135" y="2257140"/>
                      <a:chExt cx="200219" cy="2199884"/>
                    </a:xfrm>
                    <a:effectLst>
                      <a:outerShdw blurRad="88900" algn="ctr" rotWithShape="0">
                        <a:srgbClr val="000000"/>
                      </a:outerShdw>
                    </a:effectLst>
                  </p:grpSpPr>
                  <p:sp>
                    <p:nvSpPr>
                      <p:cNvPr id="114" name="Freeform 113"/>
                      <p:cNvSpPr/>
                      <p:nvPr/>
                    </p:nvSpPr>
                    <p:spPr bwMode="auto">
                      <a:xfrm rot="-120000">
                        <a:off x="4142644" y="2257140"/>
                        <a:ext cx="181710" cy="1976724"/>
                      </a:xfrm>
                      <a:custGeom>
                        <a:avLst/>
                        <a:gdLst>
                          <a:gd name="connsiteX0" fmla="*/ 0 w 615949"/>
                          <a:gd name="connsiteY0" fmla="*/ 0 h 2233613"/>
                          <a:gd name="connsiteX1" fmla="*/ 614362 w 615949"/>
                          <a:gd name="connsiteY1" fmla="*/ 1033463 h 2233613"/>
                          <a:gd name="connsiteX2" fmla="*/ 9525 w 615949"/>
                          <a:gd name="connsiteY2" fmla="*/ 2233613 h 22336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615949" h="2233613">
                            <a:moveTo>
                              <a:pt x="0" y="0"/>
                            </a:moveTo>
                            <a:cubicBezTo>
                              <a:pt x="306387" y="330597"/>
                              <a:pt x="612775" y="661194"/>
                              <a:pt x="614362" y="1033463"/>
                            </a:cubicBezTo>
                            <a:cubicBezTo>
                              <a:pt x="615949" y="1405732"/>
                              <a:pt x="312737" y="1819672"/>
                              <a:pt x="9525" y="2233613"/>
                            </a:cubicBezTo>
                          </a:path>
                        </a:pathLst>
                      </a:custGeom>
                      <a:noFill/>
                      <a:ln w="25400" cap="rnd" cmpd="sng" algn="ctr">
                        <a:solidFill>
                          <a:srgbClr val="B482D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cxnSp>
                    <p:nvCxnSpPr>
                      <p:cNvPr id="115" name="Straight Arrow Connector 114"/>
                      <p:cNvCxnSpPr/>
                      <p:nvPr/>
                    </p:nvCxnSpPr>
                    <p:spPr bwMode="auto">
                      <a:xfrm rot="5400000">
                        <a:off x="4039171" y="4321398"/>
                        <a:ext cx="220590" cy="50661"/>
                      </a:xfrm>
                      <a:prstGeom prst="straightConnector1">
                        <a:avLst/>
                      </a:prstGeom>
                      <a:noFill/>
                      <a:ln w="25400" cap="rnd" cmpd="sng" algn="ctr">
                        <a:solidFill>
                          <a:srgbClr val="B482DA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>
                        <a:outerShdw dist="50800" sx="1000" sy="1000" algn="ctr" rotWithShape="0">
                          <a:srgbClr val="000000"/>
                        </a:outerShdw>
                      </a:effectLst>
                    </p:spPr>
                  </p:cxnSp>
                </p:grpSp>
                <p:sp>
                  <p:nvSpPr>
                    <p:cNvPr id="109" name="TextBox 108"/>
                    <p:cNvSpPr txBox="1"/>
                    <p:nvPr/>
                  </p:nvSpPr>
                  <p:spPr>
                    <a:xfrm>
                      <a:off x="3751719" y="4335354"/>
                      <a:ext cx="447558" cy="523220"/>
                    </a:xfrm>
                    <a:prstGeom prst="rect">
                      <a:avLst/>
                    </a:prstGeom>
                    <a:noFill/>
                    <a:effectLst>
                      <a:outerShdw blurRad="38100" dist="25400" dir="2220000" sx="1000" sy="1000" algn="ctr" rotWithShape="0">
                        <a:srgbClr val="000000"/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800" dirty="0" err="1" smtClean="0">
                          <a:solidFill>
                            <a:srgbClr val="00B0F0"/>
                          </a:solidFill>
                        </a:rPr>
                        <a:t>q</a:t>
                      </a:r>
                      <a:r>
                        <a:rPr lang="en-US" sz="2800" baseline="-25000" dirty="0" err="1" smtClean="0">
                          <a:solidFill>
                            <a:srgbClr val="00B0F0"/>
                          </a:solidFill>
                        </a:rPr>
                        <a:t>f</a:t>
                      </a:r>
                      <a:endParaRPr lang="en-US" sz="2800" baseline="-25000" dirty="0">
                        <a:solidFill>
                          <a:srgbClr val="00B0F0"/>
                        </a:solidFill>
                      </a:endParaRPr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 bwMode="auto">
                    <a:xfrm>
                      <a:off x="4040778" y="4399362"/>
                      <a:ext cx="91440" cy="9144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grpSp>
                  <p:nvGrpSpPr>
                    <p:cNvPr id="111" name="Group 111"/>
                    <p:cNvGrpSpPr/>
                    <p:nvPr/>
                  </p:nvGrpSpPr>
                  <p:grpSpPr>
                    <a:xfrm>
                      <a:off x="3315350" y="3317097"/>
                      <a:ext cx="2481715" cy="485233"/>
                      <a:chOff x="3315350" y="3317097"/>
                      <a:chExt cx="2481715" cy="485233"/>
                    </a:xfrm>
                  </p:grpSpPr>
                  <p:sp>
                    <p:nvSpPr>
                      <p:cNvPr id="112" name="Rectangle 111"/>
                      <p:cNvSpPr/>
                      <p:nvPr/>
                    </p:nvSpPr>
                    <p:spPr bwMode="auto">
                      <a:xfrm>
                        <a:off x="3315350" y="3340665"/>
                        <a:ext cx="2481715" cy="46166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bg1">
                              <a:alpha val="25000"/>
                            </a:schemeClr>
                          </a:gs>
                          <a:gs pos="50000">
                            <a:schemeClr val="bg1"/>
                          </a:gs>
                          <a:gs pos="100000">
                            <a:schemeClr val="bg1">
                              <a:alpha val="25000"/>
                            </a:schemeClr>
                          </a:gs>
                        </a:gsLst>
                        <a:lin ang="5400000" scaled="1"/>
                        <a:tileRect/>
                      </a:gra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Microsoft Sans Serif" pitchFamily="34" charset="0"/>
                        </a:endParaRPr>
                      </a:p>
                    </p:txBody>
                  </p:sp>
                  <p:sp>
                    <p:nvSpPr>
                      <p:cNvPr id="113" name="TextBox 112"/>
                      <p:cNvSpPr txBox="1"/>
                      <p:nvPr/>
                    </p:nvSpPr>
                    <p:spPr>
                      <a:xfrm>
                        <a:off x="3382702" y="3317097"/>
                        <a:ext cx="2278188" cy="461665"/>
                      </a:xfrm>
                      <a:prstGeom prst="rect">
                        <a:avLst/>
                      </a:prstGeom>
                      <a:noFill/>
                      <a:effectLst>
                        <a:outerShdw blurRad="38100" dist="25400" dir="2220000" sx="1000" sy="1000" algn="ctr" rotWithShape="0">
                          <a:srgbClr val="000000"/>
                        </a:outerShdw>
                      </a:effectLst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dirty="0" err="1" smtClean="0">
                            <a:solidFill>
                              <a:srgbClr val="B482DA"/>
                            </a:solidFill>
                          </a:rPr>
                          <a:t>reproj</a:t>
                        </a:r>
                        <a:r>
                          <a:rPr lang="en-US" sz="2400" dirty="0" smtClean="0">
                            <a:solidFill>
                              <a:srgbClr val="B482DA"/>
                            </a:solidFill>
                          </a:rPr>
                          <a:t>(</a:t>
                        </a:r>
                        <a:r>
                          <a:rPr lang="en-US" sz="2400" dirty="0" err="1" smtClean="0">
                            <a:solidFill>
                              <a:srgbClr val="FF0000"/>
                            </a:solidFill>
                          </a:rPr>
                          <a:t>p</a:t>
                        </a:r>
                        <a:r>
                          <a:rPr lang="en-US" sz="2400" baseline="-25000" dirty="0" err="1" smtClean="0">
                            <a:solidFill>
                              <a:srgbClr val="FF0000"/>
                            </a:solidFill>
                          </a:rPr>
                          <a:t>f</a:t>
                        </a:r>
                        <a:r>
                          <a:rPr lang="en-US" sz="2400" dirty="0" smtClean="0">
                            <a:solidFill>
                              <a:srgbClr val="FF0000"/>
                            </a:solidFill>
                          </a:rPr>
                          <a:t>, </a:t>
                        </a:r>
                        <a:r>
                          <a:rPr lang="en-US" sz="2400" dirty="0" err="1" smtClean="0">
                            <a:solidFill>
                              <a:srgbClr val="FF0000"/>
                            </a:solidFill>
                          </a:rPr>
                          <a:t>Z</a:t>
                        </a:r>
                        <a:r>
                          <a:rPr lang="en-US" sz="2400" baseline="-25000" dirty="0" err="1" smtClean="0">
                            <a:solidFill>
                              <a:srgbClr val="FF0000"/>
                            </a:solidFill>
                          </a:rPr>
                          <a:t>f</a:t>
                        </a:r>
                        <a:r>
                          <a:rPr lang="en-US" sz="2400" dirty="0" smtClean="0">
                            <a:solidFill>
                              <a:srgbClr val="B482DA"/>
                            </a:solidFill>
                          </a:rPr>
                          <a:t>,</a:t>
                        </a:r>
                        <a:r>
                          <a:rPr lang="en-US" sz="2400" dirty="0" smtClean="0">
                            <a:solidFill>
                              <a:srgbClr val="00FF00"/>
                            </a:solidFill>
                          </a:rPr>
                          <a:t> </a:t>
                        </a:r>
                        <a:r>
                          <a:rPr lang="en-US" sz="2400" dirty="0" err="1" smtClean="0">
                            <a:solidFill>
                              <a:srgbClr val="00B050"/>
                            </a:solidFill>
                          </a:rPr>
                          <a:t>R</a:t>
                        </a:r>
                        <a:r>
                          <a:rPr lang="en-US" sz="2400" baseline="-25000" dirty="0" err="1" smtClean="0">
                            <a:solidFill>
                              <a:srgbClr val="00B050"/>
                            </a:solidFill>
                          </a:rPr>
                          <a:t>f</a:t>
                        </a:r>
                        <a:r>
                          <a:rPr lang="en-US" sz="2400" dirty="0" err="1" smtClean="0">
                            <a:solidFill>
                              <a:srgbClr val="00B050"/>
                            </a:solidFill>
                          </a:rPr>
                          <a:t>,t</a:t>
                        </a:r>
                        <a:r>
                          <a:rPr lang="en-US" sz="2400" baseline="-25000" dirty="0" err="1" smtClean="0">
                            <a:solidFill>
                              <a:srgbClr val="00B050"/>
                            </a:solidFill>
                          </a:rPr>
                          <a:t>f</a:t>
                        </a:r>
                        <a:r>
                          <a:rPr lang="en-US" sz="2400" dirty="0" smtClean="0">
                            <a:solidFill>
                              <a:srgbClr val="B482DA"/>
                            </a:solidFill>
                          </a:rPr>
                          <a:t>)</a:t>
                        </a:r>
                        <a:endParaRPr lang="en-US" sz="2400" dirty="0">
                          <a:solidFill>
                            <a:srgbClr val="B482DA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99" name="Group 202"/>
                  <p:cNvGrpSpPr/>
                  <p:nvPr/>
                </p:nvGrpSpPr>
                <p:grpSpPr>
                  <a:xfrm>
                    <a:off x="2679658" y="6078304"/>
                    <a:ext cx="5409930" cy="990126"/>
                    <a:chOff x="2679658" y="6078304"/>
                    <a:chExt cx="5409930" cy="990126"/>
                  </a:xfrm>
                </p:grpSpPr>
                <p:grpSp>
                  <p:nvGrpSpPr>
                    <p:cNvPr id="100" name="Group 130"/>
                    <p:cNvGrpSpPr/>
                    <p:nvPr/>
                  </p:nvGrpSpPr>
                  <p:grpSpPr>
                    <a:xfrm>
                      <a:off x="2679658" y="6079214"/>
                      <a:ext cx="532288" cy="989216"/>
                      <a:chOff x="2679658" y="6122081"/>
                      <a:chExt cx="532288" cy="989216"/>
                    </a:xfrm>
                  </p:grpSpPr>
                  <p:sp>
                    <p:nvSpPr>
                      <p:cNvPr id="104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32034" y="6741965"/>
                        <a:ext cx="379912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400" b="0" i="0" u="none" strike="noStrike" cap="none" normalizeH="0" baseline="0" dirty="0" err="1" smtClean="0">
                            <a:ln>
                              <a:noFill/>
                            </a:ln>
                            <a:effectLst/>
                            <a:latin typeface="Symbol" pitchFamily="18" charset="2"/>
                          </a:rPr>
                          <a:t>Î</a:t>
                        </a:r>
                        <a:r>
                          <a:rPr lang="en-US" sz="2400" dirty="0" err="1" smtClean="0">
                            <a:latin typeface="Symbol" pitchFamily="18" charset="2"/>
                          </a:rPr>
                          <a:t>f</a:t>
                        </a:r>
                        <a:endParaRPr kumimoji="0" 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105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48584" y="6122081"/>
                        <a:ext cx="439223" cy="7386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48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Symbol" pitchFamily="18" charset="2"/>
                          </a:rPr>
                          <a:t>å</a:t>
                        </a:r>
                        <a:endParaRPr kumimoji="0" lang="en-US" sz="4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106" name="Rectangle 105"/>
                      <p:cNvSpPr/>
                      <p:nvPr/>
                    </p:nvSpPr>
                    <p:spPr>
                      <a:xfrm>
                        <a:off x="2679658" y="6649632"/>
                        <a:ext cx="234360" cy="461665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2400" baseline="-25000" dirty="0" smtClean="0"/>
                          <a:t>j</a:t>
                        </a:r>
                        <a:endParaRPr lang="en-US" sz="2400" dirty="0"/>
                      </a:p>
                    </p:txBody>
                  </p:sp>
                </p:grpSp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3698698" y="6104617"/>
                      <a:ext cx="484428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4000" dirty="0" smtClean="0">
                          <a:latin typeface="Adobe Garamond Pro" pitchFamily="18" charset="0"/>
                        </a:rPr>
                        <a:t>|</a:t>
                      </a:r>
                      <a:endParaRPr lang="en-US" sz="4000" dirty="0">
                        <a:latin typeface="Adobe Garamond Pro" pitchFamily="18" charset="0"/>
                      </a:endParaRPr>
                    </a:p>
                  </p:txBody>
                </p: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7387629" y="6105262"/>
                      <a:ext cx="484428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4000" dirty="0" smtClean="0">
                          <a:latin typeface="Adobe Garamond Pro" pitchFamily="18" charset="0"/>
                        </a:rPr>
                        <a:t>|</a:t>
                      </a:r>
                      <a:endParaRPr lang="en-US" sz="4000" dirty="0">
                        <a:latin typeface="Adobe Garamond Pro" pitchFamily="18" charset="0"/>
                      </a:endParaRPr>
                    </a:p>
                  </p:txBody>
                </p:sp>
                <p:sp>
                  <p:nvSpPr>
                    <p:cNvPr id="103" name="Rectangle 102"/>
                    <p:cNvSpPr/>
                    <p:nvPr/>
                  </p:nvSpPr>
                  <p:spPr>
                    <a:xfrm>
                      <a:off x="7775078" y="6078304"/>
                      <a:ext cx="314510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p:txBody>
                </p:sp>
              </p:grpSp>
            </p:grpSp>
            <p:sp>
              <p:nvSpPr>
                <p:cNvPr id="436" name="Rectangle 435"/>
                <p:cNvSpPr/>
                <p:nvPr/>
              </p:nvSpPr>
              <p:spPr>
                <a:xfrm>
                  <a:off x="11049000" y="28194000"/>
                  <a:ext cx="1752600" cy="228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Rectangle 436"/>
                <p:cNvSpPr/>
                <p:nvPr/>
              </p:nvSpPr>
              <p:spPr>
                <a:xfrm>
                  <a:off x="11049000" y="30632400"/>
                  <a:ext cx="2057400" cy="228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609600" y="30556200"/>
                  <a:ext cx="1371600" cy="228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533400" y="28335982"/>
                  <a:ext cx="1447800" cy="19916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1" name="TextBox 440"/>
              <p:cNvSpPr txBox="1"/>
              <p:nvPr/>
            </p:nvSpPr>
            <p:spPr>
              <a:xfrm>
                <a:off x="9448800" y="33630987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Adobe Garamond Pro" pitchFamily="18" charset="0"/>
                  </a:rPr>
                  <a:t>|</a:t>
                </a:r>
                <a:endParaRPr lang="en-US" sz="4000" dirty="0">
                  <a:latin typeface="Adobe Garamond Pro" pitchFamily="18" charset="0"/>
                </a:endParaRPr>
              </a:p>
            </p:txBody>
          </p:sp>
          <p:sp>
            <p:nvSpPr>
              <p:cNvPr id="442" name="TextBox 441"/>
              <p:cNvSpPr txBox="1"/>
              <p:nvPr/>
            </p:nvSpPr>
            <p:spPr>
              <a:xfrm>
                <a:off x="5763972" y="33630987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latin typeface="Adobe Garamond Pro" pitchFamily="18" charset="0"/>
                  </a:rPr>
                  <a:t>|</a:t>
                </a:r>
                <a:endParaRPr lang="en-US" sz="4000" dirty="0">
                  <a:latin typeface="Adobe Garamond Pro" pitchFamily="18" charset="0"/>
                </a:endParaRPr>
              </a:p>
            </p:txBody>
          </p:sp>
        </p:grpSp>
      </p:grpSp>
      <p:grpSp>
        <p:nvGrpSpPr>
          <p:cNvPr id="461" name="Group 460"/>
          <p:cNvGrpSpPr/>
          <p:nvPr/>
        </p:nvGrpSpPr>
        <p:grpSpPr>
          <a:xfrm>
            <a:off x="34442400" y="4724400"/>
            <a:ext cx="11506200" cy="9144000"/>
            <a:chOff x="36652200" y="4648200"/>
            <a:chExt cx="11506200" cy="9144000"/>
          </a:xfrm>
        </p:grpSpPr>
        <p:sp>
          <p:nvSpPr>
            <p:cNvPr id="15" name="TextBox 14"/>
            <p:cNvSpPr txBox="1"/>
            <p:nvPr/>
          </p:nvSpPr>
          <p:spPr>
            <a:xfrm>
              <a:off x="38879182" y="4648200"/>
              <a:ext cx="615501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 smtClean="0"/>
                <a:t>Algorithm Outline</a:t>
              </a:r>
              <a:endParaRPr lang="en-US" sz="6400" dirty="0"/>
            </a:p>
          </p:txBody>
        </p:sp>
        <p:sp>
          <p:nvSpPr>
            <p:cNvPr id="306" name="Rectangle 267"/>
            <p:cNvSpPr/>
            <p:nvPr/>
          </p:nvSpPr>
          <p:spPr>
            <a:xfrm>
              <a:off x="36652200" y="9296400"/>
              <a:ext cx="11506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3600" dirty="0" smtClean="0"/>
                <a:t>3.	Detect Canny edges, use flow to match edges over time</a:t>
              </a:r>
            </a:p>
          </p:txBody>
        </p:sp>
        <p:grpSp>
          <p:nvGrpSpPr>
            <p:cNvPr id="307" name="Group 105"/>
            <p:cNvGrpSpPr>
              <a:grpSpLocks noChangeAspect="1"/>
            </p:cNvGrpSpPr>
            <p:nvPr/>
          </p:nvGrpSpPr>
          <p:grpSpPr>
            <a:xfrm>
              <a:off x="39539595" y="10058541"/>
              <a:ext cx="4459310" cy="723040"/>
              <a:chOff x="959048" y="5506328"/>
              <a:chExt cx="5945746" cy="964052"/>
            </a:xfrm>
          </p:grpSpPr>
          <p:grpSp>
            <p:nvGrpSpPr>
              <p:cNvPr id="308" name="Group 102"/>
              <p:cNvGrpSpPr>
                <a:grpSpLocks noChangeAspect="1"/>
              </p:cNvGrpSpPr>
              <p:nvPr/>
            </p:nvGrpSpPr>
            <p:grpSpPr>
              <a:xfrm>
                <a:off x="959048" y="5508294"/>
                <a:ext cx="5862377" cy="962086"/>
                <a:chOff x="-1373745" y="822960"/>
                <a:chExt cx="11724753" cy="1924172"/>
              </a:xfrm>
            </p:grpSpPr>
            <p:grpSp>
              <p:nvGrpSpPr>
                <p:cNvPr id="311" name="Group 62"/>
                <p:cNvGrpSpPr/>
                <p:nvPr/>
              </p:nvGrpSpPr>
              <p:grpSpPr>
                <a:xfrm>
                  <a:off x="-1225296" y="822960"/>
                  <a:ext cx="11576304" cy="1924172"/>
                  <a:chOff x="-1225296" y="3063240"/>
                  <a:chExt cx="11576304" cy="1924172"/>
                </a:xfrm>
              </p:grpSpPr>
              <p:pic>
                <p:nvPicPr>
                  <p:cNvPr id="344" name="Picture 2" descr="C:\Workspace\iccv2009\presentation\extras\edges249.png"/>
                  <p:cNvPicPr>
                    <a:picLocks noChangeAspect="1" noChangeArrowheads="1"/>
                  </p:cNvPicPr>
                  <p:nvPr/>
                </p:nvPicPr>
                <p:blipFill>
                  <a:blip r:embed="rId36" cstate="print"/>
                  <a:srcRect/>
                  <a:stretch>
                    <a:fillRect/>
                  </a:stretch>
                </p:blipFill>
                <p:spPr bwMode="auto">
                  <a:xfrm>
                    <a:off x="667512" y="3063240"/>
                    <a:ext cx="2560320" cy="192024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45" name="Picture 3" descr="C:\Workspace\iccv2009\presentation\extras\edges250.png"/>
                  <p:cNvPicPr>
                    <a:picLocks noChangeAspect="1" noChangeArrowheads="1"/>
                  </p:cNvPicPr>
                  <p:nvPr/>
                </p:nvPicPr>
                <p:blipFill>
                  <a:blip r:embed="rId37" cstate="print"/>
                  <a:srcRect/>
                  <a:stretch>
                    <a:fillRect/>
                  </a:stretch>
                </p:blipFill>
                <p:spPr bwMode="auto">
                  <a:xfrm>
                    <a:off x="3291840" y="3063240"/>
                    <a:ext cx="2560320" cy="192024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46" name="Picture 4" descr="C:\Workspace\iccv2009\presentation\extras\edges251.png"/>
                  <p:cNvPicPr>
                    <a:picLocks noChangeAspect="1" noChangeArrowheads="1"/>
                  </p:cNvPicPr>
                  <p:nvPr/>
                </p:nvPicPr>
                <p:blipFill>
                  <a:blip r:embed="rId38" cstate="print"/>
                  <a:srcRect/>
                  <a:stretch>
                    <a:fillRect/>
                  </a:stretch>
                </p:blipFill>
                <p:spPr bwMode="auto">
                  <a:xfrm>
                    <a:off x="5897880" y="3063240"/>
                    <a:ext cx="2560320" cy="192024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47" name="Picture 2" descr="C:\Workspace\iccv2009\presentation\extras\edges249.png"/>
                  <p:cNvPicPr>
                    <a:picLocks noChangeArrowheads="1"/>
                  </p:cNvPicPr>
                  <p:nvPr/>
                </p:nvPicPr>
                <p:blipFill>
                  <a:blip r:embed="rId36" cstate="print"/>
                  <a:srcRect/>
                  <a:stretch>
                    <a:fillRect/>
                  </a:stretch>
                </p:blipFill>
                <p:spPr bwMode="auto">
                  <a:xfrm>
                    <a:off x="-1225296" y="3063240"/>
                    <a:ext cx="1828800" cy="192024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48" name="Picture 4" descr="C:\Workspace\iccv2009\presentation\extras\edges251.png"/>
                  <p:cNvPicPr>
                    <a:picLocks noChangeArrowheads="1"/>
                  </p:cNvPicPr>
                  <p:nvPr/>
                </p:nvPicPr>
                <p:blipFill>
                  <a:blip r:embed="rId38" cstate="print"/>
                  <a:srcRect/>
                  <a:stretch>
                    <a:fillRect/>
                  </a:stretch>
                </p:blipFill>
                <p:spPr bwMode="auto">
                  <a:xfrm>
                    <a:off x="8522208" y="3063240"/>
                    <a:ext cx="1828800" cy="192024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49" name="Rectangle 310"/>
                  <p:cNvSpPr/>
                  <p:nvPr/>
                </p:nvSpPr>
                <p:spPr bwMode="auto">
                  <a:xfrm>
                    <a:off x="0" y="3063240"/>
                    <a:ext cx="597538" cy="1924172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chemeClr val="bg1">
                          <a:alpha val="75000"/>
                        </a:schemeClr>
                      </a:gs>
                      <a:gs pos="100000">
                        <a:schemeClr val="bg1"/>
                      </a:gs>
                    </a:gsLst>
                    <a:lin ang="10800000" scaled="0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 bwMode="auto">
                  <a:xfrm rot="10800000">
                    <a:off x="8519028" y="3063240"/>
                    <a:ext cx="624972" cy="1924170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chemeClr val="bg1">
                          <a:alpha val="75000"/>
                        </a:schemeClr>
                      </a:gs>
                      <a:gs pos="100000">
                        <a:schemeClr val="bg1"/>
                      </a:gs>
                    </a:gsLst>
                    <a:lin ang="10800000" scaled="0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</p:grpSp>
            <p:grpSp>
              <p:nvGrpSpPr>
                <p:cNvPr id="312" name="Group 70"/>
                <p:cNvGrpSpPr/>
                <p:nvPr/>
              </p:nvGrpSpPr>
              <p:grpSpPr>
                <a:xfrm>
                  <a:off x="-1373745" y="882957"/>
                  <a:ext cx="10983699" cy="1580122"/>
                  <a:chOff x="-1373745" y="882957"/>
                  <a:chExt cx="10983699" cy="1580122"/>
                </a:xfrm>
              </p:grpSpPr>
              <p:grpSp>
                <p:nvGrpSpPr>
                  <p:cNvPr id="326" name="Group 74"/>
                  <p:cNvGrpSpPr/>
                  <p:nvPr/>
                </p:nvGrpSpPr>
                <p:grpSpPr>
                  <a:xfrm>
                    <a:off x="1239203" y="1394923"/>
                    <a:ext cx="3415905" cy="1068156"/>
                    <a:chOff x="1298191" y="3622353"/>
                    <a:chExt cx="3415905" cy="1068156"/>
                  </a:xfrm>
                  <a:effectLst>
                    <a:outerShdw blurRad="38100" dist="25400" dir="2220000" algn="ctr" rotWithShape="0">
                      <a:srgbClr val="000000"/>
                    </a:outerShdw>
                  </a:effectLst>
                </p:grpSpPr>
                <p:cxnSp>
                  <p:nvCxnSpPr>
                    <p:cNvPr id="341" name="Straight Arrow Connector 340"/>
                    <p:cNvCxnSpPr>
                      <a:stCxn id="323" idx="6"/>
                      <a:endCxn id="319" idx="2"/>
                    </p:cNvCxnSpPr>
                    <p:nvPr/>
                  </p:nvCxnSpPr>
                  <p:spPr bwMode="auto">
                    <a:xfrm>
                      <a:off x="1593769" y="4121945"/>
                      <a:ext cx="2517336" cy="78102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342" name="Straight Arrow Connector 341"/>
                    <p:cNvCxnSpPr>
                      <a:stCxn id="322" idx="6"/>
                      <a:endCxn id="316" idx="2"/>
                    </p:cNvCxnSpPr>
                    <p:nvPr/>
                  </p:nvCxnSpPr>
                  <p:spPr bwMode="auto">
                    <a:xfrm>
                      <a:off x="2192588" y="3622353"/>
                      <a:ext cx="2521508" cy="87628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343" name="Straight Arrow Connector 304"/>
                    <p:cNvCxnSpPr>
                      <a:stCxn id="324" idx="6"/>
                      <a:endCxn id="321" idx="2"/>
                    </p:cNvCxnSpPr>
                    <p:nvPr/>
                  </p:nvCxnSpPr>
                  <p:spPr bwMode="auto">
                    <a:xfrm>
                      <a:off x="1298191" y="4644789"/>
                      <a:ext cx="2561272" cy="45720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grpSp>
                <p:nvGrpSpPr>
                  <p:cNvPr id="327" name="Group 106"/>
                  <p:cNvGrpSpPr/>
                  <p:nvPr/>
                </p:nvGrpSpPr>
                <p:grpSpPr>
                  <a:xfrm>
                    <a:off x="-1373745" y="1394923"/>
                    <a:ext cx="3415905" cy="1068156"/>
                    <a:chOff x="1298191" y="3702559"/>
                    <a:chExt cx="3415905" cy="1068156"/>
                  </a:xfrm>
                  <a:effectLst>
                    <a:outerShdw blurRad="38100" dist="25400" dir="2220000" algn="ctr" rotWithShape="0">
                      <a:srgbClr val="000000"/>
                    </a:outerShdw>
                  </a:effectLst>
                </p:grpSpPr>
                <p:cxnSp>
                  <p:nvCxnSpPr>
                    <p:cNvPr id="339" name="Straight Arrow Connector 338"/>
                    <p:cNvCxnSpPr>
                      <a:endCxn id="322" idx="2"/>
                    </p:cNvCxnSpPr>
                    <p:nvPr/>
                  </p:nvCxnSpPr>
                  <p:spPr bwMode="auto">
                    <a:xfrm>
                      <a:off x="2192588" y="3702559"/>
                      <a:ext cx="2521508" cy="1588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340" name="Straight Arrow Connector 339"/>
                    <p:cNvCxnSpPr>
                      <a:endCxn id="324" idx="2"/>
                    </p:cNvCxnSpPr>
                    <p:nvPr/>
                  </p:nvCxnSpPr>
                  <p:spPr bwMode="auto">
                    <a:xfrm flipV="1">
                      <a:off x="1298191" y="4724995"/>
                      <a:ext cx="2521508" cy="45720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grpSp>
                <p:nvGrpSpPr>
                  <p:cNvPr id="328" name="Group 132"/>
                  <p:cNvGrpSpPr/>
                  <p:nvPr/>
                </p:nvGrpSpPr>
                <p:grpSpPr>
                  <a:xfrm>
                    <a:off x="3891915" y="882957"/>
                    <a:ext cx="3451859" cy="1580122"/>
                    <a:chOff x="3891915" y="882957"/>
                    <a:chExt cx="3451859" cy="1580122"/>
                  </a:xfrm>
                </p:grpSpPr>
                <p:grpSp>
                  <p:nvGrpSpPr>
                    <p:cNvPr id="334" name="Group 75"/>
                    <p:cNvGrpSpPr/>
                    <p:nvPr/>
                  </p:nvGrpSpPr>
                  <p:grpSpPr>
                    <a:xfrm>
                      <a:off x="3891915" y="1417784"/>
                      <a:ext cx="3451859" cy="1045295"/>
                      <a:chOff x="4019483" y="3648079"/>
                      <a:chExt cx="3451859" cy="1045295"/>
                    </a:xfrm>
                    <a:effectLst>
                      <a:outerShdw blurRad="38100" dist="25400" dir="2220000" algn="ctr" rotWithShape="0">
                        <a:srgbClr val="000000"/>
                      </a:outerShdw>
                    </a:effectLst>
                  </p:grpSpPr>
                  <p:cxnSp>
                    <p:nvCxnSpPr>
                      <p:cNvPr id="336" name="Straight Arrow Connector 335"/>
                      <p:cNvCxnSpPr>
                        <a:stCxn id="319" idx="6"/>
                      </p:cNvCxnSpPr>
                      <p:nvPr/>
                    </p:nvCxnSpPr>
                    <p:spPr bwMode="auto">
                      <a:xfrm flipV="1">
                        <a:off x="4271125" y="4147670"/>
                        <a:ext cx="2562043" cy="55242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337" name="Straight Arrow Connector 336"/>
                      <p:cNvCxnSpPr>
                        <a:stCxn id="316" idx="6"/>
                      </p:cNvCxnSpPr>
                      <p:nvPr/>
                    </p:nvCxnSpPr>
                    <p:spPr bwMode="auto">
                      <a:xfrm flipV="1">
                        <a:off x="4874116" y="3648079"/>
                        <a:ext cx="2597226" cy="64767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338" name="Straight Arrow Connector 337"/>
                      <p:cNvCxnSpPr>
                        <a:stCxn id="321" idx="6"/>
                        <a:endCxn id="320" idx="2"/>
                      </p:cNvCxnSpPr>
                      <p:nvPr/>
                    </p:nvCxnSpPr>
                    <p:spPr bwMode="auto">
                      <a:xfrm flipV="1">
                        <a:off x="4019483" y="4528678"/>
                        <a:ext cx="2859405" cy="164696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</p:grpSp>
                <p:cxnSp>
                  <p:nvCxnSpPr>
                    <p:cNvPr id="335" name="Straight Arrow Connector 334"/>
                    <p:cNvCxnSpPr>
                      <a:stCxn id="314" idx="6"/>
                      <a:endCxn id="325" idx="2"/>
                    </p:cNvCxnSpPr>
                    <p:nvPr/>
                  </p:nvCxnSpPr>
                  <p:spPr bwMode="auto">
                    <a:xfrm flipV="1">
                      <a:off x="4204517" y="882957"/>
                      <a:ext cx="2541270" cy="30480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>
                      <a:outerShdw blurRad="25400" dist="25400" dir="2220000" algn="ctr" rotWithShape="0">
                        <a:srgbClr val="000000"/>
                      </a:outerShdw>
                    </a:effectLst>
                  </p:spPr>
                </p:cxnSp>
              </p:grpSp>
              <p:grpSp>
                <p:nvGrpSpPr>
                  <p:cNvPr id="329" name="Group 131"/>
                  <p:cNvGrpSpPr/>
                  <p:nvPr/>
                </p:nvGrpSpPr>
                <p:grpSpPr>
                  <a:xfrm>
                    <a:off x="6797040" y="882957"/>
                    <a:ext cx="2812914" cy="1578018"/>
                    <a:chOff x="6797040" y="882957"/>
                    <a:chExt cx="2812914" cy="1578018"/>
                  </a:xfrm>
                </p:grpSpPr>
                <p:grpSp>
                  <p:nvGrpSpPr>
                    <p:cNvPr id="330" name="Group 116"/>
                    <p:cNvGrpSpPr/>
                    <p:nvPr/>
                  </p:nvGrpSpPr>
                  <p:grpSpPr>
                    <a:xfrm>
                      <a:off x="6797040" y="1917375"/>
                      <a:ext cx="2812914" cy="543600"/>
                      <a:chOff x="1298191" y="4146909"/>
                      <a:chExt cx="2812914" cy="543600"/>
                    </a:xfrm>
                    <a:effectLst>
                      <a:outerShdw blurRad="38100" dist="25400" dir="2220000" algn="ctr" rotWithShape="0">
                        <a:srgbClr val="000000"/>
                      </a:outerShdw>
                    </a:effectLst>
                  </p:grpSpPr>
                  <p:cxnSp>
                    <p:nvCxnSpPr>
                      <p:cNvPr id="332" name="Straight Arrow Connector 293"/>
                      <p:cNvCxnSpPr/>
                      <p:nvPr/>
                    </p:nvCxnSpPr>
                    <p:spPr bwMode="auto">
                      <a:xfrm>
                        <a:off x="1298191" y="4146909"/>
                        <a:ext cx="2812914" cy="53138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  <p:cxnSp>
                    <p:nvCxnSpPr>
                      <p:cNvPr id="333" name="Straight Arrow Connector 332"/>
                      <p:cNvCxnSpPr>
                        <a:stCxn id="320" idx="6"/>
                      </p:cNvCxnSpPr>
                      <p:nvPr/>
                    </p:nvCxnSpPr>
                    <p:spPr bwMode="auto">
                      <a:xfrm>
                        <a:off x="1343911" y="4527917"/>
                        <a:ext cx="2515552" cy="162592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arrow"/>
                      </a:ln>
                      <a:effectLst/>
                    </p:spPr>
                  </p:cxnSp>
                </p:grpSp>
                <p:cxnSp>
                  <p:nvCxnSpPr>
                    <p:cNvPr id="331" name="Straight Arrow Connector 330"/>
                    <p:cNvCxnSpPr>
                      <a:stCxn id="325" idx="6"/>
                    </p:cNvCxnSpPr>
                    <p:nvPr/>
                  </p:nvCxnSpPr>
                  <p:spPr bwMode="auto">
                    <a:xfrm>
                      <a:off x="6837227" y="882957"/>
                      <a:ext cx="2521085" cy="45720"/>
                    </a:xfrm>
                    <a:prstGeom prst="straightConnector1">
                      <a:avLst/>
                    </a:prstGeom>
                    <a:noFill/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>
                      <a:outerShdw blurRad="25400" dist="25400" dir="2220000" algn="ctr" rotWithShape="0">
                        <a:srgbClr val="000000"/>
                      </a:outerShdw>
                    </a:effectLst>
                  </p:spPr>
                </p:cxnSp>
              </p:grpSp>
            </p:grpSp>
            <p:grpSp>
              <p:nvGrpSpPr>
                <p:cNvPr id="313" name="Group 89"/>
                <p:cNvGrpSpPr/>
                <p:nvPr/>
              </p:nvGrpSpPr>
              <p:grpSpPr>
                <a:xfrm>
                  <a:off x="1147763" y="837237"/>
                  <a:ext cx="6287451" cy="1671562"/>
                  <a:chOff x="1147763" y="837237"/>
                  <a:chExt cx="6287451" cy="167156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4113077" y="867717"/>
                    <a:ext cx="91440" cy="914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grpSp>
                <p:nvGrpSpPr>
                  <p:cNvPr id="315" name="Group 62"/>
                  <p:cNvGrpSpPr/>
                  <p:nvPr/>
                </p:nvGrpSpPr>
                <p:grpSpPr>
                  <a:xfrm>
                    <a:off x="1147763" y="837237"/>
                    <a:ext cx="6287451" cy="1671562"/>
                    <a:chOff x="1147763" y="837237"/>
                    <a:chExt cx="6287451" cy="1671562"/>
                  </a:xfrm>
                </p:grpSpPr>
                <p:sp>
                  <p:nvSpPr>
                    <p:cNvPr id="316" name="Oval 315"/>
                    <p:cNvSpPr/>
                    <p:nvPr/>
                  </p:nvSpPr>
                  <p:spPr bwMode="auto">
                    <a:xfrm>
                      <a:off x="4655108" y="1436831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317" name="Oval 278"/>
                    <p:cNvSpPr/>
                    <p:nvPr/>
                  </p:nvSpPr>
                  <p:spPr bwMode="auto">
                    <a:xfrm>
                      <a:off x="7343774" y="137206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318" name="Oval 279"/>
                    <p:cNvSpPr/>
                    <p:nvPr/>
                  </p:nvSpPr>
                  <p:spPr bwMode="auto">
                    <a:xfrm>
                      <a:off x="6705600" y="1871655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319" name="Oval 318"/>
                    <p:cNvSpPr/>
                    <p:nvPr/>
                  </p:nvSpPr>
                  <p:spPr bwMode="auto">
                    <a:xfrm>
                      <a:off x="4052117" y="1926897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320" name="Oval 319"/>
                    <p:cNvSpPr/>
                    <p:nvPr/>
                  </p:nvSpPr>
                  <p:spPr bwMode="auto">
                    <a:xfrm>
                      <a:off x="6751320" y="2252663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321" name="Oval 320"/>
                    <p:cNvSpPr/>
                    <p:nvPr/>
                  </p:nvSpPr>
                  <p:spPr bwMode="auto">
                    <a:xfrm>
                      <a:off x="3800475" y="2417359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322" name="Oval 321"/>
                    <p:cNvSpPr/>
                    <p:nvPr/>
                  </p:nvSpPr>
                  <p:spPr bwMode="auto">
                    <a:xfrm>
                      <a:off x="2042160" y="1349203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323" name="Oval 322"/>
                    <p:cNvSpPr/>
                    <p:nvPr/>
                  </p:nvSpPr>
                  <p:spPr bwMode="auto">
                    <a:xfrm>
                      <a:off x="1443341" y="1848795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324" name="Oval 323"/>
                    <p:cNvSpPr/>
                    <p:nvPr/>
                  </p:nvSpPr>
                  <p:spPr bwMode="auto">
                    <a:xfrm>
                      <a:off x="1147763" y="2371639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  <p:sp>
                  <p:nvSpPr>
                    <p:cNvPr id="325" name="Oval 324"/>
                    <p:cNvSpPr/>
                    <p:nvPr/>
                  </p:nvSpPr>
                  <p:spPr bwMode="auto">
                    <a:xfrm>
                      <a:off x="6745787" y="837237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Microsoft Sans Serif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09" name="Rectangle 270"/>
              <p:cNvSpPr/>
              <p:nvPr/>
            </p:nvSpPr>
            <p:spPr bwMode="auto">
              <a:xfrm>
                <a:off x="959048" y="5508294"/>
                <a:ext cx="686873" cy="9620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6217921" y="5506328"/>
                <a:ext cx="686873" cy="9620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</p:grpSp>
        <p:sp>
          <p:nvSpPr>
            <p:cNvPr id="292" name="Rectangle 291"/>
            <p:cNvSpPr/>
            <p:nvPr/>
          </p:nvSpPr>
          <p:spPr>
            <a:xfrm>
              <a:off x="36652200" y="7696200"/>
              <a:ext cx="11049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3600" dirty="0" smtClean="0"/>
                <a:t>2.	Compute optical flow for each time instant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[Bruhn et al. 2005]</a:t>
              </a:r>
            </a:p>
          </p:txBody>
        </p:sp>
        <p:grpSp>
          <p:nvGrpSpPr>
            <p:cNvPr id="293" name="Group 129"/>
            <p:cNvGrpSpPr>
              <a:grpSpLocks noChangeAspect="1"/>
            </p:cNvGrpSpPr>
            <p:nvPr/>
          </p:nvGrpSpPr>
          <p:grpSpPr>
            <a:xfrm>
              <a:off x="39549691" y="8435672"/>
              <a:ext cx="4465133" cy="757560"/>
              <a:chOff x="1501506" y="2769440"/>
              <a:chExt cx="5953510" cy="1010080"/>
            </a:xfrm>
          </p:grpSpPr>
          <p:grpSp>
            <p:nvGrpSpPr>
              <p:cNvPr id="294" name="Group 127"/>
              <p:cNvGrpSpPr/>
              <p:nvPr/>
            </p:nvGrpSpPr>
            <p:grpSpPr>
              <a:xfrm>
                <a:off x="1501506" y="2769440"/>
                <a:ext cx="5874569" cy="1010080"/>
                <a:chOff x="-1271187" y="4858866"/>
                <a:chExt cx="5874569" cy="1010080"/>
              </a:xfrm>
            </p:grpSpPr>
            <p:grpSp>
              <p:nvGrpSpPr>
                <p:cNvPr id="296" name="Group 53"/>
                <p:cNvGrpSpPr>
                  <a:grpSpLocks noChangeAspect="1"/>
                </p:cNvGrpSpPr>
                <p:nvPr/>
              </p:nvGrpSpPr>
              <p:grpSpPr>
                <a:xfrm>
                  <a:off x="-1184770" y="4859619"/>
                  <a:ext cx="5788152" cy="1009327"/>
                  <a:chOff x="-1225296" y="940758"/>
                  <a:chExt cx="11576304" cy="2018654"/>
                </a:xfrm>
              </p:grpSpPr>
              <p:pic>
                <p:nvPicPr>
                  <p:cNvPr id="298" name="Picture 2" descr="C:\Workspace\iccv2009\presentation\extras\flow249_250.png"/>
                  <p:cNvPicPr>
                    <a:picLocks noChangeAspect="1" noChangeArrowheads="1"/>
                  </p:cNvPicPr>
                  <p:nvPr/>
                </p:nvPicPr>
                <p:blipFill>
                  <a:blip r:embed="rId47" cstate="print"/>
                  <a:srcRect/>
                  <a:stretch>
                    <a:fillRect/>
                  </a:stretch>
                </p:blipFill>
                <p:spPr bwMode="auto">
                  <a:xfrm>
                    <a:off x="667512" y="941832"/>
                    <a:ext cx="2560320" cy="201758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99" name="Picture 3" descr="C:\Workspace\iccv2009\presentation\extras\flow250_251.png"/>
                  <p:cNvPicPr>
                    <a:picLocks noChangeAspect="1" noChangeArrowheads="1"/>
                  </p:cNvPicPr>
                  <p:nvPr/>
                </p:nvPicPr>
                <p:blipFill>
                  <a:blip r:embed="rId48" cstate="print"/>
                  <a:srcRect/>
                  <a:stretch>
                    <a:fillRect/>
                  </a:stretch>
                </p:blipFill>
                <p:spPr bwMode="auto">
                  <a:xfrm>
                    <a:off x="3291840" y="941832"/>
                    <a:ext cx="2560320" cy="201758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00" name="Picture 4" descr="C:\Workspace\iccv2009\presentation\extras\flow251_252.png"/>
                  <p:cNvPicPr>
                    <a:picLocks noChangeAspect="1" noChangeArrowheads="1"/>
                  </p:cNvPicPr>
                  <p:nvPr/>
                </p:nvPicPr>
                <p:blipFill>
                  <a:blip r:embed="rId49" cstate="print"/>
                  <a:srcRect/>
                  <a:stretch>
                    <a:fillRect/>
                  </a:stretch>
                </p:blipFill>
                <p:spPr bwMode="auto">
                  <a:xfrm>
                    <a:off x="5897880" y="940758"/>
                    <a:ext cx="2560320" cy="201757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01" name="Picture 2" descr="C:\Workspace\iccv2009\presentation\extras\flow249_250.png"/>
                  <p:cNvPicPr>
                    <a:picLocks noChangeArrowheads="1"/>
                  </p:cNvPicPr>
                  <p:nvPr/>
                </p:nvPicPr>
                <p:blipFill>
                  <a:blip r:embed="rId50" cstate="print"/>
                  <a:srcRect/>
                  <a:stretch>
                    <a:fillRect/>
                  </a:stretch>
                </p:blipFill>
                <p:spPr bwMode="auto">
                  <a:xfrm>
                    <a:off x="-1225296" y="941832"/>
                    <a:ext cx="1828800" cy="201758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02" name="Picture 4" descr="C:\Workspace\iccv2009\presentation\extras\flow251_252.png"/>
                  <p:cNvPicPr>
                    <a:picLocks noChangeArrowheads="1"/>
                  </p:cNvPicPr>
                  <p:nvPr/>
                </p:nvPicPr>
                <p:blipFill>
                  <a:blip r:embed="rId51" cstate="print"/>
                  <a:srcRect/>
                  <a:stretch>
                    <a:fillRect/>
                  </a:stretch>
                </p:blipFill>
                <p:spPr bwMode="auto">
                  <a:xfrm>
                    <a:off x="8522208" y="941832"/>
                    <a:ext cx="1828800" cy="2017579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303" name="Rectangle 302"/>
                  <p:cNvSpPr/>
                  <p:nvPr/>
                </p:nvSpPr>
                <p:spPr bwMode="auto">
                  <a:xfrm>
                    <a:off x="-24384" y="945764"/>
                    <a:ext cx="597538" cy="1920240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chemeClr val="bg1">
                          <a:alpha val="75000"/>
                        </a:schemeClr>
                      </a:gs>
                      <a:gs pos="100000">
                        <a:schemeClr val="bg1"/>
                      </a:gs>
                    </a:gsLst>
                    <a:lin ang="10800000" scaled="0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 rot="10800000">
                    <a:off x="8519028" y="945762"/>
                    <a:ext cx="624972" cy="1920240"/>
                  </a:xfrm>
                  <a:prstGeom prst="rect">
                    <a:avLst/>
                  </a:prstGeom>
                  <a:gradFill>
                    <a:gsLst>
                      <a:gs pos="0">
                        <a:schemeClr val="bg1">
                          <a:alpha val="0"/>
                        </a:schemeClr>
                      </a:gs>
                      <a:gs pos="50000">
                        <a:schemeClr val="bg1">
                          <a:alpha val="75000"/>
                        </a:schemeClr>
                      </a:gs>
                      <a:gs pos="100000">
                        <a:schemeClr val="bg1"/>
                      </a:gs>
                    </a:gsLst>
                    <a:lin ang="10800000" scaled="0"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 bwMode="auto">
                  <a:xfrm>
                    <a:off x="-1225296" y="2863423"/>
                    <a:ext cx="11576304" cy="9598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normalizeH="0" baseline="0" smtClean="0">
                      <a:ln>
                        <a:noFill/>
                      </a:ln>
                      <a:solidFill>
                        <a:srgbClr val="FFCC66"/>
                      </a:solidFill>
                      <a:effectLst/>
                      <a:latin typeface="Microsoft Sans Serif" pitchFamily="34" charset="0"/>
                    </a:endParaRPr>
                  </a:p>
                </p:txBody>
              </p:sp>
            </p:grpSp>
            <p:sp>
              <p:nvSpPr>
                <p:cNvPr id="297" name="Rectangle 296"/>
                <p:cNvSpPr/>
                <p:nvPr/>
              </p:nvSpPr>
              <p:spPr bwMode="auto">
                <a:xfrm>
                  <a:off x="-1271187" y="4858866"/>
                  <a:ext cx="686873" cy="96208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normalizeH="0" baseline="0" smtClean="0">
                    <a:ln>
                      <a:noFill/>
                    </a:ln>
                    <a:solidFill>
                      <a:srgbClr val="FFCC66"/>
                    </a:solidFill>
                    <a:effectLst/>
                    <a:latin typeface="Microsoft Sans Serif" pitchFamily="34" charset="0"/>
                  </a:endParaRPr>
                </a:p>
              </p:txBody>
            </p:sp>
          </p:grpSp>
          <p:sp>
            <p:nvSpPr>
              <p:cNvPr id="295" name="Rectangle 294"/>
              <p:cNvSpPr/>
              <p:nvPr/>
            </p:nvSpPr>
            <p:spPr bwMode="auto">
              <a:xfrm>
                <a:off x="6768143" y="2769440"/>
                <a:ext cx="686873" cy="9620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</p:grpSp>
        <p:sp>
          <p:nvSpPr>
            <p:cNvPr id="280" name="TextBox 279"/>
            <p:cNvSpPr txBox="1"/>
            <p:nvPr/>
          </p:nvSpPr>
          <p:spPr>
            <a:xfrm>
              <a:off x="36652200" y="5943600"/>
              <a:ext cx="108913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sz="3600" dirty="0" smtClean="0"/>
                <a:t>Compute depth map for each time instant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[Smith et al. 2009]</a:t>
              </a:r>
            </a:p>
          </p:txBody>
        </p:sp>
        <p:grpSp>
          <p:nvGrpSpPr>
            <p:cNvPr id="281" name="Group 137"/>
            <p:cNvGrpSpPr>
              <a:grpSpLocks noChangeAspect="1"/>
            </p:cNvGrpSpPr>
            <p:nvPr/>
          </p:nvGrpSpPr>
          <p:grpSpPr>
            <a:xfrm>
              <a:off x="39343659" y="6742331"/>
              <a:ext cx="5080941" cy="862341"/>
              <a:chOff x="1214935" y="1064304"/>
              <a:chExt cx="6774586" cy="1149790"/>
            </a:xfrm>
          </p:grpSpPr>
          <p:grpSp>
            <p:nvGrpSpPr>
              <p:cNvPr id="282" name="Group 125"/>
              <p:cNvGrpSpPr/>
              <p:nvPr/>
            </p:nvGrpSpPr>
            <p:grpSpPr>
              <a:xfrm>
                <a:off x="2552105" y="1161839"/>
                <a:ext cx="3909631" cy="960117"/>
                <a:chOff x="2332649" y="1308143"/>
                <a:chExt cx="3909631" cy="960117"/>
              </a:xfrm>
            </p:grpSpPr>
            <p:pic>
              <p:nvPicPr>
                <p:cNvPr id="289" name="Picture 20" descr="C:\Workspace\iccv2009\presentation\extras\dpt_image14_blayne3_frm250_frm250.pn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332649" y="1308143"/>
                  <a:ext cx="1280160" cy="96011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0" name="Picture 21" descr="C:\Workspace\iccv2009\presentation\extras\dpt_image22_blayne3_frm250_frm250.png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962121" y="1308143"/>
                  <a:ext cx="1280159" cy="96011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1" name="Picture 19" descr="C:\Workspace\iccv2009\presentation\extras\dpt_image12_blayne3_frm250_frm250.png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3646251" y="1308143"/>
                  <a:ext cx="1280160" cy="960117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83" name="Picture 21" descr="C:\Workspace\iccv2009\presentation\extras\dpt_image22_blayne3_frm250_frm250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506161" y="1165903"/>
                <a:ext cx="1280160" cy="960116"/>
              </a:xfrm>
              <a:prstGeom prst="rect">
                <a:avLst/>
              </a:prstGeom>
              <a:noFill/>
            </p:spPr>
          </p:pic>
          <p:pic>
            <p:nvPicPr>
              <p:cNvPr id="284" name="Picture 20" descr="C:\Workspace\iccv2009\presentation\extras\dpt_image14_blayne3_frm250_frm250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222163" y="1165907"/>
                <a:ext cx="1280160" cy="960118"/>
              </a:xfrm>
              <a:prstGeom prst="rect">
                <a:avLst/>
              </a:prstGeom>
              <a:noFill/>
            </p:spPr>
          </p:pic>
          <p:sp>
            <p:nvSpPr>
              <p:cNvPr id="285" name="Rectangle 284"/>
              <p:cNvSpPr/>
              <p:nvPr/>
            </p:nvSpPr>
            <p:spPr bwMode="auto">
              <a:xfrm rot="10800000">
                <a:off x="6464807" y="1165904"/>
                <a:ext cx="312487" cy="104819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75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 bwMode="auto">
              <a:xfrm>
                <a:off x="6787359" y="1064304"/>
                <a:ext cx="1202162" cy="11176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2204633" y="1064304"/>
                <a:ext cx="312487" cy="1109722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75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>
                <a:off x="1214935" y="1165908"/>
                <a:ext cx="989698" cy="98329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</p:grpSp>
        <p:grpSp>
          <p:nvGrpSpPr>
            <p:cNvPr id="235" name="Group 340"/>
            <p:cNvGrpSpPr/>
            <p:nvPr/>
          </p:nvGrpSpPr>
          <p:grpSpPr>
            <a:xfrm>
              <a:off x="36652200" y="10859869"/>
              <a:ext cx="9018559" cy="1254327"/>
              <a:chOff x="-676656" y="3934812"/>
              <a:chExt cx="9018559" cy="1254327"/>
            </a:xfrm>
          </p:grpSpPr>
          <p:sp>
            <p:nvSpPr>
              <p:cNvPr id="248" name="Rectangle 247"/>
              <p:cNvSpPr/>
              <p:nvPr/>
            </p:nvSpPr>
            <p:spPr>
              <a:xfrm>
                <a:off x="-676656" y="3934812"/>
                <a:ext cx="90185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/>
                <a:r>
                  <a:rPr lang="en-US" sz="3600" dirty="0" smtClean="0"/>
                  <a:t>4.	Run </a:t>
                </a:r>
                <a:r>
                  <a:rPr lang="en-US" sz="3600" dirty="0" err="1" smtClean="0"/>
                  <a:t>spacetime</a:t>
                </a:r>
                <a:r>
                  <a:rPr lang="en-US" sz="3600" dirty="0" smtClean="0"/>
                  <a:t> optimization to find 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{</a:t>
                </a:r>
                <a:r>
                  <a:rPr lang="en-US" sz="3600" dirty="0" err="1" smtClean="0">
                    <a:solidFill>
                      <a:srgbClr val="00B050"/>
                    </a:solidFill>
                  </a:rPr>
                  <a:t>R,t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}</a:t>
                </a:r>
                <a:r>
                  <a:rPr lang="en-US" sz="3600" baseline="-25000" dirty="0" smtClean="0">
                    <a:solidFill>
                      <a:srgbClr val="00B050"/>
                    </a:solidFill>
                  </a:rPr>
                  <a:t>f=1,…,F</a:t>
                </a:r>
              </a:p>
            </p:txBody>
          </p:sp>
          <p:grpSp>
            <p:nvGrpSpPr>
              <p:cNvPr id="249" name="Group 168"/>
              <p:cNvGrpSpPr/>
              <p:nvPr/>
            </p:nvGrpSpPr>
            <p:grpSpPr>
              <a:xfrm>
                <a:off x="2266355" y="4466858"/>
                <a:ext cx="4434483" cy="722281"/>
                <a:chOff x="437555" y="5344682"/>
                <a:chExt cx="4434483" cy="722281"/>
              </a:xfrm>
            </p:grpSpPr>
            <p:grpSp>
              <p:nvGrpSpPr>
                <p:cNvPr id="250" name="Group 5"/>
                <p:cNvGrpSpPr>
                  <a:grpSpLocks noChangeAspect="1"/>
                </p:cNvGrpSpPr>
                <p:nvPr/>
              </p:nvGrpSpPr>
              <p:grpSpPr>
                <a:xfrm>
                  <a:off x="437555" y="5344682"/>
                  <a:ext cx="4434483" cy="722281"/>
                  <a:chOff x="251262" y="5509223"/>
                  <a:chExt cx="4434483" cy="722281"/>
                </a:xfrm>
              </p:grpSpPr>
              <p:grpSp>
                <p:nvGrpSpPr>
                  <p:cNvPr id="252" name="Group 138"/>
                  <p:cNvGrpSpPr/>
                  <p:nvPr/>
                </p:nvGrpSpPr>
                <p:grpSpPr>
                  <a:xfrm>
                    <a:off x="1252495" y="5509223"/>
                    <a:ext cx="325475" cy="670608"/>
                    <a:chOff x="1252495" y="5552090"/>
                    <a:chExt cx="325475" cy="670608"/>
                  </a:xfrm>
                </p:grpSpPr>
                <p:sp>
                  <p:nvSpPr>
                    <p:cNvPr id="27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1253" y="5745803"/>
                      <a:ext cx="219612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å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8" name="Rectangle 277"/>
                    <p:cNvSpPr/>
                    <p:nvPr/>
                  </p:nvSpPr>
                  <p:spPr>
                    <a:xfrm>
                      <a:off x="1258652" y="5945699"/>
                      <a:ext cx="319318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aseline="-25000" dirty="0" smtClean="0"/>
                        <a:t>f=2</a:t>
                      </a:r>
                      <a:endParaRPr lang="en-US" sz="1200" dirty="0"/>
                    </a:p>
                  </p:txBody>
                </p:sp>
                <p:sp>
                  <p:nvSpPr>
                    <p:cNvPr id="279" name="Rectangle 278"/>
                    <p:cNvSpPr/>
                    <p:nvPr/>
                  </p:nvSpPr>
                  <p:spPr>
                    <a:xfrm>
                      <a:off x="1252495" y="5552090"/>
                      <a:ext cx="314510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aseline="-25000" dirty="0" smtClean="0"/>
                        <a:t>F-1</a:t>
                      </a:r>
                      <a:endParaRPr lang="en-US" sz="1200" dirty="0"/>
                    </a:p>
                  </p:txBody>
                </p:sp>
              </p:grpSp>
              <p:sp>
                <p:nvSpPr>
                  <p:cNvPr id="25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164" y="5804173"/>
                    <a:ext cx="461581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latin typeface="Symbol" pitchFamily="18" charset="2"/>
                      </a:rPr>
                      <a:t>+</a:t>
                    </a:r>
                    <a:r>
                      <a:rPr kumimoji="0" lang="en-US" sz="1200" b="1" i="1" u="none" strike="noStrike" cap="none" normalizeH="0" baseline="0" dirty="0" smtClean="0">
                        <a:ln>
                          <a:noFill/>
                        </a:ln>
                        <a:effectLst/>
                      </a:rPr>
                      <a:t> </a:t>
                    </a:r>
                    <a:r>
                      <a:rPr kumimoji="0" lang="en-US" sz="1200" b="1" i="1" u="none" strike="noStrike" cap="none" normalizeH="0" baseline="0" dirty="0" err="1" smtClean="0">
                        <a:ln>
                          <a:noFill/>
                        </a:ln>
                        <a:effectLst/>
                      </a:rPr>
                      <a:t>E</a:t>
                    </a:r>
                    <a:r>
                      <a:rPr kumimoji="0" lang="en-US" sz="1200" u="none" strike="noStrike" cap="none" normalizeH="0" baseline="-25000" dirty="0" err="1" smtClean="0">
                        <a:ln>
                          <a:noFill/>
                        </a:ln>
                        <a:effectLst/>
                      </a:rPr>
                      <a:t>reg</a:t>
                    </a:r>
                    <a:endParaRPr kumimoji="0" lang="en-US" sz="1200" u="none" strike="noStrike" cap="none" normalizeH="0" baseline="-25000" dirty="0" smtClean="0">
                      <a:ln>
                        <a:noFill/>
                      </a:ln>
                      <a:effectLst/>
                    </a:endParaRPr>
                  </a:p>
                  <a:p>
                    <a:pPr lvl="0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0" lang="en-US" sz="1200" u="none" strike="noStrike" cap="none" normalizeH="0" baseline="-25000" dirty="0" smtClean="0">
                      <a:ln>
                        <a:noFill/>
                      </a:ln>
                      <a:effectLst/>
                    </a:endParaRPr>
                  </a:p>
                </p:txBody>
              </p:sp>
              <p:grpSp>
                <p:nvGrpSpPr>
                  <p:cNvPr id="254" name="Group 143"/>
                  <p:cNvGrpSpPr/>
                  <p:nvPr/>
                </p:nvGrpSpPr>
                <p:grpSpPr>
                  <a:xfrm>
                    <a:off x="251262" y="5715366"/>
                    <a:ext cx="3555273" cy="492443"/>
                    <a:chOff x="251262" y="5715366"/>
                    <a:chExt cx="3555273" cy="492443"/>
                  </a:xfrm>
                </p:grpSpPr>
                <p:sp>
                  <p:nvSpPr>
                    <p:cNvPr id="270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9237" y="5803711"/>
                      <a:ext cx="186526" cy="1846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dirty="0" err="1" smtClean="0"/>
                        <a:t>w</a:t>
                      </a:r>
                      <a:r>
                        <a:rPr lang="en-US" sz="1200" baseline="-25000" dirty="0" err="1" smtClean="0"/>
                        <a:t>f</a:t>
                      </a:r>
                      <a:r>
                        <a:rPr kumimoji="0" lang="en-US" sz="1200" b="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,j</a:t>
                      </a:r>
                      <a:endParaRPr kumimoji="0" lang="en-US" sz="1200" b="0" u="none" strike="noStrike" cap="none" normalizeH="0" baseline="-25000" dirty="0" smtClean="0">
                        <a:ln>
                          <a:noFill/>
                        </a:ln>
                        <a:effectLst/>
                      </a:endParaRPr>
                    </a:p>
                  </p:txBody>
                </p:sp>
                <p:sp>
                  <p:nvSpPr>
                    <p:cNvPr id="271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496" y="5801684"/>
                      <a:ext cx="569067" cy="1846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lvl="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{</a:t>
                      </a:r>
                      <a:r>
                        <a:rPr lang="en-US" sz="1200" dirty="0" err="1" smtClean="0">
                          <a:solidFill>
                            <a:srgbClr val="00B050"/>
                          </a:solidFill>
                        </a:rPr>
                        <a:t>R,t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}</a:t>
                      </a:r>
                      <a:r>
                        <a:rPr lang="en-US" sz="1200" baseline="-25000" dirty="0" smtClean="0">
                          <a:solidFill>
                            <a:srgbClr val="00B050"/>
                          </a:solidFill>
                        </a:rPr>
                        <a:t>f=1,…,F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2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970" y="5726236"/>
                      <a:ext cx="84960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(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3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6713" y="5726236"/>
                      <a:ext cx="84960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4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7507" y="5802372"/>
                      <a:ext cx="84960" cy="1846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=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5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262" y="5803898"/>
                      <a:ext cx="75342" cy="1846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</a:p>
                  </p:txBody>
                </p:sp>
                <p:sp>
                  <p:nvSpPr>
                    <p:cNvPr id="276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6470" y="5715366"/>
                      <a:ext cx="65" cy="49244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255" name="Group 151"/>
                  <p:cNvGrpSpPr/>
                  <p:nvPr/>
                </p:nvGrpSpPr>
                <p:grpSpPr>
                  <a:xfrm>
                    <a:off x="2454431" y="5704116"/>
                    <a:ext cx="1628619" cy="513498"/>
                    <a:chOff x="2727239" y="5704116"/>
                    <a:chExt cx="1628619" cy="513498"/>
                  </a:xfrm>
                </p:grpSpPr>
                <p:sp>
                  <p:nvSpPr>
                    <p:cNvPr id="265" name="TextBox 264"/>
                    <p:cNvSpPr txBox="1"/>
                    <p:nvPr/>
                  </p:nvSpPr>
                  <p:spPr>
                    <a:xfrm>
                      <a:off x="4171127" y="5755949"/>
                      <a:ext cx="184731" cy="461665"/>
                    </a:xfrm>
                    <a:prstGeom prst="rect">
                      <a:avLst/>
                    </a:prstGeom>
                    <a:noFill/>
                    <a:effectLst>
                      <a:outerShdw blurRad="38100" dist="25400" dir="2220000" algn="ctr" rotWithShape="0">
                        <a:srgbClr val="000000"/>
                      </a:outerShdw>
                    </a:effectLst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p:txBody>
                </p:sp>
                <p:sp>
                  <p:nvSpPr>
                    <p:cNvPr id="266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6927" y="5727965"/>
                      <a:ext cx="84960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67" name="Rectangle 266"/>
                    <p:cNvSpPr/>
                    <p:nvPr/>
                  </p:nvSpPr>
                  <p:spPr>
                    <a:xfrm>
                      <a:off x="2732002" y="5862165"/>
                      <a:ext cx="250390" cy="2462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p:txBody>
                </p:sp>
                <p:sp>
                  <p:nvSpPr>
                    <p:cNvPr id="268" name="Rectangle 267"/>
                    <p:cNvSpPr/>
                    <p:nvPr/>
                  </p:nvSpPr>
                  <p:spPr>
                    <a:xfrm>
                      <a:off x="2727239" y="5704116"/>
                      <a:ext cx="250390" cy="2462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p:txBody>
                </p:sp>
                <p:sp>
                  <p:nvSpPr>
                    <p:cNvPr id="269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4861" y="5726228"/>
                      <a:ext cx="84960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(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256" name="Group 158"/>
                  <p:cNvGrpSpPr/>
                  <p:nvPr/>
                </p:nvGrpSpPr>
                <p:grpSpPr>
                  <a:xfrm>
                    <a:off x="1479643" y="5656611"/>
                    <a:ext cx="2772826" cy="574893"/>
                    <a:chOff x="1479643" y="5656611"/>
                    <a:chExt cx="2772826" cy="574893"/>
                  </a:xfrm>
                </p:grpSpPr>
                <p:grpSp>
                  <p:nvGrpSpPr>
                    <p:cNvPr id="257" name="Group 130"/>
                    <p:cNvGrpSpPr/>
                    <p:nvPr/>
                  </p:nvGrpSpPr>
                  <p:grpSpPr>
                    <a:xfrm>
                      <a:off x="1479643" y="5701116"/>
                      <a:ext cx="440562" cy="530388"/>
                      <a:chOff x="1479643" y="5743983"/>
                      <a:chExt cx="440562" cy="530388"/>
                    </a:xfrm>
                  </p:grpSpPr>
                  <p:sp>
                    <p:nvSpPr>
                      <p:cNvPr id="261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0575" y="6039971"/>
                        <a:ext cx="189154" cy="18466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200" b="0" i="0" u="none" strike="noStrike" cap="none" normalizeH="0" baseline="0" dirty="0" err="1" smtClean="0">
                            <a:ln>
                              <a:noFill/>
                            </a:ln>
                            <a:effectLst/>
                            <a:latin typeface="Symbol" pitchFamily="18" charset="2"/>
                          </a:rPr>
                          <a:t>Î</a:t>
                        </a:r>
                        <a:r>
                          <a:rPr lang="en-US" sz="1200" dirty="0" err="1" smtClean="0">
                            <a:latin typeface="Symbol" pitchFamily="18" charset="2"/>
                          </a:rPr>
                          <a:t>f</a:t>
                        </a:r>
                        <a:endParaRPr kumimoji="0" lang="en-US" sz="12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62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49363" y="5743983"/>
                        <a:ext cx="219612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Symbol" pitchFamily="18" charset="2"/>
                          </a:rPr>
                          <a:t>å</a:t>
                        </a:r>
                        <a:endParaRPr kumimoji="0" lang="en-US" sz="2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63" name="Rectangle 262"/>
                      <p:cNvSpPr/>
                      <p:nvPr/>
                    </p:nvSpPr>
                    <p:spPr>
                      <a:xfrm>
                        <a:off x="1479643" y="5955100"/>
                        <a:ext cx="208711" cy="2769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 baseline="-25000" dirty="0" smtClean="0"/>
                          <a:t>j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264" name="Rectangle 263"/>
                      <p:cNvSpPr/>
                      <p:nvPr/>
                    </p:nvSpPr>
                    <p:spPr>
                      <a:xfrm>
                        <a:off x="1706685" y="6012761"/>
                        <a:ext cx="213520" cy="2616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100" baseline="-25000" dirty="0" smtClean="0"/>
                          <a:t>f</a:t>
                        </a:r>
                        <a:endParaRPr lang="en-US" sz="1100" dirty="0"/>
                      </a:p>
                    </p:txBody>
                  </p:sp>
                </p:grpSp>
                <p:sp>
                  <p:nvSpPr>
                    <p:cNvPr id="258" name="TextBox 257"/>
                    <p:cNvSpPr txBox="1"/>
                    <p:nvPr/>
                  </p:nvSpPr>
                  <p:spPr>
                    <a:xfrm>
                      <a:off x="1952180" y="5694241"/>
                      <a:ext cx="33374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 smtClean="0">
                          <a:latin typeface="Adobe Garamond Pro" pitchFamily="18" charset="0"/>
                        </a:rPr>
                        <a:t>|</a:t>
                      </a:r>
                      <a:endParaRPr lang="en-US" sz="2000" dirty="0">
                        <a:latin typeface="Adobe Garamond Pro" pitchFamily="18" charset="0"/>
                      </a:endParaRPr>
                    </a:p>
                  </p:txBody>
                </p:sp>
                <p:sp>
                  <p:nvSpPr>
                    <p:cNvPr id="259" name="TextBox 258"/>
                    <p:cNvSpPr txBox="1"/>
                    <p:nvPr/>
                  </p:nvSpPr>
                  <p:spPr>
                    <a:xfrm>
                      <a:off x="3857854" y="5695989"/>
                      <a:ext cx="33374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 smtClean="0">
                          <a:latin typeface="Adobe Garamond Pro" pitchFamily="18" charset="0"/>
                        </a:rPr>
                        <a:t>|</a:t>
                      </a:r>
                      <a:endParaRPr lang="en-US" sz="2000" dirty="0">
                        <a:latin typeface="Adobe Garamond Pro" pitchFamily="18" charset="0"/>
                      </a:endParaRPr>
                    </a:p>
                  </p:txBody>
                </p:sp>
                <p:sp>
                  <p:nvSpPr>
                    <p:cNvPr id="260" name="Rectangle 259"/>
                    <p:cNvSpPr/>
                    <p:nvPr/>
                  </p:nvSpPr>
                  <p:spPr>
                    <a:xfrm>
                      <a:off x="4002079" y="5656611"/>
                      <a:ext cx="250390" cy="2462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p:txBody>
                </p:sp>
              </p:grpSp>
            </p:grpSp>
            <p:sp>
              <p:nvSpPr>
                <p:cNvPr id="251" name="Rectangle 250"/>
                <p:cNvSpPr/>
                <p:nvPr/>
              </p:nvSpPr>
              <p:spPr>
                <a:xfrm>
                  <a:off x="2297314" y="5589302"/>
                  <a:ext cx="174945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 err="1" smtClean="0">
                      <a:solidFill>
                        <a:srgbClr val="00B0F0"/>
                      </a:solidFill>
                    </a:rPr>
                    <a:t>q</a:t>
                  </a:r>
                  <a:r>
                    <a:rPr lang="en-US" sz="1200" baseline="-25000" dirty="0" err="1" smtClean="0">
                      <a:solidFill>
                        <a:srgbClr val="00B0F0"/>
                      </a:solidFill>
                    </a:rPr>
                    <a:t>f,j</a:t>
                  </a:r>
                  <a:r>
                    <a:rPr lang="en-US" sz="1200" baseline="-25000" dirty="0" smtClean="0">
                      <a:solidFill>
                        <a:srgbClr val="00B0F0"/>
                      </a:solidFill>
                    </a:rPr>
                    <a:t>  </a:t>
                  </a:r>
                  <a:r>
                    <a:rPr lang="en-US" sz="1200" dirty="0" smtClean="0">
                      <a:latin typeface="Symbol" pitchFamily="18" charset="2"/>
                    </a:rPr>
                    <a:t>-</a:t>
                  </a:r>
                  <a:r>
                    <a:rPr lang="en-US" sz="1200" b="1" dirty="0" smtClean="0">
                      <a:latin typeface="Symbol" pitchFamily="18" charset="2"/>
                    </a:rPr>
                    <a:t> -</a:t>
                  </a:r>
                  <a:r>
                    <a:rPr lang="en-US" sz="1200" dirty="0" smtClean="0">
                      <a:latin typeface="Symbol" pitchFamily="18" charset="2"/>
                    </a:rPr>
                    <a:t>    </a:t>
                  </a:r>
                  <a:r>
                    <a:rPr lang="en-US" sz="1200" dirty="0" smtClean="0">
                      <a:solidFill>
                        <a:srgbClr val="00B0F0"/>
                      </a:solidFill>
                    </a:rPr>
                    <a:t>q</a:t>
                  </a:r>
                  <a:r>
                    <a:rPr lang="en-US" sz="1200" baseline="-25000" dirty="0" smtClean="0">
                      <a:solidFill>
                        <a:srgbClr val="00B0F0"/>
                      </a:solidFill>
                    </a:rPr>
                    <a:t>f-1,j</a:t>
                  </a:r>
                  <a:r>
                    <a:rPr lang="en-US" sz="1200" baseline="-42000" dirty="0" smtClean="0">
                      <a:solidFill>
                        <a:srgbClr val="00B0F0"/>
                      </a:solidFill>
                    </a:rPr>
                    <a:t>prev</a:t>
                  </a:r>
                  <a:r>
                    <a:rPr lang="en-US" sz="1200" dirty="0" smtClean="0">
                      <a:latin typeface="Symbol" pitchFamily="18" charset="2"/>
                    </a:rPr>
                    <a:t>+ </a:t>
                  </a:r>
                  <a:r>
                    <a:rPr lang="en-US" sz="1200" dirty="0" smtClean="0">
                      <a:solidFill>
                        <a:srgbClr val="00B0F0"/>
                      </a:solidFill>
                    </a:rPr>
                    <a:t>q</a:t>
                  </a:r>
                  <a:r>
                    <a:rPr lang="en-US" sz="1200" baseline="-25000" dirty="0" smtClean="0">
                      <a:solidFill>
                        <a:srgbClr val="00B0F0"/>
                      </a:solidFill>
                    </a:rPr>
                    <a:t>f+1,j</a:t>
                  </a:r>
                  <a:r>
                    <a:rPr lang="en-US" sz="1200" baseline="-42000" dirty="0" smtClean="0">
                      <a:solidFill>
                        <a:srgbClr val="00B0F0"/>
                      </a:solidFill>
                    </a:rPr>
                    <a:t>next</a:t>
                  </a:r>
                  <a:endParaRPr lang="en-US" sz="1200" dirty="0" smtClean="0">
                    <a:solidFill>
                      <a:srgbClr val="00B0F0"/>
                    </a:solidFill>
                  </a:endParaRPr>
                </a:p>
                <a:p>
                  <a:endParaRPr lang="en-US" sz="1200" b="1" dirty="0"/>
                </a:p>
              </p:txBody>
            </p:sp>
          </p:grpSp>
        </p:grpSp>
        <p:sp>
          <p:nvSpPr>
            <p:cNvPr id="237" name="Rectangle 236"/>
            <p:cNvSpPr/>
            <p:nvPr/>
          </p:nvSpPr>
          <p:spPr>
            <a:xfrm>
              <a:off x="36652200" y="12298982"/>
              <a:ext cx="42936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sz="3600" dirty="0" smtClean="0"/>
                <a:t>5.	New view synthesis</a:t>
              </a:r>
            </a:p>
          </p:txBody>
        </p:sp>
        <p:grpSp>
          <p:nvGrpSpPr>
            <p:cNvPr id="238" name="Group 206"/>
            <p:cNvGrpSpPr/>
            <p:nvPr/>
          </p:nvGrpSpPr>
          <p:grpSpPr>
            <a:xfrm>
              <a:off x="39243000" y="13063005"/>
              <a:ext cx="5014368" cy="729195"/>
              <a:chOff x="2066962" y="5741185"/>
              <a:chExt cx="5014368" cy="729195"/>
            </a:xfrm>
          </p:grpSpPr>
          <p:pic>
            <p:nvPicPr>
              <p:cNvPr id="239" name="Picture 2" descr="C:\Workspace\iccv2009\presentation\extras\blayne3_frame249.png"/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3046570" y="5743627"/>
                <a:ext cx="960120" cy="720090"/>
              </a:xfrm>
              <a:prstGeom prst="rect">
                <a:avLst/>
              </a:prstGeom>
              <a:noFill/>
            </p:spPr>
          </p:pic>
          <p:pic>
            <p:nvPicPr>
              <p:cNvPr id="240" name="Picture 3" descr="C:\Workspace\iccv2009\presentation\extras\blayne3_frame250.png"/>
              <p:cNvPicPr>
                <a:picLocks noChangeAspect="1" noChangeArrowheads="1"/>
              </p:cNvPicPr>
              <p:nvPr/>
            </p:nvPicPr>
            <p:blipFill>
              <a:blip r:embed="rId53" cstate="print"/>
              <a:srcRect/>
              <a:stretch>
                <a:fillRect/>
              </a:stretch>
            </p:blipFill>
            <p:spPr bwMode="auto">
              <a:xfrm>
                <a:off x="4025789" y="5743627"/>
                <a:ext cx="960120" cy="720090"/>
              </a:xfrm>
              <a:prstGeom prst="rect">
                <a:avLst/>
              </a:prstGeom>
              <a:noFill/>
            </p:spPr>
          </p:pic>
          <p:pic>
            <p:nvPicPr>
              <p:cNvPr id="241" name="Picture 4" descr="C:\Workspace\iccv2009\presentation\extras\blayne3_frame251.png"/>
              <p:cNvPicPr>
                <a:picLocks noChangeAspect="1" noChangeArrowheads="1"/>
              </p:cNvPicPr>
              <p:nvPr/>
            </p:nvPicPr>
            <p:blipFill>
              <a:blip r:embed="rId54" cstate="print"/>
              <a:srcRect/>
              <a:stretch>
                <a:fillRect/>
              </a:stretch>
            </p:blipFill>
            <p:spPr bwMode="auto">
              <a:xfrm>
                <a:off x="5004512" y="5743627"/>
                <a:ext cx="960120" cy="720090"/>
              </a:xfrm>
              <a:prstGeom prst="rect">
                <a:avLst/>
              </a:prstGeom>
              <a:noFill/>
            </p:spPr>
          </p:pic>
          <p:pic>
            <p:nvPicPr>
              <p:cNvPr id="242" name="Picture 2" descr="C:\Workspace\iccv2009\presentation\extras\blayne3_frame249.png"/>
              <p:cNvPicPr>
                <a:picLocks noChangeAspect="1" noChangeArrowheads="1"/>
              </p:cNvPicPr>
              <p:nvPr/>
            </p:nvPicPr>
            <p:blipFill>
              <a:blip r:embed="rId52" cstate="print"/>
              <a:srcRect/>
              <a:stretch>
                <a:fillRect/>
              </a:stretch>
            </p:blipFill>
            <p:spPr bwMode="auto">
              <a:xfrm>
                <a:off x="2066962" y="5743627"/>
                <a:ext cx="960120" cy="720090"/>
              </a:xfrm>
              <a:prstGeom prst="rect">
                <a:avLst/>
              </a:prstGeom>
              <a:noFill/>
            </p:spPr>
          </p:pic>
          <p:pic>
            <p:nvPicPr>
              <p:cNvPr id="243" name="Picture 4" descr="C:\Workspace\iccv2009\presentation\extras\blayne3_frame251.png"/>
              <p:cNvPicPr>
                <a:picLocks noChangeAspect="1" noChangeArrowheads="1"/>
              </p:cNvPicPr>
              <p:nvPr/>
            </p:nvPicPr>
            <p:blipFill>
              <a:blip r:embed="rId54" cstate="print"/>
              <a:srcRect/>
              <a:stretch>
                <a:fillRect/>
              </a:stretch>
            </p:blipFill>
            <p:spPr bwMode="auto">
              <a:xfrm>
                <a:off x="5983684" y="5743627"/>
                <a:ext cx="960120" cy="720090"/>
              </a:xfrm>
              <a:prstGeom prst="rect">
                <a:avLst/>
              </a:prstGeom>
              <a:noFill/>
            </p:spPr>
          </p:pic>
          <p:sp>
            <p:nvSpPr>
              <p:cNvPr id="244" name="Rectangle 243"/>
              <p:cNvSpPr/>
              <p:nvPr/>
            </p:nvSpPr>
            <p:spPr bwMode="auto">
              <a:xfrm>
                <a:off x="2812995" y="5743626"/>
                <a:ext cx="224077" cy="726753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75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 rot="10800000">
                <a:off x="6016775" y="5743626"/>
                <a:ext cx="234365" cy="72009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alpha val="75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2066962" y="5741185"/>
                <a:ext cx="746033" cy="72919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6247818" y="5741185"/>
                <a:ext cx="833512" cy="72919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FFCC66"/>
                  </a:solidFill>
                  <a:effectLst/>
                  <a:latin typeface="Microsoft Sans Serif" pitchFamily="34" charset="0"/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43252654" y="1042029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dobe Garamond Pro" pitchFamily="18" charset="0"/>
                </a:rPr>
                <a:t>|</a:t>
              </a:r>
              <a:endParaRPr lang="en-US" sz="2000" dirty="0">
                <a:latin typeface="Adobe Garamond Pro" pitchFamily="18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41347654" y="1042029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dobe Garamond Pro" pitchFamily="18" charset="0"/>
                </a:rPr>
                <a:t>|</a:t>
              </a:r>
              <a:endParaRPr lang="en-US" sz="2000" dirty="0">
                <a:latin typeface="Adobe Garamond Pro" pitchFamily="18" charset="0"/>
              </a:endParaRPr>
            </a:p>
          </p:txBody>
        </p:sp>
      </p:grpSp>
      <p:grpSp>
        <p:nvGrpSpPr>
          <p:cNvPr id="464" name="Group 463"/>
          <p:cNvGrpSpPr/>
          <p:nvPr/>
        </p:nvGrpSpPr>
        <p:grpSpPr>
          <a:xfrm>
            <a:off x="40538400" y="34442400"/>
            <a:ext cx="8229600" cy="2971800"/>
            <a:chOff x="41148000" y="36195000"/>
            <a:chExt cx="8229600" cy="2971800"/>
          </a:xfrm>
        </p:grpSpPr>
        <p:grpSp>
          <p:nvGrpSpPr>
            <p:cNvPr id="390" name="Group 389"/>
            <p:cNvGrpSpPr/>
            <p:nvPr/>
          </p:nvGrpSpPr>
          <p:grpSpPr>
            <a:xfrm>
              <a:off x="41148000" y="36217860"/>
              <a:ext cx="8229600" cy="2948940"/>
              <a:chOff x="475488" y="1783080"/>
              <a:chExt cx="8229600" cy="2948940"/>
            </a:xfrm>
          </p:grpSpPr>
          <p:sp>
            <p:nvSpPr>
              <p:cNvPr id="391" name="Content Placeholder 2"/>
              <p:cNvSpPr txBox="1">
                <a:spLocks/>
              </p:cNvSpPr>
              <p:nvPr/>
            </p:nvSpPr>
            <p:spPr>
              <a:xfrm>
                <a:off x="475488" y="1783080"/>
                <a:ext cx="8229600" cy="582168"/>
              </a:xfrm>
              <a:prstGeom prst="rect">
                <a:avLst/>
              </a:prstGeom>
            </p:spPr>
            <p:txBody>
              <a:bodyPr vert="horz" lIns="470258" tIns="235129" rIns="470258" bIns="235129" rtlCol="0">
                <a:noAutofit/>
              </a:bodyPr>
              <a:lstStyle/>
              <a:p>
                <a:pPr marL="0" marR="0" lvl="0" indent="0" algn="ctr" defTabSz="4702576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2" name="Content Placeholder 2"/>
              <p:cNvSpPr txBox="1">
                <a:spLocks/>
              </p:cNvSpPr>
              <p:nvPr/>
            </p:nvSpPr>
            <p:spPr bwMode="auto">
              <a:xfrm>
                <a:off x="475488" y="2365248"/>
                <a:ext cx="8229600" cy="499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Use fewer cameras (two instead of five)</a:t>
                </a:r>
              </a:p>
            </p:txBody>
          </p:sp>
          <p:sp>
            <p:nvSpPr>
              <p:cNvPr id="393" name="Content Placeholder 2"/>
              <p:cNvSpPr txBox="1">
                <a:spLocks/>
              </p:cNvSpPr>
              <p:nvPr/>
            </p:nvSpPr>
            <p:spPr bwMode="auto">
              <a:xfrm>
                <a:off x="475488" y="2950464"/>
                <a:ext cx="8229600" cy="64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Motion </a:t>
                </a:r>
                <a:r>
                  <a:rPr kumimoji="0" lang="en-US" sz="3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deblurring</a:t>
                </a: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with camera arrays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4" name="Content Placeholder 2"/>
              <p:cNvSpPr txBox="1">
                <a:spLocks/>
              </p:cNvSpPr>
              <p:nvPr/>
            </p:nvSpPr>
            <p:spPr bwMode="auto">
              <a:xfrm>
                <a:off x="475488" y="3538204"/>
                <a:ext cx="8229600" cy="692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Better handle image periphery problems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5" name="Content Placeholder 2"/>
              <p:cNvSpPr txBox="1">
                <a:spLocks/>
              </p:cNvSpPr>
              <p:nvPr/>
            </p:nvSpPr>
            <p:spPr bwMode="auto">
              <a:xfrm>
                <a:off x="475488" y="4119372"/>
                <a:ext cx="8229600" cy="612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Evaluate a range of camera baselines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63" name="Content Placeholder 2"/>
            <p:cNvSpPr txBox="1">
              <a:spLocks/>
            </p:cNvSpPr>
            <p:nvPr/>
          </p:nvSpPr>
          <p:spPr bwMode="auto">
            <a:xfrm>
              <a:off x="41148000" y="36195000"/>
              <a:ext cx="8229600" cy="499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Increase algorithm efficiency</a:t>
              </a:r>
            </a:p>
          </p:txBody>
        </p:sp>
      </p:grpSp>
      <p:grpSp>
        <p:nvGrpSpPr>
          <p:cNvPr id="475" name="Group 474"/>
          <p:cNvGrpSpPr/>
          <p:nvPr/>
        </p:nvGrpSpPr>
        <p:grpSpPr>
          <a:xfrm>
            <a:off x="31394400" y="34290000"/>
            <a:ext cx="9144000" cy="3429000"/>
            <a:chOff x="31318200" y="34366200"/>
            <a:chExt cx="9144000" cy="3429000"/>
          </a:xfrm>
        </p:grpSpPr>
        <p:grpSp>
          <p:nvGrpSpPr>
            <p:cNvPr id="386" name="Group 385"/>
            <p:cNvGrpSpPr/>
            <p:nvPr/>
          </p:nvGrpSpPr>
          <p:grpSpPr>
            <a:xfrm>
              <a:off x="31699200" y="35140392"/>
              <a:ext cx="8686800" cy="1207008"/>
              <a:chOff x="475488" y="2252472"/>
              <a:chExt cx="8686800" cy="1207008"/>
            </a:xfrm>
          </p:grpSpPr>
          <p:sp>
            <p:nvSpPr>
              <p:cNvPr id="388" name="Content Placeholder 2"/>
              <p:cNvSpPr txBox="1">
                <a:spLocks/>
              </p:cNvSpPr>
              <p:nvPr/>
            </p:nvSpPr>
            <p:spPr bwMode="auto">
              <a:xfrm>
                <a:off x="475488" y="2252472"/>
                <a:ext cx="8686800" cy="597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1313" marR="0" lvl="1" indent="-341313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+mn-lt"/>
                    <a:ea typeface="ＭＳ Ｐゴシック" charset="-128"/>
                  </a:rPr>
                  <a:t>Stabilization without structure from motion</a:t>
                </a:r>
              </a:p>
            </p:txBody>
          </p:sp>
          <p:sp>
            <p:nvSpPr>
              <p:cNvPr id="389" name="Content Placeholder 2"/>
              <p:cNvSpPr txBox="1">
                <a:spLocks/>
              </p:cNvSpPr>
              <p:nvPr/>
            </p:nvSpPr>
            <p:spPr bwMode="auto">
              <a:xfrm>
                <a:off x="475488" y="2785872"/>
                <a:ext cx="8686800" cy="673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1313" marR="0" lvl="1" indent="-341313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+mn-lt"/>
                    <a:ea typeface="ＭＳ Ｐゴシック" charset="-128"/>
                  </a:rPr>
                  <a:t>Can handle challenging cases</a:t>
                </a:r>
              </a:p>
            </p:txBody>
          </p:sp>
        </p:grpSp>
        <p:sp>
          <p:nvSpPr>
            <p:cNvPr id="465" name="Content Placeholder 2"/>
            <p:cNvSpPr txBox="1">
              <a:spLocks/>
            </p:cNvSpPr>
            <p:nvPr/>
          </p:nvSpPr>
          <p:spPr>
            <a:xfrm>
              <a:off x="31318200" y="34366200"/>
              <a:ext cx="8686800" cy="582168"/>
            </a:xfrm>
            <a:prstGeom prst="rect">
              <a:avLst/>
            </a:prstGeom>
          </p:spPr>
          <p:txBody>
            <a:bodyPr vert="horz" lIns="470258" tIns="235129" rIns="470258" bIns="235129" rtlCol="0">
              <a:noAutofit/>
            </a:bodyPr>
            <a:lstStyle/>
            <a:p>
              <a:pPr marL="341313" marR="0" lvl="1" indent="-341313" defTabSz="4702576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Use an array for stabilization</a:t>
              </a:r>
            </a:p>
          </p:txBody>
        </p:sp>
        <p:sp>
          <p:nvSpPr>
            <p:cNvPr id="466" name="Content Placeholder 2"/>
            <p:cNvSpPr txBox="1">
              <a:spLocks/>
            </p:cNvSpPr>
            <p:nvPr/>
          </p:nvSpPr>
          <p:spPr bwMode="auto">
            <a:xfrm>
              <a:off x="31775400" y="36195000"/>
              <a:ext cx="8686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682625" marR="0" lvl="2" indent="-341313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icrosoft Sans Serif" pitchFamily="34" charset="0"/>
                <a:buChar char="–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ＭＳ Ｐゴシック" charset="-128"/>
                </a:rPr>
                <a:t>Nearby, dynamic targets</a:t>
              </a:r>
            </a:p>
          </p:txBody>
        </p:sp>
        <p:sp>
          <p:nvSpPr>
            <p:cNvPr id="467" name="Content Placeholder 2"/>
            <p:cNvSpPr txBox="1">
              <a:spLocks/>
            </p:cNvSpPr>
            <p:nvPr/>
          </p:nvSpPr>
          <p:spPr bwMode="auto">
            <a:xfrm>
              <a:off x="31775400" y="36664392"/>
              <a:ext cx="8686800" cy="597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682625" marR="0" lvl="2" indent="-341313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icrosoft Sans Serif" pitchFamily="34" charset="0"/>
                <a:buChar char="–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ＭＳ Ｐゴシック" charset="-128"/>
                </a:rPr>
                <a:t>Large scene depth variation</a:t>
              </a:r>
            </a:p>
          </p:txBody>
        </p:sp>
        <p:sp>
          <p:nvSpPr>
            <p:cNvPr id="468" name="Content Placeholder 2"/>
            <p:cNvSpPr txBox="1">
              <a:spLocks/>
            </p:cNvSpPr>
            <p:nvPr/>
          </p:nvSpPr>
          <p:spPr bwMode="auto">
            <a:xfrm>
              <a:off x="31775400" y="37121592"/>
              <a:ext cx="8686800" cy="67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682625" marR="0" lvl="2" indent="-341313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Microsoft Sans Serif" pitchFamily="34" charset="0"/>
                <a:buChar char="–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ＭＳ Ｐゴシック" charset="-128"/>
                </a:rPr>
                <a:t>Violent camera shake</a:t>
              </a:r>
            </a:p>
            <a:p>
              <a:pPr marL="341313" marR="0" lvl="2" indent="-341313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</a:endParaRPr>
            </a:p>
          </p:txBody>
        </p:sp>
      </p:grpSp>
      <p:sp>
        <p:nvSpPr>
          <p:cNvPr id="477" name="TextBox 476"/>
          <p:cNvSpPr txBox="1"/>
          <p:nvPr/>
        </p:nvSpPr>
        <p:spPr>
          <a:xfrm>
            <a:off x="7467600" y="3048000"/>
            <a:ext cx="2770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+mj-lt"/>
              </a:rPr>
              <a:t>     UW-Madison</a:t>
            </a:r>
          </a:p>
          <a:p>
            <a:r>
              <a:rPr lang="en-US" sz="2000" b="1" i="1" dirty="0" smtClean="0">
                <a:latin typeface="+mj-lt"/>
              </a:rPr>
              <a:t>Graphics &amp; Vision Group</a:t>
            </a:r>
            <a:endParaRPr lang="en-US" sz="2000" b="1" i="1" dirty="0">
              <a:latin typeface="+mj-lt"/>
            </a:endParaRPr>
          </a:p>
        </p:txBody>
      </p:sp>
      <p:pic>
        <p:nvPicPr>
          <p:cNvPr id="478" name="Picture 477" descr="UW_logo_4color_pc.eps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1447800" y="838200"/>
            <a:ext cx="2895600" cy="2813307"/>
          </a:xfrm>
          <a:prstGeom prst="rect">
            <a:avLst/>
          </a:prstGeom>
        </p:spPr>
      </p:pic>
      <p:pic>
        <p:nvPicPr>
          <p:cNvPr id="479" name="Picture 478" descr="NSF_Logo.jpg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46352013" y="1143000"/>
            <a:ext cx="2111187" cy="2111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571</Words>
  <Application>Microsoft Office PowerPoint</Application>
  <PresentationFormat>Custom</PresentationFormat>
  <Paragraphs>159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bmsmith</dc:creator>
  <cp:lastModifiedBy>bmsmith</cp:lastModifiedBy>
  <cp:revision>18</cp:revision>
  <dcterms:created xsi:type="dcterms:W3CDTF">2010-09-27T15:03:06Z</dcterms:created>
  <dcterms:modified xsi:type="dcterms:W3CDTF">2010-09-27T19:35:21Z</dcterms:modified>
</cp:coreProperties>
</file>