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tags/tag13.xml" ContentType="application/vnd.openxmlformats-officedocument.presentationml.tags+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tags/tag15.xml" ContentType="application/vnd.openxmlformats-officedocument.presentationml.tag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charts/chart3.xml" ContentType="application/vnd.openxmlformats-officedocument.drawingml.chart+xml"/>
  <Override PartName="/ppt/charts/chart2.xml" ContentType="application/vnd.openxmlformats-officedocument.drawingml.chart+xml"/>
  <Override PartName="/ppt/embeddings/oleObject2.bin" ContentType="application/vnd.openxmlformats-officedocument.oleObject"/>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41.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tags/tag12.xml" ContentType="application/vnd.openxmlformats-officedocument.presentationml.tags+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slideLayouts/slideLayout6.xml" ContentType="application/vnd.openxmlformats-officedocument.presentationml.slideLayout+xml"/>
  <Default Extension="emf" ContentType="image/x-emf"/>
  <Override PartName="/ppt/slides/slide37.xml" ContentType="application/vnd.openxmlformats-officedocument.presentationml.slide+xml"/>
  <Override PartName="/ppt/slides/slide10.xml" ContentType="application/vnd.openxmlformats-officedocument.presentationml.slide+xml"/>
  <Override PartName="/ppt/charts/chart4.xml" ContentType="application/vnd.openxmlformats-officedocument.drawingml.chart+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Override PartName="/ppt/tags/tag14.xml" ContentType="application/vnd.openxmlformats-officedocument.presentationml.tags+xml"/>
  <Default Extension="png" ContentType="image/png"/>
  <Override PartName="/ppt/tags/tag7.xml" ContentType="application/vnd.openxmlformats-officedocument.presentationml.tags+xml"/>
  <Override PartName="/ppt/slides/slide27.xml" ContentType="application/vnd.openxmlformats-officedocument.presentationml.slide+xml"/>
  <Override PartName="/ppt/tags/tag5.xml" ContentType="application/vnd.openxmlformats-officedocument.presentationml.tags+xml"/>
  <Override PartName="/ppt/charts/chart5.xml" ContentType="application/vnd.openxmlformats-officedocument.drawingml.chart+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tags/tag8.xml" ContentType="application/vnd.openxmlformats-officedocument.presentationml.tags+xml"/>
  <Override PartName="/ppt/notesSlides/notesSlide39.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tags/tag11.xml" ContentType="application/vnd.openxmlformats-officedocument.presentationml.tags+xml"/>
  <Override PartName="/ppt/slides/slide12.xml" ContentType="application/vnd.openxmlformats-officedocument.presentationml.slide+xml"/>
  <Override PartName="/ppt/slides/slide19.xml" ContentType="application/vnd.openxmlformats-officedocument.presentationml.slide+xml"/>
  <Override PartName="/ppt/tags/tag2.xml" ContentType="application/vnd.openxmlformats-officedocument.presentationml.tags+xml"/>
  <Override PartName="/ppt/slides/slide46.xml" ContentType="application/vnd.openxmlformats-officedocument.presentationml.slide+xml"/>
  <Override PartName="/ppt/notesSlides/notesSlide2.xml" ContentType="application/vnd.openxmlformats-officedocument.presentationml.notesSlide+xml"/>
  <Override PartName="/ppt/slides/slide41.xml" ContentType="application/vnd.openxmlformats-officedocument.presentationml.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notesSlides/notesSlide40.xml" ContentType="application/vnd.openxmlformats-officedocument.presentationml.notesSlide+xml"/>
  <Override PartName="/ppt/slides/slide45.xml" ContentType="application/vnd.openxmlformats-officedocument.presentationml.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tags/tag4.xml" ContentType="application/vnd.openxmlformats-officedocument.presentationml.tags+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embeddings/oleObject1.bin" ContentType="application/vnd.openxmlformats-officedocument.oleObject"/>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tags/tag10.xml" ContentType="application/vnd.openxmlformats-officedocument.presentationml.tags+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Layouts/slideLayout11.xml" ContentType="application/vnd.openxmlformats-officedocument.presentationml.slideLayout+xml"/>
  <Override PartName="/ppt/notesSlides/notesSlide8.xml" ContentType="application/vnd.openxmlformats-officedocument.presentationml.notesSlide+xml"/>
  <Override PartName="/ppt/tags/tag16.xml" ContentType="application/vnd.openxmlformats-officedocument.presentationml.tags+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tags/tag1.xml" ContentType="application/vnd.openxmlformats-officedocument.presentationml.tags+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Default Extension="pdf" ContentType="application/pdf"/>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852" r:id="rId1"/>
  </p:sldMasterIdLst>
  <p:notesMasterIdLst>
    <p:notesMasterId r:id="rId54"/>
  </p:notesMasterIdLst>
  <p:handoutMasterIdLst>
    <p:handoutMasterId r:id="rId55"/>
  </p:handoutMasterIdLst>
  <p:sldIdLst>
    <p:sldId id="256" r:id="rId2"/>
    <p:sldId id="385" r:id="rId3"/>
    <p:sldId id="389" r:id="rId4"/>
    <p:sldId id="381" r:id="rId5"/>
    <p:sldId id="282" r:id="rId6"/>
    <p:sldId id="285" r:id="rId7"/>
    <p:sldId id="367" r:id="rId8"/>
    <p:sldId id="283" r:id="rId9"/>
    <p:sldId id="410" r:id="rId10"/>
    <p:sldId id="464" r:id="rId11"/>
    <p:sldId id="469" r:id="rId12"/>
    <p:sldId id="413" r:id="rId13"/>
    <p:sldId id="417" r:id="rId14"/>
    <p:sldId id="418" r:id="rId15"/>
    <p:sldId id="420" r:id="rId16"/>
    <p:sldId id="421" r:id="rId17"/>
    <p:sldId id="430" r:id="rId18"/>
    <p:sldId id="467" r:id="rId19"/>
    <p:sldId id="468" r:id="rId20"/>
    <p:sldId id="463" r:id="rId21"/>
    <p:sldId id="451" r:id="rId22"/>
    <p:sldId id="434" r:id="rId23"/>
    <p:sldId id="435" r:id="rId24"/>
    <p:sldId id="436" r:id="rId25"/>
    <p:sldId id="437" r:id="rId26"/>
    <p:sldId id="438" r:id="rId27"/>
    <p:sldId id="439" r:id="rId28"/>
    <p:sldId id="440" r:id="rId29"/>
    <p:sldId id="441" r:id="rId30"/>
    <p:sldId id="442" r:id="rId31"/>
    <p:sldId id="443" r:id="rId32"/>
    <p:sldId id="444" r:id="rId33"/>
    <p:sldId id="445" r:id="rId34"/>
    <p:sldId id="446" r:id="rId35"/>
    <p:sldId id="458" r:id="rId36"/>
    <p:sldId id="474" r:id="rId37"/>
    <p:sldId id="459" r:id="rId38"/>
    <p:sldId id="462" r:id="rId39"/>
    <p:sldId id="460" r:id="rId40"/>
    <p:sldId id="461" r:id="rId41"/>
    <p:sldId id="379" r:id="rId42"/>
    <p:sldId id="470" r:id="rId43"/>
    <p:sldId id="471" r:id="rId44"/>
    <p:sldId id="472" r:id="rId45"/>
    <p:sldId id="473" r:id="rId46"/>
    <p:sldId id="393" r:id="rId47"/>
    <p:sldId id="386" r:id="rId48"/>
    <p:sldId id="387" r:id="rId49"/>
    <p:sldId id="388" r:id="rId50"/>
    <p:sldId id="383" r:id="rId51"/>
    <p:sldId id="390" r:id="rId52"/>
    <p:sldId id="391"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FF0000"/>
    </p:penClr>
  </p:showPr>
  <p:clrMru>
    <a:srgbClr val="996633"/>
    <a:srgbClr val="FF99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9646" autoAdjust="0"/>
    <p:restoredTop sz="90493" autoAdjust="0"/>
  </p:normalViewPr>
  <p:slideViewPr>
    <p:cSldViewPr>
      <p:cViewPr varScale="1">
        <p:scale>
          <a:sx n="91" d="100"/>
          <a:sy n="91" d="100"/>
        </p:scale>
        <p:origin x="-680"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60" Type="http://schemas.openxmlformats.org/officeDocument/2006/relationships/tableStyles" Target="tableStyles.xml"/><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viewProps" Target="viewProps.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presProps" Target="presProps.xml"/><Relationship Id="rId59" Type="http://schemas.openxmlformats.org/officeDocument/2006/relationships/theme" Target="theme/theme1.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handoutMaster" Target="handoutMasters/handoutMaster1.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printerSettings" Target="printerSettings/printerSettings1.bin"/><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54" Type="http://schemas.openxmlformats.org/officeDocument/2006/relationships/notesMaster" Target="notesMasters/notesMaster1.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shok\Desktop\sigmetrics-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shok\Desktop\sigmetrics-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shok\Downloads\dict_size_var.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shok\Desktop\cdf-high-trac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t-ashana\Desktop\sigcomm-data\csvfiles\flash-simulation.25.75.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scatterChart>
        <c:scatterStyle val="lineMarker"/>
        <c:ser>
          <c:idx val="0"/>
          <c:order val="0"/>
          <c:tx>
            <c:v>MODP</c:v>
          </c:tx>
          <c:xVal>
            <c:numRef>
              <c:f>Sheet1!$A$1:$A$6</c:f>
              <c:numCache>
                <c:formatCode>General</c:formatCode>
                <c:ptCount val="6"/>
                <c:pt idx="0">
                  <c:v>128.0</c:v>
                </c:pt>
                <c:pt idx="1">
                  <c:v>64.0</c:v>
                </c:pt>
                <c:pt idx="2">
                  <c:v>32.0</c:v>
                </c:pt>
                <c:pt idx="3">
                  <c:v>16.0</c:v>
                </c:pt>
                <c:pt idx="4">
                  <c:v>8.0</c:v>
                </c:pt>
                <c:pt idx="5">
                  <c:v>4.0</c:v>
                </c:pt>
              </c:numCache>
            </c:numRef>
          </c:xVal>
          <c:yVal>
            <c:numRef>
              <c:f>Sheet1!$B$1:$B$6</c:f>
              <c:numCache>
                <c:formatCode>General</c:formatCode>
                <c:ptCount val="6"/>
                <c:pt idx="0">
                  <c:v>33.2</c:v>
                </c:pt>
                <c:pt idx="1">
                  <c:v>44.6</c:v>
                </c:pt>
                <c:pt idx="2">
                  <c:v>45.8</c:v>
                </c:pt>
                <c:pt idx="3">
                  <c:v>52.9</c:v>
                </c:pt>
                <c:pt idx="4">
                  <c:v>55.1</c:v>
                </c:pt>
                <c:pt idx="5">
                  <c:v>57.0</c:v>
                </c:pt>
              </c:numCache>
            </c:numRef>
          </c:yVal>
        </c:ser>
        <c:ser>
          <c:idx val="1"/>
          <c:order val="1"/>
          <c:tx>
            <c:v>MAXP</c:v>
          </c:tx>
          <c:xVal>
            <c:numRef>
              <c:f>Sheet1!$A$1:$A$6</c:f>
              <c:numCache>
                <c:formatCode>General</c:formatCode>
                <c:ptCount val="6"/>
                <c:pt idx="0">
                  <c:v>128.0</c:v>
                </c:pt>
                <c:pt idx="1">
                  <c:v>64.0</c:v>
                </c:pt>
                <c:pt idx="2">
                  <c:v>32.0</c:v>
                </c:pt>
                <c:pt idx="3">
                  <c:v>16.0</c:v>
                </c:pt>
                <c:pt idx="4">
                  <c:v>8.0</c:v>
                </c:pt>
                <c:pt idx="5">
                  <c:v>4.0</c:v>
                </c:pt>
              </c:numCache>
            </c:numRef>
          </c:xVal>
          <c:yVal>
            <c:numRef>
              <c:f>Sheet1!$C$1:$C$6</c:f>
              <c:numCache>
                <c:formatCode>General</c:formatCode>
                <c:ptCount val="6"/>
                <c:pt idx="0">
                  <c:v>33.8</c:v>
                </c:pt>
                <c:pt idx="1">
                  <c:v>51.7</c:v>
                </c:pt>
                <c:pt idx="2">
                  <c:v>55.6</c:v>
                </c:pt>
                <c:pt idx="3">
                  <c:v>58.6</c:v>
                </c:pt>
                <c:pt idx="4">
                  <c:v>61.9</c:v>
                </c:pt>
                <c:pt idx="5">
                  <c:v>62.5</c:v>
                </c:pt>
              </c:numCache>
            </c:numRef>
          </c:yVal>
        </c:ser>
        <c:ser>
          <c:idx val="2"/>
          <c:order val="2"/>
          <c:tx>
            <c:v>Optimal</c:v>
          </c:tx>
          <c:xVal>
            <c:numRef>
              <c:f>Sheet1!$A$1:$A$6</c:f>
              <c:numCache>
                <c:formatCode>General</c:formatCode>
                <c:ptCount val="6"/>
                <c:pt idx="0">
                  <c:v>128.0</c:v>
                </c:pt>
                <c:pt idx="1">
                  <c:v>64.0</c:v>
                </c:pt>
                <c:pt idx="2">
                  <c:v>32.0</c:v>
                </c:pt>
                <c:pt idx="3">
                  <c:v>16.0</c:v>
                </c:pt>
                <c:pt idx="4">
                  <c:v>8.0</c:v>
                </c:pt>
                <c:pt idx="5">
                  <c:v>4.0</c:v>
                </c:pt>
              </c:numCache>
            </c:numRef>
          </c:xVal>
          <c:yVal>
            <c:numRef>
              <c:f>Sheet1!$D$1:$D$6</c:f>
              <c:numCache>
                <c:formatCode>General</c:formatCode>
                <c:ptCount val="6"/>
                <c:pt idx="0">
                  <c:v>68.4</c:v>
                </c:pt>
                <c:pt idx="1">
                  <c:v>68.4</c:v>
                </c:pt>
                <c:pt idx="2">
                  <c:v>68.4</c:v>
                </c:pt>
                <c:pt idx="3">
                  <c:v>68.4</c:v>
                </c:pt>
                <c:pt idx="4">
                  <c:v>68.4</c:v>
                </c:pt>
                <c:pt idx="5">
                  <c:v>68.4</c:v>
                </c:pt>
              </c:numCache>
            </c:numRef>
          </c:yVal>
        </c:ser>
        <c:axId val="741055848"/>
        <c:axId val="735601272"/>
      </c:scatterChart>
      <c:valAx>
        <c:axId val="741055848"/>
        <c:scaling>
          <c:logBase val="2.0"/>
          <c:orientation val="maxMin"/>
          <c:min val="4.0"/>
        </c:scaling>
        <c:axPos val="b"/>
        <c:title>
          <c:tx>
            <c:rich>
              <a:bodyPr/>
              <a:lstStyle/>
              <a:p>
                <a:pPr>
                  <a:defRPr sz="1600"/>
                </a:pPr>
                <a:r>
                  <a:rPr lang="en-US" sz="1600" dirty="0"/>
                  <a:t>Fingerprint</a:t>
                </a:r>
                <a:r>
                  <a:rPr lang="en-US" sz="1600" baseline="0" dirty="0"/>
                  <a:t> sampling </a:t>
                </a:r>
                <a:r>
                  <a:rPr lang="en-US" sz="1600" baseline="0" dirty="0" smtClean="0"/>
                  <a:t>period (</a:t>
                </a:r>
                <a:r>
                  <a:rPr lang="en-US" sz="1600" baseline="0" dirty="0" err="1"/>
                  <a:t>p</a:t>
                </a:r>
                <a:r>
                  <a:rPr lang="en-US" sz="1600" baseline="0" dirty="0"/>
                  <a:t>)</a:t>
                </a:r>
                <a:endParaRPr lang="en-US" sz="1600" dirty="0"/>
              </a:p>
            </c:rich>
          </c:tx>
          <c:layout/>
        </c:title>
        <c:numFmt formatCode="General" sourceLinked="1"/>
        <c:tickLblPos val="low"/>
        <c:txPr>
          <a:bodyPr/>
          <a:lstStyle/>
          <a:p>
            <a:pPr>
              <a:defRPr sz="1600"/>
            </a:pPr>
            <a:endParaRPr lang="en-US"/>
          </a:p>
        </c:txPr>
        <c:crossAx val="735601272"/>
        <c:crosses val="autoZero"/>
        <c:crossBetween val="midCat"/>
      </c:valAx>
      <c:valAx>
        <c:axId val="735601272"/>
        <c:scaling>
          <c:orientation val="minMax"/>
          <c:max val="70.0"/>
          <c:min val="30.0"/>
        </c:scaling>
        <c:axPos val="r"/>
        <c:majorGridlines/>
        <c:title>
          <c:tx>
            <c:rich>
              <a:bodyPr rot="-5400000" vert="horz"/>
              <a:lstStyle/>
              <a:p>
                <a:pPr>
                  <a:defRPr sz="1600"/>
                </a:pPr>
                <a:r>
                  <a:rPr lang="en-US" sz="1600"/>
                  <a:t>Bandwidth</a:t>
                </a:r>
                <a:r>
                  <a:rPr lang="en-US" sz="1600" baseline="0"/>
                  <a:t> savings(%)</a:t>
                </a:r>
                <a:endParaRPr lang="en-US" sz="1600"/>
              </a:p>
            </c:rich>
          </c:tx>
          <c:layout/>
        </c:title>
        <c:numFmt formatCode="General" sourceLinked="1"/>
        <c:tickLblPos val="nextTo"/>
        <c:txPr>
          <a:bodyPr/>
          <a:lstStyle/>
          <a:p>
            <a:pPr>
              <a:defRPr sz="1600"/>
            </a:pPr>
            <a:endParaRPr lang="en-US"/>
          </a:p>
        </c:txPr>
        <c:crossAx val="741055848"/>
        <c:crosses val="autoZero"/>
        <c:crossBetween val="midCat"/>
        <c:majorUnit val="10.0"/>
      </c:valAx>
    </c:plotArea>
    <c:legend>
      <c:legendPos val="t"/>
      <c:layout>
        <c:manualLayout>
          <c:xMode val="edge"/>
          <c:yMode val="edge"/>
          <c:x val="0.0427118386517475"/>
          <c:y val="0.0227272727272727"/>
          <c:w val="0.504050006907031"/>
          <c:h val="0.114264495347172"/>
        </c:manualLayout>
      </c:layout>
      <c:txPr>
        <a:bodyPr/>
        <a:lstStyle/>
        <a:p>
          <a:pPr>
            <a:defRPr sz="20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barChart>
        <c:barDir val="col"/>
        <c:grouping val="clustered"/>
        <c:ser>
          <c:idx val="0"/>
          <c:order val="0"/>
          <c:tx>
            <c:v>GZIP</c:v>
          </c:tx>
          <c:cat>
            <c:strLit>
              <c:ptCount val="5"/>
              <c:pt idx="0">
                <c:v>Small</c:v>
              </c:pt>
              <c:pt idx="1">
                <c:v>Medium</c:v>
              </c:pt>
              <c:pt idx="2">
                <c:v>Large</c:v>
              </c:pt>
              <c:pt idx="3">
                <c:v>Univ/24</c:v>
              </c:pt>
              <c:pt idx="4">
                <c:v>Univ-out</c:v>
              </c:pt>
            </c:strLit>
          </c:cat>
          <c:val>
            <c:numRef>
              <c:f>Sheet2!$B$1:$F$1</c:f>
              <c:numCache>
                <c:formatCode>General</c:formatCode>
                <c:ptCount val="5"/>
                <c:pt idx="0">
                  <c:v>7.0</c:v>
                </c:pt>
                <c:pt idx="1">
                  <c:v>12.0</c:v>
                </c:pt>
                <c:pt idx="2">
                  <c:v>10.0</c:v>
                </c:pt>
                <c:pt idx="3">
                  <c:v>2.0</c:v>
                </c:pt>
                <c:pt idx="4">
                  <c:v>3.0</c:v>
                </c:pt>
              </c:numCache>
            </c:numRef>
          </c:val>
        </c:ser>
        <c:ser>
          <c:idx val="1"/>
          <c:order val="1"/>
          <c:tx>
            <c:v>(10 ms)-&gt;GZIP</c:v>
          </c:tx>
          <c:cat>
            <c:strLit>
              <c:ptCount val="5"/>
              <c:pt idx="0">
                <c:v>Small</c:v>
              </c:pt>
              <c:pt idx="1">
                <c:v>Medium</c:v>
              </c:pt>
              <c:pt idx="2">
                <c:v>Large</c:v>
              </c:pt>
              <c:pt idx="3">
                <c:v>Univ/24</c:v>
              </c:pt>
              <c:pt idx="4">
                <c:v>Univ-out</c:v>
              </c:pt>
            </c:strLit>
          </c:cat>
          <c:val>
            <c:numRef>
              <c:f>Sheet2!$B$2:$F$2</c:f>
              <c:numCache>
                <c:formatCode>General</c:formatCode>
                <c:ptCount val="5"/>
                <c:pt idx="0">
                  <c:v>10.0</c:v>
                </c:pt>
                <c:pt idx="1">
                  <c:v>16.0</c:v>
                </c:pt>
                <c:pt idx="2">
                  <c:v>13.0</c:v>
                </c:pt>
                <c:pt idx="3">
                  <c:v>3.0</c:v>
                </c:pt>
                <c:pt idx="4">
                  <c:v>4.0</c:v>
                </c:pt>
              </c:numCache>
            </c:numRef>
          </c:val>
        </c:ser>
        <c:ser>
          <c:idx val="2"/>
          <c:order val="2"/>
          <c:tx>
            <c:v>MAXP</c:v>
          </c:tx>
          <c:cat>
            <c:strLit>
              <c:ptCount val="5"/>
              <c:pt idx="0">
                <c:v>Small</c:v>
              </c:pt>
              <c:pt idx="1">
                <c:v>Medium</c:v>
              </c:pt>
              <c:pt idx="2">
                <c:v>Large</c:v>
              </c:pt>
              <c:pt idx="3">
                <c:v>Univ/24</c:v>
              </c:pt>
              <c:pt idx="4">
                <c:v>Univ-out</c:v>
              </c:pt>
            </c:strLit>
          </c:cat>
          <c:val>
            <c:numRef>
              <c:f>Sheet2!$B$3:$F$3</c:f>
              <c:numCache>
                <c:formatCode>General</c:formatCode>
                <c:ptCount val="5"/>
                <c:pt idx="0">
                  <c:v>54.0</c:v>
                </c:pt>
                <c:pt idx="1">
                  <c:v>27.0</c:v>
                </c:pt>
                <c:pt idx="2">
                  <c:v>23.0</c:v>
                </c:pt>
                <c:pt idx="3">
                  <c:v>41.0</c:v>
                </c:pt>
                <c:pt idx="4">
                  <c:v>12.0</c:v>
                </c:pt>
              </c:numCache>
            </c:numRef>
          </c:val>
        </c:ser>
        <c:ser>
          <c:idx val="3"/>
          <c:order val="3"/>
          <c:tx>
            <c:v>MAXP-&gt;(10ms)-&gt;GZIP</c:v>
          </c:tx>
          <c:cat>
            <c:strLit>
              <c:ptCount val="5"/>
              <c:pt idx="0">
                <c:v>Small</c:v>
              </c:pt>
              <c:pt idx="1">
                <c:v>Medium</c:v>
              </c:pt>
              <c:pt idx="2">
                <c:v>Large</c:v>
              </c:pt>
              <c:pt idx="3">
                <c:v>Univ/24</c:v>
              </c:pt>
              <c:pt idx="4">
                <c:v>Univ-out</c:v>
              </c:pt>
            </c:strLit>
          </c:cat>
          <c:val>
            <c:numRef>
              <c:f>Sheet2!$B$4:$F$4</c:f>
              <c:numCache>
                <c:formatCode>General</c:formatCode>
                <c:ptCount val="5"/>
                <c:pt idx="0">
                  <c:v>61.0</c:v>
                </c:pt>
                <c:pt idx="1">
                  <c:v>34.0</c:v>
                </c:pt>
                <c:pt idx="2">
                  <c:v>27.0</c:v>
                </c:pt>
                <c:pt idx="3">
                  <c:v>43.0</c:v>
                </c:pt>
                <c:pt idx="4">
                  <c:v>14.0</c:v>
                </c:pt>
              </c:numCache>
            </c:numRef>
          </c:val>
        </c:ser>
        <c:axId val="741138840"/>
        <c:axId val="740902600"/>
      </c:barChart>
      <c:catAx>
        <c:axId val="741138840"/>
        <c:scaling>
          <c:orientation val="minMax"/>
        </c:scaling>
        <c:axPos val="b"/>
        <c:tickLblPos val="nextTo"/>
        <c:crossAx val="740902600"/>
        <c:crosses val="autoZero"/>
        <c:auto val="1"/>
        <c:lblAlgn val="ctr"/>
        <c:lblOffset val="100"/>
      </c:catAx>
      <c:valAx>
        <c:axId val="740902600"/>
        <c:scaling>
          <c:orientation val="minMax"/>
        </c:scaling>
        <c:axPos val="l"/>
        <c:majorGridlines/>
        <c:title>
          <c:tx>
            <c:rich>
              <a:bodyPr rot="-5400000" vert="horz"/>
              <a:lstStyle/>
              <a:p>
                <a:pPr>
                  <a:defRPr/>
                </a:pPr>
                <a:r>
                  <a:rPr lang="en-US"/>
                  <a:t>Bandwidth savings(%)</a:t>
                </a:r>
              </a:p>
            </c:rich>
          </c:tx>
          <c:layout/>
        </c:title>
        <c:numFmt formatCode="General" sourceLinked="1"/>
        <c:tickLblPos val="nextTo"/>
        <c:crossAx val="741138840"/>
        <c:crosses val="autoZero"/>
        <c:crossBetween val="between"/>
      </c:valAx>
    </c:plotArea>
    <c:legend>
      <c:legendPos val="t"/>
      <c:layout/>
    </c:legend>
    <c:plotVisOnly val="1"/>
  </c:chart>
  <c:txPr>
    <a:bodyPr/>
    <a:lstStyle/>
    <a:p>
      <a:pPr>
        <a:defRPr sz="16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scatterChart>
        <c:scatterStyle val="smoothMarker"/>
        <c:ser>
          <c:idx val="0"/>
          <c:order val="0"/>
          <c:tx>
            <c:v>Small</c:v>
          </c:tx>
          <c:spPr>
            <a:ln>
              <a:prstDash val="sysDash"/>
            </a:ln>
          </c:spPr>
          <c:marker>
            <c:spPr>
              <a:ln>
                <a:prstDash val="sysDash"/>
              </a:ln>
            </c:spPr>
          </c:marker>
          <c:xVal>
            <c:numRef>
              <c:f>dict_size_var!$A$3:$A$9</c:f>
              <c:numCache>
                <c:formatCode>General</c:formatCode>
                <c:ptCount val="7"/>
                <c:pt idx="0">
                  <c:v>1.0</c:v>
                </c:pt>
                <c:pt idx="1">
                  <c:v>10.0</c:v>
                </c:pt>
                <c:pt idx="2">
                  <c:v>100.0</c:v>
                </c:pt>
                <c:pt idx="3">
                  <c:v>250.0</c:v>
                </c:pt>
                <c:pt idx="4">
                  <c:v>400.0</c:v>
                </c:pt>
                <c:pt idx="5">
                  <c:v>1000.0</c:v>
                </c:pt>
                <c:pt idx="6">
                  <c:v>1500.0</c:v>
                </c:pt>
              </c:numCache>
            </c:numRef>
          </c:xVal>
          <c:yVal>
            <c:numRef>
              <c:f>dict_size_var!$B$3:$B$9</c:f>
              <c:numCache>
                <c:formatCode>General</c:formatCode>
                <c:ptCount val="7"/>
                <c:pt idx="0">
                  <c:v>25.53</c:v>
                </c:pt>
                <c:pt idx="1">
                  <c:v>28.75999999999999</c:v>
                </c:pt>
                <c:pt idx="2">
                  <c:v>34.71</c:v>
                </c:pt>
                <c:pt idx="3">
                  <c:v>36.59</c:v>
                </c:pt>
                <c:pt idx="4">
                  <c:v>37.37</c:v>
                </c:pt>
                <c:pt idx="5">
                  <c:v>38.67</c:v>
                </c:pt>
                <c:pt idx="6">
                  <c:v>39.5</c:v>
                </c:pt>
              </c:numCache>
            </c:numRef>
          </c:yVal>
          <c:smooth val="1"/>
        </c:ser>
        <c:ser>
          <c:idx val="1"/>
          <c:order val="1"/>
          <c:tx>
            <c:v>Medium</c:v>
          </c:tx>
          <c:spPr>
            <a:ln w="38100">
              <a:prstDash val="sysDot"/>
            </a:ln>
          </c:spPr>
          <c:marker>
            <c:symbol val="square"/>
            <c:size val="5"/>
            <c:spPr>
              <a:ln w="25400">
                <a:prstDash val="sysDot"/>
              </a:ln>
            </c:spPr>
          </c:marker>
          <c:xVal>
            <c:numRef>
              <c:f>dict_size_var!$A$3:$A$9</c:f>
              <c:numCache>
                <c:formatCode>General</c:formatCode>
                <c:ptCount val="7"/>
                <c:pt idx="0">
                  <c:v>1.0</c:v>
                </c:pt>
                <c:pt idx="1">
                  <c:v>10.0</c:v>
                </c:pt>
                <c:pt idx="2">
                  <c:v>100.0</c:v>
                </c:pt>
                <c:pt idx="3">
                  <c:v>250.0</c:v>
                </c:pt>
                <c:pt idx="4">
                  <c:v>400.0</c:v>
                </c:pt>
                <c:pt idx="5">
                  <c:v>1000.0</c:v>
                </c:pt>
                <c:pt idx="6">
                  <c:v>1500.0</c:v>
                </c:pt>
              </c:numCache>
            </c:numRef>
          </c:xVal>
          <c:yVal>
            <c:numRef>
              <c:f>dict_size_var!$C$3:$C$9</c:f>
              <c:numCache>
                <c:formatCode>General</c:formatCode>
                <c:ptCount val="7"/>
                <c:pt idx="0">
                  <c:v>15.11</c:v>
                </c:pt>
                <c:pt idx="1">
                  <c:v>18.43999999999999</c:v>
                </c:pt>
                <c:pt idx="2">
                  <c:v>26.38</c:v>
                </c:pt>
                <c:pt idx="3">
                  <c:v>28.41</c:v>
                </c:pt>
                <c:pt idx="4">
                  <c:v>29.08</c:v>
                </c:pt>
                <c:pt idx="5">
                  <c:v>31.14</c:v>
                </c:pt>
                <c:pt idx="6">
                  <c:v>32.1</c:v>
                </c:pt>
              </c:numCache>
            </c:numRef>
          </c:yVal>
          <c:smooth val="1"/>
        </c:ser>
        <c:ser>
          <c:idx val="2"/>
          <c:order val="2"/>
          <c:tx>
            <c:v>Large</c:v>
          </c:tx>
          <c:xVal>
            <c:numRef>
              <c:f>dict_size_var!$A$3:$A$9</c:f>
              <c:numCache>
                <c:formatCode>General</c:formatCode>
                <c:ptCount val="7"/>
                <c:pt idx="0">
                  <c:v>1.0</c:v>
                </c:pt>
                <c:pt idx="1">
                  <c:v>10.0</c:v>
                </c:pt>
                <c:pt idx="2">
                  <c:v>100.0</c:v>
                </c:pt>
                <c:pt idx="3">
                  <c:v>250.0</c:v>
                </c:pt>
                <c:pt idx="4">
                  <c:v>400.0</c:v>
                </c:pt>
                <c:pt idx="5">
                  <c:v>1000.0</c:v>
                </c:pt>
                <c:pt idx="6">
                  <c:v>1500.0</c:v>
                </c:pt>
              </c:numCache>
            </c:numRef>
          </c:xVal>
          <c:yVal>
            <c:numRef>
              <c:f>dict_size_var!$D$3:$D$9</c:f>
              <c:numCache>
                <c:formatCode>General</c:formatCode>
                <c:ptCount val="7"/>
                <c:pt idx="0">
                  <c:v>13.77</c:v>
                </c:pt>
                <c:pt idx="1">
                  <c:v>19.21</c:v>
                </c:pt>
                <c:pt idx="2">
                  <c:v>26.45</c:v>
                </c:pt>
                <c:pt idx="3">
                  <c:v>29.07</c:v>
                </c:pt>
                <c:pt idx="4">
                  <c:v>30.4</c:v>
                </c:pt>
                <c:pt idx="5">
                  <c:v>33.26000000000001</c:v>
                </c:pt>
                <c:pt idx="6">
                  <c:v>35.0</c:v>
                </c:pt>
              </c:numCache>
            </c:numRef>
          </c:yVal>
          <c:smooth val="1"/>
        </c:ser>
        <c:axId val="740584584"/>
        <c:axId val="726812424"/>
      </c:scatterChart>
      <c:valAx>
        <c:axId val="740584584"/>
        <c:scaling>
          <c:orientation val="minMax"/>
          <c:max val="1500.0"/>
          <c:min val="0.0"/>
        </c:scaling>
        <c:axPos val="b"/>
        <c:title>
          <c:tx>
            <c:rich>
              <a:bodyPr/>
              <a:lstStyle/>
              <a:p>
                <a:pPr>
                  <a:defRPr sz="2000" b="0"/>
                </a:pPr>
                <a:r>
                  <a:rPr lang="en-US" sz="2000" b="0" dirty="0"/>
                  <a:t>Cache </a:t>
                </a:r>
                <a:r>
                  <a:rPr lang="en-US" sz="2000" b="0" dirty="0" smtClean="0"/>
                  <a:t>size </a:t>
                </a:r>
                <a:r>
                  <a:rPr lang="en-US" sz="2000" b="0" dirty="0"/>
                  <a:t>(MB)</a:t>
                </a:r>
              </a:p>
            </c:rich>
          </c:tx>
          <c:layout/>
        </c:title>
        <c:numFmt formatCode="General" sourceLinked="1"/>
        <c:tickLblPos val="nextTo"/>
        <c:txPr>
          <a:bodyPr/>
          <a:lstStyle/>
          <a:p>
            <a:pPr>
              <a:defRPr sz="1600"/>
            </a:pPr>
            <a:endParaRPr lang="en-US"/>
          </a:p>
        </c:txPr>
        <c:crossAx val="726812424"/>
        <c:crosses val="autoZero"/>
        <c:crossBetween val="midCat"/>
        <c:majorUnit val="300.0"/>
        <c:minorUnit val="100.0"/>
      </c:valAx>
      <c:valAx>
        <c:axId val="726812424"/>
        <c:scaling>
          <c:orientation val="minMax"/>
        </c:scaling>
        <c:axPos val="l"/>
        <c:majorGridlines/>
        <c:title>
          <c:tx>
            <c:rich>
              <a:bodyPr rot="-5400000" vert="horz"/>
              <a:lstStyle/>
              <a:p>
                <a:pPr>
                  <a:defRPr sz="2000" b="0"/>
                </a:pPr>
                <a:r>
                  <a:rPr lang="en-US" sz="2000" b="0"/>
                  <a:t>Savings (%)</a:t>
                </a:r>
              </a:p>
            </c:rich>
          </c:tx>
          <c:layout/>
        </c:title>
        <c:numFmt formatCode="General" sourceLinked="1"/>
        <c:tickLblPos val="nextTo"/>
        <c:txPr>
          <a:bodyPr/>
          <a:lstStyle/>
          <a:p>
            <a:pPr>
              <a:defRPr sz="1600"/>
            </a:pPr>
            <a:endParaRPr lang="en-US"/>
          </a:p>
        </c:txPr>
        <c:crossAx val="740584584"/>
        <c:crosses val="autoZero"/>
        <c:crossBetween val="midCat"/>
      </c:valAx>
    </c:plotArea>
    <c:legend>
      <c:legendPos val="t"/>
      <c:layout>
        <c:manualLayout>
          <c:xMode val="edge"/>
          <c:yMode val="edge"/>
          <c:x val="0.150502010033556"/>
          <c:y val="0.0198511003432264"/>
          <c:w val="0.79812255741871"/>
          <c:h val="0.0758278788352449"/>
        </c:manualLayout>
      </c:layout>
      <c:txPr>
        <a:bodyPr/>
        <a:lstStyle/>
        <a:p>
          <a:pPr>
            <a:defRPr sz="1800"/>
          </a:pPr>
          <a:endParaRPr lang="en-US"/>
        </a:p>
      </c:txPr>
    </c:legend>
    <c:plotVisOnly val="1"/>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scatterChart>
        <c:scatterStyle val="lineMarker"/>
        <c:ser>
          <c:idx val="0"/>
          <c:order val="0"/>
          <c:tx>
            <c:v>RE</c:v>
          </c:tx>
          <c:marker>
            <c:symbol val="none"/>
          </c:marker>
          <c:xVal>
            <c:numRef>
              <c:f>Sheet1!$A$1:$A$24</c:f>
              <c:numCache>
                <c:formatCode>General</c:formatCode>
                <c:ptCount val="24"/>
                <c:pt idx="0">
                  <c:v>0.0</c:v>
                </c:pt>
                <c:pt idx="1">
                  <c:v>0.02</c:v>
                </c:pt>
                <c:pt idx="2">
                  <c:v>0.0400000000000001</c:v>
                </c:pt>
                <c:pt idx="3">
                  <c:v>0.0600000000000002</c:v>
                </c:pt>
                <c:pt idx="4">
                  <c:v>0.0800000000000002</c:v>
                </c:pt>
                <c:pt idx="5">
                  <c:v>0.1</c:v>
                </c:pt>
                <c:pt idx="6">
                  <c:v>0.12</c:v>
                </c:pt>
                <c:pt idx="7">
                  <c:v>0.14</c:v>
                </c:pt>
                <c:pt idx="8">
                  <c:v>0.160000000000001</c:v>
                </c:pt>
                <c:pt idx="9">
                  <c:v>0.18</c:v>
                </c:pt>
                <c:pt idx="10">
                  <c:v>0.2</c:v>
                </c:pt>
                <c:pt idx="11">
                  <c:v>0.220000000000001</c:v>
                </c:pt>
                <c:pt idx="12">
                  <c:v>0.24</c:v>
                </c:pt>
                <c:pt idx="13">
                  <c:v>0.26</c:v>
                </c:pt>
                <c:pt idx="14">
                  <c:v>0.28</c:v>
                </c:pt>
                <c:pt idx="15">
                  <c:v>0.3</c:v>
                </c:pt>
                <c:pt idx="16">
                  <c:v>0.320000000000001</c:v>
                </c:pt>
                <c:pt idx="17">
                  <c:v>0.340000000000001</c:v>
                </c:pt>
                <c:pt idx="18">
                  <c:v>0.36</c:v>
                </c:pt>
                <c:pt idx="19">
                  <c:v>0.380000000000001</c:v>
                </c:pt>
                <c:pt idx="20">
                  <c:v>0.4</c:v>
                </c:pt>
                <c:pt idx="21">
                  <c:v>0.42</c:v>
                </c:pt>
                <c:pt idx="22">
                  <c:v>0.440000000000001</c:v>
                </c:pt>
                <c:pt idx="23">
                  <c:v>0.46</c:v>
                </c:pt>
              </c:numCache>
            </c:numRef>
          </c:xVal>
          <c:yVal>
            <c:numRef>
              <c:f>Sheet1!$B$1:$B$24</c:f>
              <c:numCache>
                <c:formatCode>General</c:formatCode>
                <c:ptCount val="24"/>
                <c:pt idx="0">
                  <c:v>0.0</c:v>
                </c:pt>
                <c:pt idx="1">
                  <c:v>0.0</c:v>
                </c:pt>
                <c:pt idx="2">
                  <c:v>0.0</c:v>
                </c:pt>
                <c:pt idx="3">
                  <c:v>0.0</c:v>
                </c:pt>
                <c:pt idx="4">
                  <c:v>0.0</c:v>
                </c:pt>
                <c:pt idx="5">
                  <c:v>0.0</c:v>
                </c:pt>
                <c:pt idx="6">
                  <c:v>0.0</c:v>
                </c:pt>
                <c:pt idx="7">
                  <c:v>0.01</c:v>
                </c:pt>
                <c:pt idx="8">
                  <c:v>0.07</c:v>
                </c:pt>
                <c:pt idx="9">
                  <c:v>0.13</c:v>
                </c:pt>
                <c:pt idx="10">
                  <c:v>0.2</c:v>
                </c:pt>
                <c:pt idx="11">
                  <c:v>0.4</c:v>
                </c:pt>
                <c:pt idx="12">
                  <c:v>0.45</c:v>
                </c:pt>
                <c:pt idx="13">
                  <c:v>0.5</c:v>
                </c:pt>
                <c:pt idx="14">
                  <c:v>0.600000000000001</c:v>
                </c:pt>
                <c:pt idx="15">
                  <c:v>0.680000000000003</c:v>
                </c:pt>
                <c:pt idx="16">
                  <c:v>0.8</c:v>
                </c:pt>
                <c:pt idx="17">
                  <c:v>1.0</c:v>
                </c:pt>
                <c:pt idx="18">
                  <c:v>1.0</c:v>
                </c:pt>
                <c:pt idx="19">
                  <c:v>1.0</c:v>
                </c:pt>
                <c:pt idx="20">
                  <c:v>1.0</c:v>
                </c:pt>
                <c:pt idx="21">
                  <c:v>1.0</c:v>
                </c:pt>
                <c:pt idx="22">
                  <c:v>1.0</c:v>
                </c:pt>
                <c:pt idx="23">
                  <c:v>1.0</c:v>
                </c:pt>
              </c:numCache>
            </c:numRef>
          </c:yVal>
        </c:ser>
        <c:ser>
          <c:idx val="1"/>
          <c:order val="1"/>
          <c:tx>
            <c:v>RE +Routing</c:v>
          </c:tx>
          <c:marker>
            <c:symbol val="none"/>
          </c:marker>
          <c:xVal>
            <c:numRef>
              <c:f>Sheet1!$A$1:$A$24</c:f>
              <c:numCache>
                <c:formatCode>General</c:formatCode>
                <c:ptCount val="24"/>
                <c:pt idx="0">
                  <c:v>0.0</c:v>
                </c:pt>
                <c:pt idx="1">
                  <c:v>0.02</c:v>
                </c:pt>
                <c:pt idx="2">
                  <c:v>0.0400000000000001</c:v>
                </c:pt>
                <c:pt idx="3">
                  <c:v>0.0600000000000002</c:v>
                </c:pt>
                <c:pt idx="4">
                  <c:v>0.0800000000000002</c:v>
                </c:pt>
                <c:pt idx="5">
                  <c:v>0.1</c:v>
                </c:pt>
                <c:pt idx="6">
                  <c:v>0.12</c:v>
                </c:pt>
                <c:pt idx="7">
                  <c:v>0.14</c:v>
                </c:pt>
                <c:pt idx="8">
                  <c:v>0.160000000000001</c:v>
                </c:pt>
                <c:pt idx="9">
                  <c:v>0.18</c:v>
                </c:pt>
                <c:pt idx="10">
                  <c:v>0.2</c:v>
                </c:pt>
                <c:pt idx="11">
                  <c:v>0.220000000000001</c:v>
                </c:pt>
                <c:pt idx="12">
                  <c:v>0.24</c:v>
                </c:pt>
                <c:pt idx="13">
                  <c:v>0.26</c:v>
                </c:pt>
                <c:pt idx="14">
                  <c:v>0.28</c:v>
                </c:pt>
                <c:pt idx="15">
                  <c:v>0.3</c:v>
                </c:pt>
                <c:pt idx="16">
                  <c:v>0.320000000000001</c:v>
                </c:pt>
                <c:pt idx="17">
                  <c:v>0.340000000000001</c:v>
                </c:pt>
                <c:pt idx="18">
                  <c:v>0.36</c:v>
                </c:pt>
                <c:pt idx="19">
                  <c:v>0.380000000000001</c:v>
                </c:pt>
                <c:pt idx="20">
                  <c:v>0.4</c:v>
                </c:pt>
                <c:pt idx="21">
                  <c:v>0.42</c:v>
                </c:pt>
                <c:pt idx="22">
                  <c:v>0.440000000000001</c:v>
                </c:pt>
                <c:pt idx="23">
                  <c:v>0.46</c:v>
                </c:pt>
              </c:numCache>
            </c:numRef>
          </c:xVal>
          <c:yVal>
            <c:numRef>
              <c:f>Sheet1!$C$1:$C$24</c:f>
              <c:numCache>
                <c:formatCode>General</c:formatCode>
                <c:ptCount val="24"/>
                <c:pt idx="0">
                  <c:v>0.0</c:v>
                </c:pt>
                <c:pt idx="1">
                  <c:v>0.0</c:v>
                </c:pt>
                <c:pt idx="2">
                  <c:v>0.0</c:v>
                </c:pt>
                <c:pt idx="3">
                  <c:v>0.0</c:v>
                </c:pt>
                <c:pt idx="4">
                  <c:v>0.0</c:v>
                </c:pt>
                <c:pt idx="5">
                  <c:v>0.0</c:v>
                </c:pt>
                <c:pt idx="6">
                  <c:v>0.0</c:v>
                </c:pt>
                <c:pt idx="7">
                  <c:v>0.0</c:v>
                </c:pt>
                <c:pt idx="8">
                  <c:v>0.0</c:v>
                </c:pt>
                <c:pt idx="9">
                  <c:v>0.0</c:v>
                </c:pt>
                <c:pt idx="10">
                  <c:v>0.01</c:v>
                </c:pt>
                <c:pt idx="11">
                  <c:v>0.18</c:v>
                </c:pt>
                <c:pt idx="12">
                  <c:v>0.380000000000001</c:v>
                </c:pt>
                <c:pt idx="13">
                  <c:v>0.42</c:v>
                </c:pt>
                <c:pt idx="14">
                  <c:v>0.48</c:v>
                </c:pt>
                <c:pt idx="15">
                  <c:v>0.52</c:v>
                </c:pt>
                <c:pt idx="16">
                  <c:v>0.610000000000001</c:v>
                </c:pt>
                <c:pt idx="17">
                  <c:v>0.630000000000002</c:v>
                </c:pt>
                <c:pt idx="18">
                  <c:v>0.650000000000003</c:v>
                </c:pt>
                <c:pt idx="19">
                  <c:v>0.760000000000002</c:v>
                </c:pt>
                <c:pt idx="20">
                  <c:v>0.820000000000001</c:v>
                </c:pt>
                <c:pt idx="21">
                  <c:v>0.950000000000001</c:v>
                </c:pt>
                <c:pt idx="22">
                  <c:v>1.0</c:v>
                </c:pt>
                <c:pt idx="23">
                  <c:v>1.0</c:v>
                </c:pt>
              </c:numCache>
            </c:numRef>
          </c:yVal>
        </c:ser>
        <c:axId val="704814984"/>
        <c:axId val="678285064"/>
      </c:scatterChart>
      <c:valAx>
        <c:axId val="704814984"/>
        <c:scaling>
          <c:orientation val="minMax"/>
          <c:max val="0.45"/>
          <c:min val="0.1"/>
        </c:scaling>
        <c:axPos val="b"/>
        <c:title>
          <c:tx>
            <c:rich>
              <a:bodyPr/>
              <a:lstStyle/>
              <a:p>
                <a:pPr>
                  <a:defRPr sz="2000" b="0"/>
                </a:pPr>
                <a:r>
                  <a:rPr lang="en-US" sz="2000" b="0"/>
                  <a:t>Reduction</a:t>
                </a:r>
                <a:r>
                  <a:rPr lang="en-US" sz="2000" b="0" baseline="0"/>
                  <a:t> in Network Footprint</a:t>
                </a:r>
                <a:endParaRPr lang="en-US" sz="2000" b="0"/>
              </a:p>
            </c:rich>
          </c:tx>
        </c:title>
        <c:numFmt formatCode="General" sourceLinked="1"/>
        <c:tickLblPos val="nextTo"/>
        <c:txPr>
          <a:bodyPr/>
          <a:lstStyle/>
          <a:p>
            <a:pPr>
              <a:defRPr sz="2000"/>
            </a:pPr>
            <a:endParaRPr lang="en-US"/>
          </a:p>
        </c:txPr>
        <c:crossAx val="678285064"/>
        <c:crosses val="autoZero"/>
        <c:crossBetween val="midCat"/>
      </c:valAx>
      <c:valAx>
        <c:axId val="678285064"/>
        <c:scaling>
          <c:orientation val="minMax"/>
          <c:max val="1.0"/>
          <c:min val="0.0"/>
        </c:scaling>
        <c:axPos val="l"/>
        <c:majorGridlines/>
        <c:title>
          <c:tx>
            <c:rich>
              <a:bodyPr rot="-5400000" vert="horz"/>
              <a:lstStyle/>
              <a:p>
                <a:pPr>
                  <a:defRPr sz="2000" b="0"/>
                </a:pPr>
                <a:r>
                  <a:rPr lang="en-US" sz="2000" b="0" dirty="0" smtClean="0"/>
                  <a:t>Fraction of Border Routers</a:t>
                </a:r>
                <a:endParaRPr lang="en-US" sz="2000" b="0" dirty="0"/>
              </a:p>
            </c:rich>
          </c:tx>
        </c:title>
        <c:numFmt formatCode="General" sourceLinked="1"/>
        <c:tickLblPos val="nextTo"/>
        <c:txPr>
          <a:bodyPr/>
          <a:lstStyle/>
          <a:p>
            <a:pPr>
              <a:defRPr sz="2000"/>
            </a:pPr>
            <a:endParaRPr lang="en-US"/>
          </a:p>
        </c:txPr>
        <c:crossAx val="704814984"/>
        <c:crosses val="autoZero"/>
        <c:crossBetween val="midCat"/>
      </c:valAx>
    </c:plotArea>
    <c:legend>
      <c:legendPos val="t"/>
      <c:txPr>
        <a:bodyPr/>
        <a:lstStyle/>
        <a:p>
          <a:pPr>
            <a:defRPr sz="2000"/>
          </a:pPr>
          <a:endParaRPr lang="en-US"/>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scatterChart>
        <c:scatterStyle val="lineMarker"/>
        <c:ser>
          <c:idx val="0"/>
          <c:order val="0"/>
          <c:tx>
            <c:v>SP-MaxLoad</c:v>
          </c:tx>
          <c:xVal>
            <c:numRef>
              <c:f>'flash-simulation.25.75'!$A$1:$A$11</c:f>
              <c:numCache>
                <c:formatCode>General</c:formatCode>
                <c:ptCount val="11"/>
                <c:pt idx="0">
                  <c:v>1.0</c:v>
                </c:pt>
                <c:pt idx="1">
                  <c:v>1.600023955</c:v>
                </c:pt>
                <c:pt idx="2">
                  <c:v>1.920682433000021</c:v>
                </c:pt>
                <c:pt idx="3">
                  <c:v>2.240569881000001</c:v>
                </c:pt>
                <c:pt idx="4">
                  <c:v>2.560701584000001</c:v>
                </c:pt>
                <c:pt idx="5">
                  <c:v>2.880948407999999</c:v>
                </c:pt>
                <c:pt idx="6">
                  <c:v>3.200884576000031</c:v>
                </c:pt>
                <c:pt idx="7">
                  <c:v>3.520845430999957</c:v>
                </c:pt>
                <c:pt idx="8">
                  <c:v>3.840692424999997</c:v>
                </c:pt>
                <c:pt idx="9">
                  <c:v>4.161618861999965</c:v>
                </c:pt>
                <c:pt idx="10">
                  <c:v>4.481480089</c:v>
                </c:pt>
              </c:numCache>
            </c:numRef>
          </c:xVal>
          <c:yVal>
            <c:numRef>
              <c:f>'flash-simulation.25.75'!$B$1:$B$11</c:f>
              <c:numCache>
                <c:formatCode>General</c:formatCode>
                <c:ptCount val="11"/>
                <c:pt idx="0">
                  <c:v>0.5</c:v>
                </c:pt>
                <c:pt idx="1">
                  <c:v>0.606585487</c:v>
                </c:pt>
                <c:pt idx="2">
                  <c:v>0.662464285</c:v>
                </c:pt>
                <c:pt idx="3">
                  <c:v>0.718395105</c:v>
                </c:pt>
                <c:pt idx="4">
                  <c:v>0.774309918000009</c:v>
                </c:pt>
                <c:pt idx="5">
                  <c:v>0.830670914000009</c:v>
                </c:pt>
                <c:pt idx="6">
                  <c:v>0.888392464</c:v>
                </c:pt>
                <c:pt idx="7">
                  <c:v>0.945525775</c:v>
                </c:pt>
                <c:pt idx="8">
                  <c:v>1.003329357999935</c:v>
                </c:pt>
                <c:pt idx="9">
                  <c:v>1.060778797999982</c:v>
                </c:pt>
                <c:pt idx="10">
                  <c:v>1.118022153</c:v>
                </c:pt>
              </c:numCache>
            </c:numRef>
          </c:yVal>
        </c:ser>
        <c:ser>
          <c:idx val="1"/>
          <c:order val="1"/>
          <c:tx>
            <c:v>SP-RE</c:v>
          </c:tx>
          <c:xVal>
            <c:numRef>
              <c:f>'flash-simulation.25.75'!$A$1:$A$11</c:f>
              <c:numCache>
                <c:formatCode>General</c:formatCode>
                <c:ptCount val="11"/>
                <c:pt idx="0">
                  <c:v>1.0</c:v>
                </c:pt>
                <c:pt idx="1">
                  <c:v>1.600023955</c:v>
                </c:pt>
                <c:pt idx="2">
                  <c:v>1.920682433000021</c:v>
                </c:pt>
                <c:pt idx="3">
                  <c:v>2.240569881000001</c:v>
                </c:pt>
                <c:pt idx="4">
                  <c:v>2.560701584000001</c:v>
                </c:pt>
                <c:pt idx="5">
                  <c:v>2.880948407999999</c:v>
                </c:pt>
                <c:pt idx="6">
                  <c:v>3.200884576000031</c:v>
                </c:pt>
                <c:pt idx="7">
                  <c:v>3.520845430999957</c:v>
                </c:pt>
                <c:pt idx="8">
                  <c:v>3.840692424999997</c:v>
                </c:pt>
                <c:pt idx="9">
                  <c:v>4.161618861999965</c:v>
                </c:pt>
                <c:pt idx="10">
                  <c:v>4.481480089</c:v>
                </c:pt>
              </c:numCache>
            </c:numRef>
          </c:xVal>
          <c:yVal>
            <c:numRef>
              <c:f>'flash-simulation.25.75'!$C$1:$C$11</c:f>
              <c:numCache>
                <c:formatCode>General</c:formatCode>
                <c:ptCount val="11"/>
                <c:pt idx="0">
                  <c:v>0.452018424</c:v>
                </c:pt>
                <c:pt idx="1">
                  <c:v>0.539594154</c:v>
                </c:pt>
                <c:pt idx="2">
                  <c:v>0.589428487</c:v>
                </c:pt>
                <c:pt idx="3">
                  <c:v>0.639674987000009</c:v>
                </c:pt>
                <c:pt idx="4">
                  <c:v>0.689727409000001</c:v>
                </c:pt>
                <c:pt idx="5">
                  <c:v>0.739861864000001</c:v>
                </c:pt>
                <c:pt idx="6">
                  <c:v>0.790280434</c:v>
                </c:pt>
                <c:pt idx="7">
                  <c:v>0.840212807</c:v>
                </c:pt>
                <c:pt idx="8">
                  <c:v>0.890735420000001</c:v>
                </c:pt>
                <c:pt idx="9">
                  <c:v>0.940797846000009</c:v>
                </c:pt>
                <c:pt idx="10">
                  <c:v>0.990790242</c:v>
                </c:pt>
              </c:numCache>
            </c:numRef>
          </c:yVal>
        </c:ser>
        <c:ser>
          <c:idx val="2"/>
          <c:order val="2"/>
          <c:tx>
            <c:v>RA</c:v>
          </c:tx>
          <c:xVal>
            <c:numRef>
              <c:f>'flash-simulation.25.75'!$A$1:$A$11</c:f>
              <c:numCache>
                <c:formatCode>General</c:formatCode>
                <c:ptCount val="11"/>
                <c:pt idx="0">
                  <c:v>1.0</c:v>
                </c:pt>
                <c:pt idx="1">
                  <c:v>1.600023955</c:v>
                </c:pt>
                <c:pt idx="2">
                  <c:v>1.920682433000021</c:v>
                </c:pt>
                <c:pt idx="3">
                  <c:v>2.240569881000001</c:v>
                </c:pt>
                <c:pt idx="4">
                  <c:v>2.560701584000001</c:v>
                </c:pt>
                <c:pt idx="5">
                  <c:v>2.880948407999999</c:v>
                </c:pt>
                <c:pt idx="6">
                  <c:v>3.200884576000031</c:v>
                </c:pt>
                <c:pt idx="7">
                  <c:v>3.520845430999957</c:v>
                </c:pt>
                <c:pt idx="8">
                  <c:v>3.840692424999997</c:v>
                </c:pt>
                <c:pt idx="9">
                  <c:v>4.161618861999965</c:v>
                </c:pt>
                <c:pt idx="10">
                  <c:v>4.481480089</c:v>
                </c:pt>
              </c:numCache>
            </c:numRef>
          </c:xVal>
          <c:yVal>
            <c:numRef>
              <c:f>'flash-simulation.25.75'!$D$1:$D$11</c:f>
              <c:numCache>
                <c:formatCode>General</c:formatCode>
                <c:ptCount val="11"/>
                <c:pt idx="0">
                  <c:v>0.42561165</c:v>
                </c:pt>
                <c:pt idx="1">
                  <c:v>0.493655411</c:v>
                </c:pt>
                <c:pt idx="2">
                  <c:v>0.535486477999999</c:v>
                </c:pt>
                <c:pt idx="3">
                  <c:v>0.582569687999992</c:v>
                </c:pt>
                <c:pt idx="4">
                  <c:v>0.62949483400001</c:v>
                </c:pt>
                <c:pt idx="5">
                  <c:v>0.676826145</c:v>
                </c:pt>
                <c:pt idx="6">
                  <c:v>0.723753291000001</c:v>
                </c:pt>
                <c:pt idx="7">
                  <c:v>0.770792483000009</c:v>
                </c:pt>
                <c:pt idx="8">
                  <c:v>0.817961728</c:v>
                </c:pt>
                <c:pt idx="9">
                  <c:v>0.865493121</c:v>
                </c:pt>
                <c:pt idx="10">
                  <c:v>0.912388254</c:v>
                </c:pt>
              </c:numCache>
            </c:numRef>
          </c:yVal>
        </c:ser>
        <c:axId val="740671528"/>
        <c:axId val="741118888"/>
      </c:scatterChart>
      <c:valAx>
        <c:axId val="740671528"/>
        <c:scaling>
          <c:orientation val="minMax"/>
          <c:max val="4.5"/>
          <c:min val="1.0"/>
        </c:scaling>
        <c:axPos val="b"/>
        <c:title>
          <c:tx>
            <c:rich>
              <a:bodyPr/>
              <a:lstStyle/>
              <a:p>
                <a:pPr>
                  <a:defRPr sz="2000" b="0"/>
                </a:pPr>
                <a:r>
                  <a:rPr lang="en-US" sz="2000" b="0"/>
                  <a:t>Volume</a:t>
                </a:r>
                <a:r>
                  <a:rPr lang="en-US" sz="2000" b="0" baseline="0"/>
                  <a:t> Increment Factor</a:t>
                </a:r>
                <a:endParaRPr lang="en-US" sz="2000" b="0"/>
              </a:p>
            </c:rich>
          </c:tx>
        </c:title>
        <c:numFmt formatCode="General" sourceLinked="1"/>
        <c:tickLblPos val="nextTo"/>
        <c:txPr>
          <a:bodyPr/>
          <a:lstStyle/>
          <a:p>
            <a:pPr>
              <a:defRPr sz="2000"/>
            </a:pPr>
            <a:endParaRPr lang="en-US"/>
          </a:p>
        </c:txPr>
        <c:crossAx val="741118888"/>
        <c:crosses val="autoZero"/>
        <c:crossBetween val="midCat"/>
        <c:minorUnit val="0.5"/>
      </c:valAx>
      <c:valAx>
        <c:axId val="741118888"/>
        <c:scaling>
          <c:orientation val="minMax"/>
          <c:max val="1.0"/>
          <c:min val="0.3"/>
        </c:scaling>
        <c:axPos val="l"/>
        <c:majorGridlines/>
        <c:title>
          <c:tx>
            <c:rich>
              <a:bodyPr rot="-5400000" vert="horz"/>
              <a:lstStyle/>
              <a:p>
                <a:pPr>
                  <a:defRPr sz="2000" b="0"/>
                </a:pPr>
                <a:r>
                  <a:rPr lang="en-US" sz="2000" b="0"/>
                  <a:t>Max</a:t>
                </a:r>
                <a:r>
                  <a:rPr lang="en-US" sz="2000" b="0" baseline="0"/>
                  <a:t> Link Utilization</a:t>
                </a:r>
                <a:endParaRPr lang="en-US" sz="2000" b="0"/>
              </a:p>
            </c:rich>
          </c:tx>
        </c:title>
        <c:numFmt formatCode="General" sourceLinked="1"/>
        <c:tickLblPos val="nextTo"/>
        <c:txPr>
          <a:bodyPr/>
          <a:lstStyle/>
          <a:p>
            <a:pPr>
              <a:defRPr sz="2000"/>
            </a:pPr>
            <a:endParaRPr lang="en-US"/>
          </a:p>
        </c:txPr>
        <c:crossAx val="740671528"/>
        <c:crosses val="autoZero"/>
        <c:crossBetween val="midCat"/>
      </c:valAx>
    </c:plotArea>
    <c:legend>
      <c:legendPos val="t"/>
      <c:txPr>
        <a:bodyPr/>
        <a:lstStyle/>
        <a:p>
          <a:pPr>
            <a:defRPr sz="2000"/>
          </a:pPr>
          <a:endParaRPr lang="en-US"/>
        </a:p>
      </c:txPr>
    </c:legend>
    <c:plotVisOnly val="1"/>
  </c:chart>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0593DF3-9B90-4814-AD9D-723FC842631A}" type="datetimeFigureOut">
              <a:rPr lang="en-US"/>
              <a:pPr>
                <a:defRPr/>
              </a:pPr>
              <a:t>2/18/10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6779D68-C6CB-4573-940D-434FC3FC5639}" type="slidenum">
              <a:rPr lang="en-US"/>
              <a:pPr>
                <a:defRPr/>
              </a:pPr>
              <a:t>‹#›</a:t>
            </a:fld>
            <a:endParaRPr 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025833B-F8F6-409C-8F66-360865F6D4CF}" type="datetimeFigureOut">
              <a:rPr lang="en-US"/>
              <a:pPr>
                <a:defRPr/>
              </a:pPr>
              <a:t>2/18/10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8B5D97E-253B-4BDD-A6FF-9F49B0C4095C}" type="slidenum">
              <a:rPr lang="en-US"/>
              <a:pPr>
                <a:defRPr/>
              </a:pPr>
              <a:t>‹#›</a:t>
            </a:fld>
            <a:endParaRPr lang="en-US"/>
          </a:p>
        </p:txBody>
      </p:sp>
    </p:spTree>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27066B-59A9-4887-B4E3-C3FBEFDC47C7}" type="slidenum">
              <a:rPr lang="en-US"/>
              <a:pPr fontAlgn="base">
                <a:spcBef>
                  <a:spcPct val="0"/>
                </a:spcBef>
                <a:spcAft>
                  <a:spcPct val="0"/>
                </a:spcAft>
              </a:pPr>
              <a:t>1</a:t>
            </a:fld>
            <a:endParaRPr lang="en-US"/>
          </a:p>
        </p:txBody>
      </p:sp>
      <p:sp>
        <p:nvSpPr>
          <p:cNvPr id="30725"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sp>
        <p:nvSpPr>
          <p:cNvPr id="30726"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Duration of traces – 2 weeks… </a:t>
            </a:r>
          </a:p>
          <a:p>
            <a:endParaRPr lang="en-US" dirty="0" smtClean="0"/>
          </a:p>
          <a:p>
            <a:r>
              <a:rPr lang="en-US" dirty="0" smtClean="0"/>
              <a:t>Packet base</a:t>
            </a:r>
            <a:r>
              <a:rPr lang="en-US" baseline="0" dirty="0" smtClean="0"/>
              <a:t> </a:t>
            </a:r>
            <a:endParaRPr lang="en-US" dirty="0" smtClean="0"/>
          </a:p>
          <a:p>
            <a:endParaRPr lang="en-US" dirty="0" smtClean="0"/>
          </a:p>
          <a:p>
            <a:r>
              <a:rPr lang="en-US" dirty="0" smtClean="0"/>
              <a:t>Spring’s</a:t>
            </a:r>
            <a:r>
              <a:rPr lang="en-US" baseline="0" dirty="0" smtClean="0"/>
              <a:t> work.. There is shift </a:t>
            </a:r>
          </a:p>
          <a:p>
            <a:r>
              <a:rPr lang="en-US" baseline="0" dirty="0" smtClean="0"/>
              <a:t>Nature of traffic has changed</a:t>
            </a:r>
            <a:endParaRPr lang="en-US" dirty="0" smtClean="0"/>
          </a:p>
          <a:p>
            <a:endParaRPr lang="en-US" dirty="0" smtClean="0"/>
          </a:p>
          <a:p>
            <a:r>
              <a:rPr lang="en-US" dirty="0" smtClean="0"/>
              <a:t>I will</a:t>
            </a:r>
            <a:r>
              <a:rPr lang="en-US" baseline="0" dirty="0" smtClean="0"/>
              <a:t> first describe the data sets we used. </a:t>
            </a:r>
            <a:endParaRPr lang="en-US" dirty="0" smtClean="0"/>
          </a:p>
          <a:p>
            <a:r>
              <a:rPr lang="en-US" dirty="0" smtClean="0"/>
              <a:t>We collected 3 TB</a:t>
            </a:r>
            <a:r>
              <a:rPr lang="en-US" baseline="0" dirty="0" smtClean="0"/>
              <a:t> worth packet traces </a:t>
            </a:r>
            <a:r>
              <a:rPr lang="en-US" dirty="0" smtClean="0"/>
              <a:t>from </a:t>
            </a:r>
            <a:r>
              <a:rPr lang="en-US" baseline="0" dirty="0" smtClean="0"/>
              <a:t> access links at 11 enterprises, from small to medium and large ones consisting of more than 100 </a:t>
            </a:r>
            <a:r>
              <a:rPr lang="en-US" baseline="0" dirty="0" err="1" smtClean="0"/>
              <a:t>Ips</a:t>
            </a:r>
            <a:r>
              <a:rPr lang="en-US" baseline="0" dirty="0" smtClean="0"/>
              <a:t>.  The traces were collected for 2 weeks. We found an interesting phenomena that HTTP traffic is significant but not dominant. A large fraction of traffic is also file sharing traffic, SMB, Net Bios,., varying from 25-70%. This is remarkable shift from earlier measurements in Spring work, when HTTP was dominant. This is due to current efforts towards centralization of servers.</a:t>
            </a:r>
          </a:p>
          <a:p>
            <a:r>
              <a:rPr lang="en-US" baseline="0" dirty="0" smtClean="0"/>
              <a:t>We also monitored trace from our university, worth 1.6 TB  which has more than 10000 </a:t>
            </a:r>
            <a:r>
              <a:rPr lang="en-US" baseline="0" dirty="0" err="1" smtClean="0"/>
              <a:t>Ips</a:t>
            </a:r>
            <a:r>
              <a:rPr lang="en-US" baseline="0" dirty="0" smtClean="0"/>
              <a:t>, We also separately monitored outgoing traffic from  /24 prefix which hosted  </a:t>
            </a:r>
            <a:r>
              <a:rPr lang="en-US" baseline="0" dirty="0" err="1" smtClean="0"/>
              <a:t>webservers</a:t>
            </a:r>
            <a:r>
              <a:rPr lang="en-US" baseline="0" dirty="0" smtClean="0"/>
              <a:t> within university. The trace was collected in 2 different periods of 2 days each.  HTTP traffic was dominant in university traces. </a:t>
            </a:r>
          </a:p>
          <a:p>
            <a:endParaRPr lang="en-US" baseline="0" dirty="0" smtClean="0"/>
          </a:p>
          <a:p>
            <a:r>
              <a:rPr lang="en-US" baseline="0" dirty="0" smtClean="0"/>
              <a:t>University of </a:t>
            </a:r>
            <a:r>
              <a:rPr lang="en-US" baseline="0" dirty="0" err="1" smtClean="0"/>
              <a:t>wisconsin</a:t>
            </a:r>
            <a:endParaRPr lang="en-US" baseline="0" dirty="0" smtClean="0"/>
          </a:p>
        </p:txBody>
      </p:sp>
      <p:sp>
        <p:nvSpPr>
          <p:cNvPr id="4" name="Slide Number Placeholder 3"/>
          <p:cNvSpPr>
            <a:spLocks noGrp="1"/>
          </p:cNvSpPr>
          <p:nvPr>
            <p:ph type="sldNum" sz="quarter" idx="10"/>
          </p:nvPr>
        </p:nvSpPr>
        <p:spPr/>
        <p:txBody>
          <a:bodyPr/>
          <a:lstStyle/>
          <a:p>
            <a:fld id="{FCCB2599-5747-456E-9C1F-22572523DF75}"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Fixed</a:t>
            </a:r>
            <a:r>
              <a:rPr lang="en-US" baseline="0" dirty="0" smtClean="0"/>
              <a:t> sampling – content dependent sampling – change text</a:t>
            </a:r>
            <a:endParaRPr lang="en-US" dirty="0" smtClean="0"/>
          </a:p>
          <a:p>
            <a:endParaRPr lang="en-US" dirty="0" smtClean="0"/>
          </a:p>
          <a:p>
            <a:r>
              <a:rPr lang="en-US" dirty="0" smtClean="0"/>
              <a:t>In MODP,</a:t>
            </a:r>
            <a:r>
              <a:rPr lang="en-US" baseline="0" dirty="0" smtClean="0"/>
              <a:t> we maintain a fingerprint table and a packet store. Fingerprint table consists of fingerprints pointing to packets in Packet store. For each packet, we compute set of fingerprints using </a:t>
            </a:r>
            <a:r>
              <a:rPr lang="en-US" baseline="0" dirty="0" err="1" smtClean="0"/>
              <a:t>rabin</a:t>
            </a:r>
            <a:r>
              <a:rPr lang="en-US" baseline="0" dirty="0" smtClean="0"/>
              <a:t> fingerprinting.  If all fingerprints are used, the size of the fingerprint table becomes quite large, so sampling is required. If we just divide payload into fixed regions and select fixed location from each region for a fingerprint, a shift in payload data may result in not finding any match . So, we use content dependent value sampling to sample these fingerprints, so even if there is a shift, we can find match.  Basically, sample those fingerprints whose value is 0 mod p, where p is some parameter.  Each fingerprint is looked up in the fingerprint table, If fingerprint already exists, this means there is a match with other packet. This way match is detected. </a:t>
            </a:r>
          </a:p>
          <a:p>
            <a:r>
              <a:rPr lang="en-US" baseline="0" dirty="0" smtClean="0"/>
              <a:t>- Spring </a:t>
            </a:r>
            <a:r>
              <a:rPr lang="en-US" baseline="0" dirty="0" err="1" smtClean="0"/>
              <a:t>wetherall</a:t>
            </a:r>
            <a:r>
              <a:rPr lang="en-US" baseline="0" dirty="0" smtClean="0"/>
              <a:t> et al.</a:t>
            </a:r>
            <a:endParaRPr lang="en-US" dirty="0"/>
          </a:p>
        </p:txBody>
      </p:sp>
      <p:sp>
        <p:nvSpPr>
          <p:cNvPr id="4" name="Slide Number Placeholder 3"/>
          <p:cNvSpPr>
            <a:spLocks noGrp="1"/>
          </p:cNvSpPr>
          <p:nvPr>
            <p:ph type="sldNum" sz="quarter" idx="10"/>
          </p:nvPr>
        </p:nvSpPr>
        <p:spPr/>
        <p:txBody>
          <a:bodyPr/>
          <a:lstStyle/>
          <a:p>
            <a:fld id="{FCCB2599-5747-456E-9C1F-22572523DF75}"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MAXP is similar to MODP,</a:t>
            </a:r>
            <a:r>
              <a:rPr lang="en-US" baseline="0" dirty="0" smtClean="0"/>
              <a:t> only differ in how we sample fingerprints.  In case of  MODP, there may not be any fingerprint who represent a region in packet payload due to random sampling. In order to avoid this, MAXP ensures that one fingerprint is selected in every fixed region. Those fingerprints are chosen who are local maxima for p bytes region. So it is still content dependent sampling, but it gives uniform selection of fingerprints. </a:t>
            </a:r>
          </a:p>
          <a:p>
            <a:endParaRPr lang="en-US" baseline="0" dirty="0" smtClean="0"/>
          </a:p>
          <a:p>
            <a:r>
              <a:rPr lang="en-US" baseline="0" dirty="0" smtClean="0"/>
              <a:t>Classical approach</a:t>
            </a:r>
          </a:p>
          <a:p>
            <a:r>
              <a:rPr lang="en-US" baseline="0" dirty="0" smtClean="0"/>
              <a:t>Explain  </a:t>
            </a:r>
            <a:r>
              <a:rPr lang="en-US" baseline="0" dirty="0" err="1" smtClean="0"/>
              <a:t>maxp</a:t>
            </a:r>
            <a:r>
              <a:rPr lang="en-US" baseline="0" dirty="0" smtClean="0"/>
              <a:t> – how it is different from </a:t>
            </a:r>
          </a:p>
          <a:p>
            <a:r>
              <a:rPr lang="en-US" baseline="0" dirty="0" smtClean="0"/>
              <a:t>How difference</a:t>
            </a:r>
          </a:p>
          <a:p>
            <a:r>
              <a:rPr lang="en-US" baseline="0" dirty="0" smtClean="0"/>
              <a:t>Compare </a:t>
            </a:r>
          </a:p>
          <a:p>
            <a:endParaRPr lang="en-US" dirty="0"/>
          </a:p>
        </p:txBody>
      </p:sp>
      <p:sp>
        <p:nvSpPr>
          <p:cNvPr id="4" name="Slide Number Placeholder 3"/>
          <p:cNvSpPr>
            <a:spLocks noGrp="1"/>
          </p:cNvSpPr>
          <p:nvPr>
            <p:ph type="sldNum" sz="quarter" idx="10"/>
          </p:nvPr>
        </p:nvSpPr>
        <p:spPr/>
        <p:txBody>
          <a:bodyPr/>
          <a:lstStyle/>
          <a:p>
            <a:fld id="{FCCB2599-5747-456E-9C1F-22572523DF75}"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Quantitatively</a:t>
            </a:r>
            <a:r>
              <a:rPr lang="en-US" baseline="0" dirty="0" smtClean="0"/>
              <a:t> – say the overhead.. Indexing overhead is approximately 10 times</a:t>
            </a:r>
            <a:endParaRPr lang="en-US" dirty="0" smtClean="0"/>
          </a:p>
          <a:p>
            <a:endParaRPr lang="en-US" dirty="0" smtClean="0"/>
          </a:p>
          <a:p>
            <a:r>
              <a:rPr lang="en-US" dirty="0" smtClean="0"/>
              <a:t>On</a:t>
            </a:r>
            <a:r>
              <a:rPr lang="en-US" baseline="0" dirty="0" smtClean="0"/>
              <a:t> the x-axis, we have fingerprint sampling period p – which determines that every p bytes on average we select one fingerprint. On y-axis we have bandwidth savings. First, we consider p to be 128. the gap between optimal and MAXP or MODP is 40%. However as we reduce p to 32 , the gap narrows because we are able to find smaller matches. However, there is a gap between MAXP and MODP, because MODP missed some matches while MAXP could find them due to uniform sampling approach. Thus, we have new RE algorithm which performs better than classical MODP.  At p =4, the gap between MAXP and optimal is less than 10%, however this is not a good operating point, as at p=4, the indexing overhead is very high and approximately 10 times the size of cache. So, we use p = 32 which gives reasonable savings with reasonable overhead, and use them for rest of the results . </a:t>
            </a:r>
          </a:p>
        </p:txBody>
      </p:sp>
      <p:sp>
        <p:nvSpPr>
          <p:cNvPr id="4" name="Slide Number Placeholder 3"/>
          <p:cNvSpPr>
            <a:spLocks noGrp="1"/>
          </p:cNvSpPr>
          <p:nvPr>
            <p:ph type="sldNum" sz="quarter" idx="10"/>
          </p:nvPr>
        </p:nvSpPr>
        <p:spPr/>
        <p:txBody>
          <a:bodyPr/>
          <a:lstStyle/>
          <a:p>
            <a:fld id="{FCCB2599-5747-456E-9C1F-22572523DF75}"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 compare different</a:t>
            </a:r>
            <a:r>
              <a:rPr lang="en-US" baseline="0" dirty="0" smtClean="0"/>
              <a:t> RE algorithms across enterprises and university, on the x-axis, we have different enterprises, university /24 and university-outgoing. On the y-axis, we have bandwidth savings. </a:t>
            </a:r>
          </a:p>
          <a:p>
            <a:endParaRPr lang="en-US" baseline="0" dirty="0" smtClean="0"/>
          </a:p>
          <a:p>
            <a:r>
              <a:rPr lang="en-US" baseline="0" dirty="0" smtClean="0"/>
              <a:t>First we observe that GZIP offers 3-15% benefit.  With buffering packets for the time window of 10 ms, and then applying GZIP, we find that the benefits increases up to 5%.  </a:t>
            </a:r>
          </a:p>
          <a:p>
            <a:endParaRPr lang="en-US" baseline="0" dirty="0" smtClean="0"/>
          </a:p>
          <a:p>
            <a:r>
              <a:rPr lang="en-US" baseline="0" dirty="0" smtClean="0"/>
              <a:t>Next, we observe that MAXP significantly outperforms GZIP. It offers 15-60% across enterprises and university, and thus these results indicate the superiority of MAXP. </a:t>
            </a:r>
          </a:p>
          <a:p>
            <a:endParaRPr lang="en-US" baseline="0" dirty="0" smtClean="0"/>
          </a:p>
          <a:p>
            <a:r>
              <a:rPr lang="en-US" baseline="0" dirty="0" smtClean="0"/>
              <a:t>We further observe that we can combine RE algorithms to get better performance. We use MAXP, and then buffer compressed packets for time window of 10 ms, and then apply GZIP. By doing this, we find that the benefits are further enhanced up to 8%. So we can use combination of RE algorithms to enhance the benefit.</a:t>
            </a:r>
          </a:p>
          <a:p>
            <a:endParaRPr lang="en-US" baseline="0" dirty="0" smtClean="0"/>
          </a:p>
          <a:p>
            <a:r>
              <a:rPr lang="en-US" baseline="0" dirty="0" smtClean="0"/>
              <a:t>Don’t use any history</a:t>
            </a:r>
          </a:p>
          <a:p>
            <a:r>
              <a:rPr lang="en-US" baseline="0" dirty="0" err="1" smtClean="0"/>
              <a:t>Maxp</a:t>
            </a:r>
            <a:r>
              <a:rPr lang="en-US" baseline="0" dirty="0" smtClean="0"/>
              <a:t> uses more history</a:t>
            </a:r>
          </a:p>
          <a:p>
            <a:r>
              <a:rPr lang="en-US" baseline="0" dirty="0" smtClean="0"/>
              <a:t>How the benefits increase</a:t>
            </a:r>
          </a:p>
          <a:p>
            <a:r>
              <a:rPr lang="en-US" baseline="0" dirty="0" smtClean="0"/>
              <a:t>History is definitely helping</a:t>
            </a:r>
          </a:p>
          <a:p>
            <a:endParaRPr lang="en-US" baseline="0" dirty="0" smtClean="0"/>
          </a:p>
          <a:p>
            <a:r>
              <a:rPr lang="en-US" baseline="0" dirty="0" smtClean="0"/>
              <a:t>Change the labels</a:t>
            </a:r>
          </a:p>
          <a:p>
            <a:r>
              <a:rPr lang="en-US" baseline="0" dirty="0" smtClean="0"/>
              <a:t>10ms </a:t>
            </a:r>
            <a:r>
              <a:rPr lang="en-US" baseline="0" dirty="0" err="1" smtClean="0"/>
              <a:t>timewindow</a:t>
            </a:r>
            <a:endParaRPr lang="en-US" baseline="0" dirty="0" smtClean="0"/>
          </a:p>
          <a:p>
            <a:endParaRPr lang="en-US" baseline="0" dirty="0" smtClean="0"/>
          </a:p>
          <a:p>
            <a:r>
              <a:rPr lang="en-US" baseline="0" dirty="0" smtClean="0"/>
              <a:t>MAXP-&gt; buffer 10ms -&gt;  GZIP</a:t>
            </a:r>
          </a:p>
          <a:p>
            <a:endParaRPr lang="en-US" baseline="0" dirty="0" smtClean="0"/>
          </a:p>
          <a:p>
            <a:r>
              <a:rPr lang="en-US" baseline="0" dirty="0" smtClean="0"/>
              <a:t>GZIP + MAXP</a:t>
            </a:r>
          </a:p>
          <a:p>
            <a:r>
              <a:rPr lang="en-US" baseline="0" dirty="0" smtClean="0"/>
              <a:t>We consider another variant of GZIP, where we buffer up to 10ms and then do GZIP, 10ms We </a:t>
            </a:r>
            <a:r>
              <a:rPr lang="en-US" baseline="0" dirty="0" err="1" smtClean="0"/>
              <a:t>selcted</a:t>
            </a:r>
            <a:r>
              <a:rPr lang="en-US" baseline="0" dirty="0" smtClean="0"/>
              <a:t> 10ms , so that hopefully that would not effect user performance. We find that..</a:t>
            </a:r>
          </a:p>
          <a:p>
            <a:endParaRPr lang="en-US" baseline="0" dirty="0" smtClean="0"/>
          </a:p>
          <a:p>
            <a:r>
              <a:rPr lang="en-US" baseline="0" dirty="0" smtClean="0"/>
              <a:t>15-60%</a:t>
            </a:r>
          </a:p>
          <a:p>
            <a:endParaRPr lang="en-US" baseline="0" dirty="0" smtClean="0"/>
          </a:p>
          <a:p>
            <a:r>
              <a:rPr lang="en-US" baseline="0" dirty="0" smtClean="0"/>
              <a:t>Cache size</a:t>
            </a:r>
          </a:p>
          <a:p>
            <a:r>
              <a:rPr lang="en-US" baseline="0" dirty="0" smtClean="0"/>
              <a:t>Explain more, what do you mean by </a:t>
            </a:r>
            <a:r>
              <a:rPr lang="en-US" baseline="0" dirty="0" err="1" smtClean="0"/>
              <a:t>gzip</a:t>
            </a:r>
            <a:r>
              <a:rPr lang="en-US" baseline="0" dirty="0" smtClean="0"/>
              <a:t> + 10ms buffering</a:t>
            </a:r>
          </a:p>
          <a:p>
            <a:r>
              <a:rPr lang="en-US" baseline="0" dirty="0" smtClean="0"/>
              <a:t>Think about it </a:t>
            </a:r>
          </a:p>
          <a:p>
            <a:endParaRPr lang="en-US" baseline="0" dirty="0" smtClean="0"/>
          </a:p>
          <a:p>
            <a:r>
              <a:rPr lang="en-US" baseline="0" dirty="0" smtClean="0"/>
              <a:t>Can we consider the approach which combines the both</a:t>
            </a:r>
          </a:p>
          <a:p>
            <a:endParaRPr lang="en-US" baseline="0" dirty="0" smtClean="0"/>
          </a:p>
          <a:p>
            <a:r>
              <a:rPr lang="en-US" baseline="0" dirty="0" smtClean="0"/>
              <a:t>We can use combination of RE algorithms to enhance the benefits</a:t>
            </a:r>
            <a:endParaRPr lang="en-US" dirty="0"/>
          </a:p>
        </p:txBody>
      </p:sp>
      <p:sp>
        <p:nvSpPr>
          <p:cNvPr id="4" name="Slide Number Placeholder 3"/>
          <p:cNvSpPr>
            <a:spLocks noGrp="1"/>
          </p:cNvSpPr>
          <p:nvPr>
            <p:ph type="sldNum" sz="quarter" idx="10"/>
          </p:nvPr>
        </p:nvSpPr>
        <p:spPr/>
        <p:txBody>
          <a:bodyPr/>
          <a:lstStyle/>
          <a:p>
            <a:fld id="{FCCB2599-5747-456E-9C1F-22572523DF75}"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find the unique chunk matches, and sort them by their hit counts</a:t>
            </a:r>
            <a:r>
              <a:rPr lang="en-US" baseline="0" dirty="0" smtClean="0"/>
              <a:t> to get the chunk ranking. On x-axis, we have chunk ranking and on y-axis, we have chunk hits. This graph is in log- scale and the straight line confirms the </a:t>
            </a:r>
            <a:r>
              <a:rPr lang="en-US" baseline="0" dirty="0" err="1" smtClean="0"/>
              <a:t>zipfian</a:t>
            </a:r>
            <a:r>
              <a:rPr lang="en-US" baseline="0" dirty="0" smtClean="0"/>
              <a:t> distribution. This graph is for a large enterprise trace, while similar results also hold true for traces from other vantage points as well. Thus, we find </a:t>
            </a:r>
            <a:r>
              <a:rPr lang="en-US" baseline="0" dirty="0" err="1" smtClean="0"/>
              <a:t>zipf</a:t>
            </a:r>
            <a:r>
              <a:rPr lang="en-US" baseline="0" dirty="0" smtClean="0"/>
              <a:t>-like distribution for chunk matches. </a:t>
            </a:r>
            <a:r>
              <a:rPr lang="en-US" dirty="0" smtClean="0"/>
              <a:t>this is similar to what was observed for popular web pages. but the real question is how much do the popular hits contribute to savings</a:t>
            </a:r>
            <a:endParaRPr lang="en-US" baseline="0" dirty="0" smtClean="0"/>
          </a:p>
          <a:p>
            <a:endParaRPr lang="en-US" baseline="0" dirty="0" smtClean="0"/>
          </a:p>
          <a:p>
            <a:endParaRPr lang="en-US" dirty="0" smtClean="0"/>
          </a:p>
          <a:p>
            <a:r>
              <a:rPr lang="en-US" dirty="0" smtClean="0"/>
              <a:t>Chunk</a:t>
            </a:r>
            <a:r>
              <a:rPr lang="en-US" baseline="0" dirty="0" smtClean="0"/>
              <a:t> ranking – sorted by their counts. </a:t>
            </a:r>
          </a:p>
          <a:p>
            <a:endParaRPr lang="en-US" baseline="0" dirty="0" smtClean="0"/>
          </a:p>
          <a:p>
            <a:r>
              <a:rPr lang="en-US" baseline="0" dirty="0" smtClean="0"/>
              <a:t>Size of chunk is small</a:t>
            </a:r>
          </a:p>
          <a:p>
            <a:endParaRPr lang="en-US" dirty="0"/>
          </a:p>
        </p:txBody>
      </p:sp>
      <p:sp>
        <p:nvSpPr>
          <p:cNvPr id="4" name="Slide Number Placeholder 3"/>
          <p:cNvSpPr>
            <a:spLocks noGrp="1"/>
          </p:cNvSpPr>
          <p:nvPr>
            <p:ph type="sldNum" sz="quarter" idx="10"/>
          </p:nvPr>
        </p:nvSpPr>
        <p:spPr/>
        <p:txBody>
          <a:bodyPr/>
          <a:lstStyle/>
          <a:p>
            <a:fld id="{FCCB2599-5747-456E-9C1F-22572523DF75}"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B5D97E-253B-4BDD-A6FF-9F49B0C4095C}"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key issues then are: RE performance -- how many "byte-hops" can you save and</a:t>
            </a:r>
          </a:p>
          <a:p>
            <a:r>
              <a:rPr lang="en-US" sz="1200" kern="1200" dirty="0" smtClean="0">
                <a:solidFill>
                  <a:schemeClr val="tx1"/>
                </a:solidFill>
                <a:latin typeface="+mn-lt"/>
                <a:ea typeface="+mn-ea"/>
                <a:cs typeface="+mn-cs"/>
              </a:rPr>
              <a:t>what patterns of redundancy can you exploit? the packet caches on routers</a:t>
            </a:r>
          </a:p>
          <a:p>
            <a:r>
              <a:rPr lang="en-US" sz="1200" kern="1200" dirty="0" smtClean="0">
                <a:solidFill>
                  <a:schemeClr val="tx1"/>
                </a:solidFill>
                <a:latin typeface="+mn-lt"/>
                <a:ea typeface="+mn-ea"/>
                <a:cs typeface="+mn-cs"/>
              </a:rPr>
              <a:t>have capacity constraints due to budgets on how much dram you can provision</a:t>
            </a:r>
          </a:p>
          <a:p>
            <a:r>
              <a:rPr lang="en-US" sz="1200" kern="1200" dirty="0" smtClean="0">
                <a:solidFill>
                  <a:schemeClr val="tx1"/>
                </a:solidFill>
                <a:latin typeface="+mn-lt"/>
                <a:ea typeface="+mn-ea"/>
                <a:cs typeface="+mn-cs"/>
              </a:rPr>
              <a:t>and the RE devices have processing constraints for encoding/decoding especially</a:t>
            </a:r>
          </a:p>
          <a:p>
            <a:r>
              <a:rPr lang="en-US" sz="1200" kern="1200" dirty="0" smtClean="0">
                <a:solidFill>
                  <a:schemeClr val="tx1"/>
                </a:solidFill>
                <a:latin typeface="+mn-lt"/>
                <a:ea typeface="+mn-ea"/>
                <a:cs typeface="+mn-cs"/>
              </a:rPr>
              <a:t>limited by the memory access throughput.</a:t>
            </a:r>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B5D97E-253B-4BDD-A6FF-9F49B0C4095C}" type="slidenum">
              <a:rPr lang="en-US" smtClean="0"/>
              <a:pPr>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in </a:t>
            </a:r>
            <a:r>
              <a:rPr lang="en-US" sz="1200" kern="1200" dirty="0" err="1" smtClean="0">
                <a:solidFill>
                  <a:schemeClr val="tx1"/>
                </a:solidFill>
                <a:latin typeface="+mn-lt"/>
                <a:ea typeface="+mn-ea"/>
                <a:cs typeface="+mn-cs"/>
              </a:rPr>
              <a:t>sigcomm</a:t>
            </a:r>
            <a:r>
              <a:rPr lang="en-US" sz="1200" kern="1200" dirty="0" smtClean="0">
                <a:solidFill>
                  <a:schemeClr val="tx1"/>
                </a:solidFill>
                <a:latin typeface="+mn-lt"/>
                <a:ea typeface="+mn-ea"/>
                <a:cs typeface="+mn-cs"/>
              </a:rPr>
              <a:t> last year,  </a:t>
            </a:r>
            <a:r>
              <a:rPr lang="en-US" sz="1200" kern="1200" dirty="0" err="1" smtClean="0">
                <a:solidFill>
                  <a:schemeClr val="tx1"/>
                </a:solidFill>
                <a:latin typeface="+mn-lt"/>
                <a:ea typeface="+mn-ea"/>
                <a:cs typeface="+mn-cs"/>
              </a:rPr>
              <a:t>ashok</a:t>
            </a:r>
            <a:r>
              <a:rPr lang="en-US" sz="1200" kern="1200" dirty="0" smtClean="0">
                <a:solidFill>
                  <a:schemeClr val="tx1"/>
                </a:solidFill>
                <a:latin typeface="+mn-lt"/>
                <a:ea typeface="+mn-ea"/>
                <a:cs typeface="+mn-cs"/>
              </a:rPr>
              <a:t> and others presented an idea to</a:t>
            </a:r>
          </a:p>
          <a:p>
            <a:r>
              <a:rPr lang="en-US" sz="1200" kern="1200" dirty="0" smtClean="0">
                <a:solidFill>
                  <a:schemeClr val="tx1"/>
                </a:solidFill>
                <a:latin typeface="+mn-lt"/>
                <a:ea typeface="+mn-ea"/>
                <a:cs typeface="+mn-cs"/>
              </a:rPr>
              <a:t> ideally leverage RE.  the basic idea was to repeat this encoding/decoding  in a hop-by-hop</a:t>
            </a:r>
          </a:p>
          <a:p>
            <a:r>
              <a:rPr lang="en-US" sz="1200" kern="1200" dirty="0" smtClean="0">
                <a:solidFill>
                  <a:schemeClr val="tx1"/>
                </a:solidFill>
                <a:latin typeface="+mn-lt"/>
                <a:ea typeface="+mn-ea"/>
                <a:cs typeface="+mn-cs"/>
              </a:rPr>
              <a:t>fashion, i.e., on each link in the network.</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but this  hop-by-hop extension is quite inefficient</a:t>
            </a:r>
          </a:p>
          <a:p>
            <a:r>
              <a:rPr lang="en-US" sz="1200" kern="1200" dirty="0" smtClean="0">
                <a:solidFill>
                  <a:schemeClr val="tx1"/>
                </a:solidFill>
                <a:latin typeface="+mn-lt"/>
                <a:ea typeface="+mn-ea"/>
                <a:cs typeface="+mn-cs"/>
              </a:rPr>
              <a:t>for example, it uses the </a:t>
            </a:r>
            <a:r>
              <a:rPr lang="en-US" sz="1200" kern="1200" dirty="0" err="1" smtClean="0">
                <a:solidFill>
                  <a:schemeClr val="tx1"/>
                </a:solidFill>
                <a:latin typeface="+mn-lt"/>
                <a:ea typeface="+mn-ea"/>
                <a:cs typeface="+mn-cs"/>
              </a:rPr>
              <a:t>caceh</a:t>
            </a:r>
            <a:r>
              <a:rPr lang="en-US" sz="1200" kern="1200" dirty="0" smtClean="0">
                <a:solidFill>
                  <a:schemeClr val="tx1"/>
                </a:solidFill>
                <a:latin typeface="+mn-lt"/>
                <a:ea typeface="+mn-ea"/>
                <a:cs typeface="+mn-cs"/>
              </a:rPr>
              <a:t> at the nodes inefficiently, the same packet</a:t>
            </a:r>
          </a:p>
          <a:p>
            <a:r>
              <a:rPr lang="en-US" sz="1200" kern="1200" dirty="0" smtClean="0">
                <a:solidFill>
                  <a:schemeClr val="tx1"/>
                </a:solidFill>
                <a:latin typeface="+mn-lt"/>
                <a:ea typeface="+mn-ea"/>
                <a:cs typeface="+mn-cs"/>
              </a:rPr>
              <a:t>is cached multiple times along an </a:t>
            </a:r>
            <a:r>
              <a:rPr lang="en-US" sz="1200" kern="1200" dirty="0" err="1" smtClean="0">
                <a:solidFill>
                  <a:schemeClr val="tx1"/>
                </a:solidFill>
                <a:latin typeface="+mn-lt"/>
                <a:ea typeface="+mn-ea"/>
                <a:cs typeface="+mn-cs"/>
              </a:rPr>
              <a:t>endtoendpath</a:t>
            </a:r>
            <a:r>
              <a:rPr lang="en-US" sz="1200" kern="1200" dirty="0" smtClean="0">
                <a:solidFill>
                  <a:schemeClr val="tx1"/>
                </a:solidFill>
                <a:latin typeface="+mn-lt"/>
                <a:ea typeface="+mn-ea"/>
                <a:cs typeface="+mn-cs"/>
              </a:rPr>
              <a:t>. second, it has low</a:t>
            </a:r>
          </a:p>
          <a:p>
            <a:r>
              <a:rPr lang="en-US" sz="1200" kern="1200" dirty="0" smtClean="0">
                <a:solidFill>
                  <a:schemeClr val="tx1"/>
                </a:solidFill>
                <a:latin typeface="+mn-lt"/>
                <a:ea typeface="+mn-ea"/>
                <a:cs typeface="+mn-cs"/>
              </a:rPr>
              <a:t>throughput because it is restricted by the encoder throughput. </a:t>
            </a:r>
            <a:r>
              <a:rPr lang="en-US" sz="1200" kern="1200" dirty="0" err="1" smtClean="0">
                <a:solidFill>
                  <a:schemeClr val="tx1"/>
                </a:solidFill>
                <a:latin typeface="+mn-lt"/>
                <a:ea typeface="+mn-ea"/>
                <a:cs typeface="+mn-cs"/>
              </a:rPr>
              <a:t>bioth</a:t>
            </a:r>
            <a:r>
              <a:rPr lang="en-US" sz="1200" kern="1200" dirty="0" smtClean="0">
                <a:solidFill>
                  <a:schemeClr val="tx1"/>
                </a:solidFill>
                <a:latin typeface="+mn-lt"/>
                <a:ea typeface="+mn-ea"/>
                <a:cs typeface="+mn-cs"/>
              </a:rPr>
              <a:t> enc/</a:t>
            </a:r>
            <a:r>
              <a:rPr lang="en-US" sz="1200" kern="1200" dirty="0" err="1" smtClean="0">
                <a:solidFill>
                  <a:schemeClr val="tx1"/>
                </a:solidFill>
                <a:latin typeface="+mn-lt"/>
                <a:ea typeface="+mn-ea"/>
                <a:cs typeface="+mn-cs"/>
              </a:rPr>
              <a:t>dec</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are bottlenecked by memory accesses, encoding more than decoding. because</a:t>
            </a:r>
          </a:p>
          <a:p>
            <a:r>
              <a:rPr lang="en-US" sz="1200" kern="1200" dirty="0" smtClean="0">
                <a:solidFill>
                  <a:schemeClr val="tx1"/>
                </a:solidFill>
                <a:latin typeface="+mn-lt"/>
                <a:ea typeface="+mn-ea"/>
                <a:cs typeface="+mn-cs"/>
              </a:rPr>
              <a:t>this happens on each link, enc </a:t>
            </a:r>
            <a:r>
              <a:rPr lang="en-US" sz="1200" kern="1200" dirty="0" err="1" smtClean="0">
                <a:solidFill>
                  <a:schemeClr val="tx1"/>
                </a:solidFill>
                <a:latin typeface="+mn-lt"/>
                <a:ea typeface="+mn-ea"/>
                <a:cs typeface="+mn-cs"/>
              </a:rPr>
              <a:t>thruput</a:t>
            </a:r>
            <a:r>
              <a:rPr lang="en-US" sz="1200" kern="1200" dirty="0" smtClean="0">
                <a:solidFill>
                  <a:schemeClr val="tx1"/>
                </a:solidFill>
                <a:latin typeface="+mn-lt"/>
                <a:ea typeface="+mn-ea"/>
                <a:cs typeface="+mn-cs"/>
              </a:rPr>
              <a:t> is the bottleneck for RE.</a:t>
            </a:r>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B5D97E-253B-4BDD-A6FF-9F49B0C4095C}" type="slidenum">
              <a:rPr lang="en-US" smtClean="0"/>
              <a:pPr>
                <a:defRPr/>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first option you can think of is doing encoding/decoding only at the </a:t>
            </a:r>
            <a:r>
              <a:rPr lang="en-US" sz="1200" kern="1200" dirty="0" err="1" smtClean="0">
                <a:solidFill>
                  <a:schemeClr val="tx1"/>
                </a:solidFill>
                <a:latin typeface="+mn-lt"/>
                <a:ea typeface="+mn-ea"/>
                <a:cs typeface="+mn-cs"/>
              </a:rPr>
              <a:t>edhe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of the network. how does it fare .. its good for cache capacity/processing</a:t>
            </a:r>
          </a:p>
          <a:p>
            <a:r>
              <a:rPr lang="en-US" sz="1200" kern="1200" dirty="0" smtClean="0">
                <a:solidFill>
                  <a:schemeClr val="tx1"/>
                </a:solidFill>
                <a:latin typeface="+mn-lt"/>
                <a:ea typeface="+mn-ea"/>
                <a:cs typeface="+mn-cs"/>
              </a:rPr>
              <a:t>constraints since it happens only at the edge and each </a:t>
            </a:r>
            <a:r>
              <a:rPr lang="en-US" sz="1200" kern="1200" dirty="0" err="1" smtClean="0">
                <a:solidFill>
                  <a:schemeClr val="tx1"/>
                </a:solidFill>
                <a:latin typeface="+mn-lt"/>
                <a:ea typeface="+mn-ea"/>
                <a:cs typeface="+mn-cs"/>
              </a:rPr>
              <a:t>pkt</a:t>
            </a:r>
            <a:r>
              <a:rPr lang="en-US" sz="1200" kern="1200" dirty="0" smtClean="0">
                <a:solidFill>
                  <a:schemeClr val="tx1"/>
                </a:solidFill>
                <a:latin typeface="+mn-lt"/>
                <a:ea typeface="+mn-ea"/>
                <a:cs typeface="+mn-cs"/>
              </a:rPr>
              <a:t> needs to be cached</a:t>
            </a:r>
          </a:p>
          <a:p>
            <a:r>
              <a:rPr lang="en-US" sz="1200" kern="1200" dirty="0" smtClean="0">
                <a:solidFill>
                  <a:schemeClr val="tx1"/>
                </a:solidFill>
                <a:latin typeface="+mn-lt"/>
                <a:ea typeface="+mn-ea"/>
                <a:cs typeface="+mn-cs"/>
              </a:rPr>
              <a:t>only once at the edge.  however, it may not be able to give good performance.</a:t>
            </a:r>
          </a:p>
          <a:p>
            <a:r>
              <a:rPr lang="en-US" sz="1200" kern="1200" dirty="0" smtClean="0">
                <a:solidFill>
                  <a:schemeClr val="tx1"/>
                </a:solidFill>
                <a:latin typeface="+mn-lt"/>
                <a:ea typeface="+mn-ea"/>
                <a:cs typeface="+mn-cs"/>
              </a:rPr>
              <a:t> specifically, it can leverage intra-path re, but cannot leverage any inter-path</a:t>
            </a:r>
          </a:p>
          <a:p>
            <a:r>
              <a:rPr lang="en-US" sz="1200" kern="1200" dirty="0" smtClean="0">
                <a:solidFill>
                  <a:schemeClr val="tx1"/>
                </a:solidFill>
                <a:latin typeface="+mn-lt"/>
                <a:ea typeface="+mn-ea"/>
                <a:cs typeface="+mn-cs"/>
              </a:rPr>
              <a:t>RE!</a:t>
            </a:r>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B5D97E-253B-4BDD-A6FF-9F49B0C4095C}" type="slidenum">
              <a:rPr lang="en-US" smtClean="0"/>
              <a:pPr>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buFontTx/>
              <a:buNone/>
            </a:pPr>
            <a:endParaRPr lang="en-US" baseline="0"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0B6A42-DB90-4023-8697-A7891D5CDB36}" type="slidenum">
              <a:rPr lang="en-US"/>
              <a:pPr fontAlgn="base">
                <a:spcBef>
                  <a:spcPct val="0"/>
                </a:spcBef>
                <a:spcAft>
                  <a:spcPct val="0"/>
                </a:spcAft>
              </a:pPr>
              <a:t>2</a:t>
            </a:fld>
            <a:endParaRPr lang="en-US"/>
          </a:p>
        </p:txBody>
      </p:sp>
      <p:sp>
        <p:nvSpPr>
          <p:cNvPr id="31749"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sp>
        <p:nvSpPr>
          <p:cNvPr id="31750"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see that the current proposals </a:t>
            </a:r>
            <a:r>
              <a:rPr lang="en-US" sz="1200" kern="1200" dirty="0" err="1" smtClean="0">
                <a:solidFill>
                  <a:schemeClr val="tx1"/>
                </a:solidFill>
                <a:latin typeface="+mn-lt"/>
                <a:ea typeface="+mn-ea"/>
                <a:cs typeface="+mn-cs"/>
              </a:rPr>
              <a:t>dont</a:t>
            </a:r>
            <a:r>
              <a:rPr lang="en-US" sz="1200" kern="1200" dirty="0" smtClean="0">
                <a:solidFill>
                  <a:schemeClr val="tx1"/>
                </a:solidFill>
                <a:latin typeface="+mn-lt"/>
                <a:ea typeface="+mn-ea"/>
                <a:cs typeface="+mn-cs"/>
              </a:rPr>
              <a:t> really meet all the issues</a:t>
            </a:r>
          </a:p>
          <a:p>
            <a:r>
              <a:rPr lang="en-US" sz="1200" kern="1200" dirty="0" err="1" smtClean="0">
                <a:solidFill>
                  <a:schemeClr val="tx1"/>
                </a:solidFill>
                <a:latin typeface="+mn-lt"/>
                <a:ea typeface="+mn-ea"/>
                <a:cs typeface="+mn-cs"/>
              </a:rPr>
              <a:t>we;ve</a:t>
            </a:r>
            <a:r>
              <a:rPr lang="en-US" sz="1200" kern="1200" dirty="0" smtClean="0">
                <a:solidFill>
                  <a:schemeClr val="tx1"/>
                </a:solidFill>
                <a:latin typeface="+mn-lt"/>
                <a:ea typeface="+mn-ea"/>
                <a:cs typeface="+mn-cs"/>
              </a:rPr>
              <a:t> raised so far. either the promised benefits are sort of</a:t>
            </a:r>
          </a:p>
          <a:p>
            <a:r>
              <a:rPr lang="en-US" sz="1200" kern="1200" dirty="0" smtClean="0">
                <a:solidFill>
                  <a:schemeClr val="tx1"/>
                </a:solidFill>
                <a:latin typeface="+mn-lt"/>
                <a:ea typeface="+mn-ea"/>
                <a:cs typeface="+mn-cs"/>
              </a:rPr>
              <a:t>idealistic since it does not take into acct any resource </a:t>
            </a:r>
            <a:r>
              <a:rPr lang="en-US" sz="1200" kern="1200" dirty="0" err="1" smtClean="0">
                <a:solidFill>
                  <a:schemeClr val="tx1"/>
                </a:solidFill>
                <a:latin typeface="+mn-lt"/>
                <a:ea typeface="+mn-ea"/>
                <a:cs typeface="+mn-cs"/>
              </a:rPr>
              <a:t>constraitns</a:t>
            </a:r>
            <a:r>
              <a:rPr lang="en-US" sz="1200" kern="1200" dirty="0" smtClean="0">
                <a:solidFill>
                  <a:schemeClr val="tx1"/>
                </a:solidFill>
                <a:latin typeface="+mn-lt"/>
                <a:ea typeface="+mn-ea"/>
                <a:cs typeface="+mn-cs"/>
              </a:rPr>
              <a:t> and</a:t>
            </a:r>
          </a:p>
          <a:p>
            <a:r>
              <a:rPr lang="en-US" sz="1200" kern="1200" dirty="0" smtClean="0">
                <a:solidFill>
                  <a:schemeClr val="tx1"/>
                </a:solidFill>
                <a:latin typeface="+mn-lt"/>
                <a:ea typeface="+mn-ea"/>
                <a:cs typeface="+mn-cs"/>
              </a:rPr>
              <a:t>assumes enc/</a:t>
            </a:r>
            <a:r>
              <a:rPr lang="en-US" sz="1200" kern="1200" dirty="0" err="1" smtClean="0">
                <a:solidFill>
                  <a:schemeClr val="tx1"/>
                </a:solidFill>
                <a:latin typeface="+mn-lt"/>
                <a:ea typeface="+mn-ea"/>
                <a:cs typeface="+mn-cs"/>
              </a:rPr>
              <a:t>dec</a:t>
            </a:r>
            <a:r>
              <a:rPr lang="en-US" sz="1200" kern="1200" dirty="0" smtClean="0">
                <a:solidFill>
                  <a:schemeClr val="tx1"/>
                </a:solidFill>
                <a:latin typeface="+mn-lt"/>
                <a:ea typeface="+mn-ea"/>
                <a:cs typeface="+mn-cs"/>
              </a:rPr>
              <a:t> can happen at </a:t>
            </a:r>
            <a:r>
              <a:rPr lang="en-US" sz="1200" kern="1200" dirty="0" err="1" smtClean="0">
                <a:solidFill>
                  <a:schemeClr val="tx1"/>
                </a:solidFill>
                <a:latin typeface="+mn-lt"/>
                <a:ea typeface="+mn-ea"/>
                <a:cs typeface="+mn-cs"/>
              </a:rPr>
              <a:t>linerates</a:t>
            </a:r>
            <a:r>
              <a:rPr lang="en-US" sz="1200" kern="1200" dirty="0" smtClean="0">
                <a:solidFill>
                  <a:schemeClr val="tx1"/>
                </a:solidFill>
                <a:latin typeface="+mn-lt"/>
                <a:ea typeface="+mn-ea"/>
                <a:cs typeface="+mn-cs"/>
              </a:rPr>
              <a:t> or the performance is simply</a:t>
            </a:r>
          </a:p>
          <a:p>
            <a:r>
              <a:rPr lang="en-US" sz="1200" kern="1200" dirty="0" smtClean="0">
                <a:solidFill>
                  <a:schemeClr val="tx1"/>
                </a:solidFill>
                <a:latin typeface="+mn-lt"/>
                <a:ea typeface="+mn-ea"/>
                <a:cs typeface="+mn-cs"/>
              </a:rPr>
              <a:t>not good enough. the motivating question for our work is</a:t>
            </a:r>
          </a:p>
          <a:p>
            <a:r>
              <a:rPr lang="en-US" sz="1200" kern="1200" dirty="0" smtClean="0">
                <a:solidFill>
                  <a:schemeClr val="tx1"/>
                </a:solidFill>
                <a:latin typeface="+mn-lt"/>
                <a:ea typeface="+mn-ea"/>
                <a:cs typeface="+mn-cs"/>
              </a:rPr>
              <a:t> if we can achieve these optimal benefits of network-wide RE in</a:t>
            </a:r>
          </a:p>
          <a:p>
            <a:r>
              <a:rPr lang="en-US" sz="1200" kern="1200" dirty="0" smtClean="0">
                <a:solidFill>
                  <a:schemeClr val="tx1"/>
                </a:solidFill>
                <a:latin typeface="+mn-lt"/>
                <a:ea typeface="+mn-ea"/>
                <a:cs typeface="+mn-cs"/>
              </a:rPr>
              <a:t>practice!</a:t>
            </a:r>
          </a:p>
          <a:p>
            <a:r>
              <a:rPr lang="en-US" sz="1200" kern="1200" dirty="0" smtClean="0">
                <a:solidFill>
                  <a:schemeClr val="tx1"/>
                </a:solidFill>
                <a:latin typeface="+mn-lt"/>
                <a:ea typeface="+mn-ea"/>
                <a:cs typeface="+mn-cs"/>
              </a:rPr>
              <a:t> </a:t>
            </a:r>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B5D97E-253B-4BDD-A6FF-9F49B0C4095C}" type="slidenum">
              <a:rPr lang="en-US" smtClean="0"/>
              <a:pPr>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our high-level design philosophy is to look beyond this link-local</a:t>
            </a:r>
          </a:p>
          <a:p>
            <a:r>
              <a:rPr lang="en-US" sz="1200" kern="1200" dirty="0" smtClean="0">
                <a:solidFill>
                  <a:schemeClr val="tx1"/>
                </a:solidFill>
                <a:latin typeface="+mn-lt"/>
                <a:ea typeface="+mn-ea"/>
                <a:cs typeface="+mn-cs"/>
              </a:rPr>
              <a:t> view of RE and treat this instead as a </a:t>
            </a:r>
            <a:r>
              <a:rPr lang="en-US" sz="1200" kern="1200" dirty="0" err="1" smtClean="0">
                <a:solidFill>
                  <a:schemeClr val="tx1"/>
                </a:solidFill>
                <a:latin typeface="+mn-lt"/>
                <a:ea typeface="+mn-ea"/>
                <a:cs typeface="+mn-cs"/>
              </a:rPr>
              <a:t>netowkr</a:t>
            </a:r>
            <a:r>
              <a:rPr lang="en-US" sz="1200" kern="1200" dirty="0" smtClean="0">
                <a:solidFill>
                  <a:schemeClr val="tx1"/>
                </a:solidFill>
                <a:latin typeface="+mn-lt"/>
                <a:ea typeface="+mn-ea"/>
                <a:cs typeface="+mn-cs"/>
              </a:rPr>
              <a:t>-wide problem in the context</a:t>
            </a:r>
          </a:p>
          <a:p>
            <a:r>
              <a:rPr lang="en-US" sz="1200" kern="1200" dirty="0" smtClean="0">
                <a:solidFill>
                  <a:schemeClr val="tx1"/>
                </a:solidFill>
                <a:latin typeface="+mn-lt"/>
                <a:ea typeface="+mn-ea"/>
                <a:cs typeface="+mn-cs"/>
              </a:rPr>
              <a:t>of a single </a:t>
            </a:r>
            <a:r>
              <a:rPr lang="en-US" sz="1200" kern="1200" dirty="0" err="1" smtClean="0">
                <a:solidFill>
                  <a:schemeClr val="tx1"/>
                </a:solidFill>
                <a:latin typeface="+mn-lt"/>
                <a:ea typeface="+mn-ea"/>
                <a:cs typeface="+mn-cs"/>
              </a:rPr>
              <a:t>isp</a:t>
            </a:r>
            <a:r>
              <a:rPr lang="en-US" sz="1200" kern="1200" dirty="0" smtClean="0">
                <a:solidFill>
                  <a:schemeClr val="tx1"/>
                </a:solidFill>
                <a:latin typeface="+mn-lt"/>
                <a:ea typeface="+mn-ea"/>
                <a:cs typeface="+mn-cs"/>
              </a:rPr>
              <a:t>. this then translates into three ideas. first,</a:t>
            </a:r>
          </a:p>
          <a:p>
            <a:r>
              <a:rPr lang="en-US" sz="1200" kern="1200" dirty="0" smtClean="0">
                <a:solidFill>
                  <a:schemeClr val="tx1"/>
                </a:solidFill>
                <a:latin typeface="+mn-lt"/>
                <a:ea typeface="+mn-ea"/>
                <a:cs typeface="+mn-cs"/>
              </a:rPr>
              <a:t>to get memory efficiency, we ensure that the routers on a path</a:t>
            </a:r>
          </a:p>
          <a:p>
            <a:r>
              <a:rPr lang="en-US" sz="1200" kern="1200" dirty="0" smtClean="0">
                <a:solidFill>
                  <a:schemeClr val="tx1"/>
                </a:solidFill>
                <a:latin typeface="+mn-lt"/>
                <a:ea typeface="+mn-ea"/>
                <a:cs typeface="+mn-cs"/>
              </a:rPr>
              <a:t>coordinate caching responsibilities and each packet is cached at most once</a:t>
            </a:r>
          </a:p>
          <a:p>
            <a:r>
              <a:rPr lang="en-US" sz="1200" kern="1200" dirty="0" smtClean="0">
                <a:solidFill>
                  <a:schemeClr val="tx1"/>
                </a:solidFill>
                <a:latin typeface="+mn-lt"/>
                <a:ea typeface="+mn-ea"/>
                <a:cs typeface="+mn-cs"/>
              </a:rPr>
              <a:t>on a path. second, to ensure throughput efficiency, we decouple encoding/decoding.</a:t>
            </a:r>
          </a:p>
          <a:p>
            <a:r>
              <a:rPr lang="en-US" sz="1200" kern="1200" dirty="0" smtClean="0">
                <a:solidFill>
                  <a:schemeClr val="tx1"/>
                </a:solidFill>
                <a:latin typeface="+mn-lt"/>
                <a:ea typeface="+mn-ea"/>
                <a:cs typeface="+mn-cs"/>
              </a:rPr>
              <a:t>in particular, we want the expensive encoding operation to occur</a:t>
            </a:r>
          </a:p>
          <a:p>
            <a:r>
              <a:rPr lang="en-US" sz="1200" kern="1200" dirty="0" smtClean="0">
                <a:solidFill>
                  <a:schemeClr val="tx1"/>
                </a:solidFill>
                <a:latin typeface="+mn-lt"/>
                <a:ea typeface="+mn-ea"/>
                <a:cs typeface="+mn-cs"/>
              </a:rPr>
              <a:t>only once and then let decoding occur multiple hops downstream from the encoder.</a:t>
            </a:r>
          </a:p>
          <a:p>
            <a:r>
              <a:rPr lang="en-US" sz="1200" kern="1200" dirty="0" smtClean="0">
                <a:solidFill>
                  <a:schemeClr val="tx1"/>
                </a:solidFill>
                <a:latin typeface="+mn-lt"/>
                <a:ea typeface="+mn-ea"/>
                <a:cs typeface="+mn-cs"/>
              </a:rPr>
              <a:t>third,  we make the system resource aware and explicitly take into account</a:t>
            </a:r>
          </a:p>
          <a:p>
            <a:r>
              <a:rPr lang="en-US" sz="1200" kern="1200" dirty="0" smtClean="0">
                <a:solidFill>
                  <a:schemeClr val="tx1"/>
                </a:solidFill>
                <a:latin typeface="+mn-lt"/>
                <a:ea typeface="+mn-ea"/>
                <a:cs typeface="+mn-cs"/>
              </a:rPr>
              <a:t>the constraints/traffic patterns and so on. that in a nutshell is </a:t>
            </a:r>
            <a:r>
              <a:rPr lang="en-US" sz="1200" kern="1200" dirty="0" err="1" smtClean="0">
                <a:solidFill>
                  <a:schemeClr val="tx1"/>
                </a:solidFill>
                <a:latin typeface="+mn-lt"/>
                <a:ea typeface="+mn-ea"/>
                <a:cs typeface="+mn-cs"/>
              </a:rPr>
              <a:t>smartre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an architecture for coordinated network-wide re.</a:t>
            </a:r>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B5D97E-253B-4BDD-A6FF-9F49B0C4095C}" type="slidenum">
              <a:rPr lang="en-US" smtClean="0"/>
              <a:pPr>
                <a:defRPr/>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lets now take a simple example to see how cache constraints limit RE </a:t>
            </a:r>
            <a:r>
              <a:rPr lang="en-US" sz="1200" kern="1200" dirty="0" err="1" smtClean="0">
                <a:solidFill>
                  <a:schemeClr val="tx1"/>
                </a:solidFill>
                <a:latin typeface="+mn-lt"/>
                <a:ea typeface="+mn-ea"/>
                <a:cs typeface="+mn-cs"/>
              </a:rPr>
              <a:t>perf</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consider the simple </a:t>
            </a:r>
            <a:r>
              <a:rPr lang="en-US" sz="1200" kern="1200" dirty="0" err="1" smtClean="0">
                <a:solidFill>
                  <a:schemeClr val="tx1"/>
                </a:solidFill>
                <a:latin typeface="+mn-lt"/>
                <a:ea typeface="+mn-ea"/>
                <a:cs typeface="+mn-cs"/>
              </a:rPr>
              <a:t>dumbell</a:t>
            </a:r>
            <a:r>
              <a:rPr lang="en-US" sz="1200" kern="1200" dirty="0" smtClean="0">
                <a:solidFill>
                  <a:schemeClr val="tx1"/>
                </a:solidFill>
                <a:latin typeface="+mn-lt"/>
                <a:ea typeface="+mn-ea"/>
                <a:cs typeface="+mn-cs"/>
              </a:rPr>
              <a:t> topology we've been looking at all along.</a:t>
            </a:r>
          </a:p>
          <a:p>
            <a:r>
              <a:rPr lang="en-US" sz="1200" kern="1200" dirty="0" smtClean="0">
                <a:solidFill>
                  <a:schemeClr val="tx1"/>
                </a:solidFill>
                <a:latin typeface="+mn-lt"/>
                <a:ea typeface="+mn-ea"/>
                <a:cs typeface="+mn-cs"/>
              </a:rPr>
              <a:t> suppose we have the packet sequence </a:t>
            </a:r>
            <a:r>
              <a:rPr lang="en-US" sz="1200" kern="1200" dirty="0" err="1" smtClean="0">
                <a:solidFill>
                  <a:schemeClr val="tx1"/>
                </a:solidFill>
                <a:latin typeface="+mn-lt"/>
                <a:ea typeface="+mn-ea"/>
                <a:cs typeface="+mn-cs"/>
              </a:rPr>
              <a:t>abab</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flowing through the top path. assume that each interior RE device can store</a:t>
            </a:r>
          </a:p>
          <a:p>
            <a:r>
              <a:rPr lang="en-US" sz="1200" kern="1200" dirty="0" smtClean="0">
                <a:solidFill>
                  <a:schemeClr val="tx1"/>
                </a:solidFill>
                <a:latin typeface="+mn-lt"/>
                <a:ea typeface="+mn-ea"/>
                <a:cs typeface="+mn-cs"/>
              </a:rPr>
              <a:t>one packet and the ingress can store 2 </a:t>
            </a:r>
            <a:r>
              <a:rPr lang="en-US" sz="1200" kern="1200" dirty="0" err="1" smtClean="0">
                <a:solidFill>
                  <a:schemeClr val="tx1"/>
                </a:solidFill>
                <a:latin typeface="+mn-lt"/>
                <a:ea typeface="+mn-ea"/>
                <a:cs typeface="+mn-cs"/>
              </a:rPr>
              <a:t>pkts</a:t>
            </a:r>
            <a:r>
              <a:rPr lang="en-US" sz="1200" kern="1200" dirty="0" smtClean="0">
                <a:solidFill>
                  <a:schemeClr val="tx1"/>
                </a:solidFill>
                <a:latin typeface="+mn-lt"/>
                <a:ea typeface="+mn-ea"/>
                <a:cs typeface="+mn-cs"/>
              </a:rPr>
              <a:t>. if we did this hop-by-hop</a:t>
            </a:r>
          </a:p>
          <a:p>
            <a:r>
              <a:rPr lang="en-US" sz="1200" kern="1200" dirty="0" smtClean="0">
                <a:solidFill>
                  <a:schemeClr val="tx1"/>
                </a:solidFill>
                <a:latin typeface="+mn-lt"/>
                <a:ea typeface="+mn-ea"/>
                <a:cs typeface="+mn-cs"/>
              </a:rPr>
              <a:t> solution, each node stored </a:t>
            </a:r>
            <a:r>
              <a:rPr lang="en-US" sz="1200" kern="1200" dirty="0" err="1" smtClean="0">
                <a:solidFill>
                  <a:schemeClr val="tx1"/>
                </a:solidFill>
                <a:latin typeface="+mn-lt"/>
                <a:ea typeface="+mn-ea"/>
                <a:cs typeface="+mn-cs"/>
              </a:rPr>
              <a:t>pkts</a:t>
            </a:r>
            <a:r>
              <a:rPr lang="en-US" sz="1200" kern="1200" dirty="0" smtClean="0">
                <a:solidFill>
                  <a:schemeClr val="tx1"/>
                </a:solidFill>
                <a:latin typeface="+mn-lt"/>
                <a:ea typeface="+mn-ea"/>
                <a:cs typeface="+mn-cs"/>
              </a:rPr>
              <a:t> and evicted them. then the total footprint</a:t>
            </a:r>
          </a:p>
          <a:p>
            <a:r>
              <a:rPr lang="en-US" sz="1200" kern="1200" dirty="0" smtClean="0">
                <a:solidFill>
                  <a:schemeClr val="tx1"/>
                </a:solidFill>
                <a:latin typeface="+mn-lt"/>
                <a:ea typeface="+mn-ea"/>
                <a:cs typeface="+mn-cs"/>
              </a:rPr>
              <a:t>reduction in terms of </a:t>
            </a:r>
            <a:r>
              <a:rPr lang="en-US" sz="1200" kern="1200" dirty="0" err="1" smtClean="0">
                <a:solidFill>
                  <a:schemeClr val="tx1"/>
                </a:solidFill>
                <a:latin typeface="+mn-lt"/>
                <a:ea typeface="+mn-ea"/>
                <a:cs typeface="+mn-cs"/>
              </a:rPr>
              <a:t>bytehops</a:t>
            </a:r>
            <a:r>
              <a:rPr lang="en-US" sz="1200" kern="1200" dirty="0" smtClean="0">
                <a:solidFill>
                  <a:schemeClr val="tx1"/>
                </a:solidFill>
                <a:latin typeface="+mn-lt"/>
                <a:ea typeface="+mn-ea"/>
                <a:cs typeface="+mn-cs"/>
              </a:rPr>
              <a:t> is 2 * 1: we save only one hop on the ingress</a:t>
            </a:r>
          </a:p>
          <a:p>
            <a:r>
              <a:rPr lang="en-US" sz="1200" kern="1200" dirty="0" smtClean="0">
                <a:solidFill>
                  <a:schemeClr val="tx1"/>
                </a:solidFill>
                <a:latin typeface="+mn-lt"/>
                <a:ea typeface="+mn-ea"/>
                <a:cs typeface="+mn-cs"/>
              </a:rPr>
              <a:t>link for the second occurrence of A/B.  can we do better than this?</a:t>
            </a:r>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B5D97E-253B-4BDD-A6FF-9F49B0C4095C}" type="slidenum">
              <a:rPr lang="en-US" smtClean="0"/>
              <a:pPr>
                <a:defRPr/>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consider an alternative "coordinated" </a:t>
            </a:r>
            <a:r>
              <a:rPr lang="en-US" sz="1200" kern="1200" dirty="0" err="1" smtClean="0">
                <a:solidFill>
                  <a:schemeClr val="tx1"/>
                </a:solidFill>
                <a:latin typeface="+mn-lt"/>
                <a:ea typeface="+mn-ea"/>
                <a:cs typeface="+mn-cs"/>
              </a:rPr>
              <a:t>appraoch</a:t>
            </a:r>
            <a:r>
              <a:rPr lang="en-US" sz="1200" kern="1200" dirty="0" smtClean="0">
                <a:solidFill>
                  <a:schemeClr val="tx1"/>
                </a:solidFill>
                <a:latin typeface="+mn-lt"/>
                <a:ea typeface="+mn-ea"/>
                <a:cs typeface="+mn-cs"/>
              </a:rPr>
              <a:t> where the</a:t>
            </a:r>
          </a:p>
          <a:p>
            <a:r>
              <a:rPr lang="en-US" sz="1200" kern="1200" dirty="0" smtClean="0">
                <a:solidFill>
                  <a:schemeClr val="tx1"/>
                </a:solidFill>
                <a:latin typeface="+mn-lt"/>
                <a:ea typeface="+mn-ea"/>
                <a:cs typeface="+mn-cs"/>
              </a:rPr>
              <a:t>interior nodes are coordinated -- one of them stores A other stores B.</a:t>
            </a:r>
          </a:p>
          <a:p>
            <a:r>
              <a:rPr lang="en-US" sz="1200" kern="1200" dirty="0" smtClean="0">
                <a:solidFill>
                  <a:schemeClr val="tx1"/>
                </a:solidFill>
                <a:latin typeface="+mn-lt"/>
                <a:ea typeface="+mn-ea"/>
                <a:cs typeface="+mn-cs"/>
              </a:rPr>
              <a:t> then we can reduce the total footprint by 5 </a:t>
            </a:r>
            <a:r>
              <a:rPr lang="en-US" sz="1200" kern="1200" dirty="0" err="1" smtClean="0">
                <a:solidFill>
                  <a:schemeClr val="tx1"/>
                </a:solidFill>
                <a:latin typeface="+mn-lt"/>
                <a:ea typeface="+mn-ea"/>
                <a:cs typeface="+mn-cs"/>
              </a:rPr>
              <a:t>bytehops</a:t>
            </a:r>
            <a:r>
              <a:rPr lang="en-US" sz="1200" kern="1200" dirty="0" smtClean="0">
                <a:solidFill>
                  <a:schemeClr val="tx1"/>
                </a:solidFill>
                <a:latin typeface="+mn-lt"/>
                <a:ea typeface="+mn-ea"/>
                <a:cs typeface="+mn-cs"/>
              </a:rPr>
              <a:t> (2 for A, 3 for B)</a:t>
            </a:r>
            <a:r>
              <a:rPr lang="en-US" dirty="0" smtClean="0"/>
              <a:t> </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B5D97E-253B-4BDD-A6FF-9F49B0C4095C}" type="slidenum">
              <a:rPr lang="en-US" smtClean="0"/>
              <a:pPr>
                <a:defRPr/>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similarly, lets look at how the processing constraints limit RE performance.</a:t>
            </a:r>
          </a:p>
          <a:p>
            <a:r>
              <a:rPr lang="en-US" sz="1200" kern="1200" dirty="0" smtClean="0">
                <a:solidFill>
                  <a:schemeClr val="tx1"/>
                </a:solidFill>
                <a:latin typeface="+mn-lt"/>
                <a:ea typeface="+mn-ea"/>
                <a:cs typeface="+mn-cs"/>
              </a:rPr>
              <a:t>consider the same </a:t>
            </a:r>
            <a:r>
              <a:rPr lang="en-US" sz="1200" kern="1200" dirty="0" err="1" smtClean="0">
                <a:solidFill>
                  <a:schemeClr val="tx1"/>
                </a:solidFill>
                <a:latin typeface="+mn-lt"/>
                <a:ea typeface="+mn-ea"/>
                <a:cs typeface="+mn-cs"/>
              </a:rPr>
              <a:t>dumbell</a:t>
            </a:r>
            <a:r>
              <a:rPr lang="en-US" sz="1200" kern="1200" dirty="0" smtClean="0">
                <a:solidFill>
                  <a:schemeClr val="tx1"/>
                </a:solidFill>
                <a:latin typeface="+mn-lt"/>
                <a:ea typeface="+mn-ea"/>
                <a:cs typeface="+mn-cs"/>
              </a:rPr>
              <a:t> topology. recall that processing </a:t>
            </a:r>
            <a:r>
              <a:rPr lang="en-US" sz="1200" kern="1200" dirty="0" err="1" smtClean="0">
                <a:solidFill>
                  <a:schemeClr val="tx1"/>
                </a:solidFill>
                <a:latin typeface="+mn-lt"/>
                <a:ea typeface="+mn-ea"/>
                <a:cs typeface="+mn-cs"/>
              </a:rPr>
              <a:t>thruput</a:t>
            </a:r>
            <a:r>
              <a:rPr lang="en-US" sz="1200" kern="1200" dirty="0" smtClean="0">
                <a:solidFill>
                  <a:schemeClr val="tx1"/>
                </a:solidFill>
                <a:latin typeface="+mn-lt"/>
                <a:ea typeface="+mn-ea"/>
                <a:cs typeface="+mn-cs"/>
              </a:rPr>
              <a:t> is </a:t>
            </a:r>
            <a:r>
              <a:rPr lang="en-US" sz="1200" kern="1200" dirty="0" err="1" smtClean="0">
                <a:solidFill>
                  <a:schemeClr val="tx1"/>
                </a:solidFill>
                <a:latin typeface="+mn-lt"/>
                <a:ea typeface="+mn-ea"/>
                <a:cs typeface="+mn-cs"/>
              </a:rPr>
              <a:t>l;imited</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by the number of memory operations per second. suppose enc takes 4 and </a:t>
            </a:r>
            <a:r>
              <a:rPr lang="en-US" sz="1200" kern="1200" dirty="0" err="1" smtClean="0">
                <a:solidFill>
                  <a:schemeClr val="tx1"/>
                </a:solidFill>
                <a:latin typeface="+mn-lt"/>
                <a:ea typeface="+mn-ea"/>
                <a:cs typeface="+mn-cs"/>
              </a:rPr>
              <a:t>dec</a:t>
            </a:r>
            <a:r>
              <a:rPr lang="en-US" sz="1200" kern="1200" dirty="0" smtClean="0">
                <a:solidFill>
                  <a:schemeClr val="tx1"/>
                </a:solidFill>
                <a:latin typeface="+mn-lt"/>
                <a:ea typeface="+mn-ea"/>
                <a:cs typeface="+mn-cs"/>
              </a:rPr>
              <a:t> takes</a:t>
            </a:r>
          </a:p>
          <a:p>
            <a:r>
              <a:rPr lang="en-US" sz="1200" kern="1200" dirty="0" smtClean="0">
                <a:solidFill>
                  <a:schemeClr val="tx1"/>
                </a:solidFill>
                <a:latin typeface="+mn-lt"/>
                <a:ea typeface="+mn-ea"/>
                <a:cs typeface="+mn-cs"/>
              </a:rPr>
              <a:t>2 </a:t>
            </a:r>
            <a:r>
              <a:rPr lang="en-US" sz="1200" kern="1200" dirty="0" err="1" smtClean="0">
                <a:solidFill>
                  <a:schemeClr val="tx1"/>
                </a:solidFill>
                <a:latin typeface="+mn-lt"/>
                <a:ea typeface="+mn-ea"/>
                <a:cs typeface="+mn-cs"/>
              </a:rPr>
              <a:t>memops</a:t>
            </a:r>
            <a:r>
              <a:rPr lang="en-US" sz="1200" kern="1200" dirty="0" smtClean="0">
                <a:solidFill>
                  <a:schemeClr val="tx1"/>
                </a:solidFill>
                <a:latin typeface="+mn-lt"/>
                <a:ea typeface="+mn-ea"/>
                <a:cs typeface="+mn-cs"/>
              </a:rPr>
              <a:t> -- in general, encoding is more expensive than decoding.</a:t>
            </a:r>
          </a:p>
          <a:p>
            <a:r>
              <a:rPr lang="en-US" sz="1200" kern="1200" dirty="0" smtClean="0">
                <a:solidFill>
                  <a:schemeClr val="tx1"/>
                </a:solidFill>
                <a:latin typeface="+mn-lt"/>
                <a:ea typeface="+mn-ea"/>
                <a:cs typeface="+mn-cs"/>
              </a:rPr>
              <a:t> suppose  all nodes have a </a:t>
            </a:r>
            <a:r>
              <a:rPr lang="en-US" sz="1200" kern="1200" dirty="0" err="1" smtClean="0">
                <a:solidFill>
                  <a:schemeClr val="tx1"/>
                </a:solidFill>
                <a:latin typeface="+mn-lt"/>
                <a:ea typeface="+mn-ea"/>
                <a:cs typeface="+mn-cs"/>
              </a:rPr>
              <a:t>thruput</a:t>
            </a:r>
            <a:r>
              <a:rPr lang="en-US" sz="1200" kern="1200" dirty="0" smtClean="0">
                <a:solidFill>
                  <a:schemeClr val="tx1"/>
                </a:solidFill>
                <a:latin typeface="+mn-lt"/>
                <a:ea typeface="+mn-ea"/>
                <a:cs typeface="+mn-cs"/>
              </a:rPr>
              <a:t> of 20 </a:t>
            </a:r>
            <a:r>
              <a:rPr lang="en-US" sz="1200" kern="1200" dirty="0" err="1" smtClean="0">
                <a:solidFill>
                  <a:schemeClr val="tx1"/>
                </a:solidFill>
                <a:latin typeface="+mn-lt"/>
                <a:ea typeface="+mn-ea"/>
                <a:cs typeface="+mn-cs"/>
              </a:rPr>
              <a:t>mem</a:t>
            </a:r>
            <a:r>
              <a:rPr lang="en-US" sz="1200" kern="1200" dirty="0" smtClean="0">
                <a:solidFill>
                  <a:schemeClr val="tx1"/>
                </a:solidFill>
                <a:latin typeface="+mn-lt"/>
                <a:ea typeface="+mn-ea"/>
                <a:cs typeface="+mn-cs"/>
              </a:rPr>
              <a:t> operations for second</a:t>
            </a:r>
          </a:p>
          <a:p>
            <a:r>
              <a:rPr lang="en-US" sz="1200" kern="1200" dirty="0" smtClean="0">
                <a:solidFill>
                  <a:schemeClr val="tx1"/>
                </a:solidFill>
                <a:latin typeface="+mn-lt"/>
                <a:ea typeface="+mn-ea"/>
                <a:cs typeface="+mn-cs"/>
              </a:rPr>
              <a:t> then this means that we can do 5enc on each link.</a:t>
            </a:r>
          </a:p>
          <a:p>
            <a:r>
              <a:rPr lang="en-US" sz="1200" kern="1200" dirty="0" smtClean="0">
                <a:solidFill>
                  <a:schemeClr val="tx1"/>
                </a:solidFill>
                <a:latin typeface="+mn-lt"/>
                <a:ea typeface="+mn-ea"/>
                <a:cs typeface="+mn-cs"/>
              </a:rPr>
              <a:t> now notice that even though we can do more</a:t>
            </a:r>
          </a:p>
          <a:p>
            <a:r>
              <a:rPr lang="en-US" sz="1200" kern="1200" dirty="0" smtClean="0">
                <a:solidFill>
                  <a:schemeClr val="tx1"/>
                </a:solidFill>
                <a:latin typeface="+mn-lt"/>
                <a:ea typeface="+mn-ea"/>
                <a:cs typeface="+mn-cs"/>
              </a:rPr>
              <a:t>decoding, the throughput on each RE is encoding limited.</a:t>
            </a:r>
          </a:p>
          <a:p>
            <a:r>
              <a:rPr lang="en-US" sz="1200" kern="1200" dirty="0" smtClean="0">
                <a:solidFill>
                  <a:schemeClr val="tx1"/>
                </a:solidFill>
                <a:latin typeface="+mn-lt"/>
                <a:ea typeface="+mn-ea"/>
                <a:cs typeface="+mn-cs"/>
              </a:rPr>
              <a:t> the total savings then is 20 units (i.e.. byte hops per</a:t>
            </a:r>
          </a:p>
          <a:p>
            <a:r>
              <a:rPr lang="en-US" sz="1200" kern="1200" dirty="0" smtClean="0">
                <a:solidFill>
                  <a:schemeClr val="tx1"/>
                </a:solidFill>
                <a:latin typeface="+mn-lt"/>
                <a:ea typeface="+mn-ea"/>
                <a:cs typeface="+mn-cs"/>
              </a:rPr>
              <a:t>second). again, we ask if we can do better than this?</a:t>
            </a:r>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B5D97E-253B-4BDD-A6FF-9F49B0C4095C}" type="slidenum">
              <a:rPr lang="en-US" smtClean="0"/>
              <a:pPr>
                <a:defRPr/>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consider now a smarter  approach, where enc happens at the ingress, but</a:t>
            </a:r>
          </a:p>
          <a:p>
            <a:r>
              <a:rPr lang="en-US" sz="1200" kern="1200" dirty="0" smtClean="0">
                <a:solidFill>
                  <a:schemeClr val="tx1"/>
                </a:solidFill>
                <a:latin typeface="+mn-lt"/>
                <a:ea typeface="+mn-ea"/>
                <a:cs typeface="+mn-cs"/>
              </a:rPr>
              <a:t>decoding happens inside the network. the total savings in this case is 30</a:t>
            </a:r>
          </a:p>
          <a:p>
            <a:r>
              <a:rPr lang="en-US" sz="1200" kern="1200" dirty="0" smtClean="0">
                <a:solidFill>
                  <a:schemeClr val="tx1"/>
                </a:solidFill>
                <a:latin typeface="+mn-lt"/>
                <a:ea typeface="+mn-ea"/>
                <a:cs typeface="+mn-cs"/>
              </a:rPr>
              <a:t>units/sec -- 10 enc/10 </a:t>
            </a:r>
            <a:r>
              <a:rPr lang="en-US" sz="1200" kern="1200" dirty="0" err="1" smtClean="0">
                <a:solidFill>
                  <a:schemeClr val="tx1"/>
                </a:solidFill>
                <a:latin typeface="+mn-lt"/>
                <a:ea typeface="+mn-ea"/>
                <a:cs typeface="+mn-cs"/>
              </a:rPr>
              <a:t>dec</a:t>
            </a:r>
            <a:r>
              <a:rPr lang="en-US" sz="1200" kern="1200" dirty="0" smtClean="0">
                <a:solidFill>
                  <a:schemeClr val="tx1"/>
                </a:solidFill>
                <a:latin typeface="+mn-lt"/>
                <a:ea typeface="+mn-ea"/>
                <a:cs typeface="+mn-cs"/>
              </a:rPr>
              <a:t> with 3 hops per enc/</a:t>
            </a:r>
            <a:r>
              <a:rPr lang="en-US" sz="1200" kern="1200" dirty="0" err="1" smtClean="0">
                <a:solidFill>
                  <a:schemeClr val="tx1"/>
                </a:solidFill>
                <a:latin typeface="+mn-lt"/>
                <a:ea typeface="+mn-ea"/>
                <a:cs typeface="+mn-cs"/>
              </a:rPr>
              <a:t>dec</a:t>
            </a:r>
            <a:r>
              <a:rPr lang="en-US" sz="1200" kern="1200" dirty="0" smtClean="0">
                <a:solidFill>
                  <a:schemeClr val="tx1"/>
                </a:solidFill>
                <a:latin typeface="+mn-lt"/>
                <a:ea typeface="+mn-ea"/>
                <a:cs typeface="+mn-cs"/>
              </a:rPr>
              <a:t>. in fact we can let the</a:t>
            </a:r>
          </a:p>
          <a:p>
            <a:r>
              <a:rPr lang="en-US" sz="1200" kern="1200" dirty="0" smtClean="0">
                <a:solidFill>
                  <a:schemeClr val="tx1"/>
                </a:solidFill>
                <a:latin typeface="+mn-lt"/>
                <a:ea typeface="+mn-ea"/>
                <a:cs typeface="+mn-cs"/>
              </a:rPr>
              <a:t>first two interior nodes be idle and still get better performance than the</a:t>
            </a:r>
          </a:p>
          <a:p>
            <a:r>
              <a:rPr lang="en-US" sz="1200" kern="1200" dirty="0" smtClean="0">
                <a:solidFill>
                  <a:schemeClr val="tx1"/>
                </a:solidFill>
                <a:latin typeface="+mn-lt"/>
                <a:ea typeface="+mn-ea"/>
                <a:cs typeface="+mn-cs"/>
              </a:rPr>
              <a:t>hop-by-hop </a:t>
            </a:r>
            <a:r>
              <a:rPr lang="en-US" sz="1200" kern="1200" dirty="0" err="1" smtClean="0">
                <a:solidFill>
                  <a:schemeClr val="tx1"/>
                </a:solidFill>
                <a:latin typeface="+mn-lt"/>
                <a:ea typeface="+mn-ea"/>
                <a:cs typeface="+mn-cs"/>
              </a:rPr>
              <a:t>approch</a:t>
            </a:r>
            <a:r>
              <a:rPr lang="en-US" sz="1200" kern="1200" dirty="0" smtClean="0">
                <a:solidFill>
                  <a:schemeClr val="tx1"/>
                </a:solidFill>
                <a:latin typeface="+mn-lt"/>
                <a:ea typeface="+mn-ea"/>
                <a:cs typeface="+mn-cs"/>
              </a:rPr>
              <a:t>!  as an aside, this also means  that we can get good</a:t>
            </a:r>
          </a:p>
          <a:p>
            <a:r>
              <a:rPr lang="en-US" sz="1200" kern="1200" dirty="0" smtClean="0">
                <a:solidFill>
                  <a:schemeClr val="tx1"/>
                </a:solidFill>
                <a:latin typeface="+mn-lt"/>
                <a:ea typeface="+mn-ea"/>
                <a:cs typeface="+mn-cs"/>
              </a:rPr>
              <a:t>performance with partial deployment !</a:t>
            </a:r>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B5D97E-253B-4BDD-A6FF-9F49B0C4095C}" type="slidenum">
              <a:rPr lang="en-US" smtClean="0"/>
              <a:pPr>
                <a:defRPr/>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just to give you an overview .. we have a network-wide</a:t>
            </a:r>
          </a:p>
          <a:p>
            <a:r>
              <a:rPr lang="en-US" sz="1200" kern="1200" dirty="0" smtClean="0">
                <a:solidFill>
                  <a:schemeClr val="tx1"/>
                </a:solidFill>
                <a:latin typeface="+mn-lt"/>
                <a:ea typeface="+mn-ea"/>
                <a:cs typeface="+mn-cs"/>
              </a:rPr>
              <a:t>optimization framework running at the </a:t>
            </a:r>
            <a:r>
              <a:rPr lang="en-US" sz="1200" kern="1200" dirty="0" err="1" smtClean="0">
                <a:solidFill>
                  <a:schemeClr val="tx1"/>
                </a:solidFill>
                <a:latin typeface="+mn-lt"/>
                <a:ea typeface="+mn-ea"/>
                <a:cs typeface="+mn-cs"/>
              </a:rPr>
              <a:t>isp's</a:t>
            </a:r>
            <a:r>
              <a:rPr lang="en-US" sz="1200" kern="1200" dirty="0" smtClean="0">
                <a:solidFill>
                  <a:schemeClr val="tx1"/>
                </a:solidFill>
                <a:latin typeface="+mn-lt"/>
                <a:ea typeface="+mn-ea"/>
                <a:cs typeface="+mn-cs"/>
              </a:rPr>
              <a:t> operations center. this</a:t>
            </a:r>
          </a:p>
          <a:p>
            <a:r>
              <a:rPr lang="en-US" sz="1200" kern="1200" dirty="0" smtClean="0">
                <a:solidFill>
                  <a:schemeClr val="tx1"/>
                </a:solidFill>
                <a:latin typeface="+mn-lt"/>
                <a:ea typeface="+mn-ea"/>
                <a:cs typeface="+mn-cs"/>
              </a:rPr>
              <a:t>generates the </a:t>
            </a:r>
            <a:r>
              <a:rPr lang="en-US" sz="1200" kern="1200" dirty="0" err="1" smtClean="0">
                <a:solidFill>
                  <a:schemeClr val="tx1"/>
                </a:solidFill>
                <a:latin typeface="+mn-lt"/>
                <a:ea typeface="+mn-ea"/>
                <a:cs typeface="+mn-cs"/>
              </a:rPr>
              <a:t>configs</a:t>
            </a:r>
            <a:r>
              <a:rPr lang="en-US" sz="1200" kern="1200" dirty="0" smtClean="0">
                <a:solidFill>
                  <a:schemeClr val="tx1"/>
                </a:solidFill>
                <a:latin typeface="+mn-lt"/>
                <a:ea typeface="+mn-ea"/>
                <a:cs typeface="+mn-cs"/>
              </a:rPr>
              <a:t> for the </a:t>
            </a:r>
            <a:r>
              <a:rPr lang="en-US" sz="1200" kern="1200" dirty="0" err="1" smtClean="0">
                <a:solidFill>
                  <a:schemeClr val="tx1"/>
                </a:solidFill>
                <a:latin typeface="+mn-lt"/>
                <a:ea typeface="+mn-ea"/>
                <a:cs typeface="+mn-cs"/>
              </a:rPr>
              <a:t>diferent</a:t>
            </a:r>
            <a:r>
              <a:rPr lang="en-US" sz="1200" kern="1200" dirty="0" smtClean="0">
                <a:solidFill>
                  <a:schemeClr val="tx1"/>
                </a:solidFill>
                <a:latin typeface="+mn-lt"/>
                <a:ea typeface="+mn-ea"/>
                <a:cs typeface="+mn-cs"/>
              </a:rPr>
              <a:t> RE devices. it send the "encoding</a:t>
            </a:r>
          </a:p>
          <a:p>
            <a:r>
              <a:rPr lang="en-US" sz="1200" kern="1200" dirty="0" err="1" smtClean="0">
                <a:solidFill>
                  <a:schemeClr val="tx1"/>
                </a:solidFill>
                <a:latin typeface="+mn-lt"/>
                <a:ea typeface="+mn-ea"/>
                <a:cs typeface="+mn-cs"/>
              </a:rPr>
              <a:t>configs</a:t>
            </a:r>
            <a:r>
              <a:rPr lang="en-US" sz="1200" kern="1200" dirty="0" smtClean="0">
                <a:solidFill>
                  <a:schemeClr val="tx1"/>
                </a:solidFill>
                <a:latin typeface="+mn-lt"/>
                <a:ea typeface="+mn-ea"/>
                <a:cs typeface="+mn-cs"/>
              </a:rPr>
              <a:t>" to the ingresses. and also "Decoding </a:t>
            </a:r>
            <a:r>
              <a:rPr lang="en-US" sz="1200" kern="1200" dirty="0" err="1" smtClean="0">
                <a:solidFill>
                  <a:schemeClr val="tx1"/>
                </a:solidFill>
                <a:latin typeface="+mn-lt"/>
                <a:ea typeface="+mn-ea"/>
                <a:cs typeface="+mn-cs"/>
              </a:rPr>
              <a:t>configs</a:t>
            </a:r>
            <a:r>
              <a:rPr lang="en-US" sz="1200" kern="1200" dirty="0" smtClean="0">
                <a:solidFill>
                  <a:schemeClr val="tx1"/>
                </a:solidFill>
                <a:latin typeface="+mn-lt"/>
                <a:ea typeface="+mn-ea"/>
                <a:cs typeface="+mn-cs"/>
              </a:rPr>
              <a:t>" to the interior nodes.</a:t>
            </a:r>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B5D97E-253B-4BDD-A6FF-9F49B0C4095C}" type="slidenum">
              <a:rPr lang="en-US" smtClean="0"/>
              <a:pPr>
                <a:defRPr/>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lets look at what happens at an ingress node .. as a packet arrives, the</a:t>
            </a:r>
          </a:p>
          <a:p>
            <a:r>
              <a:rPr lang="en-US" sz="1200" kern="1200" dirty="0" smtClean="0">
                <a:solidFill>
                  <a:schemeClr val="tx1"/>
                </a:solidFill>
                <a:latin typeface="+mn-lt"/>
                <a:ea typeface="+mn-ea"/>
                <a:cs typeface="+mn-cs"/>
              </a:rPr>
              <a:t>ingress  checks its </a:t>
            </a:r>
            <a:r>
              <a:rPr lang="en-US" sz="1200" kern="1200" dirty="0" err="1" smtClean="0">
                <a:solidFill>
                  <a:schemeClr val="tx1"/>
                </a:solidFill>
                <a:latin typeface="+mn-lt"/>
                <a:ea typeface="+mn-ea"/>
                <a:cs typeface="+mn-cs"/>
              </a:rPr>
              <a:t>config</a:t>
            </a:r>
            <a:r>
              <a:rPr lang="en-US" sz="1200" kern="1200" dirty="0" smtClean="0">
                <a:solidFill>
                  <a:schemeClr val="tx1"/>
                </a:solidFill>
                <a:latin typeface="+mn-lt"/>
                <a:ea typeface="+mn-ea"/>
                <a:cs typeface="+mn-cs"/>
              </a:rPr>
              <a:t> if this packet needs to be cached. as a second</a:t>
            </a:r>
          </a:p>
          <a:p>
            <a:r>
              <a:rPr lang="en-US" sz="1200" kern="1200" dirty="0" smtClean="0">
                <a:solidFill>
                  <a:schemeClr val="tx1"/>
                </a:solidFill>
                <a:latin typeface="+mn-lt"/>
                <a:ea typeface="+mn-ea"/>
                <a:cs typeface="+mn-cs"/>
              </a:rPr>
              <a:t>packet arrives, encoder gets candidate packets, those that will be available on</a:t>
            </a:r>
          </a:p>
          <a:p>
            <a:r>
              <a:rPr lang="en-US" sz="1200" kern="1200" dirty="0" smtClean="0">
                <a:solidFill>
                  <a:schemeClr val="tx1"/>
                </a:solidFill>
                <a:latin typeface="+mn-lt"/>
                <a:ea typeface="+mn-ea"/>
                <a:cs typeface="+mn-cs"/>
              </a:rPr>
              <a:t>the path of the new packet so that the encoding can  be </a:t>
            </a:r>
            <a:r>
              <a:rPr lang="en-US" sz="1200" kern="1200" dirty="0" err="1" smtClean="0">
                <a:solidFill>
                  <a:schemeClr val="tx1"/>
                </a:solidFill>
                <a:latin typeface="+mn-lt"/>
                <a:ea typeface="+mn-ea"/>
                <a:cs typeface="+mn-cs"/>
              </a:rPr>
              <a:t>sucessfully</a:t>
            </a:r>
            <a:r>
              <a:rPr lang="en-US" sz="1200" kern="1200" dirty="0" smtClean="0">
                <a:solidFill>
                  <a:schemeClr val="tx1"/>
                </a:solidFill>
                <a:latin typeface="+mn-lt"/>
                <a:ea typeface="+mn-ea"/>
                <a:cs typeface="+mn-cs"/>
              </a:rPr>
              <a:t> decodable</a:t>
            </a:r>
          </a:p>
          <a:p>
            <a:r>
              <a:rPr lang="en-US" sz="1200" kern="1200" dirty="0" smtClean="0">
                <a:solidFill>
                  <a:schemeClr val="tx1"/>
                </a:solidFill>
                <a:latin typeface="+mn-lt"/>
                <a:ea typeface="+mn-ea"/>
                <a:cs typeface="+mn-cs"/>
              </a:rPr>
              <a:t>downstream. if yes, then it compresses the packet using efficient techniques</a:t>
            </a:r>
          </a:p>
          <a:p>
            <a:r>
              <a:rPr lang="en-US" sz="1200" kern="1200" dirty="0" smtClean="0">
                <a:solidFill>
                  <a:schemeClr val="tx1"/>
                </a:solidFill>
                <a:latin typeface="+mn-lt"/>
                <a:ea typeface="+mn-ea"/>
                <a:cs typeface="+mn-cs"/>
              </a:rPr>
              <a:t>from prior work, compresses it and also adds a shim header to indicate the</a:t>
            </a:r>
          </a:p>
          <a:p>
            <a:r>
              <a:rPr lang="en-US" sz="1200" kern="1200" dirty="0" smtClean="0">
                <a:solidFill>
                  <a:schemeClr val="tx1"/>
                </a:solidFill>
                <a:latin typeface="+mn-lt"/>
                <a:ea typeface="+mn-ea"/>
                <a:cs typeface="+mn-cs"/>
              </a:rPr>
              <a:t>matched packet and overlap region. it then forwards this compressed packet</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B5D97E-253B-4BDD-A6FF-9F49B0C4095C}" type="slidenum">
              <a:rPr lang="en-US" smtClean="0"/>
              <a:pPr>
                <a:defRPr/>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decoder is significantly simpler. as before it checks if it needs</a:t>
            </a:r>
          </a:p>
          <a:p>
            <a:r>
              <a:rPr lang="en-US" sz="1200" kern="1200" dirty="0" smtClean="0">
                <a:solidFill>
                  <a:schemeClr val="tx1"/>
                </a:solidFill>
                <a:latin typeface="+mn-lt"/>
                <a:ea typeface="+mn-ea"/>
                <a:cs typeface="+mn-cs"/>
              </a:rPr>
              <a:t>to be caching a particular packet. when an encoded packet arrives, it checks</a:t>
            </a:r>
          </a:p>
          <a:p>
            <a:r>
              <a:rPr lang="en-US" sz="1200" kern="1200" dirty="0" smtClean="0">
                <a:solidFill>
                  <a:schemeClr val="tx1"/>
                </a:solidFill>
                <a:latin typeface="+mn-lt"/>
                <a:ea typeface="+mn-ea"/>
                <a:cs typeface="+mn-cs"/>
              </a:rPr>
              <a:t>the shim header to see if it has the reference packet. if yes, then it</a:t>
            </a:r>
          </a:p>
          <a:p>
            <a:r>
              <a:rPr lang="en-US" sz="1200" kern="1200" dirty="0" smtClean="0">
                <a:solidFill>
                  <a:schemeClr val="tx1"/>
                </a:solidFill>
                <a:latin typeface="+mn-lt"/>
                <a:ea typeface="+mn-ea"/>
                <a:cs typeface="+mn-cs"/>
              </a:rPr>
              <a:t>reconstructs the compressed regions using its cached packet and then</a:t>
            </a:r>
          </a:p>
          <a:p>
            <a:r>
              <a:rPr lang="en-US" sz="1200" kern="1200" dirty="0" smtClean="0">
                <a:solidFill>
                  <a:schemeClr val="tx1"/>
                </a:solidFill>
                <a:latin typeface="+mn-lt"/>
                <a:ea typeface="+mn-ea"/>
                <a:cs typeface="+mn-cs"/>
              </a:rPr>
              <a:t>forwards the </a:t>
            </a:r>
            <a:r>
              <a:rPr lang="en-US" sz="1200" kern="1200" dirty="0" err="1" smtClean="0">
                <a:solidFill>
                  <a:schemeClr val="tx1"/>
                </a:solidFill>
                <a:latin typeface="+mn-lt"/>
                <a:ea typeface="+mn-ea"/>
                <a:cs typeface="+mn-cs"/>
              </a:rPr>
              <a:t>uncomressed</a:t>
            </a:r>
            <a:r>
              <a:rPr lang="en-US" sz="1200" kern="1200" dirty="0" smtClean="0">
                <a:solidFill>
                  <a:schemeClr val="tx1"/>
                </a:solidFill>
                <a:latin typeface="+mn-lt"/>
                <a:ea typeface="+mn-ea"/>
                <a:cs typeface="+mn-cs"/>
              </a:rPr>
              <a:t> packet.</a:t>
            </a:r>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B5D97E-253B-4BDD-A6FF-9F49B0C4095C}" type="slidenum">
              <a:rPr lang="en-US" smtClean="0"/>
              <a:pPr>
                <a:defRPr/>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for coordination, we use an idea from </a:t>
            </a:r>
            <a:r>
              <a:rPr lang="en-US" sz="1200" kern="1200" dirty="0" err="1" smtClean="0">
                <a:solidFill>
                  <a:schemeClr val="tx1"/>
                </a:solidFill>
                <a:latin typeface="+mn-lt"/>
                <a:ea typeface="+mn-ea"/>
                <a:cs typeface="+mn-cs"/>
              </a:rPr>
              <a:t>csamp</a:t>
            </a:r>
            <a:r>
              <a:rPr lang="en-US" sz="1200" kern="1200" dirty="0" smtClean="0">
                <a:solidFill>
                  <a:schemeClr val="tx1"/>
                </a:solidFill>
                <a:latin typeface="+mn-lt"/>
                <a:ea typeface="+mn-ea"/>
                <a:cs typeface="+mn-cs"/>
              </a:rPr>
              <a:t> which appeared in nsdi08. the</a:t>
            </a:r>
          </a:p>
          <a:p>
            <a:r>
              <a:rPr lang="en-US" sz="1200" kern="1200" dirty="0" smtClean="0">
                <a:solidFill>
                  <a:schemeClr val="tx1"/>
                </a:solidFill>
                <a:latin typeface="+mn-lt"/>
                <a:ea typeface="+mn-ea"/>
                <a:cs typeface="+mn-cs"/>
              </a:rPr>
              <a:t>basic idea is to assign caching </a:t>
            </a:r>
            <a:r>
              <a:rPr lang="en-US" sz="1200" kern="1200" dirty="0" err="1" smtClean="0">
                <a:solidFill>
                  <a:schemeClr val="tx1"/>
                </a:solidFill>
                <a:latin typeface="+mn-lt"/>
                <a:ea typeface="+mn-ea"/>
                <a:cs typeface="+mn-cs"/>
              </a:rPr>
              <a:t>responsobilities</a:t>
            </a:r>
            <a:r>
              <a:rPr lang="en-US" sz="1200" kern="1200" dirty="0" smtClean="0">
                <a:solidFill>
                  <a:schemeClr val="tx1"/>
                </a:solidFill>
                <a:latin typeface="+mn-lt"/>
                <a:ea typeface="+mn-ea"/>
                <a:cs typeface="+mn-cs"/>
              </a:rPr>
              <a:t> as "non overlapping hash</a:t>
            </a:r>
          </a:p>
          <a:p>
            <a:r>
              <a:rPr lang="en-US" sz="1200" kern="1200" dirty="0" smtClean="0">
                <a:solidFill>
                  <a:schemeClr val="tx1"/>
                </a:solidFill>
                <a:latin typeface="+mn-lt"/>
                <a:ea typeface="+mn-ea"/>
                <a:cs typeface="+mn-cs"/>
              </a:rPr>
              <a:t>ranges across a path". consider the red path. the caching </a:t>
            </a:r>
            <a:r>
              <a:rPr lang="en-US" sz="1200" kern="1200" dirty="0" err="1" smtClean="0">
                <a:solidFill>
                  <a:schemeClr val="tx1"/>
                </a:solidFill>
                <a:latin typeface="+mn-lt"/>
                <a:ea typeface="+mn-ea"/>
                <a:cs typeface="+mn-cs"/>
              </a:rPr>
              <a:t>resp</a:t>
            </a:r>
            <a:r>
              <a:rPr lang="en-US" sz="1200" kern="1200" dirty="0" smtClean="0">
                <a:solidFill>
                  <a:schemeClr val="tx1"/>
                </a:solidFill>
                <a:latin typeface="+mn-lt"/>
                <a:ea typeface="+mn-ea"/>
                <a:cs typeface="+mn-cs"/>
              </a:rPr>
              <a:t> for the interior</a:t>
            </a:r>
          </a:p>
          <a:p>
            <a:r>
              <a:rPr lang="en-US" sz="1200" kern="1200" dirty="0" smtClean="0">
                <a:solidFill>
                  <a:schemeClr val="tx1"/>
                </a:solidFill>
                <a:latin typeface="+mn-lt"/>
                <a:ea typeface="+mn-ea"/>
                <a:cs typeface="+mn-cs"/>
              </a:rPr>
              <a:t>routers is a hash range and the caching </a:t>
            </a:r>
            <a:r>
              <a:rPr lang="en-US" sz="1200" kern="1200" dirty="0" err="1" smtClean="0">
                <a:solidFill>
                  <a:schemeClr val="tx1"/>
                </a:solidFill>
                <a:latin typeface="+mn-lt"/>
                <a:ea typeface="+mn-ea"/>
                <a:cs typeface="+mn-cs"/>
              </a:rPr>
              <a:t>resp</a:t>
            </a:r>
            <a:r>
              <a:rPr lang="en-US" sz="1200" kern="1200" dirty="0" smtClean="0">
                <a:solidFill>
                  <a:schemeClr val="tx1"/>
                </a:solidFill>
                <a:latin typeface="+mn-lt"/>
                <a:ea typeface="+mn-ea"/>
                <a:cs typeface="+mn-cs"/>
              </a:rPr>
              <a:t> for the ingress is the union of</a:t>
            </a:r>
          </a:p>
          <a:p>
            <a:r>
              <a:rPr lang="en-US" sz="1200" kern="1200" dirty="0" smtClean="0">
                <a:solidFill>
                  <a:schemeClr val="tx1"/>
                </a:solidFill>
                <a:latin typeface="+mn-lt"/>
                <a:ea typeface="+mn-ea"/>
                <a:cs typeface="+mn-cs"/>
              </a:rPr>
              <a:t>the interior's assignments. what this means is that as each packet arrives, the</a:t>
            </a:r>
          </a:p>
          <a:p>
            <a:r>
              <a:rPr lang="en-US" sz="1200" kern="1200" dirty="0" smtClean="0">
                <a:solidFill>
                  <a:schemeClr val="tx1"/>
                </a:solidFill>
                <a:latin typeface="+mn-lt"/>
                <a:ea typeface="+mn-ea"/>
                <a:cs typeface="+mn-cs"/>
              </a:rPr>
              <a:t>router computes the hash of the packet header and caches the packet if the hash</a:t>
            </a:r>
          </a:p>
          <a:p>
            <a:r>
              <a:rPr lang="en-US" sz="1200" kern="1200" dirty="0" smtClean="0">
                <a:solidFill>
                  <a:schemeClr val="tx1"/>
                </a:solidFill>
                <a:latin typeface="+mn-lt"/>
                <a:ea typeface="+mn-ea"/>
                <a:cs typeface="+mn-cs"/>
              </a:rPr>
              <a:t>is in the hash range specified in its </a:t>
            </a:r>
            <a:r>
              <a:rPr lang="en-US" sz="1200" kern="1200" dirty="0" err="1" smtClean="0">
                <a:solidFill>
                  <a:schemeClr val="tx1"/>
                </a:solidFill>
                <a:latin typeface="+mn-lt"/>
                <a:ea typeface="+mn-ea"/>
                <a:cs typeface="+mn-cs"/>
              </a:rPr>
              <a:t>config</a:t>
            </a:r>
            <a:r>
              <a:rPr lang="en-US" sz="1200" kern="1200" dirty="0" smtClean="0">
                <a:solidFill>
                  <a:schemeClr val="tx1"/>
                </a:solidFill>
                <a:latin typeface="+mn-lt"/>
                <a:ea typeface="+mn-ea"/>
                <a:cs typeface="+mn-cs"/>
              </a:rPr>
              <a:t>.  this solves the coordination</a:t>
            </a:r>
          </a:p>
          <a:p>
            <a:r>
              <a:rPr lang="en-US" sz="1200" kern="1200" dirty="0" smtClean="0">
                <a:solidFill>
                  <a:schemeClr val="tx1"/>
                </a:solidFill>
                <a:latin typeface="+mn-lt"/>
                <a:ea typeface="+mn-ea"/>
                <a:cs typeface="+mn-cs"/>
              </a:rPr>
              <a:t>problem for a single path. to move to multiple paths. e.g., add in the ranges</a:t>
            </a:r>
          </a:p>
          <a:p>
            <a:r>
              <a:rPr lang="en-US" sz="1200" kern="1200" dirty="0" smtClean="0">
                <a:solidFill>
                  <a:schemeClr val="tx1"/>
                </a:solidFill>
                <a:latin typeface="+mn-lt"/>
                <a:ea typeface="+mn-ea"/>
                <a:cs typeface="+mn-cs"/>
              </a:rPr>
              <a:t>for the black path. we just ensure that the assignments are per-path and non</a:t>
            </a:r>
          </a:p>
          <a:p>
            <a:r>
              <a:rPr lang="en-US" sz="1200" kern="1200" dirty="0" smtClean="0">
                <a:solidFill>
                  <a:schemeClr val="tx1"/>
                </a:solidFill>
                <a:latin typeface="+mn-lt"/>
                <a:ea typeface="+mn-ea"/>
                <a:cs typeface="+mn-cs"/>
              </a:rPr>
              <a:t>overlapping per-path. so in this case , </a:t>
            </a:r>
            <a:r>
              <a:rPr lang="en-US" sz="1200" kern="1200" dirty="0" err="1" smtClean="0">
                <a:solidFill>
                  <a:schemeClr val="tx1"/>
                </a:solidFill>
                <a:latin typeface="+mn-lt"/>
                <a:ea typeface="+mn-ea"/>
                <a:cs typeface="+mn-cs"/>
              </a:rPr>
              <a:t>u</a:t>
            </a:r>
            <a:r>
              <a:rPr lang="en-US" sz="1200" kern="1200" dirty="0" smtClean="0">
                <a:solidFill>
                  <a:schemeClr val="tx1"/>
                </a:solidFill>
                <a:latin typeface="+mn-lt"/>
                <a:ea typeface="+mn-ea"/>
                <a:cs typeface="+mn-cs"/>
              </a:rPr>
              <a:t> compute the hash, get the </a:t>
            </a:r>
            <a:r>
              <a:rPr lang="en-US" sz="1200" kern="1200" dirty="0" err="1" smtClean="0">
                <a:solidFill>
                  <a:schemeClr val="tx1"/>
                </a:solidFill>
                <a:latin typeface="+mn-lt"/>
                <a:ea typeface="+mn-ea"/>
                <a:cs typeface="+mn-cs"/>
              </a:rPr>
              <a:t>pathinfo</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and cache if the hash falls in the range for the specific path.</a:t>
            </a:r>
          </a:p>
          <a:p>
            <a:r>
              <a:rPr lang="en-US" sz="1200" kern="1200" dirty="0" smtClean="0">
                <a:solidFill>
                  <a:schemeClr val="tx1"/>
                </a:solidFill>
                <a:latin typeface="+mn-lt"/>
                <a:ea typeface="+mn-ea"/>
                <a:cs typeface="+mn-cs"/>
              </a:rPr>
              <a:t> </a:t>
            </a:r>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B5D97E-253B-4BDD-A6FF-9F49B0C4095C}" type="slidenum">
              <a:rPr lang="en-US" smtClean="0"/>
              <a:pPr>
                <a:defRPr/>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buFontTx/>
              <a:buNone/>
            </a:pPr>
            <a:r>
              <a:rPr lang="en-US" dirty="0" smtClean="0"/>
              <a:t>No disputing</a:t>
            </a:r>
            <a:r>
              <a:rPr lang="en-US" baseline="0" dirty="0" smtClean="0"/>
              <a:t> the fact that… </a:t>
            </a:r>
            <a:r>
              <a:rPr lang="en-US" dirty="0" smtClean="0"/>
              <a:t>We</a:t>
            </a:r>
            <a:r>
              <a:rPr lang="en-US" baseline="0" dirty="0" smtClean="0"/>
              <a:t> all know that today’s internet carry lot of redundant traffic. </a:t>
            </a:r>
          </a:p>
          <a:p>
            <a:pPr marL="228600" indent="-228600">
              <a:spcBef>
                <a:spcPct val="0"/>
              </a:spcBef>
              <a:buFontTx/>
              <a:buNone/>
            </a:pPr>
            <a:endParaRPr lang="en-US" baseline="0" dirty="0" smtClean="0"/>
          </a:p>
          <a:p>
            <a:pPr marL="228600" indent="-228600">
              <a:spcBef>
                <a:spcPct val="0"/>
              </a:spcBef>
              <a:buFontTx/>
              <a:buNone/>
            </a:pPr>
            <a:r>
              <a:rPr lang="en-US" baseline="0" dirty="0" smtClean="0"/>
              <a:t>Some content is a lot more </a:t>
            </a:r>
            <a:r>
              <a:rPr lang="en-US" baseline="0" dirty="0" err="1" smtClean="0"/>
              <a:t>porpular</a:t>
            </a:r>
            <a:r>
              <a:rPr lang="en-US" baseline="0" dirty="0" smtClean="0"/>
              <a:t>, similar </a:t>
            </a:r>
            <a:r>
              <a:rPr lang="en-US" baseline="0" dirty="0" err="1" smtClean="0"/>
              <a:t>nterests</a:t>
            </a:r>
            <a:r>
              <a:rPr lang="en-US" baseline="0" dirty="0" smtClean="0"/>
              <a:t>, habitual access…</a:t>
            </a:r>
          </a:p>
          <a:p>
            <a:pPr marL="228600" indent="-228600">
              <a:spcBef>
                <a:spcPct val="0"/>
              </a:spcBef>
              <a:buFontTx/>
              <a:buNone/>
            </a:pPr>
            <a:endParaRPr lang="en-US" baseline="0" dirty="0" smtClean="0"/>
          </a:p>
          <a:p>
            <a:pPr marL="228600" indent="-228600">
              <a:spcBef>
                <a:spcPct val="0"/>
              </a:spcBef>
              <a:buFontTx/>
              <a:buNone/>
            </a:pPr>
            <a:r>
              <a:rPr lang="en-US" baseline="0" dirty="0" smtClean="0"/>
              <a:t>For instance many of use visit </a:t>
            </a:r>
            <a:r>
              <a:rPr lang="en-US" baseline="0" dirty="0" err="1" smtClean="0"/>
              <a:t>nytimes</a:t>
            </a:r>
            <a:r>
              <a:rPr lang="en-US" baseline="0" dirty="0" smtClean="0"/>
              <a:t> </a:t>
            </a:r>
            <a:r>
              <a:rPr lang="en-US" baseline="0" dirty="0" err="1" smtClean="0"/>
              <a:t>ove</a:t>
            </a:r>
            <a:r>
              <a:rPr lang="en-US" baseline="0" dirty="0" smtClean="0"/>
              <a:t>… or users may want to watch live streaming video some popular event, or  users may download the same object from a remote compute using some peer to peer protocol…</a:t>
            </a:r>
          </a:p>
          <a:p>
            <a:pPr marL="228600" indent="-228600">
              <a:spcBef>
                <a:spcPct val="0"/>
              </a:spcBef>
              <a:buFontTx/>
              <a:buNone/>
            </a:pPr>
            <a:endParaRPr lang="en-US" baseline="0" dirty="0" smtClean="0"/>
          </a:p>
          <a:p>
            <a:pPr marL="228600" indent="-228600">
              <a:spcBef>
                <a:spcPct val="0"/>
              </a:spcBef>
              <a:buFontTx/>
              <a:buNone/>
            </a:pPr>
            <a:r>
              <a:rPr lang="en-US" baseline="0" dirty="0" smtClean="0"/>
              <a:t>Whatever be the specific situation or application you use, the consequence is that … may be at fine time scales or far enough apart in time</a:t>
            </a:r>
          </a:p>
          <a:p>
            <a:pPr marL="228600" indent="-228600">
              <a:spcBef>
                <a:spcPct val="0"/>
              </a:spcBef>
              <a:buFontTx/>
              <a:buNone/>
            </a:pPr>
            <a:endParaRPr lang="en-US" baseline="0" dirty="0" smtClean="0"/>
          </a:p>
          <a:p>
            <a:pPr marL="228600" indent="-228600">
              <a:spcBef>
                <a:spcPct val="0"/>
              </a:spcBef>
              <a:buFontTx/>
              <a:buNone/>
            </a:pPr>
            <a:r>
              <a:rPr lang="en-US" baseline="0" dirty="0" smtClean="0"/>
              <a:t>Duplication of content due to… in this example… also arise due to content matching partially,.. App headers etc.</a:t>
            </a:r>
          </a:p>
          <a:p>
            <a:pPr marL="228600" indent="-228600">
              <a:spcBef>
                <a:spcPct val="0"/>
              </a:spcBef>
              <a:buFontTx/>
              <a:buNone/>
            </a:pPr>
            <a:endParaRPr lang="en-US" baseline="0" dirty="0" smtClean="0"/>
          </a:p>
          <a:p>
            <a:pPr marL="228600" indent="-228600">
              <a:spcBef>
                <a:spcPct val="0"/>
              </a:spcBef>
              <a:buFontTx/>
              <a:buNone/>
            </a:pPr>
            <a:r>
              <a:rPr lang="en-US" baseline="0" dirty="0" smtClean="0"/>
              <a:t>Consider this example where a user is browsing CNN page at time T</a:t>
            </a:r>
          </a:p>
          <a:p>
            <a:pPr marL="228600" indent="-228600">
              <a:spcBef>
                <a:spcPct val="0"/>
              </a:spcBef>
              <a:buFontTx/>
              <a:buNone/>
            </a:pPr>
            <a:r>
              <a:rPr lang="en-US" baseline="0" dirty="0" smtClean="0"/>
              <a:t>Another user is browsing same CNN page at different time. So we have similar content traversing same set of links.</a:t>
            </a:r>
          </a:p>
          <a:p>
            <a:pPr marL="228600" indent="-228600">
              <a:spcBef>
                <a:spcPct val="0"/>
              </a:spcBef>
              <a:buFontTx/>
              <a:buNone/>
            </a:pPr>
            <a:endParaRPr lang="en-US" baseline="0" dirty="0" smtClean="0"/>
          </a:p>
          <a:p>
            <a:pPr marL="228600" indent="-228600">
              <a:spcBef>
                <a:spcPct val="0"/>
              </a:spcBef>
              <a:buFontTx/>
              <a:buNone/>
            </a:pPr>
            <a:r>
              <a:rPr lang="en-US" baseline="0" dirty="0" smtClean="0"/>
              <a:t>There are other reasons of redundancy in internet, like some parts of two different pages are same (like in case of page banners ), or same   application-specific headers are used.</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0B6A42-DB90-4023-8697-A7891D5CDB36}" type="slidenum">
              <a:rPr lang="en-US"/>
              <a:pPr fontAlgn="base">
                <a:spcBef>
                  <a:spcPct val="0"/>
                </a:spcBef>
                <a:spcAft>
                  <a:spcPct val="0"/>
                </a:spcAft>
              </a:pPr>
              <a:t>3</a:t>
            </a:fld>
            <a:endParaRPr lang="en-US"/>
          </a:p>
        </p:txBody>
      </p:sp>
      <p:sp>
        <p:nvSpPr>
          <p:cNvPr id="31749"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sp>
        <p:nvSpPr>
          <p:cNvPr id="31750"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A5AD99-3960-44CC-8518-853739478C93}" type="slidenum">
              <a:rPr lang="en-US"/>
              <a:pPr/>
              <a:t>34</a:t>
            </a:fld>
            <a:endParaRPr lang="en-US"/>
          </a:p>
        </p:txBody>
      </p:sp>
      <p:sp>
        <p:nvSpPr>
          <p:cNvPr id="573442" name="Rectangle 2"/>
          <p:cNvSpPr>
            <a:spLocks noGrp="1" noRot="1" noChangeAspect="1" noChangeArrowheads="1" noTextEdit="1"/>
          </p:cNvSpPr>
          <p:nvPr>
            <p:ph type="sldImg"/>
          </p:nvPr>
        </p:nvSpPr>
        <p:spPr>
          <a:ln/>
        </p:spPr>
      </p:sp>
      <p:sp>
        <p:nvSpPr>
          <p:cNvPr id="5734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the inputs to the optimization framework are three things: traffic info,</a:t>
            </a:r>
          </a:p>
          <a:p>
            <a:r>
              <a:rPr lang="en-US" sz="1200" kern="1200" dirty="0" smtClean="0">
                <a:solidFill>
                  <a:schemeClr val="tx1"/>
                </a:solidFill>
                <a:latin typeface="+mn-lt"/>
                <a:ea typeface="+mn-ea"/>
                <a:cs typeface="+mn-cs"/>
              </a:rPr>
              <a:t>topology info, and device constraints. the network operator</a:t>
            </a:r>
          </a:p>
          <a:p>
            <a:r>
              <a:rPr lang="en-US" sz="1200" kern="1200" dirty="0" smtClean="0">
                <a:solidFill>
                  <a:schemeClr val="tx1"/>
                </a:solidFill>
                <a:latin typeface="+mn-lt"/>
                <a:ea typeface="+mn-ea"/>
                <a:cs typeface="+mn-cs"/>
              </a:rPr>
              <a:t> also specifies a network-wide objective -- e.g., total footprint reduction</a:t>
            </a:r>
          </a:p>
          <a:p>
            <a:r>
              <a:rPr lang="en-US" sz="1200" kern="1200" dirty="0" smtClean="0">
                <a:solidFill>
                  <a:schemeClr val="tx1"/>
                </a:solidFill>
                <a:latin typeface="+mn-lt"/>
                <a:ea typeface="+mn-ea"/>
                <a:cs typeface="+mn-cs"/>
              </a:rPr>
              <a:t>but can also give any other goal for meeting TE goals. given these, we</a:t>
            </a:r>
          </a:p>
          <a:p>
            <a:r>
              <a:rPr lang="en-US" sz="1200" kern="1200" dirty="0" smtClean="0">
                <a:solidFill>
                  <a:schemeClr val="tx1"/>
                </a:solidFill>
                <a:latin typeface="+mn-lt"/>
                <a:ea typeface="+mn-ea"/>
                <a:cs typeface="+mn-cs"/>
              </a:rPr>
              <a:t>can formulate the problem as a linear program and obtain the</a:t>
            </a:r>
          </a:p>
          <a:p>
            <a:r>
              <a:rPr lang="en-US" sz="1200" kern="1200" dirty="0" smtClean="0">
                <a:solidFill>
                  <a:schemeClr val="tx1"/>
                </a:solidFill>
                <a:latin typeface="+mn-lt"/>
                <a:ea typeface="+mn-ea"/>
                <a:cs typeface="+mn-cs"/>
              </a:rPr>
              <a:t>encoding and decoding </a:t>
            </a:r>
            <a:r>
              <a:rPr lang="en-US" sz="1200" kern="1200" dirty="0" err="1" smtClean="0">
                <a:solidFill>
                  <a:schemeClr val="tx1"/>
                </a:solidFill>
                <a:latin typeface="+mn-lt"/>
                <a:ea typeface="+mn-ea"/>
                <a:cs typeface="+mn-cs"/>
              </a:rPr>
              <a:t>configs</a:t>
            </a:r>
            <a:r>
              <a:rPr lang="en-US" sz="1200" kern="1200" dirty="0" smtClean="0">
                <a:solidFill>
                  <a:schemeClr val="tx1"/>
                </a:solidFill>
                <a:latin typeface="+mn-lt"/>
                <a:ea typeface="+mn-ea"/>
                <a:cs typeface="+mn-cs"/>
              </a:rPr>
              <a:t> (i.e., what should each node cache) -- recall</a:t>
            </a:r>
          </a:p>
          <a:p>
            <a:r>
              <a:rPr lang="en-US" sz="1200" kern="1200" dirty="0" smtClean="0">
                <a:solidFill>
                  <a:schemeClr val="tx1"/>
                </a:solidFill>
                <a:latin typeface="+mn-lt"/>
                <a:ea typeface="+mn-ea"/>
                <a:cs typeface="+mn-cs"/>
              </a:rPr>
              <a:t>that these caching </a:t>
            </a:r>
            <a:r>
              <a:rPr lang="en-US" sz="1200" kern="1200" dirty="0" err="1" smtClean="0">
                <a:solidFill>
                  <a:schemeClr val="tx1"/>
                </a:solidFill>
                <a:latin typeface="+mn-lt"/>
                <a:ea typeface="+mn-ea"/>
                <a:cs typeface="+mn-cs"/>
              </a:rPr>
              <a:t>configs</a:t>
            </a:r>
            <a:r>
              <a:rPr lang="en-US" sz="1200" kern="1200" dirty="0" smtClean="0">
                <a:solidFill>
                  <a:schemeClr val="tx1"/>
                </a:solidFill>
                <a:latin typeface="+mn-lt"/>
                <a:ea typeface="+mn-ea"/>
                <a:cs typeface="+mn-cs"/>
              </a:rPr>
              <a:t> are specified as hash ranges per path.</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to see why </a:t>
            </a:r>
            <a:r>
              <a:rPr lang="en-US" sz="1200" kern="1200" dirty="0" err="1" smtClean="0">
                <a:solidFill>
                  <a:schemeClr val="tx1"/>
                </a:solidFill>
                <a:latin typeface="+mn-lt"/>
                <a:ea typeface="+mn-ea"/>
                <a:cs typeface="+mn-cs"/>
              </a:rPr>
              <a:t>cosnistency</a:t>
            </a:r>
            <a:r>
              <a:rPr lang="en-US" sz="1200" kern="1200" dirty="0" smtClean="0">
                <a:solidFill>
                  <a:schemeClr val="tx1"/>
                </a:solidFill>
                <a:latin typeface="+mn-lt"/>
                <a:ea typeface="+mn-ea"/>
                <a:cs typeface="+mn-cs"/>
              </a:rPr>
              <a:t> is a big deal, consider the following </a:t>
            </a:r>
            <a:r>
              <a:rPr lang="en-US" sz="1200" kern="1200" dirty="0" err="1" smtClean="0">
                <a:solidFill>
                  <a:schemeClr val="tx1"/>
                </a:solidFill>
                <a:latin typeface="+mn-lt"/>
                <a:ea typeface="+mn-ea"/>
                <a:cs typeface="+mn-cs"/>
              </a:rPr>
              <a:t>scneario</a:t>
            </a:r>
            <a:r>
              <a:rPr lang="en-US" sz="1200" kern="1200" dirty="0" smtClean="0">
                <a:solidFill>
                  <a:schemeClr val="tx1"/>
                </a:solidFill>
                <a:latin typeface="+mn-lt"/>
                <a:ea typeface="+mn-ea"/>
                <a:cs typeface="+mn-cs"/>
              </a:rPr>
              <a:t>, if </a:t>
            </a:r>
            <a:r>
              <a:rPr lang="en-US" sz="1200" kern="1200" dirty="0" err="1" smtClean="0">
                <a:solidFill>
                  <a:schemeClr val="tx1"/>
                </a:solidFill>
                <a:latin typeface="+mn-lt"/>
                <a:ea typeface="+mn-ea"/>
                <a:cs typeface="+mn-cs"/>
              </a:rPr>
              <a:t>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traffic on the red path suddenly increases a lot and causes cached</a:t>
            </a:r>
          </a:p>
          <a:p>
            <a:r>
              <a:rPr lang="en-US" sz="1200" kern="1200" dirty="0" smtClean="0">
                <a:solidFill>
                  <a:schemeClr val="tx1"/>
                </a:solidFill>
                <a:latin typeface="+mn-lt"/>
                <a:ea typeface="+mn-ea"/>
                <a:cs typeface="+mn-cs"/>
              </a:rPr>
              <a:t>packets from the black path to be evicted. the ingress for the black path</a:t>
            </a:r>
          </a:p>
          <a:p>
            <a:r>
              <a:rPr lang="en-US" sz="1200" kern="1200" dirty="0" smtClean="0">
                <a:solidFill>
                  <a:schemeClr val="tx1"/>
                </a:solidFill>
                <a:latin typeface="+mn-lt"/>
                <a:ea typeface="+mn-ea"/>
                <a:cs typeface="+mn-cs"/>
              </a:rPr>
              <a:t>does not know this and may continue to encode </a:t>
            </a:r>
            <a:r>
              <a:rPr lang="en-US" sz="1200" kern="1200" dirty="0" err="1" smtClean="0">
                <a:solidFill>
                  <a:schemeClr val="tx1"/>
                </a:solidFill>
                <a:latin typeface="+mn-lt"/>
                <a:ea typeface="+mn-ea"/>
                <a:cs typeface="+mn-cs"/>
              </a:rPr>
              <a:t>pkts</a:t>
            </a:r>
            <a:r>
              <a:rPr lang="en-US" sz="1200" kern="1200" dirty="0" smtClean="0">
                <a:solidFill>
                  <a:schemeClr val="tx1"/>
                </a:solidFill>
                <a:latin typeface="+mn-lt"/>
                <a:ea typeface="+mn-ea"/>
                <a:cs typeface="+mn-cs"/>
              </a:rPr>
              <a:t>. since the packets have</a:t>
            </a:r>
          </a:p>
          <a:p>
            <a:r>
              <a:rPr lang="en-US" sz="1200" kern="1200" dirty="0" smtClean="0">
                <a:solidFill>
                  <a:schemeClr val="tx1"/>
                </a:solidFill>
                <a:latin typeface="+mn-lt"/>
                <a:ea typeface="+mn-ea"/>
                <a:cs typeface="+mn-cs"/>
              </a:rPr>
              <a:t>been evicted they cannot be decoded and have to be </a:t>
            </a:r>
            <a:r>
              <a:rPr lang="en-US" sz="1200" kern="1200" dirty="0" err="1" smtClean="0">
                <a:solidFill>
                  <a:schemeClr val="tx1"/>
                </a:solidFill>
                <a:latin typeface="+mn-lt"/>
                <a:ea typeface="+mn-ea"/>
                <a:cs typeface="+mn-cs"/>
              </a:rPr>
              <a:t>droppped</a:t>
            </a:r>
            <a:r>
              <a:rPr lang="en-US" sz="1200" kern="1200" dirty="0" smtClean="0">
                <a:solidFill>
                  <a:schemeClr val="tx1"/>
                </a:solidFill>
                <a:latin typeface="+mn-lt"/>
                <a:ea typeface="+mn-ea"/>
                <a:cs typeface="+mn-cs"/>
              </a:rPr>
              <a:t>! this is clearly</a:t>
            </a:r>
          </a:p>
          <a:p>
            <a:r>
              <a:rPr lang="en-US" sz="1200" kern="1200" dirty="0" smtClean="0">
                <a:solidFill>
                  <a:schemeClr val="tx1"/>
                </a:solidFill>
                <a:latin typeface="+mn-lt"/>
                <a:ea typeface="+mn-ea"/>
                <a:cs typeface="+mn-cs"/>
              </a:rPr>
              <a:t> an issue. how do we solve it .. turns out there is a simple and lightweight</a:t>
            </a:r>
          </a:p>
          <a:p>
            <a:r>
              <a:rPr lang="en-US" sz="1200" kern="1200" dirty="0" smtClean="0">
                <a:solidFill>
                  <a:schemeClr val="tx1"/>
                </a:solidFill>
                <a:latin typeface="+mn-lt"/>
                <a:ea typeface="+mn-ea"/>
                <a:cs typeface="+mn-cs"/>
              </a:rPr>
              <a:t>idea -- create logical buckets per hash range and isolate evictions/traffic</a:t>
            </a:r>
          </a:p>
          <a:p>
            <a:r>
              <a:rPr lang="en-US" sz="1200" kern="1200" dirty="0" smtClean="0">
                <a:solidFill>
                  <a:schemeClr val="tx1"/>
                </a:solidFill>
                <a:latin typeface="+mn-lt"/>
                <a:ea typeface="+mn-ea"/>
                <a:cs typeface="+mn-cs"/>
              </a:rPr>
              <a:t>spikes within each bucket! as long as both ingress and interior nodes run</a:t>
            </a:r>
          </a:p>
          <a:p>
            <a:r>
              <a:rPr lang="en-US" sz="1200" kern="1200" dirty="0" smtClean="0">
                <a:solidFill>
                  <a:schemeClr val="tx1"/>
                </a:solidFill>
                <a:latin typeface="+mn-lt"/>
                <a:ea typeface="+mn-ea"/>
                <a:cs typeface="+mn-cs"/>
              </a:rPr>
              <a:t>the same eviction algorithm, they will see consistent caches!</a:t>
            </a:r>
          </a:p>
          <a:p>
            <a:r>
              <a:rPr lang="en-US" sz="1200" kern="1200" dirty="0" smtClean="0">
                <a:solidFill>
                  <a:schemeClr val="tx1"/>
                </a:solidFill>
                <a:latin typeface="+mn-lt"/>
                <a:ea typeface="+mn-ea"/>
                <a:cs typeface="+mn-cs"/>
              </a:rPr>
              <a:t> </a:t>
            </a:r>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B5D97E-253B-4BDD-A6FF-9F49B0C4095C}" type="slidenum">
              <a:rPr lang="en-US" smtClean="0"/>
              <a:pPr>
                <a:defRPr/>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lets revisit this issue of "valid" encodings .. consider 2 packets on the</a:t>
            </a:r>
          </a:p>
          <a:p>
            <a:r>
              <a:rPr lang="en-US" sz="1200" kern="1200" dirty="0" smtClean="0">
                <a:solidFill>
                  <a:schemeClr val="tx1"/>
                </a:solidFill>
                <a:latin typeface="+mn-lt"/>
                <a:ea typeface="+mn-ea"/>
                <a:cs typeface="+mn-cs"/>
              </a:rPr>
              <a:t>same red path. now its always safe to encode a red packet </a:t>
            </a:r>
            <a:r>
              <a:rPr lang="en-US" sz="1200" kern="1200" dirty="0" err="1" smtClean="0">
                <a:solidFill>
                  <a:schemeClr val="tx1"/>
                </a:solidFill>
                <a:latin typeface="+mn-lt"/>
                <a:ea typeface="+mn-ea"/>
                <a:cs typeface="+mn-cs"/>
              </a:rPr>
              <a:t>w.r.t</a:t>
            </a:r>
            <a:r>
              <a:rPr lang="en-US" sz="1200" kern="1200" dirty="0" smtClean="0">
                <a:solidFill>
                  <a:schemeClr val="tx1"/>
                </a:solidFill>
                <a:latin typeface="+mn-lt"/>
                <a:ea typeface="+mn-ea"/>
                <a:cs typeface="+mn-cs"/>
              </a:rPr>
              <a:t> a red packet</a:t>
            </a:r>
          </a:p>
          <a:p>
            <a:r>
              <a:rPr lang="en-US" sz="1200" kern="1200" dirty="0" smtClean="0">
                <a:solidFill>
                  <a:schemeClr val="tx1"/>
                </a:solidFill>
                <a:latin typeface="+mn-lt"/>
                <a:ea typeface="+mn-ea"/>
                <a:cs typeface="+mn-cs"/>
              </a:rPr>
              <a:t>since we can </a:t>
            </a:r>
            <a:r>
              <a:rPr lang="en-US" sz="1200" kern="1200" dirty="0" err="1" smtClean="0">
                <a:solidFill>
                  <a:schemeClr val="tx1"/>
                </a:solidFill>
                <a:latin typeface="+mn-lt"/>
                <a:ea typeface="+mn-ea"/>
                <a:cs typeface="+mn-cs"/>
              </a:rPr>
              <a:t>gaurantee</a:t>
            </a:r>
            <a:r>
              <a:rPr lang="en-US" sz="1200" kern="1200" dirty="0" smtClean="0">
                <a:solidFill>
                  <a:schemeClr val="tx1"/>
                </a:solidFill>
                <a:latin typeface="+mn-lt"/>
                <a:ea typeface="+mn-ea"/>
                <a:cs typeface="+mn-cs"/>
              </a:rPr>
              <a:t> that there will be some </a:t>
            </a:r>
            <a:r>
              <a:rPr lang="en-US" sz="1200" kern="1200" dirty="0" err="1" smtClean="0">
                <a:solidFill>
                  <a:schemeClr val="tx1"/>
                </a:solidFill>
                <a:latin typeface="+mn-lt"/>
                <a:ea typeface="+mn-ea"/>
                <a:cs typeface="+mn-cs"/>
              </a:rPr>
              <a:t>rouyter</a:t>
            </a:r>
            <a:r>
              <a:rPr lang="en-US" sz="1200" kern="1200" dirty="0" smtClean="0">
                <a:solidFill>
                  <a:schemeClr val="tx1"/>
                </a:solidFill>
                <a:latin typeface="+mn-lt"/>
                <a:ea typeface="+mn-ea"/>
                <a:cs typeface="+mn-cs"/>
              </a:rPr>
              <a:t> downstream that has</a:t>
            </a:r>
          </a:p>
          <a:p>
            <a:r>
              <a:rPr lang="en-US" sz="1200" kern="1200" dirty="0" smtClean="0">
                <a:solidFill>
                  <a:schemeClr val="tx1"/>
                </a:solidFill>
                <a:latin typeface="+mn-lt"/>
                <a:ea typeface="+mn-ea"/>
                <a:cs typeface="+mn-cs"/>
              </a:rPr>
              <a:t>this reference packet in its cache (assuming its consistent using the previous</a:t>
            </a:r>
          </a:p>
          <a:p>
            <a:r>
              <a:rPr lang="en-US" sz="1200" kern="1200" dirty="0" smtClean="0">
                <a:solidFill>
                  <a:schemeClr val="tx1"/>
                </a:solidFill>
                <a:latin typeface="+mn-lt"/>
                <a:ea typeface="+mn-ea"/>
                <a:cs typeface="+mn-cs"/>
              </a:rPr>
              <a:t>idea). now consider encoding the new packet </a:t>
            </a:r>
            <a:r>
              <a:rPr lang="en-US" sz="1200" kern="1200" dirty="0" err="1" smtClean="0">
                <a:solidFill>
                  <a:schemeClr val="tx1"/>
                </a:solidFill>
                <a:latin typeface="+mn-lt"/>
                <a:ea typeface="+mn-ea"/>
                <a:cs typeface="+mn-cs"/>
              </a:rPr>
              <a:t>w.r.t</a:t>
            </a:r>
            <a:r>
              <a:rPr lang="en-US" sz="1200" kern="1200" dirty="0" smtClean="0">
                <a:solidFill>
                  <a:schemeClr val="tx1"/>
                </a:solidFill>
                <a:latin typeface="+mn-lt"/>
                <a:ea typeface="+mn-ea"/>
                <a:cs typeface="+mn-cs"/>
              </a:rPr>
              <a:t> a black cached packet i.e.</a:t>
            </a:r>
          </a:p>
          <a:p>
            <a:r>
              <a:rPr lang="en-US" sz="1200" kern="1200" dirty="0" err="1" smtClean="0">
                <a:solidFill>
                  <a:schemeClr val="tx1"/>
                </a:solidFill>
                <a:latin typeface="+mn-lt"/>
                <a:ea typeface="+mn-ea"/>
                <a:cs typeface="+mn-cs"/>
              </a:rPr>
              <a:t>sthg</a:t>
            </a:r>
            <a:r>
              <a:rPr lang="en-US" sz="1200" kern="1200" dirty="0" smtClean="0">
                <a:solidFill>
                  <a:schemeClr val="tx1"/>
                </a:solidFill>
                <a:latin typeface="+mn-lt"/>
                <a:ea typeface="+mn-ea"/>
                <a:cs typeface="+mn-cs"/>
              </a:rPr>
              <a:t> that went on the black path. now notice that since the paths diverge</a:t>
            </a:r>
          </a:p>
          <a:p>
            <a:r>
              <a:rPr lang="en-US" sz="1200" kern="1200" dirty="0" smtClean="0">
                <a:solidFill>
                  <a:schemeClr val="tx1"/>
                </a:solidFill>
                <a:latin typeface="+mn-lt"/>
                <a:ea typeface="+mn-ea"/>
                <a:cs typeface="+mn-cs"/>
              </a:rPr>
              <a:t>not all encodings  are valid. specifically, encodings are valid only if this</a:t>
            </a:r>
          </a:p>
          <a:p>
            <a:r>
              <a:rPr lang="en-US" sz="1200" kern="1200" dirty="0" smtClean="0">
                <a:solidFill>
                  <a:schemeClr val="tx1"/>
                </a:solidFill>
                <a:latin typeface="+mn-lt"/>
                <a:ea typeface="+mn-ea"/>
                <a:cs typeface="+mn-cs"/>
              </a:rPr>
              <a:t>cached packet lies on the intersection on p1 and p2. i.e., if its</a:t>
            </a:r>
          </a:p>
          <a:p>
            <a:r>
              <a:rPr lang="en-US" sz="1200" kern="1200" dirty="0" smtClean="0">
                <a:solidFill>
                  <a:schemeClr val="tx1"/>
                </a:solidFill>
                <a:latin typeface="+mn-lt"/>
                <a:ea typeface="+mn-ea"/>
                <a:cs typeface="+mn-cs"/>
              </a:rPr>
              <a:t>hash falls within one of the common routers.</a:t>
            </a:r>
          </a:p>
          <a:p>
            <a:r>
              <a:rPr lang="en-US" sz="1200" kern="1200" dirty="0" smtClean="0">
                <a:solidFill>
                  <a:schemeClr val="tx1"/>
                </a:solidFill>
                <a:latin typeface="+mn-lt"/>
                <a:ea typeface="+mn-ea"/>
                <a:cs typeface="+mn-cs"/>
              </a:rPr>
              <a:t> </a:t>
            </a:r>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B5D97E-253B-4BDD-A6FF-9F49B0C4095C}" type="slidenum">
              <a:rPr lang="en-US" smtClean="0"/>
              <a:pPr>
                <a:defRPr/>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lets now put all these </a:t>
            </a:r>
            <a:r>
              <a:rPr lang="en-US" sz="1200" kern="1200" dirty="0" err="1" smtClean="0">
                <a:solidFill>
                  <a:schemeClr val="tx1"/>
                </a:solidFill>
                <a:latin typeface="+mn-lt"/>
                <a:ea typeface="+mn-ea"/>
                <a:cs typeface="+mn-cs"/>
              </a:rPr>
              <a:t>pices</a:t>
            </a:r>
            <a:r>
              <a:rPr lang="en-US" sz="1200" kern="1200" dirty="0" smtClean="0">
                <a:solidFill>
                  <a:schemeClr val="tx1"/>
                </a:solidFill>
                <a:latin typeface="+mn-lt"/>
                <a:ea typeface="+mn-ea"/>
                <a:cs typeface="+mn-cs"/>
              </a:rPr>
              <a:t> together. there is an optimization process</a:t>
            </a:r>
          </a:p>
          <a:p>
            <a:r>
              <a:rPr lang="en-US" sz="1200" kern="1200" dirty="0" smtClean="0">
                <a:solidFill>
                  <a:schemeClr val="tx1"/>
                </a:solidFill>
                <a:latin typeface="+mn-lt"/>
                <a:ea typeface="+mn-ea"/>
                <a:cs typeface="+mn-cs"/>
              </a:rPr>
              <a:t>at the NOC that computes optimal cache </a:t>
            </a:r>
            <a:r>
              <a:rPr lang="en-US" sz="1200" kern="1200" dirty="0" err="1" smtClean="0">
                <a:solidFill>
                  <a:schemeClr val="tx1"/>
                </a:solidFill>
                <a:latin typeface="+mn-lt"/>
                <a:ea typeface="+mn-ea"/>
                <a:cs typeface="+mn-cs"/>
              </a:rPr>
              <a:t>configs</a:t>
            </a:r>
            <a:r>
              <a:rPr lang="en-US" sz="1200" kern="1200" dirty="0" smtClean="0">
                <a:solidFill>
                  <a:schemeClr val="tx1"/>
                </a:solidFill>
                <a:latin typeface="+mn-lt"/>
                <a:ea typeface="+mn-ea"/>
                <a:cs typeface="+mn-cs"/>
              </a:rPr>
              <a:t> for </a:t>
            </a:r>
            <a:r>
              <a:rPr lang="en-US" sz="1200" kern="1200" dirty="0" err="1" smtClean="0">
                <a:solidFill>
                  <a:schemeClr val="tx1"/>
                </a:solidFill>
                <a:latin typeface="+mn-lt"/>
                <a:ea typeface="+mn-ea"/>
                <a:cs typeface="+mn-cs"/>
              </a:rPr>
              <a:t>hte</a:t>
            </a:r>
            <a:r>
              <a:rPr lang="en-US" sz="1200" kern="1200" dirty="0" smtClean="0">
                <a:solidFill>
                  <a:schemeClr val="tx1"/>
                </a:solidFill>
                <a:latin typeface="+mn-lt"/>
                <a:ea typeface="+mn-ea"/>
                <a:cs typeface="+mn-cs"/>
              </a:rPr>
              <a:t> routers based on</a:t>
            </a:r>
          </a:p>
          <a:p>
            <a:r>
              <a:rPr lang="en-US" sz="1200" kern="1200" dirty="0" smtClean="0">
                <a:solidFill>
                  <a:schemeClr val="tx1"/>
                </a:solidFill>
                <a:latin typeface="+mn-lt"/>
                <a:ea typeface="+mn-ea"/>
                <a:cs typeface="+mn-cs"/>
              </a:rPr>
              <a:t>the traffic/routing/redundancy patterns. the </a:t>
            </a:r>
            <a:r>
              <a:rPr lang="en-US" sz="1200" kern="1200" dirty="0" err="1" smtClean="0">
                <a:solidFill>
                  <a:schemeClr val="tx1"/>
                </a:solidFill>
                <a:latin typeface="+mn-lt"/>
                <a:ea typeface="+mn-ea"/>
                <a:cs typeface="+mn-cs"/>
              </a:rPr>
              <a:t>configs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essentialy</a:t>
            </a:r>
            <a:r>
              <a:rPr lang="en-US" sz="1200" kern="1200" dirty="0" smtClean="0">
                <a:solidFill>
                  <a:schemeClr val="tx1"/>
                </a:solidFill>
                <a:latin typeface="+mn-lt"/>
                <a:ea typeface="+mn-ea"/>
                <a:cs typeface="+mn-cs"/>
              </a:rPr>
              <a:t> specially</a:t>
            </a:r>
          </a:p>
          <a:p>
            <a:r>
              <a:rPr lang="en-US" sz="1200" kern="1200" dirty="0" smtClean="0">
                <a:solidFill>
                  <a:schemeClr val="tx1"/>
                </a:solidFill>
                <a:latin typeface="+mn-lt"/>
                <a:ea typeface="+mn-ea"/>
                <a:cs typeface="+mn-cs"/>
              </a:rPr>
              <a:t>caching responsibilities in terms of non </a:t>
            </a:r>
            <a:r>
              <a:rPr lang="en-US" sz="1200" kern="1200" dirty="0" err="1" smtClean="0">
                <a:solidFill>
                  <a:schemeClr val="tx1"/>
                </a:solidFill>
                <a:latin typeface="+mn-lt"/>
                <a:ea typeface="+mn-ea"/>
                <a:cs typeface="+mn-cs"/>
              </a:rPr>
              <a:t>overlaapping</a:t>
            </a:r>
            <a:r>
              <a:rPr lang="en-US" sz="1200" kern="1200" dirty="0" smtClean="0">
                <a:solidFill>
                  <a:schemeClr val="tx1"/>
                </a:solidFill>
                <a:latin typeface="+mn-lt"/>
                <a:ea typeface="+mn-ea"/>
                <a:cs typeface="+mn-cs"/>
              </a:rPr>
              <a:t> hash ranges per path</a:t>
            </a:r>
          </a:p>
          <a:p>
            <a:r>
              <a:rPr lang="en-US" sz="1200" kern="1200" dirty="0" smtClean="0">
                <a:solidFill>
                  <a:schemeClr val="tx1"/>
                </a:solidFill>
                <a:latin typeface="+mn-lt"/>
                <a:ea typeface="+mn-ea"/>
                <a:cs typeface="+mn-cs"/>
              </a:rPr>
              <a:t>to </a:t>
            </a:r>
            <a:r>
              <a:rPr lang="en-US" sz="1200" kern="1200" dirty="0" err="1" smtClean="0">
                <a:solidFill>
                  <a:schemeClr val="tx1"/>
                </a:solidFill>
                <a:latin typeface="+mn-lt"/>
                <a:ea typeface="+mn-ea"/>
                <a:cs typeface="+mn-cs"/>
              </a:rPr>
              <a:t>coordiante</a:t>
            </a:r>
            <a:r>
              <a:rPr lang="en-US" sz="1200" kern="1200" dirty="0" smtClean="0">
                <a:solidFill>
                  <a:schemeClr val="tx1"/>
                </a:solidFill>
                <a:latin typeface="+mn-lt"/>
                <a:ea typeface="+mn-ea"/>
                <a:cs typeface="+mn-cs"/>
              </a:rPr>
              <a:t> the caches. to ensure consistency, the ingresses/interior nodes</a:t>
            </a:r>
          </a:p>
          <a:p>
            <a:r>
              <a:rPr lang="en-US" sz="1200" kern="1200" dirty="0" smtClean="0">
                <a:solidFill>
                  <a:schemeClr val="tx1"/>
                </a:solidFill>
                <a:latin typeface="+mn-lt"/>
                <a:ea typeface="+mn-ea"/>
                <a:cs typeface="+mn-cs"/>
              </a:rPr>
              <a:t>create logical buckets per hash range per pat and ensure evictions are localized</a:t>
            </a:r>
          </a:p>
          <a:p>
            <a:r>
              <a:rPr lang="en-US" sz="1200" kern="1200" dirty="0" smtClean="0">
                <a:solidFill>
                  <a:schemeClr val="tx1"/>
                </a:solidFill>
                <a:latin typeface="+mn-lt"/>
                <a:ea typeface="+mn-ea"/>
                <a:cs typeface="+mn-cs"/>
              </a:rPr>
              <a:t>effects within each bucket. finally, the ingresses encode packets </a:t>
            </a:r>
            <a:r>
              <a:rPr lang="en-US" sz="1200" kern="1200" dirty="0" err="1" smtClean="0">
                <a:solidFill>
                  <a:schemeClr val="tx1"/>
                </a:solidFill>
                <a:latin typeface="+mn-lt"/>
                <a:ea typeface="+mn-ea"/>
                <a:cs typeface="+mn-cs"/>
              </a:rPr>
              <a:t>w.r.t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candidate packet that are known to be available on the path of a new packet.</a:t>
            </a:r>
          </a:p>
          <a:p>
            <a:r>
              <a:rPr lang="en-US" sz="1200" kern="1200" dirty="0" smtClean="0">
                <a:solidFill>
                  <a:schemeClr val="tx1"/>
                </a:solidFill>
                <a:latin typeface="+mn-lt"/>
                <a:ea typeface="+mn-ea"/>
                <a:cs typeface="+mn-cs"/>
              </a:rPr>
              <a:t>interior routers decode the encodings.</a:t>
            </a:r>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B5D97E-253B-4BDD-A6FF-9F49B0C4095C}" type="slidenum">
              <a:rPr lang="en-US" smtClean="0"/>
              <a:pPr>
                <a:defRPr/>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Each border router sends redundancy-profile to the centralized routing platform.</a:t>
            </a:r>
          </a:p>
          <a:p>
            <a:endParaRPr lang="en-US" baseline="0" dirty="0" smtClean="0"/>
          </a:p>
          <a:p>
            <a:r>
              <a:rPr lang="en-US" baseline="0" dirty="0" smtClean="0"/>
              <a:t>The centralized platform computes routes. Again, over here there could be several smart algorithms that could be used, we use a simple </a:t>
            </a:r>
            <a:r>
              <a:rPr lang="en-US" baseline="0" dirty="0" err="1" smtClean="0"/>
              <a:t>heurstic</a:t>
            </a:r>
            <a:r>
              <a:rPr lang="en-US" baseline="0" dirty="0" smtClean="0"/>
              <a:t> where we formulate the route computation as a linear program. </a:t>
            </a:r>
          </a:p>
          <a:p>
            <a:endParaRPr lang="en-US" baseline="0" dirty="0" smtClean="0"/>
          </a:p>
          <a:p>
            <a:r>
              <a:rPr lang="en-US" baseline="0" dirty="0" smtClean="0"/>
              <a:t>Objective is to compute routes which </a:t>
            </a:r>
            <a:r>
              <a:rPr lang="en-US" baseline="0" dirty="0" err="1" smtClean="0"/>
              <a:t>minimine</a:t>
            </a:r>
            <a:r>
              <a:rPr lang="en-US" baseline="0" dirty="0" smtClean="0"/>
              <a:t> the aggregate network-wide utilization and thereby improve the effective amount of traffic that the ISP can carry per unit bandwidth</a:t>
            </a:r>
          </a:p>
          <a:p>
            <a:endParaRPr lang="en-US" baseline="0" dirty="0" smtClean="0"/>
          </a:p>
          <a:p>
            <a:r>
              <a:rPr lang="en-US" baseline="0" dirty="0" smtClean="0"/>
              <a:t>More </a:t>
            </a:r>
            <a:r>
              <a:rPr lang="en-US" baseline="0" dirty="0" err="1" smtClean="0"/>
              <a:t>pecisely</a:t>
            </a:r>
            <a:r>
              <a:rPr lang="en-US" baseline="0" dirty="0" smtClean="0"/>
              <a:t>, the objective is the sum of traffic footprint on all links, where TF on each link is…</a:t>
            </a:r>
          </a:p>
          <a:p>
            <a:endParaRPr lang="en-US" baseline="0" dirty="0" smtClean="0"/>
          </a:p>
          <a:p>
            <a:r>
              <a:rPr lang="en-US" baseline="0" dirty="0" smtClean="0"/>
              <a:t>Unique content carried on link when redundancy-aware routes are used and RE applied across each hop</a:t>
            </a:r>
          </a:p>
          <a:p>
            <a:endParaRPr lang="en-US" baseline="0" dirty="0" smtClean="0"/>
          </a:p>
          <a:p>
            <a:r>
              <a:rPr lang="en-US" baseline="0" dirty="0" smtClean="0"/>
              <a:t>Take this, sum across all links, and objective is to compute routes which minimize sum.</a:t>
            </a:r>
          </a:p>
          <a:p>
            <a:endParaRPr lang="en-US" baseline="0" dirty="0" smtClean="0"/>
          </a:p>
          <a:p>
            <a:r>
              <a:rPr lang="en-US" baseline="0" dirty="0" smtClean="0"/>
              <a:t>The </a:t>
            </a:r>
            <a:r>
              <a:rPr lang="en-US" baseline="0" dirty="0" err="1" smtClean="0"/>
              <a:t>objctive</a:t>
            </a:r>
            <a:r>
              <a:rPr lang="en-US" baseline="0" dirty="0" smtClean="0"/>
              <a:t> is to </a:t>
            </a:r>
            <a:r>
              <a:rPr lang="en-US" baseline="0" dirty="0" err="1" smtClean="0"/>
              <a:t>minize</a:t>
            </a:r>
            <a:r>
              <a:rPr lang="en-US" baseline="0" dirty="0" smtClean="0"/>
              <a:t> what we call…. </a:t>
            </a:r>
            <a:r>
              <a:rPr lang="en-US" baseline="0" dirty="0" err="1" smtClean="0"/>
              <a:t>Trafic</a:t>
            </a:r>
            <a:r>
              <a:rPr lang="en-US" baseline="0" dirty="0" smtClean="0"/>
              <a:t> footprint on each link is … this </a:t>
            </a:r>
            <a:r>
              <a:rPr lang="en-US" baseline="0" dirty="0" err="1" smtClean="0"/>
              <a:t>essneitally</a:t>
            </a:r>
            <a:r>
              <a:rPr lang="en-US" baseline="0" dirty="0" smtClean="0"/>
              <a:t> counts how much the link is utilization when traffic is routed along the link and RE employed…. We use latency </a:t>
            </a:r>
            <a:r>
              <a:rPr lang="en-US" baseline="0" dirty="0" err="1" smtClean="0"/>
              <a:t>becau</a:t>
            </a:r>
            <a:endParaRPr lang="en-US" baseline="0" dirty="0" smtClean="0"/>
          </a:p>
          <a:p>
            <a:endParaRPr lang="en-US" baseline="0" dirty="0" smtClean="0"/>
          </a:p>
          <a:p>
            <a:r>
              <a:rPr lang="en-US" baseline="0" dirty="0" smtClean="0"/>
              <a:t>The problem is formulated as linear program. The objective here is to minimize the total traffic footprint on ISP links. The total traffic footprint on each link is basically the latency of link times total unique content carried by the link. Note that we consider unique content instead of total content, since redundancy elimination would have removed duplicate content. We consider latency of link, as long latency would mean that the packet occupy network resource for longer time. This traffic footprint metric represents aggregate network resource consumption, and our objective is to minimize the aggregate network resource consumption.</a:t>
            </a:r>
          </a:p>
          <a:p>
            <a:endParaRPr lang="en-US" baseline="0" dirty="0" smtClean="0"/>
          </a:p>
          <a:p>
            <a:r>
              <a:rPr lang="en-US" baseline="0" dirty="0" smtClean="0"/>
              <a:t>The intuition here is to compute narrow and deep trees which aggregate redundant traffic as much as possible to get the maximum advantage of redundancy elimination.</a:t>
            </a:r>
          </a:p>
          <a:p>
            <a:endParaRPr lang="en-US" baseline="0" dirty="0" smtClean="0"/>
          </a:p>
          <a:p>
            <a:r>
              <a:rPr lang="en-US" baseline="0" dirty="0" smtClean="0"/>
              <a:t>We also allow some room for errors in the calculation to make sure that link capacities are absolutely not overwhelmed.</a:t>
            </a:r>
          </a:p>
          <a:p>
            <a:endParaRPr lang="en-US" baseline="0" dirty="0" smtClean="0"/>
          </a:p>
          <a:p>
            <a:endParaRPr lang="en-US" baseline="0" dirty="0" smtClean="0"/>
          </a:p>
          <a:p>
            <a:endParaRPr lang="en-US" baseline="0" dirty="0" smtClean="0"/>
          </a:p>
          <a:p>
            <a:endParaRPr lang="en-US" baseline="0" dirty="0" smtClean="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B5D97E-253B-4BDD-A6FF-9F49B0C4095C}" type="slidenum">
              <a:rPr lang="en-US" smtClean="0"/>
              <a:pPr>
                <a:defRPr/>
              </a:pPr>
              <a:t>43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Brief glimpse…</a:t>
            </a:r>
          </a:p>
          <a:p>
            <a:pPr>
              <a:spcBef>
                <a:spcPct val="0"/>
              </a:spcBef>
            </a:pPr>
            <a:endParaRPr lang="en-US" dirty="0" smtClean="0"/>
          </a:p>
          <a:p>
            <a:pPr>
              <a:spcBef>
                <a:spcPct val="0"/>
              </a:spcBef>
            </a:pPr>
            <a:r>
              <a:rPr lang="en-US" dirty="0" smtClean="0"/>
              <a:t>Sprint</a:t>
            </a:r>
            <a:r>
              <a:rPr lang="en-US" baseline="0" dirty="0" smtClean="0"/>
              <a:t> network topology and the Web server trace…</a:t>
            </a:r>
          </a:p>
          <a:p>
            <a:pPr>
              <a:spcBef>
                <a:spcPct val="0"/>
              </a:spcBef>
            </a:pPr>
            <a:endParaRPr lang="en-US" baseline="0" dirty="0" smtClean="0"/>
          </a:p>
          <a:p>
            <a:pPr>
              <a:spcBef>
                <a:spcPct val="0"/>
              </a:spcBef>
            </a:pPr>
            <a:r>
              <a:rPr lang="en-US" baseline="0" dirty="0" smtClean="0"/>
              <a:t>50% redundant… </a:t>
            </a:r>
          </a:p>
          <a:p>
            <a:pPr>
              <a:spcBef>
                <a:spcPct val="0"/>
              </a:spcBef>
            </a:pPr>
            <a:endParaRPr lang="en-US" baseline="0" dirty="0" smtClean="0"/>
          </a:p>
          <a:p>
            <a:pPr>
              <a:spcBef>
                <a:spcPct val="0"/>
              </a:spcBef>
            </a:pPr>
            <a:r>
              <a:rPr lang="en-US" dirty="0" smtClean="0"/>
              <a:t>Enters at one, exits</a:t>
            </a:r>
            <a:r>
              <a:rPr lang="en-US" baseline="0" dirty="0" smtClean="0"/>
              <a:t> on the basis of destination addresses…</a:t>
            </a:r>
          </a:p>
          <a:p>
            <a:pPr>
              <a:spcBef>
                <a:spcPct val="0"/>
              </a:spcBef>
            </a:pPr>
            <a:endParaRPr lang="en-US" baseline="0" dirty="0" smtClean="0"/>
          </a:p>
          <a:p>
            <a:pPr>
              <a:spcBef>
                <a:spcPct val="0"/>
              </a:spcBef>
            </a:pPr>
            <a:r>
              <a:rPr lang="en-US" dirty="0" smtClean="0"/>
              <a:t>Compute total network wide utilization,</a:t>
            </a:r>
            <a:r>
              <a:rPr lang="en-US" baseline="0" dirty="0" smtClean="0"/>
              <a:t> or our …</a:t>
            </a:r>
          </a:p>
          <a:p>
            <a:pPr>
              <a:spcBef>
                <a:spcPct val="0"/>
              </a:spcBef>
            </a:pPr>
            <a:endParaRPr lang="en-US" dirty="0" smtClean="0"/>
          </a:p>
          <a:p>
            <a:pPr>
              <a:spcBef>
                <a:spcPct val="0"/>
              </a:spcBef>
            </a:pPr>
            <a:r>
              <a:rPr lang="en-US" dirty="0" smtClean="0"/>
              <a:t>Total network</a:t>
            </a:r>
            <a:r>
              <a:rPr lang="en-US" baseline="0" dirty="0" smtClean="0"/>
              <a:t> footprint represents the aggregate network resource consumption, so we use that to evaluate our algorithm and shortest path with Redundancy elimination, We have used ATT topology, and have 2GB cache per router. The high volume trace had 50% redundancy using 2GB cache. 50% redundancy means that 50% of the trace have unique content, and rest of trace have their copies. 2GB cache just represent storing 20-30s worth packets. </a:t>
            </a:r>
          </a:p>
          <a:p>
            <a:pPr>
              <a:spcBef>
                <a:spcPct val="0"/>
              </a:spcBef>
            </a:pPr>
            <a:endParaRPr lang="en-US" baseline="0" dirty="0" smtClean="0"/>
          </a:p>
          <a:p>
            <a:pPr>
              <a:spcBef>
                <a:spcPct val="0"/>
              </a:spcBef>
            </a:pPr>
            <a:r>
              <a:rPr lang="en-US" baseline="0" dirty="0" smtClean="0"/>
              <a:t>We assume traffic to enter each border router and compute total network footprint for it, We plot CDF of reduction in network footprint across border routers of ATT</a:t>
            </a:r>
          </a:p>
          <a:p>
            <a:pPr>
              <a:spcBef>
                <a:spcPct val="0"/>
              </a:spcBef>
            </a:pPr>
            <a:endParaRPr lang="en-US" baseline="0" dirty="0" smtClean="0"/>
          </a:p>
          <a:p>
            <a:pPr>
              <a:spcBef>
                <a:spcPct val="0"/>
              </a:spcBef>
            </a:pPr>
            <a:endParaRPr lang="en-US" baseline="0" dirty="0" smtClean="0"/>
          </a:p>
          <a:p>
            <a:pPr>
              <a:spcBef>
                <a:spcPct val="0"/>
              </a:spcBef>
            </a:pPr>
            <a:r>
              <a:rPr lang="en-US" baseline="0" dirty="0" smtClean="0"/>
              <a:t>The variation of RA and SP-RE depends on topology as well. For example if a border router is directly connect to most of other border routers, RA and SP-RE would have similar benefit. It also depends on how much traffic is replicated across border routers. ( Diagram to explain ?? )</a:t>
            </a:r>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F72E45-3D7D-432B-90E5-80746F4399F0}" type="slidenum">
              <a:rPr lang="en-US"/>
              <a:pPr fontAlgn="base">
                <a:spcBef>
                  <a:spcPct val="0"/>
                </a:spcBef>
                <a:spcAft>
                  <a:spcPct val="0"/>
                </a:spcAft>
              </a:pPr>
              <a:t>44</a:t>
            </a:fld>
            <a:endParaRPr lang="en-US"/>
          </a:p>
        </p:txBody>
      </p:sp>
      <p:sp>
        <p:nvSpPr>
          <p:cNvPr id="45061"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sp>
        <p:nvSpPr>
          <p:cNvPr id="45062"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Network-wide utilization… static, long metric metric to optimization. Also effective to accommodate</a:t>
            </a:r>
            <a:r>
              <a:rPr lang="en-US" baseline="0" dirty="0" smtClean="0"/>
              <a:t> short term demand spikes.</a:t>
            </a:r>
            <a:endParaRPr lang="en-US" dirty="0" smtClean="0"/>
          </a:p>
          <a:p>
            <a:pPr>
              <a:spcBef>
                <a:spcPct val="0"/>
              </a:spcBef>
            </a:pPr>
            <a:endParaRPr lang="en-US" dirty="0" smtClean="0"/>
          </a:p>
          <a:p>
            <a:pPr>
              <a:spcBef>
                <a:spcPct val="0"/>
              </a:spcBef>
            </a:pPr>
            <a:r>
              <a:rPr lang="en-US" dirty="0" smtClean="0"/>
              <a:t>Flash Crowd Simulation Why ? ISPs care about traffic engineering for cases like Flash Crowd, where volume increases suddenly. Currently used techniques are ineffective at responding to flash crowd situations. </a:t>
            </a: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BD8BC5-5519-4AF9-9CE9-8F32B9D06B06}" type="slidenum">
              <a:rPr lang="en-US"/>
              <a:pPr fontAlgn="base">
                <a:spcBef>
                  <a:spcPct val="0"/>
                </a:spcBef>
                <a:spcAft>
                  <a:spcPct val="0"/>
                </a:spcAft>
              </a:pPr>
              <a:t>45</a:t>
            </a:fld>
            <a:endParaRPr lang="en-US"/>
          </a:p>
        </p:txBody>
      </p:sp>
      <p:sp>
        <p:nvSpPr>
          <p:cNvPr id="47109"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sp>
        <p:nvSpPr>
          <p:cNvPr id="47110"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The central question that drives our work is how do we address the universal need to scale</a:t>
            </a:r>
            <a:r>
              <a:rPr lang="en-US" baseline="0" dirty="0" smtClean="0"/>
              <a:t> link capacities with growing traffic volumes. Today, the answer is to employ a variety of solutions in a piece-meal fashion in point-deployments. E.g..</a:t>
            </a:r>
          </a:p>
          <a:p>
            <a:endParaRPr lang="en-US" baseline="0" dirty="0" smtClean="0"/>
          </a:p>
          <a:p>
            <a:r>
              <a:rPr lang="en-US" baseline="0" dirty="0" smtClean="0"/>
              <a:t>Such point deployments not helpful in meeting the challenge.</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B5D97E-253B-4BDD-A6FF-9F49B0C4095C}" type="slidenum">
              <a:rPr lang="en-US" smtClean="0"/>
              <a:pPr>
                <a:defRPr/>
              </a:pPr>
              <a:t>47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buFontTx/>
              <a:buNone/>
            </a:pPr>
            <a:r>
              <a:rPr lang="en-US" dirty="0" smtClean="0"/>
              <a:t>No disputing</a:t>
            </a:r>
            <a:r>
              <a:rPr lang="en-US" baseline="0" dirty="0" smtClean="0"/>
              <a:t> the fact that… </a:t>
            </a:r>
            <a:r>
              <a:rPr lang="en-US" dirty="0" smtClean="0"/>
              <a:t>We</a:t>
            </a:r>
            <a:r>
              <a:rPr lang="en-US" baseline="0" dirty="0" smtClean="0"/>
              <a:t> all know that today’s internet carry lot of redundant traffic. </a:t>
            </a:r>
          </a:p>
          <a:p>
            <a:pPr marL="228600" indent="-228600">
              <a:spcBef>
                <a:spcPct val="0"/>
              </a:spcBef>
              <a:buFontTx/>
              <a:buNone/>
            </a:pPr>
            <a:endParaRPr lang="en-US" baseline="0" dirty="0" smtClean="0"/>
          </a:p>
          <a:p>
            <a:pPr marL="228600" indent="-228600">
              <a:spcBef>
                <a:spcPct val="0"/>
              </a:spcBef>
              <a:buFontTx/>
              <a:buNone/>
            </a:pPr>
            <a:r>
              <a:rPr lang="en-US" baseline="0" dirty="0" smtClean="0"/>
              <a:t>Some content is a lot more </a:t>
            </a:r>
            <a:r>
              <a:rPr lang="en-US" baseline="0" dirty="0" err="1" smtClean="0"/>
              <a:t>porpular</a:t>
            </a:r>
            <a:r>
              <a:rPr lang="en-US" baseline="0" dirty="0" smtClean="0"/>
              <a:t>, similar </a:t>
            </a:r>
            <a:r>
              <a:rPr lang="en-US" baseline="0" dirty="0" err="1" smtClean="0"/>
              <a:t>nterests</a:t>
            </a:r>
            <a:r>
              <a:rPr lang="en-US" baseline="0" dirty="0" smtClean="0"/>
              <a:t>, habitual access…</a:t>
            </a:r>
          </a:p>
          <a:p>
            <a:pPr marL="228600" indent="-228600">
              <a:spcBef>
                <a:spcPct val="0"/>
              </a:spcBef>
              <a:buFontTx/>
              <a:buNone/>
            </a:pPr>
            <a:endParaRPr lang="en-US" baseline="0" dirty="0" smtClean="0"/>
          </a:p>
          <a:p>
            <a:pPr marL="228600" indent="-228600">
              <a:spcBef>
                <a:spcPct val="0"/>
              </a:spcBef>
              <a:buFontTx/>
              <a:buNone/>
            </a:pPr>
            <a:r>
              <a:rPr lang="en-US" baseline="0" dirty="0" smtClean="0"/>
              <a:t>For instance many of use visit </a:t>
            </a:r>
            <a:r>
              <a:rPr lang="en-US" baseline="0" dirty="0" err="1" smtClean="0"/>
              <a:t>nytimes</a:t>
            </a:r>
            <a:r>
              <a:rPr lang="en-US" baseline="0" dirty="0" smtClean="0"/>
              <a:t> </a:t>
            </a:r>
            <a:r>
              <a:rPr lang="en-US" baseline="0" dirty="0" err="1" smtClean="0"/>
              <a:t>ove</a:t>
            </a:r>
            <a:r>
              <a:rPr lang="en-US" baseline="0" dirty="0" smtClean="0"/>
              <a:t>… or users may want to watch live streaming video some popular event, or  users may download the same object from a remote compute using some peer to peer protocol…</a:t>
            </a:r>
          </a:p>
          <a:p>
            <a:pPr marL="228600" indent="-228600">
              <a:spcBef>
                <a:spcPct val="0"/>
              </a:spcBef>
              <a:buFontTx/>
              <a:buNone/>
            </a:pPr>
            <a:endParaRPr lang="en-US" baseline="0" dirty="0" smtClean="0"/>
          </a:p>
          <a:p>
            <a:pPr marL="228600" indent="-228600">
              <a:spcBef>
                <a:spcPct val="0"/>
              </a:spcBef>
              <a:buFontTx/>
              <a:buNone/>
            </a:pPr>
            <a:r>
              <a:rPr lang="en-US" baseline="0" dirty="0" smtClean="0"/>
              <a:t>Whatever be the specific situation or application you use, the consequence is that … may be at fine time scales or far enough apart in time</a:t>
            </a:r>
          </a:p>
          <a:p>
            <a:pPr marL="228600" indent="-228600">
              <a:spcBef>
                <a:spcPct val="0"/>
              </a:spcBef>
              <a:buFontTx/>
              <a:buNone/>
            </a:pPr>
            <a:endParaRPr lang="en-US" baseline="0" dirty="0" smtClean="0"/>
          </a:p>
          <a:p>
            <a:pPr marL="228600" indent="-228600">
              <a:spcBef>
                <a:spcPct val="0"/>
              </a:spcBef>
              <a:buFontTx/>
              <a:buNone/>
            </a:pPr>
            <a:r>
              <a:rPr lang="en-US" baseline="0" dirty="0" smtClean="0"/>
              <a:t>Duplication of content due to… in this example… also arise due to content matching partially,.. App headers etc.</a:t>
            </a:r>
          </a:p>
          <a:p>
            <a:pPr marL="228600" indent="-228600">
              <a:spcBef>
                <a:spcPct val="0"/>
              </a:spcBef>
              <a:buFontTx/>
              <a:buNone/>
            </a:pPr>
            <a:endParaRPr lang="en-US" baseline="0" dirty="0" smtClean="0"/>
          </a:p>
          <a:p>
            <a:pPr marL="228600" indent="-228600">
              <a:spcBef>
                <a:spcPct val="0"/>
              </a:spcBef>
              <a:buFontTx/>
              <a:buNone/>
            </a:pPr>
            <a:r>
              <a:rPr lang="en-US" baseline="0" dirty="0" smtClean="0"/>
              <a:t>Consider this example where a user is browsing CNN page at time T</a:t>
            </a:r>
          </a:p>
          <a:p>
            <a:pPr marL="228600" indent="-228600">
              <a:spcBef>
                <a:spcPct val="0"/>
              </a:spcBef>
              <a:buFontTx/>
              <a:buNone/>
            </a:pPr>
            <a:r>
              <a:rPr lang="en-US" baseline="0" dirty="0" smtClean="0"/>
              <a:t>Another user is browsing same CNN page at different time. So we have similar content traversing same set of links.</a:t>
            </a:r>
          </a:p>
          <a:p>
            <a:pPr marL="228600" indent="-228600">
              <a:spcBef>
                <a:spcPct val="0"/>
              </a:spcBef>
              <a:buFontTx/>
              <a:buNone/>
            </a:pPr>
            <a:endParaRPr lang="en-US" baseline="0" dirty="0" smtClean="0"/>
          </a:p>
          <a:p>
            <a:pPr marL="228600" indent="-228600">
              <a:spcBef>
                <a:spcPct val="0"/>
              </a:spcBef>
              <a:buFontTx/>
              <a:buNone/>
            </a:pPr>
            <a:r>
              <a:rPr lang="en-US" baseline="0" dirty="0" smtClean="0"/>
              <a:t>There are other reasons of redundancy in internet, like some parts of two different pages are same (like in case of page banners ), or same   application-specific headers are used.</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0B6A42-DB90-4023-8697-A7891D5CDB36}" type="slidenum">
              <a:rPr lang="en-US"/>
              <a:pPr fontAlgn="base">
                <a:spcBef>
                  <a:spcPct val="0"/>
                </a:spcBef>
                <a:spcAft>
                  <a:spcPct val="0"/>
                </a:spcAft>
              </a:pPr>
              <a:t>48</a:t>
            </a:fld>
            <a:endParaRPr lang="en-US"/>
          </a:p>
        </p:txBody>
      </p:sp>
      <p:sp>
        <p:nvSpPr>
          <p:cNvPr id="31749"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sp>
        <p:nvSpPr>
          <p:cNvPr id="31750"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Undoubtedly… offer substantial benefits in the point deployments.</a:t>
            </a:r>
          </a:p>
          <a:p>
            <a:endParaRPr lang="en-US" dirty="0" smtClean="0"/>
          </a:p>
          <a:p>
            <a:r>
              <a:rPr lang="en-US" dirty="0" smtClean="0"/>
              <a:t>Fundamental problem of scaling link capacities</a:t>
            </a:r>
            <a:r>
              <a:rPr lang="en-US" baseline="0" dirty="0" smtClean="0"/>
              <a:t> remains and grows in importance as volumes grows… </a:t>
            </a:r>
          </a:p>
          <a:p>
            <a:endParaRPr lang="en-US" dirty="0" smtClean="0"/>
          </a:p>
          <a:p>
            <a:r>
              <a:rPr lang="en-US" dirty="0" smtClean="0"/>
              <a:t>Question: rather than employ point solutions in an </a:t>
            </a:r>
            <a:r>
              <a:rPr lang="en-US" dirty="0" err="1" smtClean="0"/>
              <a:t>adhoc</a:t>
            </a:r>
            <a:r>
              <a:rPr lang="en-US" baseline="0" dirty="0" smtClean="0"/>
              <a:t> piece-meal fashion, is there an alternate architectural approach to address the universal need to scale link capacities? What would such an approach look like and what are its implications?</a:t>
            </a:r>
          </a:p>
          <a:p>
            <a:endParaRPr lang="en-US" baseline="0" dirty="0" smtClean="0"/>
          </a:p>
          <a:p>
            <a:r>
              <a:rPr lang="en-US" baseline="0" dirty="0" smtClean="0"/>
              <a:t>We propose one such architectural approach where RE is supported as a primitive operation inherently within the network so that RE applies uniformly and transparently to all applications, flow, multicast, </a:t>
            </a:r>
            <a:r>
              <a:rPr lang="en-US" baseline="0" dirty="0" err="1" smtClean="0"/>
              <a:t>unicast</a:t>
            </a:r>
            <a:r>
              <a:rPr lang="en-US" baseline="0" dirty="0" smtClean="0"/>
              <a:t> traffic etc.</a:t>
            </a:r>
          </a:p>
          <a:p>
            <a:endParaRPr lang="en-US" baseline="0" dirty="0" smtClean="0"/>
          </a:p>
          <a:p>
            <a:r>
              <a:rPr lang="en-US" baseline="0" dirty="0" smtClean="0"/>
              <a:t>Transparent service to scale network capacity and by default should not require end-point changes. End-points function as they do today – network takes care of removing redundancies. Optionally end-points could be changed to better leverage the service or perform other optimizations, but that would be a performance enhancement and something that is not fundamentally necessary.</a:t>
            </a:r>
          </a:p>
          <a:p>
            <a:endParaRPr lang="en-US" baseline="0" dirty="0" smtClean="0"/>
          </a:p>
          <a:p>
            <a:r>
              <a:rPr lang="en-US" baseline="0" dirty="0" smtClean="0"/>
              <a:t>Should not slow down or otherwise negatively impact applications.</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B5D97E-253B-4BDD-A6FF-9F49B0C4095C}" type="slidenum">
              <a:rPr lang="en-US" smtClean="0"/>
              <a:pPr>
                <a:defRPr/>
              </a:pPr>
              <a:t>49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point solutions that exist today are grossly insufficient in addressing the universal</a:t>
            </a:r>
            <a:r>
              <a:rPr lang="en-US" baseline="0" dirty="0" smtClean="0"/>
              <a:t> need to scale links capacities. …,  don’t extend benefits to other…, such …, also don’t extend benefits to links in the network core…</a:t>
            </a:r>
            <a:endParaRPr lang="en-US" dirty="0" smtClean="0"/>
          </a:p>
          <a:p>
            <a:endParaRPr lang="en-US" dirty="0" smtClean="0"/>
          </a:p>
          <a:p>
            <a:r>
              <a:rPr lang="en-US" dirty="0" smtClean="0"/>
              <a:t>Thus, we need a more fundamental architectural</a:t>
            </a:r>
            <a:r>
              <a:rPr lang="en-US" baseline="0" dirty="0" smtClean="0"/>
              <a:t> approach to address the universal need to scale capacities.</a:t>
            </a:r>
          </a:p>
          <a:p>
            <a:endParaRPr lang="en-US" dirty="0" smtClean="0"/>
          </a:p>
          <a:p>
            <a:r>
              <a:rPr lang="en-US" baseline="0" dirty="0" smtClean="0"/>
              <a:t>In our work, we are exploring what such architectural approaches may be, and their implications</a:t>
            </a:r>
          </a:p>
          <a:p>
            <a:endParaRPr lang="en-US" baseline="0" dirty="0" smtClean="0"/>
          </a:p>
          <a:p>
            <a:r>
              <a:rPr lang="en-US" baseline="0" dirty="0" smtClean="0"/>
              <a:t>We propose one such architectural approach where RE is supported as a primitive operation inherently within the network so that RE applies uniformly and transparently to all applications, flow, multicast, </a:t>
            </a:r>
            <a:r>
              <a:rPr lang="en-US" baseline="0" dirty="0" err="1" smtClean="0"/>
              <a:t>unicast</a:t>
            </a:r>
            <a:r>
              <a:rPr lang="en-US" baseline="0" dirty="0" smtClean="0"/>
              <a:t> traffic etc.</a:t>
            </a:r>
          </a:p>
          <a:p>
            <a:endParaRPr lang="en-US" baseline="0" dirty="0" smtClean="0"/>
          </a:p>
          <a:p>
            <a:r>
              <a:rPr lang="en-US" baseline="0" dirty="0" smtClean="0"/>
              <a:t>Transparent service to scale network capacity and by default should not require end-point changes. End-points function as they do today – network takes care of removing redundancies. Optionally end-points could be changed to better leverage the service or perform other optimizations, but that would be a performance enhancement and something that is not fundamentally required by our </a:t>
            </a:r>
            <a:r>
              <a:rPr lang="en-US" baseline="0" dirty="0" err="1" smtClean="0"/>
              <a:t>architeture</a:t>
            </a:r>
            <a:r>
              <a:rPr lang="en-US" baseline="0" dirty="0" smtClean="0"/>
              <a:t>.</a:t>
            </a:r>
          </a:p>
          <a:p>
            <a:endParaRPr lang="en-US" baseline="0" dirty="0" smtClean="0"/>
          </a:p>
          <a:p>
            <a:r>
              <a:rPr lang="en-US" baseline="0" dirty="0" smtClean="0"/>
              <a:t>Should not slow down or otherwise negatively impact applications.</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B5D97E-253B-4BDD-A6FF-9F49B0C4095C}"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Requirements</a:t>
            </a:r>
            <a:r>
              <a:rPr lang="en-US" sz="1200" kern="1200" baseline="0" dirty="0" smtClean="0">
                <a:solidFill>
                  <a:schemeClr val="tx1"/>
                </a:solidFill>
                <a:latin typeface="+mn-lt"/>
                <a:ea typeface="+mn-ea"/>
                <a:cs typeface="+mn-cs"/>
              </a:rPr>
              <a:t> from a network for redundancy elimination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Examine a stream of bytes and remove duplicates, reinsert at a later location.. Do this irrespective of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Severa</a:t>
            </a:r>
            <a:r>
              <a:rPr lang="en-US" sz="1200" kern="1200" baseline="0" dirty="0" smtClean="0">
                <a:solidFill>
                  <a:schemeClr val="tx1"/>
                </a:solidFill>
                <a:latin typeface="+mn-lt"/>
                <a:ea typeface="+mn-ea"/>
                <a:cs typeface="+mn-cs"/>
              </a:rPr>
              <a:t>l past systems have tried to eliminate redundant transfers and improve network efficiency</a:t>
            </a:r>
          </a:p>
          <a:p>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Classicial</a:t>
            </a:r>
            <a:r>
              <a:rPr lang="en-US" sz="1200" kern="1200" baseline="0" dirty="0" smtClean="0">
                <a:solidFill>
                  <a:schemeClr val="tx1"/>
                </a:solidFill>
                <a:latin typeface="+mn-lt"/>
                <a:ea typeface="+mn-ea"/>
                <a:cs typeface="+mn-cs"/>
              </a:rPr>
              <a:t> example are Web caches, which exemplify a set of approaches that work at …are object-level approaches. A cache stores entire objects and tries to serve full objects locally.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But this is </a:t>
            </a:r>
            <a:r>
              <a:rPr lang="en-US" sz="1200" kern="1200" baseline="0" dirty="0" err="1" smtClean="0">
                <a:solidFill>
                  <a:schemeClr val="tx1"/>
                </a:solidFill>
                <a:latin typeface="+mn-lt"/>
                <a:ea typeface="+mn-ea"/>
                <a:cs typeface="+mn-cs"/>
              </a:rPr>
              <a:t>passe</a:t>
            </a:r>
            <a:r>
              <a:rPr lang="en-US" sz="1200" kern="1200" baseline="0" dirty="0" smtClean="0">
                <a:solidFill>
                  <a:schemeClr val="tx1"/>
                </a:solidFill>
                <a:latin typeface="+mn-lt"/>
                <a:ea typeface="+mn-ea"/>
                <a:cs typeface="+mn-cs"/>
              </a:rPr>
              <a:t>. The modern approach is to apply techniques which apply at the sub-object or even the packet level. These are also call WAN optimization tech…</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Attractive </a:t>
            </a:r>
            <a:r>
              <a:rPr lang="en-US" sz="1200" kern="1200" baseline="0" dirty="0" err="1" smtClean="0">
                <a:solidFill>
                  <a:schemeClr val="tx1"/>
                </a:solidFill>
                <a:latin typeface="+mn-lt"/>
                <a:ea typeface="+mn-ea"/>
                <a:cs typeface="+mn-cs"/>
              </a:rPr>
              <a:t>featureof</a:t>
            </a:r>
            <a:r>
              <a:rPr lang="en-US" sz="1200" kern="1200" baseline="0" dirty="0" smtClean="0">
                <a:solidFill>
                  <a:schemeClr val="tx1"/>
                </a:solidFill>
                <a:latin typeface="+mn-lt"/>
                <a:ea typeface="+mn-ea"/>
                <a:cs typeface="+mn-cs"/>
              </a:rPr>
              <a:t> these techniques is that they are protocol independent in nature in the sense that they can remove redundant bytes from transfers irrespective of which applications or the end points involved in the communication…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XXXX</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Broadly, they can be categorized into two approaches. One is object-level caching, where static objects are stored in local cache. As the object is accessed, instead of going to actual site, you serve it from local cache.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recent years, the other approach being used is Packet-level-Caching. It is more generalized version of object-level caching. There are many WAN optimization products like Riverbed, </a:t>
            </a:r>
            <a:r>
              <a:rPr lang="en-US" sz="1200" kern="1200" baseline="0" dirty="0" err="1" smtClean="0">
                <a:solidFill>
                  <a:schemeClr val="tx1"/>
                </a:solidFill>
                <a:latin typeface="+mn-lt"/>
                <a:ea typeface="+mn-ea"/>
                <a:cs typeface="+mn-cs"/>
              </a:rPr>
              <a:t>Peribit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Packateer</a:t>
            </a:r>
            <a:r>
              <a:rPr lang="en-US" sz="1200" kern="1200" baseline="0" dirty="0" smtClean="0">
                <a:solidFill>
                  <a:schemeClr val="tx1"/>
                </a:solidFill>
                <a:latin typeface="+mn-lt"/>
                <a:ea typeface="+mn-ea"/>
                <a:cs typeface="+mn-cs"/>
              </a:rPr>
              <a:t> and others, which use Packet-level caching.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Let me give you brief overview of how packet-level caching works. Packet-caches are deployed on both end of access link. As packet comes, it is checked against the history of packets earlier sent over the link. If there is a match, instead of sending the full packet, you send the pointer to match and remaining part of packet. This way, smaller packet goes over the link. As the smaller packet reaches the other end of access link, the pointer is looked in the local-cache to give the full packet. So the full packet reaches the user.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Packet-level caching works better than object-level caching, because it can identify partial content match as well. Earlier studies have shown this as well.</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14E68B-5FD5-4D91-9D78-B80FBFB5BA6B}" type="slidenum">
              <a:rPr lang="en-US"/>
              <a:pPr fontAlgn="base">
                <a:spcBef>
                  <a:spcPct val="0"/>
                </a:spcBef>
                <a:spcAft>
                  <a:spcPct val="0"/>
                </a:spcAft>
              </a:pPr>
              <a:t>51</a:t>
            </a:fld>
            <a:endParaRPr lang="en-US"/>
          </a:p>
        </p:txBody>
      </p:sp>
      <p:sp>
        <p:nvSpPr>
          <p:cNvPr id="32773"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sp>
        <p:nvSpPr>
          <p:cNvPr id="32774"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buFontTx/>
              <a:buNone/>
            </a:pPr>
            <a:r>
              <a:rPr lang="en-US" dirty="0" smtClean="0"/>
              <a:t>No disputing</a:t>
            </a:r>
            <a:r>
              <a:rPr lang="en-US" baseline="0" dirty="0" smtClean="0"/>
              <a:t> the fact that… </a:t>
            </a:r>
            <a:r>
              <a:rPr lang="en-US" dirty="0" smtClean="0"/>
              <a:t>We</a:t>
            </a:r>
            <a:r>
              <a:rPr lang="en-US" baseline="0" dirty="0" smtClean="0"/>
              <a:t> all know that today’s internet carry lot of redundant traffic. </a:t>
            </a:r>
          </a:p>
          <a:p>
            <a:pPr marL="228600" indent="-228600">
              <a:spcBef>
                <a:spcPct val="0"/>
              </a:spcBef>
              <a:buFontTx/>
              <a:buNone/>
            </a:pPr>
            <a:endParaRPr lang="en-US" baseline="0" dirty="0" smtClean="0"/>
          </a:p>
          <a:p>
            <a:pPr marL="228600" indent="-228600">
              <a:spcBef>
                <a:spcPct val="0"/>
              </a:spcBef>
              <a:buFontTx/>
              <a:buNone/>
            </a:pPr>
            <a:r>
              <a:rPr lang="en-US" baseline="0" dirty="0" smtClean="0"/>
              <a:t>Some content is a lot more </a:t>
            </a:r>
            <a:r>
              <a:rPr lang="en-US" baseline="0" dirty="0" err="1" smtClean="0"/>
              <a:t>porpular</a:t>
            </a:r>
            <a:r>
              <a:rPr lang="en-US" baseline="0" dirty="0" smtClean="0"/>
              <a:t>, similar </a:t>
            </a:r>
            <a:r>
              <a:rPr lang="en-US" baseline="0" dirty="0" err="1" smtClean="0"/>
              <a:t>nterests</a:t>
            </a:r>
            <a:r>
              <a:rPr lang="en-US" baseline="0" dirty="0" smtClean="0"/>
              <a:t>, habitual access…</a:t>
            </a:r>
          </a:p>
          <a:p>
            <a:pPr marL="228600" indent="-228600">
              <a:spcBef>
                <a:spcPct val="0"/>
              </a:spcBef>
              <a:buFontTx/>
              <a:buNone/>
            </a:pPr>
            <a:endParaRPr lang="en-US" baseline="0" dirty="0" smtClean="0"/>
          </a:p>
          <a:p>
            <a:pPr marL="228600" indent="-228600">
              <a:spcBef>
                <a:spcPct val="0"/>
              </a:spcBef>
              <a:buFontTx/>
              <a:buNone/>
            </a:pPr>
            <a:r>
              <a:rPr lang="en-US" baseline="0" dirty="0" smtClean="0"/>
              <a:t>For instance many of use visit </a:t>
            </a:r>
            <a:r>
              <a:rPr lang="en-US" baseline="0" dirty="0" err="1" smtClean="0"/>
              <a:t>nytimes</a:t>
            </a:r>
            <a:r>
              <a:rPr lang="en-US" baseline="0" dirty="0" smtClean="0"/>
              <a:t> </a:t>
            </a:r>
            <a:r>
              <a:rPr lang="en-US" baseline="0" dirty="0" err="1" smtClean="0"/>
              <a:t>ove</a:t>
            </a:r>
            <a:r>
              <a:rPr lang="en-US" baseline="0" dirty="0" smtClean="0"/>
              <a:t>… or users may want to watch live streaming video some popular event, or  users may download the same object from a remote compute using some peer to peer protocol…</a:t>
            </a:r>
          </a:p>
          <a:p>
            <a:pPr marL="228600" indent="-228600">
              <a:spcBef>
                <a:spcPct val="0"/>
              </a:spcBef>
              <a:buFontTx/>
              <a:buNone/>
            </a:pPr>
            <a:endParaRPr lang="en-US" baseline="0" dirty="0" smtClean="0"/>
          </a:p>
          <a:p>
            <a:pPr marL="228600" indent="-228600">
              <a:spcBef>
                <a:spcPct val="0"/>
              </a:spcBef>
              <a:buFontTx/>
              <a:buNone/>
            </a:pPr>
            <a:r>
              <a:rPr lang="en-US" baseline="0" dirty="0" smtClean="0"/>
              <a:t>Whatever be the specific situation or application you use, the consequence is that … may be at fine time scales or far enough apart in time</a:t>
            </a:r>
          </a:p>
          <a:p>
            <a:pPr marL="228600" indent="-228600">
              <a:spcBef>
                <a:spcPct val="0"/>
              </a:spcBef>
              <a:buFontTx/>
              <a:buNone/>
            </a:pPr>
            <a:endParaRPr lang="en-US" baseline="0" dirty="0" smtClean="0"/>
          </a:p>
          <a:p>
            <a:pPr marL="228600" indent="-228600">
              <a:spcBef>
                <a:spcPct val="0"/>
              </a:spcBef>
              <a:buFontTx/>
              <a:buNone/>
            </a:pPr>
            <a:r>
              <a:rPr lang="en-US" baseline="0" dirty="0" smtClean="0"/>
              <a:t>Duplication of content due to… in this example… also arise due to content matching partially,.. App headers etc.</a:t>
            </a:r>
          </a:p>
          <a:p>
            <a:pPr marL="228600" indent="-228600">
              <a:spcBef>
                <a:spcPct val="0"/>
              </a:spcBef>
              <a:buFontTx/>
              <a:buNone/>
            </a:pPr>
            <a:endParaRPr lang="en-US" baseline="0" dirty="0" smtClean="0"/>
          </a:p>
          <a:p>
            <a:pPr marL="228600" indent="-228600">
              <a:spcBef>
                <a:spcPct val="0"/>
              </a:spcBef>
              <a:buFontTx/>
              <a:buNone/>
            </a:pPr>
            <a:r>
              <a:rPr lang="en-US" baseline="0" dirty="0" smtClean="0"/>
              <a:t>Consider this example where a user is browsing CNN page at time T</a:t>
            </a:r>
          </a:p>
          <a:p>
            <a:pPr marL="228600" indent="-228600">
              <a:spcBef>
                <a:spcPct val="0"/>
              </a:spcBef>
              <a:buFontTx/>
              <a:buNone/>
            </a:pPr>
            <a:r>
              <a:rPr lang="en-US" baseline="0" dirty="0" smtClean="0"/>
              <a:t>Another user is browsing same CNN page at different time. So we have similar content traversing same set of links.</a:t>
            </a:r>
          </a:p>
          <a:p>
            <a:pPr marL="228600" indent="-228600">
              <a:spcBef>
                <a:spcPct val="0"/>
              </a:spcBef>
              <a:buFontTx/>
              <a:buNone/>
            </a:pPr>
            <a:endParaRPr lang="en-US" baseline="0" dirty="0" smtClean="0"/>
          </a:p>
          <a:p>
            <a:pPr marL="228600" indent="-228600">
              <a:spcBef>
                <a:spcPct val="0"/>
              </a:spcBef>
              <a:buFontTx/>
              <a:buNone/>
            </a:pPr>
            <a:r>
              <a:rPr lang="en-US" baseline="0" dirty="0" smtClean="0"/>
              <a:t>There are other reasons of redundancy in internet, like some parts of two different pages are same (like in case of page banners ), or same   application-specific headers are used.</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0B6A42-DB90-4023-8697-A7891D5CDB36}" type="slidenum">
              <a:rPr lang="en-US"/>
              <a:pPr fontAlgn="base">
                <a:spcBef>
                  <a:spcPct val="0"/>
                </a:spcBef>
                <a:spcAft>
                  <a:spcPct val="0"/>
                </a:spcAft>
              </a:pPr>
              <a:t>52</a:t>
            </a:fld>
            <a:endParaRPr lang="en-US"/>
          </a:p>
        </p:txBody>
      </p:sp>
      <p:sp>
        <p:nvSpPr>
          <p:cNvPr id="31749"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sp>
        <p:nvSpPr>
          <p:cNvPr id="31750"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buFontTx/>
              <a:buNone/>
            </a:pPr>
            <a:r>
              <a:rPr lang="en-US" dirty="0" smtClean="0"/>
              <a:t>To elaborate… resulting in a …</a:t>
            </a:r>
          </a:p>
          <a:p>
            <a:pPr marL="228600" indent="-228600">
              <a:spcBef>
                <a:spcPct val="0"/>
              </a:spcBef>
              <a:buFontTx/>
              <a:buNone/>
            </a:pPr>
            <a:endParaRPr lang="en-US" dirty="0" smtClean="0"/>
          </a:p>
          <a:p>
            <a:pPr marL="228600" indent="-228600">
              <a:spcBef>
                <a:spcPct val="0"/>
              </a:spcBef>
              <a:buFontTx/>
              <a:buNone/>
            </a:pPr>
            <a:r>
              <a:rPr lang="en-US" dirty="0" smtClean="0"/>
              <a:t>The idea leverages</a:t>
            </a:r>
            <a:r>
              <a:rPr lang="en-US" baseline="0" dirty="0" smtClean="0"/>
              <a:t> the fact that memory and storage costs are falling much more rapidly than </a:t>
            </a:r>
            <a:r>
              <a:rPr lang="en-US" baseline="0" dirty="0" err="1" smtClean="0"/>
              <a:t>bandwdith</a:t>
            </a:r>
            <a:r>
              <a:rPr lang="en-US" baseline="0" dirty="0" smtClean="0"/>
              <a:t> costs and trades bandwidth for storage.</a:t>
            </a:r>
            <a:endParaRPr lang="en-US" dirty="0" smtClean="0"/>
          </a:p>
          <a:p>
            <a:pPr marL="228600" indent="-228600">
              <a:spcBef>
                <a:spcPct val="0"/>
              </a:spcBef>
              <a:buFontTx/>
              <a:buNone/>
            </a:pPr>
            <a:endParaRPr lang="en-US" dirty="0" smtClean="0"/>
          </a:p>
          <a:p>
            <a:pPr marL="228600" indent="-228600">
              <a:spcBef>
                <a:spcPct val="0"/>
              </a:spcBef>
              <a:buFontTx/>
              <a:buNone/>
            </a:pPr>
            <a:r>
              <a:rPr lang="en-US" dirty="0" smtClean="0"/>
              <a:t>Our</a:t>
            </a:r>
            <a:r>
              <a:rPr lang="en-US" baseline="0" dirty="0" smtClean="0"/>
              <a:t> </a:t>
            </a:r>
            <a:r>
              <a:rPr lang="en-US" baseline="0" dirty="0" err="1" smtClean="0"/>
              <a:t>strawman</a:t>
            </a:r>
            <a:r>
              <a:rPr lang="en-US" baseline="0" dirty="0" smtClean="0"/>
              <a:t> enables RE on network routers. At the level of routers, RE operates on individual packets.</a:t>
            </a:r>
          </a:p>
          <a:p>
            <a:pPr marL="228600" indent="-228600">
              <a:spcBef>
                <a:spcPct val="0"/>
              </a:spcBef>
              <a:buFontTx/>
              <a:buNone/>
            </a:pPr>
            <a:endParaRPr lang="en-US" baseline="0" dirty="0" smtClean="0"/>
          </a:p>
          <a:p>
            <a:pPr marL="228600" indent="-228600">
              <a:spcBef>
                <a:spcPct val="0"/>
              </a:spcBef>
              <a:buFontTx/>
              <a:buNone/>
            </a:pPr>
            <a:r>
              <a:rPr lang="en-US" baseline="0" dirty="0" smtClean="0"/>
              <a:t>Each router has a cache….</a:t>
            </a:r>
          </a:p>
          <a:p>
            <a:pPr marL="228600" indent="-228600">
              <a:spcBef>
                <a:spcPct val="0"/>
              </a:spcBef>
              <a:buFontTx/>
              <a:buNone/>
            </a:pPr>
            <a:endParaRPr lang="en-US" baseline="0" dirty="0" smtClean="0"/>
          </a:p>
          <a:p>
            <a:pPr marL="228600" indent="-228600">
              <a:spcBef>
                <a:spcPct val="0"/>
              </a:spcBef>
              <a:buFontTx/>
              <a:buNone/>
            </a:pPr>
            <a:r>
              <a:rPr lang="en-US" baseline="0" dirty="0" smtClean="0"/>
              <a:t>When packets arrive…</a:t>
            </a:r>
          </a:p>
          <a:p>
            <a:pPr marL="228600" indent="-228600">
              <a:spcBef>
                <a:spcPct val="0"/>
              </a:spcBef>
              <a:buFontTx/>
              <a:buNone/>
            </a:pPr>
            <a:endParaRPr lang="en-US" baseline="0" dirty="0" smtClean="0"/>
          </a:p>
          <a:p>
            <a:pPr marL="228600" indent="-228600">
              <a:spcBef>
                <a:spcPct val="0"/>
              </a:spcBef>
              <a:buFontTx/>
              <a:buNone/>
            </a:pPr>
            <a:r>
              <a:rPr lang="en-US" baseline="0" dirty="0" smtClean="0"/>
              <a:t>Green and red redundant on </a:t>
            </a:r>
            <a:r>
              <a:rPr lang="en-US" baseline="0" dirty="0" err="1" smtClean="0"/>
              <a:t>wisc</a:t>
            </a:r>
            <a:r>
              <a:rPr lang="en-US" baseline="0" dirty="0" smtClean="0"/>
              <a:t> acc link, just green redundant on other links…</a:t>
            </a:r>
          </a:p>
          <a:p>
            <a:pPr marL="228600" indent="-228600">
              <a:spcBef>
                <a:spcPct val="0"/>
              </a:spcBef>
              <a:buFontTx/>
              <a:buNone/>
            </a:pPr>
            <a:endParaRPr lang="en-US" baseline="0" dirty="0" smtClean="0"/>
          </a:p>
          <a:p>
            <a:pPr marL="228600" indent="-228600">
              <a:spcBef>
                <a:spcPct val="0"/>
              </a:spcBef>
              <a:buFontTx/>
              <a:buNone/>
            </a:pPr>
            <a:r>
              <a:rPr lang="en-US" baseline="0" dirty="0" smtClean="0"/>
              <a:t>RE will remove these redundant packets.</a:t>
            </a:r>
          </a:p>
          <a:p>
            <a:pPr marL="228600" indent="-228600">
              <a:spcBef>
                <a:spcPct val="0"/>
              </a:spcBef>
              <a:buFontTx/>
              <a:buNone/>
            </a:pPr>
            <a:endParaRPr lang="en-US" baseline="0" dirty="0" smtClean="0"/>
          </a:p>
          <a:p>
            <a:pPr marL="228600" indent="-228600">
              <a:spcBef>
                <a:spcPct val="0"/>
              </a:spcBef>
              <a:buFontTx/>
              <a:buNone/>
            </a:pPr>
            <a:r>
              <a:rPr lang="en-US" baseline="0" dirty="0" smtClean="0"/>
              <a:t>Benefits to end-networks… 6</a:t>
            </a:r>
            <a:r>
              <a:rPr lang="en-US" baseline="0" dirty="0" smtClean="0">
                <a:sym typeface="Wingdings" pitchFamily="2" charset="2"/>
              </a:rPr>
              <a:t>2, other links 32. subsumes the benefits of point deployments, e.g. across the individual access links.</a:t>
            </a:r>
          </a:p>
          <a:p>
            <a:pPr marL="228600" indent="-228600">
              <a:spcBef>
                <a:spcPct val="0"/>
              </a:spcBef>
              <a:buFontTx/>
              <a:buNone/>
            </a:pPr>
            <a:endParaRPr lang="en-US" baseline="0" dirty="0" smtClean="0">
              <a:sym typeface="Wingdings" pitchFamily="2" charset="2"/>
            </a:endParaRPr>
          </a:p>
          <a:p>
            <a:pPr marL="228600" indent="-228600">
              <a:spcBef>
                <a:spcPct val="0"/>
              </a:spcBef>
              <a:buFontTx/>
              <a:buNone/>
            </a:pPr>
            <a:r>
              <a:rPr lang="en-US" baseline="0" dirty="0" smtClean="0">
                <a:sym typeface="Wingdings" pitchFamily="2" charset="2"/>
              </a:rPr>
              <a:t>But it brings substantial benefits to network service providers as well.</a:t>
            </a:r>
            <a:endParaRPr lang="en-US" baseline="0" dirty="0" smtClean="0"/>
          </a:p>
          <a:p>
            <a:pPr marL="228600" indent="-228600">
              <a:spcBef>
                <a:spcPct val="0"/>
              </a:spcBef>
              <a:buFontTx/>
              <a:buNone/>
            </a:pPr>
            <a:endParaRPr lang="en-US" dirty="0" smtClean="0"/>
          </a:p>
          <a:p>
            <a:pPr marL="228600" indent="-228600">
              <a:spcBef>
                <a:spcPct val="0"/>
              </a:spcBef>
              <a:buFontTx/>
              <a:buNone/>
            </a:pPr>
            <a:r>
              <a:rPr lang="en-US" dirty="0" smtClean="0"/>
              <a:t>Enabling</a:t>
            </a:r>
            <a:r>
              <a:rPr lang="en-US" baseline="0" dirty="0" smtClean="0"/>
              <a:t> packet-level RE at every router means you will have packet cache at every router.  Upstream router, removes redundant bytes from the packet and send the smaller packet on the link. Downstream router, reconstruct the full packet by looking up its packet cache. This way, redundancy elimination is done in hop-by-hop manner.</a:t>
            </a:r>
          </a:p>
          <a:p>
            <a:pPr marL="228600" indent="-228600">
              <a:spcBef>
                <a:spcPct val="0"/>
              </a:spcBef>
              <a:buFontTx/>
              <a:buNone/>
            </a:pPr>
            <a:endParaRPr lang="en-US" baseline="0" dirty="0" smtClean="0"/>
          </a:p>
          <a:p>
            <a:pPr marL="228600" indent="-228600">
              <a:spcBef>
                <a:spcPct val="0"/>
              </a:spcBef>
              <a:buFontTx/>
              <a:buNone/>
            </a:pPr>
            <a:r>
              <a:rPr lang="en-US" sz="1200" kern="1200" dirty="0" smtClean="0">
                <a:solidFill>
                  <a:schemeClr val="tx1"/>
                </a:solidFill>
                <a:latin typeface="+mn-lt"/>
                <a:ea typeface="+mn-ea"/>
                <a:cs typeface="+mn-cs"/>
              </a:rPr>
              <a:t>Let me give you a glimpse of the benefits that universal</a:t>
            </a:r>
            <a:r>
              <a:rPr lang="en-US" sz="1200" kern="1200" baseline="0" dirty="0" smtClean="0">
                <a:solidFill>
                  <a:schemeClr val="tx1"/>
                </a:solidFill>
                <a:latin typeface="+mn-lt"/>
                <a:ea typeface="+mn-ea"/>
                <a:cs typeface="+mn-cs"/>
              </a:rPr>
              <a:t> redundancy elimination</a:t>
            </a:r>
            <a:r>
              <a:rPr lang="en-US" sz="1200" kern="1200" dirty="0" smtClean="0">
                <a:solidFill>
                  <a:schemeClr val="tx1"/>
                </a:solidFill>
                <a:latin typeface="+mn-lt"/>
                <a:ea typeface="+mn-ea"/>
                <a:cs typeface="+mn-cs"/>
              </a:rPr>
              <a:t> can offer. Consider the example</a:t>
            </a:r>
            <a:r>
              <a:rPr lang="en-US" sz="1200" kern="1200" baseline="0" dirty="0" smtClean="0">
                <a:solidFill>
                  <a:schemeClr val="tx1"/>
                </a:solidFill>
                <a:latin typeface="+mn-lt"/>
                <a:ea typeface="+mn-ea"/>
                <a:cs typeface="+mn-cs"/>
              </a:rPr>
              <a:t> that 3 packets are originating from Wisconsin and going to CMU.  Green packets are identical and correspond to same page accessed by two user at CMU. Red packet correspond to different page; Click</a:t>
            </a:r>
          </a:p>
          <a:p>
            <a:pPr marL="228600" indent="-228600">
              <a:spcBef>
                <a:spcPct val="0"/>
              </a:spcBef>
              <a:buFontTx/>
              <a:buNone/>
            </a:pPr>
            <a:r>
              <a:rPr lang="en-US" sz="1200" kern="1200" baseline="0" dirty="0" smtClean="0">
                <a:solidFill>
                  <a:schemeClr val="tx1"/>
                </a:solidFill>
                <a:latin typeface="+mn-lt"/>
                <a:ea typeface="+mn-ea"/>
                <a:cs typeface="+mn-cs"/>
              </a:rPr>
              <a:t>So you have redundant green packets on multiple links. Now consider that same pages were also accessed by users from Berkeley. Click, So you have both green and red packets redundant on Wisconsin access link. On other links, only green packet is redundant. Universal RE will remove redundant packets from all links.</a:t>
            </a:r>
          </a:p>
          <a:p>
            <a:pPr marL="228600" indent="-228600">
              <a:spcBef>
                <a:spcPct val="0"/>
              </a:spcBef>
              <a:buFontTx/>
              <a:buNone/>
            </a:pPr>
            <a:endParaRPr lang="en-US" sz="1200" kern="1200" baseline="0" dirty="0" smtClean="0">
              <a:solidFill>
                <a:schemeClr val="tx1"/>
              </a:solidFill>
              <a:latin typeface="+mn-lt"/>
              <a:ea typeface="+mn-ea"/>
              <a:cs typeface="+mn-cs"/>
            </a:endParaRPr>
          </a:p>
          <a:p>
            <a:pPr marL="228600" marR="0" indent="-22860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n-lt"/>
                <a:ea typeface="+mn-ea"/>
                <a:cs typeface="+mn-cs"/>
              </a:rPr>
              <a:t>Let’s first consider benefits of universal RE on Wisconsin, CMU and Berkeley access links. It </a:t>
            </a:r>
            <a:r>
              <a:rPr lang="en-US" sz="1200" kern="1200" dirty="0" smtClean="0">
                <a:solidFill>
                  <a:schemeClr val="tx1"/>
                </a:solidFill>
                <a:latin typeface="+mn-lt"/>
                <a:ea typeface="+mn-ea"/>
                <a:cs typeface="+mn-cs"/>
              </a:rPr>
              <a:t>benefits </a:t>
            </a:r>
            <a:r>
              <a:rPr lang="en-US" sz="1200" kern="1200" dirty="0" err="1" smtClean="0">
                <a:solidFill>
                  <a:schemeClr val="tx1"/>
                </a:solidFill>
                <a:latin typeface="+mn-lt"/>
                <a:ea typeface="+mn-ea"/>
                <a:cs typeface="+mn-cs"/>
              </a:rPr>
              <a:t>wisconsin</a:t>
            </a:r>
            <a:r>
              <a:rPr lang="en-US" sz="1200" kern="1200" dirty="0" smtClean="0">
                <a:solidFill>
                  <a:schemeClr val="tx1"/>
                </a:solidFill>
                <a:latin typeface="+mn-lt"/>
                <a:ea typeface="+mn-ea"/>
                <a:cs typeface="+mn-cs"/>
              </a:rPr>
              <a:t> by reducing load on its access link from 6 to 2,</a:t>
            </a:r>
            <a:r>
              <a:rPr lang="en-US" sz="1200" kern="1200" baseline="0" dirty="0" smtClean="0">
                <a:solidFill>
                  <a:schemeClr val="tx1"/>
                </a:solidFill>
                <a:latin typeface="+mn-lt"/>
                <a:ea typeface="+mn-ea"/>
                <a:cs typeface="+mn-cs"/>
              </a:rPr>
              <a:t> if you ignore counting small packets. You ignore them, since they have very small effect on load on the link. </a:t>
            </a:r>
            <a:r>
              <a:rPr lang="en-US" sz="1200" kern="1200" dirty="0" smtClean="0">
                <a:solidFill>
                  <a:schemeClr val="tx1"/>
                </a:solidFill>
                <a:latin typeface="+mn-lt"/>
                <a:ea typeface="+mn-ea"/>
                <a:cs typeface="+mn-cs"/>
              </a:rPr>
              <a:t>Similarly, it benefits CMU and </a:t>
            </a:r>
            <a:r>
              <a:rPr lang="en-US" sz="1200" kern="1200" dirty="0" err="1" smtClean="0">
                <a:solidFill>
                  <a:schemeClr val="tx1"/>
                </a:solidFill>
                <a:latin typeface="+mn-lt"/>
                <a:ea typeface="+mn-ea"/>
                <a:cs typeface="+mn-cs"/>
              </a:rPr>
              <a:t>berkeley</a:t>
            </a:r>
            <a:r>
              <a:rPr lang="en-US" sz="1200" kern="1200" dirty="0" smtClean="0">
                <a:solidFill>
                  <a:schemeClr val="tx1"/>
                </a:solidFill>
                <a:latin typeface="+mn-lt"/>
                <a:ea typeface="+mn-ea"/>
                <a:cs typeface="+mn-cs"/>
              </a:rPr>
              <a:t> by reducing load from 3 to 2. The usage costs also improve correspondingly. thus, universal RE subsumes the benefits of point deployments, for example a pair of boxes at Wisconsin</a:t>
            </a:r>
            <a:r>
              <a:rPr lang="en-US" sz="1200" kern="1200" baseline="0" dirty="0" smtClean="0">
                <a:solidFill>
                  <a:schemeClr val="tx1"/>
                </a:solidFill>
                <a:latin typeface="+mn-lt"/>
                <a:ea typeface="+mn-ea"/>
                <a:cs typeface="+mn-cs"/>
              </a:rPr>
              <a:t> access links, Berkeley access links and CMU access links.</a:t>
            </a:r>
            <a:r>
              <a:rPr lang="en-US" sz="1200" kern="1200" dirty="0" smtClean="0">
                <a:solidFill>
                  <a:schemeClr val="tx1"/>
                </a:solidFill>
                <a:latin typeface="+mn-lt"/>
                <a:ea typeface="+mn-ea"/>
                <a:cs typeface="+mn-cs"/>
              </a:rPr>
              <a:t> </a:t>
            </a:r>
          </a:p>
          <a:p>
            <a:pPr marL="228600" marR="0" indent="-228600" algn="l" defTabSz="9144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latin typeface="+mn-lt"/>
              <a:ea typeface="+mn-ea"/>
              <a:cs typeface="+mn-cs"/>
            </a:endParaRPr>
          </a:p>
          <a:p>
            <a:pPr marL="228600" marR="0" indent="-22860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however, universal RE has other very significant benefits, especially for network providers. The cloud here is the ISP connecting Wisconsin,</a:t>
            </a:r>
            <a:r>
              <a:rPr lang="en-US" sz="1200" kern="1200" baseline="0" dirty="0" smtClean="0">
                <a:solidFill>
                  <a:schemeClr val="tx1"/>
                </a:solidFill>
                <a:latin typeface="+mn-lt"/>
                <a:ea typeface="+mn-ea"/>
                <a:cs typeface="+mn-cs"/>
              </a:rPr>
              <a:t> CMU and </a:t>
            </a:r>
            <a:r>
              <a:rPr lang="en-US" sz="1200" kern="1200" baseline="0" dirty="0" err="1" smtClean="0">
                <a:solidFill>
                  <a:schemeClr val="tx1"/>
                </a:solidFill>
                <a:latin typeface="+mn-lt"/>
                <a:ea typeface="+mn-ea"/>
                <a:cs typeface="+mn-cs"/>
              </a:rPr>
              <a:t>berkeley</a:t>
            </a:r>
            <a:r>
              <a:rPr lang="en-US" sz="1200" kern="1200" dirty="0" smtClean="0">
                <a:solidFill>
                  <a:schemeClr val="tx1"/>
                </a:solidFill>
                <a:latin typeface="+mn-lt"/>
                <a:ea typeface="+mn-ea"/>
                <a:cs typeface="+mn-cs"/>
              </a:rPr>
              <a:t> end-networks. There</a:t>
            </a:r>
            <a:r>
              <a:rPr lang="en-US" sz="1200" kern="1200" baseline="0" dirty="0" smtClean="0">
                <a:solidFill>
                  <a:schemeClr val="tx1"/>
                </a:solidFill>
                <a:latin typeface="+mn-lt"/>
                <a:ea typeface="+mn-ea"/>
                <a:cs typeface="+mn-cs"/>
              </a:rPr>
              <a:t> are 8 links being used, on each link there are 2 packets if you ignore counting tiny packets. This gives you total number of 16 packets on ISP links. Click.</a:t>
            </a:r>
          </a:p>
          <a:p>
            <a:pPr marL="228600" marR="0" indent="-228600" algn="l" defTabSz="914400" rtl="0" eaLnBrk="1" fontAlgn="base" latinLnBrk="0" hangingPunct="1">
              <a:lnSpc>
                <a:spcPct val="100000"/>
              </a:lnSpc>
              <a:spcBef>
                <a:spcPct val="0"/>
              </a:spcBef>
              <a:spcAft>
                <a:spcPct val="0"/>
              </a:spcAft>
              <a:buClrTx/>
              <a:buSzTx/>
              <a:buFontTx/>
              <a:buNone/>
              <a:tabLst/>
              <a:defRPr/>
            </a:pPr>
            <a:endParaRPr lang="en-US" sz="1200" kern="1200" baseline="0" dirty="0" smtClean="0">
              <a:solidFill>
                <a:schemeClr val="tx1"/>
              </a:solidFill>
              <a:latin typeface="+mn-lt"/>
              <a:ea typeface="+mn-ea"/>
              <a:cs typeface="+mn-cs"/>
            </a:endParaRPr>
          </a:p>
          <a:p>
            <a:pPr marL="228600" marR="0" indent="-22860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n-lt"/>
                <a:ea typeface="+mn-ea"/>
                <a:cs typeface="+mn-cs"/>
              </a:rPr>
              <a:t>If there were no Packet Cache at router, each link would have load of 3 packets. And the total number of packets on ISP links would be 24. Click</a:t>
            </a:r>
          </a:p>
          <a:p>
            <a:pPr marL="228600" marR="0" indent="-22860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n-lt"/>
                <a:ea typeface="+mn-ea"/>
                <a:cs typeface="+mn-cs"/>
              </a:rPr>
              <a:t>Thus by universal redundancy elimination at all routers, total number of packets on ISP links is reduced by 33%.  </a:t>
            </a:r>
            <a:endParaRPr lang="en-US" sz="1200" kern="1200" dirty="0" smtClean="0">
              <a:solidFill>
                <a:schemeClr val="tx1"/>
              </a:solidFill>
              <a:latin typeface="+mn-lt"/>
              <a:ea typeface="+mn-ea"/>
              <a:cs typeface="+mn-cs"/>
            </a:endParaRPr>
          </a:p>
          <a:p>
            <a:pPr marL="228600" marR="0" indent="-228600" algn="l" defTabSz="9144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latin typeface="+mn-lt"/>
              <a:ea typeface="+mn-ea"/>
              <a:cs typeface="+mn-cs"/>
            </a:endParaRPr>
          </a:p>
          <a:p>
            <a:pPr marL="228600" indent="-228600">
              <a:spcBef>
                <a:spcPct val="0"/>
              </a:spcBef>
              <a:buFontTx/>
              <a:buNone/>
            </a:pPr>
            <a:endParaRPr lang="en-US" sz="1200" kern="1200" baseline="0" dirty="0" smtClean="0">
              <a:solidFill>
                <a:schemeClr val="tx1"/>
              </a:solidFill>
              <a:latin typeface="+mn-lt"/>
              <a:ea typeface="+mn-ea"/>
              <a:cs typeface="+mn-cs"/>
            </a:endParaRPr>
          </a:p>
          <a:p>
            <a:pPr marL="228600" indent="-228600">
              <a:spcBef>
                <a:spcPct val="0"/>
              </a:spcBef>
              <a:buFontTx/>
              <a:buNone/>
            </a:pPr>
            <a:endParaRPr lang="en-US" sz="1200" kern="1200" baseline="0" dirty="0" smtClean="0">
              <a:solidFill>
                <a:schemeClr val="tx1"/>
              </a:solidFill>
              <a:latin typeface="+mn-lt"/>
              <a:ea typeface="+mn-ea"/>
              <a:cs typeface="+mn-cs"/>
            </a:endParaRPr>
          </a:p>
          <a:p>
            <a:pPr marL="228600" indent="-228600">
              <a:spcBef>
                <a:spcPct val="0"/>
              </a:spcBef>
              <a:buFontTx/>
              <a:buNone/>
            </a:pPr>
            <a:endParaRPr lang="en-US" sz="1200" kern="1200" baseline="0" dirty="0" smtClean="0">
              <a:solidFill>
                <a:schemeClr val="tx1"/>
              </a:solidFill>
              <a:latin typeface="+mn-lt"/>
              <a:ea typeface="+mn-ea"/>
              <a:cs typeface="+mn-cs"/>
            </a:endParaRPr>
          </a:p>
          <a:p>
            <a:pPr marL="228600" indent="-228600">
              <a:spcBef>
                <a:spcPct val="0"/>
              </a:spcBef>
              <a:buFontTx/>
              <a:buNone/>
            </a:pPr>
            <a:endParaRPr lang="en-US" sz="1200" kern="1200" baseline="0" dirty="0" smtClean="0">
              <a:solidFill>
                <a:schemeClr val="tx1"/>
              </a:solidFill>
              <a:latin typeface="+mn-lt"/>
              <a:ea typeface="+mn-ea"/>
              <a:cs typeface="+mn-cs"/>
            </a:endParaRPr>
          </a:p>
          <a:p>
            <a:pPr marL="228600" indent="-228600">
              <a:spcBef>
                <a:spcPct val="0"/>
              </a:spcBef>
              <a:buFontTx/>
              <a:buNone/>
            </a:pPr>
            <a:r>
              <a:rPr lang="en-US" sz="1200" kern="1200" baseline="0" dirty="0" smtClean="0">
                <a:solidFill>
                  <a:schemeClr val="tx1"/>
                </a:solidFill>
                <a:latin typeface="+mn-lt"/>
                <a:ea typeface="+mn-ea"/>
                <a:cs typeface="+mn-cs"/>
              </a:rPr>
              <a:t> </a:t>
            </a:r>
          </a:p>
          <a:p>
            <a:pPr marL="228600" indent="-228600">
              <a:spcBef>
                <a:spcPct val="0"/>
              </a:spcBef>
              <a:buFontTx/>
              <a:buNone/>
            </a:pPr>
            <a:endParaRPr lang="en-US" sz="1200" kern="1200" baseline="0" dirty="0" smtClean="0">
              <a:solidFill>
                <a:schemeClr val="tx1"/>
              </a:solidFill>
              <a:latin typeface="+mn-lt"/>
              <a:ea typeface="+mn-ea"/>
              <a:cs typeface="+mn-cs"/>
            </a:endParaRPr>
          </a:p>
          <a:p>
            <a:pPr marL="228600" indent="-228600">
              <a:spcBef>
                <a:spcPct val="0"/>
              </a:spcBef>
              <a:buFontTx/>
              <a:buNone/>
            </a:pPr>
            <a:endParaRPr lang="en-US" sz="1200" kern="1200" baseline="0" dirty="0" smtClean="0">
              <a:solidFill>
                <a:schemeClr val="tx1"/>
              </a:solidFill>
              <a:latin typeface="+mn-lt"/>
              <a:ea typeface="+mn-ea"/>
              <a:cs typeface="+mn-cs"/>
            </a:endParaRPr>
          </a:p>
          <a:p>
            <a:pPr marL="228600" indent="-228600">
              <a:spcBef>
                <a:spcPct val="0"/>
              </a:spcBef>
              <a:buFontTx/>
              <a:buNone/>
            </a:pPr>
            <a:endParaRPr lang="en-US" sz="1200" kern="1200" baseline="0" dirty="0" smtClean="0">
              <a:solidFill>
                <a:schemeClr val="tx1"/>
              </a:solidFill>
              <a:latin typeface="+mn-lt"/>
              <a:ea typeface="+mn-ea"/>
              <a:cs typeface="+mn-cs"/>
            </a:endParaRPr>
          </a:p>
          <a:p>
            <a:pPr marL="228600" indent="-228600">
              <a:spcBef>
                <a:spcPct val="0"/>
              </a:spcBef>
              <a:buFontTx/>
              <a:buNone/>
            </a:pPr>
            <a:endParaRPr lang="en-US" sz="1200" kern="1200" baseline="0" dirty="0" smtClean="0">
              <a:solidFill>
                <a:schemeClr val="tx1"/>
              </a:solidFill>
              <a:latin typeface="+mn-lt"/>
              <a:ea typeface="+mn-ea"/>
              <a:cs typeface="+mn-cs"/>
            </a:endParaRPr>
          </a:p>
          <a:p>
            <a:pPr marL="228600" indent="-228600">
              <a:spcBef>
                <a:spcPct val="0"/>
              </a:spcBef>
              <a:buFontTx/>
              <a:buNone/>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6 packets originate from UW. 3 going to CMU and 3 to </a:t>
            </a:r>
            <a:r>
              <a:rPr lang="en-US" sz="1200" kern="1200" dirty="0" err="1" smtClean="0">
                <a:solidFill>
                  <a:schemeClr val="tx1"/>
                </a:solidFill>
                <a:latin typeface="+mn-lt"/>
                <a:ea typeface="+mn-ea"/>
                <a:cs typeface="+mn-cs"/>
              </a:rPr>
              <a:t>berkeley</a:t>
            </a:r>
            <a:endParaRPr lang="en-US" baseline="0" dirty="0" smtClean="0"/>
          </a:p>
          <a:p>
            <a:pPr marL="228600" indent="-228600">
              <a:spcBef>
                <a:spcPct val="0"/>
              </a:spcBef>
              <a:buFontTx/>
              <a:buNone/>
            </a:pPr>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F599F7-C2E1-4C3C-9670-E4C1EF4669C1}" type="slidenum">
              <a:rPr lang="en-US"/>
              <a:pPr fontAlgn="base">
                <a:spcBef>
                  <a:spcPct val="0"/>
                </a:spcBef>
                <a:spcAft>
                  <a:spcPct val="0"/>
                </a:spcAft>
              </a:pPr>
              <a:t>5</a:t>
            </a:fld>
            <a:endParaRPr lang="en-US"/>
          </a:p>
        </p:txBody>
      </p:sp>
      <p:sp>
        <p:nvSpPr>
          <p:cNvPr id="34821"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sp>
        <p:nvSpPr>
          <p:cNvPr id="34822"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Given the was</a:t>
            </a:r>
          </a:p>
          <a:p>
            <a:pPr>
              <a:spcBef>
                <a:spcPct val="0"/>
              </a:spcBef>
            </a:pPr>
            <a:r>
              <a:rPr lang="en-US" dirty="0" smtClean="0"/>
              <a:t>Qualitatively speaking, </a:t>
            </a:r>
            <a:r>
              <a:rPr lang="en-US" sz="1200" kern="1200" dirty="0" smtClean="0">
                <a:solidFill>
                  <a:schemeClr val="tx1"/>
                </a:solidFill>
                <a:latin typeface="+mn-lt"/>
                <a:ea typeface="+mn-ea"/>
                <a:cs typeface="+mn-cs"/>
              </a:rPr>
              <a:t>universal RE has the following benefits.</a:t>
            </a:r>
          </a:p>
          <a:p>
            <a:pPr>
              <a:spcBef>
                <a:spcPct val="0"/>
              </a:spcBef>
            </a:pPr>
            <a:endParaRPr lang="en-US" sz="1200" kern="1200" dirty="0" smtClean="0">
              <a:solidFill>
                <a:schemeClr val="tx1"/>
              </a:solidFill>
              <a:latin typeface="+mn-lt"/>
              <a:ea typeface="+mn-ea"/>
              <a:cs typeface="+mn-cs"/>
            </a:endParaRPr>
          </a:p>
          <a:p>
            <a:pPr>
              <a:spcBef>
                <a:spcPct val="0"/>
              </a:spcBef>
            </a:pPr>
            <a:r>
              <a:rPr lang="en-US" sz="1200" kern="1200" dirty="0" smtClean="0">
                <a:solidFill>
                  <a:schemeClr val="tx1"/>
                </a:solidFill>
                <a:latin typeface="+mn-lt"/>
                <a:ea typeface="+mn-ea"/>
                <a:cs typeface="+mn-cs"/>
              </a:rPr>
              <a:t>Obviously</a:t>
            </a:r>
            <a:r>
              <a:rPr lang="en-US" sz="1200" kern="1200" baseline="0" dirty="0" smtClean="0">
                <a:solidFill>
                  <a:schemeClr val="tx1"/>
                </a:solidFill>
                <a:latin typeface="+mn-lt"/>
                <a:ea typeface="+mn-ea"/>
                <a:cs typeface="+mn-cs"/>
              </a:rPr>
              <a:t> it subsumes or generalizes current point deployments </a:t>
            </a:r>
            <a:r>
              <a:rPr lang="en-US" sz="1200" kern="1200" baseline="0" dirty="0" err="1" smtClean="0">
                <a:solidFill>
                  <a:schemeClr val="tx1"/>
                </a:solidFill>
                <a:latin typeface="+mn-lt"/>
                <a:ea typeface="+mn-ea"/>
                <a:cs typeface="+mn-cs"/>
              </a:rPr>
              <a:t>extedning</a:t>
            </a:r>
            <a:r>
              <a:rPr lang="en-US" sz="1200" kern="1200" baseline="0" dirty="0" smtClean="0">
                <a:solidFill>
                  <a:schemeClr val="tx1"/>
                </a:solidFill>
                <a:latin typeface="+mn-lt"/>
                <a:ea typeface="+mn-ea"/>
                <a:cs typeface="+mn-cs"/>
              </a:rPr>
              <a:t> benefits to everyone…</a:t>
            </a:r>
          </a:p>
          <a:p>
            <a:pPr>
              <a:spcBef>
                <a:spcPct val="0"/>
              </a:spcBef>
            </a:pPr>
            <a:endParaRPr lang="en-US" sz="1200" kern="1200" baseline="0" dirty="0" smtClean="0">
              <a:solidFill>
                <a:schemeClr val="tx1"/>
              </a:solidFill>
              <a:latin typeface="+mn-lt"/>
              <a:ea typeface="+mn-ea"/>
              <a:cs typeface="+mn-cs"/>
            </a:endParaRPr>
          </a:p>
          <a:p>
            <a:pPr>
              <a:spcBef>
                <a:spcPct val="0"/>
              </a:spcBef>
            </a:pPr>
            <a:r>
              <a:rPr lang="en-US" sz="1200" kern="1200" baseline="0" dirty="0" smtClean="0">
                <a:solidFill>
                  <a:schemeClr val="tx1"/>
                </a:solidFill>
                <a:latin typeface="+mn-lt"/>
                <a:ea typeface="+mn-ea"/>
                <a:cs typeface="+mn-cs"/>
              </a:rPr>
              <a:t>More importantly it brings significant benefits to ISPs….</a:t>
            </a:r>
          </a:p>
          <a:p>
            <a:pPr>
              <a:spcBef>
                <a:spcPct val="0"/>
              </a:spcBef>
            </a:pPr>
            <a:endParaRPr lang="en-US" sz="1200" kern="1200" baseline="0" dirty="0" smtClean="0">
              <a:solidFill>
                <a:schemeClr val="tx1"/>
              </a:solidFill>
              <a:latin typeface="+mn-lt"/>
              <a:ea typeface="+mn-ea"/>
              <a:cs typeface="+mn-cs"/>
            </a:endParaRPr>
          </a:p>
          <a:p>
            <a:pPr>
              <a:spcBef>
                <a:spcPct val="0"/>
              </a:spcBef>
            </a:pPr>
            <a:r>
              <a:rPr lang="en-US" sz="1200" kern="1200" baseline="0" dirty="0" smtClean="0">
                <a:solidFill>
                  <a:schemeClr val="tx1"/>
                </a:solidFill>
                <a:latin typeface="+mn-lt"/>
                <a:ea typeface="+mn-ea"/>
                <a:cs typeface="+mn-cs"/>
              </a:rPr>
              <a:t>RE helps ISP switch more traffic per unit capacity in their networks… in turn, helping them cope better with growing demands for broadband capacity…</a:t>
            </a:r>
          </a:p>
          <a:p>
            <a:pPr>
              <a:spcBef>
                <a:spcPct val="0"/>
              </a:spcBef>
            </a:pPr>
            <a:endParaRPr lang="en-US" sz="1200" kern="1200" baseline="0" dirty="0" smtClean="0">
              <a:solidFill>
                <a:schemeClr val="tx1"/>
              </a:solidFill>
              <a:latin typeface="+mn-lt"/>
              <a:ea typeface="+mn-ea"/>
              <a:cs typeface="+mn-cs"/>
            </a:endParaRPr>
          </a:p>
          <a:p>
            <a:pPr>
              <a:spcBef>
                <a:spcPct val="0"/>
              </a:spcBef>
            </a:pPr>
            <a:r>
              <a:rPr lang="en-US" sz="1200" kern="1200" baseline="0" dirty="0" smtClean="0">
                <a:solidFill>
                  <a:schemeClr val="tx1"/>
                </a:solidFill>
                <a:latin typeface="+mn-lt"/>
                <a:ea typeface="+mn-ea"/>
                <a:cs typeface="+mn-cs"/>
              </a:rPr>
              <a:t>ISPs would have to upgrade link speeds, but supporting RE can help them postpone the upgrades by a few years…</a:t>
            </a:r>
          </a:p>
          <a:p>
            <a:pPr>
              <a:spcBef>
                <a:spcPct val="0"/>
              </a:spcBef>
            </a:pPr>
            <a:endParaRPr lang="en-US" sz="1200" kern="1200" baseline="0" dirty="0" smtClean="0">
              <a:solidFill>
                <a:schemeClr val="tx1"/>
              </a:solidFill>
              <a:latin typeface="+mn-lt"/>
              <a:ea typeface="+mn-ea"/>
              <a:cs typeface="+mn-cs"/>
            </a:endParaRPr>
          </a:p>
          <a:p>
            <a:pPr>
              <a:spcBef>
                <a:spcPct val="0"/>
              </a:spcBef>
            </a:pPr>
            <a:r>
              <a:rPr lang="en-US" sz="1200" kern="1200" baseline="0" dirty="0" err="1" smtClean="0">
                <a:solidFill>
                  <a:schemeClr val="tx1"/>
                </a:solidFill>
                <a:latin typeface="+mn-lt"/>
                <a:ea typeface="+mn-ea"/>
                <a:cs typeface="+mn-cs"/>
              </a:rPr>
              <a:t>Plent</a:t>
            </a:r>
            <a:r>
              <a:rPr lang="en-US" sz="1200" kern="1200" baseline="0" dirty="0" smtClean="0">
                <a:solidFill>
                  <a:schemeClr val="tx1"/>
                </a:solidFill>
                <a:latin typeface="+mn-lt"/>
                <a:ea typeface="+mn-ea"/>
                <a:cs typeface="+mn-cs"/>
              </a:rPr>
              <a:t> of incentives for ISPs to deploy…</a:t>
            </a:r>
          </a:p>
          <a:p>
            <a:pPr>
              <a:spcBef>
                <a:spcPct val="0"/>
              </a:spcBef>
            </a:pPr>
            <a:endParaRPr lang="en-US" sz="1200" kern="1200" baseline="0" dirty="0" smtClean="0">
              <a:solidFill>
                <a:schemeClr val="tx1"/>
              </a:solidFill>
              <a:latin typeface="+mn-lt"/>
              <a:ea typeface="+mn-ea"/>
              <a:cs typeface="+mn-cs"/>
            </a:endParaRPr>
          </a:p>
          <a:p>
            <a:pPr>
              <a:spcBef>
                <a:spcPct val="0"/>
              </a:spcBef>
            </a:pPr>
            <a:r>
              <a:rPr lang="en-US" sz="1200" kern="1200" baseline="0" dirty="0" smtClean="0">
                <a:solidFill>
                  <a:schemeClr val="tx1"/>
                </a:solidFill>
                <a:latin typeface="+mn-lt"/>
                <a:ea typeface="+mn-ea"/>
                <a:cs typeface="+mn-cs"/>
              </a:rPr>
              <a:t>All these benefits arise by deploying RE on routers and not changing anything else operationally about the network…</a:t>
            </a:r>
          </a:p>
          <a:p>
            <a:pPr>
              <a:spcBef>
                <a:spcPct val="0"/>
              </a:spcBef>
            </a:pPr>
            <a:endParaRPr lang="en-US" sz="1200" kern="1200" dirty="0" smtClean="0">
              <a:solidFill>
                <a:schemeClr val="tx1"/>
              </a:solidFill>
              <a:latin typeface="+mn-lt"/>
              <a:ea typeface="+mn-ea"/>
              <a:cs typeface="+mn-cs"/>
            </a:endParaRPr>
          </a:p>
          <a:p>
            <a:pPr>
              <a:spcBef>
                <a:spcPct val="0"/>
              </a:spcBef>
            </a:pPr>
            <a:r>
              <a:rPr lang="en-US" sz="1200" kern="1200" dirty="0" smtClean="0">
                <a:solidFill>
                  <a:schemeClr val="tx1"/>
                </a:solidFill>
                <a:latin typeface="+mn-lt"/>
                <a:ea typeface="+mn-ea"/>
                <a:cs typeface="+mn-cs"/>
              </a:rPr>
              <a:t>However, once you have RE in the network it</a:t>
            </a:r>
            <a:r>
              <a:rPr lang="en-US" sz="1200" kern="1200" baseline="0" dirty="0" smtClean="0">
                <a:solidFill>
                  <a:schemeClr val="tx1"/>
                </a:solidFill>
                <a:latin typeface="+mn-lt"/>
                <a:ea typeface="+mn-ea"/>
                <a:cs typeface="+mn-cs"/>
              </a:rPr>
              <a:t> becomes possible and attractive to redesign protocols to leverage this deployment. From ISPs point of view such design could further enhance the benefits, increasing their incentives…</a:t>
            </a:r>
          </a:p>
          <a:p>
            <a:pPr>
              <a:spcBef>
                <a:spcPct val="0"/>
              </a:spcBef>
            </a:pPr>
            <a:r>
              <a:rPr lang="en-US" sz="1200" kern="1200" baseline="0" dirty="0" smtClean="0">
                <a:solidFill>
                  <a:schemeClr val="tx1"/>
                </a:solidFill>
                <a:latin typeface="+mn-lt"/>
                <a:ea typeface="+mn-ea"/>
                <a:cs typeface="+mn-cs"/>
              </a:rPr>
              <a:t>From end-hosts point of view, their application level performance could improve and even new applications could become possible.</a:t>
            </a:r>
          </a:p>
          <a:p>
            <a:pPr>
              <a:spcBef>
                <a:spcPct val="0"/>
              </a:spcBef>
            </a:pPr>
            <a:endParaRPr lang="en-US" sz="1200" kern="1200" baseline="0" dirty="0" smtClean="0">
              <a:solidFill>
                <a:schemeClr val="tx1"/>
              </a:solidFill>
              <a:latin typeface="+mn-lt"/>
              <a:ea typeface="+mn-ea"/>
              <a:cs typeface="+mn-cs"/>
            </a:endParaRPr>
          </a:p>
          <a:p>
            <a:pPr>
              <a:spcBef>
                <a:spcPct val="0"/>
              </a:spcBef>
            </a:pPr>
            <a:r>
              <a:rPr lang="en-US" sz="1200" kern="1200" baseline="0" dirty="0" smtClean="0">
                <a:solidFill>
                  <a:schemeClr val="tx1"/>
                </a:solidFill>
                <a:latin typeface="+mn-lt"/>
                <a:ea typeface="+mn-ea"/>
                <a:cs typeface="+mn-cs"/>
              </a:rPr>
              <a:t>In what follows, I am going to walk you through how ISPs could change their routing protocols to leverage RE, </a:t>
            </a:r>
          </a:p>
          <a:p>
            <a:pPr>
              <a:spcBef>
                <a:spcPct val="0"/>
              </a:spcBef>
            </a:pPr>
            <a:endParaRPr lang="en-US" sz="1200" kern="1200" baseline="0" dirty="0" smtClean="0">
              <a:solidFill>
                <a:schemeClr val="tx1"/>
              </a:solidFill>
              <a:latin typeface="+mn-lt"/>
              <a:ea typeface="+mn-ea"/>
              <a:cs typeface="+mn-cs"/>
            </a:endParaRPr>
          </a:p>
          <a:p>
            <a:pPr>
              <a:spcBef>
                <a:spcPct val="0"/>
              </a:spcBef>
            </a:pPr>
            <a:r>
              <a:rPr lang="en-US" sz="1200" kern="1200" baseline="0" dirty="0" smtClean="0">
                <a:solidFill>
                  <a:schemeClr val="tx1"/>
                </a:solidFill>
                <a:latin typeface="+mn-lt"/>
                <a:ea typeface="+mn-ea"/>
                <a:cs typeface="+mn-cs"/>
              </a:rPr>
              <a:t>An example is how ISPs can leverage this to change routing in their network </a:t>
            </a:r>
          </a:p>
          <a:p>
            <a:pPr>
              <a:spcBef>
                <a:spcPct val="0"/>
              </a:spcBef>
            </a:pPr>
            <a:endParaRPr lang="en-US" sz="1200" kern="1200" dirty="0" smtClean="0">
              <a:solidFill>
                <a:schemeClr val="tx1"/>
              </a:solidFill>
              <a:latin typeface="+mn-lt"/>
              <a:ea typeface="+mn-ea"/>
              <a:cs typeface="+mn-cs"/>
            </a:endParaRPr>
          </a:p>
          <a:p>
            <a:pPr>
              <a:spcBef>
                <a:spcPct val="0"/>
              </a:spcBef>
            </a:pPr>
            <a:r>
              <a:rPr lang="en-US" sz="1200" kern="1200" dirty="0" smtClean="0">
                <a:solidFill>
                  <a:schemeClr val="tx1"/>
                </a:solidFill>
                <a:latin typeface="+mn-lt"/>
                <a:ea typeface="+mn-ea"/>
                <a:cs typeface="+mn-cs"/>
              </a:rPr>
              <a:t>We started to think that what if we re-design</a:t>
            </a:r>
            <a:r>
              <a:rPr lang="en-US" sz="1200" kern="1200" baseline="0" dirty="0" smtClean="0">
                <a:solidFill>
                  <a:schemeClr val="tx1"/>
                </a:solidFill>
                <a:latin typeface="+mn-lt"/>
                <a:ea typeface="+mn-ea"/>
                <a:cs typeface="+mn-cs"/>
              </a:rPr>
              <a:t> the network protocols with redundancy elimination in mind. This could further enhance the benefits of universal redundancy elimination. In this paper, we consider re-designing routing protocol to be redundancy aware.</a:t>
            </a:r>
          </a:p>
          <a:p>
            <a:pPr>
              <a:spcBef>
                <a:spcPct val="0"/>
              </a:spcBef>
            </a:pPr>
            <a:endParaRPr lang="en-US" sz="1200" kern="1200" baseline="0" dirty="0" smtClean="0">
              <a:solidFill>
                <a:schemeClr val="tx1"/>
              </a:solidFill>
              <a:latin typeface="+mn-lt"/>
              <a:ea typeface="+mn-ea"/>
              <a:cs typeface="+mn-cs"/>
            </a:endParaRPr>
          </a:p>
          <a:p>
            <a:pPr>
              <a:spcBef>
                <a:spcPct val="0"/>
              </a:spcBef>
            </a:pP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10C048-89AA-4405-B27C-F1DB4528B563}" type="slidenum">
              <a:rPr lang="en-US"/>
              <a:pPr fontAlgn="base">
                <a:spcBef>
                  <a:spcPct val="0"/>
                </a:spcBef>
                <a:spcAft>
                  <a:spcPct val="0"/>
                </a:spcAft>
              </a:pPr>
              <a:t>6</a:t>
            </a:fld>
            <a:endParaRPr lang="en-US"/>
          </a:p>
        </p:txBody>
      </p:sp>
      <p:sp>
        <p:nvSpPr>
          <p:cNvPr id="35845"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sp>
        <p:nvSpPr>
          <p:cNvPr id="35846"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buFontTx/>
              <a:buNone/>
            </a:pPr>
            <a:r>
              <a:rPr lang="en-US" dirty="0" smtClean="0"/>
              <a:t>Our</a:t>
            </a:r>
            <a:r>
              <a:rPr lang="en-US" baseline="0" dirty="0" smtClean="0"/>
              <a:t> </a:t>
            </a:r>
            <a:r>
              <a:rPr lang="en-US" baseline="0" dirty="0" err="1" smtClean="0"/>
              <a:t>strawman</a:t>
            </a:r>
            <a:r>
              <a:rPr lang="en-US" baseline="0" dirty="0" smtClean="0"/>
              <a:t> enables RE on network routers. At the level of routers, RE operates on individual packets.</a:t>
            </a:r>
          </a:p>
          <a:p>
            <a:pPr marL="228600" indent="-228600">
              <a:spcBef>
                <a:spcPct val="0"/>
              </a:spcBef>
              <a:buFontTx/>
              <a:buNone/>
            </a:pPr>
            <a:endParaRPr lang="en-US" baseline="0" dirty="0" smtClean="0"/>
          </a:p>
          <a:p>
            <a:pPr marL="228600" indent="-228600">
              <a:spcBef>
                <a:spcPct val="0"/>
              </a:spcBef>
              <a:buFontTx/>
              <a:buNone/>
            </a:pPr>
            <a:r>
              <a:rPr lang="en-US" baseline="0" dirty="0" smtClean="0"/>
              <a:t>Each router has a cache….</a:t>
            </a:r>
          </a:p>
          <a:p>
            <a:pPr marL="228600" indent="-228600">
              <a:spcBef>
                <a:spcPct val="0"/>
              </a:spcBef>
              <a:buFontTx/>
              <a:buNone/>
            </a:pPr>
            <a:endParaRPr lang="en-US" baseline="0" dirty="0" smtClean="0"/>
          </a:p>
          <a:p>
            <a:pPr marL="228600" indent="-228600">
              <a:spcBef>
                <a:spcPct val="0"/>
              </a:spcBef>
              <a:buFontTx/>
              <a:buNone/>
            </a:pPr>
            <a:r>
              <a:rPr lang="en-US" baseline="0" dirty="0" smtClean="0"/>
              <a:t>When packets arrive…</a:t>
            </a:r>
          </a:p>
          <a:p>
            <a:pPr marL="228600" indent="-228600">
              <a:spcBef>
                <a:spcPct val="0"/>
              </a:spcBef>
              <a:buFontTx/>
              <a:buNone/>
            </a:pPr>
            <a:endParaRPr lang="en-US" baseline="0" dirty="0" smtClean="0"/>
          </a:p>
          <a:p>
            <a:pPr marL="228600" indent="-228600">
              <a:spcBef>
                <a:spcPct val="0"/>
              </a:spcBef>
              <a:buFontTx/>
              <a:buNone/>
            </a:pPr>
            <a:r>
              <a:rPr lang="en-US" baseline="0" dirty="0" smtClean="0"/>
              <a:t>Green and red redundant on </a:t>
            </a:r>
            <a:r>
              <a:rPr lang="en-US" baseline="0" dirty="0" err="1" smtClean="0"/>
              <a:t>wisc</a:t>
            </a:r>
            <a:r>
              <a:rPr lang="en-US" baseline="0" dirty="0" smtClean="0"/>
              <a:t> acc link, just green redundant on other links…</a:t>
            </a:r>
          </a:p>
          <a:p>
            <a:pPr marL="228600" indent="-228600">
              <a:spcBef>
                <a:spcPct val="0"/>
              </a:spcBef>
              <a:buFontTx/>
              <a:buNone/>
            </a:pPr>
            <a:endParaRPr lang="en-US" baseline="0" dirty="0" smtClean="0"/>
          </a:p>
          <a:p>
            <a:pPr marL="228600" indent="-228600">
              <a:spcBef>
                <a:spcPct val="0"/>
              </a:spcBef>
              <a:buFontTx/>
              <a:buNone/>
            </a:pPr>
            <a:r>
              <a:rPr lang="en-US" baseline="0" dirty="0" smtClean="0"/>
              <a:t>RE will remove these redundant packets.</a:t>
            </a:r>
          </a:p>
          <a:p>
            <a:pPr marL="228600" indent="-228600">
              <a:spcBef>
                <a:spcPct val="0"/>
              </a:spcBef>
              <a:buFontTx/>
              <a:buNone/>
            </a:pPr>
            <a:endParaRPr lang="en-US" baseline="0" dirty="0" smtClean="0"/>
          </a:p>
          <a:p>
            <a:pPr marL="228600" indent="-228600">
              <a:spcBef>
                <a:spcPct val="0"/>
              </a:spcBef>
              <a:buFontTx/>
              <a:buNone/>
            </a:pPr>
            <a:r>
              <a:rPr lang="en-US" baseline="0" dirty="0" smtClean="0"/>
              <a:t>Benefits to end-networks… 6</a:t>
            </a:r>
            <a:r>
              <a:rPr lang="en-US" baseline="0" dirty="0" smtClean="0">
                <a:sym typeface="Wingdings" pitchFamily="2" charset="2"/>
              </a:rPr>
              <a:t>2, other links 32. subsumes the benefits of point deployments, e.g. across the individual access links.</a:t>
            </a:r>
          </a:p>
          <a:p>
            <a:pPr marL="228600" indent="-228600">
              <a:spcBef>
                <a:spcPct val="0"/>
              </a:spcBef>
              <a:buFontTx/>
              <a:buNone/>
            </a:pPr>
            <a:endParaRPr lang="en-US" baseline="0" dirty="0" smtClean="0">
              <a:sym typeface="Wingdings" pitchFamily="2" charset="2"/>
            </a:endParaRPr>
          </a:p>
          <a:p>
            <a:pPr marL="228600" indent="-228600">
              <a:spcBef>
                <a:spcPct val="0"/>
              </a:spcBef>
              <a:buFontTx/>
              <a:buNone/>
            </a:pPr>
            <a:r>
              <a:rPr lang="en-US" baseline="0" dirty="0" smtClean="0">
                <a:sym typeface="Wingdings" pitchFamily="2" charset="2"/>
              </a:rPr>
              <a:t>But it brings substantial benefits to network service providers as well.</a:t>
            </a:r>
            <a:endParaRPr lang="en-US" baseline="0" dirty="0" smtClean="0"/>
          </a:p>
          <a:p>
            <a:pPr marL="228600" indent="-228600">
              <a:spcBef>
                <a:spcPct val="0"/>
              </a:spcBef>
              <a:buFontTx/>
              <a:buNone/>
            </a:pPr>
            <a:endParaRPr lang="en-US" dirty="0" smtClean="0"/>
          </a:p>
          <a:p>
            <a:pPr marL="228600" indent="-228600">
              <a:spcBef>
                <a:spcPct val="0"/>
              </a:spcBef>
              <a:buFontTx/>
              <a:buNone/>
            </a:pPr>
            <a:r>
              <a:rPr lang="en-US" dirty="0" smtClean="0"/>
              <a:t>Enabling</a:t>
            </a:r>
            <a:r>
              <a:rPr lang="en-US" baseline="0" dirty="0" smtClean="0"/>
              <a:t> packet-level RE at every router means you will have packet cache at every router.  Upstream router, removes redundant bytes from the packet and send the smaller packet on the link. Downstream router, reconstruct the full packet by looking up its packet cache. This way, redundancy elimination is done in hop-by-hop manner.</a:t>
            </a:r>
          </a:p>
          <a:p>
            <a:pPr marL="228600" indent="-228600">
              <a:spcBef>
                <a:spcPct val="0"/>
              </a:spcBef>
              <a:buFontTx/>
              <a:buNone/>
            </a:pPr>
            <a:endParaRPr lang="en-US" baseline="0" dirty="0" smtClean="0"/>
          </a:p>
          <a:p>
            <a:pPr marL="228600" indent="-228600">
              <a:spcBef>
                <a:spcPct val="0"/>
              </a:spcBef>
              <a:buFontTx/>
              <a:buNone/>
            </a:pPr>
            <a:r>
              <a:rPr lang="en-US" sz="1200" kern="1200" dirty="0" smtClean="0">
                <a:solidFill>
                  <a:schemeClr val="tx1"/>
                </a:solidFill>
                <a:latin typeface="+mn-lt"/>
                <a:ea typeface="+mn-ea"/>
                <a:cs typeface="+mn-cs"/>
              </a:rPr>
              <a:t>Let me give you a glimpse of the benefits that universal</a:t>
            </a:r>
            <a:r>
              <a:rPr lang="en-US" sz="1200" kern="1200" baseline="0" dirty="0" smtClean="0">
                <a:solidFill>
                  <a:schemeClr val="tx1"/>
                </a:solidFill>
                <a:latin typeface="+mn-lt"/>
                <a:ea typeface="+mn-ea"/>
                <a:cs typeface="+mn-cs"/>
              </a:rPr>
              <a:t> redundancy elimination</a:t>
            </a:r>
            <a:r>
              <a:rPr lang="en-US" sz="1200" kern="1200" dirty="0" smtClean="0">
                <a:solidFill>
                  <a:schemeClr val="tx1"/>
                </a:solidFill>
                <a:latin typeface="+mn-lt"/>
                <a:ea typeface="+mn-ea"/>
                <a:cs typeface="+mn-cs"/>
              </a:rPr>
              <a:t> can offer. Consider the example</a:t>
            </a:r>
            <a:r>
              <a:rPr lang="en-US" sz="1200" kern="1200" baseline="0" dirty="0" smtClean="0">
                <a:solidFill>
                  <a:schemeClr val="tx1"/>
                </a:solidFill>
                <a:latin typeface="+mn-lt"/>
                <a:ea typeface="+mn-ea"/>
                <a:cs typeface="+mn-cs"/>
              </a:rPr>
              <a:t> that 3 packets are originating from Wisconsin and going to CMU.  Green packets are identical and correspond to same page accessed by two user at CMU. Red packet correspond to different page; Click</a:t>
            </a:r>
          </a:p>
          <a:p>
            <a:pPr marL="228600" indent="-228600">
              <a:spcBef>
                <a:spcPct val="0"/>
              </a:spcBef>
              <a:buFontTx/>
              <a:buNone/>
            </a:pPr>
            <a:r>
              <a:rPr lang="en-US" sz="1200" kern="1200" baseline="0" dirty="0" smtClean="0">
                <a:solidFill>
                  <a:schemeClr val="tx1"/>
                </a:solidFill>
                <a:latin typeface="+mn-lt"/>
                <a:ea typeface="+mn-ea"/>
                <a:cs typeface="+mn-cs"/>
              </a:rPr>
              <a:t>So you have redundant green packets on multiple links. Now consider that same pages were also accessed by users from Berkeley. Click, So you have both green and red packets redundant on Wisconsin access link. On other links, only green packet is redundant. Universal RE will remove redundant packets from all links.</a:t>
            </a:r>
          </a:p>
          <a:p>
            <a:pPr marL="228600" indent="-228600">
              <a:spcBef>
                <a:spcPct val="0"/>
              </a:spcBef>
              <a:buFontTx/>
              <a:buNone/>
            </a:pPr>
            <a:endParaRPr lang="en-US" sz="1200" kern="1200" baseline="0" dirty="0" smtClean="0">
              <a:solidFill>
                <a:schemeClr val="tx1"/>
              </a:solidFill>
              <a:latin typeface="+mn-lt"/>
              <a:ea typeface="+mn-ea"/>
              <a:cs typeface="+mn-cs"/>
            </a:endParaRPr>
          </a:p>
          <a:p>
            <a:pPr marL="228600" marR="0" indent="-22860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n-lt"/>
                <a:ea typeface="+mn-ea"/>
                <a:cs typeface="+mn-cs"/>
              </a:rPr>
              <a:t>Let’s first consider benefits of universal RE on Wisconsin, CMU and Berkeley access links. It </a:t>
            </a:r>
            <a:r>
              <a:rPr lang="en-US" sz="1200" kern="1200" dirty="0" smtClean="0">
                <a:solidFill>
                  <a:schemeClr val="tx1"/>
                </a:solidFill>
                <a:latin typeface="+mn-lt"/>
                <a:ea typeface="+mn-ea"/>
                <a:cs typeface="+mn-cs"/>
              </a:rPr>
              <a:t>benefits </a:t>
            </a:r>
            <a:r>
              <a:rPr lang="en-US" sz="1200" kern="1200" dirty="0" err="1" smtClean="0">
                <a:solidFill>
                  <a:schemeClr val="tx1"/>
                </a:solidFill>
                <a:latin typeface="+mn-lt"/>
                <a:ea typeface="+mn-ea"/>
                <a:cs typeface="+mn-cs"/>
              </a:rPr>
              <a:t>wisconsin</a:t>
            </a:r>
            <a:r>
              <a:rPr lang="en-US" sz="1200" kern="1200" dirty="0" smtClean="0">
                <a:solidFill>
                  <a:schemeClr val="tx1"/>
                </a:solidFill>
                <a:latin typeface="+mn-lt"/>
                <a:ea typeface="+mn-ea"/>
                <a:cs typeface="+mn-cs"/>
              </a:rPr>
              <a:t> by reducing load on its access link from 6 to 2,</a:t>
            </a:r>
            <a:r>
              <a:rPr lang="en-US" sz="1200" kern="1200" baseline="0" dirty="0" smtClean="0">
                <a:solidFill>
                  <a:schemeClr val="tx1"/>
                </a:solidFill>
                <a:latin typeface="+mn-lt"/>
                <a:ea typeface="+mn-ea"/>
                <a:cs typeface="+mn-cs"/>
              </a:rPr>
              <a:t> if you ignore counting small packets. You ignore them, since they have very small effect on load on the link. </a:t>
            </a:r>
            <a:r>
              <a:rPr lang="en-US" sz="1200" kern="1200" dirty="0" smtClean="0">
                <a:solidFill>
                  <a:schemeClr val="tx1"/>
                </a:solidFill>
                <a:latin typeface="+mn-lt"/>
                <a:ea typeface="+mn-ea"/>
                <a:cs typeface="+mn-cs"/>
              </a:rPr>
              <a:t>Similarly, it benefits CMU and </a:t>
            </a:r>
            <a:r>
              <a:rPr lang="en-US" sz="1200" kern="1200" dirty="0" err="1" smtClean="0">
                <a:solidFill>
                  <a:schemeClr val="tx1"/>
                </a:solidFill>
                <a:latin typeface="+mn-lt"/>
                <a:ea typeface="+mn-ea"/>
                <a:cs typeface="+mn-cs"/>
              </a:rPr>
              <a:t>berkeley</a:t>
            </a:r>
            <a:r>
              <a:rPr lang="en-US" sz="1200" kern="1200" dirty="0" smtClean="0">
                <a:solidFill>
                  <a:schemeClr val="tx1"/>
                </a:solidFill>
                <a:latin typeface="+mn-lt"/>
                <a:ea typeface="+mn-ea"/>
                <a:cs typeface="+mn-cs"/>
              </a:rPr>
              <a:t> by reducing load from 3 to 2. The usage costs also improve correspondingly. thus, universal RE subsumes the benefits of point deployments, for example a pair of boxes at Wisconsin</a:t>
            </a:r>
            <a:r>
              <a:rPr lang="en-US" sz="1200" kern="1200" baseline="0" dirty="0" smtClean="0">
                <a:solidFill>
                  <a:schemeClr val="tx1"/>
                </a:solidFill>
                <a:latin typeface="+mn-lt"/>
                <a:ea typeface="+mn-ea"/>
                <a:cs typeface="+mn-cs"/>
              </a:rPr>
              <a:t> access links, Berkeley access links and CMU access links.</a:t>
            </a:r>
            <a:r>
              <a:rPr lang="en-US" sz="1200" kern="1200" dirty="0" smtClean="0">
                <a:solidFill>
                  <a:schemeClr val="tx1"/>
                </a:solidFill>
                <a:latin typeface="+mn-lt"/>
                <a:ea typeface="+mn-ea"/>
                <a:cs typeface="+mn-cs"/>
              </a:rPr>
              <a:t> </a:t>
            </a:r>
          </a:p>
          <a:p>
            <a:pPr marL="228600" marR="0" indent="-228600" algn="l" defTabSz="9144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latin typeface="+mn-lt"/>
              <a:ea typeface="+mn-ea"/>
              <a:cs typeface="+mn-cs"/>
            </a:endParaRPr>
          </a:p>
          <a:p>
            <a:pPr marL="228600" marR="0" indent="-22860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however, universal RE has other very significant benefits, especially for network providers. The cloud here is the ISP connecting Wisconsin,</a:t>
            </a:r>
            <a:r>
              <a:rPr lang="en-US" sz="1200" kern="1200" baseline="0" dirty="0" smtClean="0">
                <a:solidFill>
                  <a:schemeClr val="tx1"/>
                </a:solidFill>
                <a:latin typeface="+mn-lt"/>
                <a:ea typeface="+mn-ea"/>
                <a:cs typeface="+mn-cs"/>
              </a:rPr>
              <a:t> CMU and </a:t>
            </a:r>
            <a:r>
              <a:rPr lang="en-US" sz="1200" kern="1200" baseline="0" dirty="0" err="1" smtClean="0">
                <a:solidFill>
                  <a:schemeClr val="tx1"/>
                </a:solidFill>
                <a:latin typeface="+mn-lt"/>
                <a:ea typeface="+mn-ea"/>
                <a:cs typeface="+mn-cs"/>
              </a:rPr>
              <a:t>berkeley</a:t>
            </a:r>
            <a:r>
              <a:rPr lang="en-US" sz="1200" kern="1200" dirty="0" smtClean="0">
                <a:solidFill>
                  <a:schemeClr val="tx1"/>
                </a:solidFill>
                <a:latin typeface="+mn-lt"/>
                <a:ea typeface="+mn-ea"/>
                <a:cs typeface="+mn-cs"/>
              </a:rPr>
              <a:t> end-networks. There</a:t>
            </a:r>
            <a:r>
              <a:rPr lang="en-US" sz="1200" kern="1200" baseline="0" dirty="0" smtClean="0">
                <a:solidFill>
                  <a:schemeClr val="tx1"/>
                </a:solidFill>
                <a:latin typeface="+mn-lt"/>
                <a:ea typeface="+mn-ea"/>
                <a:cs typeface="+mn-cs"/>
              </a:rPr>
              <a:t> are 8 links being used, on each link there are 2 packets if you ignore counting tiny packets. This gives you total number of 16 packets on ISP links. Click.</a:t>
            </a:r>
          </a:p>
          <a:p>
            <a:pPr marL="228600" marR="0" indent="-228600" algn="l" defTabSz="914400" rtl="0" eaLnBrk="1" fontAlgn="base" latinLnBrk="0" hangingPunct="1">
              <a:lnSpc>
                <a:spcPct val="100000"/>
              </a:lnSpc>
              <a:spcBef>
                <a:spcPct val="0"/>
              </a:spcBef>
              <a:spcAft>
                <a:spcPct val="0"/>
              </a:spcAft>
              <a:buClrTx/>
              <a:buSzTx/>
              <a:buFontTx/>
              <a:buNone/>
              <a:tabLst/>
              <a:defRPr/>
            </a:pPr>
            <a:endParaRPr lang="en-US" sz="1200" kern="1200" baseline="0" dirty="0" smtClean="0">
              <a:solidFill>
                <a:schemeClr val="tx1"/>
              </a:solidFill>
              <a:latin typeface="+mn-lt"/>
              <a:ea typeface="+mn-ea"/>
              <a:cs typeface="+mn-cs"/>
            </a:endParaRPr>
          </a:p>
          <a:p>
            <a:pPr marL="228600" marR="0" indent="-22860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n-lt"/>
                <a:ea typeface="+mn-ea"/>
                <a:cs typeface="+mn-cs"/>
              </a:rPr>
              <a:t>If there were no Packet Cache at router, each link would have load of 3 packets. And the total number of packets on ISP links would be 24. Click</a:t>
            </a:r>
          </a:p>
          <a:p>
            <a:pPr marL="228600" marR="0" indent="-22860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n-lt"/>
                <a:ea typeface="+mn-ea"/>
                <a:cs typeface="+mn-cs"/>
              </a:rPr>
              <a:t>Thus by universal redundancy elimination at all routers, total number of packets on ISP links is reduced by 33%.  </a:t>
            </a:r>
            <a:endParaRPr lang="en-US" sz="1200" kern="1200" dirty="0" smtClean="0">
              <a:solidFill>
                <a:schemeClr val="tx1"/>
              </a:solidFill>
              <a:latin typeface="+mn-lt"/>
              <a:ea typeface="+mn-ea"/>
              <a:cs typeface="+mn-cs"/>
            </a:endParaRPr>
          </a:p>
          <a:p>
            <a:pPr marL="228600" marR="0" indent="-228600" algn="l" defTabSz="9144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latin typeface="+mn-lt"/>
              <a:ea typeface="+mn-ea"/>
              <a:cs typeface="+mn-cs"/>
            </a:endParaRPr>
          </a:p>
          <a:p>
            <a:pPr marL="228600" indent="-228600">
              <a:spcBef>
                <a:spcPct val="0"/>
              </a:spcBef>
              <a:buFontTx/>
              <a:buNone/>
            </a:pPr>
            <a:endParaRPr lang="en-US" sz="1200" kern="1200" baseline="0" dirty="0" smtClean="0">
              <a:solidFill>
                <a:schemeClr val="tx1"/>
              </a:solidFill>
              <a:latin typeface="+mn-lt"/>
              <a:ea typeface="+mn-ea"/>
              <a:cs typeface="+mn-cs"/>
            </a:endParaRPr>
          </a:p>
          <a:p>
            <a:pPr marL="228600" indent="-228600">
              <a:spcBef>
                <a:spcPct val="0"/>
              </a:spcBef>
              <a:buFontTx/>
              <a:buNone/>
            </a:pPr>
            <a:endParaRPr lang="en-US" sz="1200" kern="1200" baseline="0" dirty="0" smtClean="0">
              <a:solidFill>
                <a:schemeClr val="tx1"/>
              </a:solidFill>
              <a:latin typeface="+mn-lt"/>
              <a:ea typeface="+mn-ea"/>
              <a:cs typeface="+mn-cs"/>
            </a:endParaRPr>
          </a:p>
          <a:p>
            <a:pPr marL="228600" indent="-228600">
              <a:spcBef>
                <a:spcPct val="0"/>
              </a:spcBef>
              <a:buFontTx/>
              <a:buNone/>
            </a:pPr>
            <a:endParaRPr lang="en-US" sz="1200" kern="1200" baseline="0" dirty="0" smtClean="0">
              <a:solidFill>
                <a:schemeClr val="tx1"/>
              </a:solidFill>
              <a:latin typeface="+mn-lt"/>
              <a:ea typeface="+mn-ea"/>
              <a:cs typeface="+mn-cs"/>
            </a:endParaRPr>
          </a:p>
          <a:p>
            <a:pPr marL="228600" indent="-228600">
              <a:spcBef>
                <a:spcPct val="0"/>
              </a:spcBef>
              <a:buFontTx/>
              <a:buNone/>
            </a:pPr>
            <a:endParaRPr lang="en-US" sz="1200" kern="1200" baseline="0" dirty="0" smtClean="0">
              <a:solidFill>
                <a:schemeClr val="tx1"/>
              </a:solidFill>
              <a:latin typeface="+mn-lt"/>
              <a:ea typeface="+mn-ea"/>
              <a:cs typeface="+mn-cs"/>
            </a:endParaRPr>
          </a:p>
          <a:p>
            <a:pPr marL="228600" indent="-228600">
              <a:spcBef>
                <a:spcPct val="0"/>
              </a:spcBef>
              <a:buFontTx/>
              <a:buNone/>
            </a:pPr>
            <a:r>
              <a:rPr lang="en-US" sz="1200" kern="1200" baseline="0" dirty="0" smtClean="0">
                <a:solidFill>
                  <a:schemeClr val="tx1"/>
                </a:solidFill>
                <a:latin typeface="+mn-lt"/>
                <a:ea typeface="+mn-ea"/>
                <a:cs typeface="+mn-cs"/>
              </a:rPr>
              <a:t> </a:t>
            </a:r>
          </a:p>
          <a:p>
            <a:pPr marL="228600" indent="-228600">
              <a:spcBef>
                <a:spcPct val="0"/>
              </a:spcBef>
              <a:buFontTx/>
              <a:buNone/>
            </a:pPr>
            <a:endParaRPr lang="en-US" sz="1200" kern="1200" baseline="0" dirty="0" smtClean="0">
              <a:solidFill>
                <a:schemeClr val="tx1"/>
              </a:solidFill>
              <a:latin typeface="+mn-lt"/>
              <a:ea typeface="+mn-ea"/>
              <a:cs typeface="+mn-cs"/>
            </a:endParaRPr>
          </a:p>
          <a:p>
            <a:pPr marL="228600" indent="-228600">
              <a:spcBef>
                <a:spcPct val="0"/>
              </a:spcBef>
              <a:buFontTx/>
              <a:buNone/>
            </a:pPr>
            <a:endParaRPr lang="en-US" sz="1200" kern="1200" baseline="0" dirty="0" smtClean="0">
              <a:solidFill>
                <a:schemeClr val="tx1"/>
              </a:solidFill>
              <a:latin typeface="+mn-lt"/>
              <a:ea typeface="+mn-ea"/>
              <a:cs typeface="+mn-cs"/>
            </a:endParaRPr>
          </a:p>
          <a:p>
            <a:pPr marL="228600" indent="-228600">
              <a:spcBef>
                <a:spcPct val="0"/>
              </a:spcBef>
              <a:buFontTx/>
              <a:buNone/>
            </a:pPr>
            <a:endParaRPr lang="en-US" sz="1200" kern="1200" baseline="0" dirty="0" smtClean="0">
              <a:solidFill>
                <a:schemeClr val="tx1"/>
              </a:solidFill>
              <a:latin typeface="+mn-lt"/>
              <a:ea typeface="+mn-ea"/>
              <a:cs typeface="+mn-cs"/>
            </a:endParaRPr>
          </a:p>
          <a:p>
            <a:pPr marL="228600" indent="-228600">
              <a:spcBef>
                <a:spcPct val="0"/>
              </a:spcBef>
              <a:buFontTx/>
              <a:buNone/>
            </a:pPr>
            <a:endParaRPr lang="en-US" sz="1200" kern="1200" baseline="0" dirty="0" smtClean="0">
              <a:solidFill>
                <a:schemeClr val="tx1"/>
              </a:solidFill>
              <a:latin typeface="+mn-lt"/>
              <a:ea typeface="+mn-ea"/>
              <a:cs typeface="+mn-cs"/>
            </a:endParaRPr>
          </a:p>
          <a:p>
            <a:pPr marL="228600" indent="-228600">
              <a:spcBef>
                <a:spcPct val="0"/>
              </a:spcBef>
              <a:buFontTx/>
              <a:buNone/>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6 packets originate from UW. 3 going to CMU and 3 to </a:t>
            </a:r>
            <a:r>
              <a:rPr lang="en-US" sz="1200" kern="1200" dirty="0" err="1" smtClean="0">
                <a:solidFill>
                  <a:schemeClr val="tx1"/>
                </a:solidFill>
                <a:latin typeface="+mn-lt"/>
                <a:ea typeface="+mn-ea"/>
                <a:cs typeface="+mn-cs"/>
              </a:rPr>
              <a:t>berkeley</a:t>
            </a:r>
            <a:endParaRPr lang="en-US" baseline="0" dirty="0" smtClean="0"/>
          </a:p>
          <a:p>
            <a:pPr marL="228600" indent="-228600">
              <a:spcBef>
                <a:spcPct val="0"/>
              </a:spcBef>
              <a:buFontTx/>
              <a:buNone/>
            </a:pPr>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F599F7-C2E1-4C3C-9670-E4C1EF4669C1}" type="slidenum">
              <a:rPr lang="en-US"/>
              <a:pPr fontAlgn="base">
                <a:spcBef>
                  <a:spcPct val="0"/>
                </a:spcBef>
                <a:spcAft>
                  <a:spcPct val="0"/>
                </a:spcAft>
              </a:pPr>
              <a:t>7</a:t>
            </a:fld>
            <a:endParaRPr lang="en-US"/>
          </a:p>
        </p:txBody>
      </p:sp>
      <p:sp>
        <p:nvSpPr>
          <p:cNvPr id="34821"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sp>
        <p:nvSpPr>
          <p:cNvPr id="34822"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marL="228600" marR="0" indent="-22860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Here</a:t>
            </a:r>
            <a:r>
              <a:rPr lang="en-US" sz="1200" kern="1200" baseline="0" dirty="0" smtClean="0">
                <a:solidFill>
                  <a:schemeClr val="tx1"/>
                </a:solidFill>
                <a:latin typeface="+mn-lt"/>
                <a:ea typeface="+mn-ea"/>
                <a:cs typeface="+mn-cs"/>
              </a:rPr>
              <a:t> is an overview of RA routing…</a:t>
            </a:r>
          </a:p>
          <a:p>
            <a:pPr marL="228600" marR="0" indent="-228600" algn="l" defTabSz="9144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latin typeface="+mn-lt"/>
              <a:ea typeface="+mn-ea"/>
              <a:cs typeface="+mn-cs"/>
            </a:endParaRPr>
          </a:p>
          <a:p>
            <a:pPr marL="228600" marR="0" indent="-22860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n-lt"/>
                <a:ea typeface="+mn-ea"/>
                <a:cs typeface="+mn-cs"/>
              </a:rPr>
              <a:t>Going back to earlier ISP example, we had total number of 16 packets on ISP links, when we ignore small packets. We observe here that same set of packets are going to CMU and to Berkeley. </a:t>
            </a:r>
          </a:p>
          <a:p>
            <a:pPr marL="228600" marR="0" indent="-228600" algn="l" defTabSz="914400" rtl="0" eaLnBrk="1" fontAlgn="base" latinLnBrk="0" hangingPunct="1">
              <a:lnSpc>
                <a:spcPct val="100000"/>
              </a:lnSpc>
              <a:spcBef>
                <a:spcPct val="0"/>
              </a:spcBef>
              <a:spcAft>
                <a:spcPct val="0"/>
              </a:spcAft>
              <a:buClrTx/>
              <a:buSzTx/>
              <a:buFontTx/>
              <a:buNone/>
              <a:tabLst/>
              <a:defRPr/>
            </a:pPr>
            <a:endParaRPr lang="en-US" sz="1200" kern="1200" baseline="0" dirty="0" smtClean="0">
              <a:solidFill>
                <a:schemeClr val="tx1"/>
              </a:solidFill>
              <a:latin typeface="+mn-lt"/>
              <a:ea typeface="+mn-ea"/>
              <a:cs typeface="+mn-cs"/>
            </a:endParaRPr>
          </a:p>
          <a:p>
            <a:pPr marL="228600" marR="0" indent="-22860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n-lt"/>
                <a:ea typeface="+mn-ea"/>
                <a:cs typeface="+mn-cs"/>
              </a:rPr>
              <a:t>In order to better control load on network links and improve the effective switching capacity, the ISP could do the following…</a:t>
            </a:r>
          </a:p>
          <a:p>
            <a:pPr marL="228600" marR="0" indent="-228600" algn="l" defTabSz="914400" rtl="0" eaLnBrk="1" fontAlgn="base" latinLnBrk="0" hangingPunct="1">
              <a:lnSpc>
                <a:spcPct val="100000"/>
              </a:lnSpc>
              <a:spcBef>
                <a:spcPct val="0"/>
              </a:spcBef>
              <a:spcAft>
                <a:spcPct val="0"/>
              </a:spcAft>
              <a:buClrTx/>
              <a:buSzTx/>
              <a:buFontTx/>
              <a:buNone/>
              <a:tabLst/>
              <a:defRPr/>
            </a:pPr>
            <a:endParaRPr lang="en-US" sz="1200" kern="1200" baseline="0" dirty="0" smtClean="0">
              <a:solidFill>
                <a:schemeClr val="tx1"/>
              </a:solidFill>
              <a:latin typeface="+mn-lt"/>
              <a:ea typeface="+mn-ea"/>
              <a:cs typeface="+mn-cs"/>
            </a:endParaRPr>
          </a:p>
          <a:p>
            <a:pPr marL="228600" marR="0" indent="-22860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n-lt"/>
                <a:ea typeface="+mn-ea"/>
                <a:cs typeface="+mn-cs"/>
              </a:rPr>
              <a:t>Construct routes which carry the packets to .. on the same set of links as much as possible before diverging to the respective exits…</a:t>
            </a:r>
          </a:p>
          <a:p>
            <a:pPr marL="228600" marR="0" indent="-228600" algn="l" defTabSz="914400" rtl="0" eaLnBrk="1" fontAlgn="base" latinLnBrk="0" hangingPunct="1">
              <a:lnSpc>
                <a:spcPct val="100000"/>
              </a:lnSpc>
              <a:spcBef>
                <a:spcPct val="0"/>
              </a:spcBef>
              <a:spcAft>
                <a:spcPct val="0"/>
              </a:spcAft>
              <a:buClrTx/>
              <a:buSzTx/>
              <a:buFontTx/>
              <a:buNone/>
              <a:tabLst/>
              <a:defRPr/>
            </a:pPr>
            <a:endParaRPr lang="en-US" sz="1200" kern="1200" baseline="0" dirty="0" smtClean="0">
              <a:solidFill>
                <a:schemeClr val="tx1"/>
              </a:solidFill>
              <a:latin typeface="+mn-lt"/>
              <a:ea typeface="+mn-ea"/>
              <a:cs typeface="+mn-cs"/>
            </a:endParaRPr>
          </a:p>
          <a:p>
            <a:pPr marL="228600" marR="0" indent="-22860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n-lt"/>
                <a:ea typeface="+mn-ea"/>
                <a:cs typeface="+mn-cs"/>
              </a:rPr>
              <a:t>If these routes were employed and redundant elimination used in a hop-by-hop manner just like before</a:t>
            </a:r>
          </a:p>
          <a:p>
            <a:pPr marL="228600" marR="0" indent="-22860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n-lt"/>
                <a:ea typeface="+mn-ea"/>
                <a:cs typeface="+mn-cs"/>
              </a:rPr>
              <a:t>So in order to get the maximum benefits of redundancy elimination, we would want these packets to go together as long as possible. ( Click in between ). Now there are 6 ISP links being used, so total packets on ISP links goes down to 12, further 20% benefit. And overall 50 % benefit. Note that, this is despite of the fact that in this case, Wisconsin to CMU path is one hop longer than the shortest path. </a:t>
            </a:r>
          </a:p>
          <a:p>
            <a:pPr marL="228600" marR="0" indent="-228600" algn="l" defTabSz="914400" rtl="0" eaLnBrk="1" fontAlgn="base" latinLnBrk="0" hangingPunct="1">
              <a:lnSpc>
                <a:spcPct val="100000"/>
              </a:lnSpc>
              <a:spcBef>
                <a:spcPct val="0"/>
              </a:spcBef>
              <a:spcAft>
                <a:spcPct val="0"/>
              </a:spcAft>
              <a:buClrTx/>
              <a:buSzTx/>
              <a:buFontTx/>
              <a:buNone/>
              <a:tabLst/>
              <a:defRPr/>
            </a:pPr>
            <a:endParaRPr lang="en-US" sz="1200" kern="1200" baseline="0" dirty="0" smtClean="0">
              <a:solidFill>
                <a:schemeClr val="tx1"/>
              </a:solidFill>
              <a:latin typeface="+mn-lt"/>
              <a:ea typeface="+mn-ea"/>
              <a:cs typeface="+mn-cs"/>
            </a:endParaRPr>
          </a:p>
          <a:p>
            <a:pPr marL="228600" marR="0" indent="-22860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thus, redundancy aware routing further reduces</a:t>
            </a:r>
            <a:r>
              <a:rPr lang="en-US" sz="1200" kern="1200" baseline="0" dirty="0" smtClean="0">
                <a:solidFill>
                  <a:schemeClr val="tx1"/>
                </a:solidFill>
                <a:latin typeface="+mn-lt"/>
                <a:ea typeface="+mn-ea"/>
                <a:cs typeface="+mn-cs"/>
              </a:rPr>
              <a:t> the total network load on ISP links</a:t>
            </a:r>
            <a:r>
              <a:rPr lang="en-US" sz="1200" kern="1200" dirty="0" smtClean="0">
                <a:solidFill>
                  <a:schemeClr val="tx1"/>
                </a:solidFill>
                <a:latin typeface="+mn-lt"/>
                <a:ea typeface="+mn-ea"/>
                <a:cs typeface="+mn-cs"/>
              </a:rPr>
              <a:t>. It</a:t>
            </a:r>
            <a:r>
              <a:rPr lang="en-US" sz="1200" kern="1200" baseline="0" dirty="0" smtClean="0">
                <a:solidFill>
                  <a:schemeClr val="tx1"/>
                </a:solidFill>
                <a:latin typeface="+mn-lt"/>
                <a:ea typeface="+mn-ea"/>
                <a:cs typeface="+mn-cs"/>
              </a:rPr>
              <a:t> also</a:t>
            </a:r>
            <a:r>
              <a:rPr lang="en-US" sz="1200" kern="1200" dirty="0" smtClean="0">
                <a:solidFill>
                  <a:schemeClr val="tx1"/>
                </a:solidFill>
                <a:latin typeface="+mn-lt"/>
                <a:ea typeface="+mn-ea"/>
                <a:cs typeface="+mn-cs"/>
              </a:rPr>
              <a:t> indirectly helps end-to-end transfers by making more bandwidth available to them.</a:t>
            </a:r>
          </a:p>
          <a:p>
            <a:pPr marL="228600" marR="0" indent="-228600" algn="l" defTabSz="9144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latin typeface="+mn-lt"/>
              <a:ea typeface="+mn-ea"/>
              <a:cs typeface="+mn-cs"/>
            </a:endParaRPr>
          </a:p>
          <a:p>
            <a:pPr marL="228600" marR="0" indent="-228600" algn="l" defTabSz="9144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latin typeface="+mn-lt"/>
              <a:ea typeface="+mn-ea"/>
              <a:cs typeface="+mn-cs"/>
            </a:endParaRPr>
          </a:p>
          <a:p>
            <a:pPr marL="228600" marR="0" indent="-22860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However,</a:t>
            </a:r>
            <a:r>
              <a:rPr lang="en-US" sz="1200" kern="1200" baseline="0" dirty="0" smtClean="0">
                <a:solidFill>
                  <a:schemeClr val="tx1"/>
                </a:solidFill>
                <a:latin typeface="+mn-lt"/>
                <a:ea typeface="+mn-ea"/>
                <a:cs typeface="+mn-cs"/>
              </a:rPr>
              <a:t> in order to use redundancy aware routing, ISP would first have to know that there is similarity between traffic going to CMU and Berkeley in this case. So they have to compute how traffic is exchanged between different border routers and how traffic is shared between different border routers. Then ISP needs to compute the optimal routes given this information. In the next slides, I am going to give more detail of how redundancy-aware routing is done.</a:t>
            </a:r>
            <a:endParaRPr lang="en-US" sz="1200" kern="1200" dirty="0" smtClean="0">
              <a:solidFill>
                <a:schemeClr val="tx1"/>
              </a:solidFill>
              <a:latin typeface="+mn-lt"/>
              <a:ea typeface="+mn-ea"/>
              <a:cs typeface="+mn-cs"/>
            </a:endParaRP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091D4C-E3D6-4E53-843D-2714591A727A}" type="slidenum">
              <a:rPr lang="en-US"/>
              <a:pPr fontAlgn="base">
                <a:spcBef>
                  <a:spcPct val="0"/>
                </a:spcBef>
                <a:spcAft>
                  <a:spcPct val="0"/>
                </a:spcAft>
              </a:pPr>
              <a:t>8</a:t>
            </a:fld>
            <a:endParaRPr lang="en-US"/>
          </a:p>
        </p:txBody>
      </p:sp>
      <p:sp>
        <p:nvSpPr>
          <p:cNvPr id="36869"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sp>
        <p:nvSpPr>
          <p:cNvPr id="36870"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Requirements</a:t>
            </a:r>
            <a:r>
              <a:rPr lang="en-US" sz="1200" kern="1200" baseline="0" dirty="0" smtClean="0">
                <a:solidFill>
                  <a:schemeClr val="tx1"/>
                </a:solidFill>
                <a:latin typeface="+mn-lt"/>
                <a:ea typeface="+mn-ea"/>
                <a:cs typeface="+mn-cs"/>
              </a:rPr>
              <a:t> from a network for redundancy elimination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Examine a stream of bytes and remove duplicates, reinsert at a later location.. Do this irrespective of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Severa</a:t>
            </a:r>
            <a:r>
              <a:rPr lang="en-US" sz="1200" kern="1200" baseline="0" dirty="0" smtClean="0">
                <a:solidFill>
                  <a:schemeClr val="tx1"/>
                </a:solidFill>
                <a:latin typeface="+mn-lt"/>
                <a:ea typeface="+mn-ea"/>
                <a:cs typeface="+mn-cs"/>
              </a:rPr>
              <a:t>l past systems have tried to eliminate redundant transfers and improve network efficiency</a:t>
            </a:r>
          </a:p>
          <a:p>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Classicial</a:t>
            </a:r>
            <a:r>
              <a:rPr lang="en-US" sz="1200" kern="1200" baseline="0" dirty="0" smtClean="0">
                <a:solidFill>
                  <a:schemeClr val="tx1"/>
                </a:solidFill>
                <a:latin typeface="+mn-lt"/>
                <a:ea typeface="+mn-ea"/>
                <a:cs typeface="+mn-cs"/>
              </a:rPr>
              <a:t> example are Web caches, which exemplify a set of approaches that work at …are object-level approaches. A cache stores entire objects and tries to serve full objects locally.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But this is </a:t>
            </a:r>
            <a:r>
              <a:rPr lang="en-US" sz="1200" kern="1200" baseline="0" dirty="0" err="1" smtClean="0">
                <a:solidFill>
                  <a:schemeClr val="tx1"/>
                </a:solidFill>
                <a:latin typeface="+mn-lt"/>
                <a:ea typeface="+mn-ea"/>
                <a:cs typeface="+mn-cs"/>
              </a:rPr>
              <a:t>passe</a:t>
            </a:r>
            <a:r>
              <a:rPr lang="en-US" sz="1200" kern="1200" baseline="0" dirty="0" smtClean="0">
                <a:solidFill>
                  <a:schemeClr val="tx1"/>
                </a:solidFill>
                <a:latin typeface="+mn-lt"/>
                <a:ea typeface="+mn-ea"/>
                <a:cs typeface="+mn-cs"/>
              </a:rPr>
              <a:t>. The modern approach is to apply techniques which apply at the sub-object or even the packet level. These are also call WAN optimization tech…</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Attractive </a:t>
            </a:r>
            <a:r>
              <a:rPr lang="en-US" sz="1200" kern="1200" baseline="0" dirty="0" err="1" smtClean="0">
                <a:solidFill>
                  <a:schemeClr val="tx1"/>
                </a:solidFill>
                <a:latin typeface="+mn-lt"/>
                <a:ea typeface="+mn-ea"/>
                <a:cs typeface="+mn-cs"/>
              </a:rPr>
              <a:t>featureof</a:t>
            </a:r>
            <a:r>
              <a:rPr lang="en-US" sz="1200" kern="1200" baseline="0" dirty="0" smtClean="0">
                <a:solidFill>
                  <a:schemeClr val="tx1"/>
                </a:solidFill>
                <a:latin typeface="+mn-lt"/>
                <a:ea typeface="+mn-ea"/>
                <a:cs typeface="+mn-cs"/>
              </a:rPr>
              <a:t> these techniques is that they are protocol independent in nature in the sense that they can remove redundant bytes from transfers irrespective of which applications or the end points involved in the communication…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XXXX</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Broadly, they can be categorized into two approaches. One is object-level caching, where static objects are stored in local cache. As the object is accessed, instead of going to actual site, you serve it from local cache.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recent years, the other approach being used is Packet-level-Caching. It is more generalized version of object-level caching. There are many WAN optimization products like Riverbed, </a:t>
            </a:r>
            <a:r>
              <a:rPr lang="en-US" sz="1200" kern="1200" baseline="0" dirty="0" err="1" smtClean="0">
                <a:solidFill>
                  <a:schemeClr val="tx1"/>
                </a:solidFill>
                <a:latin typeface="+mn-lt"/>
                <a:ea typeface="+mn-ea"/>
                <a:cs typeface="+mn-cs"/>
              </a:rPr>
              <a:t>Peribit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Packateer</a:t>
            </a:r>
            <a:r>
              <a:rPr lang="en-US" sz="1200" kern="1200" baseline="0" dirty="0" smtClean="0">
                <a:solidFill>
                  <a:schemeClr val="tx1"/>
                </a:solidFill>
                <a:latin typeface="+mn-lt"/>
                <a:ea typeface="+mn-ea"/>
                <a:cs typeface="+mn-cs"/>
              </a:rPr>
              <a:t> and others, which use Packet-level caching.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Let me give you brief overview of how packet-level caching works. Packet-caches are deployed on both end of access link. As packet comes, it is checked against the history of packets earlier sent over the link. If there is a match, instead of sending the full packet, you send the pointer to match and remaining part of packet. This way, smaller packet goes over the link. As the smaller packet reaches the other end of access link, the pointer is looked in the local-cache to give the full packet. So the full packet reaches the user.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Packet-level caching works better than object-level caching, because it can identify partial content match as well. Earlier studies have shown this as well.</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14E68B-5FD5-4D91-9D78-B80FBFB5BA6B}" type="slidenum">
              <a:rPr lang="en-US"/>
              <a:pPr fontAlgn="base">
                <a:spcBef>
                  <a:spcPct val="0"/>
                </a:spcBef>
                <a:spcAft>
                  <a:spcPct val="0"/>
                </a:spcAft>
              </a:pPr>
              <a:t>11</a:t>
            </a:fld>
            <a:endParaRPr lang="en-US"/>
          </a:p>
        </p:txBody>
      </p:sp>
      <p:sp>
        <p:nvSpPr>
          <p:cNvPr id="32773"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sp>
        <p:nvSpPr>
          <p:cNvPr id="32774"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55E01566-2DBD-4C39-9854-2BE73D1F3204}" type="datetime1">
              <a:rPr lang="en-US" smtClean="0"/>
              <a:pPr>
                <a:defRPr/>
              </a:pPr>
              <a:t>2/18/10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CB5A37-0E9C-2741-98E8-7BEA4084E54E}"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A85A7D6-F5B1-43A3-9CD9-0A68F237FFDF}" type="datetime1">
              <a:rPr lang="en-US" smtClean="0"/>
              <a:pPr>
                <a:defRPr/>
              </a:pPr>
              <a:t>2/18/10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7ACD9B9-90C7-4772-8B11-48AC7DE1D828}"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C53B180-CC5C-4BF5-B706-6C857C304030}" type="datetime1">
              <a:rPr lang="en-US" smtClean="0"/>
              <a:pPr>
                <a:defRPr/>
              </a:pPr>
              <a:t>2/18/10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965E6DF-6224-4904-8578-F49F5836F444}"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23B1D34-5CE2-4DFE-8AB3-BA7816A474A2}" type="datetime1">
              <a:rPr lang="en-US" smtClean="0"/>
              <a:pPr>
                <a:defRPr/>
              </a:pPr>
              <a:t>2/18/10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7DDA1B-A813-48E7-A621-BCE11CD7923A}"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A96B8C7-9F18-4720-A002-9066B40AB734}" type="datetime1">
              <a:rPr lang="en-US" smtClean="0"/>
              <a:pPr>
                <a:defRPr/>
              </a:pPr>
              <a:t>2/18/10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BAE5BF-CE89-4D27-AF5B-8F95D3CC090E}"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F4B00CA6-DC8B-4150-AFF1-8DE059F298D9}" type="datetime1">
              <a:rPr lang="en-US" smtClean="0"/>
              <a:pPr>
                <a:defRPr/>
              </a:pPr>
              <a:t>2/18/10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4A8B74D-8767-498E-BBAA-05C0D7CCC977}"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186CA09A-87C6-46DD-A9D5-126636930315}" type="datetime1">
              <a:rPr lang="en-US" smtClean="0"/>
              <a:pPr>
                <a:defRPr/>
              </a:pPr>
              <a:t>2/18/10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E35869A-E7C7-4940-9D20-A1EF432149F4}"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900600EF-CCE7-4F6D-B703-296175899437}" type="datetime1">
              <a:rPr lang="en-US" smtClean="0"/>
              <a:pPr>
                <a:defRPr/>
              </a:pPr>
              <a:t>2/18/10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4712F4A-E16A-4351-BEAF-BE680F0E5038}"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369A45D-5941-437A-AD83-C0367F37FA7E}" type="datetime1">
              <a:rPr lang="en-US" smtClean="0"/>
              <a:pPr>
                <a:defRPr/>
              </a:pPr>
              <a:t>2/18/10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42779AC-6669-457D-AF33-725AE8F175E4}"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95A877C-0C36-416E-8C49-6A2AB317541D}" type="datetime1">
              <a:rPr lang="en-US" smtClean="0"/>
              <a:pPr>
                <a:defRPr/>
              </a:pPr>
              <a:t>2/18/10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7CF1D50-FDAE-4C35-B8F7-B084FA6B5C3A}"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8C0BFCA-4D7C-4F80-A904-6C67CE83CC55}" type="datetime1">
              <a:rPr lang="en-US" smtClean="0"/>
              <a:pPr>
                <a:defRPr/>
              </a:pPr>
              <a:t>2/18/10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F493A4A-D48F-41D5-B495-D7412ED02294}"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958E696-EDEC-4D86-9553-13D47FB2720C}" type="datetime1">
              <a:rPr lang="en-US" smtClean="0"/>
              <a:pPr>
                <a:defRPr/>
              </a:pPr>
              <a:t>2/18/10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8BE4BE7-964E-45A1-ABC7-2F2E32DBA69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fade/>
  </p:transition>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image" Target="../media/image1.png"/><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9.xml"/><Relationship Id="rId5"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3" Type="http://schemas.openxmlformats.org/officeDocument/2006/relationships/notesSlide" Target="../notesSlides/notesSlide10.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11.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12.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4" Type="http://schemas.openxmlformats.org/officeDocument/2006/relationships/chart" Target="../charts/chart1.xml"/><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4" Type="http://schemas.openxmlformats.org/officeDocument/2006/relationships/chart" Target="../charts/chart2.xml"/><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6" Type="http://schemas.openxmlformats.org/officeDocument/2006/relationships/oleObject" Target="../embeddings/oleObject2.bin"/><Relationship Id="rId4" Type="http://schemas.openxmlformats.org/officeDocument/2006/relationships/notesSlide" Target="../notesSlides/notesSlide15.xml"/><Relationship Id="rId1" Type="http://schemas.openxmlformats.org/officeDocument/2006/relationships/vmlDrawing" Target="../drawings/vmlDrawing1.vml"/><Relationship Id="rId2" Type="http://schemas.openxmlformats.org/officeDocument/2006/relationships/tags" Target="../tags/tag13.xml"/><Relationship Id="rId3" Type="http://schemas.openxmlformats.org/officeDocument/2006/relationships/slideLayout" Target="../slideLayouts/slideLayout2.xml"/><Relationship Id="rId5"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4" Type="http://schemas.openxmlformats.org/officeDocument/2006/relationships/image" Target="../media/image11.png"/><Relationship Id="rId4" Type="http://schemas.openxmlformats.org/officeDocument/2006/relationships/image" Target="../media/image1.png"/><Relationship Id="rId7" Type="http://schemas.openxmlformats.org/officeDocument/2006/relationships/image" Target="../media/image4.png"/><Relationship Id="rId11" Type="http://schemas.openxmlformats.org/officeDocument/2006/relationships/image" Target="../media/image8.png"/><Relationship Id="rId1" Type="http://schemas.openxmlformats.org/officeDocument/2006/relationships/tags" Target="../tags/tag1.xml"/><Relationship Id="rId6" Type="http://schemas.openxmlformats.org/officeDocument/2006/relationships/image" Target="../media/image3.png"/><Relationship Id="rId8" Type="http://schemas.openxmlformats.org/officeDocument/2006/relationships/image" Target="../media/image5.png"/><Relationship Id="rId13" Type="http://schemas.openxmlformats.org/officeDocument/2006/relationships/image" Target="../media/image10.png"/><Relationship Id="rId10" Type="http://schemas.openxmlformats.org/officeDocument/2006/relationships/image" Target="../media/image7.png"/><Relationship Id="rId5" Type="http://schemas.openxmlformats.org/officeDocument/2006/relationships/image" Target="../media/image2.png"/><Relationship Id="rId12" Type="http://schemas.openxmlformats.org/officeDocument/2006/relationships/image" Target="../media/image9.png"/><Relationship Id="rId2" Type="http://schemas.openxmlformats.org/officeDocument/2006/relationships/slideLayout" Target="../slideLayouts/slideLayout2.xml"/><Relationship Id="rId9" Type="http://schemas.openxmlformats.org/officeDocument/2006/relationships/image" Target="../media/image6.png"/><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df"/></Relationships>
</file>

<file path=ppt/slides/_rels/slide23.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d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pdf"/></Relationships>
</file>

<file path=ppt/slides/_rels/slide26.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pdf"/></Relationships>
</file>

<file path=ppt/slides/_rels/slide27.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pdf"/></Relationships>
</file>

<file path=ppt/slides/_rels/slide28.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5.pdf"/></Relationships>
</file>

<file path=ppt/slides/_rels/slide29.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pdf"/></Relationships>
</file>

<file path=ppt/slides/_rels/slide3.xml.rels><?xml version="1.0" encoding="UTF-8" standalone="yes"?>
<Relationships xmlns="http://schemas.openxmlformats.org/package/2006/relationships"><Relationship Id="rId14" Type="http://schemas.openxmlformats.org/officeDocument/2006/relationships/image" Target="../media/image11.png"/><Relationship Id="rId4" Type="http://schemas.openxmlformats.org/officeDocument/2006/relationships/image" Target="../media/image1.png"/><Relationship Id="rId7" Type="http://schemas.openxmlformats.org/officeDocument/2006/relationships/image" Target="../media/image4.png"/><Relationship Id="rId11" Type="http://schemas.openxmlformats.org/officeDocument/2006/relationships/image" Target="../media/image8.png"/><Relationship Id="rId1" Type="http://schemas.openxmlformats.org/officeDocument/2006/relationships/tags" Target="../tags/tag2.xml"/><Relationship Id="rId6" Type="http://schemas.openxmlformats.org/officeDocument/2006/relationships/image" Target="../media/image3.png"/><Relationship Id="rId8" Type="http://schemas.openxmlformats.org/officeDocument/2006/relationships/image" Target="../media/image5.png"/><Relationship Id="rId13" Type="http://schemas.openxmlformats.org/officeDocument/2006/relationships/image" Target="../media/image10.png"/><Relationship Id="rId10" Type="http://schemas.openxmlformats.org/officeDocument/2006/relationships/image" Target="../media/image7.png"/><Relationship Id="rId5" Type="http://schemas.openxmlformats.org/officeDocument/2006/relationships/image" Target="../media/image2.png"/><Relationship Id="rId12" Type="http://schemas.openxmlformats.org/officeDocument/2006/relationships/image" Target="../media/image9.png"/><Relationship Id="rId2" Type="http://schemas.openxmlformats.org/officeDocument/2006/relationships/slideLayout" Target="../slideLayouts/slideLayout2.xml"/><Relationship Id="rId9" Type="http://schemas.openxmlformats.org/officeDocument/2006/relationships/image" Target="../media/image6.png"/><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pdf"/></Relationships>
</file>

<file path=ppt/slides/_rels/slide31.xml.rels><?xml version="1.0" encoding="UTF-8" standalone="yes"?>
<Relationships xmlns="http://schemas.openxmlformats.org/package/2006/relationships"><Relationship Id="rId4" Type="http://schemas.openxmlformats.org/officeDocument/2006/relationships/image" Target="../media/image15.pdf"/><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9.jpeg"/><Relationship Id="rId5" Type="http://schemas.openxmlformats.org/officeDocument/2006/relationships/image" Target="../media/image16.png"/></Relationships>
</file>

<file path=ppt/slides/_rels/slide32.xml.rels><?xml version="1.0" encoding="UTF-8" standalone="yes"?>
<Relationships xmlns="http://schemas.openxmlformats.org/package/2006/relationships"><Relationship Id="rId4" Type="http://schemas.openxmlformats.org/officeDocument/2006/relationships/image" Target="../media/image15.pdf"/><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9.jpeg"/><Relationship Id="rId5" Type="http://schemas.openxmlformats.org/officeDocument/2006/relationships/image" Target="../media/image16.png"/></Relationships>
</file>

<file path=ppt/slides/_rels/slide33.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5.pd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5.pdf"/></Relationships>
</file>

<file path=ppt/slides/_rels/slide36.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5.pdf"/></Relationships>
</file>

<file path=ppt/slides/_rels/slide37.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5.pd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3" Type="http://schemas.openxmlformats.org/officeDocument/2006/relationships/image" Target="../media/image2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4" Type="http://schemas.openxmlformats.org/officeDocument/2006/relationships/image" Target="../media/image10.png"/><Relationship Id="rId4" Type="http://schemas.openxmlformats.org/officeDocument/2006/relationships/image" Target="../media/image2.png"/><Relationship Id="rId7" Type="http://schemas.openxmlformats.org/officeDocument/2006/relationships/image" Target="../media/image5.png"/><Relationship Id="rId11"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png"/><Relationship Id="rId8" Type="http://schemas.openxmlformats.org/officeDocument/2006/relationships/image" Target="../media/image6.png"/><Relationship Id="rId13" Type="http://schemas.openxmlformats.org/officeDocument/2006/relationships/image" Target="../media/image9.png"/><Relationship Id="rId10" Type="http://schemas.openxmlformats.org/officeDocument/2006/relationships/image" Target="../media/image12.png"/><Relationship Id="rId5"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notesSlide" Target="../notesSlides/notesSlide4.xml"/><Relationship Id="rId9" Type="http://schemas.openxmlformats.org/officeDocument/2006/relationships/image" Target="../media/image7.png"/><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3" Type="http://schemas.openxmlformats.org/officeDocument/2006/relationships/chart" Target="../charts/chart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3" Type="http://schemas.openxmlformats.org/officeDocument/2006/relationships/chart" Target="../charts/chart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4" Type="http://schemas.openxmlformats.org/officeDocument/2006/relationships/image" Target="../media/image12.png"/><Relationship Id="rId4" Type="http://schemas.openxmlformats.org/officeDocument/2006/relationships/image" Target="../media/image2.png"/><Relationship Id="rId7" Type="http://schemas.openxmlformats.org/officeDocument/2006/relationships/image" Target="../media/image9.png"/><Relationship Id="rId11"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8" Type="http://schemas.openxmlformats.org/officeDocument/2006/relationships/image" Target="../media/image10.png"/><Relationship Id="rId13" Type="http://schemas.openxmlformats.org/officeDocument/2006/relationships/image" Target="../media/image7.png"/><Relationship Id="rId10" Type="http://schemas.openxmlformats.org/officeDocument/2006/relationships/image" Target="../media/image4.png"/><Relationship Id="rId5" Type="http://schemas.openxmlformats.org/officeDocument/2006/relationships/image" Target="../media/image11.png"/><Relationship Id="rId12" Type="http://schemas.openxmlformats.org/officeDocument/2006/relationships/image" Target="../media/image6.png"/><Relationship Id="rId2" Type="http://schemas.openxmlformats.org/officeDocument/2006/relationships/notesSlide" Target="../notesSlides/notesSlide37.xml"/><Relationship Id="rId9" Type="http://schemas.openxmlformats.org/officeDocument/2006/relationships/image" Target="../media/image3.png"/><Relationship Id="rId3" Type="http://schemas.openxmlformats.org/officeDocument/2006/relationships/image" Target="../media/image1.png"/></Relationships>
</file>

<file path=ppt/slides/_rels/slide48.xml.rels><?xml version="1.0" encoding="UTF-8" standalone="yes"?>
<Relationships xmlns="http://schemas.openxmlformats.org/package/2006/relationships"><Relationship Id="rId14" Type="http://schemas.openxmlformats.org/officeDocument/2006/relationships/image" Target="../media/image7.png"/><Relationship Id="rId4" Type="http://schemas.openxmlformats.org/officeDocument/2006/relationships/image" Target="../media/image1.png"/><Relationship Id="rId7" Type="http://schemas.openxmlformats.org/officeDocument/2006/relationships/image" Target="../media/image8.png"/><Relationship Id="rId11" Type="http://schemas.openxmlformats.org/officeDocument/2006/relationships/image" Target="../media/image4.png"/><Relationship Id="rId1" Type="http://schemas.openxmlformats.org/officeDocument/2006/relationships/tags" Target="../tags/tag14.xml"/><Relationship Id="rId6" Type="http://schemas.openxmlformats.org/officeDocument/2006/relationships/image" Target="../media/image11.png"/><Relationship Id="rId8" Type="http://schemas.openxmlformats.org/officeDocument/2006/relationships/image" Target="../media/image9.png"/><Relationship Id="rId13" Type="http://schemas.openxmlformats.org/officeDocument/2006/relationships/image" Target="../media/image6.png"/><Relationship Id="rId10" Type="http://schemas.openxmlformats.org/officeDocument/2006/relationships/image" Target="../media/image3.png"/><Relationship Id="rId5" Type="http://schemas.openxmlformats.org/officeDocument/2006/relationships/image" Target="../media/image2.png"/><Relationship Id="rId12" Type="http://schemas.openxmlformats.org/officeDocument/2006/relationships/image" Target="../media/image5.png"/><Relationship Id="rId2" Type="http://schemas.openxmlformats.org/officeDocument/2006/relationships/slideLayout" Target="../slideLayouts/slideLayout2.xml"/><Relationship Id="rId9" Type="http://schemas.openxmlformats.org/officeDocument/2006/relationships/image" Target="../media/image10.png"/><Relationship Id="rId3" Type="http://schemas.openxmlformats.org/officeDocument/2006/relationships/notesSlide" Target="../notesSlides/notesSlide38.xml"/></Relationships>
</file>

<file path=ppt/slides/_rels/slide49.xml.rels><?xml version="1.0" encoding="UTF-8" standalone="yes"?>
<Relationships xmlns="http://schemas.openxmlformats.org/package/2006/relationships"><Relationship Id="rId14" Type="http://schemas.openxmlformats.org/officeDocument/2006/relationships/image" Target="../media/image12.png"/><Relationship Id="rId4" Type="http://schemas.openxmlformats.org/officeDocument/2006/relationships/image" Target="../media/image2.png"/><Relationship Id="rId7" Type="http://schemas.openxmlformats.org/officeDocument/2006/relationships/image" Target="../media/image9.png"/><Relationship Id="rId11"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8" Type="http://schemas.openxmlformats.org/officeDocument/2006/relationships/image" Target="../media/image10.png"/><Relationship Id="rId13" Type="http://schemas.openxmlformats.org/officeDocument/2006/relationships/image" Target="../media/image7.png"/><Relationship Id="rId10" Type="http://schemas.openxmlformats.org/officeDocument/2006/relationships/image" Target="../media/image4.png"/><Relationship Id="rId5" Type="http://schemas.openxmlformats.org/officeDocument/2006/relationships/image" Target="../media/image11.png"/><Relationship Id="rId12" Type="http://schemas.openxmlformats.org/officeDocument/2006/relationships/image" Target="../media/image6.png"/><Relationship Id="rId2" Type="http://schemas.openxmlformats.org/officeDocument/2006/relationships/notesSlide" Target="../notesSlides/notesSlide39.xml"/><Relationship Id="rId9" Type="http://schemas.openxmlformats.org/officeDocument/2006/relationships/image" Target="../media/image3.png"/><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5.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4" Type="http://schemas.openxmlformats.org/officeDocument/2006/relationships/image" Target="../media/image1.png"/><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notesSlide" Target="../notesSlides/notesSlide40.xml"/><Relationship Id="rId5" Type="http://schemas.openxmlformats.org/officeDocument/2006/relationships/image" Target="../media/image6.png"/></Relationships>
</file>

<file path=ppt/slides/_rels/slide52.xml.rels><?xml version="1.0" encoding="UTF-8" standalone="yes"?>
<Relationships xmlns="http://schemas.openxmlformats.org/package/2006/relationships"><Relationship Id="rId14" Type="http://schemas.openxmlformats.org/officeDocument/2006/relationships/image" Target="../media/image11.png"/><Relationship Id="rId4" Type="http://schemas.openxmlformats.org/officeDocument/2006/relationships/image" Target="../media/image1.png"/><Relationship Id="rId7" Type="http://schemas.openxmlformats.org/officeDocument/2006/relationships/image" Target="../media/image4.png"/><Relationship Id="rId11" Type="http://schemas.openxmlformats.org/officeDocument/2006/relationships/image" Target="../media/image8.png"/><Relationship Id="rId1" Type="http://schemas.openxmlformats.org/officeDocument/2006/relationships/tags" Target="../tags/tag16.xml"/><Relationship Id="rId6" Type="http://schemas.openxmlformats.org/officeDocument/2006/relationships/image" Target="../media/image3.png"/><Relationship Id="rId8" Type="http://schemas.openxmlformats.org/officeDocument/2006/relationships/image" Target="../media/image5.png"/><Relationship Id="rId13" Type="http://schemas.openxmlformats.org/officeDocument/2006/relationships/image" Target="../media/image10.png"/><Relationship Id="rId10" Type="http://schemas.openxmlformats.org/officeDocument/2006/relationships/image" Target="../media/image7.png"/><Relationship Id="rId5" Type="http://schemas.openxmlformats.org/officeDocument/2006/relationships/image" Target="../media/image2.png"/><Relationship Id="rId12" Type="http://schemas.openxmlformats.org/officeDocument/2006/relationships/image" Target="../media/image9.png"/><Relationship Id="rId2" Type="http://schemas.openxmlformats.org/officeDocument/2006/relationships/slideLayout" Target="../slideLayouts/slideLayout2.xml"/><Relationship Id="rId9" Type="http://schemas.openxmlformats.org/officeDocument/2006/relationships/image" Target="../media/image6.png"/><Relationship Id="rId3" Type="http://schemas.openxmlformats.org/officeDocument/2006/relationships/notesSlide" Target="../notesSlides/notesSlide4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6.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7.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8.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143000"/>
            <a:ext cx="7772400" cy="1679575"/>
          </a:xfrm>
          <a:noFill/>
        </p:spPr>
        <p:txBody>
          <a:bodyPr>
            <a:normAutofit/>
          </a:bodyPr>
          <a:lstStyle/>
          <a:p>
            <a:r>
              <a:rPr lang="en-US" dirty="0" smtClean="0"/>
              <a:t>Redundancy elimination as a network service</a:t>
            </a:r>
          </a:p>
        </p:txBody>
      </p:sp>
      <p:sp>
        <p:nvSpPr>
          <p:cNvPr id="3" name="Subtitle 2"/>
          <p:cNvSpPr>
            <a:spLocks noGrp="1"/>
          </p:cNvSpPr>
          <p:nvPr>
            <p:ph type="subTitle" idx="1"/>
          </p:nvPr>
        </p:nvSpPr>
        <p:spPr>
          <a:xfrm>
            <a:off x="685800" y="3905071"/>
            <a:ext cx="7848600" cy="2590800"/>
          </a:xfrm>
        </p:spPr>
        <p:txBody>
          <a:bodyPr rtlCol="0">
            <a:noAutofit/>
          </a:bodyPr>
          <a:lstStyle/>
          <a:p>
            <a:pPr fontAlgn="auto">
              <a:spcAft>
                <a:spcPts val="0"/>
              </a:spcAft>
              <a:buFont typeface="Arial" pitchFamily="34" charset="0"/>
              <a:buNone/>
              <a:defRPr/>
            </a:pPr>
            <a:r>
              <a:rPr lang="en-US" sz="2400" dirty="0" smtClean="0">
                <a:solidFill>
                  <a:schemeClr val="tx1"/>
                </a:solidFill>
              </a:rPr>
              <a:t>Aditya Akella</a:t>
            </a:r>
          </a:p>
          <a:p>
            <a:pPr fontAlgn="auto">
              <a:spcAft>
                <a:spcPts val="0"/>
              </a:spcAft>
              <a:buFont typeface="Arial" pitchFamily="34" charset="0"/>
              <a:buNone/>
              <a:defRPr/>
            </a:pPr>
            <a:r>
              <a:rPr lang="en-US" sz="2400" i="1" dirty="0" smtClean="0">
                <a:solidFill>
                  <a:schemeClr val="tx1"/>
                </a:solidFill>
              </a:rPr>
              <a:t>UW-Madison</a:t>
            </a:r>
          </a:p>
          <a:p>
            <a:pPr fontAlgn="auto">
              <a:spcAft>
                <a:spcPts val="0"/>
              </a:spcAft>
              <a:buFont typeface="Arial" pitchFamily="34" charset="0"/>
              <a:buNone/>
              <a:defRPr/>
            </a:pPr>
            <a:endParaRPr lang="en-US" sz="900" dirty="0" smtClean="0">
              <a:solidFill>
                <a:schemeClr val="tx1"/>
              </a:solidFill>
            </a:endParaRPr>
          </a:p>
          <a:p>
            <a:pPr fontAlgn="auto">
              <a:spcAft>
                <a:spcPts val="0"/>
              </a:spcAft>
              <a:buFont typeface="Arial" pitchFamily="34" charset="0"/>
              <a:buNone/>
              <a:defRPr/>
            </a:pPr>
            <a:endParaRPr lang="en-US" sz="900" dirty="0" smtClean="0">
              <a:solidFill>
                <a:schemeClr val="tx1"/>
              </a:solidFill>
            </a:endParaRPr>
          </a:p>
          <a:p>
            <a:pPr fontAlgn="auto">
              <a:spcAft>
                <a:spcPts val="0"/>
              </a:spcAft>
              <a:buFont typeface="Arial" pitchFamily="34" charset="0"/>
              <a:buNone/>
              <a:defRPr/>
            </a:pPr>
            <a:endParaRPr lang="en-US" sz="900" dirty="0" smtClean="0">
              <a:solidFill>
                <a:schemeClr val="tx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82854" y="2209800"/>
            <a:ext cx="8229600" cy="1143000"/>
          </a:xfrm>
        </p:spPr>
        <p:txBody>
          <a:bodyPr>
            <a:normAutofit/>
          </a:bodyPr>
          <a:lstStyle/>
          <a:p>
            <a:r>
              <a:rPr lang="en-US" dirty="0" smtClean="0"/>
              <a:t>Redundancy in network traffic</a:t>
            </a:r>
            <a:r>
              <a:rPr lang="en-US" baseline="30000" dirty="0" smtClean="0"/>
              <a:t>*</a:t>
            </a:r>
            <a:endParaRPr lang="en-US" dirty="0"/>
          </a:p>
        </p:txBody>
      </p:sp>
      <p:sp>
        <p:nvSpPr>
          <p:cNvPr id="4" name="Slide Number Placeholder 3"/>
          <p:cNvSpPr>
            <a:spLocks noGrp="1"/>
          </p:cNvSpPr>
          <p:nvPr>
            <p:ph type="sldNum" sz="quarter" idx="12"/>
          </p:nvPr>
        </p:nvSpPr>
        <p:spPr/>
        <p:txBody>
          <a:bodyPr/>
          <a:lstStyle/>
          <a:p>
            <a:pPr>
              <a:defRPr/>
            </a:pPr>
            <a:fld id="{127DDA1B-A813-48E7-A621-BCE11CD7923A}" type="slidenum">
              <a:rPr lang="en-US" smtClean="0"/>
              <a:pPr>
                <a:defRPr/>
              </a:pPr>
              <a:t>10</a:t>
            </a:fld>
            <a:endParaRPr lang="en-US"/>
          </a:p>
        </p:txBody>
      </p:sp>
      <p:sp>
        <p:nvSpPr>
          <p:cNvPr id="5" name="TextBox 4"/>
          <p:cNvSpPr txBox="1"/>
          <p:nvPr/>
        </p:nvSpPr>
        <p:spPr>
          <a:xfrm>
            <a:off x="914400" y="5525869"/>
            <a:ext cx="7345330" cy="707886"/>
          </a:xfrm>
          <a:prstGeom prst="rect">
            <a:avLst/>
          </a:prstGeom>
          <a:noFill/>
        </p:spPr>
        <p:txBody>
          <a:bodyPr wrap="none" rtlCol="0">
            <a:spAutoFit/>
          </a:bodyPr>
          <a:lstStyle/>
          <a:p>
            <a:r>
              <a:rPr lang="en-US" sz="2000" baseline="30000" dirty="0" smtClean="0">
                <a:latin typeface="+mn-lt"/>
              </a:rPr>
              <a:t>*</a:t>
            </a:r>
            <a:r>
              <a:rPr lang="en-US" sz="2000" dirty="0" smtClean="0">
                <a:latin typeface="+mn-lt"/>
              </a:rPr>
              <a:t>Joint work with: Ashok </a:t>
            </a:r>
            <a:r>
              <a:rPr lang="en-US" sz="2000" dirty="0" err="1" smtClean="0">
                <a:latin typeface="+mn-lt"/>
              </a:rPr>
              <a:t>Anand</a:t>
            </a:r>
            <a:r>
              <a:rPr lang="en-US" sz="2000" dirty="0" smtClean="0">
                <a:latin typeface="+mn-lt"/>
              </a:rPr>
              <a:t>, </a:t>
            </a:r>
            <a:r>
              <a:rPr lang="en-US" sz="2000" dirty="0" err="1" smtClean="0">
                <a:latin typeface="+mn-lt"/>
              </a:rPr>
              <a:t>Chitra</a:t>
            </a:r>
            <a:r>
              <a:rPr lang="en-US" sz="2000" dirty="0" smtClean="0">
                <a:latin typeface="+mn-lt"/>
              </a:rPr>
              <a:t> </a:t>
            </a:r>
            <a:r>
              <a:rPr lang="en-US" sz="2000" dirty="0" err="1" smtClean="0">
                <a:latin typeface="+mn-lt"/>
              </a:rPr>
              <a:t>Muthukrishnan</a:t>
            </a:r>
            <a:r>
              <a:rPr lang="en-US" sz="2000" dirty="0" smtClean="0">
                <a:latin typeface="+mn-lt"/>
              </a:rPr>
              <a:t> (UW-Madison)</a:t>
            </a:r>
            <a:br>
              <a:rPr lang="en-US" sz="2000" dirty="0" smtClean="0">
                <a:latin typeface="+mn-lt"/>
              </a:rPr>
            </a:br>
            <a:r>
              <a:rPr lang="en-US" sz="2000" dirty="0" smtClean="0">
                <a:latin typeface="+mn-lt"/>
              </a:rPr>
              <a:t>Ram </a:t>
            </a:r>
            <a:r>
              <a:rPr lang="en-US" sz="2000" dirty="0" err="1" smtClean="0">
                <a:latin typeface="+mn-lt"/>
              </a:rPr>
              <a:t>Ramjee</a:t>
            </a:r>
            <a:r>
              <a:rPr lang="en-US" sz="2000" dirty="0" smtClean="0">
                <a:latin typeface="+mn-lt"/>
              </a:rPr>
              <a:t> (MSR-India)</a:t>
            </a:r>
            <a:endParaRPr lang="en-US" sz="2000" dirty="0">
              <a:latin typeface="+mn-lt"/>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Empirical study of RE</a:t>
            </a:r>
            <a:endParaRPr lang="en-US" dirty="0"/>
          </a:p>
        </p:txBody>
      </p:sp>
      <p:sp>
        <p:nvSpPr>
          <p:cNvPr id="35" name="Content Placeholder 34"/>
          <p:cNvSpPr>
            <a:spLocks noGrp="1"/>
          </p:cNvSpPr>
          <p:nvPr>
            <p:ph idx="1"/>
          </p:nvPr>
        </p:nvSpPr>
        <p:spPr>
          <a:xfrm>
            <a:off x="612648" y="1828800"/>
            <a:ext cx="8150352" cy="4876800"/>
          </a:xfrm>
        </p:spPr>
        <p:txBody>
          <a:bodyPr>
            <a:noAutofit/>
          </a:bodyPr>
          <a:lstStyle/>
          <a:p>
            <a:endParaRPr lang="en-US" sz="2000" dirty="0" smtClean="0"/>
          </a:p>
          <a:p>
            <a:endParaRPr lang="en-US" sz="2000" dirty="0" smtClean="0"/>
          </a:p>
          <a:p>
            <a:endParaRPr lang="en-US" sz="2000" dirty="0" smtClean="0"/>
          </a:p>
          <a:p>
            <a:endParaRPr lang="en-US" sz="2000" dirty="0" smtClean="0"/>
          </a:p>
          <a:p>
            <a:pPr>
              <a:buNone/>
            </a:pPr>
            <a:endParaRPr lang="en-US" sz="2000" dirty="0" smtClean="0"/>
          </a:p>
          <a:p>
            <a:r>
              <a:rPr lang="en-US" sz="2000" dirty="0" smtClean="0"/>
              <a:t>Upstream cache = content table + fingerprint index</a:t>
            </a:r>
          </a:p>
          <a:p>
            <a:pPr lvl="1"/>
            <a:r>
              <a:rPr lang="en-US" sz="1800" dirty="0" smtClean="0"/>
              <a:t>RE algorithms</a:t>
            </a:r>
          </a:p>
          <a:p>
            <a:pPr lvl="2"/>
            <a:r>
              <a:rPr lang="en-US" sz="1800" dirty="0" smtClean="0"/>
              <a:t>Content-based names (“fingerprints”) for chunks of bytes in payload</a:t>
            </a:r>
          </a:p>
          <a:p>
            <a:pPr lvl="2"/>
            <a:r>
              <a:rPr lang="en-US" sz="1800" dirty="0" smtClean="0"/>
              <a:t>Fingerprints computed for content, looked up to identify redundancy</a:t>
            </a:r>
          </a:p>
          <a:p>
            <a:pPr lvl="1"/>
            <a:r>
              <a:rPr lang="en-US" sz="1800" dirty="0" smtClean="0"/>
              <a:t>Downstream cache: content table</a:t>
            </a:r>
          </a:p>
          <a:p>
            <a:pPr lvl="3"/>
            <a:endParaRPr lang="en-US" sz="1000" dirty="0" smtClean="0"/>
          </a:p>
          <a:p>
            <a:r>
              <a:rPr lang="en-US" sz="2000" dirty="0" smtClean="0"/>
              <a:t>Questions</a:t>
            </a:r>
          </a:p>
          <a:p>
            <a:pPr lvl="1"/>
            <a:r>
              <a:rPr lang="en-US" sz="1800" dirty="0" smtClean="0"/>
              <a:t>How far are existing RE algorithms from optimal? Do better schemes exist?</a:t>
            </a:r>
          </a:p>
          <a:p>
            <a:pPr lvl="1"/>
            <a:r>
              <a:rPr lang="en-US" sz="1800" dirty="0" smtClean="0"/>
              <a:t>Fundamental redundancy patterns and implications for packet caches</a:t>
            </a:r>
          </a:p>
          <a:p>
            <a:endParaRPr lang="en-US" sz="2000" dirty="0" smtClean="0"/>
          </a:p>
        </p:txBody>
      </p:sp>
      <p:sp>
        <p:nvSpPr>
          <p:cNvPr id="8" name="Cloud 7"/>
          <p:cNvSpPr/>
          <p:nvPr/>
        </p:nvSpPr>
        <p:spPr>
          <a:xfrm>
            <a:off x="7086600" y="2057400"/>
            <a:ext cx="1752600" cy="9144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Calibri"/>
              <a:cs typeface="Calibri"/>
            </a:endParaRPr>
          </a:p>
        </p:txBody>
      </p:sp>
      <p:sp>
        <p:nvSpPr>
          <p:cNvPr id="9" name="Flowchart: Magnetic Disk 6"/>
          <p:cNvSpPr/>
          <p:nvPr/>
        </p:nvSpPr>
        <p:spPr>
          <a:xfrm>
            <a:off x="2514600" y="1981200"/>
            <a:ext cx="838200" cy="1143000"/>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10" name="Flowchart: Magnetic Disk 7"/>
          <p:cNvSpPr/>
          <p:nvPr/>
        </p:nvSpPr>
        <p:spPr>
          <a:xfrm>
            <a:off x="6477000" y="1981200"/>
            <a:ext cx="838200" cy="1143000"/>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cxnSp>
        <p:nvCxnSpPr>
          <p:cNvPr id="11" name="Straight Connector 10"/>
          <p:cNvCxnSpPr>
            <a:stCxn id="9" idx="4"/>
            <a:endCxn id="10" idx="2"/>
          </p:cNvCxnSpPr>
          <p:nvPr/>
        </p:nvCxnSpPr>
        <p:spPr>
          <a:xfrm>
            <a:off x="3352800" y="2552700"/>
            <a:ext cx="3124200" cy="1588"/>
          </a:xfrm>
          <a:prstGeom prst="line">
            <a:avLst/>
          </a:prstGeom>
          <a:ln w="63500">
            <a:solidFill>
              <a:schemeClr val="tx1"/>
            </a:solidFill>
          </a:ln>
          <a:effectLst>
            <a:outerShdw blurRad="50800" dist="38100" dir="2700000" algn="tl"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447800" y="1316736"/>
            <a:ext cx="762000" cy="304800"/>
          </a:xfrm>
          <a:prstGeom prst="rect">
            <a:avLst/>
          </a:prstGeom>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13" name="Rectangle 12"/>
          <p:cNvSpPr/>
          <p:nvPr/>
        </p:nvSpPr>
        <p:spPr>
          <a:xfrm>
            <a:off x="2514600" y="2514600"/>
            <a:ext cx="838200" cy="304800"/>
          </a:xfrm>
          <a:prstGeom prst="rect">
            <a:avLst/>
          </a:prstGeom>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14" name="Rectangle 13"/>
          <p:cNvSpPr/>
          <p:nvPr/>
        </p:nvSpPr>
        <p:spPr>
          <a:xfrm>
            <a:off x="1600200" y="1316736"/>
            <a:ext cx="457200" cy="304800"/>
          </a:xfrm>
          <a:prstGeom prst="rect">
            <a:avLst/>
          </a:prstGeom>
          <a:solidFill>
            <a:srgbClr val="FF0000"/>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15" name="Rectangle 14"/>
          <p:cNvSpPr/>
          <p:nvPr/>
        </p:nvSpPr>
        <p:spPr>
          <a:xfrm>
            <a:off x="2743200" y="2514600"/>
            <a:ext cx="533400" cy="304800"/>
          </a:xfrm>
          <a:prstGeom prst="rect">
            <a:avLst/>
          </a:prstGeom>
          <a:solidFill>
            <a:srgbClr val="FF0000"/>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grpSp>
        <p:nvGrpSpPr>
          <p:cNvPr id="3" name="Group 19"/>
          <p:cNvGrpSpPr/>
          <p:nvPr/>
        </p:nvGrpSpPr>
        <p:grpSpPr>
          <a:xfrm>
            <a:off x="1676400" y="1676400"/>
            <a:ext cx="381000" cy="304800"/>
            <a:chOff x="838200" y="4953000"/>
            <a:chExt cx="685800" cy="304800"/>
          </a:xfrm>
          <a:effectLst>
            <a:outerShdw blurRad="50800" dist="38100" dir="2700000" algn="tl" rotWithShape="0">
              <a:srgbClr val="000000">
                <a:alpha val="43000"/>
              </a:srgbClr>
            </a:outerShdw>
          </a:effectLst>
        </p:grpSpPr>
        <p:sp>
          <p:nvSpPr>
            <p:cNvPr id="17" name="Rectangle 16"/>
            <p:cNvSpPr/>
            <p:nvPr/>
          </p:nvSpPr>
          <p:spPr>
            <a:xfrm>
              <a:off x="838200" y="4953000"/>
              <a:ext cx="304799"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18" name="Rectangle 17"/>
            <p:cNvSpPr/>
            <p:nvPr/>
          </p:nvSpPr>
          <p:spPr>
            <a:xfrm>
              <a:off x="1025237" y="4953000"/>
              <a:ext cx="193963"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19" name="Rectangle 18"/>
            <p:cNvSpPr/>
            <p:nvPr/>
          </p:nvSpPr>
          <p:spPr>
            <a:xfrm>
              <a:off x="1219201" y="4953000"/>
              <a:ext cx="304799"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grpSp>
      <p:sp>
        <p:nvSpPr>
          <p:cNvPr id="20" name="Rectangle 19"/>
          <p:cNvSpPr/>
          <p:nvPr/>
        </p:nvSpPr>
        <p:spPr>
          <a:xfrm>
            <a:off x="6477000" y="2667000"/>
            <a:ext cx="838200" cy="304800"/>
          </a:xfrm>
          <a:prstGeom prst="rect">
            <a:avLst/>
          </a:prstGeom>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21" name="Rectangle 20"/>
          <p:cNvSpPr/>
          <p:nvPr/>
        </p:nvSpPr>
        <p:spPr>
          <a:xfrm>
            <a:off x="6705600" y="2667000"/>
            <a:ext cx="533400" cy="304800"/>
          </a:xfrm>
          <a:prstGeom prst="rect">
            <a:avLst/>
          </a:prstGeom>
          <a:solidFill>
            <a:srgbClr val="FF0000"/>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22" name="Rectangle 21"/>
          <p:cNvSpPr/>
          <p:nvPr/>
        </p:nvSpPr>
        <p:spPr>
          <a:xfrm>
            <a:off x="6934200" y="1371600"/>
            <a:ext cx="685800" cy="304800"/>
          </a:xfrm>
          <a:prstGeom prst="rect">
            <a:avLst/>
          </a:prstGeom>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23" name="TextBox 22"/>
          <p:cNvSpPr txBox="1"/>
          <p:nvPr/>
        </p:nvSpPr>
        <p:spPr>
          <a:xfrm>
            <a:off x="2514600" y="3200400"/>
            <a:ext cx="1905000" cy="338554"/>
          </a:xfrm>
          <a:prstGeom prst="rect">
            <a:avLst/>
          </a:prstGeom>
          <a:noFill/>
        </p:spPr>
        <p:txBody>
          <a:bodyPr wrap="square" rtlCol="0">
            <a:spAutoFit/>
          </a:bodyPr>
          <a:lstStyle/>
          <a:p>
            <a:r>
              <a:rPr lang="en-US" sz="1600" dirty="0" smtClean="0">
                <a:latin typeface="Calibri"/>
                <a:cs typeface="Calibri"/>
              </a:rPr>
              <a:t>Cache</a:t>
            </a:r>
            <a:endParaRPr lang="en-US" sz="1600" dirty="0">
              <a:latin typeface="Calibri"/>
              <a:cs typeface="Calibri"/>
            </a:endParaRPr>
          </a:p>
        </p:txBody>
      </p:sp>
      <p:sp>
        <p:nvSpPr>
          <p:cNvPr id="24" name="TextBox 23"/>
          <p:cNvSpPr txBox="1"/>
          <p:nvPr/>
        </p:nvSpPr>
        <p:spPr>
          <a:xfrm>
            <a:off x="6553200" y="3200400"/>
            <a:ext cx="2438400" cy="338554"/>
          </a:xfrm>
          <a:prstGeom prst="rect">
            <a:avLst/>
          </a:prstGeom>
          <a:noFill/>
        </p:spPr>
        <p:txBody>
          <a:bodyPr wrap="square" rtlCol="0">
            <a:spAutoFit/>
          </a:bodyPr>
          <a:lstStyle/>
          <a:p>
            <a:r>
              <a:rPr lang="en-US" sz="1600" dirty="0" smtClean="0">
                <a:latin typeface="Calibri"/>
                <a:cs typeface="Calibri"/>
              </a:rPr>
              <a:t>Cache</a:t>
            </a:r>
            <a:endParaRPr lang="en-US" sz="1600" dirty="0">
              <a:latin typeface="Calibri"/>
              <a:cs typeface="Calibri"/>
            </a:endParaRPr>
          </a:p>
        </p:txBody>
      </p:sp>
      <p:sp>
        <p:nvSpPr>
          <p:cNvPr id="25" name="TextBox 24"/>
          <p:cNvSpPr txBox="1"/>
          <p:nvPr/>
        </p:nvSpPr>
        <p:spPr>
          <a:xfrm>
            <a:off x="4343400" y="2133600"/>
            <a:ext cx="1905000" cy="338554"/>
          </a:xfrm>
          <a:prstGeom prst="rect">
            <a:avLst/>
          </a:prstGeom>
          <a:noFill/>
        </p:spPr>
        <p:txBody>
          <a:bodyPr wrap="square" rtlCol="0">
            <a:spAutoFit/>
          </a:bodyPr>
          <a:lstStyle/>
          <a:p>
            <a:r>
              <a:rPr lang="en-US" sz="1600" dirty="0" smtClean="0">
                <a:latin typeface="Calibri"/>
                <a:cs typeface="Calibri"/>
              </a:rPr>
              <a:t>WAN link</a:t>
            </a:r>
            <a:endParaRPr lang="en-US" sz="1600" dirty="0">
              <a:latin typeface="Calibri"/>
              <a:cs typeface="Calibri"/>
            </a:endParaRPr>
          </a:p>
        </p:txBody>
      </p:sp>
      <p:pic>
        <p:nvPicPr>
          <p:cNvPr id="28" name="Picture 27"/>
          <p:cNvPicPr>
            <a:picLocks noChangeAspect="1"/>
          </p:cNvPicPr>
          <p:nvPr/>
        </p:nvPicPr>
        <p:blipFill>
          <a:blip r:embed="rId4"/>
          <a:stretch>
            <a:fillRect/>
          </a:stretch>
        </p:blipFill>
        <p:spPr>
          <a:xfrm>
            <a:off x="7696200" y="1295400"/>
            <a:ext cx="1293517" cy="762000"/>
          </a:xfrm>
          <a:prstGeom prst="rect">
            <a:avLst/>
          </a:prstGeom>
          <a:effectLst>
            <a:outerShdw blurRad="50800" dist="38100" dir="2700000" algn="tl" rotWithShape="0">
              <a:srgbClr val="000000">
                <a:alpha val="43000"/>
              </a:srgbClr>
            </a:outerShdw>
          </a:effectLst>
        </p:spPr>
      </p:pic>
      <p:pic>
        <p:nvPicPr>
          <p:cNvPr id="29" name="Picture 28"/>
          <p:cNvPicPr>
            <a:picLocks noChangeAspect="1"/>
          </p:cNvPicPr>
          <p:nvPr/>
        </p:nvPicPr>
        <p:blipFill>
          <a:blip r:embed="rId5"/>
          <a:stretch>
            <a:fillRect/>
          </a:stretch>
        </p:blipFill>
        <p:spPr>
          <a:xfrm rot="10800000" flipV="1">
            <a:off x="76200" y="2057400"/>
            <a:ext cx="2362200" cy="1143000"/>
          </a:xfrm>
          <a:prstGeom prst="rect">
            <a:avLst/>
          </a:prstGeom>
          <a:effectLst>
            <a:outerShdw blurRad="50800" dist="38100" dir="2700000" algn="tl" rotWithShape="0">
              <a:srgbClr val="000000">
                <a:alpha val="43000"/>
              </a:srgbClr>
            </a:outerShdw>
          </a:effectLst>
        </p:spPr>
      </p:pic>
      <p:sp>
        <p:nvSpPr>
          <p:cNvPr id="30" name="TextBox 29"/>
          <p:cNvSpPr txBox="1"/>
          <p:nvPr/>
        </p:nvSpPr>
        <p:spPr>
          <a:xfrm>
            <a:off x="685800" y="3212068"/>
            <a:ext cx="1905000" cy="338554"/>
          </a:xfrm>
          <a:prstGeom prst="rect">
            <a:avLst/>
          </a:prstGeom>
          <a:noFill/>
        </p:spPr>
        <p:txBody>
          <a:bodyPr wrap="square" rtlCol="0">
            <a:spAutoFit/>
          </a:bodyPr>
          <a:lstStyle/>
          <a:p>
            <a:r>
              <a:rPr lang="en-US" sz="1600" dirty="0" smtClean="0">
                <a:latin typeface="Calibri"/>
                <a:cs typeface="Calibri"/>
              </a:rPr>
              <a:t>Data center</a:t>
            </a:r>
            <a:endParaRPr lang="en-US" sz="1600" dirty="0">
              <a:latin typeface="Calibri"/>
              <a:cs typeface="Calibri"/>
            </a:endParaRPr>
          </a:p>
        </p:txBody>
      </p:sp>
      <p:sp>
        <p:nvSpPr>
          <p:cNvPr id="31" name="TextBox 30"/>
          <p:cNvSpPr txBox="1"/>
          <p:nvPr/>
        </p:nvSpPr>
        <p:spPr>
          <a:xfrm>
            <a:off x="7162800" y="3200400"/>
            <a:ext cx="1676400" cy="338554"/>
          </a:xfrm>
          <a:prstGeom prst="rect">
            <a:avLst/>
          </a:prstGeom>
          <a:noFill/>
        </p:spPr>
        <p:txBody>
          <a:bodyPr wrap="square" rtlCol="0">
            <a:spAutoFit/>
          </a:bodyPr>
          <a:lstStyle/>
          <a:p>
            <a:pPr algn="ctr"/>
            <a:r>
              <a:rPr lang="en-US" sz="1600" dirty="0" smtClean="0">
                <a:latin typeface="Calibri"/>
                <a:cs typeface="Calibri"/>
              </a:rPr>
              <a:t>Enterprise</a:t>
            </a:r>
            <a:endParaRPr lang="en-US" sz="1600" dirty="0">
              <a:latin typeface="Calibri"/>
              <a:cs typeface="Calibri"/>
            </a:endParaRPr>
          </a:p>
        </p:txBody>
      </p:sp>
      <p:sp>
        <p:nvSpPr>
          <p:cNvPr id="33" name="Slide Number Placeholder 600"/>
          <p:cNvSpPr>
            <a:spLocks noGrp="1"/>
          </p:cNvSpPr>
          <p:nvPr>
            <p:ph type="sldNum" sz="quarter" idx="12"/>
          </p:nvPr>
        </p:nvSpPr>
        <p:spPr>
          <a:xfrm>
            <a:off x="6553200" y="6356350"/>
            <a:ext cx="2133600" cy="365125"/>
          </a:xfrm>
        </p:spPr>
        <p:txBody>
          <a:bodyPr>
            <a:normAutofit/>
          </a:bodyPr>
          <a:lstStyle/>
          <a:p>
            <a:pPr>
              <a:defRPr/>
            </a:pPr>
            <a:fld id="{9344F9DF-B16C-496A-A4E6-0787BA6047D6}" type="slidenum">
              <a:rPr lang="en-US">
                <a:latin typeface="Calibri"/>
                <a:cs typeface="Calibri"/>
              </a:rPr>
              <a:pPr>
                <a:defRPr/>
              </a:pPr>
              <a:t>11</a:t>
            </a:fld>
            <a:endParaRPr lang="en-US" dirty="0">
              <a:latin typeface="Calibri"/>
              <a:cs typeface="Calibri"/>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0.00417 2.22222E-6 L 0.54584 2.22222E-6 " pathEditMode="relative" rAng="0" ptsTypes="AA">
                                      <p:cBhvr>
                                        <p:cTn id="25" dur="2000" fill="hold"/>
                                        <p:tgtEl>
                                          <p:spTgt spid="3"/>
                                        </p:tgtEl>
                                        <p:attrNameLst>
                                          <p:attrName>ppt_x</p:attrName>
                                          <p:attrName>ppt_y</p:attrName>
                                        </p:attrNameLst>
                                      </p:cBhvr>
                                      <p:rCtr x="271" y="0"/>
                                    </p:animMotion>
                                  </p:childTnLst>
                                </p:cTn>
                              </p:par>
                              <p:par>
                                <p:cTn id="26" presetID="10" presetClass="exit" presetSubtype="0" fill="hold" grpId="1" nodeType="with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par>
                          <p:cTn id="42" fill="hold">
                            <p:stCondLst>
                              <p:cond delay="0"/>
                            </p:stCondLst>
                            <p:childTnLst>
                              <p:par>
                                <p:cTn id="43" presetID="63" presetClass="path" presetSubtype="0" accel="50000" decel="50000" fill="hold" grpId="1" nodeType="afterEffect">
                                  <p:stCondLst>
                                    <p:cond delay="0"/>
                                  </p:stCondLst>
                                  <p:childTnLst>
                                    <p:animMotion origin="layout" path="M -3.33333E-6 -2.22222E-6 L 0.12917 -2.22222E-6 " pathEditMode="relative" rAng="0" ptsTypes="AA">
                                      <p:cBhvr>
                                        <p:cTn id="44" dur="1000" fill="hold"/>
                                        <p:tgtEl>
                                          <p:spTgt spid="22"/>
                                        </p:tgtEl>
                                        <p:attrNameLst>
                                          <p:attrName>ppt_x</p:attrName>
                                          <p:attrName>ppt_y</p:attrName>
                                        </p:attrNameLst>
                                      </p:cBhvr>
                                      <p:rCtr x="65" y="0"/>
                                    </p:animMotion>
                                  </p:childTnLst>
                                </p:cTn>
                              </p:par>
                              <p:par>
                                <p:cTn id="45" presetID="10" presetClass="exit" presetSubtype="0" fill="hold" nodeType="withEffect">
                                  <p:stCondLst>
                                    <p:cond delay="0"/>
                                  </p:stCondLst>
                                  <p:childTnLst>
                                    <p:animEffect transition="out" filter="fade">
                                      <p:cBhvr>
                                        <p:cTn id="46" dur="500"/>
                                        <p:tgtEl>
                                          <p:spTgt spid="3"/>
                                        </p:tgtEl>
                                      </p:cBhvr>
                                    </p:animEffect>
                                    <p:set>
                                      <p:cBhvr>
                                        <p:cTn id="4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4" grpId="1" animBg="1"/>
      <p:bldP spid="15" grpId="0" animBg="1"/>
      <p:bldP spid="20" grpId="0" animBg="1"/>
      <p:bldP spid="21" grpId="0" animBg="1"/>
      <p:bldP spid="22" grpId="0" animBg="1"/>
      <p:bldP spid="22" grpId="1"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Rectangle 10"/>
          <p:cNvSpPr/>
          <p:nvPr/>
        </p:nvSpPr>
        <p:spPr>
          <a:xfrm>
            <a:off x="533400" y="4327525"/>
            <a:ext cx="8382000" cy="2362200"/>
          </a:xfrm>
          <a:prstGeom prst="rect">
            <a:avLst/>
          </a:prstGeom>
          <a:solidFill>
            <a:schemeClr val="accent3"/>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33400" y="1295400"/>
            <a:ext cx="8382000" cy="2819400"/>
          </a:xfrm>
          <a:prstGeom prst="rect">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Analysis approach</a:t>
            </a:r>
            <a:endParaRPr lang="en-US" dirty="0"/>
          </a:p>
        </p:txBody>
      </p:sp>
      <p:sp>
        <p:nvSpPr>
          <p:cNvPr id="3" name="Content Placeholder 2"/>
          <p:cNvSpPr>
            <a:spLocks noGrp="1"/>
          </p:cNvSpPr>
          <p:nvPr>
            <p:ph sz="half" idx="1"/>
          </p:nvPr>
        </p:nvSpPr>
        <p:spPr>
          <a:xfrm>
            <a:off x="534811" y="1650087"/>
            <a:ext cx="4341989" cy="2677633"/>
          </a:xfrm>
        </p:spPr>
        <p:txBody>
          <a:bodyPr>
            <a:noAutofit/>
          </a:bodyPr>
          <a:lstStyle/>
          <a:p>
            <a:r>
              <a:rPr lang="en-US" sz="2200" dirty="0" smtClean="0"/>
              <a:t>11 Enterprises (3 TB)</a:t>
            </a:r>
          </a:p>
          <a:p>
            <a:pPr lvl="1"/>
            <a:r>
              <a:rPr lang="en-US" sz="1900" dirty="0" smtClean="0"/>
              <a:t>Small (10-50 IPs)</a:t>
            </a:r>
          </a:p>
          <a:p>
            <a:pPr lvl="1"/>
            <a:r>
              <a:rPr lang="en-US" sz="1900" dirty="0" smtClean="0"/>
              <a:t>Medium (50-100 IPs)</a:t>
            </a:r>
          </a:p>
          <a:p>
            <a:pPr lvl="1"/>
            <a:r>
              <a:rPr lang="en-US" sz="1900" dirty="0" smtClean="0"/>
              <a:t>Large (100+ IPs)</a:t>
            </a:r>
          </a:p>
          <a:p>
            <a:pPr lvl="1"/>
            <a:r>
              <a:rPr lang="en-US" sz="1900" dirty="0" smtClean="0"/>
              <a:t>Protocol composition</a:t>
            </a:r>
          </a:p>
          <a:p>
            <a:pPr lvl="2"/>
            <a:r>
              <a:rPr lang="en-US" sz="1700" dirty="0" smtClean="0"/>
              <a:t>HTTP (20-55%), File sharing (25-70%)</a:t>
            </a:r>
          </a:p>
        </p:txBody>
      </p:sp>
      <p:sp>
        <p:nvSpPr>
          <p:cNvPr id="4" name="Content Placeholder 3"/>
          <p:cNvSpPr>
            <a:spLocks noGrp="1"/>
          </p:cNvSpPr>
          <p:nvPr>
            <p:ph sz="half" idx="2"/>
          </p:nvPr>
        </p:nvSpPr>
        <p:spPr>
          <a:xfrm>
            <a:off x="4800600" y="1650087"/>
            <a:ext cx="4191000" cy="2677633"/>
          </a:xfrm>
        </p:spPr>
        <p:txBody>
          <a:bodyPr>
            <a:normAutofit/>
          </a:bodyPr>
          <a:lstStyle/>
          <a:p>
            <a:r>
              <a:rPr lang="en-US" sz="2400" dirty="0" smtClean="0"/>
              <a:t>University link (1.6 TB)</a:t>
            </a:r>
          </a:p>
          <a:p>
            <a:pPr lvl="1"/>
            <a:r>
              <a:rPr lang="en-US" sz="2000" dirty="0" smtClean="0"/>
              <a:t>Large university trace (10K IPs)</a:t>
            </a:r>
          </a:p>
          <a:p>
            <a:pPr lvl="1"/>
            <a:r>
              <a:rPr lang="en-US" sz="2000" dirty="0" smtClean="0"/>
              <a:t>Outgoing /24, web server traffic</a:t>
            </a:r>
          </a:p>
          <a:p>
            <a:pPr lvl="1"/>
            <a:r>
              <a:rPr lang="en-US" sz="2000" dirty="0" smtClean="0"/>
              <a:t>Protocol composition</a:t>
            </a:r>
          </a:p>
          <a:p>
            <a:pPr lvl="2"/>
            <a:r>
              <a:rPr lang="en-US" sz="1800" dirty="0" smtClean="0"/>
              <a:t>Incoming, HTTP 60% </a:t>
            </a:r>
          </a:p>
          <a:p>
            <a:pPr lvl="2"/>
            <a:r>
              <a:rPr lang="en-US" sz="1800" dirty="0" smtClean="0"/>
              <a:t>Outgoing, HTTP 36%</a:t>
            </a:r>
          </a:p>
          <a:p>
            <a:pPr lvl="1">
              <a:buNone/>
            </a:pPr>
            <a:endParaRPr lang="en-US" sz="2000" dirty="0" smtClean="0"/>
          </a:p>
        </p:txBody>
      </p:sp>
      <p:sp>
        <p:nvSpPr>
          <p:cNvPr id="6" name="Slide Number Placeholder 5"/>
          <p:cNvSpPr>
            <a:spLocks noGrp="1"/>
          </p:cNvSpPr>
          <p:nvPr>
            <p:ph type="sldNum" sz="quarter" idx="12"/>
          </p:nvPr>
        </p:nvSpPr>
        <p:spPr>
          <a:xfrm>
            <a:off x="6553200" y="6416675"/>
            <a:ext cx="2133600" cy="365125"/>
          </a:xfrm>
        </p:spPr>
        <p:txBody>
          <a:bodyPr>
            <a:normAutofit/>
          </a:bodyPr>
          <a:lstStyle/>
          <a:p>
            <a:fld id="{B6F15528-21DE-4FAA-801E-634DDDAF4B2B}" type="slidenum">
              <a:rPr lang="en-US" smtClean="0"/>
              <a:pPr/>
              <a:t>12</a:t>
            </a:fld>
            <a:endParaRPr lang="en-US" dirty="0"/>
          </a:p>
        </p:txBody>
      </p:sp>
      <p:sp>
        <p:nvSpPr>
          <p:cNvPr id="7" name="Content Placeholder 2"/>
          <p:cNvSpPr txBox="1">
            <a:spLocks/>
          </p:cNvSpPr>
          <p:nvPr/>
        </p:nvSpPr>
        <p:spPr>
          <a:xfrm>
            <a:off x="612648" y="4724400"/>
            <a:ext cx="8153400" cy="1905000"/>
          </a:xfrm>
          <a:prstGeom prst="rect">
            <a:avLst/>
          </a:prstGeom>
        </p:spPr>
        <p:txBody>
          <a:bodyPr vert="horz">
            <a:no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000" b="0" i="0" u="none" strike="noStrike" kern="1200" cap="none" spc="0" normalizeH="0" baseline="0" noProof="0" dirty="0" smtClean="0">
                <a:ln>
                  <a:noFill/>
                </a:ln>
                <a:solidFill>
                  <a:schemeClr val="tx1"/>
                </a:solidFill>
                <a:effectLst/>
                <a:uLnTx/>
                <a:uFillTx/>
                <a:latin typeface="Calibri"/>
                <a:ea typeface="+mn-ea"/>
                <a:cs typeface="Calibri"/>
              </a:rPr>
              <a:t>Emulate memory-bound (100 MB - 4GB) WAN optimizer</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Calibri"/>
                <a:ea typeface="+mn-ea"/>
                <a:cs typeface="Calibri"/>
              </a:rPr>
              <a:t>Emulate only redundancy elimination</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000" b="0" i="0" u="none" strike="noStrike" kern="1200" cap="none" spc="0" normalizeH="0" baseline="0" noProof="0" dirty="0" smtClean="0">
                <a:ln>
                  <a:noFill/>
                </a:ln>
                <a:solidFill>
                  <a:schemeClr val="tx1"/>
                </a:solidFill>
                <a:effectLst/>
                <a:uLnTx/>
                <a:uFillTx/>
                <a:latin typeface="Calibri"/>
                <a:ea typeface="+mn-ea"/>
                <a:cs typeface="Calibri"/>
              </a:rPr>
              <a:t>Compute bandwidth savings as (saved bytes/total bytes)</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Calibri"/>
                <a:ea typeface="+mn-ea"/>
                <a:cs typeface="Calibri"/>
              </a:rPr>
              <a:t>Includes packet headers in total bytes</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Calibri"/>
                <a:ea typeface="+mn-ea"/>
                <a:cs typeface="Calibri"/>
              </a:rPr>
              <a:t>Includes overhead of shim headers used for encoding </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000" b="0" i="0" u="none" strike="noStrike" kern="1200" cap="none" spc="0" normalizeH="0" baseline="0" noProof="0" dirty="0" smtClean="0">
              <a:ln>
                <a:noFill/>
              </a:ln>
              <a:solidFill>
                <a:schemeClr val="tx1"/>
              </a:solidFill>
              <a:effectLst/>
              <a:uLnTx/>
              <a:uFillTx/>
              <a:latin typeface="Calibri"/>
              <a:ea typeface="+mn-ea"/>
              <a:cs typeface="Calibri"/>
            </a:endParaRPr>
          </a:p>
        </p:txBody>
      </p:sp>
      <p:sp>
        <p:nvSpPr>
          <p:cNvPr id="8" name="TextBox 7"/>
          <p:cNvSpPr txBox="1"/>
          <p:nvPr/>
        </p:nvSpPr>
        <p:spPr>
          <a:xfrm>
            <a:off x="522469" y="1219200"/>
            <a:ext cx="1687331" cy="430887"/>
          </a:xfrm>
          <a:prstGeom prst="rect">
            <a:avLst/>
          </a:prstGeom>
          <a:noFill/>
        </p:spPr>
        <p:txBody>
          <a:bodyPr wrap="none" rtlCol="0">
            <a:spAutoFit/>
          </a:bodyPr>
          <a:lstStyle/>
          <a:p>
            <a:r>
              <a:rPr lang="en-US" sz="2200" dirty="0" smtClean="0">
                <a:latin typeface="Calibri"/>
                <a:cs typeface="Calibri"/>
              </a:rPr>
              <a:t>Packet traces</a:t>
            </a:r>
            <a:endParaRPr lang="en-US" sz="2200" dirty="0">
              <a:latin typeface="Calibri"/>
              <a:cs typeface="Calibri"/>
            </a:endParaRPr>
          </a:p>
        </p:txBody>
      </p:sp>
      <p:sp>
        <p:nvSpPr>
          <p:cNvPr id="9" name="TextBox 8"/>
          <p:cNvSpPr txBox="1"/>
          <p:nvPr/>
        </p:nvSpPr>
        <p:spPr>
          <a:xfrm>
            <a:off x="522469" y="4343400"/>
            <a:ext cx="921809" cy="430887"/>
          </a:xfrm>
          <a:prstGeom prst="rect">
            <a:avLst/>
          </a:prstGeom>
          <a:noFill/>
        </p:spPr>
        <p:txBody>
          <a:bodyPr wrap="none" rtlCol="0">
            <a:spAutoFit/>
          </a:bodyPr>
          <a:lstStyle/>
          <a:p>
            <a:r>
              <a:rPr lang="en-US" sz="2200" dirty="0" smtClean="0">
                <a:latin typeface="Calibri"/>
                <a:cs typeface="Calibri"/>
              </a:rPr>
              <a:t>Set-up</a:t>
            </a:r>
            <a:endParaRPr lang="en-US" sz="2200" dirty="0">
              <a:latin typeface="Calibri"/>
              <a:cs typeface="Calibri"/>
            </a:endParaRPr>
          </a:p>
        </p:txBody>
      </p:sp>
    </p:spTree>
    <p:custDataLst>
      <p:tags r:id="rId1"/>
    </p:custData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 algorithms: MODP</a:t>
            </a:r>
            <a:endParaRPr lang="en-US" dirty="0"/>
          </a:p>
        </p:txBody>
      </p:sp>
      <p:sp>
        <p:nvSpPr>
          <p:cNvPr id="58" name="Content Placeholder 2"/>
          <p:cNvSpPr>
            <a:spLocks noGrp="1"/>
          </p:cNvSpPr>
          <p:nvPr>
            <p:ph idx="1"/>
          </p:nvPr>
        </p:nvSpPr>
        <p:spPr>
          <a:xfrm>
            <a:off x="304800" y="1371600"/>
            <a:ext cx="4495800" cy="1447800"/>
          </a:xfrm>
        </p:spPr>
        <p:txBody>
          <a:bodyPr>
            <a:normAutofit/>
          </a:bodyPr>
          <a:lstStyle/>
          <a:p>
            <a:r>
              <a:rPr lang="en-US" sz="2400" dirty="0" smtClean="0"/>
              <a:t>Spring et al. [Sigcomm 2000]</a:t>
            </a:r>
          </a:p>
          <a:p>
            <a:r>
              <a:rPr lang="en-US" sz="2400" dirty="0" smtClean="0"/>
              <a:t>Compute fingerprints</a:t>
            </a:r>
          </a:p>
        </p:txBody>
      </p:sp>
      <p:sp>
        <p:nvSpPr>
          <p:cNvPr id="4" name="Rectangle 3"/>
          <p:cNvSpPr/>
          <p:nvPr/>
        </p:nvSpPr>
        <p:spPr>
          <a:xfrm>
            <a:off x="457200" y="2743200"/>
            <a:ext cx="3810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a:cs typeface="Calibri"/>
              </a:rPr>
              <a:t>Packet payload</a:t>
            </a:r>
            <a:endParaRPr lang="en-US" dirty="0">
              <a:solidFill>
                <a:schemeClr val="tx1"/>
              </a:solidFill>
              <a:latin typeface="Calibri"/>
              <a:cs typeface="Calibri"/>
            </a:endParaRPr>
          </a:p>
        </p:txBody>
      </p:sp>
      <p:sp>
        <p:nvSpPr>
          <p:cNvPr id="5" name="Rectangle 4"/>
          <p:cNvSpPr/>
          <p:nvPr/>
        </p:nvSpPr>
        <p:spPr>
          <a:xfrm>
            <a:off x="457200" y="3276600"/>
            <a:ext cx="990600" cy="533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a:cs typeface="Calibri"/>
              </a:rPr>
              <a:t>Window</a:t>
            </a:r>
            <a:br>
              <a:rPr lang="en-US" dirty="0" smtClean="0">
                <a:solidFill>
                  <a:schemeClr val="tx1"/>
                </a:solidFill>
                <a:latin typeface="Calibri"/>
                <a:cs typeface="Calibri"/>
              </a:rPr>
            </a:br>
            <a:r>
              <a:rPr lang="en-US" dirty="0" smtClean="0">
                <a:solidFill>
                  <a:schemeClr val="tx1"/>
                </a:solidFill>
                <a:latin typeface="Calibri"/>
                <a:cs typeface="Calibri"/>
              </a:rPr>
              <a:t>(</a:t>
            </a:r>
            <a:r>
              <a:rPr lang="en-US" dirty="0" err="1" smtClean="0">
                <a:solidFill>
                  <a:schemeClr val="tx1"/>
                </a:solidFill>
                <a:latin typeface="Calibri"/>
                <a:cs typeface="Calibri"/>
              </a:rPr>
              <a:t>w</a:t>
            </a:r>
            <a:r>
              <a:rPr lang="en-US" dirty="0" smtClean="0">
                <a:solidFill>
                  <a:schemeClr val="tx1"/>
                </a:solidFill>
                <a:latin typeface="Calibri"/>
                <a:cs typeface="Calibri"/>
              </a:rPr>
              <a:t>)</a:t>
            </a:r>
            <a:endParaRPr lang="en-US" dirty="0">
              <a:solidFill>
                <a:schemeClr val="tx1"/>
              </a:solidFill>
              <a:latin typeface="Calibri"/>
              <a:cs typeface="Calibri"/>
            </a:endParaRPr>
          </a:p>
        </p:txBody>
      </p:sp>
      <p:sp>
        <p:nvSpPr>
          <p:cNvPr id="6" name="TextBox 5"/>
          <p:cNvSpPr txBox="1"/>
          <p:nvPr/>
        </p:nvSpPr>
        <p:spPr>
          <a:xfrm>
            <a:off x="152400" y="3810000"/>
            <a:ext cx="3810000" cy="369332"/>
          </a:xfrm>
          <a:prstGeom prst="rect">
            <a:avLst/>
          </a:prstGeom>
          <a:noFill/>
        </p:spPr>
        <p:txBody>
          <a:bodyPr wrap="square" rtlCol="0">
            <a:spAutoFit/>
          </a:bodyPr>
          <a:lstStyle/>
          <a:p>
            <a:r>
              <a:rPr lang="en-US" dirty="0" smtClean="0">
                <a:latin typeface="Calibri"/>
                <a:cs typeface="Calibri"/>
              </a:rPr>
              <a:t>	Rabin fingerprinting </a:t>
            </a:r>
            <a:endParaRPr lang="en-US" dirty="0">
              <a:latin typeface="Calibri"/>
              <a:cs typeface="Calibri"/>
            </a:endParaRPr>
          </a:p>
        </p:txBody>
      </p:sp>
      <p:sp>
        <p:nvSpPr>
          <p:cNvPr id="7" name="Rectangle 6"/>
          <p:cNvSpPr/>
          <p:nvPr/>
        </p:nvSpPr>
        <p:spPr>
          <a:xfrm>
            <a:off x="457200" y="4343400"/>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8" name="Rectangle 7"/>
          <p:cNvSpPr/>
          <p:nvPr/>
        </p:nvSpPr>
        <p:spPr>
          <a:xfrm>
            <a:off x="685800" y="4343400"/>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9" name="Rectangle 8"/>
          <p:cNvSpPr/>
          <p:nvPr/>
        </p:nvSpPr>
        <p:spPr>
          <a:xfrm>
            <a:off x="914400" y="4343400"/>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0" name="Rectangle 9"/>
          <p:cNvSpPr/>
          <p:nvPr/>
        </p:nvSpPr>
        <p:spPr>
          <a:xfrm>
            <a:off x="1143000" y="4343400"/>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1" name="Rectangle 10"/>
          <p:cNvSpPr/>
          <p:nvPr/>
        </p:nvSpPr>
        <p:spPr>
          <a:xfrm>
            <a:off x="1371600" y="4343400"/>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2" name="Rectangle 11"/>
          <p:cNvSpPr/>
          <p:nvPr/>
        </p:nvSpPr>
        <p:spPr>
          <a:xfrm>
            <a:off x="1600200" y="4343400"/>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3" name="Rectangle 12"/>
          <p:cNvSpPr/>
          <p:nvPr/>
        </p:nvSpPr>
        <p:spPr>
          <a:xfrm>
            <a:off x="1828800" y="4343400"/>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4" name="Rectangle 13"/>
          <p:cNvSpPr/>
          <p:nvPr/>
        </p:nvSpPr>
        <p:spPr>
          <a:xfrm>
            <a:off x="2057400" y="4343400"/>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5" name="Rectangle 14"/>
          <p:cNvSpPr/>
          <p:nvPr/>
        </p:nvSpPr>
        <p:spPr>
          <a:xfrm>
            <a:off x="2286000" y="4343400"/>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6" name="Rectangle 15"/>
          <p:cNvSpPr/>
          <p:nvPr/>
        </p:nvSpPr>
        <p:spPr>
          <a:xfrm>
            <a:off x="2514600" y="4343400"/>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7" name="Rectangle 16"/>
          <p:cNvSpPr/>
          <p:nvPr/>
        </p:nvSpPr>
        <p:spPr>
          <a:xfrm>
            <a:off x="2743200" y="4343400"/>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8" name="Rectangle 17"/>
          <p:cNvSpPr/>
          <p:nvPr/>
        </p:nvSpPr>
        <p:spPr>
          <a:xfrm>
            <a:off x="2971800" y="4343400"/>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9" name="Rectangle 18"/>
          <p:cNvSpPr/>
          <p:nvPr/>
        </p:nvSpPr>
        <p:spPr>
          <a:xfrm>
            <a:off x="3200400" y="4343400"/>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0" name="Rectangle 19"/>
          <p:cNvSpPr/>
          <p:nvPr/>
        </p:nvSpPr>
        <p:spPr>
          <a:xfrm>
            <a:off x="3429000" y="4343400"/>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1" name="Rectangle 20"/>
          <p:cNvSpPr/>
          <p:nvPr/>
        </p:nvSpPr>
        <p:spPr>
          <a:xfrm>
            <a:off x="3657600" y="4343400"/>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2" name="Rectangle 21"/>
          <p:cNvSpPr/>
          <p:nvPr/>
        </p:nvSpPr>
        <p:spPr>
          <a:xfrm>
            <a:off x="3886200" y="4343400"/>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3" name="Rectangle 22"/>
          <p:cNvSpPr/>
          <p:nvPr/>
        </p:nvSpPr>
        <p:spPr>
          <a:xfrm>
            <a:off x="4114800" y="4343400"/>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31" name="TextBox 30"/>
          <p:cNvSpPr txBox="1"/>
          <p:nvPr/>
        </p:nvSpPr>
        <p:spPr>
          <a:xfrm>
            <a:off x="228600" y="5105400"/>
            <a:ext cx="6553200" cy="646331"/>
          </a:xfrm>
          <a:prstGeom prst="rect">
            <a:avLst/>
          </a:prstGeom>
          <a:noFill/>
        </p:spPr>
        <p:txBody>
          <a:bodyPr wrap="square" rtlCol="0">
            <a:spAutoFit/>
          </a:bodyPr>
          <a:lstStyle/>
          <a:p>
            <a:r>
              <a:rPr lang="en-US" dirty="0" smtClean="0">
                <a:latin typeface="Calibri"/>
                <a:cs typeface="Calibri"/>
              </a:rPr>
              <a:t>Value sampling: </a:t>
            </a:r>
            <a:r>
              <a:rPr lang="en-US" b="1" dirty="0" smtClean="0">
                <a:latin typeface="Calibri"/>
                <a:cs typeface="Calibri"/>
              </a:rPr>
              <a:t>sample those fingerprints </a:t>
            </a:r>
          </a:p>
          <a:p>
            <a:r>
              <a:rPr lang="en-US" b="1" dirty="0" smtClean="0">
                <a:latin typeface="Calibri"/>
                <a:cs typeface="Calibri"/>
              </a:rPr>
              <a:t>whose value is 0 mod p </a:t>
            </a:r>
            <a:endParaRPr lang="en-US" b="1" dirty="0">
              <a:latin typeface="Calibri"/>
              <a:cs typeface="Calibri"/>
            </a:endParaRPr>
          </a:p>
        </p:txBody>
      </p:sp>
      <p:sp>
        <p:nvSpPr>
          <p:cNvPr id="34" name="Rectangle 33"/>
          <p:cNvSpPr/>
          <p:nvPr/>
        </p:nvSpPr>
        <p:spPr>
          <a:xfrm>
            <a:off x="5334000" y="1524000"/>
            <a:ext cx="3061716" cy="948267"/>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a:cs typeface="Calibri"/>
            </a:endParaRPr>
          </a:p>
          <a:p>
            <a:pPr algn="ctr"/>
            <a:endParaRPr lang="en-US" dirty="0" smtClean="0">
              <a:solidFill>
                <a:schemeClr val="tx1"/>
              </a:solidFill>
              <a:latin typeface="Calibri"/>
              <a:cs typeface="Calibri"/>
            </a:endParaRPr>
          </a:p>
          <a:p>
            <a:pPr algn="ctr"/>
            <a:endParaRPr lang="en-US" dirty="0" smtClean="0">
              <a:solidFill>
                <a:schemeClr val="tx1"/>
              </a:solidFill>
              <a:latin typeface="Calibri"/>
              <a:cs typeface="Calibri"/>
            </a:endParaRPr>
          </a:p>
          <a:p>
            <a:pPr algn="ctr"/>
            <a:endParaRPr lang="en-US" dirty="0" smtClean="0">
              <a:solidFill>
                <a:schemeClr val="tx1"/>
              </a:solidFill>
              <a:latin typeface="Calibri"/>
              <a:cs typeface="Calibri"/>
            </a:endParaRPr>
          </a:p>
          <a:p>
            <a:pPr algn="ctr"/>
            <a:endParaRPr lang="en-US" dirty="0" smtClean="0">
              <a:solidFill>
                <a:schemeClr val="tx1"/>
              </a:solidFill>
              <a:latin typeface="Calibri"/>
              <a:cs typeface="Calibri"/>
            </a:endParaRPr>
          </a:p>
          <a:p>
            <a:pPr algn="ctr"/>
            <a:r>
              <a:rPr lang="en-US" dirty="0" smtClean="0">
                <a:solidFill>
                  <a:schemeClr val="tx1"/>
                </a:solidFill>
                <a:latin typeface="Calibri"/>
                <a:cs typeface="Calibri"/>
              </a:rPr>
              <a:t>                     Fingerprint table</a:t>
            </a:r>
            <a:endParaRPr lang="en-US" dirty="0">
              <a:solidFill>
                <a:schemeClr val="tx1"/>
              </a:solidFill>
              <a:latin typeface="Calibri"/>
              <a:cs typeface="Calibri"/>
            </a:endParaRPr>
          </a:p>
        </p:txBody>
      </p:sp>
      <p:sp>
        <p:nvSpPr>
          <p:cNvPr id="35" name="Rectangle 34"/>
          <p:cNvSpPr/>
          <p:nvPr/>
        </p:nvSpPr>
        <p:spPr>
          <a:xfrm>
            <a:off x="5410200" y="1708149"/>
            <a:ext cx="149352"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36" name="Rectangle 35"/>
          <p:cNvSpPr/>
          <p:nvPr/>
        </p:nvSpPr>
        <p:spPr>
          <a:xfrm>
            <a:off x="5791200" y="1708149"/>
            <a:ext cx="149352"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37" name="Rectangle 36"/>
          <p:cNvSpPr/>
          <p:nvPr/>
        </p:nvSpPr>
        <p:spPr>
          <a:xfrm>
            <a:off x="6096000" y="1708149"/>
            <a:ext cx="149352"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38" name="Rectangle 37"/>
          <p:cNvSpPr/>
          <p:nvPr/>
        </p:nvSpPr>
        <p:spPr>
          <a:xfrm>
            <a:off x="5029200" y="3213099"/>
            <a:ext cx="3733800" cy="24384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a:cs typeface="Calibri"/>
            </a:endParaRPr>
          </a:p>
          <a:p>
            <a:pPr algn="ctr"/>
            <a:endParaRPr lang="en-US" dirty="0" smtClean="0">
              <a:solidFill>
                <a:schemeClr val="tx1"/>
              </a:solidFill>
              <a:latin typeface="Calibri"/>
              <a:cs typeface="Calibri"/>
            </a:endParaRPr>
          </a:p>
          <a:p>
            <a:pPr algn="ctr"/>
            <a:endParaRPr lang="en-US" dirty="0" smtClean="0">
              <a:solidFill>
                <a:schemeClr val="tx1"/>
              </a:solidFill>
              <a:latin typeface="Calibri"/>
              <a:cs typeface="Calibri"/>
            </a:endParaRPr>
          </a:p>
          <a:p>
            <a:pPr algn="ctr"/>
            <a:endParaRPr lang="en-US" dirty="0" smtClean="0">
              <a:solidFill>
                <a:schemeClr val="tx1"/>
              </a:solidFill>
              <a:latin typeface="Calibri"/>
              <a:cs typeface="Calibri"/>
            </a:endParaRPr>
          </a:p>
          <a:p>
            <a:pPr algn="ctr"/>
            <a:endParaRPr lang="en-US" dirty="0" smtClean="0">
              <a:solidFill>
                <a:schemeClr val="tx1"/>
              </a:solidFill>
              <a:latin typeface="Calibri"/>
              <a:cs typeface="Calibri"/>
            </a:endParaRPr>
          </a:p>
          <a:p>
            <a:pPr algn="ctr"/>
            <a:endParaRPr lang="en-US" dirty="0" smtClean="0">
              <a:solidFill>
                <a:schemeClr val="tx1"/>
              </a:solidFill>
              <a:latin typeface="Calibri"/>
              <a:cs typeface="Calibri"/>
            </a:endParaRPr>
          </a:p>
          <a:p>
            <a:pPr algn="ctr"/>
            <a:endParaRPr lang="en-US" dirty="0" smtClean="0">
              <a:solidFill>
                <a:schemeClr val="tx1"/>
              </a:solidFill>
              <a:latin typeface="Calibri"/>
              <a:cs typeface="Calibri"/>
            </a:endParaRPr>
          </a:p>
          <a:p>
            <a:pPr algn="ctr"/>
            <a:endParaRPr lang="en-US" dirty="0" smtClean="0">
              <a:solidFill>
                <a:schemeClr val="tx1"/>
              </a:solidFill>
              <a:latin typeface="Calibri"/>
              <a:cs typeface="Calibri"/>
            </a:endParaRPr>
          </a:p>
          <a:p>
            <a:pPr algn="ctr"/>
            <a:endParaRPr lang="en-US" dirty="0" smtClean="0">
              <a:solidFill>
                <a:schemeClr val="tx1"/>
              </a:solidFill>
              <a:latin typeface="Calibri"/>
              <a:cs typeface="Calibri"/>
            </a:endParaRPr>
          </a:p>
          <a:p>
            <a:pPr algn="ctr"/>
            <a:endParaRPr lang="en-US" dirty="0" smtClean="0">
              <a:solidFill>
                <a:schemeClr val="tx1"/>
              </a:solidFill>
              <a:latin typeface="Calibri"/>
              <a:cs typeface="Calibri"/>
            </a:endParaRPr>
          </a:p>
          <a:p>
            <a:pPr algn="ctr"/>
            <a:r>
              <a:rPr lang="en-US" dirty="0" smtClean="0">
                <a:solidFill>
                  <a:schemeClr val="tx1"/>
                </a:solidFill>
                <a:latin typeface="Calibri"/>
                <a:cs typeface="Calibri"/>
              </a:rPr>
              <a:t>Packet store</a:t>
            </a:r>
            <a:endParaRPr lang="en-US" dirty="0">
              <a:solidFill>
                <a:schemeClr val="tx1"/>
              </a:solidFill>
              <a:latin typeface="Calibri"/>
              <a:cs typeface="Calibri"/>
            </a:endParaRPr>
          </a:p>
        </p:txBody>
      </p:sp>
      <p:sp>
        <p:nvSpPr>
          <p:cNvPr id="39" name="Rectangle 38"/>
          <p:cNvSpPr/>
          <p:nvPr/>
        </p:nvSpPr>
        <p:spPr>
          <a:xfrm>
            <a:off x="5029200" y="3765549"/>
            <a:ext cx="3733800" cy="361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a:cs typeface="Calibri"/>
              </a:rPr>
              <a:t>Payload-1</a:t>
            </a:r>
            <a:endParaRPr lang="en-US" dirty="0">
              <a:solidFill>
                <a:schemeClr val="tx1"/>
              </a:solidFill>
              <a:latin typeface="Calibri"/>
              <a:cs typeface="Calibri"/>
            </a:endParaRPr>
          </a:p>
        </p:txBody>
      </p:sp>
      <p:sp>
        <p:nvSpPr>
          <p:cNvPr id="40" name="Rectangle 39"/>
          <p:cNvSpPr/>
          <p:nvPr/>
        </p:nvSpPr>
        <p:spPr>
          <a:xfrm>
            <a:off x="5029200" y="4756149"/>
            <a:ext cx="3733800" cy="361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a:cs typeface="Calibri"/>
              </a:rPr>
              <a:t>Payload-2</a:t>
            </a:r>
            <a:endParaRPr lang="en-US" dirty="0">
              <a:solidFill>
                <a:schemeClr val="tx1"/>
              </a:solidFill>
              <a:latin typeface="Calibri"/>
              <a:cs typeface="Calibri"/>
            </a:endParaRPr>
          </a:p>
        </p:txBody>
      </p:sp>
      <p:cxnSp>
        <p:nvCxnSpPr>
          <p:cNvPr id="42" name="Straight Arrow Connector 41"/>
          <p:cNvCxnSpPr>
            <a:stCxn id="35" idx="2"/>
            <a:endCxn id="39" idx="0"/>
          </p:cNvCxnSpPr>
          <p:nvPr/>
        </p:nvCxnSpPr>
        <p:spPr>
          <a:xfrm rot="16200000" flipH="1">
            <a:off x="5466588" y="2336037"/>
            <a:ext cx="1447800" cy="141122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6" idx="2"/>
          </p:cNvCxnSpPr>
          <p:nvPr/>
        </p:nvCxnSpPr>
        <p:spPr>
          <a:xfrm rot="16200000" flipH="1">
            <a:off x="4968113" y="3215512"/>
            <a:ext cx="2482851" cy="68732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477000" y="1708149"/>
            <a:ext cx="149352"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cxnSp>
        <p:nvCxnSpPr>
          <p:cNvPr id="47" name="Straight Arrow Connector 46"/>
          <p:cNvCxnSpPr>
            <a:stCxn id="46" idx="2"/>
            <a:endCxn id="40" idx="0"/>
          </p:cNvCxnSpPr>
          <p:nvPr/>
        </p:nvCxnSpPr>
        <p:spPr>
          <a:xfrm rot="16200000" flipH="1">
            <a:off x="5504688" y="3364737"/>
            <a:ext cx="2438400" cy="34442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7" idx="2"/>
          </p:cNvCxnSpPr>
          <p:nvPr/>
        </p:nvCxnSpPr>
        <p:spPr>
          <a:xfrm rot="16200000" flipH="1">
            <a:off x="6149213" y="2339212"/>
            <a:ext cx="1416051" cy="137312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Content Placeholder 2"/>
          <p:cNvSpPr txBox="1">
            <a:spLocks/>
          </p:cNvSpPr>
          <p:nvPr/>
        </p:nvSpPr>
        <p:spPr>
          <a:xfrm>
            <a:off x="2667000" y="6019800"/>
            <a:ext cx="6019800" cy="533400"/>
          </a:xfrm>
          <a:prstGeom prst="rect">
            <a:avLst/>
          </a:prstGeom>
        </p:spPr>
        <p:txBody>
          <a:bodyPr vert="horz">
            <a:no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kumimoji="0" lang="en-US" b="0" i="0" u="none" strike="noStrike" kern="1200" cap="none" spc="0" normalizeH="0" baseline="0" noProof="0" dirty="0" smtClean="0">
                <a:ln>
                  <a:noFill/>
                </a:ln>
                <a:solidFill>
                  <a:schemeClr val="tx1"/>
                </a:solidFill>
                <a:effectLst/>
                <a:uLnTx/>
                <a:uFillTx/>
                <a:latin typeface="Calibri"/>
                <a:ea typeface="+mn-ea"/>
                <a:cs typeface="Calibri"/>
              </a:rPr>
              <a:t>      Lookup fingerprints in fingerprint table, derive </a:t>
            </a:r>
            <a:r>
              <a:rPr kumimoji="0" lang="en-US" b="1" i="1" u="none" strike="noStrike" kern="1200" cap="none" spc="0" normalizeH="0" baseline="0" noProof="0" dirty="0" smtClean="0">
                <a:ln>
                  <a:noFill/>
                </a:ln>
                <a:solidFill>
                  <a:srgbClr val="FF0000"/>
                </a:solidFill>
                <a:effectLst/>
                <a:uLnTx/>
                <a:uFillTx/>
                <a:latin typeface="Calibri"/>
                <a:ea typeface="+mn-ea"/>
                <a:cs typeface="Calibri"/>
              </a:rPr>
              <a:t>maximal</a:t>
            </a:r>
            <a:r>
              <a:rPr kumimoji="0" lang="en-US" b="0" i="0" u="none" strike="noStrike" kern="1200" cap="none" spc="0" normalizeH="0" noProof="0" dirty="0" smtClean="0">
                <a:ln>
                  <a:noFill/>
                </a:ln>
                <a:solidFill>
                  <a:schemeClr val="tx1"/>
                </a:solidFill>
                <a:effectLst/>
                <a:uLnTx/>
                <a:uFillTx/>
                <a:latin typeface="Calibri"/>
                <a:ea typeface="+mn-ea"/>
                <a:cs typeface="Calibri"/>
              </a:rPr>
              <a:t> match across packets</a:t>
            </a:r>
            <a:endParaRPr kumimoji="0" lang="en-US" b="0" i="0" u="none" strike="noStrike" kern="1200" cap="none" spc="0" normalizeH="0" baseline="0" noProof="0" dirty="0" smtClean="0">
              <a:ln>
                <a:noFill/>
              </a:ln>
              <a:solidFill>
                <a:schemeClr val="tx1"/>
              </a:solidFill>
              <a:effectLst/>
              <a:uLnTx/>
              <a:uFillTx/>
              <a:latin typeface="Calibri"/>
              <a:ea typeface="+mn-ea"/>
              <a:cs typeface="Calibri"/>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b="0" i="0" u="none" strike="noStrike" kern="1200" cap="none" spc="0" normalizeH="0" baseline="0" noProof="0" dirty="0">
              <a:ln>
                <a:noFill/>
              </a:ln>
              <a:solidFill>
                <a:schemeClr val="tx1"/>
              </a:solidFill>
              <a:effectLst/>
              <a:uLnTx/>
              <a:uFillTx/>
              <a:latin typeface="Calibri"/>
              <a:ea typeface="+mn-ea"/>
              <a:cs typeface="Calibri"/>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linds(horizontal)">
                                      <p:cBhvr>
                                        <p:cTn id="17" dur="500"/>
                                        <p:tgtEl>
                                          <p:spTgt spid="42"/>
                                        </p:tgtEl>
                                      </p:cBhvr>
                                    </p:animEffect>
                                  </p:childTnLst>
                                </p:cTn>
                              </p:par>
                              <p:par>
                                <p:cTn id="18" presetID="3" presetClass="entr" presetSubtype="10"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blinds(horizontal)">
                                      <p:cBhvr>
                                        <p:cTn id="20" dur="500"/>
                                        <p:tgtEl>
                                          <p:spTgt spid="43"/>
                                        </p:tgtEl>
                                      </p:cBhvr>
                                    </p:animEffect>
                                  </p:childTnLst>
                                </p:cTn>
                              </p:par>
                              <p:par>
                                <p:cTn id="21" presetID="3" presetClass="entr" presetSubtype="1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blinds(horizontal)">
                                      <p:cBhvr>
                                        <p:cTn id="23" dur="500"/>
                                        <p:tgtEl>
                                          <p:spTgt spid="49"/>
                                        </p:tgtEl>
                                      </p:cBhvr>
                                    </p:animEffect>
                                  </p:childTnLst>
                                </p:cTn>
                              </p:par>
                              <p:par>
                                <p:cTn id="24" presetID="3" presetClass="entr" presetSubtype="1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blinds(horizontal)">
                                      <p:cBhvr>
                                        <p:cTn id="26" dur="500"/>
                                        <p:tgtEl>
                                          <p:spTgt spid="47"/>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blinds(horizontal)">
                                      <p:cBhvr>
                                        <p:cTn id="29" dur="500"/>
                                        <p:tgtEl>
                                          <p:spTgt spid="3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linds(horizontal)">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8">
                                            <p:txEl>
                                              <p:pRg st="1" end="1"/>
                                            </p:txEl>
                                          </p:spTgt>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0" nodeType="clickEffect">
                                  <p:stCondLst>
                                    <p:cond delay="0"/>
                                  </p:stCondLst>
                                  <p:childTnLst>
                                    <p:animMotion origin="layout" path="M -3.33333E-6 4.6161E-6 L 0.30417 -0.00556 " pathEditMode="relative" rAng="0" ptsTypes="AA">
                                      <p:cBhvr>
                                        <p:cTn id="50" dur="1000" fill="hold"/>
                                        <p:tgtEl>
                                          <p:spTgt spid="5"/>
                                        </p:tgtEl>
                                        <p:attrNameLst>
                                          <p:attrName>ppt_x</p:attrName>
                                          <p:attrName>ppt_y</p:attrName>
                                        </p:attrNameLst>
                                      </p:cBhvr>
                                      <p:rCtr x="152" y="-3"/>
                                    </p:animMotion>
                                  </p:childTnLst>
                                </p:cTn>
                              </p:par>
                              <p:par>
                                <p:cTn id="51" presetID="1" presetClass="entr" presetSubtype="0" fill="hold" grpId="0" nodeType="withEffect">
                                  <p:stCondLst>
                                    <p:cond delay="10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grpId="0" nodeType="withEffect">
                                  <p:stCondLst>
                                    <p:cond delay="10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grpId="0" nodeType="withEffect">
                                  <p:stCondLst>
                                    <p:cond delay="100"/>
                                  </p:stCondLst>
                                  <p:childTnLst>
                                    <p:set>
                                      <p:cBhvr>
                                        <p:cTn id="56" dur="1" fill="hold">
                                          <p:stCondLst>
                                            <p:cond delay="0"/>
                                          </p:stCondLst>
                                        </p:cTn>
                                        <p:tgtEl>
                                          <p:spTgt spid="10"/>
                                        </p:tgtEl>
                                        <p:attrNameLst>
                                          <p:attrName>style.visibility</p:attrName>
                                        </p:attrNameLst>
                                      </p:cBhvr>
                                      <p:to>
                                        <p:strVal val="visible"/>
                                      </p:to>
                                    </p:set>
                                  </p:childTnLst>
                                </p:cTn>
                              </p:par>
                              <p:par>
                                <p:cTn id="57" presetID="1" presetClass="entr" presetSubtype="0" fill="hold" grpId="0" nodeType="withEffect">
                                  <p:stCondLst>
                                    <p:cond delay="200"/>
                                  </p:stCondLst>
                                  <p:childTnLst>
                                    <p:set>
                                      <p:cBhvr>
                                        <p:cTn id="58" dur="1" fill="hold">
                                          <p:stCondLst>
                                            <p:cond delay="0"/>
                                          </p:stCondLst>
                                        </p:cTn>
                                        <p:tgtEl>
                                          <p:spTgt spid="11"/>
                                        </p:tgtEl>
                                        <p:attrNameLst>
                                          <p:attrName>style.visibility</p:attrName>
                                        </p:attrNameLst>
                                      </p:cBhvr>
                                      <p:to>
                                        <p:strVal val="visible"/>
                                      </p:to>
                                    </p:set>
                                  </p:childTnLst>
                                </p:cTn>
                              </p:par>
                              <p:par>
                                <p:cTn id="59" presetID="1" presetClass="entr" presetSubtype="0" fill="hold" grpId="0" nodeType="withEffect">
                                  <p:stCondLst>
                                    <p:cond delay="200"/>
                                  </p:stCondLst>
                                  <p:childTnLst>
                                    <p:set>
                                      <p:cBhvr>
                                        <p:cTn id="60" dur="1" fill="hold">
                                          <p:stCondLst>
                                            <p:cond delay="0"/>
                                          </p:stCondLst>
                                        </p:cTn>
                                        <p:tgtEl>
                                          <p:spTgt spid="12"/>
                                        </p:tgtEl>
                                        <p:attrNameLst>
                                          <p:attrName>style.visibility</p:attrName>
                                        </p:attrNameLst>
                                      </p:cBhvr>
                                      <p:to>
                                        <p:strVal val="visible"/>
                                      </p:to>
                                    </p:set>
                                  </p:childTnLst>
                                </p:cTn>
                              </p:par>
                              <p:par>
                                <p:cTn id="61" presetID="1" presetClass="entr" presetSubtype="0" fill="hold" grpId="0" nodeType="withEffect">
                                  <p:stCondLst>
                                    <p:cond delay="300"/>
                                  </p:stCondLst>
                                  <p:childTnLst>
                                    <p:set>
                                      <p:cBhvr>
                                        <p:cTn id="62" dur="1" fill="hold">
                                          <p:stCondLst>
                                            <p:cond delay="0"/>
                                          </p:stCondLst>
                                        </p:cTn>
                                        <p:tgtEl>
                                          <p:spTgt spid="13"/>
                                        </p:tgtEl>
                                        <p:attrNameLst>
                                          <p:attrName>style.visibility</p:attrName>
                                        </p:attrNameLst>
                                      </p:cBhvr>
                                      <p:to>
                                        <p:strVal val="visible"/>
                                      </p:to>
                                    </p:set>
                                  </p:childTnLst>
                                </p:cTn>
                              </p:par>
                              <p:par>
                                <p:cTn id="63" presetID="1" presetClass="entr" presetSubtype="0" fill="hold" grpId="0" nodeType="withEffect">
                                  <p:stCondLst>
                                    <p:cond delay="300"/>
                                  </p:stCondLst>
                                  <p:childTnLst>
                                    <p:set>
                                      <p:cBhvr>
                                        <p:cTn id="64" dur="1" fill="hold">
                                          <p:stCondLst>
                                            <p:cond delay="0"/>
                                          </p:stCondLst>
                                        </p:cTn>
                                        <p:tgtEl>
                                          <p:spTgt spid="14"/>
                                        </p:tgtEl>
                                        <p:attrNameLst>
                                          <p:attrName>style.visibility</p:attrName>
                                        </p:attrNameLst>
                                      </p:cBhvr>
                                      <p:to>
                                        <p:strVal val="visible"/>
                                      </p:to>
                                    </p:set>
                                  </p:childTnLst>
                                </p:cTn>
                              </p:par>
                              <p:par>
                                <p:cTn id="65" presetID="1" presetClass="entr" presetSubtype="0" fill="hold" grpId="0" nodeType="withEffect">
                                  <p:stCondLst>
                                    <p:cond delay="400"/>
                                  </p:stCondLst>
                                  <p:childTnLst>
                                    <p:set>
                                      <p:cBhvr>
                                        <p:cTn id="66" dur="1" fill="hold">
                                          <p:stCondLst>
                                            <p:cond delay="0"/>
                                          </p:stCondLst>
                                        </p:cTn>
                                        <p:tgtEl>
                                          <p:spTgt spid="15"/>
                                        </p:tgtEl>
                                        <p:attrNameLst>
                                          <p:attrName>style.visibility</p:attrName>
                                        </p:attrNameLst>
                                      </p:cBhvr>
                                      <p:to>
                                        <p:strVal val="visible"/>
                                      </p:to>
                                    </p:set>
                                  </p:childTnLst>
                                </p:cTn>
                              </p:par>
                              <p:par>
                                <p:cTn id="67" presetID="1" presetClass="entr" presetSubtype="0" fill="hold" grpId="0" nodeType="withEffect">
                                  <p:stCondLst>
                                    <p:cond delay="400"/>
                                  </p:stCondLst>
                                  <p:childTnLst>
                                    <p:set>
                                      <p:cBhvr>
                                        <p:cTn id="68" dur="1" fill="hold">
                                          <p:stCondLst>
                                            <p:cond delay="0"/>
                                          </p:stCondLst>
                                        </p:cTn>
                                        <p:tgtEl>
                                          <p:spTgt spid="16"/>
                                        </p:tgtEl>
                                        <p:attrNameLst>
                                          <p:attrName>style.visibility</p:attrName>
                                        </p:attrNameLst>
                                      </p:cBhvr>
                                      <p:to>
                                        <p:strVal val="visible"/>
                                      </p:to>
                                    </p:set>
                                  </p:childTnLst>
                                </p:cTn>
                              </p:par>
                              <p:par>
                                <p:cTn id="69" presetID="1" presetClass="entr" presetSubtype="0" fill="hold" grpId="0" nodeType="withEffect">
                                  <p:stCondLst>
                                    <p:cond delay="500"/>
                                  </p:stCondLst>
                                  <p:childTnLst>
                                    <p:set>
                                      <p:cBhvr>
                                        <p:cTn id="70" dur="1" fill="hold">
                                          <p:stCondLst>
                                            <p:cond delay="0"/>
                                          </p:stCondLst>
                                        </p:cTn>
                                        <p:tgtEl>
                                          <p:spTgt spid="17"/>
                                        </p:tgtEl>
                                        <p:attrNameLst>
                                          <p:attrName>style.visibility</p:attrName>
                                        </p:attrNameLst>
                                      </p:cBhvr>
                                      <p:to>
                                        <p:strVal val="visible"/>
                                      </p:to>
                                    </p:set>
                                  </p:childTnLst>
                                </p:cTn>
                              </p:par>
                              <p:par>
                                <p:cTn id="71" presetID="1" presetClass="entr" presetSubtype="0" fill="hold" grpId="0" nodeType="withEffect">
                                  <p:stCondLst>
                                    <p:cond delay="500"/>
                                  </p:stCondLst>
                                  <p:childTnLst>
                                    <p:set>
                                      <p:cBhvr>
                                        <p:cTn id="72" dur="1" fill="hold">
                                          <p:stCondLst>
                                            <p:cond delay="0"/>
                                          </p:stCondLst>
                                        </p:cTn>
                                        <p:tgtEl>
                                          <p:spTgt spid="18"/>
                                        </p:tgtEl>
                                        <p:attrNameLst>
                                          <p:attrName>style.visibility</p:attrName>
                                        </p:attrNameLst>
                                      </p:cBhvr>
                                      <p:to>
                                        <p:strVal val="visible"/>
                                      </p:to>
                                    </p:set>
                                  </p:childTnLst>
                                </p:cTn>
                              </p:par>
                              <p:par>
                                <p:cTn id="73" presetID="1" presetClass="entr" presetSubtype="0" fill="hold" grpId="0" nodeType="withEffect">
                                  <p:stCondLst>
                                    <p:cond delay="600"/>
                                  </p:stCondLst>
                                  <p:childTnLst>
                                    <p:set>
                                      <p:cBhvr>
                                        <p:cTn id="74" dur="1" fill="hold">
                                          <p:stCondLst>
                                            <p:cond delay="0"/>
                                          </p:stCondLst>
                                        </p:cTn>
                                        <p:tgtEl>
                                          <p:spTgt spid="19"/>
                                        </p:tgtEl>
                                        <p:attrNameLst>
                                          <p:attrName>style.visibility</p:attrName>
                                        </p:attrNameLst>
                                      </p:cBhvr>
                                      <p:to>
                                        <p:strVal val="visible"/>
                                      </p:to>
                                    </p:set>
                                  </p:childTnLst>
                                </p:cTn>
                              </p:par>
                              <p:par>
                                <p:cTn id="75" presetID="1" presetClass="entr" presetSubtype="0" fill="hold" grpId="0" nodeType="withEffect">
                                  <p:stCondLst>
                                    <p:cond delay="700"/>
                                  </p:stCondLst>
                                  <p:childTnLst>
                                    <p:set>
                                      <p:cBhvr>
                                        <p:cTn id="76" dur="1" fill="hold">
                                          <p:stCondLst>
                                            <p:cond delay="0"/>
                                          </p:stCondLst>
                                        </p:cTn>
                                        <p:tgtEl>
                                          <p:spTgt spid="20"/>
                                        </p:tgtEl>
                                        <p:attrNameLst>
                                          <p:attrName>style.visibility</p:attrName>
                                        </p:attrNameLst>
                                      </p:cBhvr>
                                      <p:to>
                                        <p:strVal val="visible"/>
                                      </p:to>
                                    </p:set>
                                  </p:childTnLst>
                                </p:cTn>
                              </p:par>
                              <p:par>
                                <p:cTn id="77" presetID="1" presetClass="entr" presetSubtype="0" fill="hold" grpId="0" nodeType="withEffect">
                                  <p:stCondLst>
                                    <p:cond delay="700"/>
                                  </p:stCondLst>
                                  <p:childTnLst>
                                    <p:set>
                                      <p:cBhvr>
                                        <p:cTn id="78" dur="1" fill="hold">
                                          <p:stCondLst>
                                            <p:cond delay="0"/>
                                          </p:stCondLst>
                                        </p:cTn>
                                        <p:tgtEl>
                                          <p:spTgt spid="21"/>
                                        </p:tgtEl>
                                        <p:attrNameLst>
                                          <p:attrName>style.visibility</p:attrName>
                                        </p:attrNameLst>
                                      </p:cBhvr>
                                      <p:to>
                                        <p:strVal val="visible"/>
                                      </p:to>
                                    </p:set>
                                  </p:childTnLst>
                                </p:cTn>
                              </p:par>
                              <p:par>
                                <p:cTn id="79" presetID="1" presetClass="entr" presetSubtype="0" fill="hold" grpId="0" nodeType="withEffect">
                                  <p:stCondLst>
                                    <p:cond delay="800"/>
                                  </p:stCondLst>
                                  <p:childTnLst>
                                    <p:set>
                                      <p:cBhvr>
                                        <p:cTn id="80" dur="1" fill="hold">
                                          <p:stCondLst>
                                            <p:cond delay="0"/>
                                          </p:stCondLst>
                                        </p:cTn>
                                        <p:tgtEl>
                                          <p:spTgt spid="22"/>
                                        </p:tgtEl>
                                        <p:attrNameLst>
                                          <p:attrName>style.visibility</p:attrName>
                                        </p:attrNameLst>
                                      </p:cBhvr>
                                      <p:to>
                                        <p:strVal val="visible"/>
                                      </p:to>
                                    </p:set>
                                  </p:childTnLst>
                                </p:cTn>
                              </p:par>
                              <p:par>
                                <p:cTn id="81" presetID="1" presetClass="entr" presetSubtype="0" fill="hold" grpId="0" nodeType="withEffect">
                                  <p:stCondLst>
                                    <p:cond delay="80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0" presetClass="path" presetSubtype="0" accel="50000" decel="50000" fill="hold" grpId="1" nodeType="clickEffect">
                                  <p:stCondLst>
                                    <p:cond delay="0"/>
                                  </p:stCondLst>
                                  <p:childTnLst>
                                    <p:animMotion origin="layout" path="M 2.77556E-17 -1.20259E-6 L 2.77556E-17 0.20537 " pathEditMode="relative" rAng="0" ptsTypes="AA">
                                      <p:cBhvr>
                                        <p:cTn id="90" dur="1000" fill="hold"/>
                                        <p:tgtEl>
                                          <p:spTgt spid="9"/>
                                        </p:tgtEl>
                                        <p:attrNameLst>
                                          <p:attrName>ppt_x</p:attrName>
                                          <p:attrName>ppt_y</p:attrName>
                                        </p:attrNameLst>
                                      </p:cBhvr>
                                      <p:rCtr x="0" y="103"/>
                                    </p:animMotion>
                                  </p:childTnLst>
                                </p:cTn>
                              </p:par>
                              <p:par>
                                <p:cTn id="91" presetID="0" presetClass="path" presetSubtype="0" accel="50000" decel="50000" fill="hold" grpId="1" nodeType="withEffect">
                                  <p:stCondLst>
                                    <p:cond delay="0"/>
                                  </p:stCondLst>
                                  <p:childTnLst>
                                    <p:animMotion origin="layout" path="M 2.77556E-17 -1.20259E-6 L 2.77556E-17 0.20537 " pathEditMode="relative" rAng="0" ptsTypes="AA">
                                      <p:cBhvr>
                                        <p:cTn id="92" dur="1000" fill="hold"/>
                                        <p:tgtEl>
                                          <p:spTgt spid="12"/>
                                        </p:tgtEl>
                                        <p:attrNameLst>
                                          <p:attrName>ppt_x</p:attrName>
                                          <p:attrName>ppt_y</p:attrName>
                                        </p:attrNameLst>
                                      </p:cBhvr>
                                      <p:rCtr x="0" y="103"/>
                                    </p:animMotion>
                                  </p:childTnLst>
                                </p:cTn>
                              </p:par>
                              <p:par>
                                <p:cTn id="93" presetID="0" presetClass="path" presetSubtype="0" accel="50000" decel="50000" fill="hold" grpId="1" nodeType="withEffect">
                                  <p:stCondLst>
                                    <p:cond delay="0"/>
                                  </p:stCondLst>
                                  <p:childTnLst>
                                    <p:animMotion origin="layout" path="M 0 -1.20259E-6 L 0 0.20537 " pathEditMode="relative" rAng="0" ptsTypes="AA">
                                      <p:cBhvr>
                                        <p:cTn id="94" dur="1000" fill="hold"/>
                                        <p:tgtEl>
                                          <p:spTgt spid="17"/>
                                        </p:tgtEl>
                                        <p:attrNameLst>
                                          <p:attrName>ppt_x</p:attrName>
                                          <p:attrName>ppt_y</p:attrName>
                                        </p:attrNameLst>
                                      </p:cBhvr>
                                      <p:rCtr x="0" y="103"/>
                                    </p:animMotion>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p:bldP spid="7" grpId="0" animBg="1"/>
      <p:bldP spid="8" grpId="0" animBg="1"/>
      <p:bldP spid="9" grpId="0" animBg="1"/>
      <p:bldP spid="9" grpId="1" animBg="1"/>
      <p:bldP spid="10" grpId="0" animBg="1"/>
      <p:bldP spid="11" grpId="0" animBg="1"/>
      <p:bldP spid="12" grpId="0" animBg="1"/>
      <p:bldP spid="12" grpId="1" animBg="1"/>
      <p:bldP spid="13" grpId="0" animBg="1"/>
      <p:bldP spid="14" grpId="0" animBg="1"/>
      <p:bldP spid="15" grpId="0" animBg="1"/>
      <p:bldP spid="16" grpId="0" animBg="1"/>
      <p:bldP spid="17" grpId="0" animBg="1"/>
      <p:bldP spid="17" grpId="1" animBg="1"/>
      <p:bldP spid="18" grpId="0" animBg="1"/>
      <p:bldP spid="19" grpId="0" animBg="1"/>
      <p:bldP spid="20" grpId="0" animBg="1"/>
      <p:bldP spid="21" grpId="0" animBg="1"/>
      <p:bldP spid="22" grpId="0" animBg="1"/>
      <p:bldP spid="23" grpId="0" animBg="1"/>
      <p:bldP spid="31" grpId="0"/>
      <p:bldP spid="35" grpId="0" animBg="1"/>
      <p:bldP spid="36" grpId="0" animBg="1"/>
      <p:bldP spid="37" grpId="0" animBg="1"/>
      <p:bldP spid="39" grpId="0" animBg="1"/>
      <p:bldP spid="40" grpId="0" animBg="1"/>
      <p:bldP spid="46" grpId="0" animBg="1"/>
      <p:bldP spid="44"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 algorithms: MAXP</a:t>
            </a:r>
            <a:endParaRPr lang="en-US" dirty="0"/>
          </a:p>
        </p:txBody>
      </p:sp>
      <p:sp>
        <p:nvSpPr>
          <p:cNvPr id="58" name="Content Placeholder 2"/>
          <p:cNvSpPr>
            <a:spLocks noGrp="1"/>
          </p:cNvSpPr>
          <p:nvPr>
            <p:ph idx="1"/>
          </p:nvPr>
        </p:nvSpPr>
        <p:spPr>
          <a:xfrm>
            <a:off x="304800" y="1600200"/>
            <a:ext cx="8382000" cy="1295400"/>
          </a:xfrm>
        </p:spPr>
        <p:txBody>
          <a:bodyPr>
            <a:normAutofit/>
          </a:bodyPr>
          <a:lstStyle/>
          <a:p>
            <a:r>
              <a:rPr lang="en-US" sz="2400" dirty="0" smtClean="0"/>
              <a:t>Similar to MODP</a:t>
            </a:r>
          </a:p>
          <a:p>
            <a:r>
              <a:rPr lang="en-US" sz="2400" dirty="0" smtClean="0"/>
              <a:t>More robust selection criteria</a:t>
            </a:r>
          </a:p>
        </p:txBody>
      </p:sp>
      <p:sp>
        <p:nvSpPr>
          <p:cNvPr id="77" name="Slide Number Placeholder 76"/>
          <p:cNvSpPr>
            <a:spLocks noGrp="1"/>
          </p:cNvSpPr>
          <p:nvPr>
            <p:ph type="sldNum" sz="quarter" idx="12"/>
          </p:nvPr>
        </p:nvSpPr>
        <p:spPr/>
        <p:txBody>
          <a:bodyPr>
            <a:normAutofit/>
          </a:bodyPr>
          <a:lstStyle/>
          <a:p>
            <a:fld id="{B6F15528-21DE-4FAA-801E-634DDDAF4B2B}" type="slidenum">
              <a:rPr lang="en-US" smtClean="0"/>
              <a:pPr/>
              <a:t>14</a:t>
            </a:fld>
            <a:endParaRPr lang="en-US" dirty="0"/>
          </a:p>
        </p:txBody>
      </p:sp>
      <p:sp>
        <p:nvSpPr>
          <p:cNvPr id="6" name="TextBox 5"/>
          <p:cNvSpPr txBox="1"/>
          <p:nvPr/>
        </p:nvSpPr>
        <p:spPr>
          <a:xfrm>
            <a:off x="6629400" y="2438400"/>
            <a:ext cx="1295400" cy="646331"/>
          </a:xfrm>
          <a:prstGeom prst="rect">
            <a:avLst/>
          </a:prstGeom>
          <a:noFill/>
        </p:spPr>
        <p:txBody>
          <a:bodyPr wrap="square" rtlCol="0">
            <a:spAutoFit/>
          </a:bodyPr>
          <a:lstStyle/>
          <a:p>
            <a:r>
              <a:rPr lang="en-US" sz="1600" dirty="0" smtClean="0">
                <a:latin typeface="Calibri"/>
                <a:cs typeface="Calibri"/>
              </a:rPr>
              <a:t>	</a:t>
            </a:r>
            <a:r>
              <a:rPr lang="en-US" sz="2000" dirty="0" smtClean="0">
                <a:latin typeface="Calibri"/>
                <a:cs typeface="Calibri"/>
              </a:rPr>
              <a:t>MAXP</a:t>
            </a:r>
            <a:endParaRPr lang="en-US" sz="2000" dirty="0">
              <a:latin typeface="Calibri"/>
              <a:cs typeface="Calibri"/>
            </a:endParaRPr>
          </a:p>
        </p:txBody>
      </p:sp>
      <p:sp>
        <p:nvSpPr>
          <p:cNvPr id="31" name="TextBox 30"/>
          <p:cNvSpPr txBox="1"/>
          <p:nvPr/>
        </p:nvSpPr>
        <p:spPr>
          <a:xfrm>
            <a:off x="4953000" y="4078069"/>
            <a:ext cx="4114800" cy="707886"/>
          </a:xfrm>
          <a:prstGeom prst="rect">
            <a:avLst/>
          </a:prstGeom>
          <a:noFill/>
        </p:spPr>
        <p:txBody>
          <a:bodyPr wrap="square" rtlCol="0">
            <a:spAutoFit/>
          </a:bodyPr>
          <a:lstStyle/>
          <a:p>
            <a:r>
              <a:rPr lang="en-US" sz="2000" i="1" dirty="0" smtClean="0">
                <a:latin typeface="Calibri"/>
                <a:cs typeface="Calibri"/>
              </a:rPr>
              <a:t>Choose fingerprints that are local maxima for </a:t>
            </a:r>
            <a:r>
              <a:rPr lang="en-US" sz="2000" b="1" i="1" dirty="0" err="1" smtClean="0">
                <a:latin typeface="Calibri"/>
                <a:cs typeface="Calibri"/>
              </a:rPr>
              <a:t>p</a:t>
            </a:r>
            <a:r>
              <a:rPr lang="en-US" sz="2000" i="1" dirty="0" smtClean="0">
                <a:latin typeface="Calibri"/>
                <a:cs typeface="Calibri"/>
              </a:rPr>
              <a:t>-byte region</a:t>
            </a:r>
            <a:endParaRPr lang="en-US" sz="2000" b="1" i="1" dirty="0">
              <a:latin typeface="Calibri"/>
              <a:cs typeface="Calibri"/>
            </a:endParaRPr>
          </a:p>
        </p:txBody>
      </p:sp>
      <p:sp>
        <p:nvSpPr>
          <p:cNvPr id="52" name="Rectangle 51"/>
          <p:cNvSpPr/>
          <p:nvPr/>
        </p:nvSpPr>
        <p:spPr>
          <a:xfrm>
            <a:off x="3733800" y="3316069"/>
            <a:ext cx="914400" cy="685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53" name="Rectangle 52"/>
          <p:cNvSpPr/>
          <p:nvPr/>
        </p:nvSpPr>
        <p:spPr>
          <a:xfrm>
            <a:off x="2819400" y="3316069"/>
            <a:ext cx="838200" cy="685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54" name="Rectangle 53"/>
          <p:cNvSpPr/>
          <p:nvPr/>
        </p:nvSpPr>
        <p:spPr>
          <a:xfrm>
            <a:off x="1676400" y="3316069"/>
            <a:ext cx="914400" cy="685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55" name="Rectangle 54"/>
          <p:cNvSpPr/>
          <p:nvPr/>
        </p:nvSpPr>
        <p:spPr>
          <a:xfrm>
            <a:off x="685800" y="3316069"/>
            <a:ext cx="914400" cy="685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56" name="TextBox 55"/>
          <p:cNvSpPr txBox="1"/>
          <p:nvPr/>
        </p:nvSpPr>
        <p:spPr>
          <a:xfrm>
            <a:off x="2286000" y="2438400"/>
            <a:ext cx="1066800" cy="646331"/>
          </a:xfrm>
          <a:prstGeom prst="rect">
            <a:avLst/>
          </a:prstGeom>
          <a:noFill/>
        </p:spPr>
        <p:txBody>
          <a:bodyPr wrap="square" rtlCol="0">
            <a:spAutoFit/>
          </a:bodyPr>
          <a:lstStyle/>
          <a:p>
            <a:r>
              <a:rPr lang="en-US" sz="1600" dirty="0" smtClean="0">
                <a:latin typeface="Calibri"/>
                <a:cs typeface="Calibri"/>
              </a:rPr>
              <a:t>	</a:t>
            </a:r>
            <a:r>
              <a:rPr lang="en-US" sz="2000" dirty="0" smtClean="0">
                <a:latin typeface="Calibri"/>
                <a:cs typeface="Calibri"/>
              </a:rPr>
              <a:t>MODP</a:t>
            </a:r>
            <a:endParaRPr lang="en-US" sz="2000" dirty="0">
              <a:latin typeface="Calibri"/>
              <a:cs typeface="Calibri"/>
            </a:endParaRPr>
          </a:p>
        </p:txBody>
      </p:sp>
      <p:sp>
        <p:nvSpPr>
          <p:cNvPr id="57" name="Rectangle 56"/>
          <p:cNvSpPr/>
          <p:nvPr/>
        </p:nvSpPr>
        <p:spPr>
          <a:xfrm>
            <a:off x="7620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59" name="Rectangle 58"/>
          <p:cNvSpPr/>
          <p:nvPr/>
        </p:nvSpPr>
        <p:spPr>
          <a:xfrm>
            <a:off x="9906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60" name="Rectangle 59"/>
          <p:cNvSpPr/>
          <p:nvPr/>
        </p:nvSpPr>
        <p:spPr>
          <a:xfrm>
            <a:off x="12192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61" name="Rectangle 60"/>
          <p:cNvSpPr/>
          <p:nvPr/>
        </p:nvSpPr>
        <p:spPr>
          <a:xfrm>
            <a:off x="14478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62" name="Rectangle 61"/>
          <p:cNvSpPr/>
          <p:nvPr/>
        </p:nvSpPr>
        <p:spPr>
          <a:xfrm>
            <a:off x="16764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63" name="Rectangle 62"/>
          <p:cNvSpPr/>
          <p:nvPr/>
        </p:nvSpPr>
        <p:spPr>
          <a:xfrm>
            <a:off x="19050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64" name="Rectangle 63"/>
          <p:cNvSpPr/>
          <p:nvPr/>
        </p:nvSpPr>
        <p:spPr>
          <a:xfrm>
            <a:off x="21336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65" name="Rectangle 64"/>
          <p:cNvSpPr/>
          <p:nvPr/>
        </p:nvSpPr>
        <p:spPr>
          <a:xfrm>
            <a:off x="23622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cs typeface="Calibri"/>
            </a:endParaRPr>
          </a:p>
        </p:txBody>
      </p:sp>
      <p:sp>
        <p:nvSpPr>
          <p:cNvPr id="66" name="Rectangle 65"/>
          <p:cNvSpPr/>
          <p:nvPr/>
        </p:nvSpPr>
        <p:spPr>
          <a:xfrm>
            <a:off x="25908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67" name="Rectangle 66"/>
          <p:cNvSpPr/>
          <p:nvPr/>
        </p:nvSpPr>
        <p:spPr>
          <a:xfrm>
            <a:off x="28194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68" name="Rectangle 67"/>
          <p:cNvSpPr/>
          <p:nvPr/>
        </p:nvSpPr>
        <p:spPr>
          <a:xfrm>
            <a:off x="30480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69" name="Rectangle 68"/>
          <p:cNvSpPr/>
          <p:nvPr/>
        </p:nvSpPr>
        <p:spPr>
          <a:xfrm>
            <a:off x="32766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70" name="Rectangle 69"/>
          <p:cNvSpPr/>
          <p:nvPr/>
        </p:nvSpPr>
        <p:spPr>
          <a:xfrm>
            <a:off x="35052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71" name="Rectangle 70"/>
          <p:cNvSpPr/>
          <p:nvPr/>
        </p:nvSpPr>
        <p:spPr>
          <a:xfrm>
            <a:off x="37338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72" name="Rectangle 71"/>
          <p:cNvSpPr/>
          <p:nvPr/>
        </p:nvSpPr>
        <p:spPr>
          <a:xfrm>
            <a:off x="39624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73" name="Rectangle 72"/>
          <p:cNvSpPr/>
          <p:nvPr/>
        </p:nvSpPr>
        <p:spPr>
          <a:xfrm>
            <a:off x="41910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74" name="Rectangle 73"/>
          <p:cNvSpPr/>
          <p:nvPr/>
        </p:nvSpPr>
        <p:spPr>
          <a:xfrm>
            <a:off x="44196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75" name="TextBox 74"/>
          <p:cNvSpPr txBox="1"/>
          <p:nvPr/>
        </p:nvSpPr>
        <p:spPr>
          <a:xfrm>
            <a:off x="533400" y="4078069"/>
            <a:ext cx="4114800" cy="707886"/>
          </a:xfrm>
          <a:prstGeom prst="rect">
            <a:avLst/>
          </a:prstGeom>
          <a:noFill/>
        </p:spPr>
        <p:txBody>
          <a:bodyPr wrap="square" rtlCol="0">
            <a:spAutoFit/>
          </a:bodyPr>
          <a:lstStyle/>
          <a:p>
            <a:r>
              <a:rPr lang="en-US" sz="2000" dirty="0" smtClean="0">
                <a:latin typeface="Calibri"/>
                <a:cs typeface="Calibri"/>
              </a:rPr>
              <a:t>Sample those fingerprints whose value is 0 mod p </a:t>
            </a:r>
            <a:endParaRPr lang="en-US" sz="2000" dirty="0">
              <a:latin typeface="Calibri"/>
              <a:cs typeface="Calibri"/>
            </a:endParaRPr>
          </a:p>
        </p:txBody>
      </p:sp>
      <p:sp>
        <p:nvSpPr>
          <p:cNvPr id="78" name="TextBox 77"/>
          <p:cNvSpPr txBox="1"/>
          <p:nvPr/>
        </p:nvSpPr>
        <p:spPr>
          <a:xfrm>
            <a:off x="609600" y="5663624"/>
            <a:ext cx="4114800" cy="707886"/>
          </a:xfrm>
          <a:prstGeom prst="rect">
            <a:avLst/>
          </a:prstGeom>
          <a:noFill/>
        </p:spPr>
        <p:txBody>
          <a:bodyPr wrap="square" rtlCol="0">
            <a:spAutoFit/>
          </a:bodyPr>
          <a:lstStyle/>
          <a:p>
            <a:r>
              <a:rPr lang="en-US" sz="2000" dirty="0" smtClean="0">
                <a:latin typeface="Calibri"/>
                <a:cs typeface="Calibri"/>
              </a:rPr>
              <a:t>No fingerprint to represent the shaded region</a:t>
            </a:r>
            <a:endParaRPr lang="en-US" sz="2000" b="1" dirty="0">
              <a:latin typeface="Calibri"/>
              <a:cs typeface="Calibri"/>
            </a:endParaRPr>
          </a:p>
        </p:txBody>
      </p:sp>
      <p:sp>
        <p:nvSpPr>
          <p:cNvPr id="80" name="Rectangle 79"/>
          <p:cNvSpPr/>
          <p:nvPr/>
        </p:nvSpPr>
        <p:spPr>
          <a:xfrm>
            <a:off x="1676400" y="3276600"/>
            <a:ext cx="1066800" cy="76200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81" name="TextBox 80"/>
          <p:cNvSpPr txBox="1"/>
          <p:nvPr/>
        </p:nvSpPr>
        <p:spPr>
          <a:xfrm>
            <a:off x="5029200" y="5663624"/>
            <a:ext cx="4114800" cy="707886"/>
          </a:xfrm>
          <a:prstGeom prst="rect">
            <a:avLst/>
          </a:prstGeom>
          <a:noFill/>
        </p:spPr>
        <p:txBody>
          <a:bodyPr wrap="square" rtlCol="0">
            <a:spAutoFit/>
          </a:bodyPr>
          <a:lstStyle/>
          <a:p>
            <a:r>
              <a:rPr lang="en-US" sz="2000" dirty="0" smtClean="0">
                <a:latin typeface="Calibri"/>
                <a:cs typeface="Calibri"/>
              </a:rPr>
              <a:t>Gives uniform selection of fingerprints</a:t>
            </a:r>
            <a:endParaRPr lang="en-US" sz="2000" b="1" dirty="0">
              <a:latin typeface="Calibri"/>
              <a:cs typeface="Calibri"/>
            </a:endParaRPr>
          </a:p>
        </p:txBody>
      </p:sp>
      <p:sp>
        <p:nvSpPr>
          <p:cNvPr id="89" name="Rectangle 88"/>
          <p:cNvSpPr/>
          <p:nvPr/>
        </p:nvSpPr>
        <p:spPr>
          <a:xfrm>
            <a:off x="8153400" y="3316069"/>
            <a:ext cx="914400" cy="685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90" name="Rectangle 89"/>
          <p:cNvSpPr/>
          <p:nvPr/>
        </p:nvSpPr>
        <p:spPr>
          <a:xfrm>
            <a:off x="7239000" y="3316069"/>
            <a:ext cx="838200" cy="685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91" name="Rectangle 90"/>
          <p:cNvSpPr/>
          <p:nvPr/>
        </p:nvSpPr>
        <p:spPr>
          <a:xfrm>
            <a:off x="6096000" y="3316069"/>
            <a:ext cx="914400" cy="685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92" name="Rectangle 91"/>
          <p:cNvSpPr/>
          <p:nvPr/>
        </p:nvSpPr>
        <p:spPr>
          <a:xfrm>
            <a:off x="5105400" y="3316069"/>
            <a:ext cx="914400" cy="685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93" name="Rectangle 92"/>
          <p:cNvSpPr/>
          <p:nvPr/>
        </p:nvSpPr>
        <p:spPr>
          <a:xfrm>
            <a:off x="51816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94" name="Rectangle 93"/>
          <p:cNvSpPr/>
          <p:nvPr/>
        </p:nvSpPr>
        <p:spPr>
          <a:xfrm>
            <a:off x="54102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95" name="Rectangle 94"/>
          <p:cNvSpPr/>
          <p:nvPr/>
        </p:nvSpPr>
        <p:spPr>
          <a:xfrm>
            <a:off x="56388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96" name="Rectangle 95"/>
          <p:cNvSpPr/>
          <p:nvPr/>
        </p:nvSpPr>
        <p:spPr>
          <a:xfrm>
            <a:off x="58674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97" name="Rectangle 96"/>
          <p:cNvSpPr/>
          <p:nvPr/>
        </p:nvSpPr>
        <p:spPr>
          <a:xfrm>
            <a:off x="60960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98" name="Rectangle 97"/>
          <p:cNvSpPr/>
          <p:nvPr/>
        </p:nvSpPr>
        <p:spPr>
          <a:xfrm>
            <a:off x="63246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99" name="Rectangle 98"/>
          <p:cNvSpPr/>
          <p:nvPr/>
        </p:nvSpPr>
        <p:spPr>
          <a:xfrm>
            <a:off x="65532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00" name="Rectangle 99"/>
          <p:cNvSpPr/>
          <p:nvPr/>
        </p:nvSpPr>
        <p:spPr>
          <a:xfrm>
            <a:off x="67818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cs typeface="Calibri"/>
            </a:endParaRPr>
          </a:p>
        </p:txBody>
      </p:sp>
      <p:sp>
        <p:nvSpPr>
          <p:cNvPr id="101" name="Rectangle 100"/>
          <p:cNvSpPr/>
          <p:nvPr/>
        </p:nvSpPr>
        <p:spPr>
          <a:xfrm>
            <a:off x="70104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02" name="Rectangle 101"/>
          <p:cNvSpPr/>
          <p:nvPr/>
        </p:nvSpPr>
        <p:spPr>
          <a:xfrm>
            <a:off x="72390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03" name="Rectangle 102"/>
          <p:cNvSpPr/>
          <p:nvPr/>
        </p:nvSpPr>
        <p:spPr>
          <a:xfrm>
            <a:off x="74676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04" name="Rectangle 103"/>
          <p:cNvSpPr/>
          <p:nvPr/>
        </p:nvSpPr>
        <p:spPr>
          <a:xfrm>
            <a:off x="76962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05" name="Rectangle 104"/>
          <p:cNvSpPr/>
          <p:nvPr/>
        </p:nvSpPr>
        <p:spPr>
          <a:xfrm>
            <a:off x="79248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06" name="Rectangle 105"/>
          <p:cNvSpPr/>
          <p:nvPr/>
        </p:nvSpPr>
        <p:spPr>
          <a:xfrm>
            <a:off x="81534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07" name="Rectangle 106"/>
          <p:cNvSpPr/>
          <p:nvPr/>
        </p:nvSpPr>
        <p:spPr>
          <a:xfrm>
            <a:off x="83820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08" name="Rectangle 107"/>
          <p:cNvSpPr/>
          <p:nvPr/>
        </p:nvSpPr>
        <p:spPr>
          <a:xfrm>
            <a:off x="86106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09" name="Rectangle 108"/>
          <p:cNvSpPr/>
          <p:nvPr/>
        </p:nvSpPr>
        <p:spPr>
          <a:xfrm>
            <a:off x="8839200" y="3316069"/>
            <a:ext cx="1524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3.7037E-7 L 3.33333E-6 0.21088 " pathEditMode="relative" rAng="0" ptsTypes="AA">
                                      <p:cBhvr>
                                        <p:cTn id="6" dur="1000" fill="hold"/>
                                        <p:tgtEl>
                                          <p:spTgt spid="61"/>
                                        </p:tgtEl>
                                        <p:attrNameLst>
                                          <p:attrName>ppt_x</p:attrName>
                                          <p:attrName>ppt_y</p:attrName>
                                        </p:attrNameLst>
                                      </p:cBhvr>
                                      <p:rCtr x="0" y="105"/>
                                    </p:animMotion>
                                  </p:childTnLst>
                                </p:cTn>
                              </p:par>
                              <p:par>
                                <p:cTn id="7" presetID="0" presetClass="path" presetSubtype="0" accel="50000" decel="50000" fill="hold" grpId="0" nodeType="withEffect">
                                  <p:stCondLst>
                                    <p:cond delay="0"/>
                                  </p:stCondLst>
                                  <p:childTnLst>
                                    <p:animMotion origin="layout" path="M 3.33333E-6 -3.7037E-7 L 3.33333E-6 0.21088 " pathEditMode="relative" rAng="0" ptsTypes="AA">
                                      <p:cBhvr>
                                        <p:cTn id="8" dur="1000" fill="hold"/>
                                        <p:tgtEl>
                                          <p:spTgt spid="69"/>
                                        </p:tgtEl>
                                        <p:attrNameLst>
                                          <p:attrName>ppt_x</p:attrName>
                                          <p:attrName>ppt_y</p:attrName>
                                        </p:attrNameLst>
                                      </p:cBhvr>
                                      <p:rCtr x="0" y="105"/>
                                    </p:animMotion>
                                  </p:childTnLst>
                                </p:cTn>
                              </p:par>
                              <p:par>
                                <p:cTn id="9" presetID="0" presetClass="path" presetSubtype="0" accel="50000" decel="50000" fill="hold" grpId="0" nodeType="withEffect">
                                  <p:stCondLst>
                                    <p:cond delay="0"/>
                                  </p:stCondLst>
                                  <p:childTnLst>
                                    <p:animMotion origin="layout" path="M 3.33333E-6 -3.7037E-7 L 3.33333E-6 0.21088 " pathEditMode="relative" rAng="0" ptsTypes="AA">
                                      <p:cBhvr>
                                        <p:cTn id="10" dur="1000" fill="hold"/>
                                        <p:tgtEl>
                                          <p:spTgt spid="73"/>
                                        </p:tgtEl>
                                        <p:attrNameLst>
                                          <p:attrName>ppt_x</p:attrName>
                                          <p:attrName>ppt_y</p:attrName>
                                        </p:attrNameLst>
                                      </p:cBhvr>
                                      <p:rCtr x="0" y="105"/>
                                    </p:animMotion>
                                  </p:childTnLst>
                                </p:cTn>
                              </p:par>
                              <p:par>
                                <p:cTn id="11" presetID="0" presetClass="path" presetSubtype="0" accel="50000" decel="50000" fill="hold" grpId="0" nodeType="withEffect">
                                  <p:stCondLst>
                                    <p:cond delay="0"/>
                                  </p:stCondLst>
                                  <p:childTnLst>
                                    <p:animMotion origin="layout" path="M 3.33333E-6 -3.7037E-7 L 3.33333E-6 0.21088 " pathEditMode="relative" rAng="0" ptsTypes="AA">
                                      <p:cBhvr>
                                        <p:cTn id="12" dur="1000" fill="hold"/>
                                        <p:tgtEl>
                                          <p:spTgt spid="67"/>
                                        </p:tgtEl>
                                        <p:attrNameLst>
                                          <p:attrName>ppt_x</p:attrName>
                                          <p:attrName>ppt_y</p:attrName>
                                        </p:attrNameLst>
                                      </p:cBhvr>
                                      <p:rCtr x="0" y="105"/>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5"/>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9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9"/>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10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3"/>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10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7"/>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10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0" presetClass="path" presetSubtype="0" accel="50000" decel="50000" fill="hold" grpId="0" nodeType="clickEffect">
                                  <p:stCondLst>
                                    <p:cond delay="0"/>
                                  </p:stCondLst>
                                  <p:childTnLst>
                                    <p:animMotion origin="layout" path="M 1.11022E-16 -3.7037E-7 L 1.11022E-16 0.21088 " pathEditMode="relative" rAng="0" ptsTypes="AA">
                                      <p:cBhvr>
                                        <p:cTn id="72" dur="1000" fill="hold"/>
                                        <p:tgtEl>
                                          <p:spTgt spid="96"/>
                                        </p:tgtEl>
                                        <p:attrNameLst>
                                          <p:attrName>ppt_x</p:attrName>
                                          <p:attrName>ppt_y</p:attrName>
                                        </p:attrNameLst>
                                      </p:cBhvr>
                                      <p:rCtr x="0" y="105"/>
                                    </p:animMotion>
                                  </p:childTnLst>
                                </p:cTn>
                              </p:par>
                              <p:par>
                                <p:cTn id="73" presetID="0" presetClass="path" presetSubtype="0" accel="50000" decel="50000" fill="hold" grpId="0" nodeType="withEffect">
                                  <p:stCondLst>
                                    <p:cond delay="0"/>
                                  </p:stCondLst>
                                  <p:childTnLst>
                                    <p:animMotion origin="layout" path="M 1.11022E-16 -3.7037E-7 L 1.11022E-16 0.21088 " pathEditMode="relative" rAng="0" ptsTypes="AA">
                                      <p:cBhvr>
                                        <p:cTn id="74" dur="1000" fill="hold"/>
                                        <p:tgtEl>
                                          <p:spTgt spid="104"/>
                                        </p:tgtEl>
                                        <p:attrNameLst>
                                          <p:attrName>ppt_x</p:attrName>
                                          <p:attrName>ppt_y</p:attrName>
                                        </p:attrNameLst>
                                      </p:cBhvr>
                                      <p:rCtr x="0" y="105"/>
                                    </p:animMotion>
                                  </p:childTnLst>
                                </p:cTn>
                              </p:par>
                              <p:par>
                                <p:cTn id="75" presetID="0" presetClass="path" presetSubtype="0" accel="50000" decel="50000" fill="hold" grpId="0" nodeType="withEffect">
                                  <p:stCondLst>
                                    <p:cond delay="0"/>
                                  </p:stCondLst>
                                  <p:childTnLst>
                                    <p:animMotion origin="layout" path="M 0 -3.7037E-7 L 0 0.21088 " pathEditMode="relative" rAng="0" ptsTypes="AA">
                                      <p:cBhvr>
                                        <p:cTn id="76" dur="1000" fill="hold"/>
                                        <p:tgtEl>
                                          <p:spTgt spid="108"/>
                                        </p:tgtEl>
                                        <p:attrNameLst>
                                          <p:attrName>ppt_x</p:attrName>
                                          <p:attrName>ppt_y</p:attrName>
                                        </p:attrNameLst>
                                      </p:cBhvr>
                                      <p:rCtr x="0" y="105"/>
                                    </p:animMotion>
                                  </p:childTnLst>
                                </p:cTn>
                              </p:par>
                              <p:par>
                                <p:cTn id="77" presetID="0" presetClass="path" presetSubtype="0" accel="50000" decel="50000" fill="hold" grpId="0" nodeType="withEffect">
                                  <p:stCondLst>
                                    <p:cond delay="0"/>
                                  </p:stCondLst>
                                  <p:childTnLst>
                                    <p:animMotion origin="layout" path="M 1.11022E-16 -0.00023 L 1.11022E-16 0.21088 " pathEditMode="relative" rAng="0" ptsTypes="AA">
                                      <p:cBhvr>
                                        <p:cTn id="78" dur="1000" fill="hold"/>
                                        <p:tgtEl>
                                          <p:spTgt spid="100"/>
                                        </p:tgtEl>
                                        <p:attrNameLst>
                                          <p:attrName>ppt_x</p:attrName>
                                          <p:attrName>ppt_y</p:attrName>
                                        </p:attrNameLst>
                                      </p:cBhvr>
                                      <p:rCtr x="0" y="106"/>
                                    </p:animMotion>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animBg="1"/>
      <p:bldP spid="67" grpId="0" animBg="1"/>
      <p:bldP spid="69" grpId="0" animBg="1"/>
      <p:bldP spid="73" grpId="0" animBg="1"/>
      <p:bldP spid="80" grpId="0" animBg="1"/>
      <p:bldP spid="89" grpId="0" animBg="1"/>
      <p:bldP spid="90" grpId="0" animBg="1"/>
      <p:bldP spid="91" grpId="0" animBg="1"/>
      <p:bldP spid="92" grpId="0" animBg="1"/>
      <p:bldP spid="93" grpId="0" animBg="1"/>
      <p:bldP spid="94" grpId="0" animBg="1"/>
      <p:bldP spid="95" grpId="0" animBg="1"/>
      <p:bldP spid="96" grpId="0" animBg="1"/>
      <p:bldP spid="96" grpId="1" animBg="1"/>
      <p:bldP spid="97" grpId="0" animBg="1"/>
      <p:bldP spid="98" grpId="0" animBg="1"/>
      <p:bldP spid="99" grpId="0" animBg="1"/>
      <p:bldP spid="100" grpId="0" animBg="1"/>
      <p:bldP spid="100" grpId="1" animBg="1"/>
      <p:bldP spid="101" grpId="0" animBg="1"/>
      <p:bldP spid="102" grpId="0" animBg="1"/>
      <p:bldP spid="103" grpId="0" animBg="1"/>
      <p:bldP spid="104" grpId="0" animBg="1"/>
      <p:bldP spid="104" grpId="1" animBg="1"/>
      <p:bldP spid="105" grpId="0" animBg="1"/>
      <p:bldP spid="106" grpId="0" animBg="1"/>
      <p:bldP spid="107" grpId="0" animBg="1"/>
      <p:bldP spid="108" grpId="0" animBg="1"/>
      <p:bldP spid="108" grpId="1" animBg="1"/>
      <p:bldP spid="109"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Comparison of RE algorithms</a:t>
            </a:r>
            <a:endParaRPr lang="en-US" dirty="0"/>
          </a:p>
        </p:txBody>
      </p:sp>
      <p:sp>
        <p:nvSpPr>
          <p:cNvPr id="3" name="Content Placeholder 2"/>
          <p:cNvSpPr>
            <a:spLocks noGrp="1"/>
          </p:cNvSpPr>
          <p:nvPr>
            <p:ph idx="1"/>
          </p:nvPr>
        </p:nvSpPr>
        <p:spPr>
          <a:xfrm>
            <a:off x="381000" y="5029200"/>
            <a:ext cx="8534400" cy="1600200"/>
          </a:xfrm>
        </p:spPr>
        <p:txBody>
          <a:bodyPr>
            <a:normAutofit fontScale="92500" lnSpcReduction="20000"/>
          </a:bodyPr>
          <a:lstStyle/>
          <a:p>
            <a:r>
              <a:rPr lang="en-US" sz="2800" dirty="0" smtClean="0"/>
              <a:t>Trace is 68% redundant!</a:t>
            </a:r>
          </a:p>
          <a:p>
            <a:r>
              <a:rPr lang="en-US" sz="2800" dirty="0" smtClean="0"/>
              <a:t>MAXP outperforms MODP by 5-10% in most cases</a:t>
            </a:r>
          </a:p>
          <a:p>
            <a:pPr lvl="1"/>
            <a:r>
              <a:rPr lang="en-US" sz="2400" dirty="0" smtClean="0"/>
              <a:t>Uniform sampling approach of MAXP</a:t>
            </a:r>
          </a:p>
          <a:p>
            <a:pPr lvl="1"/>
            <a:r>
              <a:rPr lang="en-US" sz="2400" dirty="0" smtClean="0"/>
              <a:t>MODP loses due to non uniform clustering of fingerprints</a:t>
            </a:r>
          </a:p>
        </p:txBody>
      </p:sp>
      <p:sp>
        <p:nvSpPr>
          <p:cNvPr id="13" name="Slide Number Placeholder 12"/>
          <p:cNvSpPr>
            <a:spLocks noGrp="1"/>
          </p:cNvSpPr>
          <p:nvPr>
            <p:ph type="sldNum" sz="quarter" idx="12"/>
          </p:nvPr>
        </p:nvSpPr>
        <p:spPr/>
        <p:txBody>
          <a:bodyPr>
            <a:normAutofit/>
          </a:bodyPr>
          <a:lstStyle/>
          <a:p>
            <a:fld id="{B6F15528-21DE-4FAA-801E-634DDDAF4B2B}" type="slidenum">
              <a:rPr lang="en-US" smtClean="0"/>
              <a:pPr/>
              <a:t>15</a:t>
            </a:fld>
            <a:endParaRPr lang="en-US" dirty="0"/>
          </a:p>
        </p:txBody>
      </p:sp>
      <p:sp>
        <p:nvSpPr>
          <p:cNvPr id="5" name="Oval 4"/>
          <p:cNvSpPr/>
          <p:nvPr/>
        </p:nvSpPr>
        <p:spPr>
          <a:xfrm>
            <a:off x="1143000" y="3810000"/>
            <a:ext cx="228600" cy="2286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19200" y="2133600"/>
            <a:ext cx="228600" cy="2286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p:cNvGraphicFramePr/>
          <p:nvPr/>
        </p:nvGraphicFramePr>
        <p:xfrm>
          <a:off x="914400" y="1600200"/>
          <a:ext cx="7239000" cy="3352800"/>
        </p:xfrm>
        <a:graphic>
          <a:graphicData uri="http://schemas.openxmlformats.org/drawingml/2006/chart">
            <c:chart xmlns:c="http://schemas.openxmlformats.org/drawingml/2006/chart" xmlns:r="http://schemas.openxmlformats.org/officeDocument/2006/relationships" r:id="rId4"/>
          </a:graphicData>
        </a:graphic>
      </p:graphicFrame>
      <p:sp>
        <p:nvSpPr>
          <p:cNvPr id="8" name="Oval 7"/>
          <p:cNvSpPr/>
          <p:nvPr/>
        </p:nvSpPr>
        <p:spPr>
          <a:xfrm>
            <a:off x="3581400" y="2743200"/>
            <a:ext cx="228600" cy="2286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81400" y="3276600"/>
            <a:ext cx="228600" cy="2286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239000" y="2438400"/>
            <a:ext cx="228600" cy="2286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239000" y="2667000"/>
            <a:ext cx="228600" cy="2286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724400" y="1688068"/>
            <a:ext cx="2971800" cy="369332"/>
          </a:xfrm>
          <a:prstGeom prst="rect">
            <a:avLst/>
          </a:prstGeom>
          <a:noFill/>
        </p:spPr>
        <p:txBody>
          <a:bodyPr wrap="square" rtlCol="0">
            <a:spAutoFit/>
          </a:bodyPr>
          <a:lstStyle/>
          <a:p>
            <a:r>
              <a:rPr lang="en-US" dirty="0" smtClean="0">
                <a:latin typeface="Calibri"/>
                <a:cs typeface="Calibri"/>
              </a:rPr>
              <a:t>(Store all </a:t>
            </a:r>
            <a:r>
              <a:rPr lang="en-US" dirty="0" err="1" smtClean="0">
                <a:latin typeface="Calibri"/>
                <a:cs typeface="Calibri"/>
              </a:rPr>
              <a:t>FPs</a:t>
            </a:r>
            <a:r>
              <a:rPr lang="en-US" dirty="0" smtClean="0">
                <a:latin typeface="Calibri"/>
                <a:cs typeface="Calibri"/>
              </a:rPr>
              <a:t> in a Bloom filter)</a:t>
            </a:r>
            <a:endParaRPr lang="en-US" dirty="0">
              <a:latin typeface="Calibri"/>
              <a:cs typeface="Calibri"/>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9" name="Chart 18"/>
          <p:cNvGraphicFramePr/>
          <p:nvPr/>
        </p:nvGraphicFramePr>
        <p:xfrm>
          <a:off x="762000" y="1600200"/>
          <a:ext cx="7239000" cy="31242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normAutofit/>
          </a:bodyPr>
          <a:lstStyle/>
          <a:p>
            <a:r>
              <a:rPr lang="en-US" dirty="0" smtClean="0"/>
              <a:t>Comparison of RE algorithms</a:t>
            </a:r>
            <a:endParaRPr lang="en-US" dirty="0"/>
          </a:p>
        </p:txBody>
      </p:sp>
      <p:sp>
        <p:nvSpPr>
          <p:cNvPr id="4" name="Content Placeholder 3"/>
          <p:cNvSpPr>
            <a:spLocks noGrp="1"/>
          </p:cNvSpPr>
          <p:nvPr>
            <p:ph idx="1"/>
          </p:nvPr>
        </p:nvSpPr>
        <p:spPr>
          <a:xfrm>
            <a:off x="612648" y="4876800"/>
            <a:ext cx="8226552" cy="1676400"/>
          </a:xfrm>
        </p:spPr>
        <p:txBody>
          <a:bodyPr>
            <a:normAutofit fontScale="70000" lnSpcReduction="20000"/>
          </a:bodyPr>
          <a:lstStyle/>
          <a:p>
            <a:r>
              <a:rPr lang="en-US" dirty="0" smtClean="0"/>
              <a:t>GZIP offers 3-15% benefit</a:t>
            </a:r>
          </a:p>
          <a:p>
            <a:pPr lvl="1"/>
            <a:r>
              <a:rPr lang="en-US" dirty="0" smtClean="0"/>
              <a:t>(10ms buffering) -&gt; GZIP better by 5%</a:t>
            </a:r>
          </a:p>
          <a:p>
            <a:r>
              <a:rPr lang="en-US" dirty="0" smtClean="0"/>
              <a:t>MAXP significantly outperforms GZIP,  offers 15-60%  bandwidth savings</a:t>
            </a:r>
          </a:p>
          <a:p>
            <a:pPr lvl="1"/>
            <a:r>
              <a:rPr lang="en-US" dirty="0" smtClean="0"/>
              <a:t>MAXP -&gt; (10 ms) -&gt; GZIP better by up to 8%</a:t>
            </a:r>
          </a:p>
        </p:txBody>
      </p:sp>
      <p:sp>
        <p:nvSpPr>
          <p:cNvPr id="20" name="Slide Number Placeholder 19"/>
          <p:cNvSpPr>
            <a:spLocks noGrp="1"/>
          </p:cNvSpPr>
          <p:nvPr>
            <p:ph type="sldNum" sz="quarter" idx="12"/>
          </p:nvPr>
        </p:nvSpPr>
        <p:spPr/>
        <p:txBody>
          <a:bodyPr>
            <a:normAutofit/>
          </a:bodyPr>
          <a:lstStyle/>
          <a:p>
            <a:fld id="{B6F15528-21DE-4FAA-801E-634DDDAF4B2B}" type="slidenum">
              <a:rPr lang="en-US" smtClean="0"/>
              <a:pPr/>
              <a:t>16</a:t>
            </a:fld>
            <a:endParaRPr lang="en-US" dirty="0"/>
          </a:p>
        </p:txBody>
      </p:sp>
      <p:sp>
        <p:nvSpPr>
          <p:cNvPr id="13" name="Oval 12"/>
          <p:cNvSpPr/>
          <p:nvPr/>
        </p:nvSpPr>
        <p:spPr>
          <a:xfrm>
            <a:off x="2209800" y="2590800"/>
            <a:ext cx="228600" cy="152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828800" y="3962400"/>
            <a:ext cx="228600" cy="1524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48000" y="3810000"/>
            <a:ext cx="228600" cy="1524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5200" y="3352800"/>
            <a:ext cx="228600" cy="152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267200" y="3886200"/>
            <a:ext cx="304800" cy="1524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724400" y="3505200"/>
            <a:ext cx="228600" cy="152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562600" y="4038600"/>
            <a:ext cx="228600" cy="1524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943600" y="2971800"/>
            <a:ext cx="228600" cy="152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781800" y="4038600"/>
            <a:ext cx="228600" cy="1524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239000" y="3810000"/>
            <a:ext cx="228600" cy="152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9" grpId="0" animBg="1"/>
      <p:bldP spid="14" grpId="0" animBg="1"/>
      <p:bldP spid="10" grpId="0" animBg="1"/>
      <p:bldP spid="15" grpId="0" animBg="1"/>
      <p:bldP spid="11" grpId="0" animBg="1"/>
      <p:bldP spid="16" grpId="0" animBg="1"/>
      <p:bldP spid="12" grpId="0" animBg="1"/>
      <p:bldP spid="17"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Zipf</a:t>
            </a:r>
            <a:r>
              <a:rPr lang="en-US" dirty="0" smtClean="0"/>
              <a:t>-like distribution for chunk matches</a:t>
            </a:r>
            <a:endParaRPr lang="en-US" dirty="0"/>
          </a:p>
        </p:txBody>
      </p:sp>
      <p:sp>
        <p:nvSpPr>
          <p:cNvPr id="3" name="Content Placeholder 2"/>
          <p:cNvSpPr>
            <a:spLocks noGrp="1"/>
          </p:cNvSpPr>
          <p:nvPr>
            <p:ph idx="1"/>
          </p:nvPr>
        </p:nvSpPr>
        <p:spPr>
          <a:xfrm>
            <a:off x="533400" y="4648200"/>
            <a:ext cx="4191000" cy="1676400"/>
          </a:xfrm>
        </p:spPr>
        <p:txBody>
          <a:bodyPr>
            <a:noAutofit/>
          </a:bodyPr>
          <a:lstStyle/>
          <a:p>
            <a:r>
              <a:rPr lang="en-US" sz="2000" dirty="0" smtClean="0"/>
              <a:t>Unique chunk matches  sorted by their hit counts</a:t>
            </a:r>
          </a:p>
          <a:p>
            <a:pPr lvl="1"/>
            <a:r>
              <a:rPr lang="en-US" sz="2000" dirty="0" smtClean="0"/>
              <a:t>Zip-</a:t>
            </a:r>
            <a:r>
              <a:rPr lang="en-US" sz="2000" dirty="0" err="1" smtClean="0"/>
              <a:t>fian</a:t>
            </a:r>
            <a:r>
              <a:rPr lang="en-US" sz="2000" dirty="0" smtClean="0"/>
              <a:t> distribution, slope = -0.97</a:t>
            </a:r>
          </a:p>
          <a:p>
            <a:pPr lvl="1"/>
            <a:r>
              <a:rPr lang="en-US" sz="2000" dirty="0" smtClean="0"/>
              <a:t>Popular chunks are content fragments &lt; 150B in size</a:t>
            </a:r>
          </a:p>
        </p:txBody>
      </p:sp>
      <p:sp>
        <p:nvSpPr>
          <p:cNvPr id="7" name="Slide Number Placeholder 6"/>
          <p:cNvSpPr>
            <a:spLocks noGrp="1"/>
          </p:cNvSpPr>
          <p:nvPr>
            <p:ph type="sldNum" sz="quarter" idx="12"/>
          </p:nvPr>
        </p:nvSpPr>
        <p:spPr/>
        <p:txBody>
          <a:bodyPr>
            <a:normAutofit/>
          </a:bodyPr>
          <a:lstStyle/>
          <a:p>
            <a:fld id="{B6F15528-21DE-4FAA-801E-634DDDAF4B2B}" type="slidenum">
              <a:rPr lang="en-US" smtClean="0"/>
              <a:pPr/>
              <a:t>17</a:t>
            </a:fld>
            <a:endParaRPr lang="en-US" dirty="0"/>
          </a:p>
        </p:txBody>
      </p:sp>
      <p:graphicFrame>
        <p:nvGraphicFramePr>
          <p:cNvPr id="4" name="Object 3"/>
          <p:cNvGraphicFramePr>
            <a:graphicFrameLocks noChangeAspect="1"/>
          </p:cNvGraphicFramePr>
          <p:nvPr/>
        </p:nvGraphicFramePr>
        <p:xfrm>
          <a:off x="304800" y="1066800"/>
          <a:ext cx="3657599" cy="3733800"/>
        </p:xfrm>
        <a:graphic>
          <a:graphicData uri="http://schemas.openxmlformats.org/presentationml/2006/ole">
            <p:oleObj spid="_x0000_s90114" name="Acrobat Document" r:id="rId5" imgW="7785100" imgH="10071100" progId="">
              <p:embed/>
            </p:oleObj>
          </a:graphicData>
        </a:graphic>
      </p:graphicFrame>
      <p:graphicFrame>
        <p:nvGraphicFramePr>
          <p:cNvPr id="90117" name="Object 5"/>
          <p:cNvGraphicFramePr>
            <a:graphicFrameLocks noChangeAspect="1"/>
          </p:cNvGraphicFramePr>
          <p:nvPr/>
        </p:nvGraphicFramePr>
        <p:xfrm>
          <a:off x="4800600" y="1066800"/>
          <a:ext cx="3505200" cy="3752850"/>
        </p:xfrm>
        <a:graphic>
          <a:graphicData uri="http://schemas.openxmlformats.org/presentationml/2006/ole">
            <p:oleObj spid="_x0000_s90117" name="Acrobat Document" r:id="rId6" imgW="5830114" imgH="7542857" progId="">
              <p:embed/>
            </p:oleObj>
          </a:graphicData>
        </a:graphic>
      </p:graphicFrame>
      <p:sp>
        <p:nvSpPr>
          <p:cNvPr id="8" name="Content Placeholder 2"/>
          <p:cNvSpPr txBox="1">
            <a:spLocks/>
          </p:cNvSpPr>
          <p:nvPr/>
        </p:nvSpPr>
        <p:spPr>
          <a:xfrm>
            <a:off x="4800600" y="4648200"/>
            <a:ext cx="4343400" cy="1143000"/>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80% of savings come from 20% of chunks</a:t>
            </a:r>
          </a:p>
          <a:p>
            <a:pPr marL="800100" lvl="1" indent="-342900" defTabSz="457200" fontAlgn="auto">
              <a:spcBef>
                <a:spcPct val="20000"/>
              </a:spcBef>
              <a:spcAft>
                <a:spcPts val="0"/>
              </a:spcAft>
              <a:buFont typeface="Arial"/>
              <a:buChar cha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Need to index 80% of chunks for remaining 20% of savings</a:t>
            </a:r>
          </a:p>
          <a:p>
            <a:pPr marL="800100" lvl="1" indent="-342900" defTabSz="457200" fontAlgn="auto">
              <a:spcBef>
                <a:spcPct val="20000"/>
              </a:spcBef>
              <a:spcAft>
                <a:spcPts val="0"/>
              </a:spcAft>
              <a:buFont typeface="Arial"/>
              <a:buChar char="•"/>
            </a:pPr>
            <a:r>
              <a:rPr lang="en-US" sz="2000" dirty="0" smtClean="0">
                <a:latin typeface="+mn-lt"/>
                <a:cs typeface="+mn-cs"/>
              </a:rPr>
              <a:t>Small cache size should capture most benefits?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ustDataLst>
      <p:tags r:id="rId2"/>
    </p:custData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size</a:t>
            </a:r>
            <a:endParaRPr lang="en-US" dirty="0"/>
          </a:p>
        </p:txBody>
      </p:sp>
      <p:sp>
        <p:nvSpPr>
          <p:cNvPr id="4" name="Slide Number Placeholder 3"/>
          <p:cNvSpPr>
            <a:spLocks noGrp="1"/>
          </p:cNvSpPr>
          <p:nvPr>
            <p:ph type="sldNum" sz="quarter" idx="12"/>
          </p:nvPr>
        </p:nvSpPr>
        <p:spPr/>
        <p:txBody>
          <a:bodyPr/>
          <a:lstStyle/>
          <a:p>
            <a:pPr>
              <a:defRPr/>
            </a:pPr>
            <a:fld id="{127DDA1B-A813-48E7-A621-BCE11CD7923A}" type="slidenum">
              <a:rPr lang="en-US" smtClean="0"/>
              <a:pPr>
                <a:defRPr/>
              </a:pPr>
              <a:t>18</a:t>
            </a:fld>
            <a:endParaRPr lang="en-US"/>
          </a:p>
        </p:txBody>
      </p:sp>
      <p:sp>
        <p:nvSpPr>
          <p:cNvPr id="5" name="Content Placeholder 2"/>
          <p:cNvSpPr>
            <a:spLocks noGrp="1"/>
          </p:cNvSpPr>
          <p:nvPr>
            <p:ph sz="quarter" idx="1"/>
          </p:nvPr>
        </p:nvSpPr>
        <p:spPr>
          <a:xfrm>
            <a:off x="457200" y="5181600"/>
            <a:ext cx="8153400" cy="1524000"/>
          </a:xfrm>
        </p:spPr>
        <p:txBody>
          <a:bodyPr>
            <a:normAutofit fontScale="77500" lnSpcReduction="20000"/>
          </a:bodyPr>
          <a:lstStyle/>
          <a:p>
            <a:r>
              <a:rPr lang="en-US" dirty="0" smtClean="0"/>
              <a:t>Small caches can provide significant savings</a:t>
            </a:r>
          </a:p>
          <a:p>
            <a:r>
              <a:rPr lang="en-US" dirty="0" smtClean="0"/>
              <a:t>Diminishing returns for increasing cache size after </a:t>
            </a:r>
            <a:r>
              <a:rPr lang="en-US" b="1" i="1" dirty="0" smtClean="0">
                <a:solidFill>
                  <a:srgbClr val="FF0000"/>
                </a:solidFill>
              </a:rPr>
              <a:t>250 MB</a:t>
            </a:r>
          </a:p>
          <a:p>
            <a:pPr lvl="1"/>
            <a:r>
              <a:rPr lang="en-US" dirty="0" smtClean="0">
                <a:sym typeface="Wingdings"/>
              </a:rPr>
              <a:t>Build packet caches today using </a:t>
            </a:r>
            <a:r>
              <a:rPr lang="en-US" b="1" i="1" dirty="0" smtClean="0">
                <a:solidFill>
                  <a:srgbClr val="FF0000"/>
                </a:solidFill>
                <a:sym typeface="Wingdings"/>
              </a:rPr>
              <a:t>DRAM</a:t>
            </a:r>
            <a:r>
              <a:rPr lang="en-US" dirty="0" smtClean="0">
                <a:sym typeface="Wingdings"/>
              </a:rPr>
              <a:t> on routers</a:t>
            </a:r>
            <a:endParaRPr lang="en-US" dirty="0"/>
          </a:p>
        </p:txBody>
      </p:sp>
      <p:graphicFrame>
        <p:nvGraphicFramePr>
          <p:cNvPr id="6" name="Chart 5"/>
          <p:cNvGraphicFramePr/>
          <p:nvPr/>
        </p:nvGraphicFramePr>
        <p:xfrm>
          <a:off x="1447800" y="1371600"/>
          <a:ext cx="5791200" cy="3962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study: 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Significant redundancy in network traffic</a:t>
            </a:r>
          </a:p>
          <a:p>
            <a:endParaRPr lang="en-US" dirty="0" smtClean="0"/>
          </a:p>
          <a:p>
            <a:r>
              <a:rPr lang="en-US" dirty="0" smtClean="0"/>
              <a:t>Careful selection of content fingerprints necessary</a:t>
            </a:r>
          </a:p>
          <a:p>
            <a:endParaRPr lang="en-US" dirty="0" smtClean="0"/>
          </a:p>
          <a:p>
            <a:r>
              <a:rPr lang="en-US" dirty="0" err="1" smtClean="0"/>
              <a:t>Zipf</a:t>
            </a:r>
            <a:r>
              <a:rPr lang="en-US" dirty="0" smtClean="0"/>
              <a:t> distribution of content popularity; small matches important</a:t>
            </a:r>
          </a:p>
          <a:p>
            <a:endParaRPr lang="en-US" dirty="0" smtClean="0"/>
          </a:p>
          <a:p>
            <a:r>
              <a:rPr lang="en-US" dirty="0" smtClean="0"/>
              <a:t>Relatively small caches sufficient</a:t>
            </a:r>
            <a:endParaRPr lang="en-US" dirty="0"/>
          </a:p>
        </p:txBody>
      </p:sp>
      <p:sp>
        <p:nvSpPr>
          <p:cNvPr id="4" name="Slide Number Placeholder 3"/>
          <p:cNvSpPr>
            <a:spLocks noGrp="1"/>
          </p:cNvSpPr>
          <p:nvPr>
            <p:ph type="sldNum" sz="quarter" idx="12"/>
          </p:nvPr>
        </p:nvSpPr>
        <p:spPr/>
        <p:txBody>
          <a:bodyPr/>
          <a:lstStyle/>
          <a:p>
            <a:pPr>
              <a:defRPr/>
            </a:pPr>
            <a:fld id="{127DDA1B-A813-48E7-A621-BCE11CD7923A}" type="slidenum">
              <a:rPr lang="en-US" smtClean="0"/>
              <a:pPr>
                <a:defRPr/>
              </a:pPr>
              <a:t>19</a:t>
            </a:fld>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US" sz="3600" dirty="0" smtClean="0"/>
              <a:t>Growing traffic vs. network performance</a:t>
            </a:r>
          </a:p>
        </p:txBody>
      </p:sp>
      <p:sp>
        <p:nvSpPr>
          <p:cNvPr id="21" name="Content Placeholder 20"/>
          <p:cNvSpPr>
            <a:spLocks noGrp="1"/>
          </p:cNvSpPr>
          <p:nvPr>
            <p:ph idx="1"/>
          </p:nvPr>
        </p:nvSpPr>
        <p:spPr>
          <a:xfrm>
            <a:off x="5166360" y="1569720"/>
            <a:ext cx="3901440" cy="5059680"/>
          </a:xfrm>
        </p:spPr>
        <p:txBody>
          <a:bodyPr>
            <a:noAutofit/>
          </a:bodyPr>
          <a:lstStyle/>
          <a:p>
            <a:pPr marL="320040" lvl="1" indent="-320040">
              <a:spcBef>
                <a:spcPts val="700"/>
              </a:spcBef>
              <a:buClr>
                <a:schemeClr val="accent2"/>
              </a:buClr>
              <a:buSzPct val="60000"/>
              <a:buFont typeface="Wingdings"/>
              <a:buChar char=""/>
            </a:pPr>
            <a:r>
              <a:rPr lang="en-US" sz="2000" dirty="0" smtClean="0"/>
              <a:t>Network traffic volumes growing rapidly</a:t>
            </a:r>
          </a:p>
          <a:p>
            <a:pPr marL="594360" lvl="2" indent="-320040">
              <a:spcBef>
                <a:spcPts val="700"/>
              </a:spcBef>
              <a:buSzPct val="60000"/>
              <a:buFont typeface="Wingdings"/>
              <a:buChar char=""/>
            </a:pPr>
            <a:r>
              <a:rPr lang="en-US" sz="1800" dirty="0" smtClean="0"/>
              <a:t>Annual growth: overall (45%), enterprise (50%), data center (125%), mobile (125%)*</a:t>
            </a:r>
          </a:p>
          <a:p>
            <a:pPr marL="594360" lvl="2" indent="-320040">
              <a:spcBef>
                <a:spcPts val="700"/>
              </a:spcBef>
              <a:buSzPct val="60000"/>
              <a:buFont typeface="Wingdings"/>
              <a:buChar char=""/>
            </a:pPr>
            <a:endParaRPr lang="en-US" sz="300" dirty="0" smtClean="0"/>
          </a:p>
          <a:p>
            <a:pPr marL="320040" lvl="1" indent="-320040">
              <a:spcBef>
                <a:spcPts val="700"/>
              </a:spcBef>
              <a:buClr>
                <a:schemeClr val="accent2"/>
              </a:buClr>
              <a:buSzPct val="60000"/>
              <a:buFont typeface="Wingdings"/>
              <a:buChar char=""/>
            </a:pPr>
            <a:r>
              <a:rPr lang="en-US" sz="2000" dirty="0" smtClean="0"/>
              <a:t>Growing strain on installed capacity everywhere</a:t>
            </a:r>
          </a:p>
          <a:p>
            <a:pPr marL="594360" lvl="2" indent="-320040">
              <a:spcBef>
                <a:spcPts val="700"/>
              </a:spcBef>
              <a:buSzPct val="60000"/>
              <a:buFont typeface="Wingdings"/>
              <a:buChar char=""/>
            </a:pPr>
            <a:r>
              <a:rPr lang="en-US" sz="2000" dirty="0" smtClean="0"/>
              <a:t>Core (Asian ISPs – 80-90% core utilization), enterprise access, data center, cellular, wireless…</a:t>
            </a:r>
          </a:p>
          <a:p>
            <a:pPr marL="1051560" lvl="3" indent="-320040">
              <a:spcBef>
                <a:spcPts val="700"/>
              </a:spcBef>
              <a:buSzPct val="60000"/>
              <a:buFont typeface="Wingdings"/>
              <a:buChar char=""/>
            </a:pPr>
            <a:endParaRPr lang="en-US" sz="100" dirty="0" smtClean="0"/>
          </a:p>
          <a:p>
            <a:pPr marL="320040" lvl="1" indent="-320040">
              <a:spcBef>
                <a:spcPts val="700"/>
              </a:spcBef>
              <a:buClr>
                <a:schemeClr val="accent2"/>
              </a:buClr>
              <a:buSzPct val="60000"/>
              <a:buFont typeface="Wingdings"/>
              <a:buChar char=""/>
            </a:pPr>
            <a:r>
              <a:rPr lang="en-US" sz="2000" b="1" i="1" dirty="0" smtClean="0">
                <a:solidFill>
                  <a:srgbClr val="FF0000"/>
                </a:solidFill>
              </a:rPr>
              <a:t>How to sustain robust network performance?</a:t>
            </a:r>
          </a:p>
        </p:txBody>
      </p:sp>
      <p:sp>
        <p:nvSpPr>
          <p:cNvPr id="40" name="TextBox 39"/>
          <p:cNvSpPr txBox="1"/>
          <p:nvPr/>
        </p:nvSpPr>
        <p:spPr>
          <a:xfrm>
            <a:off x="5257800" y="6504801"/>
            <a:ext cx="3513928" cy="276999"/>
          </a:xfrm>
          <a:prstGeom prst="rect">
            <a:avLst/>
          </a:prstGeom>
          <a:noFill/>
        </p:spPr>
        <p:txBody>
          <a:bodyPr wrap="none" rtlCol="0">
            <a:spAutoFit/>
          </a:bodyPr>
          <a:lstStyle/>
          <a:p>
            <a:r>
              <a:rPr lang="en-US" sz="1200" dirty="0" smtClean="0">
                <a:latin typeface="Calibri"/>
                <a:cs typeface="Calibri"/>
              </a:rPr>
              <a:t>* Interview with Cisco CEO, Aug 2007, Network world</a:t>
            </a:r>
            <a:endParaRPr lang="en-US" sz="1200" dirty="0">
              <a:latin typeface="Calibri"/>
              <a:cs typeface="Calibri"/>
            </a:endParaRPr>
          </a:p>
        </p:txBody>
      </p:sp>
      <p:sp>
        <p:nvSpPr>
          <p:cNvPr id="41" name="Cloud 40"/>
          <p:cNvSpPr/>
          <p:nvPr/>
        </p:nvSpPr>
        <p:spPr>
          <a:xfrm>
            <a:off x="2971800" y="5181600"/>
            <a:ext cx="2286000" cy="14478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43" name="Cloud 42"/>
          <p:cNvSpPr/>
          <p:nvPr/>
        </p:nvSpPr>
        <p:spPr>
          <a:xfrm>
            <a:off x="990600" y="5334000"/>
            <a:ext cx="1905000" cy="11430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r>
              <a:rPr lang="en-US" sz="1400" dirty="0" smtClean="0">
                <a:solidFill>
                  <a:schemeClr val="tx1"/>
                </a:solidFill>
                <a:latin typeface="Calibri"/>
                <a:cs typeface="Calibri"/>
              </a:rPr>
              <a:t>Enterprises</a:t>
            </a:r>
            <a:endParaRPr lang="en-US" dirty="0">
              <a:solidFill>
                <a:schemeClr val="tx1"/>
              </a:solidFill>
              <a:latin typeface="Calibri"/>
              <a:cs typeface="Calibri"/>
            </a:endParaRPr>
          </a:p>
        </p:txBody>
      </p:sp>
      <p:pic>
        <p:nvPicPr>
          <p:cNvPr id="45" name="Picture 44"/>
          <p:cNvPicPr>
            <a:picLocks noChangeAspect="1"/>
          </p:cNvPicPr>
          <p:nvPr/>
        </p:nvPicPr>
        <p:blipFill>
          <a:blip r:embed="rId4"/>
          <a:stretch>
            <a:fillRect/>
          </a:stretch>
        </p:blipFill>
        <p:spPr>
          <a:xfrm>
            <a:off x="1219200" y="5638800"/>
            <a:ext cx="676863" cy="398734"/>
          </a:xfrm>
          <a:prstGeom prst="rect">
            <a:avLst/>
          </a:prstGeom>
          <a:solidFill>
            <a:schemeClr val="bg2">
              <a:lumMod val="90000"/>
            </a:schemeClr>
          </a:solidFill>
        </p:spPr>
      </p:pic>
      <p:pic>
        <p:nvPicPr>
          <p:cNvPr id="47" name="Picture 46"/>
          <p:cNvPicPr>
            <a:picLocks noChangeAspect="1"/>
          </p:cNvPicPr>
          <p:nvPr/>
        </p:nvPicPr>
        <p:blipFill>
          <a:blip r:embed="rId4"/>
          <a:stretch>
            <a:fillRect/>
          </a:stretch>
        </p:blipFill>
        <p:spPr>
          <a:xfrm>
            <a:off x="2057399" y="5638800"/>
            <a:ext cx="676863" cy="398734"/>
          </a:xfrm>
          <a:prstGeom prst="rect">
            <a:avLst/>
          </a:prstGeom>
          <a:solidFill>
            <a:schemeClr val="bg2">
              <a:lumMod val="90000"/>
            </a:schemeClr>
          </a:solidFill>
        </p:spPr>
      </p:pic>
      <p:pic>
        <p:nvPicPr>
          <p:cNvPr id="49" name="Picture 48"/>
          <p:cNvPicPr>
            <a:picLocks noChangeAspect="1"/>
          </p:cNvPicPr>
          <p:nvPr/>
        </p:nvPicPr>
        <p:blipFill>
          <a:blip r:embed="rId5"/>
          <a:stretch>
            <a:fillRect/>
          </a:stretch>
        </p:blipFill>
        <p:spPr>
          <a:xfrm>
            <a:off x="4648200" y="5867400"/>
            <a:ext cx="598284" cy="483413"/>
          </a:xfrm>
          <a:prstGeom prst="rect">
            <a:avLst/>
          </a:prstGeom>
          <a:effectLst>
            <a:outerShdw blurRad="50800" dist="38100" dir="2700000" algn="tl" rotWithShape="0">
              <a:srgbClr val="000000">
                <a:alpha val="43000"/>
              </a:srgbClr>
            </a:outerShdw>
          </a:effectLst>
        </p:spPr>
      </p:pic>
      <p:sp>
        <p:nvSpPr>
          <p:cNvPr id="50" name="Cloud 49"/>
          <p:cNvSpPr/>
          <p:nvPr/>
        </p:nvSpPr>
        <p:spPr>
          <a:xfrm>
            <a:off x="1066800" y="3276600"/>
            <a:ext cx="3505200" cy="18288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solidFill>
                <a:srgbClr val="000000"/>
              </a:solidFill>
              <a:latin typeface="Calibri"/>
              <a:cs typeface="Calibri"/>
            </a:endParaRPr>
          </a:p>
          <a:p>
            <a:pPr algn="ctr" fontAlgn="auto">
              <a:spcBef>
                <a:spcPts val="0"/>
              </a:spcBef>
              <a:spcAft>
                <a:spcPts val="0"/>
              </a:spcAft>
              <a:defRPr/>
            </a:pPr>
            <a:endParaRPr lang="en-US" dirty="0" smtClean="0">
              <a:solidFill>
                <a:srgbClr val="000000"/>
              </a:solidFill>
              <a:latin typeface="Calibri"/>
              <a:cs typeface="Calibri"/>
            </a:endParaRPr>
          </a:p>
          <a:p>
            <a:pPr algn="ctr" fontAlgn="auto">
              <a:spcBef>
                <a:spcPts val="0"/>
              </a:spcBef>
              <a:spcAft>
                <a:spcPts val="0"/>
              </a:spcAft>
              <a:defRPr/>
            </a:pPr>
            <a:endParaRPr lang="en-US" dirty="0" smtClean="0">
              <a:solidFill>
                <a:srgbClr val="000000"/>
              </a:solidFill>
              <a:latin typeface="Calibri"/>
              <a:cs typeface="Calibri"/>
            </a:endParaRPr>
          </a:p>
          <a:p>
            <a:pPr algn="ctr" fontAlgn="auto">
              <a:spcBef>
                <a:spcPts val="0"/>
              </a:spcBef>
              <a:spcAft>
                <a:spcPts val="0"/>
              </a:spcAft>
              <a:defRPr/>
            </a:pPr>
            <a:r>
              <a:rPr lang="en-US" dirty="0" smtClean="0">
                <a:solidFill>
                  <a:srgbClr val="000000"/>
                </a:solidFill>
                <a:latin typeface="Calibri"/>
                <a:cs typeface="Calibri"/>
              </a:rPr>
              <a:t>		     </a:t>
            </a:r>
            <a:endParaRPr lang="en-US" dirty="0">
              <a:solidFill>
                <a:srgbClr val="000000"/>
              </a:solidFill>
              <a:latin typeface="Calibri"/>
              <a:cs typeface="Calibri"/>
            </a:endParaRPr>
          </a:p>
        </p:txBody>
      </p:sp>
      <p:pic>
        <p:nvPicPr>
          <p:cNvPr id="57" name="Picture 56"/>
          <p:cNvPicPr>
            <a:picLocks noChangeAspect="1"/>
          </p:cNvPicPr>
          <p:nvPr/>
        </p:nvPicPr>
        <p:blipFill>
          <a:blip r:embed="rId6"/>
          <a:stretch>
            <a:fillRect/>
          </a:stretch>
        </p:blipFill>
        <p:spPr>
          <a:xfrm>
            <a:off x="76200" y="5638800"/>
            <a:ext cx="381000" cy="658549"/>
          </a:xfrm>
          <a:prstGeom prst="rect">
            <a:avLst/>
          </a:prstGeom>
          <a:effectLst>
            <a:outerShdw blurRad="50800" dist="38100" dir="2700000" algn="tl" rotWithShape="0">
              <a:srgbClr val="000000">
                <a:alpha val="43000"/>
              </a:srgbClr>
            </a:outerShdw>
          </a:effectLst>
        </p:spPr>
      </p:pic>
      <p:pic>
        <p:nvPicPr>
          <p:cNvPr id="58" name="Picture 57"/>
          <p:cNvPicPr>
            <a:picLocks noChangeAspect="1"/>
          </p:cNvPicPr>
          <p:nvPr/>
        </p:nvPicPr>
        <p:blipFill>
          <a:blip r:embed="rId7"/>
          <a:stretch>
            <a:fillRect/>
          </a:stretch>
        </p:blipFill>
        <p:spPr>
          <a:xfrm>
            <a:off x="3047508" y="5562601"/>
            <a:ext cx="554436" cy="836885"/>
          </a:xfrm>
          <a:prstGeom prst="rect">
            <a:avLst/>
          </a:prstGeom>
          <a:effectLst>
            <a:outerShdw blurRad="50800" dist="38100" dir="2700000" algn="tl" rotWithShape="0">
              <a:srgbClr val="000000">
                <a:alpha val="43000"/>
              </a:srgbClr>
            </a:outerShdw>
          </a:effectLst>
        </p:spPr>
      </p:pic>
      <p:pic>
        <p:nvPicPr>
          <p:cNvPr id="60" name="Picture 59"/>
          <p:cNvPicPr>
            <a:picLocks noChangeAspect="1"/>
          </p:cNvPicPr>
          <p:nvPr/>
        </p:nvPicPr>
        <p:blipFill>
          <a:blip r:embed="rId8"/>
          <a:stretch>
            <a:fillRect/>
          </a:stretch>
        </p:blipFill>
        <p:spPr>
          <a:xfrm>
            <a:off x="3810000" y="2133600"/>
            <a:ext cx="838200" cy="838200"/>
          </a:xfrm>
          <a:prstGeom prst="rect">
            <a:avLst/>
          </a:prstGeom>
          <a:effectLst>
            <a:outerShdw blurRad="50800" dist="38100" dir="2700000" algn="tl" rotWithShape="0">
              <a:srgbClr val="000000">
                <a:alpha val="43000"/>
              </a:srgbClr>
            </a:outerShdw>
          </a:effectLst>
        </p:spPr>
      </p:pic>
      <p:pic>
        <p:nvPicPr>
          <p:cNvPr id="63" name="Picture 62"/>
          <p:cNvPicPr>
            <a:picLocks noChangeAspect="1"/>
          </p:cNvPicPr>
          <p:nvPr/>
        </p:nvPicPr>
        <p:blipFill>
          <a:blip r:embed="rId9"/>
          <a:stretch>
            <a:fillRect/>
          </a:stretch>
        </p:blipFill>
        <p:spPr>
          <a:xfrm rot="10800000" flipV="1">
            <a:off x="1228068" y="2188062"/>
            <a:ext cx="1057932" cy="783738"/>
          </a:xfrm>
          <a:prstGeom prst="rect">
            <a:avLst/>
          </a:prstGeom>
          <a:effectLst>
            <a:outerShdw blurRad="50800" dist="38100" dir="2700000" algn="tl" rotWithShape="0">
              <a:srgbClr val="000000">
                <a:alpha val="43000"/>
              </a:srgbClr>
            </a:outerShdw>
          </a:effectLst>
        </p:spPr>
      </p:pic>
      <p:pic>
        <p:nvPicPr>
          <p:cNvPr id="65" name="Picture 64"/>
          <p:cNvPicPr>
            <a:picLocks noChangeAspect="1"/>
          </p:cNvPicPr>
          <p:nvPr/>
        </p:nvPicPr>
        <p:blipFill>
          <a:blip r:embed="rId6"/>
          <a:stretch>
            <a:fillRect/>
          </a:stretch>
        </p:blipFill>
        <p:spPr>
          <a:xfrm>
            <a:off x="457200" y="5638800"/>
            <a:ext cx="381000" cy="658549"/>
          </a:xfrm>
          <a:prstGeom prst="rect">
            <a:avLst/>
          </a:prstGeom>
          <a:effectLst>
            <a:outerShdw blurRad="50800" dist="38100" dir="2700000" algn="tl" rotWithShape="0">
              <a:srgbClr val="000000">
                <a:alpha val="43000"/>
              </a:srgbClr>
            </a:outerShdw>
          </a:effectLst>
        </p:spPr>
      </p:pic>
      <p:sp>
        <p:nvSpPr>
          <p:cNvPr id="70" name="TextBox 69"/>
          <p:cNvSpPr txBox="1"/>
          <p:nvPr/>
        </p:nvSpPr>
        <p:spPr>
          <a:xfrm>
            <a:off x="157793" y="6248400"/>
            <a:ext cx="698904" cy="523220"/>
          </a:xfrm>
          <a:prstGeom prst="rect">
            <a:avLst/>
          </a:prstGeom>
          <a:noFill/>
        </p:spPr>
        <p:txBody>
          <a:bodyPr wrap="none" rtlCol="0">
            <a:spAutoFit/>
          </a:bodyPr>
          <a:lstStyle/>
          <a:p>
            <a:pPr algn="ctr"/>
            <a:r>
              <a:rPr lang="en-US" sz="1400" dirty="0" smtClean="0">
                <a:latin typeface="Calibri"/>
                <a:cs typeface="Calibri"/>
              </a:rPr>
              <a:t>Mobile </a:t>
            </a:r>
            <a:br>
              <a:rPr lang="en-US" sz="1400" dirty="0" smtClean="0">
                <a:latin typeface="Calibri"/>
                <a:cs typeface="Calibri"/>
              </a:rPr>
            </a:br>
            <a:r>
              <a:rPr lang="en-US" sz="1400" dirty="0" smtClean="0">
                <a:latin typeface="Calibri"/>
                <a:cs typeface="Calibri"/>
              </a:rPr>
              <a:t>users</a:t>
            </a:r>
            <a:endParaRPr lang="en-US" sz="1400" dirty="0">
              <a:latin typeface="Calibri"/>
              <a:cs typeface="Calibri"/>
            </a:endParaRPr>
          </a:p>
        </p:txBody>
      </p:sp>
      <p:sp>
        <p:nvSpPr>
          <p:cNvPr id="72" name="TextBox 71"/>
          <p:cNvSpPr txBox="1"/>
          <p:nvPr/>
        </p:nvSpPr>
        <p:spPr>
          <a:xfrm>
            <a:off x="3504708" y="6400800"/>
            <a:ext cx="1048159" cy="307777"/>
          </a:xfrm>
          <a:prstGeom prst="rect">
            <a:avLst/>
          </a:prstGeom>
          <a:noFill/>
        </p:spPr>
        <p:txBody>
          <a:bodyPr wrap="none" rtlCol="0">
            <a:spAutoFit/>
          </a:bodyPr>
          <a:lstStyle/>
          <a:p>
            <a:r>
              <a:rPr lang="en-US" sz="1400" dirty="0" smtClean="0">
                <a:latin typeface="Calibri"/>
                <a:cs typeface="Calibri"/>
              </a:rPr>
              <a:t>Home users</a:t>
            </a:r>
            <a:endParaRPr lang="en-US" sz="1400" dirty="0">
              <a:latin typeface="Calibri"/>
              <a:cs typeface="Calibri"/>
            </a:endParaRPr>
          </a:p>
        </p:txBody>
      </p:sp>
      <p:pic>
        <p:nvPicPr>
          <p:cNvPr id="73" name="Picture 72"/>
          <p:cNvPicPr>
            <a:picLocks noChangeAspect="1"/>
          </p:cNvPicPr>
          <p:nvPr/>
        </p:nvPicPr>
        <p:blipFill>
          <a:blip r:embed="rId10"/>
          <a:stretch>
            <a:fillRect/>
          </a:stretch>
        </p:blipFill>
        <p:spPr>
          <a:xfrm>
            <a:off x="3657600" y="5777937"/>
            <a:ext cx="831850" cy="622863"/>
          </a:xfrm>
          <a:prstGeom prst="rect">
            <a:avLst/>
          </a:prstGeom>
          <a:effectLst>
            <a:outerShdw blurRad="50800" dist="38100" dir="2700000" algn="tl" rotWithShape="0">
              <a:srgbClr val="000000">
                <a:alpha val="43000"/>
              </a:srgbClr>
            </a:outerShdw>
          </a:effectLst>
        </p:spPr>
      </p:pic>
      <p:sp>
        <p:nvSpPr>
          <p:cNvPr id="74" name="TextBox 73"/>
          <p:cNvSpPr txBox="1"/>
          <p:nvPr/>
        </p:nvSpPr>
        <p:spPr>
          <a:xfrm>
            <a:off x="228600" y="2286000"/>
            <a:ext cx="606068" cy="307777"/>
          </a:xfrm>
          <a:prstGeom prst="rect">
            <a:avLst/>
          </a:prstGeom>
          <a:noFill/>
        </p:spPr>
        <p:txBody>
          <a:bodyPr wrap="none" rtlCol="0">
            <a:spAutoFit/>
          </a:bodyPr>
          <a:lstStyle/>
          <a:p>
            <a:r>
              <a:rPr lang="en-US" sz="1400" dirty="0" smtClean="0">
                <a:latin typeface="Calibri"/>
                <a:cs typeface="Calibri"/>
              </a:rPr>
              <a:t>Video</a:t>
            </a:r>
            <a:endParaRPr lang="en-US" sz="1400" dirty="0">
              <a:latin typeface="Calibri"/>
              <a:cs typeface="Calibri"/>
            </a:endParaRPr>
          </a:p>
        </p:txBody>
      </p:sp>
      <p:sp>
        <p:nvSpPr>
          <p:cNvPr id="75" name="TextBox 74"/>
          <p:cNvSpPr txBox="1"/>
          <p:nvPr/>
        </p:nvSpPr>
        <p:spPr>
          <a:xfrm>
            <a:off x="1295400" y="1524000"/>
            <a:ext cx="719856" cy="523220"/>
          </a:xfrm>
          <a:prstGeom prst="rect">
            <a:avLst/>
          </a:prstGeom>
          <a:noFill/>
        </p:spPr>
        <p:txBody>
          <a:bodyPr wrap="none" rtlCol="0">
            <a:spAutoFit/>
          </a:bodyPr>
          <a:lstStyle/>
          <a:p>
            <a:r>
              <a:rPr lang="en-US" sz="1400" dirty="0" smtClean="0">
                <a:latin typeface="Calibri"/>
                <a:cs typeface="Calibri"/>
              </a:rPr>
              <a:t>Data </a:t>
            </a:r>
            <a:br>
              <a:rPr lang="en-US" sz="1400" dirty="0" smtClean="0">
                <a:latin typeface="Calibri"/>
                <a:cs typeface="Calibri"/>
              </a:rPr>
            </a:br>
            <a:r>
              <a:rPr lang="en-US" sz="1400" dirty="0" smtClean="0">
                <a:latin typeface="Calibri"/>
                <a:cs typeface="Calibri"/>
              </a:rPr>
              <a:t>centers</a:t>
            </a:r>
            <a:endParaRPr lang="en-US" sz="1400" dirty="0">
              <a:latin typeface="Calibri"/>
              <a:cs typeface="Calibri"/>
            </a:endParaRPr>
          </a:p>
        </p:txBody>
      </p:sp>
      <p:sp>
        <p:nvSpPr>
          <p:cNvPr id="76" name="TextBox 75"/>
          <p:cNvSpPr txBox="1"/>
          <p:nvPr/>
        </p:nvSpPr>
        <p:spPr>
          <a:xfrm>
            <a:off x="2590800" y="1676400"/>
            <a:ext cx="1124163" cy="307777"/>
          </a:xfrm>
          <a:prstGeom prst="rect">
            <a:avLst/>
          </a:prstGeom>
          <a:noFill/>
        </p:spPr>
        <p:txBody>
          <a:bodyPr wrap="none" rtlCol="0">
            <a:spAutoFit/>
          </a:bodyPr>
          <a:lstStyle/>
          <a:p>
            <a:r>
              <a:rPr lang="en-US" sz="1400" dirty="0" smtClean="0">
                <a:latin typeface="Calibri"/>
                <a:cs typeface="Calibri"/>
              </a:rPr>
              <a:t>Web content</a:t>
            </a:r>
            <a:endParaRPr lang="en-US" sz="1400" dirty="0">
              <a:latin typeface="Calibri"/>
              <a:cs typeface="Calibri"/>
            </a:endParaRPr>
          </a:p>
        </p:txBody>
      </p:sp>
      <p:sp>
        <p:nvSpPr>
          <p:cNvPr id="77" name="TextBox 76"/>
          <p:cNvSpPr txBox="1"/>
          <p:nvPr/>
        </p:nvSpPr>
        <p:spPr>
          <a:xfrm>
            <a:off x="3733800" y="1447800"/>
            <a:ext cx="943049" cy="523220"/>
          </a:xfrm>
          <a:prstGeom prst="rect">
            <a:avLst/>
          </a:prstGeom>
          <a:noFill/>
        </p:spPr>
        <p:txBody>
          <a:bodyPr wrap="none" rtlCol="0">
            <a:spAutoFit/>
          </a:bodyPr>
          <a:lstStyle/>
          <a:p>
            <a:r>
              <a:rPr lang="en-US" sz="1400" dirty="0" smtClean="0">
                <a:latin typeface="Calibri"/>
                <a:cs typeface="Calibri"/>
              </a:rPr>
              <a:t>Other </a:t>
            </a:r>
            <a:r>
              <a:rPr lang="en-US" sz="1400" dirty="0" err="1" smtClean="0">
                <a:latin typeface="Calibri"/>
                <a:cs typeface="Calibri"/>
              </a:rPr>
              <a:t>svcs</a:t>
            </a:r>
            <a:r>
              <a:rPr lang="en-US" sz="1400" dirty="0" smtClean="0">
                <a:latin typeface="Calibri"/>
                <a:cs typeface="Calibri"/>
              </a:rPr>
              <a:t/>
            </a:r>
            <a:br>
              <a:rPr lang="en-US" sz="1400" dirty="0" smtClean="0">
                <a:latin typeface="Calibri"/>
                <a:cs typeface="Calibri"/>
              </a:rPr>
            </a:br>
            <a:r>
              <a:rPr lang="en-US" sz="1400" dirty="0" smtClean="0">
                <a:latin typeface="Calibri"/>
                <a:cs typeface="Calibri"/>
              </a:rPr>
              <a:t>(backup)</a:t>
            </a:r>
            <a:endParaRPr lang="en-US" sz="1400" dirty="0">
              <a:latin typeface="Calibri"/>
              <a:cs typeface="Calibri"/>
            </a:endParaRPr>
          </a:p>
        </p:txBody>
      </p:sp>
      <p:grpSp>
        <p:nvGrpSpPr>
          <p:cNvPr id="86" name="Group 60"/>
          <p:cNvGrpSpPr/>
          <p:nvPr/>
        </p:nvGrpSpPr>
        <p:grpSpPr>
          <a:xfrm>
            <a:off x="0" y="2743200"/>
            <a:ext cx="1066800" cy="890817"/>
            <a:chOff x="1905000" y="1523277"/>
            <a:chExt cx="1295400" cy="1424940"/>
          </a:xfrm>
          <a:effectLst>
            <a:outerShdw blurRad="50800" dist="38100" dir="2700000" algn="tl" rotWithShape="0">
              <a:srgbClr val="000000">
                <a:alpha val="43000"/>
              </a:srgbClr>
            </a:outerShdw>
          </a:effectLst>
        </p:grpSpPr>
        <p:pic>
          <p:nvPicPr>
            <p:cNvPr id="88" name="Picture 10"/>
            <p:cNvPicPr>
              <a:picLocks noChangeAspect="1" noChangeArrowheads="1"/>
            </p:cNvPicPr>
            <p:nvPr/>
          </p:nvPicPr>
          <p:blipFill>
            <a:blip r:embed="rId11"/>
            <a:srcRect r="35484" b="7368"/>
            <a:stretch>
              <a:fillRect/>
            </a:stretch>
          </p:blipFill>
          <p:spPr bwMode="auto">
            <a:xfrm>
              <a:off x="1905000" y="1523277"/>
              <a:ext cx="1295400" cy="1424940"/>
            </a:xfrm>
            <a:prstGeom prst="rect">
              <a:avLst/>
            </a:prstGeom>
            <a:noFill/>
            <a:ln w="9525">
              <a:noFill/>
              <a:miter lim="800000"/>
              <a:headEnd/>
              <a:tailEnd/>
            </a:ln>
            <a:effectLst/>
          </p:spPr>
        </p:pic>
        <p:pic>
          <p:nvPicPr>
            <p:cNvPr id="89" name="Picture 11"/>
            <p:cNvPicPr>
              <a:picLocks noChangeAspect="1" noChangeArrowheads="1"/>
            </p:cNvPicPr>
            <p:nvPr/>
          </p:nvPicPr>
          <p:blipFill>
            <a:blip r:embed="rId12"/>
            <a:srcRect/>
            <a:stretch>
              <a:fillRect/>
            </a:stretch>
          </p:blipFill>
          <p:spPr bwMode="auto">
            <a:xfrm>
              <a:off x="1981200" y="2071917"/>
              <a:ext cx="914400" cy="678857"/>
            </a:xfrm>
            <a:prstGeom prst="rect">
              <a:avLst/>
            </a:prstGeom>
            <a:noFill/>
            <a:ln w="9525">
              <a:noFill/>
              <a:miter lim="800000"/>
              <a:headEnd/>
              <a:tailEnd/>
            </a:ln>
            <a:effectLst/>
          </p:spPr>
        </p:pic>
        <p:pic>
          <p:nvPicPr>
            <p:cNvPr id="90" name="Picture 15"/>
            <p:cNvPicPr>
              <a:picLocks noChangeAspect="1" noChangeArrowheads="1"/>
            </p:cNvPicPr>
            <p:nvPr/>
          </p:nvPicPr>
          <p:blipFill>
            <a:blip r:embed="rId13"/>
            <a:srcRect/>
            <a:stretch>
              <a:fillRect/>
            </a:stretch>
          </p:blipFill>
          <p:spPr bwMode="auto">
            <a:xfrm>
              <a:off x="1905000" y="1538517"/>
              <a:ext cx="1295400" cy="457598"/>
            </a:xfrm>
            <a:prstGeom prst="rect">
              <a:avLst/>
            </a:prstGeom>
            <a:noFill/>
            <a:ln w="9525">
              <a:noFill/>
              <a:miter lim="800000"/>
              <a:headEnd/>
              <a:tailEnd/>
            </a:ln>
            <a:effectLst/>
          </p:spPr>
        </p:pic>
      </p:grpSp>
      <p:pic>
        <p:nvPicPr>
          <p:cNvPr id="91" name="Picture 4"/>
          <p:cNvPicPr>
            <a:picLocks noChangeAspect="1" noChangeArrowheads="1"/>
          </p:cNvPicPr>
          <p:nvPr/>
        </p:nvPicPr>
        <p:blipFill>
          <a:blip r:embed="rId14"/>
          <a:srcRect r="25000" b="64000"/>
          <a:stretch>
            <a:fillRect/>
          </a:stretch>
        </p:blipFill>
        <p:spPr bwMode="auto">
          <a:xfrm>
            <a:off x="2438400" y="2133600"/>
            <a:ext cx="1066800" cy="834044"/>
          </a:xfrm>
          <a:prstGeom prst="rect">
            <a:avLst/>
          </a:prstGeom>
          <a:noFill/>
          <a:ln w="9525">
            <a:noFill/>
            <a:miter lim="800000"/>
            <a:headEnd/>
            <a:tailEnd/>
          </a:ln>
          <a:effectLst>
            <a:outerShdw blurRad="50800" dist="38100" dir="2700000" algn="tl" rotWithShape="0">
              <a:srgbClr val="000000">
                <a:alpha val="43000"/>
              </a:srgbClr>
            </a:outerShdw>
          </a:effectLst>
        </p:spPr>
      </p:pic>
      <p:sp>
        <p:nvSpPr>
          <p:cNvPr id="48" name="Up-Down Arrow 47"/>
          <p:cNvSpPr/>
          <p:nvPr/>
        </p:nvSpPr>
        <p:spPr>
          <a:xfrm>
            <a:off x="3020568" y="3302932"/>
            <a:ext cx="484632" cy="1905000"/>
          </a:xfrm>
          <a:prstGeom prst="up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Up-Down Arrow 53"/>
          <p:cNvSpPr/>
          <p:nvPr/>
        </p:nvSpPr>
        <p:spPr>
          <a:xfrm>
            <a:off x="1981200" y="3302932"/>
            <a:ext cx="484632" cy="1905000"/>
          </a:xfrm>
          <a:prstGeom prst="up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Up-Down Arrow 65"/>
          <p:cNvSpPr/>
          <p:nvPr/>
        </p:nvSpPr>
        <p:spPr>
          <a:xfrm rot="20100000">
            <a:off x="4317127" y="3289766"/>
            <a:ext cx="484632" cy="1905000"/>
          </a:xfrm>
          <a:prstGeom prst="up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Up-Down Arrow 70"/>
          <p:cNvSpPr/>
          <p:nvPr/>
        </p:nvSpPr>
        <p:spPr>
          <a:xfrm rot="1500000">
            <a:off x="760841" y="3289766"/>
            <a:ext cx="484632" cy="1905000"/>
          </a:xfrm>
          <a:prstGeom prst="up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p:cNvSpPr txBox="1"/>
          <p:nvPr/>
        </p:nvSpPr>
        <p:spPr>
          <a:xfrm>
            <a:off x="3429000" y="4353580"/>
            <a:ext cx="505267" cy="523220"/>
          </a:xfrm>
          <a:prstGeom prst="rect">
            <a:avLst/>
          </a:prstGeom>
          <a:noFill/>
        </p:spPr>
        <p:txBody>
          <a:bodyPr wrap="none" rtlCol="0">
            <a:spAutoFit/>
          </a:bodyPr>
          <a:lstStyle/>
          <a:p>
            <a:pPr algn="ctr"/>
            <a:r>
              <a:rPr lang="en-US" sz="1400" dirty="0" smtClean="0">
                <a:latin typeface="Calibri"/>
                <a:cs typeface="Calibri"/>
              </a:rPr>
              <a:t>ISP</a:t>
            </a:r>
          </a:p>
          <a:p>
            <a:pPr algn="ctr"/>
            <a:r>
              <a:rPr lang="en-US" sz="1400" dirty="0" smtClean="0">
                <a:latin typeface="Calibri"/>
                <a:cs typeface="Calibri"/>
              </a:rPr>
              <a:t>core</a:t>
            </a:r>
            <a:endParaRPr lang="en-US" sz="1400" dirty="0">
              <a:latin typeface="Calibri"/>
              <a:cs typeface="Calibri"/>
            </a:endParaRPr>
          </a:p>
        </p:txBody>
      </p:sp>
      <p:sp>
        <p:nvSpPr>
          <p:cNvPr id="79" name="TextBox 78"/>
          <p:cNvSpPr txBox="1"/>
          <p:nvPr/>
        </p:nvSpPr>
        <p:spPr>
          <a:xfrm>
            <a:off x="914400" y="3760132"/>
            <a:ext cx="3657600" cy="646331"/>
          </a:xfrm>
          <a:prstGeom prst="rect">
            <a:avLst/>
          </a:prstGeom>
          <a:solidFill>
            <a:schemeClr val="accent5"/>
          </a:solidFill>
          <a:effectLst>
            <a:outerShdw blurRad="50800" dist="38100" dir="2700000" algn="tl" rotWithShape="0">
              <a:srgbClr val="000000">
                <a:alpha val="43000"/>
              </a:srgbClr>
            </a:outerShdw>
          </a:effectLst>
          <a:scene3d>
            <a:camera prst="orthographicFront"/>
            <a:lightRig rig="threePt" dir="t"/>
          </a:scene3d>
          <a:sp3d>
            <a:bevelT/>
          </a:sp3d>
        </p:spPr>
        <p:txBody>
          <a:bodyPr wrap="square" rtlCol="0">
            <a:spAutoFit/>
          </a:bodyPr>
          <a:lstStyle/>
          <a:p>
            <a:pPr algn="ctr"/>
            <a:r>
              <a:rPr lang="en-US" b="1" i="1" dirty="0" smtClean="0">
                <a:solidFill>
                  <a:srgbClr val="FF0000"/>
                </a:solidFill>
              </a:rPr>
              <a:t>Strain on installed </a:t>
            </a:r>
            <a:br>
              <a:rPr lang="en-US" b="1" i="1" dirty="0" smtClean="0">
                <a:solidFill>
                  <a:srgbClr val="FF0000"/>
                </a:solidFill>
              </a:rPr>
            </a:br>
            <a:r>
              <a:rPr lang="en-US" b="1" i="1" dirty="0" smtClean="0">
                <a:solidFill>
                  <a:srgbClr val="FF0000"/>
                </a:solidFill>
              </a:rPr>
              <a:t>link capacities</a:t>
            </a:r>
            <a:endParaRPr lang="en-US" b="1" i="1" dirty="0">
              <a:solidFill>
                <a:srgbClr val="FF0000"/>
              </a:solidFill>
            </a:endParaRPr>
          </a:p>
        </p:txBody>
      </p:sp>
      <p:sp>
        <p:nvSpPr>
          <p:cNvPr id="35" name="Slide Number Placeholder 600"/>
          <p:cNvSpPr>
            <a:spLocks noGrp="1"/>
          </p:cNvSpPr>
          <p:nvPr>
            <p:ph type="sldNum" sz="quarter" idx="12"/>
          </p:nvPr>
        </p:nvSpPr>
        <p:spPr>
          <a:xfrm>
            <a:off x="6553200" y="6356350"/>
            <a:ext cx="2133600" cy="365125"/>
          </a:xfrm>
        </p:spPr>
        <p:txBody>
          <a:bodyPr>
            <a:normAutofit/>
          </a:bodyPr>
          <a:lstStyle/>
          <a:p>
            <a:pPr>
              <a:defRPr/>
            </a:pPr>
            <a:fld id="{9344F9DF-B16C-496A-A4E6-0787BA6047D6}" type="slidenum">
              <a:rPr lang="en-US">
                <a:latin typeface="Calibri"/>
                <a:cs typeface="Calibri"/>
              </a:rPr>
              <a:pPr>
                <a:defRPr/>
              </a:pPr>
              <a:t>2</a:t>
            </a:fld>
            <a:endParaRPr lang="en-US" dirty="0">
              <a:latin typeface="Calibri"/>
              <a:cs typeface="Calibri"/>
            </a:endParaRPr>
          </a:p>
        </p:txBody>
      </p:sp>
    </p:spTree>
    <p:custDataLst>
      <p:tags r:id="rId1"/>
    </p:custData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rmAutofit fontScale="90000"/>
          </a:bodyPr>
          <a:lstStyle/>
          <a:p>
            <a:r>
              <a:rPr lang="en-US" dirty="0" err="1" smtClean="0"/>
              <a:t>SmartRE</a:t>
            </a:r>
            <a:r>
              <a:rPr lang="en-US" dirty="0" smtClean="0"/>
              <a:t>:</a:t>
            </a:r>
            <a:br>
              <a:rPr lang="en-US" dirty="0" smtClean="0"/>
            </a:br>
            <a:r>
              <a:rPr lang="en-US" dirty="0" smtClean="0"/>
              <a:t>Effective router-level RE</a:t>
            </a:r>
            <a:r>
              <a:rPr lang="en-US" baseline="30000" dirty="0" smtClean="0"/>
              <a:t>*</a:t>
            </a:r>
            <a:endParaRPr lang="en-US" dirty="0"/>
          </a:p>
        </p:txBody>
      </p:sp>
      <p:sp>
        <p:nvSpPr>
          <p:cNvPr id="4" name="Slide Number Placeholder 3"/>
          <p:cNvSpPr>
            <a:spLocks noGrp="1"/>
          </p:cNvSpPr>
          <p:nvPr>
            <p:ph type="sldNum" sz="quarter" idx="12"/>
          </p:nvPr>
        </p:nvSpPr>
        <p:spPr/>
        <p:txBody>
          <a:bodyPr/>
          <a:lstStyle/>
          <a:p>
            <a:pPr>
              <a:defRPr/>
            </a:pPr>
            <a:fld id="{127DDA1B-A813-48E7-A621-BCE11CD7923A}" type="slidenum">
              <a:rPr lang="en-US" smtClean="0"/>
              <a:pPr>
                <a:defRPr/>
              </a:pPr>
              <a:t>20</a:t>
            </a:fld>
            <a:endParaRPr lang="en-US"/>
          </a:p>
        </p:txBody>
      </p:sp>
      <p:sp>
        <p:nvSpPr>
          <p:cNvPr id="5" name="TextBox 4"/>
          <p:cNvSpPr txBox="1"/>
          <p:nvPr/>
        </p:nvSpPr>
        <p:spPr>
          <a:xfrm>
            <a:off x="990600" y="6096000"/>
            <a:ext cx="7218593" cy="400110"/>
          </a:xfrm>
          <a:prstGeom prst="rect">
            <a:avLst/>
          </a:prstGeom>
          <a:noFill/>
        </p:spPr>
        <p:txBody>
          <a:bodyPr wrap="none" rtlCol="0">
            <a:spAutoFit/>
          </a:bodyPr>
          <a:lstStyle/>
          <a:p>
            <a:r>
              <a:rPr lang="en-US" sz="2000" baseline="30000" dirty="0" smtClean="0">
                <a:latin typeface="+mn-lt"/>
              </a:rPr>
              <a:t>*</a:t>
            </a:r>
            <a:r>
              <a:rPr lang="en-US" sz="2000" dirty="0" smtClean="0">
                <a:latin typeface="+mn-lt"/>
              </a:rPr>
              <a:t>Joint work with Ashok </a:t>
            </a:r>
            <a:r>
              <a:rPr lang="en-US" sz="2000" dirty="0" err="1" smtClean="0">
                <a:latin typeface="+mn-lt"/>
              </a:rPr>
              <a:t>Anand</a:t>
            </a:r>
            <a:r>
              <a:rPr lang="en-US" sz="2000" dirty="0" smtClean="0">
                <a:latin typeface="+mn-lt"/>
              </a:rPr>
              <a:t> (UW-Madison) and </a:t>
            </a:r>
            <a:r>
              <a:rPr lang="en-US" sz="2000" dirty="0" err="1" smtClean="0">
                <a:latin typeface="+mn-lt"/>
              </a:rPr>
              <a:t>Vyas</a:t>
            </a:r>
            <a:r>
              <a:rPr lang="en-US" sz="2000" dirty="0" smtClean="0">
                <a:latin typeface="+mn-lt"/>
              </a:rPr>
              <a:t> </a:t>
            </a:r>
            <a:r>
              <a:rPr lang="en-US" sz="2000" dirty="0" err="1" smtClean="0">
                <a:latin typeface="+mn-lt"/>
              </a:rPr>
              <a:t>Sekar</a:t>
            </a:r>
            <a:r>
              <a:rPr lang="en-US" sz="2000" dirty="0" smtClean="0">
                <a:latin typeface="+mn-lt"/>
              </a:rPr>
              <a:t> (CMU)</a:t>
            </a:r>
            <a:endParaRPr lang="en-US" sz="2000" dirty="0">
              <a:latin typeface="+mn-lt"/>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Realizing RE as a network service</a:t>
            </a:r>
            <a:endParaRPr lang="en-US" dirty="0"/>
          </a:p>
        </p:txBody>
      </p:sp>
      <p:sp>
        <p:nvSpPr>
          <p:cNvPr id="3" name="Content Placeholder 2"/>
          <p:cNvSpPr>
            <a:spLocks noGrp="1"/>
          </p:cNvSpPr>
          <p:nvPr>
            <p:ph sz="half" idx="1"/>
          </p:nvPr>
        </p:nvSpPr>
        <p:spPr>
          <a:xfrm>
            <a:off x="609600" y="1589567"/>
            <a:ext cx="8001000" cy="4572000"/>
          </a:xfrm>
        </p:spPr>
        <p:txBody>
          <a:bodyPr>
            <a:normAutofit fontScale="92500" lnSpcReduction="10000"/>
          </a:bodyPr>
          <a:lstStyle/>
          <a:p>
            <a:r>
              <a:rPr lang="en-US" sz="3200" dirty="0" smtClean="0">
                <a:solidFill>
                  <a:srgbClr val="000000"/>
                </a:solidFill>
              </a:rPr>
              <a:t>Building blocks to realize network RE service?</a:t>
            </a:r>
          </a:p>
          <a:p>
            <a:endParaRPr lang="en-US" sz="3200" dirty="0" smtClean="0">
              <a:solidFill>
                <a:srgbClr val="000000"/>
              </a:solidFill>
            </a:endParaRPr>
          </a:p>
          <a:p>
            <a:r>
              <a:rPr lang="en-US" sz="3200" dirty="0" smtClean="0">
                <a:solidFill>
                  <a:srgbClr val="000000"/>
                </a:solidFill>
              </a:rPr>
              <a:t>Goal: optimal performance, or, maximal reduction in traffic footprint</a:t>
            </a:r>
          </a:p>
          <a:p>
            <a:pPr lvl="1"/>
            <a:endParaRPr lang="en-US" dirty="0" smtClean="0">
              <a:solidFill>
                <a:srgbClr val="000000"/>
              </a:solidFill>
            </a:endParaRPr>
          </a:p>
          <a:p>
            <a:pPr marL="514350" indent="-514350">
              <a:buFont typeface="+mj-lt"/>
              <a:buAutoNum type="arabicPeriod"/>
            </a:pPr>
            <a:r>
              <a:rPr lang="en-US" dirty="0" smtClean="0">
                <a:solidFill>
                  <a:srgbClr val="000000"/>
                </a:solidFill>
              </a:rPr>
              <a:t>Leverage all possible RE (e.g., inter-path)</a:t>
            </a:r>
          </a:p>
          <a:p>
            <a:pPr marL="514350" indent="-514350">
              <a:buFont typeface="+mj-lt"/>
              <a:buAutoNum type="arabicPeriod"/>
            </a:pPr>
            <a:r>
              <a:rPr lang="en-US" dirty="0" smtClean="0">
                <a:solidFill>
                  <a:srgbClr val="000000"/>
                </a:solidFill>
              </a:rPr>
              <a:t>Leverage resources optimally</a:t>
            </a:r>
          </a:p>
          <a:p>
            <a:pPr marL="914400" lvl="1" indent="-457200">
              <a:buFont typeface="+mj-lt"/>
              <a:buAutoNum type="alphaLcParenR"/>
            </a:pPr>
            <a:r>
              <a:rPr lang="en-US" dirty="0" smtClean="0">
                <a:solidFill>
                  <a:srgbClr val="000000"/>
                </a:solidFill>
              </a:rPr>
              <a:t>Cache capacity: finite memory (DRAM) on routers</a:t>
            </a:r>
          </a:p>
          <a:p>
            <a:pPr marL="914400" lvl="1" indent="-457200">
              <a:buFont typeface="+mj-lt"/>
              <a:buAutoNum type="alphaLcParenR"/>
            </a:pPr>
            <a:r>
              <a:rPr lang="en-US" dirty="0" smtClean="0">
                <a:solidFill>
                  <a:srgbClr val="000000"/>
                </a:solidFill>
              </a:rPr>
              <a:t>Processing constraints: enc/</a:t>
            </a:r>
            <a:r>
              <a:rPr lang="en-US" dirty="0" err="1" smtClean="0">
                <a:solidFill>
                  <a:srgbClr val="000000"/>
                </a:solidFill>
              </a:rPr>
              <a:t>dec</a:t>
            </a:r>
            <a:r>
              <a:rPr lang="en-US" dirty="0" smtClean="0">
                <a:solidFill>
                  <a:srgbClr val="000000"/>
                </a:solidFill>
              </a:rPr>
              <a:t> are memory-access limited – can only run at a certain maximum speed</a:t>
            </a:r>
          </a:p>
          <a:p>
            <a:endParaRPr lang="en-US" dirty="0">
              <a:solidFill>
                <a:srgbClr val="000000"/>
              </a:solidFill>
            </a:endParaRPr>
          </a:p>
        </p:txBody>
      </p:sp>
      <p:sp>
        <p:nvSpPr>
          <p:cNvPr id="5" name="Slide Number Placeholder 4"/>
          <p:cNvSpPr>
            <a:spLocks noGrp="1"/>
          </p:cNvSpPr>
          <p:nvPr>
            <p:ph type="sldNum" sz="quarter" idx="12"/>
          </p:nvPr>
        </p:nvSpPr>
        <p:spPr/>
        <p:txBody>
          <a:bodyPr>
            <a:normAutofit/>
          </a:bodyPr>
          <a:lstStyle/>
          <a:p>
            <a:pPr>
              <a:defRPr/>
            </a:pPr>
            <a:fld id="{E4A8B74D-8767-498E-BBAA-05C0D7CCC977}" type="slidenum">
              <a:rPr lang="en-US" smtClean="0"/>
              <a:pPr>
                <a:defRPr/>
              </a:pPr>
              <a:t>21</a:t>
            </a:fld>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Cloud 19"/>
          <p:cNvSpPr/>
          <p:nvPr/>
        </p:nvSpPr>
        <p:spPr>
          <a:xfrm>
            <a:off x="504856" y="1600461"/>
            <a:ext cx="7873990" cy="3967333"/>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p:txBody>
      </p:sp>
      <p:sp>
        <p:nvSpPr>
          <p:cNvPr id="62" name="Title 61"/>
          <p:cNvSpPr>
            <a:spLocks noGrp="1"/>
          </p:cNvSpPr>
          <p:nvPr>
            <p:ph type="title"/>
          </p:nvPr>
        </p:nvSpPr>
        <p:spPr/>
        <p:txBody>
          <a:bodyPr/>
          <a:lstStyle/>
          <a:p>
            <a:r>
              <a:rPr lang="en-US" dirty="0" smtClean="0"/>
              <a:t>Hop-by-hop RE revisited</a:t>
            </a:r>
            <a:endParaRPr lang="en-US" dirty="0"/>
          </a:p>
        </p:txBody>
      </p:sp>
      <p:sp>
        <p:nvSpPr>
          <p:cNvPr id="4" name="Slide Number Placeholder 3"/>
          <p:cNvSpPr>
            <a:spLocks noGrp="1"/>
          </p:cNvSpPr>
          <p:nvPr>
            <p:ph type="sldNum" sz="quarter" idx="12"/>
          </p:nvPr>
        </p:nvSpPr>
        <p:spPr/>
        <p:txBody>
          <a:bodyPr>
            <a:normAutofit/>
          </a:bodyPr>
          <a:lstStyle/>
          <a:p>
            <a:fld id="{5FB3A051-D589-44F7-B9C4-E480E4503EF8}" type="slidenum">
              <a:rPr lang="en-US" smtClean="0">
                <a:latin typeface="Calibri"/>
                <a:cs typeface="Calibri"/>
              </a:rPr>
              <a:pPr/>
              <a:t>22</a:t>
            </a:fld>
            <a:endParaRPr lang="en-US">
              <a:latin typeface="Calibri"/>
              <a:cs typeface="Calibri"/>
            </a:endParaRPr>
          </a:p>
        </p:txBody>
      </p:sp>
      <p:pic>
        <p:nvPicPr>
          <p:cNvPr id="5"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654230" y="4310815"/>
            <a:ext cx="1219200" cy="533400"/>
          </a:xfrm>
          <a:prstGeom prst="rect">
            <a:avLst/>
          </a:prstGeom>
          <a:noFill/>
          <a:ln w="12700">
            <a:noFill/>
            <a:miter lim="800000"/>
            <a:headEnd/>
            <a:tailEnd/>
          </a:ln>
          <a:effectLst/>
        </p:spPr>
      </p:pic>
      <p:pic>
        <p:nvPicPr>
          <p:cNvPr id="6"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283326" y="4310815"/>
            <a:ext cx="1219200" cy="533400"/>
          </a:xfrm>
          <a:prstGeom prst="rect">
            <a:avLst/>
          </a:prstGeom>
          <a:noFill/>
          <a:ln w="12700">
            <a:noFill/>
            <a:miter lim="800000"/>
            <a:headEnd/>
            <a:tailEnd/>
          </a:ln>
          <a:effectLst/>
        </p:spPr>
      </p:pic>
      <p:pic>
        <p:nvPicPr>
          <p:cNvPr id="7"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2580063" y="3309205"/>
            <a:ext cx="1219200" cy="533400"/>
          </a:xfrm>
          <a:prstGeom prst="rect">
            <a:avLst/>
          </a:prstGeom>
          <a:noFill/>
          <a:ln w="12700">
            <a:noFill/>
            <a:miter lim="800000"/>
            <a:headEnd/>
            <a:tailEnd/>
          </a:ln>
          <a:effectLst/>
        </p:spPr>
      </p:pic>
      <p:pic>
        <p:nvPicPr>
          <p:cNvPr id="8"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5368335" y="3309205"/>
            <a:ext cx="1219200" cy="533400"/>
          </a:xfrm>
          <a:prstGeom prst="rect">
            <a:avLst/>
          </a:prstGeom>
          <a:noFill/>
          <a:ln w="12700">
            <a:noFill/>
            <a:miter lim="800000"/>
            <a:headEnd/>
            <a:tailEnd/>
          </a:ln>
          <a:effectLst/>
        </p:spPr>
      </p:pic>
      <p:cxnSp>
        <p:nvCxnSpPr>
          <p:cNvPr id="9" name="Straight Connector 8"/>
          <p:cNvCxnSpPr>
            <a:endCxn id="8" idx="1"/>
          </p:cNvCxnSpPr>
          <p:nvPr/>
        </p:nvCxnSpPr>
        <p:spPr>
          <a:xfrm flipV="1">
            <a:off x="3788650" y="3575905"/>
            <a:ext cx="1579685" cy="3549"/>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endCxn id="5" idx="3"/>
          </p:cNvCxnSpPr>
          <p:nvPr/>
        </p:nvCxnSpPr>
        <p:spPr>
          <a:xfrm rot="5400000">
            <a:off x="1739005" y="3726694"/>
            <a:ext cx="985246" cy="716396"/>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6200000" flipH="1">
            <a:off x="6498143" y="3713081"/>
            <a:ext cx="865998" cy="711970"/>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graphicFrame>
        <p:nvGraphicFramePr>
          <p:cNvPr id="19" name="Table 18"/>
          <p:cNvGraphicFramePr>
            <a:graphicFrameLocks noGrp="1"/>
          </p:cNvGraphicFramePr>
          <p:nvPr/>
        </p:nvGraphicFramePr>
        <p:xfrm>
          <a:off x="2321126" y="5500515"/>
          <a:ext cx="4670785" cy="1205085"/>
        </p:xfrm>
        <a:graphic>
          <a:graphicData uri="http://schemas.openxmlformats.org/drawingml/2006/table">
            <a:tbl>
              <a:tblPr>
                <a:effectLst>
                  <a:outerShdw blurRad="50800" dist="38100" dir="2700000" algn="tl" rotWithShape="0">
                    <a:srgbClr val="000000">
                      <a:alpha val="43000"/>
                    </a:srgbClr>
                  </a:outerShdw>
                </a:effectLst>
                <a:tableStyleId>{9D7B26C5-4107-4FEC-AEDC-1716B250A1EF}</a:tableStyleId>
              </a:tblPr>
              <a:tblGrid>
                <a:gridCol w="4109668"/>
                <a:gridCol w="561117"/>
              </a:tblGrid>
              <a:tr h="401695">
                <a:tc>
                  <a:txBody>
                    <a:bodyPr/>
                    <a:lstStyle/>
                    <a:p>
                      <a:pPr algn="ctr"/>
                      <a:r>
                        <a:rPr lang="en-US" sz="2000" b="1" dirty="0" smtClean="0">
                          <a:latin typeface="Calibri"/>
                          <a:cs typeface="Calibri"/>
                        </a:rPr>
                        <a:t>Leverage</a:t>
                      </a:r>
                      <a:r>
                        <a:rPr lang="en-US" sz="2000" b="1" baseline="0" dirty="0" smtClean="0">
                          <a:latin typeface="Calibri"/>
                          <a:cs typeface="Calibri"/>
                        </a:rPr>
                        <a:t> all RE</a:t>
                      </a:r>
                      <a:endParaRPr lang="en-US" sz="2000" b="1" dirty="0">
                        <a:latin typeface="Calibri"/>
                        <a:cs typeface="Calibri"/>
                      </a:endParaRPr>
                    </a:p>
                  </a:txBody>
                  <a:tcPr>
                    <a:lnL>
                      <a:noFill/>
                    </a:lnL>
                    <a:lnR>
                      <a:noFill/>
                    </a:lnR>
                    <a:lnT w="12700" cmpd="sng">
                      <a:noFill/>
                    </a:lnT>
                    <a:lnB>
                      <a:noFill/>
                    </a:lnB>
                    <a:lnTlToBr w="12700" cmpd="sng">
                      <a:noFill/>
                      <a:prstDash val="solid"/>
                    </a:lnTlToBr>
                    <a:lnBlToTr w="12700" cmpd="sng">
                      <a:noFill/>
                      <a:prstDash val="solid"/>
                    </a:lnBlToTr>
                    <a:cell3D prstMaterial="dkEdge">
                      <a:bevel/>
                      <a:lightRig rig="flood" dir="t"/>
                    </a:cell3D>
                    <a:solidFill>
                      <a:schemeClr val="accent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latin typeface="Calibri"/>
                          <a:ea typeface="Zapf Dingbats"/>
                          <a:cs typeface="Calibri"/>
                        </a:rPr>
                        <a:t>✔</a:t>
                      </a:r>
                      <a:endParaRPr lang="en-US" sz="2000" b="1" dirty="0" smtClean="0">
                        <a:latin typeface="Calibri"/>
                        <a:cs typeface="Calibri"/>
                      </a:endParaRPr>
                    </a:p>
                  </a:txBody>
                  <a:tcPr>
                    <a:lnL>
                      <a:noFill/>
                    </a:lnL>
                    <a:lnR>
                      <a:noFill/>
                    </a:lnR>
                    <a:lnT w="12700" cmpd="sng">
                      <a:noFill/>
                    </a:lnT>
                    <a:lnB>
                      <a:noFill/>
                    </a:lnB>
                    <a:lnTlToBr w="12700" cmpd="sng">
                      <a:noFill/>
                      <a:prstDash val="solid"/>
                    </a:lnTlToBr>
                    <a:lnBlToTr w="12700" cmpd="sng">
                      <a:noFill/>
                      <a:prstDash val="solid"/>
                    </a:lnBlToTr>
                    <a:cell3D prstMaterial="dkEdge">
                      <a:bevel/>
                      <a:lightRig rig="flood" dir="t"/>
                    </a:cell3D>
                    <a:solidFill>
                      <a:schemeClr val="accent5"/>
                    </a:solidFill>
                  </a:tcPr>
                </a:tc>
              </a:tr>
              <a:tr h="401695">
                <a:tc>
                  <a:txBody>
                    <a:bodyPr/>
                    <a:lstStyle/>
                    <a:p>
                      <a:pPr algn="ctr"/>
                      <a:r>
                        <a:rPr lang="en-US" sz="2000" b="1" dirty="0" smtClean="0">
                          <a:latin typeface="Calibri"/>
                          <a:cs typeface="Calibri"/>
                        </a:rPr>
                        <a:t>Cache</a:t>
                      </a:r>
                      <a:r>
                        <a:rPr lang="en-US" sz="2000" b="1" baseline="0" dirty="0" smtClean="0">
                          <a:latin typeface="Calibri"/>
                          <a:cs typeface="Calibri"/>
                        </a:rPr>
                        <a:t> Constraints</a:t>
                      </a:r>
                      <a:endParaRPr lang="en-US" sz="2000" b="1" dirty="0">
                        <a:latin typeface="Calibri"/>
                        <a:cs typeface="Calibri"/>
                      </a:endParaRPr>
                    </a:p>
                  </a:txBody>
                  <a:tcP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accent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latin typeface="Calibri"/>
                          <a:ea typeface="Zapf Dingbats"/>
                          <a:cs typeface="Calibri"/>
                        </a:rPr>
                        <a:t>✖</a:t>
                      </a:r>
                      <a:endParaRPr lang="en-US" sz="2000" b="1" dirty="0" smtClean="0">
                        <a:latin typeface="Calibri"/>
                        <a:cs typeface="Calibri"/>
                      </a:endParaRPr>
                    </a:p>
                  </a:txBody>
                  <a:tcP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accent5"/>
                    </a:solidFill>
                  </a:tcPr>
                </a:tc>
              </a:tr>
              <a:tr h="401695">
                <a:tc>
                  <a:txBody>
                    <a:bodyPr/>
                    <a:lstStyle/>
                    <a:p>
                      <a:pPr algn="ctr"/>
                      <a:r>
                        <a:rPr lang="en-US" sz="2000" b="1" dirty="0" smtClean="0">
                          <a:latin typeface="Calibri"/>
                          <a:cs typeface="Calibri"/>
                        </a:rPr>
                        <a:t>Processing Constraints</a:t>
                      </a:r>
                      <a:endParaRPr lang="en-US" sz="2000" b="1" dirty="0">
                        <a:latin typeface="Calibri"/>
                        <a:cs typeface="Calibri"/>
                      </a:endParaRPr>
                    </a:p>
                  </a:txBody>
                  <a:tcPr>
                    <a:lnL>
                      <a:noFill/>
                    </a:lnL>
                    <a:lnR>
                      <a:noFill/>
                    </a:lnR>
                    <a:lnT>
                      <a:noFill/>
                    </a:lnT>
                    <a:lnB w="12700" cmpd="sng">
                      <a:noFill/>
                    </a:lnB>
                    <a:lnTlToBr w="12700" cmpd="sng">
                      <a:noFill/>
                      <a:prstDash val="solid"/>
                    </a:lnTlToBr>
                    <a:lnBlToTr w="12700" cmpd="sng">
                      <a:noFill/>
                      <a:prstDash val="solid"/>
                    </a:lnBlToTr>
                    <a:cell3D prstMaterial="dkEdge">
                      <a:bevel/>
                      <a:lightRig rig="flood" dir="t"/>
                    </a:cell3D>
                    <a:solidFill>
                      <a:schemeClr val="accent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latin typeface="Calibri"/>
                          <a:ea typeface="Zapf Dingbats"/>
                          <a:cs typeface="Calibri"/>
                        </a:rPr>
                        <a:t>✖</a:t>
                      </a:r>
                      <a:endParaRPr lang="en-US" sz="2000" b="1" dirty="0" smtClean="0">
                        <a:latin typeface="Calibri"/>
                        <a:cs typeface="Calibri"/>
                      </a:endParaRPr>
                    </a:p>
                  </a:txBody>
                  <a:tcPr>
                    <a:lnL>
                      <a:noFill/>
                    </a:lnL>
                    <a:lnR>
                      <a:noFill/>
                    </a:lnR>
                    <a:lnT>
                      <a:noFill/>
                    </a:lnT>
                    <a:lnB w="12700" cmpd="sng">
                      <a:noFill/>
                    </a:lnB>
                    <a:lnTlToBr w="12700" cmpd="sng">
                      <a:noFill/>
                      <a:prstDash val="solid"/>
                    </a:lnTlToBr>
                    <a:lnBlToTr w="12700" cmpd="sng">
                      <a:noFill/>
                      <a:prstDash val="solid"/>
                    </a:lnBlToTr>
                    <a:cell3D prstMaterial="dkEdge">
                      <a:bevel/>
                      <a:lightRig rig="flood" dir="t"/>
                    </a:cell3D>
                    <a:solidFill>
                      <a:schemeClr val="accent5"/>
                    </a:solidFill>
                  </a:tcPr>
                </a:tc>
              </a:tr>
            </a:tbl>
          </a:graphicData>
        </a:graphic>
      </p:graphicFrame>
      <p:pic>
        <p:nvPicPr>
          <p:cNvPr id="22"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654230" y="2420212"/>
            <a:ext cx="1219200" cy="533400"/>
          </a:xfrm>
          <a:prstGeom prst="rect">
            <a:avLst/>
          </a:prstGeom>
          <a:noFill/>
          <a:ln w="12700">
            <a:noFill/>
            <a:miter lim="800000"/>
            <a:headEnd/>
            <a:tailEnd/>
          </a:ln>
          <a:effectLst/>
        </p:spPr>
      </p:pic>
      <p:pic>
        <p:nvPicPr>
          <p:cNvPr id="23"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283326" y="2420212"/>
            <a:ext cx="1219200" cy="533400"/>
          </a:xfrm>
          <a:prstGeom prst="rect">
            <a:avLst/>
          </a:prstGeom>
          <a:noFill/>
          <a:ln w="12700">
            <a:noFill/>
            <a:miter lim="800000"/>
            <a:headEnd/>
            <a:tailEnd/>
          </a:ln>
          <a:effectLst/>
        </p:spPr>
      </p:pic>
      <p:cxnSp>
        <p:nvCxnSpPr>
          <p:cNvPr id="24" name="Straight Connector 23"/>
          <p:cNvCxnSpPr/>
          <p:nvPr/>
        </p:nvCxnSpPr>
        <p:spPr>
          <a:xfrm rot="16200000" flipH="1">
            <a:off x="1791079" y="2786921"/>
            <a:ext cx="865998" cy="711970"/>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23" idx="1"/>
          </p:cNvCxnSpPr>
          <p:nvPr/>
        </p:nvCxnSpPr>
        <p:spPr>
          <a:xfrm rot="10800000" flipV="1">
            <a:off x="6580496" y="2686911"/>
            <a:ext cx="702831" cy="904261"/>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sp>
        <p:nvSpPr>
          <p:cNvPr id="12" name="Flowchart: Magnetic Disk 6"/>
          <p:cNvSpPr/>
          <p:nvPr/>
        </p:nvSpPr>
        <p:spPr>
          <a:xfrm>
            <a:off x="1724908" y="2487493"/>
            <a:ext cx="449646" cy="539246"/>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36" name="Flowchart: Magnetic Disk 6"/>
          <p:cNvSpPr/>
          <p:nvPr/>
        </p:nvSpPr>
        <p:spPr>
          <a:xfrm>
            <a:off x="1825119" y="4066287"/>
            <a:ext cx="449646" cy="539246"/>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37" name="Flowchart: Magnetic Disk 6"/>
          <p:cNvSpPr/>
          <p:nvPr/>
        </p:nvSpPr>
        <p:spPr>
          <a:xfrm>
            <a:off x="2186276" y="3105404"/>
            <a:ext cx="449646" cy="539246"/>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38" name="Flowchart: Magnetic Disk 6"/>
          <p:cNvSpPr/>
          <p:nvPr/>
        </p:nvSpPr>
        <p:spPr>
          <a:xfrm>
            <a:off x="3712994" y="3205619"/>
            <a:ext cx="449646" cy="539246"/>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39" name="Flowchart: Magnetic Disk 6"/>
          <p:cNvSpPr/>
          <p:nvPr/>
        </p:nvSpPr>
        <p:spPr>
          <a:xfrm>
            <a:off x="6504759" y="3544436"/>
            <a:ext cx="449646" cy="539246"/>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40" name="Flowchart: Magnetic Disk 6"/>
          <p:cNvSpPr/>
          <p:nvPr/>
        </p:nvSpPr>
        <p:spPr>
          <a:xfrm>
            <a:off x="6883313" y="2357416"/>
            <a:ext cx="449646" cy="539246"/>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41" name="Flowchart: Magnetic Disk 6"/>
          <p:cNvSpPr/>
          <p:nvPr/>
        </p:nvSpPr>
        <p:spPr>
          <a:xfrm>
            <a:off x="6513820" y="3066458"/>
            <a:ext cx="449646" cy="539246"/>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42" name="Flowchart: Magnetic Disk 6"/>
          <p:cNvSpPr/>
          <p:nvPr/>
        </p:nvSpPr>
        <p:spPr>
          <a:xfrm>
            <a:off x="5013559" y="3201464"/>
            <a:ext cx="449646" cy="539246"/>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43" name="Flowchart: Magnetic Disk 6"/>
          <p:cNvSpPr/>
          <p:nvPr/>
        </p:nvSpPr>
        <p:spPr>
          <a:xfrm>
            <a:off x="7022484" y="4079527"/>
            <a:ext cx="449646" cy="539246"/>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44" name="Flowchart: Magnetic Disk 6"/>
          <p:cNvSpPr/>
          <p:nvPr/>
        </p:nvSpPr>
        <p:spPr>
          <a:xfrm>
            <a:off x="2216901" y="3483940"/>
            <a:ext cx="449646" cy="539246"/>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45" name="Oval Callout 44"/>
          <p:cNvSpPr/>
          <p:nvPr/>
        </p:nvSpPr>
        <p:spPr>
          <a:xfrm>
            <a:off x="2261535" y="1948246"/>
            <a:ext cx="1304734" cy="434876"/>
          </a:xfrm>
          <a:prstGeom prst="wedgeEllipseCallout">
            <a:avLst>
              <a:gd name="adj1" fmla="val -52701"/>
              <a:gd name="adj2" fmla="val 5439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Encode</a:t>
            </a:r>
            <a:endParaRPr lang="en-US" dirty="0">
              <a:latin typeface="Calibri"/>
              <a:cs typeface="Calibri"/>
            </a:endParaRPr>
          </a:p>
        </p:txBody>
      </p:sp>
      <p:sp>
        <p:nvSpPr>
          <p:cNvPr id="46" name="Oval Callout 45"/>
          <p:cNvSpPr/>
          <p:nvPr/>
        </p:nvSpPr>
        <p:spPr>
          <a:xfrm>
            <a:off x="2518313" y="2622497"/>
            <a:ext cx="1304734" cy="434876"/>
          </a:xfrm>
          <a:prstGeom prst="wedgeEllipseCallout">
            <a:avLst>
              <a:gd name="adj1" fmla="val -52701"/>
              <a:gd name="adj2" fmla="val 54392"/>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Decode</a:t>
            </a:r>
            <a:endParaRPr lang="en-US" dirty="0">
              <a:latin typeface="Calibri"/>
              <a:cs typeface="Calibri"/>
            </a:endParaRPr>
          </a:p>
        </p:txBody>
      </p:sp>
      <p:sp>
        <p:nvSpPr>
          <p:cNvPr id="49" name="Oval Callout 48"/>
          <p:cNvSpPr/>
          <p:nvPr/>
        </p:nvSpPr>
        <p:spPr>
          <a:xfrm>
            <a:off x="2266428" y="4075371"/>
            <a:ext cx="1304734" cy="434876"/>
          </a:xfrm>
          <a:prstGeom prst="wedgeEllipseCallout">
            <a:avLst>
              <a:gd name="adj1" fmla="val -52701"/>
              <a:gd name="adj2" fmla="val 5439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Encode</a:t>
            </a:r>
            <a:endParaRPr lang="en-US" dirty="0">
              <a:latin typeface="Calibri"/>
              <a:cs typeface="Calibri"/>
            </a:endParaRPr>
          </a:p>
        </p:txBody>
      </p:sp>
      <p:sp>
        <p:nvSpPr>
          <p:cNvPr id="50" name="Oval Callout 49"/>
          <p:cNvSpPr/>
          <p:nvPr/>
        </p:nvSpPr>
        <p:spPr>
          <a:xfrm>
            <a:off x="3897524" y="2801377"/>
            <a:ext cx="1304734" cy="434876"/>
          </a:xfrm>
          <a:prstGeom prst="wedgeEllipseCallout">
            <a:avLst>
              <a:gd name="adj1" fmla="val -52701"/>
              <a:gd name="adj2" fmla="val 5439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Encode</a:t>
            </a:r>
            <a:endParaRPr lang="en-US" dirty="0">
              <a:latin typeface="Calibri"/>
              <a:cs typeface="Calibri"/>
            </a:endParaRPr>
          </a:p>
        </p:txBody>
      </p:sp>
      <p:sp>
        <p:nvSpPr>
          <p:cNvPr id="51" name="Oval Callout 50"/>
          <p:cNvSpPr/>
          <p:nvPr/>
        </p:nvSpPr>
        <p:spPr>
          <a:xfrm>
            <a:off x="6920336" y="2918987"/>
            <a:ext cx="1304734" cy="434876"/>
          </a:xfrm>
          <a:prstGeom prst="wedgeEllipseCallout">
            <a:avLst>
              <a:gd name="adj1" fmla="val -52701"/>
              <a:gd name="adj2" fmla="val 5439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Encode</a:t>
            </a:r>
            <a:endParaRPr lang="en-US" dirty="0">
              <a:latin typeface="Calibri"/>
              <a:cs typeface="Calibri"/>
            </a:endParaRPr>
          </a:p>
        </p:txBody>
      </p:sp>
      <p:sp>
        <p:nvSpPr>
          <p:cNvPr id="52" name="Oval Callout 51"/>
          <p:cNvSpPr/>
          <p:nvPr/>
        </p:nvSpPr>
        <p:spPr>
          <a:xfrm>
            <a:off x="6933565" y="3332312"/>
            <a:ext cx="1304734" cy="434876"/>
          </a:xfrm>
          <a:prstGeom prst="wedgeEllipseCallout">
            <a:avLst>
              <a:gd name="adj1" fmla="val -52701"/>
              <a:gd name="adj2" fmla="val 5439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Encode</a:t>
            </a:r>
            <a:endParaRPr lang="en-US" dirty="0">
              <a:latin typeface="Calibri"/>
              <a:cs typeface="Calibri"/>
            </a:endParaRPr>
          </a:p>
        </p:txBody>
      </p:sp>
      <p:sp>
        <p:nvSpPr>
          <p:cNvPr id="53" name="Oval Callout 52"/>
          <p:cNvSpPr/>
          <p:nvPr/>
        </p:nvSpPr>
        <p:spPr>
          <a:xfrm>
            <a:off x="7332957" y="3801205"/>
            <a:ext cx="1304734" cy="434876"/>
          </a:xfrm>
          <a:prstGeom prst="wedgeEllipseCallout">
            <a:avLst>
              <a:gd name="adj1" fmla="val -52701"/>
              <a:gd name="adj2" fmla="val 54392"/>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Decode</a:t>
            </a:r>
            <a:endParaRPr lang="en-US" dirty="0">
              <a:latin typeface="Calibri"/>
              <a:cs typeface="Calibri"/>
            </a:endParaRPr>
          </a:p>
        </p:txBody>
      </p:sp>
      <p:sp>
        <p:nvSpPr>
          <p:cNvPr id="54" name="Oval Callout 53"/>
          <p:cNvSpPr/>
          <p:nvPr/>
        </p:nvSpPr>
        <p:spPr>
          <a:xfrm>
            <a:off x="7120032" y="1918384"/>
            <a:ext cx="1304734" cy="434876"/>
          </a:xfrm>
          <a:prstGeom prst="wedgeEllipseCallout">
            <a:avLst>
              <a:gd name="adj1" fmla="val -52701"/>
              <a:gd name="adj2" fmla="val 54392"/>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Decode</a:t>
            </a:r>
            <a:endParaRPr lang="en-US" dirty="0">
              <a:latin typeface="Calibri"/>
              <a:cs typeface="Calibri"/>
            </a:endParaRPr>
          </a:p>
        </p:txBody>
      </p:sp>
      <p:sp>
        <p:nvSpPr>
          <p:cNvPr id="55" name="Oval Callout 54"/>
          <p:cNvSpPr/>
          <p:nvPr/>
        </p:nvSpPr>
        <p:spPr>
          <a:xfrm>
            <a:off x="2592791" y="3444994"/>
            <a:ext cx="1304734" cy="434876"/>
          </a:xfrm>
          <a:prstGeom prst="wedgeEllipseCallout">
            <a:avLst>
              <a:gd name="adj1" fmla="val -52701"/>
              <a:gd name="adj2" fmla="val 54392"/>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Decode</a:t>
            </a:r>
            <a:endParaRPr lang="en-US" dirty="0">
              <a:latin typeface="Calibri"/>
              <a:cs typeface="Calibri"/>
            </a:endParaRPr>
          </a:p>
        </p:txBody>
      </p:sp>
      <p:sp>
        <p:nvSpPr>
          <p:cNvPr id="56" name="Oval Callout 55"/>
          <p:cNvSpPr/>
          <p:nvPr/>
        </p:nvSpPr>
        <p:spPr>
          <a:xfrm>
            <a:off x="5267674" y="2745036"/>
            <a:ext cx="1304734" cy="434876"/>
          </a:xfrm>
          <a:prstGeom prst="wedgeEllipseCallout">
            <a:avLst>
              <a:gd name="adj1" fmla="val -52701"/>
              <a:gd name="adj2" fmla="val 54392"/>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Decode</a:t>
            </a:r>
            <a:endParaRPr lang="en-US" dirty="0">
              <a:latin typeface="Calibri"/>
              <a:cs typeface="Calibri"/>
            </a:endParaRPr>
          </a:p>
        </p:txBody>
      </p:sp>
      <p:sp>
        <p:nvSpPr>
          <p:cNvPr id="47" name="Oval Callout 46"/>
          <p:cNvSpPr/>
          <p:nvPr/>
        </p:nvSpPr>
        <p:spPr>
          <a:xfrm>
            <a:off x="4235536" y="3730137"/>
            <a:ext cx="3474390" cy="1284734"/>
          </a:xfrm>
          <a:prstGeom prst="wedgeEllipseCallout">
            <a:avLst>
              <a:gd name="adj1" fmla="val -47565"/>
              <a:gd name="adj2" fmla="val -57252"/>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Same packet</a:t>
            </a:r>
          </a:p>
          <a:p>
            <a:pPr algn="ctr"/>
            <a:r>
              <a:rPr lang="en-US" dirty="0" smtClean="0">
                <a:latin typeface="Calibri"/>
                <a:cs typeface="Calibri"/>
              </a:rPr>
              <a:t>encoded and decoded many times</a:t>
            </a:r>
            <a:endParaRPr lang="en-US" dirty="0">
              <a:latin typeface="Calibri"/>
              <a:cs typeface="Calibri"/>
            </a:endParaRPr>
          </a:p>
        </p:txBody>
      </p:sp>
      <p:grpSp>
        <p:nvGrpSpPr>
          <p:cNvPr id="3" name="Group 61"/>
          <p:cNvGrpSpPr/>
          <p:nvPr/>
        </p:nvGrpSpPr>
        <p:grpSpPr>
          <a:xfrm>
            <a:off x="1784835" y="2595098"/>
            <a:ext cx="5481583" cy="1076203"/>
            <a:chOff x="1784835" y="2595098"/>
            <a:chExt cx="5481583" cy="1076203"/>
          </a:xfrm>
        </p:grpSpPr>
        <p:sp>
          <p:nvSpPr>
            <p:cNvPr id="48" name="Rectangle 47"/>
            <p:cNvSpPr/>
            <p:nvPr/>
          </p:nvSpPr>
          <p:spPr>
            <a:xfrm>
              <a:off x="1784835" y="2730060"/>
              <a:ext cx="317318" cy="208439"/>
            </a:xfrm>
            <a:prstGeom prst="rect">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57" name="Rectangle 56"/>
            <p:cNvSpPr/>
            <p:nvPr/>
          </p:nvSpPr>
          <p:spPr>
            <a:xfrm>
              <a:off x="5046669" y="3408033"/>
              <a:ext cx="317318" cy="208439"/>
            </a:xfrm>
            <a:prstGeom prst="rect">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58" name="Rectangle 57"/>
            <p:cNvSpPr/>
            <p:nvPr/>
          </p:nvSpPr>
          <p:spPr>
            <a:xfrm>
              <a:off x="6585906" y="3341444"/>
              <a:ext cx="317318" cy="208439"/>
            </a:xfrm>
            <a:prstGeom prst="rect">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59" name="Rectangle 58"/>
            <p:cNvSpPr/>
            <p:nvPr/>
          </p:nvSpPr>
          <p:spPr>
            <a:xfrm>
              <a:off x="2242035" y="3274855"/>
              <a:ext cx="317318" cy="208439"/>
            </a:xfrm>
            <a:prstGeom prst="rect">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60" name="Rectangle 59"/>
            <p:cNvSpPr/>
            <p:nvPr/>
          </p:nvSpPr>
          <p:spPr>
            <a:xfrm>
              <a:off x="6949100" y="2595098"/>
              <a:ext cx="317318" cy="208439"/>
            </a:xfrm>
            <a:prstGeom prst="rect">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61" name="Rectangle 60"/>
            <p:cNvSpPr/>
            <p:nvPr/>
          </p:nvSpPr>
          <p:spPr>
            <a:xfrm>
              <a:off x="3802287" y="3462862"/>
              <a:ext cx="317318" cy="208439"/>
            </a:xfrm>
            <a:prstGeom prst="rect">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sp>
        <p:nvSpPr>
          <p:cNvPr id="63" name="Oval Callout 62"/>
          <p:cNvSpPr/>
          <p:nvPr/>
        </p:nvSpPr>
        <p:spPr>
          <a:xfrm>
            <a:off x="4269117" y="3670821"/>
            <a:ext cx="2431495" cy="1284734"/>
          </a:xfrm>
          <a:prstGeom prst="wedgeEllipseCallout">
            <a:avLst>
              <a:gd name="adj1" fmla="val -42709"/>
              <a:gd name="adj2" fmla="val -57993"/>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Same packet</a:t>
            </a:r>
          </a:p>
          <a:p>
            <a:pPr algn="ctr"/>
            <a:r>
              <a:rPr lang="en-US" dirty="0" smtClean="0">
                <a:latin typeface="Calibri"/>
                <a:cs typeface="Calibri"/>
              </a:rPr>
              <a:t>cached </a:t>
            </a:r>
            <a:br>
              <a:rPr lang="en-US" dirty="0" smtClean="0">
                <a:latin typeface="Calibri"/>
                <a:cs typeface="Calibri"/>
              </a:rPr>
            </a:br>
            <a:r>
              <a:rPr lang="en-US" dirty="0" smtClean="0">
                <a:latin typeface="Calibri"/>
                <a:cs typeface="Calibri"/>
              </a:rPr>
              <a:t>many times</a:t>
            </a:r>
            <a:endParaRPr lang="en-US" dirty="0">
              <a:latin typeface="Calibri"/>
              <a:cs typeface="Calibri"/>
            </a:endParaRPr>
          </a:p>
        </p:txBody>
      </p:sp>
      <p:sp>
        <p:nvSpPr>
          <p:cNvPr id="64" name="TextBox 63"/>
          <p:cNvSpPr txBox="1"/>
          <p:nvPr/>
        </p:nvSpPr>
        <p:spPr>
          <a:xfrm>
            <a:off x="1030330" y="1575137"/>
            <a:ext cx="7120384" cy="1015663"/>
          </a:xfrm>
          <a:prstGeom prst="rect">
            <a:avLst/>
          </a:prstGeom>
          <a:solidFill>
            <a:srgbClr val="660066"/>
          </a:solidFill>
          <a:effectLst>
            <a:outerShdw blurRad="50800" dist="38100" dir="2700000" algn="tl" rotWithShape="0">
              <a:srgbClr val="000000">
                <a:alpha val="43000"/>
              </a:srgbClr>
            </a:outerShdw>
          </a:effectLst>
          <a:scene3d>
            <a:camera prst="orthographicFront"/>
            <a:lightRig rig="threePt" dir="t"/>
          </a:scene3d>
          <a:sp3d>
            <a:bevelT/>
          </a:sp3d>
        </p:spPr>
        <p:txBody>
          <a:bodyPr wrap="none" rtlCol="0">
            <a:spAutoFit/>
          </a:bodyPr>
          <a:lstStyle/>
          <a:p>
            <a:pPr algn="ctr"/>
            <a:r>
              <a:rPr lang="en-US" sz="2000" b="1" i="1" dirty="0" smtClean="0">
                <a:solidFill>
                  <a:srgbClr val="FFFFFF"/>
                </a:solidFill>
                <a:latin typeface="Calibri"/>
                <a:cs typeface="Calibri"/>
              </a:rPr>
              <a:t>Limited throughput:</a:t>
            </a:r>
          </a:p>
          <a:p>
            <a:r>
              <a:rPr lang="en-US" sz="2000" dirty="0" smtClean="0">
                <a:solidFill>
                  <a:srgbClr val="FFFFFF"/>
                </a:solidFill>
                <a:latin typeface="Calibri"/>
                <a:cs typeface="Calibri"/>
              </a:rPr>
              <a:t>	Encoding: ~15 </a:t>
            </a:r>
            <a:r>
              <a:rPr lang="en-US" sz="2000" dirty="0" err="1" smtClean="0">
                <a:solidFill>
                  <a:srgbClr val="FFFFFF"/>
                </a:solidFill>
                <a:latin typeface="Calibri"/>
                <a:cs typeface="Calibri"/>
              </a:rPr>
              <a:t>mem</a:t>
            </a:r>
            <a:r>
              <a:rPr lang="en-US" sz="2000" dirty="0" smtClean="0">
                <a:solidFill>
                  <a:srgbClr val="FFFFFF"/>
                </a:solidFill>
                <a:latin typeface="Calibri"/>
                <a:cs typeface="Calibri"/>
              </a:rPr>
              <a:t>. accesses ~2.5 </a:t>
            </a:r>
            <a:r>
              <a:rPr lang="en-US" sz="2000" dirty="0" err="1" smtClean="0">
                <a:solidFill>
                  <a:srgbClr val="FFFFFF"/>
                </a:solidFill>
                <a:latin typeface="Calibri"/>
                <a:cs typeface="Calibri"/>
              </a:rPr>
              <a:t>Gbps</a:t>
            </a:r>
            <a:r>
              <a:rPr lang="en-US" sz="2000" dirty="0" smtClean="0">
                <a:solidFill>
                  <a:srgbClr val="FFFFFF"/>
                </a:solidFill>
                <a:latin typeface="Calibri"/>
                <a:cs typeface="Calibri"/>
              </a:rPr>
              <a:t> (@ 50ns DRAM)</a:t>
            </a:r>
          </a:p>
          <a:p>
            <a:r>
              <a:rPr lang="en-US" sz="2000" dirty="0" smtClean="0">
                <a:solidFill>
                  <a:srgbClr val="FFFFFF"/>
                </a:solidFill>
                <a:latin typeface="Calibri"/>
                <a:cs typeface="Calibri"/>
              </a:rPr>
              <a:t>	Decoding: ~3-4 accesses &gt; 10 </a:t>
            </a:r>
            <a:r>
              <a:rPr lang="en-US" sz="2000" dirty="0" err="1" smtClean="0">
                <a:solidFill>
                  <a:srgbClr val="FFFFFF"/>
                </a:solidFill>
                <a:latin typeface="Calibri"/>
                <a:cs typeface="Calibri"/>
              </a:rPr>
              <a:t>Gbps</a:t>
            </a:r>
            <a:r>
              <a:rPr lang="en-US" sz="2000" dirty="0" smtClean="0">
                <a:solidFill>
                  <a:srgbClr val="FFFFFF"/>
                </a:solidFill>
                <a:latin typeface="Calibri"/>
                <a:cs typeface="Calibri"/>
              </a:rPr>
              <a:t> (@ 50ns DRAM) </a:t>
            </a:r>
            <a:endParaRPr lang="en-US" sz="2000" dirty="0">
              <a:solidFill>
                <a:srgbClr val="FFFFFF"/>
              </a:solidFill>
              <a:latin typeface="Calibri"/>
              <a:cs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200"/>
                                  </p:stCondLst>
                                  <p:childTnLst>
                                    <p:set>
                                      <p:cBhvr>
                                        <p:cTn id="15" dur="1" fill="hold">
                                          <p:stCondLst>
                                            <p:cond delay="0"/>
                                          </p:stCondLst>
                                        </p:cTn>
                                        <p:tgtEl>
                                          <p:spTgt spid="55"/>
                                        </p:tgtEl>
                                        <p:attrNameLst>
                                          <p:attrName>style.visibility</p:attrName>
                                        </p:attrNameLst>
                                      </p:cBhvr>
                                      <p:to>
                                        <p:strVal val="visible"/>
                                      </p:to>
                                    </p:set>
                                  </p:childTnLst>
                                </p:cTn>
                              </p:par>
                            </p:childTnLst>
                          </p:cTn>
                        </p:par>
                        <p:par>
                          <p:cTn id="16" fill="hold">
                            <p:stCondLst>
                              <p:cond delay="200"/>
                            </p:stCondLst>
                            <p:childTnLst>
                              <p:par>
                                <p:cTn id="17" presetID="1" presetClass="entr" presetSubtype="0" fill="hold" grpId="0" nodeType="afterEffect">
                                  <p:stCondLst>
                                    <p:cond delay="200"/>
                                  </p:stCondLst>
                                  <p:childTnLst>
                                    <p:set>
                                      <p:cBhvr>
                                        <p:cTn id="18" dur="1" fill="hold">
                                          <p:stCondLst>
                                            <p:cond delay="0"/>
                                          </p:stCondLst>
                                        </p:cTn>
                                        <p:tgtEl>
                                          <p:spTgt spid="50"/>
                                        </p:tgtEl>
                                        <p:attrNameLst>
                                          <p:attrName>style.visibility</p:attrName>
                                        </p:attrNameLst>
                                      </p:cBhvr>
                                      <p:to>
                                        <p:strVal val="visible"/>
                                      </p:to>
                                    </p:set>
                                  </p:childTnLst>
                                </p:cTn>
                              </p:par>
                            </p:childTnLst>
                          </p:cTn>
                        </p:par>
                        <p:par>
                          <p:cTn id="19" fill="hold">
                            <p:stCondLst>
                              <p:cond delay="400"/>
                            </p:stCondLst>
                            <p:childTnLst>
                              <p:par>
                                <p:cTn id="20" presetID="1" presetClass="entr" presetSubtype="0" fill="hold" grpId="0" nodeType="afterEffect">
                                  <p:stCondLst>
                                    <p:cond delay="200"/>
                                  </p:stCondLst>
                                  <p:childTnLst>
                                    <p:set>
                                      <p:cBhvr>
                                        <p:cTn id="21" dur="1" fill="hold">
                                          <p:stCondLst>
                                            <p:cond delay="0"/>
                                          </p:stCondLst>
                                        </p:cTn>
                                        <p:tgtEl>
                                          <p:spTgt spid="56"/>
                                        </p:tgtEl>
                                        <p:attrNameLst>
                                          <p:attrName>style.visibility</p:attrName>
                                        </p:attrNameLst>
                                      </p:cBhvr>
                                      <p:to>
                                        <p:strVal val="visible"/>
                                      </p:to>
                                    </p:set>
                                  </p:childTnLst>
                                </p:cTn>
                              </p:par>
                            </p:childTnLst>
                          </p:cTn>
                        </p:par>
                        <p:par>
                          <p:cTn id="22" fill="hold">
                            <p:stCondLst>
                              <p:cond delay="600"/>
                            </p:stCondLst>
                            <p:childTnLst>
                              <p:par>
                                <p:cTn id="23" presetID="1" presetClass="entr" presetSubtype="0" fill="hold" grpId="0" nodeType="afterEffect">
                                  <p:stCondLst>
                                    <p:cond delay="200"/>
                                  </p:stCondLst>
                                  <p:childTnLst>
                                    <p:set>
                                      <p:cBhvr>
                                        <p:cTn id="24" dur="1" fill="hold">
                                          <p:stCondLst>
                                            <p:cond delay="0"/>
                                          </p:stCondLst>
                                        </p:cTn>
                                        <p:tgtEl>
                                          <p:spTgt spid="51"/>
                                        </p:tgtEl>
                                        <p:attrNameLst>
                                          <p:attrName>style.visibility</p:attrName>
                                        </p:attrNameLst>
                                      </p:cBhvr>
                                      <p:to>
                                        <p:strVal val="visible"/>
                                      </p:to>
                                    </p:set>
                                  </p:childTnLst>
                                </p:cTn>
                              </p:par>
                            </p:childTnLst>
                          </p:cTn>
                        </p:par>
                        <p:par>
                          <p:cTn id="25" fill="hold">
                            <p:stCondLst>
                              <p:cond delay="800"/>
                            </p:stCondLst>
                            <p:childTnLst>
                              <p:par>
                                <p:cTn id="26" presetID="1" presetClass="entr" presetSubtype="0" fill="hold" grpId="0" nodeType="afterEffect">
                                  <p:stCondLst>
                                    <p:cond delay="200"/>
                                  </p:stCondLst>
                                  <p:childTnLst>
                                    <p:set>
                                      <p:cBhvr>
                                        <p:cTn id="27" dur="1" fill="hold">
                                          <p:stCondLst>
                                            <p:cond delay="0"/>
                                          </p:stCondLst>
                                        </p:cTn>
                                        <p:tgtEl>
                                          <p:spTgt spid="54"/>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200"/>
                                  </p:stCondLst>
                                  <p:childTnLst>
                                    <p:set>
                                      <p:cBhvr>
                                        <p:cTn id="30" dur="1" fill="hold">
                                          <p:stCondLst>
                                            <p:cond delay="0"/>
                                          </p:stCondLst>
                                        </p:cTn>
                                        <p:tgtEl>
                                          <p:spTgt spid="52"/>
                                        </p:tgtEl>
                                        <p:attrNameLst>
                                          <p:attrName>style.visibility</p:attrName>
                                        </p:attrNameLst>
                                      </p:cBhvr>
                                      <p:to>
                                        <p:strVal val="visible"/>
                                      </p:to>
                                    </p:set>
                                  </p:childTnLst>
                                </p:cTn>
                              </p:par>
                            </p:childTnLst>
                          </p:cTn>
                        </p:par>
                        <p:par>
                          <p:cTn id="31" fill="hold">
                            <p:stCondLst>
                              <p:cond delay="1200"/>
                            </p:stCondLst>
                            <p:childTnLst>
                              <p:par>
                                <p:cTn id="32" presetID="1" presetClass="entr" presetSubtype="0" fill="hold" grpId="0" nodeType="afterEffect">
                                  <p:stCondLst>
                                    <p:cond delay="200"/>
                                  </p:stCondLst>
                                  <p:childTnLst>
                                    <p:set>
                                      <p:cBhvr>
                                        <p:cTn id="33" dur="1" fill="hold">
                                          <p:stCondLst>
                                            <p:cond delay="0"/>
                                          </p:stCondLst>
                                        </p:cTn>
                                        <p:tgtEl>
                                          <p:spTgt spid="5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63"/>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9" grpId="0" animBg="1"/>
      <p:bldP spid="50" grpId="0" animBg="1"/>
      <p:bldP spid="51" grpId="0" animBg="1"/>
      <p:bldP spid="52" grpId="0" animBg="1"/>
      <p:bldP spid="53" grpId="0" animBg="1"/>
      <p:bldP spid="54" grpId="0" animBg="1"/>
      <p:bldP spid="55" grpId="0" animBg="1"/>
      <p:bldP spid="56" grpId="0" animBg="1"/>
      <p:bldP spid="47" grpId="0" animBg="1"/>
      <p:bldP spid="63" grpId="0" animBg="1"/>
      <p:bldP spid="63" grpId="1" animBg="1"/>
      <p:bldP spid="64"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smtClean="0"/>
              <a:t>RE at the network edge</a:t>
            </a:r>
            <a:endParaRPr lang="en-US" dirty="0"/>
          </a:p>
        </p:txBody>
      </p:sp>
      <p:sp>
        <p:nvSpPr>
          <p:cNvPr id="4" name="Slide Number Placeholder 3"/>
          <p:cNvSpPr>
            <a:spLocks noGrp="1"/>
          </p:cNvSpPr>
          <p:nvPr>
            <p:ph type="sldNum" sz="quarter" idx="12"/>
          </p:nvPr>
        </p:nvSpPr>
        <p:spPr/>
        <p:txBody>
          <a:bodyPr>
            <a:normAutofit/>
          </a:bodyPr>
          <a:lstStyle/>
          <a:p>
            <a:fld id="{5FB3A051-D589-44F7-B9C4-E480E4503EF8}" type="slidenum">
              <a:rPr lang="en-US" smtClean="0"/>
              <a:pPr/>
              <a:t>23</a:t>
            </a:fld>
            <a:endParaRPr lang="en-US"/>
          </a:p>
        </p:txBody>
      </p:sp>
      <p:sp>
        <p:nvSpPr>
          <p:cNvPr id="5" name="Cloud 4"/>
          <p:cNvSpPr/>
          <p:nvPr/>
        </p:nvSpPr>
        <p:spPr>
          <a:xfrm>
            <a:off x="504856" y="1600461"/>
            <a:ext cx="7873990" cy="3967333"/>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p:txBody>
      </p:sp>
      <p:pic>
        <p:nvPicPr>
          <p:cNvPr id="6"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654230" y="2420212"/>
            <a:ext cx="1219200" cy="533400"/>
          </a:xfrm>
          <a:prstGeom prst="rect">
            <a:avLst/>
          </a:prstGeom>
          <a:noFill/>
          <a:ln w="12700">
            <a:noFill/>
            <a:miter lim="800000"/>
            <a:headEnd/>
            <a:tailEnd/>
          </a:ln>
          <a:effectLst/>
        </p:spPr>
      </p:pic>
      <p:pic>
        <p:nvPicPr>
          <p:cNvPr id="7"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654230" y="4310815"/>
            <a:ext cx="1219200" cy="533400"/>
          </a:xfrm>
          <a:prstGeom prst="rect">
            <a:avLst/>
          </a:prstGeom>
          <a:noFill/>
          <a:ln w="12700">
            <a:noFill/>
            <a:miter lim="800000"/>
            <a:headEnd/>
            <a:tailEnd/>
          </a:ln>
          <a:effectLst/>
        </p:spPr>
      </p:pic>
      <p:pic>
        <p:nvPicPr>
          <p:cNvPr id="8"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283326" y="4310815"/>
            <a:ext cx="1219200" cy="533400"/>
          </a:xfrm>
          <a:prstGeom prst="rect">
            <a:avLst/>
          </a:prstGeom>
          <a:noFill/>
          <a:ln w="12700">
            <a:noFill/>
            <a:miter lim="800000"/>
            <a:headEnd/>
            <a:tailEnd/>
          </a:ln>
          <a:effectLst/>
        </p:spPr>
      </p:pic>
      <p:pic>
        <p:nvPicPr>
          <p:cNvPr id="9"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283326" y="2420212"/>
            <a:ext cx="1219200" cy="533400"/>
          </a:xfrm>
          <a:prstGeom prst="rect">
            <a:avLst/>
          </a:prstGeom>
          <a:noFill/>
          <a:ln w="12700">
            <a:noFill/>
            <a:miter lim="800000"/>
            <a:headEnd/>
            <a:tailEnd/>
          </a:ln>
          <a:effectLst/>
        </p:spPr>
      </p:pic>
      <p:pic>
        <p:nvPicPr>
          <p:cNvPr id="11"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2580063" y="3309205"/>
            <a:ext cx="1219200" cy="533400"/>
          </a:xfrm>
          <a:prstGeom prst="rect">
            <a:avLst/>
          </a:prstGeom>
          <a:noFill/>
          <a:ln w="12700">
            <a:noFill/>
            <a:miter lim="800000"/>
            <a:headEnd/>
            <a:tailEnd/>
          </a:ln>
          <a:effectLst/>
        </p:spPr>
      </p:pic>
      <p:pic>
        <p:nvPicPr>
          <p:cNvPr id="12"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5368335" y="3309205"/>
            <a:ext cx="1219200" cy="533400"/>
          </a:xfrm>
          <a:prstGeom prst="rect">
            <a:avLst/>
          </a:prstGeom>
          <a:noFill/>
          <a:ln w="12700">
            <a:noFill/>
            <a:miter lim="800000"/>
            <a:headEnd/>
            <a:tailEnd/>
          </a:ln>
          <a:effectLst/>
        </p:spPr>
      </p:pic>
      <p:cxnSp>
        <p:nvCxnSpPr>
          <p:cNvPr id="14" name="Straight Connector 13"/>
          <p:cNvCxnSpPr>
            <a:endCxn id="12" idx="1"/>
          </p:cNvCxnSpPr>
          <p:nvPr/>
        </p:nvCxnSpPr>
        <p:spPr>
          <a:xfrm flipV="1">
            <a:off x="3788650" y="3575905"/>
            <a:ext cx="1579685" cy="3549"/>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endCxn id="11" idx="1"/>
          </p:cNvCxnSpPr>
          <p:nvPr/>
        </p:nvCxnSpPr>
        <p:spPr>
          <a:xfrm rot="16200000" flipH="1">
            <a:off x="1791079" y="2786921"/>
            <a:ext cx="865998" cy="711970"/>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endCxn id="7" idx="3"/>
          </p:cNvCxnSpPr>
          <p:nvPr/>
        </p:nvCxnSpPr>
        <p:spPr>
          <a:xfrm rot="5400000">
            <a:off x="1739005" y="3726694"/>
            <a:ext cx="985246" cy="716396"/>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9" idx="1"/>
          </p:cNvCxnSpPr>
          <p:nvPr/>
        </p:nvCxnSpPr>
        <p:spPr>
          <a:xfrm rot="10800000" flipV="1">
            <a:off x="6580496" y="2686911"/>
            <a:ext cx="702831" cy="904261"/>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H="1">
            <a:off x="6498143" y="3713081"/>
            <a:ext cx="865998" cy="711970"/>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sp>
        <p:nvSpPr>
          <p:cNvPr id="23" name="Flowchart: Magnetic Disk 6"/>
          <p:cNvSpPr/>
          <p:nvPr/>
        </p:nvSpPr>
        <p:spPr>
          <a:xfrm>
            <a:off x="889877" y="2920919"/>
            <a:ext cx="759729" cy="977082"/>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24" name="Flowchart: Magnetic Disk 6"/>
          <p:cNvSpPr/>
          <p:nvPr/>
        </p:nvSpPr>
        <p:spPr>
          <a:xfrm>
            <a:off x="896295" y="4927424"/>
            <a:ext cx="759729" cy="977082"/>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25" name="Flowchart: Magnetic Disk 6"/>
          <p:cNvSpPr/>
          <p:nvPr/>
        </p:nvSpPr>
        <p:spPr>
          <a:xfrm>
            <a:off x="7647119" y="2948333"/>
            <a:ext cx="759729" cy="977082"/>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26" name="Flowchart: Magnetic Disk 6"/>
          <p:cNvSpPr/>
          <p:nvPr/>
        </p:nvSpPr>
        <p:spPr>
          <a:xfrm>
            <a:off x="7668134" y="4954838"/>
            <a:ext cx="759729" cy="977082"/>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32" name="Rectangle 31"/>
          <p:cNvSpPr/>
          <p:nvPr/>
        </p:nvSpPr>
        <p:spPr>
          <a:xfrm>
            <a:off x="7719920" y="3486864"/>
            <a:ext cx="629810" cy="291986"/>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33" name="Rectangle 32"/>
          <p:cNvSpPr/>
          <p:nvPr/>
        </p:nvSpPr>
        <p:spPr>
          <a:xfrm>
            <a:off x="952733" y="3478672"/>
            <a:ext cx="629810" cy="291986"/>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39" name="Title 1"/>
          <p:cNvSpPr txBox="1">
            <a:spLocks/>
          </p:cNvSpPr>
          <p:nvPr/>
        </p:nvSpPr>
        <p:spPr>
          <a:xfrm>
            <a:off x="423585" y="0"/>
            <a:ext cx="457944"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42" name="Oval Callout 41"/>
          <p:cNvSpPr/>
          <p:nvPr/>
        </p:nvSpPr>
        <p:spPr>
          <a:xfrm>
            <a:off x="1680641" y="2079954"/>
            <a:ext cx="1304734" cy="434876"/>
          </a:xfrm>
          <a:prstGeom prst="wedgeEllipseCallout">
            <a:avLst>
              <a:gd name="adj1" fmla="val -52701"/>
              <a:gd name="adj2" fmla="val 5439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Encode</a:t>
            </a:r>
            <a:endParaRPr lang="en-US" dirty="0">
              <a:latin typeface="Calibri"/>
              <a:cs typeface="Calibri"/>
            </a:endParaRPr>
          </a:p>
        </p:txBody>
      </p:sp>
      <p:sp>
        <p:nvSpPr>
          <p:cNvPr id="43" name="Oval Callout 42"/>
          <p:cNvSpPr/>
          <p:nvPr/>
        </p:nvSpPr>
        <p:spPr>
          <a:xfrm>
            <a:off x="6335642" y="1941924"/>
            <a:ext cx="1304734" cy="434876"/>
          </a:xfrm>
          <a:prstGeom prst="wedgeEllipseCallout">
            <a:avLst>
              <a:gd name="adj1" fmla="val 47997"/>
              <a:gd name="adj2" fmla="val 67820"/>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Decode</a:t>
            </a:r>
            <a:endParaRPr lang="en-US" dirty="0">
              <a:latin typeface="Calibri"/>
              <a:cs typeface="Calibri"/>
            </a:endParaRPr>
          </a:p>
        </p:txBody>
      </p:sp>
      <p:sp>
        <p:nvSpPr>
          <p:cNvPr id="44" name="Oval Callout 43"/>
          <p:cNvSpPr/>
          <p:nvPr/>
        </p:nvSpPr>
        <p:spPr>
          <a:xfrm>
            <a:off x="1404941" y="4727299"/>
            <a:ext cx="1304734" cy="434876"/>
          </a:xfrm>
          <a:prstGeom prst="wedgeEllipseCallout">
            <a:avLst>
              <a:gd name="adj1" fmla="val -52701"/>
              <a:gd name="adj2" fmla="val 5439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Encode</a:t>
            </a:r>
            <a:endParaRPr lang="en-US" dirty="0">
              <a:latin typeface="Calibri"/>
              <a:cs typeface="Calibri"/>
            </a:endParaRPr>
          </a:p>
        </p:txBody>
      </p:sp>
      <p:sp>
        <p:nvSpPr>
          <p:cNvPr id="45" name="Oval Callout 44"/>
          <p:cNvSpPr/>
          <p:nvPr/>
        </p:nvSpPr>
        <p:spPr>
          <a:xfrm>
            <a:off x="6452429" y="4639584"/>
            <a:ext cx="1304734" cy="434876"/>
          </a:xfrm>
          <a:prstGeom prst="wedgeEllipseCallout">
            <a:avLst>
              <a:gd name="adj1" fmla="val 45760"/>
              <a:gd name="adj2" fmla="val 71178"/>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Decode</a:t>
            </a:r>
            <a:endParaRPr lang="en-US" dirty="0">
              <a:latin typeface="Calibri"/>
              <a:cs typeface="Calibri"/>
            </a:endParaRPr>
          </a:p>
        </p:txBody>
      </p:sp>
      <p:graphicFrame>
        <p:nvGraphicFramePr>
          <p:cNvPr id="41" name="Table 40"/>
          <p:cNvGraphicFramePr>
            <a:graphicFrameLocks noGrp="1"/>
          </p:cNvGraphicFramePr>
          <p:nvPr/>
        </p:nvGraphicFramePr>
        <p:xfrm>
          <a:off x="2321126" y="5410199"/>
          <a:ext cx="4832033" cy="1188720"/>
        </p:xfrm>
        <a:graphic>
          <a:graphicData uri="http://schemas.openxmlformats.org/drawingml/2006/table">
            <a:tbl>
              <a:tblPr>
                <a:effectLst>
                  <a:outerShdw blurRad="50800" dist="38100" dir="2700000" algn="tl" rotWithShape="0">
                    <a:srgbClr val="000000">
                      <a:alpha val="43000"/>
                    </a:srgbClr>
                  </a:outerShdw>
                </a:effectLst>
                <a:tableStyleId>{9D7B26C5-4107-4FEC-AEDC-1716B250A1EF}</a:tableStyleId>
              </a:tblPr>
              <a:tblGrid>
                <a:gridCol w="4144612"/>
                <a:gridCol w="687421"/>
              </a:tblGrid>
              <a:tr h="340095">
                <a:tc>
                  <a:txBody>
                    <a:bodyPr/>
                    <a:lstStyle/>
                    <a:p>
                      <a:pPr algn="ctr"/>
                      <a:r>
                        <a:rPr lang="en-US" sz="2000" b="1" dirty="0" smtClean="0">
                          <a:latin typeface="Calibri"/>
                          <a:cs typeface="Calibri"/>
                        </a:rPr>
                        <a:t>Leverage</a:t>
                      </a:r>
                      <a:r>
                        <a:rPr lang="en-US" sz="2000" b="1" baseline="0" dirty="0" smtClean="0">
                          <a:latin typeface="Calibri"/>
                          <a:cs typeface="Calibri"/>
                        </a:rPr>
                        <a:t> all RE</a:t>
                      </a:r>
                      <a:endParaRPr lang="en-US" sz="2000" b="1" dirty="0">
                        <a:latin typeface="Calibri"/>
                        <a:cs typeface="Calibri"/>
                      </a:endParaRPr>
                    </a:p>
                  </a:txBody>
                  <a:tcPr>
                    <a:lnL>
                      <a:noFill/>
                    </a:lnL>
                    <a:lnR>
                      <a:noFill/>
                    </a:lnR>
                    <a:lnT w="12700" cmpd="sng">
                      <a:noFill/>
                    </a:lnT>
                    <a:lnB>
                      <a:noFill/>
                    </a:lnB>
                    <a:lnTlToBr w="12700" cmpd="sng">
                      <a:noFill/>
                      <a:prstDash val="solid"/>
                    </a:lnTlToBr>
                    <a:lnBlToTr w="12700" cmpd="sng">
                      <a:noFill/>
                      <a:prstDash val="solid"/>
                    </a:lnBlToTr>
                    <a:cell3D prstMaterial="dkEdge">
                      <a:bevel/>
                      <a:lightRig rig="flood" dir="t"/>
                    </a:cell3D>
                    <a:solidFill>
                      <a:schemeClr val="accent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latin typeface="Calibri"/>
                          <a:ea typeface="Zapf Dingbats"/>
                          <a:cs typeface="Calibri"/>
                        </a:rPr>
                        <a:t>✖</a:t>
                      </a:r>
                      <a:endParaRPr lang="en-US" sz="2000" b="1" dirty="0" smtClean="0">
                        <a:latin typeface="Calibri"/>
                        <a:cs typeface="Calibri"/>
                      </a:endParaRPr>
                    </a:p>
                  </a:txBody>
                  <a:tcPr>
                    <a:lnL>
                      <a:noFill/>
                    </a:lnL>
                    <a:lnR>
                      <a:noFill/>
                    </a:lnR>
                    <a:lnT w="12700" cmpd="sng">
                      <a:noFill/>
                    </a:lnT>
                    <a:lnB>
                      <a:noFill/>
                    </a:lnB>
                    <a:lnTlToBr w="12700" cmpd="sng">
                      <a:noFill/>
                      <a:prstDash val="solid"/>
                    </a:lnTlToBr>
                    <a:lnBlToTr w="12700" cmpd="sng">
                      <a:noFill/>
                      <a:prstDash val="solid"/>
                    </a:lnBlToTr>
                    <a:cell3D prstMaterial="dkEdge">
                      <a:bevel/>
                      <a:lightRig rig="flood" dir="t"/>
                    </a:cell3D>
                    <a:solidFill>
                      <a:schemeClr val="accent5"/>
                    </a:solidFill>
                  </a:tcPr>
                </a:tc>
              </a:tr>
              <a:tr h="340095">
                <a:tc>
                  <a:txBody>
                    <a:bodyPr/>
                    <a:lstStyle/>
                    <a:p>
                      <a:pPr algn="ctr"/>
                      <a:r>
                        <a:rPr lang="en-US" sz="2000" b="1" dirty="0" smtClean="0">
                          <a:latin typeface="Calibri"/>
                          <a:cs typeface="Calibri"/>
                        </a:rPr>
                        <a:t>Cache</a:t>
                      </a:r>
                      <a:r>
                        <a:rPr lang="en-US" sz="2000" b="1" baseline="0" dirty="0" smtClean="0">
                          <a:latin typeface="Calibri"/>
                          <a:cs typeface="Calibri"/>
                        </a:rPr>
                        <a:t> Constraints</a:t>
                      </a:r>
                      <a:endParaRPr lang="en-US" sz="2000" b="1" dirty="0">
                        <a:latin typeface="Calibri"/>
                        <a:cs typeface="Calibri"/>
                      </a:endParaRPr>
                    </a:p>
                  </a:txBody>
                  <a:tcP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accent5"/>
                    </a:solidFill>
                  </a:tcPr>
                </a:tc>
                <a:tc>
                  <a:txBody>
                    <a:bodyPr/>
                    <a:lstStyle/>
                    <a:p>
                      <a:pPr algn="ctr"/>
                      <a:r>
                        <a:rPr lang="en-US" sz="2000" b="1" dirty="0" smtClean="0">
                          <a:latin typeface="Calibri"/>
                          <a:ea typeface="Zapf Dingbats"/>
                          <a:cs typeface="Calibri"/>
                        </a:rPr>
                        <a:t>✔</a:t>
                      </a:r>
                      <a:endParaRPr lang="en-US" sz="2000" b="1" dirty="0">
                        <a:latin typeface="Calibri"/>
                        <a:cs typeface="Calibri"/>
                      </a:endParaRPr>
                    </a:p>
                  </a:txBody>
                  <a:tcP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accent5"/>
                    </a:solidFill>
                  </a:tcPr>
                </a:tc>
              </a:tr>
              <a:tr h="340095">
                <a:tc>
                  <a:txBody>
                    <a:bodyPr/>
                    <a:lstStyle/>
                    <a:p>
                      <a:pPr algn="ctr"/>
                      <a:r>
                        <a:rPr lang="en-US" sz="2000" b="1" dirty="0" smtClean="0">
                          <a:latin typeface="Calibri"/>
                          <a:cs typeface="Calibri"/>
                        </a:rPr>
                        <a:t>Processing Constraints</a:t>
                      </a:r>
                      <a:endParaRPr lang="en-US" sz="2000" b="1" dirty="0">
                        <a:latin typeface="Calibri"/>
                        <a:cs typeface="Calibri"/>
                      </a:endParaRPr>
                    </a:p>
                  </a:txBody>
                  <a:tcPr>
                    <a:lnL>
                      <a:noFill/>
                    </a:lnL>
                    <a:lnR>
                      <a:noFill/>
                    </a:lnR>
                    <a:lnT>
                      <a:noFill/>
                    </a:lnT>
                    <a:lnB w="12700" cmpd="sng">
                      <a:noFill/>
                    </a:lnB>
                    <a:lnTlToBr w="12700" cmpd="sng">
                      <a:noFill/>
                      <a:prstDash val="solid"/>
                    </a:lnTlToBr>
                    <a:lnBlToTr w="12700" cmpd="sng">
                      <a:noFill/>
                      <a:prstDash val="solid"/>
                    </a:lnBlToTr>
                    <a:cell3D prstMaterial="dkEdge">
                      <a:bevel/>
                      <a:lightRig rig="flood" dir="t"/>
                    </a:cell3D>
                    <a:solidFill>
                      <a:schemeClr val="accent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latin typeface="Calibri"/>
                          <a:ea typeface="Zapf Dingbats"/>
                          <a:cs typeface="Calibri"/>
                        </a:rPr>
                        <a:t>✔</a:t>
                      </a:r>
                      <a:endParaRPr lang="en-US" sz="2000" b="1" dirty="0" smtClean="0">
                        <a:latin typeface="Calibri"/>
                        <a:cs typeface="Calibri"/>
                      </a:endParaRPr>
                    </a:p>
                  </a:txBody>
                  <a:tcPr>
                    <a:lnL>
                      <a:noFill/>
                    </a:lnL>
                    <a:lnR>
                      <a:noFill/>
                    </a:lnR>
                    <a:lnT>
                      <a:noFill/>
                    </a:lnT>
                    <a:lnB w="12700" cmpd="sng">
                      <a:noFill/>
                    </a:lnB>
                    <a:lnTlToBr w="12700" cmpd="sng">
                      <a:noFill/>
                      <a:prstDash val="solid"/>
                    </a:lnTlToBr>
                    <a:lnBlToTr w="12700" cmpd="sng">
                      <a:noFill/>
                      <a:prstDash val="solid"/>
                    </a:lnBlToTr>
                    <a:cell3D prstMaterial="dkEdge">
                      <a:bevel/>
                      <a:lightRig rig="flood" dir="t"/>
                    </a:cell3D>
                    <a:solidFill>
                      <a:schemeClr val="accent5"/>
                    </a:solidFill>
                  </a:tcPr>
                </a:tc>
              </a:tr>
            </a:tbl>
          </a:graphicData>
        </a:graphic>
      </p:graphicFrame>
      <p:sp>
        <p:nvSpPr>
          <p:cNvPr id="54" name="Freeform 53"/>
          <p:cNvSpPr/>
          <p:nvPr/>
        </p:nvSpPr>
        <p:spPr>
          <a:xfrm>
            <a:off x="2072957" y="2321282"/>
            <a:ext cx="5109399" cy="1126576"/>
          </a:xfrm>
          <a:custGeom>
            <a:avLst/>
            <a:gdLst>
              <a:gd name="connsiteX0" fmla="*/ 58392 w 5109399"/>
              <a:gd name="connsiteY0" fmla="*/ 116794 h 1126576"/>
              <a:gd name="connsiteX1" fmla="*/ 686119 w 5109399"/>
              <a:gd name="connsiteY1" fmla="*/ 890554 h 1126576"/>
              <a:gd name="connsiteX2" fmla="*/ 4175108 w 5109399"/>
              <a:gd name="connsiteY2" fmla="*/ 978150 h 1126576"/>
              <a:gd name="connsiteX3" fmla="*/ 5109399 w 5109399"/>
              <a:gd name="connsiteY3" fmla="*/ 0 h 1126576"/>
            </a:gdLst>
            <a:ahLst/>
            <a:cxnLst>
              <a:cxn ang="0">
                <a:pos x="connsiteX0" y="connsiteY0"/>
              </a:cxn>
              <a:cxn ang="0">
                <a:pos x="connsiteX1" y="connsiteY1"/>
              </a:cxn>
              <a:cxn ang="0">
                <a:pos x="connsiteX2" y="connsiteY2"/>
              </a:cxn>
              <a:cxn ang="0">
                <a:pos x="connsiteX3" y="connsiteY3"/>
              </a:cxn>
            </a:cxnLst>
            <a:rect l="l" t="t" r="r" b="b"/>
            <a:pathLst>
              <a:path w="5109399" h="1126576">
                <a:moveTo>
                  <a:pt x="58392" y="116794"/>
                </a:moveTo>
                <a:cubicBezTo>
                  <a:pt x="29196" y="431894"/>
                  <a:pt x="0" y="746995"/>
                  <a:pt x="686119" y="890554"/>
                </a:cubicBezTo>
                <a:cubicBezTo>
                  <a:pt x="1372238" y="1034113"/>
                  <a:pt x="3437895" y="1126576"/>
                  <a:pt x="4175108" y="978150"/>
                </a:cubicBezTo>
                <a:cubicBezTo>
                  <a:pt x="4912321" y="829724"/>
                  <a:pt x="5109399" y="0"/>
                  <a:pt x="5109399" y="0"/>
                </a:cubicBezTo>
              </a:path>
            </a:pathLst>
          </a:custGeom>
          <a:ln w="50800">
            <a:solidFill>
              <a:schemeClr val="accent4">
                <a:lumMod val="50000"/>
              </a:schemeClr>
            </a:solidFill>
            <a:tailEnd type="stealth"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Calibri"/>
              <a:cs typeface="Calibri"/>
            </a:endParaRPr>
          </a:p>
        </p:txBody>
      </p:sp>
      <p:sp>
        <p:nvSpPr>
          <p:cNvPr id="47" name="Freeform 46"/>
          <p:cNvSpPr/>
          <p:nvPr/>
        </p:nvSpPr>
        <p:spPr>
          <a:xfrm>
            <a:off x="2218939" y="3720377"/>
            <a:ext cx="4875827" cy="1024381"/>
          </a:xfrm>
          <a:custGeom>
            <a:avLst/>
            <a:gdLst>
              <a:gd name="connsiteX0" fmla="*/ 0 w 4875827"/>
              <a:gd name="connsiteY0" fmla="*/ 1024381 h 1024381"/>
              <a:gd name="connsiteX1" fmla="*/ 729914 w 4875827"/>
              <a:gd name="connsiteY1" fmla="*/ 192223 h 1024381"/>
              <a:gd name="connsiteX2" fmla="*/ 3970733 w 4875827"/>
              <a:gd name="connsiteY2" fmla="*/ 119227 h 1024381"/>
              <a:gd name="connsiteX3" fmla="*/ 4875827 w 4875827"/>
              <a:gd name="connsiteY3" fmla="*/ 907587 h 1024381"/>
            </a:gdLst>
            <a:ahLst/>
            <a:cxnLst>
              <a:cxn ang="0">
                <a:pos x="connsiteX0" y="connsiteY0"/>
              </a:cxn>
              <a:cxn ang="0">
                <a:pos x="connsiteX1" y="connsiteY1"/>
              </a:cxn>
              <a:cxn ang="0">
                <a:pos x="connsiteX2" y="connsiteY2"/>
              </a:cxn>
              <a:cxn ang="0">
                <a:pos x="connsiteX3" y="connsiteY3"/>
              </a:cxn>
            </a:cxnLst>
            <a:rect l="l" t="t" r="r" b="b"/>
            <a:pathLst>
              <a:path w="4875827" h="1024381">
                <a:moveTo>
                  <a:pt x="0" y="1024381"/>
                </a:moveTo>
                <a:cubicBezTo>
                  <a:pt x="34062" y="683731"/>
                  <a:pt x="68125" y="343082"/>
                  <a:pt x="729914" y="192223"/>
                </a:cubicBezTo>
                <a:cubicBezTo>
                  <a:pt x="1391703" y="41364"/>
                  <a:pt x="3279748" y="0"/>
                  <a:pt x="3970733" y="119227"/>
                </a:cubicBezTo>
                <a:cubicBezTo>
                  <a:pt x="4661718" y="238454"/>
                  <a:pt x="4875827" y="907587"/>
                  <a:pt x="4875827" y="907587"/>
                </a:cubicBezTo>
              </a:path>
            </a:pathLst>
          </a:custGeom>
          <a:ln w="47625">
            <a:solidFill>
              <a:schemeClr val="accent4">
                <a:lumMod val="50000"/>
              </a:schemeClr>
            </a:solidFill>
            <a:tailEnd type="stealth"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Calibri"/>
              <a:cs typeface="Calibri"/>
            </a:endParaRPr>
          </a:p>
        </p:txBody>
      </p:sp>
      <p:sp>
        <p:nvSpPr>
          <p:cNvPr id="49" name="Freeform 48"/>
          <p:cNvSpPr/>
          <p:nvPr/>
        </p:nvSpPr>
        <p:spPr>
          <a:xfrm>
            <a:off x="2277332" y="2554870"/>
            <a:ext cx="5240784" cy="1824906"/>
          </a:xfrm>
          <a:custGeom>
            <a:avLst/>
            <a:gdLst>
              <a:gd name="connsiteX0" fmla="*/ 0 w 5240784"/>
              <a:gd name="connsiteY0" fmla="*/ 0 h 1824906"/>
              <a:gd name="connsiteX1" fmla="*/ 1021880 w 5240784"/>
              <a:gd name="connsiteY1" fmla="*/ 642367 h 1824906"/>
              <a:gd name="connsiteX2" fmla="*/ 4277297 w 5240784"/>
              <a:gd name="connsiteY2" fmla="*/ 686165 h 1824906"/>
              <a:gd name="connsiteX3" fmla="*/ 5240784 w 5240784"/>
              <a:gd name="connsiteY3" fmla="*/ 1824906 h 1824906"/>
            </a:gdLst>
            <a:ahLst/>
            <a:cxnLst>
              <a:cxn ang="0">
                <a:pos x="connsiteX0" y="connsiteY0"/>
              </a:cxn>
              <a:cxn ang="0">
                <a:pos x="connsiteX1" y="connsiteY1"/>
              </a:cxn>
              <a:cxn ang="0">
                <a:pos x="connsiteX2" y="connsiteY2"/>
              </a:cxn>
              <a:cxn ang="0">
                <a:pos x="connsiteX3" y="connsiteY3"/>
              </a:cxn>
            </a:cxnLst>
            <a:rect l="l" t="t" r="r" b="b"/>
            <a:pathLst>
              <a:path w="5240784" h="1824906">
                <a:moveTo>
                  <a:pt x="0" y="0"/>
                </a:moveTo>
                <a:cubicBezTo>
                  <a:pt x="154498" y="264003"/>
                  <a:pt x="308997" y="528006"/>
                  <a:pt x="1021880" y="642367"/>
                </a:cubicBezTo>
                <a:cubicBezTo>
                  <a:pt x="1734763" y="756728"/>
                  <a:pt x="3574146" y="489075"/>
                  <a:pt x="4277297" y="686165"/>
                </a:cubicBezTo>
                <a:cubicBezTo>
                  <a:pt x="4980448" y="883255"/>
                  <a:pt x="5240784" y="1824906"/>
                  <a:pt x="5240784" y="1824906"/>
                </a:cubicBezTo>
              </a:path>
            </a:pathLst>
          </a:custGeom>
          <a:ln w="57150">
            <a:solidFill>
              <a:schemeClr val="accent6">
                <a:lumMod val="50000"/>
              </a:schemeClr>
            </a:solidFill>
            <a:tailEnd type="stealth"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Calibri"/>
              <a:cs typeface="Calibri"/>
            </a:endParaRPr>
          </a:p>
        </p:txBody>
      </p:sp>
      <p:sp>
        <p:nvSpPr>
          <p:cNvPr id="50" name="Oval Callout 49"/>
          <p:cNvSpPr/>
          <p:nvPr/>
        </p:nvSpPr>
        <p:spPr>
          <a:xfrm>
            <a:off x="3853948" y="1868705"/>
            <a:ext cx="2087554" cy="1182539"/>
          </a:xfrm>
          <a:prstGeom prst="wedgeEllipseCallou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Cannot</a:t>
            </a:r>
          </a:p>
          <a:p>
            <a:pPr algn="ctr"/>
            <a:r>
              <a:rPr lang="en-US" dirty="0" smtClean="0">
                <a:latin typeface="Calibri"/>
                <a:cs typeface="Calibri"/>
              </a:rPr>
              <a:t>leverage</a:t>
            </a:r>
          </a:p>
          <a:p>
            <a:pPr algn="ctr"/>
            <a:r>
              <a:rPr lang="en-US" dirty="0" smtClean="0">
                <a:latin typeface="Calibri"/>
                <a:cs typeface="Calibri"/>
              </a:rPr>
              <a:t>Inter-path RE</a:t>
            </a:r>
            <a:endParaRPr lang="en-US" dirty="0">
              <a:latin typeface="Calibri"/>
              <a:cs typeface="Calibri"/>
            </a:endParaRPr>
          </a:p>
        </p:txBody>
      </p:sp>
      <p:sp>
        <p:nvSpPr>
          <p:cNvPr id="51" name="Oval Callout 50"/>
          <p:cNvSpPr/>
          <p:nvPr/>
        </p:nvSpPr>
        <p:spPr>
          <a:xfrm>
            <a:off x="4196125" y="3889809"/>
            <a:ext cx="2087554" cy="1182539"/>
          </a:xfrm>
          <a:prstGeom prst="wedgeEllipseCallout">
            <a:avLst>
              <a:gd name="adj1" fmla="val -32721"/>
              <a:gd name="adj2" fmla="val -57253"/>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a:cs typeface="Calibri"/>
              </a:rPr>
              <a:t>Can</a:t>
            </a:r>
          </a:p>
          <a:p>
            <a:pPr algn="ctr"/>
            <a:r>
              <a:rPr lang="en-US" dirty="0" smtClean="0">
                <a:latin typeface="Calibri"/>
                <a:cs typeface="Calibri"/>
              </a:rPr>
              <a:t>leverage</a:t>
            </a:r>
          </a:p>
          <a:p>
            <a:pPr algn="ctr"/>
            <a:r>
              <a:rPr lang="en-US" dirty="0" smtClean="0">
                <a:latin typeface="Calibri"/>
                <a:cs typeface="Calibri"/>
              </a:rPr>
              <a:t>Intra-path RE</a:t>
            </a:r>
            <a:endParaRPr lang="en-US" dirty="0">
              <a:latin typeface="Calibri"/>
              <a:cs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54" grpId="0" animBg="1"/>
      <p:bldP spid="47" grpId="0" animBg="1"/>
      <p:bldP spid="49" grpId="0" animBg="1"/>
      <p:bldP spid="50" grpId="0" animBg="1"/>
      <p:bldP spid="51"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1497243" y="4318337"/>
            <a:ext cx="6197993" cy="954107"/>
          </a:xfrm>
          <a:prstGeom prst="rect">
            <a:avLst/>
          </a:prstGeom>
          <a:solidFill>
            <a:schemeClr val="accent5"/>
          </a:solidFill>
          <a:effectLst>
            <a:outerShdw blurRad="50800" dist="38100" dir="2700000" algn="tl" rotWithShape="0">
              <a:srgbClr val="000000">
                <a:alpha val="43000"/>
              </a:srgbClr>
            </a:outerShdw>
          </a:effectLst>
          <a:scene3d>
            <a:camera prst="orthographicFront"/>
            <a:lightRig rig="threePt" dir="t"/>
          </a:scene3d>
          <a:sp3d>
            <a:bevelT/>
          </a:sp3d>
        </p:spPr>
        <p:txBody>
          <a:bodyPr wrap="none" rtlCol="0" anchor="ctr">
            <a:spAutoFit/>
          </a:bodyPr>
          <a:lstStyle/>
          <a:p>
            <a:pPr algn="ctr"/>
            <a:r>
              <a:rPr lang="en-US" sz="2800" i="1" dirty="0" smtClean="0">
                <a:solidFill>
                  <a:srgbClr val="000000"/>
                </a:solidFill>
                <a:latin typeface="Calibri"/>
                <a:cs typeface="Calibri"/>
              </a:rPr>
              <a:t>How can we practically leverage the</a:t>
            </a:r>
            <a:br>
              <a:rPr lang="en-US" sz="2800" i="1" dirty="0" smtClean="0">
                <a:solidFill>
                  <a:srgbClr val="000000"/>
                </a:solidFill>
                <a:latin typeface="Calibri"/>
                <a:cs typeface="Calibri"/>
              </a:rPr>
            </a:br>
            <a:r>
              <a:rPr lang="en-US" sz="2800" i="1" dirty="0" smtClean="0">
                <a:solidFill>
                  <a:srgbClr val="000000"/>
                </a:solidFill>
                <a:latin typeface="Calibri"/>
                <a:cs typeface="Calibri"/>
              </a:rPr>
              <a:t> benefits of network-wide RE optimally?</a:t>
            </a:r>
            <a:endParaRPr lang="en-US" sz="2800" i="1" dirty="0">
              <a:solidFill>
                <a:srgbClr val="000000"/>
              </a:solidFill>
              <a:latin typeface="Calibri"/>
              <a:cs typeface="Calibri"/>
            </a:endParaRPr>
          </a:p>
        </p:txBody>
      </p:sp>
      <p:sp>
        <p:nvSpPr>
          <p:cNvPr id="8" name="Title 33"/>
          <p:cNvSpPr>
            <a:spLocks noGrp="1"/>
          </p:cNvSpPr>
          <p:nvPr>
            <p:ph type="title"/>
          </p:nvPr>
        </p:nvSpPr>
        <p:spPr/>
        <p:txBody>
          <a:bodyPr/>
          <a:lstStyle/>
          <a:p>
            <a:r>
              <a:rPr lang="en-US" dirty="0" err="1" smtClean="0"/>
              <a:t>SmartRE</a:t>
            </a:r>
            <a:r>
              <a:rPr lang="en-US" dirty="0" smtClean="0"/>
              <a:t>: Motivating question</a:t>
            </a:r>
            <a:endParaRPr lang="en-US" dirty="0"/>
          </a:p>
        </p:txBody>
      </p:sp>
      <p:sp>
        <p:nvSpPr>
          <p:cNvPr id="12" name="Slide Number Placeholder 11"/>
          <p:cNvSpPr>
            <a:spLocks noGrp="1"/>
          </p:cNvSpPr>
          <p:nvPr>
            <p:ph type="sldNum" sz="quarter" idx="12"/>
          </p:nvPr>
        </p:nvSpPr>
        <p:spPr/>
        <p:txBody>
          <a:bodyPr>
            <a:normAutofit/>
          </a:bodyPr>
          <a:lstStyle/>
          <a:p>
            <a:fld id="{5FB3A051-D589-44F7-B9C4-E480E4503EF8}" type="slidenum">
              <a:rPr lang="en-US" smtClean="0"/>
              <a:pPr/>
              <a:t>24</a:t>
            </a:fld>
            <a:endParaRPr lang="en-US"/>
          </a:p>
        </p:txBody>
      </p:sp>
      <p:graphicFrame>
        <p:nvGraphicFramePr>
          <p:cNvPr id="14" name="Table 13"/>
          <p:cNvGraphicFramePr>
            <a:graphicFrameLocks noGrp="1"/>
          </p:cNvGraphicFramePr>
          <p:nvPr/>
        </p:nvGraphicFramePr>
        <p:xfrm>
          <a:off x="371040" y="1738136"/>
          <a:ext cx="8473274" cy="2071864"/>
        </p:xfrm>
        <a:graphic>
          <a:graphicData uri="http://schemas.openxmlformats.org/drawingml/2006/table">
            <a:tbl>
              <a:tblPr>
                <a:tableStyleId>{9D7B26C5-4107-4FEC-AEDC-1716B250A1EF}</a:tableStyleId>
              </a:tblPr>
              <a:tblGrid>
                <a:gridCol w="5237375"/>
                <a:gridCol w="1213016"/>
                <a:gridCol w="2022883"/>
              </a:tblGrid>
              <a:tr h="517966">
                <a:tc>
                  <a:txBody>
                    <a:bodyPr/>
                    <a:lstStyle/>
                    <a:p>
                      <a:pPr algn="ctr"/>
                      <a:endParaRPr lang="en-US" sz="2400" b="1" dirty="0"/>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i="1" dirty="0" smtClean="0"/>
                        <a:t>Edge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i="1" dirty="0" smtClean="0"/>
                        <a:t>Hop-by-Hop</a:t>
                      </a: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noFill/>
                  </a:tcPr>
                </a:tc>
              </a:tr>
              <a:tr h="517966">
                <a:tc>
                  <a:txBody>
                    <a:bodyPr/>
                    <a:lstStyle/>
                    <a:p>
                      <a:pPr algn="l"/>
                      <a:r>
                        <a:rPr lang="en-US" sz="2400" b="1" dirty="0" smtClean="0"/>
                        <a:t>Leverage</a:t>
                      </a:r>
                      <a:r>
                        <a:rPr lang="en-US" sz="2400" b="1" baseline="0" dirty="0" smtClean="0"/>
                        <a:t> all RE</a:t>
                      </a:r>
                      <a:endParaRPr lang="en-US" sz="2400" b="1" dirty="0"/>
                    </a:p>
                  </a:txBody>
                  <a:tcPr>
                    <a:lnL>
                      <a:noFill/>
                    </a:lnL>
                    <a:lnR>
                      <a:noFill/>
                    </a:lnR>
                    <a:lnT w="12700" cmpd="sng">
                      <a:noFill/>
                    </a:lnT>
                    <a:lnB>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smtClean="0">
                          <a:latin typeface="Zapf Dingbats"/>
                          <a:ea typeface="Zapf Dingbats"/>
                          <a:cs typeface="Zapf Dingbats"/>
                        </a:rPr>
                        <a:t>✖</a:t>
                      </a:r>
                      <a:endParaRPr lang="en-US" sz="2400" b="1" dirty="0" smtClean="0"/>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smtClean="0">
                          <a:latin typeface="Zapf Dingbats"/>
                          <a:ea typeface="Zapf Dingbats"/>
                          <a:cs typeface="Zapf Dingbats"/>
                        </a:rPr>
                        <a:t>✔</a:t>
                      </a:r>
                      <a:endParaRPr lang="en-US" sz="2400" b="1" dirty="0" smtClean="0"/>
                    </a:p>
                  </a:txBody>
                  <a:tcPr>
                    <a:lnL>
                      <a:noFill/>
                    </a:lnL>
                    <a:lnR>
                      <a:noFill/>
                    </a:lnR>
                    <a:lnT w="12700" cmpd="sng">
                      <a:noFill/>
                    </a:lnT>
                    <a:lnB>
                      <a:noFill/>
                    </a:lnB>
                    <a:lnTlToBr w="12700" cmpd="sng">
                      <a:noFill/>
                      <a:prstDash val="solid"/>
                    </a:lnTlToBr>
                    <a:lnBlToTr w="12700" cmpd="sng">
                      <a:noFill/>
                      <a:prstDash val="solid"/>
                    </a:lnBlToTr>
                    <a:noFill/>
                  </a:tcPr>
                </a:tc>
              </a:tr>
              <a:tr h="517966">
                <a:tc>
                  <a:txBody>
                    <a:bodyPr/>
                    <a:lstStyle/>
                    <a:p>
                      <a:pPr algn="l"/>
                      <a:r>
                        <a:rPr lang="en-US" sz="2400" b="1" dirty="0" smtClean="0"/>
                        <a:t>Cache</a:t>
                      </a:r>
                      <a:r>
                        <a:rPr lang="en-US" sz="2400" b="1" baseline="0" dirty="0" smtClean="0"/>
                        <a:t> Constraints</a:t>
                      </a:r>
                      <a:endParaRPr lang="en-US" sz="2400" b="1" dirty="0"/>
                    </a:p>
                  </a:txBody>
                  <a:tcP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2400" b="1" dirty="0" smtClean="0">
                          <a:latin typeface="Zapf Dingbats"/>
                          <a:ea typeface="Zapf Dingbats"/>
                          <a:cs typeface="Zapf Dingbats"/>
                        </a:rPr>
                        <a:t>✔</a:t>
                      </a:r>
                      <a:endParaRPr lang="en-US" sz="2400" b="1" dirty="0"/>
                    </a:p>
                  </a:txBody>
                  <a:tcPr>
                    <a:lnL>
                      <a:noFill/>
                    </a:lnL>
                    <a:lnR>
                      <a:noFill/>
                    </a:lnR>
                    <a:lnT>
                      <a:noFill/>
                    </a:lnT>
                    <a:lnB>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smtClean="0">
                          <a:latin typeface="Zapf Dingbats"/>
                          <a:ea typeface="Zapf Dingbats"/>
                          <a:cs typeface="Zapf Dingbats"/>
                        </a:rPr>
                        <a:t>✖</a:t>
                      </a:r>
                      <a:endParaRPr lang="en-US" sz="2400" b="1" dirty="0" smtClean="0"/>
                    </a:p>
                  </a:txBody>
                  <a:tcPr>
                    <a:lnL>
                      <a:noFill/>
                    </a:lnL>
                    <a:lnR>
                      <a:noFill/>
                    </a:lnR>
                    <a:lnT>
                      <a:noFill/>
                    </a:lnT>
                    <a:lnB>
                      <a:noFill/>
                    </a:lnB>
                    <a:lnTlToBr w="12700" cmpd="sng">
                      <a:noFill/>
                      <a:prstDash val="solid"/>
                    </a:lnTlToBr>
                    <a:lnBlToTr w="12700" cmpd="sng">
                      <a:noFill/>
                      <a:prstDash val="solid"/>
                    </a:lnBlToTr>
                    <a:noFill/>
                  </a:tcPr>
                </a:tc>
              </a:tr>
              <a:tr h="517966">
                <a:tc>
                  <a:txBody>
                    <a:bodyPr/>
                    <a:lstStyle/>
                    <a:p>
                      <a:pPr algn="l"/>
                      <a:r>
                        <a:rPr lang="en-US" sz="2400" b="1" dirty="0" smtClean="0"/>
                        <a:t>Processing Constraints</a:t>
                      </a:r>
                      <a:endParaRPr lang="en-US" sz="2400" b="1" dirty="0"/>
                    </a:p>
                  </a:txBody>
                  <a:tcPr>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smtClean="0">
                          <a:latin typeface="Zapf Dingbats"/>
                          <a:ea typeface="Zapf Dingbats"/>
                          <a:cs typeface="Zapf Dingbats"/>
                        </a:rPr>
                        <a:t>✔</a:t>
                      </a:r>
                      <a:endParaRPr lang="en-US" sz="2400" b="1" dirty="0" smtClean="0"/>
                    </a:p>
                  </a:txBody>
                  <a:tcPr>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smtClean="0">
                          <a:latin typeface="Zapf Dingbats"/>
                          <a:ea typeface="Zapf Dingbats"/>
                          <a:cs typeface="Zapf Dingbats"/>
                        </a:rPr>
                        <a:t>✖</a:t>
                      </a:r>
                      <a:endParaRPr lang="en-US" sz="2400" b="1" dirty="0" smtClean="0"/>
                    </a:p>
                  </a:txBody>
                  <a:tcPr>
                    <a:lnL>
                      <a:noFill/>
                    </a:lnL>
                    <a:lnR>
                      <a:noFill/>
                    </a:lnR>
                    <a:lnT>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err="1" smtClean="0"/>
              <a:t>SmartRE</a:t>
            </a:r>
            <a:r>
              <a:rPr lang="en-US" dirty="0" smtClean="0"/>
              <a:t>: Key ideas</a:t>
            </a:r>
            <a:endParaRPr lang="en-US" dirty="0"/>
          </a:p>
        </p:txBody>
      </p:sp>
      <p:sp>
        <p:nvSpPr>
          <p:cNvPr id="14" name="Slide Number Placeholder 13"/>
          <p:cNvSpPr>
            <a:spLocks noGrp="1"/>
          </p:cNvSpPr>
          <p:nvPr>
            <p:ph type="sldNum" sz="quarter" idx="12"/>
          </p:nvPr>
        </p:nvSpPr>
        <p:spPr/>
        <p:txBody>
          <a:bodyPr>
            <a:normAutofit/>
          </a:bodyPr>
          <a:lstStyle/>
          <a:p>
            <a:fld id="{5FB3A051-D589-44F7-B9C4-E480E4503EF8}" type="slidenum">
              <a:rPr lang="en-US" smtClean="0"/>
              <a:pPr/>
              <a:t>25</a:t>
            </a:fld>
            <a:endParaRPr lang="en-US"/>
          </a:p>
        </p:txBody>
      </p:sp>
      <p:pic>
        <p:nvPicPr>
          <p:cNvPr id="20" name="Picture 27"/>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915913" y="2189751"/>
            <a:ext cx="1502986" cy="1420252"/>
          </a:xfrm>
          <a:prstGeom prst="rect">
            <a:avLst/>
          </a:prstGeom>
          <a:noFill/>
        </p:spPr>
      </p:pic>
      <p:sp>
        <p:nvSpPr>
          <p:cNvPr id="21" name="Text Box 26"/>
          <p:cNvSpPr txBox="1">
            <a:spLocks noChangeArrowheads="1"/>
          </p:cNvSpPr>
          <p:nvPr/>
        </p:nvSpPr>
        <p:spPr bwMode="auto">
          <a:xfrm>
            <a:off x="2472838" y="2232801"/>
            <a:ext cx="5709206" cy="830997"/>
          </a:xfrm>
          <a:prstGeom prst="rect">
            <a:avLst/>
          </a:prstGeom>
          <a:solidFill>
            <a:srgbClr val="000080"/>
          </a:solidFill>
          <a:ln w="9525">
            <a:noFill/>
            <a:miter lim="800000"/>
            <a:headEnd/>
            <a:tailEnd/>
          </a:ln>
        </p:spPr>
        <p:txBody>
          <a:bodyPr wrap="square">
            <a:prstTxWarp prst="textNoShape">
              <a:avLst/>
            </a:prstTxWarp>
            <a:spAutoFit/>
          </a:bodyPr>
          <a:lstStyle/>
          <a:p>
            <a:pPr algn="ctr">
              <a:spcBef>
                <a:spcPct val="50000"/>
              </a:spcBef>
            </a:pPr>
            <a:r>
              <a:rPr lang="en-US" sz="2400" b="1" dirty="0" smtClean="0">
                <a:solidFill>
                  <a:srgbClr val="FFFFFF"/>
                </a:solidFill>
                <a:latin typeface="Calibri"/>
                <a:cs typeface="Calibri"/>
              </a:rPr>
              <a:t>Don’t look at one-link-at-a-time – </a:t>
            </a:r>
            <a:br>
              <a:rPr lang="en-US" sz="2400" b="1" dirty="0" smtClean="0">
                <a:solidFill>
                  <a:srgbClr val="FFFFFF"/>
                </a:solidFill>
                <a:latin typeface="Calibri"/>
                <a:cs typeface="Calibri"/>
              </a:rPr>
            </a:br>
            <a:r>
              <a:rPr lang="en-US" sz="2400" b="1" dirty="0" smtClean="0">
                <a:solidFill>
                  <a:srgbClr val="FFFFFF"/>
                </a:solidFill>
                <a:latin typeface="Calibri"/>
                <a:cs typeface="Calibri"/>
              </a:rPr>
              <a:t>Treat RE as a network-wide problem</a:t>
            </a:r>
            <a:endParaRPr lang="en-US" sz="2400" b="1" dirty="0">
              <a:solidFill>
                <a:srgbClr val="FFFFFF"/>
              </a:solidFill>
              <a:latin typeface="Calibri"/>
              <a:cs typeface="Calibri"/>
            </a:endParaRPr>
          </a:p>
        </p:txBody>
      </p:sp>
      <p:sp>
        <p:nvSpPr>
          <p:cNvPr id="22" name="Oval Callout 21"/>
          <p:cNvSpPr/>
          <p:nvPr/>
        </p:nvSpPr>
        <p:spPr>
          <a:xfrm>
            <a:off x="0" y="3589013"/>
            <a:ext cx="3824459" cy="2289076"/>
          </a:xfrm>
          <a:prstGeom prst="wedgeEllipseCallout">
            <a:avLst>
              <a:gd name="adj1" fmla="val 53169"/>
              <a:gd name="adj2" fmla="val -67542"/>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1" dirty="0" smtClean="0">
                <a:latin typeface="Calibri"/>
                <a:cs typeface="Calibri"/>
              </a:rPr>
              <a:t>Cache Constraints:</a:t>
            </a:r>
            <a:br>
              <a:rPr lang="en-US" sz="2000" b="1" i="1" dirty="0" smtClean="0">
                <a:latin typeface="Calibri"/>
                <a:cs typeface="Calibri"/>
              </a:rPr>
            </a:br>
            <a:r>
              <a:rPr lang="en-US" sz="2000" dirty="0" smtClean="0">
                <a:latin typeface="Calibri"/>
                <a:cs typeface="Calibri"/>
              </a:rPr>
              <a:t>Routers coordinate caching; </a:t>
            </a:r>
            <a:br>
              <a:rPr lang="en-US" sz="2000" dirty="0" smtClean="0">
                <a:latin typeface="Calibri"/>
                <a:cs typeface="Calibri"/>
              </a:rPr>
            </a:br>
            <a:r>
              <a:rPr lang="en-US" sz="2000" dirty="0" smtClean="0">
                <a:latin typeface="Calibri"/>
                <a:cs typeface="Calibri"/>
              </a:rPr>
              <a:t>Each packet is cached only once</a:t>
            </a:r>
          </a:p>
          <a:p>
            <a:pPr algn="ctr"/>
            <a:r>
              <a:rPr lang="en-US" sz="2000" dirty="0" smtClean="0">
                <a:latin typeface="Calibri"/>
                <a:cs typeface="Calibri"/>
              </a:rPr>
              <a:t>downstream</a:t>
            </a:r>
          </a:p>
          <a:p>
            <a:pPr algn="ctr"/>
            <a:endParaRPr lang="en-US" sz="2000" dirty="0" smtClean="0">
              <a:latin typeface="Calibri"/>
              <a:cs typeface="Calibri"/>
            </a:endParaRPr>
          </a:p>
        </p:txBody>
      </p:sp>
      <p:sp>
        <p:nvSpPr>
          <p:cNvPr id="23" name="Oval Callout 22"/>
          <p:cNvSpPr/>
          <p:nvPr/>
        </p:nvSpPr>
        <p:spPr>
          <a:xfrm>
            <a:off x="2476500" y="3427332"/>
            <a:ext cx="4851837" cy="2218834"/>
          </a:xfrm>
          <a:prstGeom prst="wedgeEllipseCallout">
            <a:avLst>
              <a:gd name="adj1" fmla="val 2594"/>
              <a:gd name="adj2" fmla="val -65088"/>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1" dirty="0" smtClean="0">
                <a:latin typeface="Calibri"/>
                <a:cs typeface="Calibri"/>
              </a:rPr>
              <a:t>Processing Constraints:</a:t>
            </a:r>
            <a:br>
              <a:rPr lang="en-US" sz="2000" b="1" i="1" dirty="0" smtClean="0">
                <a:latin typeface="Calibri"/>
                <a:cs typeface="Calibri"/>
              </a:rPr>
            </a:br>
            <a:r>
              <a:rPr lang="en-US" sz="2000" dirty="0" smtClean="0">
                <a:latin typeface="Calibri"/>
                <a:cs typeface="Calibri"/>
              </a:rPr>
              <a:t>Encode @ Ingress,</a:t>
            </a:r>
            <a:br>
              <a:rPr lang="en-US" sz="2000" dirty="0" smtClean="0">
                <a:latin typeface="Calibri"/>
                <a:cs typeface="Calibri"/>
              </a:rPr>
            </a:br>
            <a:r>
              <a:rPr lang="en-US" sz="2000" dirty="0" smtClean="0">
                <a:latin typeface="Calibri"/>
                <a:cs typeface="Calibri"/>
              </a:rPr>
              <a:t> Decode@ Interior/Egress; </a:t>
            </a:r>
            <a:br>
              <a:rPr lang="en-US" sz="2000" dirty="0" smtClean="0">
                <a:latin typeface="Calibri"/>
                <a:cs typeface="Calibri"/>
              </a:rPr>
            </a:br>
            <a:r>
              <a:rPr lang="en-US" sz="2000" dirty="0" smtClean="0">
                <a:latin typeface="Calibri"/>
                <a:cs typeface="Calibri"/>
              </a:rPr>
              <a:t>Decode can occur</a:t>
            </a:r>
            <a:br>
              <a:rPr lang="en-US" sz="2000" dirty="0" smtClean="0">
                <a:latin typeface="Calibri"/>
                <a:cs typeface="Calibri"/>
              </a:rPr>
            </a:br>
            <a:r>
              <a:rPr lang="en-US" sz="2000" dirty="0" smtClean="0">
                <a:latin typeface="Calibri"/>
                <a:cs typeface="Calibri"/>
              </a:rPr>
              <a:t> multiple hops</a:t>
            </a:r>
            <a:br>
              <a:rPr lang="en-US" sz="2000" dirty="0" smtClean="0">
                <a:latin typeface="Calibri"/>
                <a:cs typeface="Calibri"/>
              </a:rPr>
            </a:br>
            <a:r>
              <a:rPr lang="en-US" sz="2000" dirty="0" smtClean="0">
                <a:latin typeface="Calibri"/>
                <a:cs typeface="Calibri"/>
              </a:rPr>
              <a:t>after encoder</a:t>
            </a:r>
            <a:endParaRPr lang="en-US" sz="2000" dirty="0">
              <a:latin typeface="Calibri"/>
              <a:cs typeface="Calibri"/>
            </a:endParaRPr>
          </a:p>
        </p:txBody>
      </p:sp>
      <p:sp>
        <p:nvSpPr>
          <p:cNvPr id="24" name="Oval Callout 23"/>
          <p:cNvSpPr/>
          <p:nvPr/>
        </p:nvSpPr>
        <p:spPr>
          <a:xfrm>
            <a:off x="6295571" y="3746938"/>
            <a:ext cx="2848429" cy="2425262"/>
          </a:xfrm>
          <a:prstGeom prst="wedgeEllipseCallout">
            <a:avLst>
              <a:gd name="adj1" fmla="val -40256"/>
              <a:gd name="adj2" fmla="val -74193"/>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1" dirty="0" smtClean="0">
                <a:latin typeface="Calibri"/>
                <a:cs typeface="Calibri"/>
              </a:rPr>
              <a:t>High Performance: </a:t>
            </a:r>
          </a:p>
          <a:p>
            <a:pPr algn="ctr"/>
            <a:r>
              <a:rPr lang="en-US" sz="2000" dirty="0" smtClean="0">
                <a:latin typeface="Calibri"/>
                <a:cs typeface="Calibri"/>
              </a:rPr>
              <a:t>Network-Wide Optimization; Account for traffic, routing, </a:t>
            </a:r>
          </a:p>
          <a:p>
            <a:pPr algn="ctr"/>
            <a:r>
              <a:rPr lang="en-US" sz="2000" dirty="0" smtClean="0">
                <a:latin typeface="Calibri"/>
                <a:cs typeface="Calibri"/>
              </a:rPr>
              <a:t>constraints etc.</a:t>
            </a:r>
            <a:endParaRPr lang="en-US" sz="2000" dirty="0">
              <a:latin typeface="Calibri"/>
              <a:cs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utoUpdateAnimBg="0"/>
      <p:bldP spid="22" grpId="0" animBg="1"/>
      <p:bldP spid="23" grpId="0" animBg="1"/>
      <p:bldP spid="24"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 name="Title 37"/>
          <p:cNvSpPr>
            <a:spLocks noGrp="1"/>
          </p:cNvSpPr>
          <p:nvPr>
            <p:ph type="title"/>
          </p:nvPr>
        </p:nvSpPr>
        <p:spPr/>
        <p:txBody>
          <a:bodyPr/>
          <a:lstStyle/>
          <a:p>
            <a:r>
              <a:rPr lang="en-US" dirty="0" smtClean="0"/>
              <a:t>Cache constraints</a:t>
            </a:r>
            <a:endParaRPr lang="en-US" dirty="0"/>
          </a:p>
        </p:txBody>
      </p:sp>
      <p:sp>
        <p:nvSpPr>
          <p:cNvPr id="4" name="Slide Number Placeholder 3"/>
          <p:cNvSpPr>
            <a:spLocks noGrp="1"/>
          </p:cNvSpPr>
          <p:nvPr>
            <p:ph type="sldNum" sz="quarter" idx="12"/>
          </p:nvPr>
        </p:nvSpPr>
        <p:spPr/>
        <p:txBody>
          <a:bodyPr>
            <a:normAutofit/>
          </a:bodyPr>
          <a:lstStyle/>
          <a:p>
            <a:fld id="{5FB3A051-D589-44F7-B9C4-E480E4503EF8}" type="slidenum">
              <a:rPr lang="en-US" smtClean="0"/>
              <a:pPr/>
              <a:t>26</a:t>
            </a:fld>
            <a:endParaRPr lang="en-US"/>
          </a:p>
        </p:txBody>
      </p:sp>
      <p:sp>
        <p:nvSpPr>
          <p:cNvPr id="5" name="Cloud 4"/>
          <p:cNvSpPr/>
          <p:nvPr/>
        </p:nvSpPr>
        <p:spPr>
          <a:xfrm>
            <a:off x="504856" y="2311661"/>
            <a:ext cx="7873990" cy="3967333"/>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p:txBody>
      </p:sp>
      <p:pic>
        <p:nvPicPr>
          <p:cNvPr id="6" name="Picture 5"/>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654230" y="5022015"/>
            <a:ext cx="1219200" cy="533400"/>
          </a:xfrm>
          <a:prstGeom prst="rect">
            <a:avLst/>
          </a:prstGeom>
          <a:noFill/>
          <a:ln w="12700">
            <a:noFill/>
            <a:miter lim="800000"/>
            <a:headEnd/>
            <a:tailEnd/>
          </a:ln>
          <a:effectLst/>
        </p:spPr>
      </p:pic>
      <p:pic>
        <p:nvPicPr>
          <p:cNvPr id="7"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283326" y="5022015"/>
            <a:ext cx="1219200" cy="533400"/>
          </a:xfrm>
          <a:prstGeom prst="rect">
            <a:avLst/>
          </a:prstGeom>
          <a:noFill/>
          <a:ln w="12700">
            <a:noFill/>
            <a:miter lim="800000"/>
            <a:headEnd/>
            <a:tailEnd/>
          </a:ln>
          <a:effectLst/>
        </p:spPr>
      </p:pic>
      <p:pic>
        <p:nvPicPr>
          <p:cNvPr id="8"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2580063" y="4020405"/>
            <a:ext cx="1219200" cy="533400"/>
          </a:xfrm>
          <a:prstGeom prst="rect">
            <a:avLst/>
          </a:prstGeom>
          <a:noFill/>
          <a:ln w="12700">
            <a:noFill/>
            <a:miter lim="800000"/>
            <a:headEnd/>
            <a:tailEnd/>
          </a:ln>
          <a:effectLst/>
        </p:spPr>
      </p:pic>
      <p:pic>
        <p:nvPicPr>
          <p:cNvPr id="9"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5368335" y="4020405"/>
            <a:ext cx="1219200" cy="533400"/>
          </a:xfrm>
          <a:prstGeom prst="rect">
            <a:avLst/>
          </a:prstGeom>
          <a:noFill/>
          <a:ln w="12700">
            <a:noFill/>
            <a:miter lim="800000"/>
            <a:headEnd/>
            <a:tailEnd/>
          </a:ln>
          <a:effectLst/>
        </p:spPr>
      </p:pic>
      <p:cxnSp>
        <p:nvCxnSpPr>
          <p:cNvPr id="10" name="Straight Connector 9"/>
          <p:cNvCxnSpPr>
            <a:endCxn id="9" idx="1"/>
          </p:cNvCxnSpPr>
          <p:nvPr/>
        </p:nvCxnSpPr>
        <p:spPr>
          <a:xfrm flipV="1">
            <a:off x="3788650" y="4287105"/>
            <a:ext cx="1579685" cy="3549"/>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6200000" flipH="1">
            <a:off x="6498143" y="4424281"/>
            <a:ext cx="865998" cy="711970"/>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654230" y="3131412"/>
            <a:ext cx="1219200" cy="533400"/>
          </a:xfrm>
          <a:prstGeom prst="rect">
            <a:avLst/>
          </a:prstGeom>
          <a:noFill/>
          <a:ln w="12700">
            <a:noFill/>
            <a:miter lim="800000"/>
            <a:headEnd/>
            <a:tailEnd/>
          </a:ln>
          <a:effectLst/>
        </p:spPr>
      </p:pic>
      <p:pic>
        <p:nvPicPr>
          <p:cNvPr id="13"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283326" y="3131412"/>
            <a:ext cx="1219200" cy="533400"/>
          </a:xfrm>
          <a:prstGeom prst="rect">
            <a:avLst/>
          </a:prstGeom>
          <a:noFill/>
          <a:ln w="12700">
            <a:noFill/>
            <a:miter lim="800000"/>
            <a:headEnd/>
            <a:tailEnd/>
          </a:ln>
          <a:effectLst/>
        </p:spPr>
      </p:pic>
      <p:cxnSp>
        <p:nvCxnSpPr>
          <p:cNvPr id="14" name="Straight Connector 13"/>
          <p:cNvCxnSpPr/>
          <p:nvPr/>
        </p:nvCxnSpPr>
        <p:spPr>
          <a:xfrm rot="16200000" flipH="1">
            <a:off x="1791079" y="3498121"/>
            <a:ext cx="865998" cy="711970"/>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1739005" y="4437894"/>
            <a:ext cx="985246" cy="716396"/>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6453110" y="3496445"/>
            <a:ext cx="985246" cy="716396"/>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sp>
        <p:nvSpPr>
          <p:cNvPr id="17" name="Flowchart: Magnetic Disk 6"/>
          <p:cNvSpPr/>
          <p:nvPr/>
        </p:nvSpPr>
        <p:spPr>
          <a:xfrm>
            <a:off x="4239134" y="3695700"/>
            <a:ext cx="759729" cy="1140107"/>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18" name="Flowchart: Magnetic Disk 6"/>
          <p:cNvSpPr/>
          <p:nvPr/>
        </p:nvSpPr>
        <p:spPr>
          <a:xfrm>
            <a:off x="6523597" y="2997200"/>
            <a:ext cx="759729" cy="1156153"/>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19" name="Flowchart: Magnetic Disk 6"/>
          <p:cNvSpPr/>
          <p:nvPr/>
        </p:nvSpPr>
        <p:spPr>
          <a:xfrm>
            <a:off x="1873430" y="3176270"/>
            <a:ext cx="768170" cy="1103629"/>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20" name="TextBox 19"/>
          <p:cNvSpPr txBox="1"/>
          <p:nvPr/>
        </p:nvSpPr>
        <p:spPr>
          <a:xfrm>
            <a:off x="901248" y="1455762"/>
            <a:ext cx="1678816" cy="646331"/>
          </a:xfrm>
          <a:prstGeom prst="rect">
            <a:avLst/>
          </a:prstGeom>
          <a:noFill/>
        </p:spPr>
        <p:txBody>
          <a:bodyPr wrap="square" rtlCol="0">
            <a:spAutoFit/>
          </a:bodyPr>
          <a:lstStyle/>
          <a:p>
            <a:r>
              <a:rPr lang="en-US" dirty="0" smtClean="0">
                <a:latin typeface="Calibri"/>
              </a:rPr>
              <a:t>Packet arrivals: </a:t>
            </a:r>
          </a:p>
          <a:p>
            <a:r>
              <a:rPr lang="en-US" dirty="0" smtClean="0">
                <a:latin typeface="Calibri"/>
              </a:rPr>
              <a:t>A, B, A,B</a:t>
            </a:r>
            <a:endParaRPr lang="en-US" dirty="0">
              <a:latin typeface="Calibri"/>
            </a:endParaRPr>
          </a:p>
        </p:txBody>
      </p:sp>
      <p:sp>
        <p:nvSpPr>
          <p:cNvPr id="21" name="TextBox 20"/>
          <p:cNvSpPr txBox="1"/>
          <p:nvPr/>
        </p:nvSpPr>
        <p:spPr>
          <a:xfrm>
            <a:off x="4391850" y="1461892"/>
            <a:ext cx="2428050" cy="646331"/>
          </a:xfrm>
          <a:prstGeom prst="rect">
            <a:avLst/>
          </a:prstGeom>
          <a:noFill/>
        </p:spPr>
        <p:txBody>
          <a:bodyPr wrap="square" rtlCol="0">
            <a:spAutoFit/>
          </a:bodyPr>
          <a:lstStyle/>
          <a:p>
            <a:r>
              <a:rPr lang="en-US" dirty="0" smtClean="0">
                <a:latin typeface="Calibri"/>
              </a:rPr>
              <a:t>Ingress can store 2pkts</a:t>
            </a:r>
            <a:endParaRPr lang="en-US" dirty="0">
              <a:latin typeface="Calibri"/>
            </a:endParaRPr>
          </a:p>
          <a:p>
            <a:r>
              <a:rPr lang="en-US" dirty="0" smtClean="0">
                <a:latin typeface="Calibri"/>
              </a:rPr>
              <a:t>Interior can store 1pkt</a:t>
            </a:r>
            <a:endParaRPr lang="en-US" dirty="0">
              <a:latin typeface="Calibri"/>
            </a:endParaRPr>
          </a:p>
        </p:txBody>
      </p:sp>
      <p:sp>
        <p:nvSpPr>
          <p:cNvPr id="22" name="TextBox 21"/>
          <p:cNvSpPr txBox="1"/>
          <p:nvPr/>
        </p:nvSpPr>
        <p:spPr>
          <a:xfrm>
            <a:off x="2025830" y="3446506"/>
            <a:ext cx="467696" cy="830997"/>
          </a:xfrm>
          <a:prstGeom prst="rect">
            <a:avLst/>
          </a:prstGeom>
          <a:noFill/>
        </p:spPr>
        <p:txBody>
          <a:bodyPr wrap="none" rtlCol="0">
            <a:spAutoFit/>
          </a:bodyPr>
          <a:lstStyle/>
          <a:p>
            <a:r>
              <a:rPr lang="en-US" sz="1600" dirty="0" smtClean="0">
                <a:latin typeface="Calibri"/>
              </a:rPr>
              <a:t>A,B</a:t>
            </a:r>
          </a:p>
          <a:p>
            <a:r>
              <a:rPr lang="en-US" sz="1600" dirty="0" smtClean="0">
                <a:latin typeface="Calibri"/>
              </a:rPr>
              <a:t>B,A</a:t>
            </a:r>
          </a:p>
          <a:p>
            <a:r>
              <a:rPr lang="en-US" sz="1600" dirty="0" smtClean="0">
                <a:latin typeface="Calibri"/>
              </a:rPr>
              <a:t>A,B</a:t>
            </a:r>
            <a:endParaRPr lang="en-US" sz="1600" dirty="0">
              <a:latin typeface="Calibri"/>
            </a:endParaRPr>
          </a:p>
        </p:txBody>
      </p:sp>
      <p:sp>
        <p:nvSpPr>
          <p:cNvPr id="23" name="TextBox 22"/>
          <p:cNvSpPr txBox="1"/>
          <p:nvPr/>
        </p:nvSpPr>
        <p:spPr>
          <a:xfrm>
            <a:off x="6762930" y="3294106"/>
            <a:ext cx="303388" cy="830997"/>
          </a:xfrm>
          <a:prstGeom prst="rect">
            <a:avLst/>
          </a:prstGeom>
          <a:noFill/>
        </p:spPr>
        <p:txBody>
          <a:bodyPr wrap="none" rtlCol="0">
            <a:spAutoFit/>
          </a:bodyPr>
          <a:lstStyle/>
          <a:p>
            <a:r>
              <a:rPr lang="en-US" sz="1600" dirty="0" smtClean="0">
                <a:latin typeface="Calibri"/>
              </a:rPr>
              <a:t>B</a:t>
            </a:r>
          </a:p>
          <a:p>
            <a:r>
              <a:rPr lang="en-US" sz="1600" dirty="0" smtClean="0">
                <a:latin typeface="Calibri"/>
              </a:rPr>
              <a:t>A</a:t>
            </a:r>
          </a:p>
          <a:p>
            <a:r>
              <a:rPr lang="en-US" sz="1600" dirty="0" smtClean="0">
                <a:latin typeface="Calibri"/>
              </a:rPr>
              <a:t>B</a:t>
            </a:r>
            <a:endParaRPr lang="en-US" sz="1600" dirty="0">
              <a:latin typeface="Calibri"/>
            </a:endParaRPr>
          </a:p>
        </p:txBody>
      </p:sp>
      <p:sp>
        <p:nvSpPr>
          <p:cNvPr id="24" name="TextBox 23"/>
          <p:cNvSpPr txBox="1"/>
          <p:nvPr/>
        </p:nvSpPr>
        <p:spPr>
          <a:xfrm>
            <a:off x="4502330" y="3992606"/>
            <a:ext cx="303388" cy="830997"/>
          </a:xfrm>
          <a:prstGeom prst="rect">
            <a:avLst/>
          </a:prstGeom>
          <a:noFill/>
        </p:spPr>
        <p:txBody>
          <a:bodyPr wrap="none" rtlCol="0">
            <a:spAutoFit/>
          </a:bodyPr>
          <a:lstStyle/>
          <a:p>
            <a:r>
              <a:rPr lang="en-US" sz="1600" dirty="0" smtClean="0">
                <a:latin typeface="Calibri"/>
              </a:rPr>
              <a:t>B</a:t>
            </a:r>
          </a:p>
          <a:p>
            <a:r>
              <a:rPr lang="en-US" sz="1600" dirty="0" smtClean="0">
                <a:latin typeface="Calibri"/>
              </a:rPr>
              <a:t>A</a:t>
            </a:r>
          </a:p>
          <a:p>
            <a:r>
              <a:rPr lang="en-US" sz="1600" dirty="0" smtClean="0">
                <a:latin typeface="Calibri"/>
              </a:rPr>
              <a:t>B</a:t>
            </a:r>
            <a:endParaRPr lang="en-US" sz="1600" dirty="0">
              <a:latin typeface="Calibri"/>
            </a:endParaRPr>
          </a:p>
        </p:txBody>
      </p:sp>
      <p:grpSp>
        <p:nvGrpSpPr>
          <p:cNvPr id="3" name="Group 36"/>
          <p:cNvGrpSpPr/>
          <p:nvPr/>
        </p:nvGrpSpPr>
        <p:grpSpPr>
          <a:xfrm>
            <a:off x="2616201" y="2504100"/>
            <a:ext cx="3962399" cy="1640906"/>
            <a:chOff x="2616201" y="1792900"/>
            <a:chExt cx="3962399" cy="1640906"/>
          </a:xfrm>
        </p:grpSpPr>
        <p:sp>
          <p:nvSpPr>
            <p:cNvPr id="25" name="TextBox 24"/>
            <p:cNvSpPr txBox="1"/>
            <p:nvPr/>
          </p:nvSpPr>
          <p:spPr>
            <a:xfrm>
              <a:off x="3893729" y="1792900"/>
              <a:ext cx="1439818" cy="369332"/>
            </a:xfrm>
            <a:prstGeom prst="rect">
              <a:avLst/>
            </a:prstGeom>
            <a:noFill/>
          </p:spPr>
          <p:txBody>
            <a:bodyPr wrap="square" rtlCol="0">
              <a:spAutoFit/>
            </a:bodyPr>
            <a:lstStyle/>
            <a:p>
              <a:r>
                <a:rPr lang="en-US" dirty="0" smtClean="0">
                  <a:latin typeface="Calibri"/>
                </a:rPr>
                <a:t>After 2</a:t>
              </a:r>
              <a:r>
                <a:rPr lang="en-US" baseline="30000" dirty="0" smtClean="0">
                  <a:latin typeface="Calibri"/>
                </a:rPr>
                <a:t>nd</a:t>
              </a:r>
              <a:r>
                <a:rPr lang="en-US" dirty="0" smtClean="0">
                  <a:latin typeface="Calibri"/>
                </a:rPr>
                <a:t> </a:t>
              </a:r>
              <a:r>
                <a:rPr lang="en-US" dirty="0" err="1" smtClean="0">
                  <a:latin typeface="Calibri"/>
                </a:rPr>
                <a:t>pkt</a:t>
              </a:r>
              <a:endParaRPr lang="en-US" dirty="0">
                <a:latin typeface="Calibri"/>
              </a:endParaRPr>
            </a:p>
          </p:txBody>
        </p:sp>
        <p:cxnSp>
          <p:nvCxnSpPr>
            <p:cNvPr id="26" name="Straight Arrow Connector 25"/>
            <p:cNvCxnSpPr>
              <a:stCxn id="25" idx="1"/>
            </p:cNvCxnSpPr>
            <p:nvPr/>
          </p:nvCxnSpPr>
          <p:spPr>
            <a:xfrm rot="10800000" flipV="1">
              <a:off x="2616201" y="1977566"/>
              <a:ext cx="1277529" cy="651334"/>
            </a:xfrm>
            <a:prstGeom prst="straightConnector1">
              <a:avLst/>
            </a:prstGeom>
            <a:ln w="38100" cap="flat" cmpd="sng" algn="ctr">
              <a:solidFill>
                <a:srgbClr val="000000"/>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245100" y="2044700"/>
              <a:ext cx="1333500" cy="698500"/>
            </a:xfrm>
            <a:prstGeom prst="straightConnector1">
              <a:avLst/>
            </a:prstGeom>
            <a:ln w="38100" cap="flat" cmpd="sng" algn="ctr">
              <a:solidFill>
                <a:srgbClr val="000000"/>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H="1">
              <a:off x="3962909" y="2742691"/>
              <a:ext cx="1173206" cy="209024"/>
            </a:xfrm>
            <a:prstGeom prst="straightConnector1">
              <a:avLst/>
            </a:prstGeom>
            <a:ln w="38100" cap="flat" cmpd="sng" algn="ctr">
              <a:solidFill>
                <a:srgbClr val="000000"/>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7" name="Group 37"/>
          <p:cNvGrpSpPr/>
          <p:nvPr/>
        </p:nvGrpSpPr>
        <p:grpSpPr>
          <a:xfrm rot="10800000">
            <a:off x="2374901" y="4025902"/>
            <a:ext cx="4419599" cy="1516104"/>
            <a:chOff x="2311401" y="1805600"/>
            <a:chExt cx="4419599" cy="1516104"/>
          </a:xfrm>
        </p:grpSpPr>
        <p:sp>
          <p:nvSpPr>
            <p:cNvPr id="39" name="TextBox 38"/>
            <p:cNvSpPr txBox="1"/>
            <p:nvPr/>
          </p:nvSpPr>
          <p:spPr>
            <a:xfrm rot="10800000">
              <a:off x="3741329" y="1805600"/>
              <a:ext cx="1439818" cy="369332"/>
            </a:xfrm>
            <a:prstGeom prst="rect">
              <a:avLst/>
            </a:prstGeom>
            <a:noFill/>
          </p:spPr>
          <p:txBody>
            <a:bodyPr wrap="square" rtlCol="0">
              <a:spAutoFit/>
            </a:bodyPr>
            <a:lstStyle/>
            <a:p>
              <a:r>
                <a:rPr lang="en-US" dirty="0" smtClean="0">
                  <a:latin typeface="Calibri"/>
                </a:rPr>
                <a:t>After  4</a:t>
              </a:r>
              <a:r>
                <a:rPr lang="en-US" baseline="30000" dirty="0" smtClean="0">
                  <a:latin typeface="Calibri"/>
                </a:rPr>
                <a:t>th</a:t>
              </a:r>
              <a:r>
                <a:rPr lang="en-US" dirty="0" smtClean="0">
                  <a:latin typeface="Calibri"/>
                </a:rPr>
                <a:t> </a:t>
              </a:r>
              <a:r>
                <a:rPr lang="en-US" dirty="0" err="1" smtClean="0">
                  <a:latin typeface="Calibri"/>
                </a:rPr>
                <a:t>pkt</a:t>
              </a:r>
              <a:endParaRPr lang="en-US" dirty="0">
                <a:latin typeface="Calibri"/>
              </a:endParaRPr>
            </a:p>
          </p:txBody>
        </p:sp>
        <p:cxnSp>
          <p:nvCxnSpPr>
            <p:cNvPr id="40" name="Straight Arrow Connector 39"/>
            <p:cNvCxnSpPr/>
            <p:nvPr/>
          </p:nvCxnSpPr>
          <p:spPr>
            <a:xfrm rot="10800000" flipV="1">
              <a:off x="2311401" y="2039006"/>
              <a:ext cx="1524000" cy="1282698"/>
            </a:xfrm>
            <a:prstGeom prst="straightConnector1">
              <a:avLst/>
            </a:prstGeom>
            <a:ln w="38100" cap="flat" cmpd="sng" algn="ctr">
              <a:solidFill>
                <a:srgbClr val="000000"/>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245099" y="2044700"/>
              <a:ext cx="1485901" cy="1086506"/>
            </a:xfrm>
            <a:prstGeom prst="straightConnector1">
              <a:avLst/>
            </a:prstGeom>
            <a:ln w="38100" cap="flat" cmpd="sng" algn="ctr">
              <a:solidFill>
                <a:srgbClr val="000000"/>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V="1">
              <a:off x="4240536" y="2259465"/>
              <a:ext cx="415803" cy="6877"/>
            </a:xfrm>
            <a:prstGeom prst="straightConnector1">
              <a:avLst/>
            </a:prstGeom>
            <a:ln w="38100" cap="flat" cmpd="sng" algn="ctr">
              <a:solidFill>
                <a:srgbClr val="000000"/>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1701800" y="2317653"/>
            <a:ext cx="4952999" cy="830997"/>
          </a:xfrm>
          <a:prstGeom prst="rect">
            <a:avLst/>
          </a:prstGeom>
          <a:solidFill>
            <a:srgbClr val="000090"/>
          </a:solidFill>
          <a:ln>
            <a:noFill/>
          </a:ln>
        </p:spPr>
        <p:txBody>
          <a:bodyPr wrap="square" rtlCol="0">
            <a:spAutoFit/>
          </a:bodyPr>
          <a:lstStyle/>
          <a:p>
            <a:pPr algn="ctr"/>
            <a:r>
              <a:rPr lang="en-US" sz="2400" b="1" i="1" dirty="0" smtClean="0">
                <a:solidFill>
                  <a:schemeClr val="bg1"/>
                </a:solidFill>
                <a:latin typeface="Calibri"/>
              </a:rPr>
              <a:t>Total RE savings in network footprint?</a:t>
            </a:r>
          </a:p>
        </p:txBody>
      </p:sp>
      <p:sp>
        <p:nvSpPr>
          <p:cNvPr id="51" name="Oval Callout 50"/>
          <p:cNvSpPr/>
          <p:nvPr/>
        </p:nvSpPr>
        <p:spPr>
          <a:xfrm>
            <a:off x="4076700" y="5702300"/>
            <a:ext cx="3390900" cy="1155700"/>
          </a:xfrm>
          <a:prstGeom prst="wedgeEllipseCallout">
            <a:avLst>
              <a:gd name="adj1" fmla="val -29717"/>
              <a:gd name="adj2" fmla="val -82847"/>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libri"/>
              </a:rPr>
              <a:t>RE on first link</a:t>
            </a:r>
          </a:p>
          <a:p>
            <a:pPr algn="ctr"/>
            <a:r>
              <a:rPr lang="en-US" sz="2400" dirty="0" smtClean="0">
                <a:latin typeface="Calibri"/>
              </a:rPr>
              <a:t>No RE on interior</a:t>
            </a:r>
            <a:endParaRPr lang="en-US" sz="2400" dirty="0">
              <a:latin typeface="Calibri"/>
            </a:endParaRPr>
          </a:p>
        </p:txBody>
      </p:sp>
      <p:sp>
        <p:nvSpPr>
          <p:cNvPr id="36" name="TextBox 35"/>
          <p:cNvSpPr txBox="1"/>
          <p:nvPr/>
        </p:nvSpPr>
        <p:spPr>
          <a:xfrm>
            <a:off x="3340101" y="4768753"/>
            <a:ext cx="1371599" cy="461665"/>
          </a:xfrm>
          <a:prstGeom prst="rect">
            <a:avLst/>
          </a:prstGeom>
          <a:solidFill>
            <a:srgbClr val="000090"/>
          </a:solidFill>
          <a:ln>
            <a:noFill/>
          </a:ln>
        </p:spPr>
        <p:txBody>
          <a:bodyPr wrap="square" rtlCol="0">
            <a:spAutoFit/>
          </a:bodyPr>
          <a:lstStyle/>
          <a:p>
            <a:r>
              <a:rPr lang="en-US" sz="2400" b="1" i="1" dirty="0" smtClean="0">
                <a:solidFill>
                  <a:srgbClr val="FFFFFF"/>
                </a:solidFill>
                <a:latin typeface="Calibri"/>
              </a:rPr>
              <a:t>2 * 1 = 2</a:t>
            </a:r>
          </a:p>
        </p:txBody>
      </p:sp>
      <p:sp>
        <p:nvSpPr>
          <p:cNvPr id="53" name="Oval Callout 52"/>
          <p:cNvSpPr/>
          <p:nvPr/>
        </p:nvSpPr>
        <p:spPr>
          <a:xfrm>
            <a:off x="5368423" y="3279594"/>
            <a:ext cx="2029161" cy="1459926"/>
          </a:xfrm>
          <a:prstGeom prst="wedgeEllipseCallout">
            <a:avLst>
              <a:gd name="adj1" fmla="val -80653"/>
              <a:gd name="adj2" fmla="val 60679"/>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solidFill>
                  <a:schemeClr val="bg1"/>
                </a:solidFill>
                <a:latin typeface="Calibri"/>
              </a:rPr>
              <a:t>Can we do better than this?</a:t>
            </a:r>
            <a:endParaRPr lang="en-US" sz="2400" dirty="0">
              <a:solidFill>
                <a:schemeClr val="bg1"/>
              </a:solidFill>
              <a:latin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1" grpId="0" animBg="1"/>
      <p:bldP spid="36" grpId="0" animBg="1"/>
      <p:bldP spid="53"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 name="Title 37"/>
          <p:cNvSpPr>
            <a:spLocks noGrp="1"/>
          </p:cNvSpPr>
          <p:nvPr>
            <p:ph type="title"/>
          </p:nvPr>
        </p:nvSpPr>
        <p:spPr/>
        <p:txBody>
          <a:bodyPr/>
          <a:lstStyle/>
          <a:p>
            <a:r>
              <a:rPr lang="en-US" dirty="0" smtClean="0"/>
              <a:t>Coordinated caching</a:t>
            </a:r>
            <a:endParaRPr lang="en-US" dirty="0"/>
          </a:p>
        </p:txBody>
      </p:sp>
      <p:sp>
        <p:nvSpPr>
          <p:cNvPr id="4" name="Slide Number Placeholder 3"/>
          <p:cNvSpPr>
            <a:spLocks noGrp="1"/>
          </p:cNvSpPr>
          <p:nvPr>
            <p:ph type="sldNum" sz="quarter" idx="12"/>
          </p:nvPr>
        </p:nvSpPr>
        <p:spPr/>
        <p:txBody>
          <a:bodyPr>
            <a:normAutofit/>
          </a:bodyPr>
          <a:lstStyle/>
          <a:p>
            <a:fld id="{5FB3A051-D589-44F7-B9C4-E480E4503EF8}" type="slidenum">
              <a:rPr lang="en-US" smtClean="0"/>
              <a:pPr/>
              <a:t>27</a:t>
            </a:fld>
            <a:endParaRPr lang="en-US"/>
          </a:p>
        </p:txBody>
      </p:sp>
      <p:sp>
        <p:nvSpPr>
          <p:cNvPr id="5" name="Cloud 4"/>
          <p:cNvSpPr/>
          <p:nvPr/>
        </p:nvSpPr>
        <p:spPr>
          <a:xfrm>
            <a:off x="504856" y="1973499"/>
            <a:ext cx="7873990" cy="3967333"/>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p:txBody>
      </p:sp>
      <p:pic>
        <p:nvPicPr>
          <p:cNvPr id="6" name="Picture 5"/>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654230" y="4683853"/>
            <a:ext cx="1219200" cy="533400"/>
          </a:xfrm>
          <a:prstGeom prst="rect">
            <a:avLst/>
          </a:prstGeom>
          <a:noFill/>
          <a:ln w="12700">
            <a:noFill/>
            <a:miter lim="800000"/>
            <a:headEnd/>
            <a:tailEnd/>
          </a:ln>
          <a:effectLst/>
        </p:spPr>
      </p:pic>
      <p:pic>
        <p:nvPicPr>
          <p:cNvPr id="7"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283326" y="4683853"/>
            <a:ext cx="1219200" cy="533400"/>
          </a:xfrm>
          <a:prstGeom prst="rect">
            <a:avLst/>
          </a:prstGeom>
          <a:noFill/>
          <a:ln w="12700">
            <a:noFill/>
            <a:miter lim="800000"/>
            <a:headEnd/>
            <a:tailEnd/>
          </a:ln>
          <a:effectLst/>
        </p:spPr>
      </p:pic>
      <p:pic>
        <p:nvPicPr>
          <p:cNvPr id="8"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2580063" y="3682243"/>
            <a:ext cx="1219200" cy="533400"/>
          </a:xfrm>
          <a:prstGeom prst="rect">
            <a:avLst/>
          </a:prstGeom>
          <a:noFill/>
          <a:ln w="12700">
            <a:noFill/>
            <a:miter lim="800000"/>
            <a:headEnd/>
            <a:tailEnd/>
          </a:ln>
          <a:effectLst/>
        </p:spPr>
      </p:pic>
      <p:pic>
        <p:nvPicPr>
          <p:cNvPr id="9"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5368335" y="3682243"/>
            <a:ext cx="1219200" cy="533400"/>
          </a:xfrm>
          <a:prstGeom prst="rect">
            <a:avLst/>
          </a:prstGeom>
          <a:noFill/>
          <a:ln w="12700">
            <a:noFill/>
            <a:miter lim="800000"/>
            <a:headEnd/>
            <a:tailEnd/>
          </a:ln>
          <a:effectLst/>
        </p:spPr>
      </p:pic>
      <p:cxnSp>
        <p:nvCxnSpPr>
          <p:cNvPr id="10" name="Straight Connector 9"/>
          <p:cNvCxnSpPr>
            <a:endCxn id="9" idx="1"/>
          </p:cNvCxnSpPr>
          <p:nvPr/>
        </p:nvCxnSpPr>
        <p:spPr>
          <a:xfrm flipV="1">
            <a:off x="3788650" y="3948943"/>
            <a:ext cx="1579685" cy="3549"/>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6200000" flipH="1">
            <a:off x="6498143" y="4086119"/>
            <a:ext cx="865998" cy="711970"/>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654230" y="2793250"/>
            <a:ext cx="1219200" cy="533400"/>
          </a:xfrm>
          <a:prstGeom prst="rect">
            <a:avLst/>
          </a:prstGeom>
          <a:noFill/>
          <a:ln w="12700">
            <a:noFill/>
            <a:miter lim="800000"/>
            <a:headEnd/>
            <a:tailEnd/>
          </a:ln>
          <a:effectLst/>
        </p:spPr>
      </p:pic>
      <p:pic>
        <p:nvPicPr>
          <p:cNvPr id="13"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283326" y="2793250"/>
            <a:ext cx="1219200" cy="533400"/>
          </a:xfrm>
          <a:prstGeom prst="rect">
            <a:avLst/>
          </a:prstGeom>
          <a:noFill/>
          <a:ln w="12700">
            <a:noFill/>
            <a:miter lim="800000"/>
            <a:headEnd/>
            <a:tailEnd/>
          </a:ln>
          <a:effectLst/>
        </p:spPr>
      </p:pic>
      <p:cxnSp>
        <p:nvCxnSpPr>
          <p:cNvPr id="14" name="Straight Connector 13"/>
          <p:cNvCxnSpPr/>
          <p:nvPr/>
        </p:nvCxnSpPr>
        <p:spPr>
          <a:xfrm rot="16200000" flipH="1">
            <a:off x="1791079" y="3159959"/>
            <a:ext cx="865998" cy="711970"/>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1739005" y="4099732"/>
            <a:ext cx="985246" cy="716396"/>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6453110" y="3158283"/>
            <a:ext cx="985246" cy="716396"/>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sp>
        <p:nvSpPr>
          <p:cNvPr id="18" name="Flowchart: Magnetic Disk 6"/>
          <p:cNvSpPr/>
          <p:nvPr/>
        </p:nvSpPr>
        <p:spPr>
          <a:xfrm>
            <a:off x="6423534" y="2976538"/>
            <a:ext cx="759729" cy="1140107"/>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19" name="Flowchart: Magnetic Disk 6"/>
          <p:cNvSpPr/>
          <p:nvPr/>
        </p:nvSpPr>
        <p:spPr>
          <a:xfrm>
            <a:off x="1492430" y="2228508"/>
            <a:ext cx="768170" cy="1103629"/>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20" name="TextBox 19"/>
          <p:cNvSpPr txBox="1"/>
          <p:nvPr/>
        </p:nvSpPr>
        <p:spPr>
          <a:xfrm>
            <a:off x="977448" y="1600200"/>
            <a:ext cx="1678816" cy="646331"/>
          </a:xfrm>
          <a:prstGeom prst="rect">
            <a:avLst/>
          </a:prstGeom>
          <a:noFill/>
        </p:spPr>
        <p:txBody>
          <a:bodyPr wrap="square" rtlCol="0">
            <a:spAutoFit/>
          </a:bodyPr>
          <a:lstStyle/>
          <a:p>
            <a:r>
              <a:rPr lang="en-US" dirty="0" smtClean="0">
                <a:latin typeface="Calibri"/>
                <a:cs typeface="Calibri"/>
              </a:rPr>
              <a:t>Packet arrivals: </a:t>
            </a:r>
          </a:p>
          <a:p>
            <a:r>
              <a:rPr lang="en-US" dirty="0" smtClean="0">
                <a:latin typeface="Calibri"/>
                <a:cs typeface="Calibri"/>
              </a:rPr>
              <a:t>A, B, A,B</a:t>
            </a:r>
            <a:endParaRPr lang="en-US" dirty="0">
              <a:latin typeface="Calibri"/>
              <a:cs typeface="Calibri"/>
            </a:endParaRPr>
          </a:p>
        </p:txBody>
      </p:sp>
      <p:sp>
        <p:nvSpPr>
          <p:cNvPr id="21" name="TextBox 20"/>
          <p:cNvSpPr txBox="1"/>
          <p:nvPr/>
        </p:nvSpPr>
        <p:spPr>
          <a:xfrm>
            <a:off x="5191950" y="1606330"/>
            <a:ext cx="2428050" cy="646331"/>
          </a:xfrm>
          <a:prstGeom prst="rect">
            <a:avLst/>
          </a:prstGeom>
          <a:noFill/>
        </p:spPr>
        <p:txBody>
          <a:bodyPr wrap="square" rtlCol="0">
            <a:spAutoFit/>
          </a:bodyPr>
          <a:lstStyle/>
          <a:p>
            <a:r>
              <a:rPr lang="en-US" dirty="0" smtClean="0">
                <a:latin typeface="Calibri"/>
                <a:cs typeface="Calibri"/>
              </a:rPr>
              <a:t>Ingress can store 2pkts</a:t>
            </a:r>
            <a:endParaRPr lang="en-US" dirty="0">
              <a:latin typeface="Calibri"/>
              <a:cs typeface="Calibri"/>
            </a:endParaRPr>
          </a:p>
          <a:p>
            <a:r>
              <a:rPr lang="en-US" dirty="0" smtClean="0">
                <a:latin typeface="Calibri"/>
                <a:cs typeface="Calibri"/>
              </a:rPr>
              <a:t>Interior can store 1pkt</a:t>
            </a:r>
            <a:endParaRPr lang="en-US" dirty="0">
              <a:latin typeface="Calibri"/>
              <a:cs typeface="Calibri"/>
            </a:endParaRPr>
          </a:p>
        </p:txBody>
      </p:sp>
      <p:sp>
        <p:nvSpPr>
          <p:cNvPr id="22" name="TextBox 21"/>
          <p:cNvSpPr txBox="1"/>
          <p:nvPr/>
        </p:nvSpPr>
        <p:spPr>
          <a:xfrm>
            <a:off x="1644830" y="2473344"/>
            <a:ext cx="479618" cy="830997"/>
          </a:xfrm>
          <a:prstGeom prst="rect">
            <a:avLst/>
          </a:prstGeom>
          <a:noFill/>
        </p:spPr>
        <p:txBody>
          <a:bodyPr wrap="none" rtlCol="0">
            <a:spAutoFit/>
          </a:bodyPr>
          <a:lstStyle/>
          <a:p>
            <a:r>
              <a:rPr lang="en-US" sz="1600" dirty="0" smtClean="0">
                <a:latin typeface="Calibri"/>
              </a:rPr>
              <a:t>A,B</a:t>
            </a:r>
          </a:p>
          <a:p>
            <a:r>
              <a:rPr lang="en-US" sz="1600" dirty="0" smtClean="0">
                <a:latin typeface="Calibri"/>
              </a:rPr>
              <a:t>A,B</a:t>
            </a:r>
          </a:p>
          <a:p>
            <a:r>
              <a:rPr lang="en-US" sz="1600" dirty="0" smtClean="0">
                <a:latin typeface="Calibri"/>
              </a:rPr>
              <a:t>A,B</a:t>
            </a:r>
            <a:endParaRPr lang="en-US" sz="1600" dirty="0">
              <a:latin typeface="Calibri"/>
            </a:endParaRPr>
          </a:p>
        </p:txBody>
      </p:sp>
      <p:sp>
        <p:nvSpPr>
          <p:cNvPr id="23" name="TextBox 22"/>
          <p:cNvSpPr txBox="1"/>
          <p:nvPr/>
        </p:nvSpPr>
        <p:spPr>
          <a:xfrm>
            <a:off x="6648630" y="3235344"/>
            <a:ext cx="303388" cy="830997"/>
          </a:xfrm>
          <a:prstGeom prst="rect">
            <a:avLst/>
          </a:prstGeom>
          <a:noFill/>
        </p:spPr>
        <p:txBody>
          <a:bodyPr wrap="none" rtlCol="0">
            <a:spAutoFit/>
          </a:bodyPr>
          <a:lstStyle/>
          <a:p>
            <a:r>
              <a:rPr lang="en-US" sz="1600" dirty="0" smtClean="0">
                <a:latin typeface="Calibri"/>
              </a:rPr>
              <a:t>A</a:t>
            </a:r>
          </a:p>
          <a:p>
            <a:r>
              <a:rPr lang="en-US" sz="1600" dirty="0" smtClean="0">
                <a:latin typeface="Calibri"/>
              </a:rPr>
              <a:t>A</a:t>
            </a:r>
          </a:p>
          <a:p>
            <a:r>
              <a:rPr lang="en-US" sz="1600" dirty="0" smtClean="0">
                <a:latin typeface="Calibri"/>
              </a:rPr>
              <a:t>A</a:t>
            </a:r>
            <a:endParaRPr lang="en-US" sz="1600" dirty="0">
              <a:latin typeface="Calibri"/>
            </a:endParaRPr>
          </a:p>
        </p:txBody>
      </p:sp>
      <p:sp>
        <p:nvSpPr>
          <p:cNvPr id="24" name="Flowchart: Magnetic Disk 6"/>
          <p:cNvSpPr/>
          <p:nvPr/>
        </p:nvSpPr>
        <p:spPr>
          <a:xfrm>
            <a:off x="8163434" y="2062138"/>
            <a:ext cx="759729" cy="1140107"/>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25" name="TextBox 24"/>
          <p:cNvSpPr txBox="1"/>
          <p:nvPr/>
        </p:nvSpPr>
        <p:spPr>
          <a:xfrm>
            <a:off x="8464730" y="2333644"/>
            <a:ext cx="303388" cy="830997"/>
          </a:xfrm>
          <a:prstGeom prst="rect">
            <a:avLst/>
          </a:prstGeom>
          <a:noFill/>
        </p:spPr>
        <p:txBody>
          <a:bodyPr wrap="none" rtlCol="0">
            <a:spAutoFit/>
          </a:bodyPr>
          <a:lstStyle/>
          <a:p>
            <a:r>
              <a:rPr lang="en-US" sz="1600" dirty="0" smtClean="0">
                <a:latin typeface="Calibri"/>
              </a:rPr>
              <a:t>B</a:t>
            </a:r>
          </a:p>
          <a:p>
            <a:r>
              <a:rPr lang="en-US" sz="1600" dirty="0" smtClean="0">
                <a:latin typeface="Calibri"/>
              </a:rPr>
              <a:t>B</a:t>
            </a:r>
          </a:p>
          <a:p>
            <a:r>
              <a:rPr lang="en-US" sz="1600" dirty="0" smtClean="0">
                <a:latin typeface="Calibri"/>
              </a:rPr>
              <a:t>B</a:t>
            </a:r>
            <a:endParaRPr lang="en-US" sz="1600" dirty="0">
              <a:latin typeface="Calibri"/>
            </a:endParaRPr>
          </a:p>
        </p:txBody>
      </p:sp>
      <p:grpSp>
        <p:nvGrpSpPr>
          <p:cNvPr id="2" name="Group 25"/>
          <p:cNvGrpSpPr/>
          <p:nvPr/>
        </p:nvGrpSpPr>
        <p:grpSpPr>
          <a:xfrm>
            <a:off x="2197101" y="2165938"/>
            <a:ext cx="6210299" cy="442300"/>
            <a:chOff x="2197101" y="1792900"/>
            <a:chExt cx="6210299" cy="442300"/>
          </a:xfrm>
        </p:grpSpPr>
        <p:sp>
          <p:nvSpPr>
            <p:cNvPr id="27" name="TextBox 26"/>
            <p:cNvSpPr txBox="1"/>
            <p:nvPr/>
          </p:nvSpPr>
          <p:spPr>
            <a:xfrm>
              <a:off x="3893729" y="1792900"/>
              <a:ext cx="1439818" cy="369332"/>
            </a:xfrm>
            <a:prstGeom prst="rect">
              <a:avLst/>
            </a:prstGeom>
            <a:noFill/>
          </p:spPr>
          <p:txBody>
            <a:bodyPr wrap="square" rtlCol="0">
              <a:spAutoFit/>
            </a:bodyPr>
            <a:lstStyle/>
            <a:p>
              <a:r>
                <a:rPr lang="en-US" dirty="0" smtClean="0">
                  <a:latin typeface="Calibri"/>
                </a:rPr>
                <a:t>After 2</a:t>
              </a:r>
              <a:r>
                <a:rPr lang="en-US" baseline="30000" dirty="0" smtClean="0">
                  <a:latin typeface="Calibri"/>
                </a:rPr>
                <a:t>nd</a:t>
              </a:r>
              <a:r>
                <a:rPr lang="en-US" dirty="0" smtClean="0">
                  <a:latin typeface="Calibri"/>
                </a:rPr>
                <a:t> </a:t>
              </a:r>
              <a:r>
                <a:rPr lang="en-US" dirty="0" err="1" smtClean="0">
                  <a:latin typeface="Calibri"/>
                </a:rPr>
                <a:t>pkt</a:t>
              </a:r>
              <a:endParaRPr lang="en-US" dirty="0">
                <a:latin typeface="Calibri"/>
              </a:endParaRPr>
            </a:p>
          </p:txBody>
        </p:sp>
        <p:cxnSp>
          <p:nvCxnSpPr>
            <p:cNvPr id="28" name="Straight Arrow Connector 27"/>
            <p:cNvCxnSpPr>
              <a:stCxn id="27" idx="1"/>
            </p:cNvCxnSpPr>
            <p:nvPr/>
          </p:nvCxnSpPr>
          <p:spPr>
            <a:xfrm rot="10800000" flipV="1">
              <a:off x="2197101" y="1977566"/>
              <a:ext cx="1696629" cy="257634"/>
            </a:xfrm>
            <a:prstGeom prst="straightConnector1">
              <a:avLst/>
            </a:prstGeom>
            <a:ln w="38100" cap="flat" cmpd="sng" algn="ctr">
              <a:solidFill>
                <a:srgbClr val="000000"/>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245100" y="2044700"/>
              <a:ext cx="3162300" cy="63500"/>
            </a:xfrm>
            <a:prstGeom prst="straightConnector1">
              <a:avLst/>
            </a:prstGeom>
            <a:ln w="38100" cap="flat" cmpd="sng" algn="ctr">
              <a:solidFill>
                <a:srgbClr val="000000"/>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3403601" y="4557591"/>
            <a:ext cx="2133599" cy="461665"/>
          </a:xfrm>
          <a:prstGeom prst="rect">
            <a:avLst/>
          </a:prstGeom>
          <a:solidFill>
            <a:srgbClr val="000090"/>
          </a:solidFill>
          <a:ln>
            <a:noFill/>
          </a:ln>
        </p:spPr>
        <p:txBody>
          <a:bodyPr wrap="square" rtlCol="0">
            <a:spAutoFit/>
          </a:bodyPr>
          <a:lstStyle/>
          <a:p>
            <a:r>
              <a:rPr lang="en-US" sz="2400" b="1" i="1" dirty="0" smtClean="0">
                <a:solidFill>
                  <a:srgbClr val="FFFFFF"/>
                </a:solidFill>
                <a:latin typeface="Calibri"/>
              </a:rPr>
              <a:t>1 * 2 + 1 * 3 = 5</a:t>
            </a:r>
          </a:p>
        </p:txBody>
      </p:sp>
      <p:sp>
        <p:nvSpPr>
          <p:cNvPr id="44" name="Oval Callout 43"/>
          <p:cNvSpPr/>
          <p:nvPr/>
        </p:nvSpPr>
        <p:spPr>
          <a:xfrm>
            <a:off x="1206500" y="5567338"/>
            <a:ext cx="2895600" cy="765048"/>
          </a:xfrm>
          <a:prstGeom prst="wedgeEllipseCallout">
            <a:avLst>
              <a:gd name="adj1" fmla="val 32155"/>
              <a:gd name="adj2" fmla="val -117988"/>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libri"/>
              </a:rPr>
              <a:t>RE for </a:t>
            </a:r>
            <a:r>
              <a:rPr lang="en-US" sz="2400" dirty="0" err="1" smtClean="0">
                <a:latin typeface="Calibri"/>
              </a:rPr>
              <a:t>pkt</a:t>
            </a:r>
            <a:r>
              <a:rPr lang="en-US" sz="2400" dirty="0" smtClean="0">
                <a:latin typeface="Calibri"/>
              </a:rPr>
              <a:t> A</a:t>
            </a:r>
          </a:p>
          <a:p>
            <a:pPr algn="ctr"/>
            <a:r>
              <a:rPr lang="en-US" sz="2400" dirty="0" smtClean="0">
                <a:latin typeface="Calibri"/>
              </a:rPr>
              <a:t>Save 2 hops</a:t>
            </a:r>
            <a:endParaRPr lang="en-US" sz="2400" dirty="0">
              <a:latin typeface="Calibri"/>
            </a:endParaRPr>
          </a:p>
        </p:txBody>
      </p:sp>
      <p:sp>
        <p:nvSpPr>
          <p:cNvPr id="50" name="Oval Callout 49"/>
          <p:cNvSpPr/>
          <p:nvPr/>
        </p:nvSpPr>
        <p:spPr>
          <a:xfrm>
            <a:off x="5257800" y="5630838"/>
            <a:ext cx="2895600" cy="765048"/>
          </a:xfrm>
          <a:prstGeom prst="wedgeEllipseCallout">
            <a:avLst>
              <a:gd name="adj1" fmla="val -61705"/>
              <a:gd name="adj2" fmla="val -121308"/>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alibri"/>
              </a:rPr>
              <a:t>RE for </a:t>
            </a:r>
            <a:r>
              <a:rPr lang="en-US" sz="2400" dirty="0" err="1" smtClean="0">
                <a:latin typeface="Calibri"/>
              </a:rPr>
              <a:t>pkt</a:t>
            </a:r>
            <a:r>
              <a:rPr lang="en-US" sz="2400" dirty="0" smtClean="0">
                <a:latin typeface="Calibri"/>
              </a:rPr>
              <a:t> B</a:t>
            </a:r>
          </a:p>
          <a:p>
            <a:pPr algn="ctr"/>
            <a:r>
              <a:rPr lang="en-US" sz="2400" dirty="0" smtClean="0">
                <a:latin typeface="Calibri"/>
              </a:rPr>
              <a:t>Save 3 hops</a:t>
            </a:r>
            <a:endParaRPr lang="en-US" sz="2400" dirty="0">
              <a:latin typeface="Calibri"/>
            </a:endParaRPr>
          </a:p>
        </p:txBody>
      </p:sp>
      <p:grpSp>
        <p:nvGrpSpPr>
          <p:cNvPr id="3" name="Group 54"/>
          <p:cNvGrpSpPr/>
          <p:nvPr/>
        </p:nvGrpSpPr>
        <p:grpSpPr>
          <a:xfrm>
            <a:off x="2209801" y="2699338"/>
            <a:ext cx="6273799" cy="467700"/>
            <a:chOff x="2209801" y="2326300"/>
            <a:chExt cx="6273799" cy="467700"/>
          </a:xfrm>
        </p:grpSpPr>
        <p:sp>
          <p:nvSpPr>
            <p:cNvPr id="52" name="TextBox 51"/>
            <p:cNvSpPr txBox="1"/>
            <p:nvPr/>
          </p:nvSpPr>
          <p:spPr>
            <a:xfrm>
              <a:off x="3969929" y="2326300"/>
              <a:ext cx="1439818" cy="369332"/>
            </a:xfrm>
            <a:prstGeom prst="rect">
              <a:avLst/>
            </a:prstGeom>
            <a:noFill/>
          </p:spPr>
          <p:txBody>
            <a:bodyPr wrap="square" rtlCol="0">
              <a:spAutoFit/>
            </a:bodyPr>
            <a:lstStyle/>
            <a:p>
              <a:r>
                <a:rPr lang="en-US" dirty="0" smtClean="0">
                  <a:latin typeface="Calibri"/>
                </a:rPr>
                <a:t>After 4</a:t>
              </a:r>
              <a:r>
                <a:rPr lang="en-US" baseline="30000" dirty="0" smtClean="0">
                  <a:latin typeface="Calibri"/>
                </a:rPr>
                <a:t>th</a:t>
              </a:r>
              <a:r>
                <a:rPr lang="en-US" dirty="0" smtClean="0">
                  <a:latin typeface="Calibri"/>
                </a:rPr>
                <a:t> </a:t>
              </a:r>
              <a:r>
                <a:rPr lang="en-US" dirty="0" err="1" smtClean="0">
                  <a:latin typeface="Calibri"/>
                </a:rPr>
                <a:t>pkt</a:t>
              </a:r>
              <a:endParaRPr lang="en-US" dirty="0">
                <a:latin typeface="Calibri"/>
              </a:endParaRPr>
            </a:p>
          </p:txBody>
        </p:sp>
        <p:cxnSp>
          <p:nvCxnSpPr>
            <p:cNvPr id="53" name="Straight Arrow Connector 52"/>
            <p:cNvCxnSpPr/>
            <p:nvPr/>
          </p:nvCxnSpPr>
          <p:spPr>
            <a:xfrm>
              <a:off x="5321300" y="2578100"/>
              <a:ext cx="3162300" cy="63500"/>
            </a:xfrm>
            <a:prstGeom prst="straightConnector1">
              <a:avLst/>
            </a:prstGeom>
            <a:ln w="38100" cap="flat" cmpd="sng" algn="ctr">
              <a:solidFill>
                <a:srgbClr val="000000"/>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10800000" flipV="1">
              <a:off x="2209801" y="2536366"/>
              <a:ext cx="1696629" cy="257634"/>
            </a:xfrm>
            <a:prstGeom prst="straightConnector1">
              <a:avLst/>
            </a:prstGeom>
            <a:ln w="38100" cap="flat" cmpd="sng" algn="ctr">
              <a:solidFill>
                <a:srgbClr val="000000"/>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2006600" y="1903291"/>
            <a:ext cx="4952999" cy="830997"/>
          </a:xfrm>
          <a:prstGeom prst="rect">
            <a:avLst/>
          </a:prstGeom>
          <a:solidFill>
            <a:srgbClr val="000090"/>
          </a:solidFill>
          <a:ln>
            <a:noFill/>
          </a:ln>
        </p:spPr>
        <p:txBody>
          <a:bodyPr wrap="square" rtlCol="0">
            <a:spAutoFit/>
          </a:bodyPr>
          <a:lstStyle/>
          <a:p>
            <a:pPr algn="ctr"/>
            <a:r>
              <a:rPr lang="en-US" sz="2400" b="1" i="1" dirty="0" smtClean="0">
                <a:solidFill>
                  <a:schemeClr val="bg1"/>
                </a:solidFill>
                <a:latin typeface="Calibri"/>
              </a:rPr>
              <a:t>Total RE savings in network footprint?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50" grpId="0" animBg="1"/>
      <p:bldP spid="56"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 name="Title 37"/>
          <p:cNvSpPr>
            <a:spLocks noGrp="1"/>
          </p:cNvSpPr>
          <p:nvPr>
            <p:ph type="title"/>
          </p:nvPr>
        </p:nvSpPr>
        <p:spPr/>
        <p:txBody>
          <a:bodyPr/>
          <a:lstStyle/>
          <a:p>
            <a:r>
              <a:rPr lang="en-US" dirty="0" smtClean="0"/>
              <a:t>Processing constraints</a:t>
            </a:r>
            <a:endParaRPr lang="en-US" dirty="0"/>
          </a:p>
        </p:txBody>
      </p:sp>
      <p:sp>
        <p:nvSpPr>
          <p:cNvPr id="4" name="Slide Number Placeholder 3"/>
          <p:cNvSpPr>
            <a:spLocks noGrp="1"/>
          </p:cNvSpPr>
          <p:nvPr>
            <p:ph type="sldNum" sz="quarter" idx="12"/>
          </p:nvPr>
        </p:nvSpPr>
        <p:spPr/>
        <p:txBody>
          <a:bodyPr>
            <a:normAutofit/>
          </a:bodyPr>
          <a:lstStyle/>
          <a:p>
            <a:fld id="{5FB3A051-D589-44F7-B9C4-E480E4503EF8}" type="slidenum">
              <a:rPr lang="en-US" smtClean="0"/>
              <a:pPr/>
              <a:t>28</a:t>
            </a:fld>
            <a:endParaRPr lang="en-US"/>
          </a:p>
        </p:txBody>
      </p:sp>
      <p:sp>
        <p:nvSpPr>
          <p:cNvPr id="56" name="Oval Callout 55"/>
          <p:cNvSpPr/>
          <p:nvPr/>
        </p:nvSpPr>
        <p:spPr>
          <a:xfrm>
            <a:off x="1258772" y="4402479"/>
            <a:ext cx="821787" cy="434876"/>
          </a:xfrm>
          <a:prstGeom prst="wedgeEllipseCallout">
            <a:avLst>
              <a:gd name="adj1" fmla="val 100022"/>
              <a:gd name="adj2" fmla="val -83037"/>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Dec</a:t>
            </a:r>
            <a:endParaRPr lang="en-US" dirty="0"/>
          </a:p>
        </p:txBody>
      </p:sp>
      <p:sp>
        <p:nvSpPr>
          <p:cNvPr id="58" name="Cloud 57"/>
          <p:cNvSpPr/>
          <p:nvPr/>
        </p:nvSpPr>
        <p:spPr>
          <a:xfrm>
            <a:off x="504856" y="2238190"/>
            <a:ext cx="7873990" cy="3967333"/>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cs typeface="Calibri"/>
            </a:endParaRPr>
          </a:p>
          <a:p>
            <a:pPr algn="ctr" fontAlgn="auto">
              <a:spcBef>
                <a:spcPts val="0"/>
              </a:spcBef>
              <a:spcAft>
                <a:spcPts val="0"/>
              </a:spcAft>
              <a:defRPr/>
            </a:pPr>
            <a:endParaRPr lang="en-US" dirty="0" smtClean="0">
              <a:cs typeface="Calibri"/>
            </a:endParaRPr>
          </a:p>
          <a:p>
            <a:pPr algn="ctr" fontAlgn="auto">
              <a:spcBef>
                <a:spcPts val="0"/>
              </a:spcBef>
              <a:spcAft>
                <a:spcPts val="0"/>
              </a:spcAft>
              <a:defRPr/>
            </a:pPr>
            <a:endParaRPr lang="en-US" dirty="0" smtClean="0">
              <a:solidFill>
                <a:schemeClr val="tx1"/>
              </a:solidFill>
              <a:cs typeface="Calibri"/>
            </a:endParaRPr>
          </a:p>
          <a:p>
            <a:pPr algn="ctr" fontAlgn="auto">
              <a:spcBef>
                <a:spcPts val="0"/>
              </a:spcBef>
              <a:spcAft>
                <a:spcPts val="0"/>
              </a:spcAft>
              <a:defRPr/>
            </a:pPr>
            <a:endParaRPr lang="en-US" dirty="0" smtClean="0">
              <a:solidFill>
                <a:schemeClr val="tx1"/>
              </a:solidFill>
              <a:cs typeface="Calibri"/>
            </a:endParaRPr>
          </a:p>
          <a:p>
            <a:pPr algn="ctr" fontAlgn="auto">
              <a:spcBef>
                <a:spcPts val="0"/>
              </a:spcBef>
              <a:spcAft>
                <a:spcPts val="0"/>
              </a:spcAft>
              <a:defRPr/>
            </a:pPr>
            <a:endParaRPr lang="en-US" dirty="0" smtClean="0">
              <a:solidFill>
                <a:schemeClr val="tx1"/>
              </a:solidFill>
              <a:cs typeface="Calibri"/>
            </a:endParaRPr>
          </a:p>
        </p:txBody>
      </p:sp>
      <p:pic>
        <p:nvPicPr>
          <p:cNvPr id="59" name="Picture 58"/>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654230" y="4948544"/>
            <a:ext cx="1219200" cy="533400"/>
          </a:xfrm>
          <a:prstGeom prst="rect">
            <a:avLst/>
          </a:prstGeom>
          <a:noFill/>
          <a:ln w="12700">
            <a:noFill/>
            <a:miter lim="800000"/>
            <a:headEnd/>
            <a:tailEnd/>
          </a:ln>
          <a:effectLst/>
        </p:spPr>
      </p:pic>
      <p:pic>
        <p:nvPicPr>
          <p:cNvPr id="62"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283326" y="4948544"/>
            <a:ext cx="1219200" cy="533400"/>
          </a:xfrm>
          <a:prstGeom prst="rect">
            <a:avLst/>
          </a:prstGeom>
          <a:noFill/>
          <a:ln w="12700">
            <a:noFill/>
            <a:miter lim="800000"/>
            <a:headEnd/>
            <a:tailEnd/>
          </a:ln>
          <a:effectLst/>
        </p:spPr>
      </p:pic>
      <p:pic>
        <p:nvPicPr>
          <p:cNvPr id="63"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2580063" y="3946934"/>
            <a:ext cx="1219200" cy="533400"/>
          </a:xfrm>
          <a:prstGeom prst="rect">
            <a:avLst/>
          </a:prstGeom>
          <a:noFill/>
          <a:ln w="12700">
            <a:noFill/>
            <a:miter lim="800000"/>
            <a:headEnd/>
            <a:tailEnd/>
          </a:ln>
          <a:effectLst/>
        </p:spPr>
      </p:pic>
      <p:pic>
        <p:nvPicPr>
          <p:cNvPr id="64"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5368335" y="3946934"/>
            <a:ext cx="1219200" cy="533400"/>
          </a:xfrm>
          <a:prstGeom prst="rect">
            <a:avLst/>
          </a:prstGeom>
          <a:noFill/>
          <a:ln w="12700">
            <a:noFill/>
            <a:miter lim="800000"/>
            <a:headEnd/>
            <a:tailEnd/>
          </a:ln>
          <a:effectLst/>
        </p:spPr>
      </p:pic>
      <p:cxnSp>
        <p:nvCxnSpPr>
          <p:cNvPr id="67" name="Straight Connector 66"/>
          <p:cNvCxnSpPr>
            <a:endCxn id="64" idx="1"/>
          </p:cNvCxnSpPr>
          <p:nvPr/>
        </p:nvCxnSpPr>
        <p:spPr>
          <a:xfrm flipV="1">
            <a:off x="3788650" y="4213634"/>
            <a:ext cx="1579685" cy="3549"/>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16200000" flipH="1">
            <a:off x="6498143" y="4350810"/>
            <a:ext cx="865998" cy="711970"/>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pic>
        <p:nvPicPr>
          <p:cNvPr id="71"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654230" y="3057941"/>
            <a:ext cx="1219200" cy="533400"/>
          </a:xfrm>
          <a:prstGeom prst="rect">
            <a:avLst/>
          </a:prstGeom>
          <a:noFill/>
          <a:ln w="12700">
            <a:noFill/>
            <a:miter lim="800000"/>
            <a:headEnd/>
            <a:tailEnd/>
          </a:ln>
          <a:effectLst/>
        </p:spPr>
      </p:pic>
      <p:pic>
        <p:nvPicPr>
          <p:cNvPr id="74"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283326" y="3057941"/>
            <a:ext cx="1219200" cy="533400"/>
          </a:xfrm>
          <a:prstGeom prst="rect">
            <a:avLst/>
          </a:prstGeom>
          <a:noFill/>
          <a:ln w="12700">
            <a:noFill/>
            <a:miter lim="800000"/>
            <a:headEnd/>
            <a:tailEnd/>
          </a:ln>
          <a:effectLst/>
        </p:spPr>
      </p:pic>
      <p:cxnSp>
        <p:nvCxnSpPr>
          <p:cNvPr id="75" name="Straight Connector 74"/>
          <p:cNvCxnSpPr/>
          <p:nvPr/>
        </p:nvCxnSpPr>
        <p:spPr>
          <a:xfrm rot="16200000" flipH="1">
            <a:off x="1791079" y="3424650"/>
            <a:ext cx="865998" cy="711970"/>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5400000">
            <a:off x="1739005" y="4364423"/>
            <a:ext cx="985246" cy="716396"/>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5400000">
            <a:off x="6453110" y="3422974"/>
            <a:ext cx="985246" cy="716396"/>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sp>
        <p:nvSpPr>
          <p:cNvPr id="79" name="Oval Callout 78"/>
          <p:cNvSpPr/>
          <p:nvPr/>
        </p:nvSpPr>
        <p:spPr>
          <a:xfrm>
            <a:off x="1817035" y="4668775"/>
            <a:ext cx="773765" cy="434876"/>
          </a:xfrm>
          <a:prstGeom prst="wedgeEllipseCallout">
            <a:avLst>
              <a:gd name="adj1" fmla="val -52701"/>
              <a:gd name="adj2" fmla="val 5439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Enc</a:t>
            </a:r>
            <a:endParaRPr lang="en-US" dirty="0"/>
          </a:p>
        </p:txBody>
      </p:sp>
      <p:sp>
        <p:nvSpPr>
          <p:cNvPr id="80" name="Oval Callout 79"/>
          <p:cNvSpPr/>
          <p:nvPr/>
        </p:nvSpPr>
        <p:spPr>
          <a:xfrm>
            <a:off x="2391313" y="3577726"/>
            <a:ext cx="821787" cy="434876"/>
          </a:xfrm>
          <a:prstGeom prst="wedgeEllipseCallout">
            <a:avLst>
              <a:gd name="adj1" fmla="val -52701"/>
              <a:gd name="adj2" fmla="val 54392"/>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Dec</a:t>
            </a:r>
            <a:endParaRPr lang="en-US" dirty="0"/>
          </a:p>
        </p:txBody>
      </p:sp>
      <p:sp>
        <p:nvSpPr>
          <p:cNvPr id="81" name="Oval Callout 80"/>
          <p:cNvSpPr/>
          <p:nvPr/>
        </p:nvSpPr>
        <p:spPr>
          <a:xfrm>
            <a:off x="1778935" y="2751075"/>
            <a:ext cx="773765" cy="434876"/>
          </a:xfrm>
          <a:prstGeom prst="wedgeEllipseCallout">
            <a:avLst>
              <a:gd name="adj1" fmla="val -52701"/>
              <a:gd name="adj2" fmla="val 5439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Enc</a:t>
            </a:r>
            <a:endParaRPr lang="en-US" dirty="0"/>
          </a:p>
        </p:txBody>
      </p:sp>
      <p:sp>
        <p:nvSpPr>
          <p:cNvPr id="82" name="Oval Callout 81"/>
          <p:cNvSpPr/>
          <p:nvPr/>
        </p:nvSpPr>
        <p:spPr>
          <a:xfrm>
            <a:off x="3645835" y="3563875"/>
            <a:ext cx="773765" cy="434876"/>
          </a:xfrm>
          <a:prstGeom prst="wedgeEllipseCallout">
            <a:avLst>
              <a:gd name="adj1" fmla="val -52701"/>
              <a:gd name="adj2" fmla="val 5439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Enc</a:t>
            </a:r>
            <a:endParaRPr lang="en-US" dirty="0"/>
          </a:p>
        </p:txBody>
      </p:sp>
      <p:sp>
        <p:nvSpPr>
          <p:cNvPr id="83" name="Oval Callout 82"/>
          <p:cNvSpPr/>
          <p:nvPr/>
        </p:nvSpPr>
        <p:spPr>
          <a:xfrm>
            <a:off x="6452535" y="3601975"/>
            <a:ext cx="773765" cy="434876"/>
          </a:xfrm>
          <a:prstGeom prst="wedgeEllipseCallout">
            <a:avLst>
              <a:gd name="adj1" fmla="val -52701"/>
              <a:gd name="adj2" fmla="val 5439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Enc</a:t>
            </a:r>
            <a:endParaRPr lang="en-US" dirty="0"/>
          </a:p>
        </p:txBody>
      </p:sp>
      <p:sp>
        <p:nvSpPr>
          <p:cNvPr id="84" name="Oval Callout 83"/>
          <p:cNvSpPr/>
          <p:nvPr/>
        </p:nvSpPr>
        <p:spPr>
          <a:xfrm>
            <a:off x="2505613" y="4365126"/>
            <a:ext cx="821787" cy="434876"/>
          </a:xfrm>
          <a:prstGeom prst="wedgeEllipseCallout">
            <a:avLst>
              <a:gd name="adj1" fmla="val -54246"/>
              <a:gd name="adj2" fmla="val -59502"/>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Dec</a:t>
            </a:r>
            <a:endParaRPr lang="en-US" dirty="0"/>
          </a:p>
        </p:txBody>
      </p:sp>
      <p:sp>
        <p:nvSpPr>
          <p:cNvPr id="85" name="Oval Callout 84"/>
          <p:cNvSpPr/>
          <p:nvPr/>
        </p:nvSpPr>
        <p:spPr>
          <a:xfrm>
            <a:off x="6366413" y="2764926"/>
            <a:ext cx="821787" cy="434876"/>
          </a:xfrm>
          <a:prstGeom prst="wedgeEllipseCallout">
            <a:avLst>
              <a:gd name="adj1" fmla="val 53933"/>
              <a:gd name="adj2" fmla="val 63154"/>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Dec</a:t>
            </a:r>
            <a:endParaRPr lang="en-US" dirty="0"/>
          </a:p>
        </p:txBody>
      </p:sp>
      <p:sp>
        <p:nvSpPr>
          <p:cNvPr id="86" name="Oval Callout 85"/>
          <p:cNvSpPr/>
          <p:nvPr/>
        </p:nvSpPr>
        <p:spPr>
          <a:xfrm>
            <a:off x="5312313" y="3590426"/>
            <a:ext cx="821787" cy="434876"/>
          </a:xfrm>
          <a:prstGeom prst="wedgeEllipseCallout">
            <a:avLst>
              <a:gd name="adj1" fmla="val -52701"/>
              <a:gd name="adj2" fmla="val 54392"/>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Dec</a:t>
            </a:r>
            <a:endParaRPr lang="en-US" dirty="0"/>
          </a:p>
        </p:txBody>
      </p:sp>
      <p:sp>
        <p:nvSpPr>
          <p:cNvPr id="87" name="TextBox 86"/>
          <p:cNvSpPr txBox="1"/>
          <p:nvPr/>
        </p:nvSpPr>
        <p:spPr>
          <a:xfrm>
            <a:off x="342901" y="1647234"/>
            <a:ext cx="2285999" cy="707886"/>
          </a:xfrm>
          <a:prstGeom prst="rect">
            <a:avLst/>
          </a:prstGeom>
          <a:noFill/>
        </p:spPr>
        <p:txBody>
          <a:bodyPr wrap="square" rtlCol="0">
            <a:spAutoFit/>
          </a:bodyPr>
          <a:lstStyle/>
          <a:p>
            <a:r>
              <a:rPr lang="en-US" sz="2000" dirty="0" smtClean="0">
                <a:latin typeface="+mn-lt"/>
              </a:rPr>
              <a:t>4 </a:t>
            </a:r>
            <a:r>
              <a:rPr lang="en-US" sz="2000" dirty="0" err="1" smtClean="0">
                <a:latin typeface="+mn-lt"/>
              </a:rPr>
              <a:t>Mem</a:t>
            </a:r>
            <a:r>
              <a:rPr lang="en-US" sz="2000" dirty="0" smtClean="0">
                <a:latin typeface="+mn-lt"/>
              </a:rPr>
              <a:t> Ops for Enc</a:t>
            </a:r>
          </a:p>
          <a:p>
            <a:r>
              <a:rPr lang="en-US" sz="2000" dirty="0" smtClean="0">
                <a:latin typeface="+mn-lt"/>
              </a:rPr>
              <a:t>2 </a:t>
            </a:r>
            <a:r>
              <a:rPr lang="en-US" sz="2000" dirty="0" err="1" smtClean="0">
                <a:latin typeface="+mn-lt"/>
              </a:rPr>
              <a:t>Mem</a:t>
            </a:r>
            <a:r>
              <a:rPr lang="en-US" sz="2000" dirty="0" smtClean="0">
                <a:latin typeface="+mn-lt"/>
              </a:rPr>
              <a:t> Ops for Dec</a:t>
            </a:r>
            <a:endParaRPr lang="en-US" sz="2000" dirty="0">
              <a:latin typeface="+mn-lt"/>
            </a:endParaRPr>
          </a:p>
        </p:txBody>
      </p:sp>
      <p:grpSp>
        <p:nvGrpSpPr>
          <p:cNvPr id="88" name="Group 52"/>
          <p:cNvGrpSpPr/>
          <p:nvPr/>
        </p:nvGrpSpPr>
        <p:grpSpPr>
          <a:xfrm>
            <a:off x="1811058" y="2742857"/>
            <a:ext cx="1998942" cy="2309994"/>
            <a:chOff x="1785658" y="2143228"/>
            <a:chExt cx="1998942" cy="2309994"/>
          </a:xfrm>
        </p:grpSpPr>
        <p:sp>
          <p:nvSpPr>
            <p:cNvPr id="89" name="Oval Callout 88"/>
            <p:cNvSpPr/>
            <p:nvPr/>
          </p:nvSpPr>
          <p:spPr>
            <a:xfrm>
              <a:off x="1785658" y="2143228"/>
              <a:ext cx="1294465" cy="434876"/>
            </a:xfrm>
            <a:prstGeom prst="wedgeEllipseCallout">
              <a:avLst>
                <a:gd name="adj1" fmla="val -52701"/>
                <a:gd name="adj2" fmla="val 5439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 Enc/</a:t>
              </a:r>
              <a:r>
                <a:rPr lang="en-US" dirty="0" err="1" smtClean="0"/>
                <a:t>s</a:t>
              </a:r>
              <a:endParaRPr lang="en-US" dirty="0"/>
            </a:p>
          </p:txBody>
        </p:sp>
        <p:sp>
          <p:nvSpPr>
            <p:cNvPr id="90" name="Oval Callout 89"/>
            <p:cNvSpPr/>
            <p:nvPr/>
          </p:nvSpPr>
          <p:spPr>
            <a:xfrm>
              <a:off x="2480213" y="3714697"/>
              <a:ext cx="1304387" cy="434876"/>
            </a:xfrm>
            <a:prstGeom prst="wedgeEllipseCallout">
              <a:avLst>
                <a:gd name="adj1" fmla="val -51727"/>
                <a:gd name="adj2" fmla="val -56582"/>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 Dec/</a:t>
              </a:r>
              <a:r>
                <a:rPr lang="en-US" dirty="0" err="1" smtClean="0"/>
                <a:t>s</a:t>
              </a:r>
              <a:endParaRPr lang="en-US" dirty="0"/>
            </a:p>
          </p:txBody>
        </p:sp>
        <p:sp>
          <p:nvSpPr>
            <p:cNvPr id="91" name="Oval Callout 90"/>
            <p:cNvSpPr/>
            <p:nvPr/>
          </p:nvSpPr>
          <p:spPr>
            <a:xfrm>
              <a:off x="1804335" y="4018346"/>
              <a:ext cx="1294465" cy="434876"/>
            </a:xfrm>
            <a:prstGeom prst="wedgeEllipseCallout">
              <a:avLst>
                <a:gd name="adj1" fmla="val -52701"/>
                <a:gd name="adj2" fmla="val 5439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 Enc/</a:t>
              </a:r>
              <a:r>
                <a:rPr lang="en-US" dirty="0" err="1" smtClean="0"/>
                <a:t>s</a:t>
              </a:r>
              <a:endParaRPr lang="en-US" dirty="0"/>
            </a:p>
          </p:txBody>
        </p:sp>
        <p:sp>
          <p:nvSpPr>
            <p:cNvPr id="92" name="Oval Callout 91"/>
            <p:cNvSpPr/>
            <p:nvPr/>
          </p:nvSpPr>
          <p:spPr>
            <a:xfrm>
              <a:off x="2359190" y="2939998"/>
              <a:ext cx="1304387" cy="434876"/>
            </a:xfrm>
            <a:prstGeom prst="wedgeEllipseCallout">
              <a:avLst>
                <a:gd name="adj1" fmla="val -48806"/>
                <a:gd name="adj2" fmla="val 51472"/>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 Dec/</a:t>
              </a:r>
              <a:r>
                <a:rPr lang="en-US" dirty="0" err="1" smtClean="0"/>
                <a:t>s</a:t>
              </a:r>
              <a:endParaRPr lang="en-US" dirty="0"/>
            </a:p>
          </p:txBody>
        </p:sp>
      </p:grpSp>
      <p:grpSp>
        <p:nvGrpSpPr>
          <p:cNvPr id="93" name="Group 70"/>
          <p:cNvGrpSpPr/>
          <p:nvPr/>
        </p:nvGrpSpPr>
        <p:grpSpPr>
          <a:xfrm>
            <a:off x="3633135" y="2764926"/>
            <a:ext cx="4215465" cy="1271925"/>
            <a:chOff x="3633135" y="2127197"/>
            <a:chExt cx="4215465" cy="1271925"/>
          </a:xfrm>
        </p:grpSpPr>
        <p:sp>
          <p:nvSpPr>
            <p:cNvPr id="94" name="Oval Callout 93"/>
            <p:cNvSpPr/>
            <p:nvPr/>
          </p:nvSpPr>
          <p:spPr>
            <a:xfrm>
              <a:off x="3633135" y="2900746"/>
              <a:ext cx="1408765" cy="434876"/>
            </a:xfrm>
            <a:prstGeom prst="wedgeEllipseCallout">
              <a:avLst>
                <a:gd name="adj1" fmla="val -52701"/>
                <a:gd name="adj2" fmla="val 5439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 Enc/</a:t>
              </a:r>
              <a:r>
                <a:rPr lang="en-US" dirty="0" err="1" smtClean="0"/>
                <a:t>s</a:t>
              </a:r>
              <a:endParaRPr lang="en-US" dirty="0"/>
            </a:p>
          </p:txBody>
        </p:sp>
        <p:sp>
          <p:nvSpPr>
            <p:cNvPr id="95" name="Oval Callout 94"/>
            <p:cNvSpPr/>
            <p:nvPr/>
          </p:nvSpPr>
          <p:spPr>
            <a:xfrm>
              <a:off x="6439835" y="2964246"/>
              <a:ext cx="1408765" cy="434876"/>
            </a:xfrm>
            <a:prstGeom prst="wedgeEllipseCallout">
              <a:avLst>
                <a:gd name="adj1" fmla="val -52701"/>
                <a:gd name="adj2" fmla="val 5439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 Enc/</a:t>
              </a:r>
              <a:r>
                <a:rPr lang="en-US" dirty="0" err="1" smtClean="0"/>
                <a:t>s</a:t>
              </a:r>
              <a:endParaRPr lang="en-US" dirty="0"/>
            </a:p>
          </p:txBody>
        </p:sp>
        <p:sp>
          <p:nvSpPr>
            <p:cNvPr id="96" name="Oval Callout 95"/>
            <p:cNvSpPr/>
            <p:nvPr/>
          </p:nvSpPr>
          <p:spPr>
            <a:xfrm>
              <a:off x="5159913" y="2952697"/>
              <a:ext cx="1431387" cy="434876"/>
            </a:xfrm>
            <a:prstGeom prst="wedgeEllipseCallout">
              <a:avLst>
                <a:gd name="adj1" fmla="val -42941"/>
                <a:gd name="adj2" fmla="val 63153"/>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5Dec/s</a:t>
              </a:r>
              <a:endParaRPr lang="en-US" dirty="0"/>
            </a:p>
          </p:txBody>
        </p:sp>
        <p:sp>
          <p:nvSpPr>
            <p:cNvPr id="97" name="Oval Callout 96"/>
            <p:cNvSpPr/>
            <p:nvPr/>
          </p:nvSpPr>
          <p:spPr>
            <a:xfrm>
              <a:off x="5837496" y="2127197"/>
              <a:ext cx="1431387" cy="434876"/>
            </a:xfrm>
            <a:prstGeom prst="wedgeEllipseCallout">
              <a:avLst>
                <a:gd name="adj1" fmla="val 41557"/>
                <a:gd name="adj2" fmla="val 55766"/>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5Dec/s</a:t>
              </a:r>
              <a:endParaRPr lang="en-US" dirty="0"/>
            </a:p>
          </p:txBody>
        </p:sp>
      </p:grpSp>
      <p:sp>
        <p:nvSpPr>
          <p:cNvPr id="98" name="TextBox 97"/>
          <p:cNvSpPr txBox="1"/>
          <p:nvPr/>
        </p:nvSpPr>
        <p:spPr>
          <a:xfrm>
            <a:off x="2349500" y="4936582"/>
            <a:ext cx="4952999" cy="830997"/>
          </a:xfrm>
          <a:prstGeom prst="rect">
            <a:avLst/>
          </a:prstGeom>
          <a:solidFill>
            <a:srgbClr val="000090"/>
          </a:solidFill>
          <a:ln>
            <a:noFill/>
          </a:ln>
        </p:spPr>
        <p:txBody>
          <a:bodyPr wrap="square" rtlCol="0">
            <a:spAutoFit/>
          </a:bodyPr>
          <a:lstStyle/>
          <a:p>
            <a:pPr algn="ctr"/>
            <a:r>
              <a:rPr lang="en-US" sz="2400" b="1" i="1" dirty="0" smtClean="0">
                <a:solidFill>
                  <a:schemeClr val="bg1"/>
                </a:solidFill>
                <a:latin typeface="+mn-lt"/>
              </a:rPr>
              <a:t>Total RE savings in network footprint?</a:t>
            </a:r>
          </a:p>
        </p:txBody>
      </p:sp>
      <p:sp>
        <p:nvSpPr>
          <p:cNvPr id="99" name="TextBox 98"/>
          <p:cNvSpPr txBox="1"/>
          <p:nvPr/>
        </p:nvSpPr>
        <p:spPr>
          <a:xfrm>
            <a:off x="3437218" y="6091535"/>
            <a:ext cx="2479487" cy="461665"/>
          </a:xfrm>
          <a:prstGeom prst="rect">
            <a:avLst/>
          </a:prstGeom>
          <a:solidFill>
            <a:srgbClr val="000090"/>
          </a:solidFill>
          <a:ln>
            <a:noFill/>
          </a:ln>
        </p:spPr>
        <p:txBody>
          <a:bodyPr wrap="square" rtlCol="0">
            <a:spAutoFit/>
          </a:bodyPr>
          <a:lstStyle/>
          <a:p>
            <a:r>
              <a:rPr lang="en-US" sz="2400" b="1" i="1" dirty="0" smtClean="0">
                <a:solidFill>
                  <a:srgbClr val="FFFFFF"/>
                </a:solidFill>
                <a:latin typeface="+mn-lt"/>
              </a:rPr>
              <a:t>5 * 5 = 25 units/</a:t>
            </a:r>
            <a:r>
              <a:rPr lang="en-US" sz="2400" b="1" i="1" dirty="0" err="1" smtClean="0">
                <a:solidFill>
                  <a:srgbClr val="FFFFFF"/>
                </a:solidFill>
                <a:latin typeface="+mn-lt"/>
              </a:rPr>
              <a:t>s</a:t>
            </a:r>
            <a:endParaRPr lang="en-US" sz="2400" b="1" i="1" dirty="0" smtClean="0">
              <a:solidFill>
                <a:srgbClr val="FFFFFF"/>
              </a:solidFill>
              <a:latin typeface="+mn-lt"/>
            </a:endParaRPr>
          </a:p>
        </p:txBody>
      </p:sp>
      <p:sp>
        <p:nvSpPr>
          <p:cNvPr id="100" name="Oval Callout 99"/>
          <p:cNvSpPr/>
          <p:nvPr/>
        </p:nvSpPr>
        <p:spPr>
          <a:xfrm>
            <a:off x="3136900" y="1526729"/>
            <a:ext cx="3327400" cy="1790700"/>
          </a:xfrm>
          <a:prstGeom prst="wedgeEllipseCallout">
            <a:avLst>
              <a:gd name="adj1" fmla="val -23504"/>
              <a:gd name="adj2" fmla="val 44770"/>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Note that even though decoders can do more work, they are limited by encoders</a:t>
            </a:r>
            <a:endParaRPr lang="en-US" dirty="0"/>
          </a:p>
        </p:txBody>
      </p:sp>
      <p:sp>
        <p:nvSpPr>
          <p:cNvPr id="101" name="TextBox 100"/>
          <p:cNvSpPr txBox="1"/>
          <p:nvPr/>
        </p:nvSpPr>
        <p:spPr>
          <a:xfrm>
            <a:off x="6878066" y="1704010"/>
            <a:ext cx="1516035" cy="400110"/>
          </a:xfrm>
          <a:prstGeom prst="rect">
            <a:avLst/>
          </a:prstGeom>
          <a:solidFill>
            <a:srgbClr val="0000FF"/>
          </a:solidFill>
        </p:spPr>
        <p:txBody>
          <a:bodyPr wrap="none" rtlCol="0">
            <a:spAutoFit/>
          </a:bodyPr>
          <a:lstStyle/>
          <a:p>
            <a:r>
              <a:rPr lang="en-US" sz="2000" dirty="0" smtClean="0">
                <a:solidFill>
                  <a:srgbClr val="FFFFFF"/>
                </a:solidFill>
                <a:latin typeface="+mn-lt"/>
              </a:rPr>
              <a:t>20 </a:t>
            </a:r>
            <a:r>
              <a:rPr lang="en-US" sz="2000" dirty="0" err="1" smtClean="0">
                <a:solidFill>
                  <a:srgbClr val="FFFFFF"/>
                </a:solidFill>
                <a:latin typeface="+mn-lt"/>
              </a:rPr>
              <a:t>Mem</a:t>
            </a:r>
            <a:r>
              <a:rPr lang="en-US" sz="2000" dirty="0" smtClean="0">
                <a:solidFill>
                  <a:srgbClr val="FFFFFF"/>
                </a:solidFill>
                <a:latin typeface="+mn-lt"/>
              </a:rPr>
              <a:t> Ops</a:t>
            </a:r>
            <a:endParaRPr lang="en-US" sz="2000" dirty="0">
              <a:solidFill>
                <a:srgbClr val="FFFFFF"/>
              </a:solidFill>
              <a:latin typeface="+mn-lt"/>
            </a:endParaRPr>
          </a:p>
        </p:txBody>
      </p:sp>
      <p:pic>
        <p:nvPicPr>
          <p:cNvPr id="102"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448042" y="3987283"/>
            <a:ext cx="1219200" cy="533400"/>
          </a:xfrm>
          <a:prstGeom prst="rect">
            <a:avLst/>
          </a:prstGeom>
          <a:noFill/>
          <a:ln w="12700">
            <a:noFill/>
            <a:miter lim="800000"/>
            <a:headEnd/>
            <a:tailEnd/>
          </a:ln>
          <a:effectLst/>
        </p:spPr>
      </p:pic>
      <p:pic>
        <p:nvPicPr>
          <p:cNvPr id="103"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485335" y="3987282"/>
            <a:ext cx="1219200" cy="533400"/>
          </a:xfrm>
          <a:prstGeom prst="rect">
            <a:avLst/>
          </a:prstGeom>
          <a:noFill/>
          <a:ln w="12700">
            <a:noFill/>
            <a:miter lim="800000"/>
            <a:headEnd/>
            <a:tailEnd/>
          </a:ln>
          <a:effectLst/>
        </p:spPr>
      </p:pic>
      <p:cxnSp>
        <p:nvCxnSpPr>
          <p:cNvPr id="104" name="Straight Connector 103"/>
          <p:cNvCxnSpPr/>
          <p:nvPr/>
        </p:nvCxnSpPr>
        <p:spPr>
          <a:xfrm>
            <a:off x="1655050" y="4250055"/>
            <a:ext cx="884950" cy="3439"/>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6588626" y="4267985"/>
            <a:ext cx="884950" cy="3439"/>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sp>
        <p:nvSpPr>
          <p:cNvPr id="106" name="Oval Callout 105"/>
          <p:cNvSpPr/>
          <p:nvPr/>
        </p:nvSpPr>
        <p:spPr>
          <a:xfrm>
            <a:off x="1004982" y="3695357"/>
            <a:ext cx="773765" cy="434876"/>
          </a:xfrm>
          <a:prstGeom prst="wedgeEllipseCallout">
            <a:avLst>
              <a:gd name="adj1" fmla="val -52701"/>
              <a:gd name="adj2" fmla="val 5439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Enc</a:t>
            </a:r>
            <a:endParaRPr lang="en-US" dirty="0"/>
          </a:p>
        </p:txBody>
      </p:sp>
      <p:sp>
        <p:nvSpPr>
          <p:cNvPr id="107" name="Oval Callout 106"/>
          <p:cNvSpPr/>
          <p:nvPr/>
        </p:nvSpPr>
        <p:spPr>
          <a:xfrm>
            <a:off x="1037105" y="3687139"/>
            <a:ext cx="1294465" cy="434876"/>
          </a:xfrm>
          <a:prstGeom prst="wedgeEllipseCallout">
            <a:avLst>
              <a:gd name="adj1" fmla="val -52701"/>
              <a:gd name="adj2" fmla="val 5439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 Enc/</a:t>
            </a:r>
            <a:r>
              <a:rPr lang="en-US" dirty="0" err="1" smtClean="0"/>
              <a:t>s</a:t>
            </a:r>
            <a:endParaRPr lang="en-US" dirty="0"/>
          </a:p>
        </p:txBody>
      </p:sp>
      <p:sp>
        <p:nvSpPr>
          <p:cNvPr id="111" name="Oval Callout 110"/>
          <p:cNvSpPr/>
          <p:nvPr/>
        </p:nvSpPr>
        <p:spPr>
          <a:xfrm>
            <a:off x="865072" y="4406961"/>
            <a:ext cx="1304387" cy="434876"/>
          </a:xfrm>
          <a:prstGeom prst="wedgeEllipseCallout">
            <a:avLst>
              <a:gd name="adj1" fmla="val 78855"/>
              <a:gd name="adj2" fmla="val -90939"/>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 Dec/</a:t>
            </a:r>
            <a:r>
              <a:rPr lang="en-US" dirty="0" err="1" smtClean="0"/>
              <a:t>s</a:t>
            </a:r>
            <a:endParaRPr lang="en-US" dirty="0"/>
          </a:p>
        </p:txBody>
      </p:sp>
      <p:sp>
        <p:nvSpPr>
          <p:cNvPr id="113" name="Oval Callout 112"/>
          <p:cNvSpPr/>
          <p:nvPr/>
        </p:nvSpPr>
        <p:spPr>
          <a:xfrm>
            <a:off x="6360517" y="4597146"/>
            <a:ext cx="2029161" cy="1459926"/>
          </a:xfrm>
          <a:prstGeom prst="wedgeEllipseCallout">
            <a:avLst>
              <a:gd name="adj1" fmla="val -68761"/>
              <a:gd name="adj2" fmla="val 79817"/>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solidFill>
                  <a:schemeClr val="bg1"/>
                </a:solidFill>
              </a:rPr>
              <a:t>Can we do better than this?</a:t>
            </a:r>
            <a:endParaRPr lang="en-US" sz="24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animBg="1"/>
      <p:bldP spid="100" grpId="0" animBg="1"/>
      <p:bldP spid="107" grpId="0" animBg="1"/>
      <p:bldP spid="111" grpId="0" animBg="1"/>
      <p:bldP spid="113"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Title 37"/>
          <p:cNvSpPr>
            <a:spLocks noGrp="1"/>
          </p:cNvSpPr>
          <p:nvPr>
            <p:ph type="title"/>
          </p:nvPr>
        </p:nvSpPr>
        <p:spPr/>
        <p:txBody>
          <a:bodyPr/>
          <a:lstStyle/>
          <a:p>
            <a:r>
              <a:rPr lang="en-US" dirty="0" smtClean="0"/>
              <a:t>Coordinating processing</a:t>
            </a:r>
            <a:endParaRPr lang="en-US" dirty="0"/>
          </a:p>
        </p:txBody>
      </p:sp>
      <p:sp>
        <p:nvSpPr>
          <p:cNvPr id="4" name="Slide Number Placeholder 3"/>
          <p:cNvSpPr>
            <a:spLocks noGrp="1"/>
          </p:cNvSpPr>
          <p:nvPr>
            <p:ph type="sldNum" sz="quarter" idx="12"/>
          </p:nvPr>
        </p:nvSpPr>
        <p:spPr/>
        <p:txBody>
          <a:bodyPr>
            <a:normAutofit/>
          </a:bodyPr>
          <a:lstStyle/>
          <a:p>
            <a:fld id="{5FB3A051-D589-44F7-B9C4-E480E4503EF8}" type="slidenum">
              <a:rPr lang="en-US" smtClean="0"/>
              <a:pPr/>
              <a:t>29</a:t>
            </a:fld>
            <a:endParaRPr lang="en-US"/>
          </a:p>
        </p:txBody>
      </p:sp>
      <p:sp>
        <p:nvSpPr>
          <p:cNvPr id="27" name="Oval Callout 26"/>
          <p:cNvSpPr/>
          <p:nvPr/>
        </p:nvSpPr>
        <p:spPr>
          <a:xfrm>
            <a:off x="5449771" y="3241749"/>
            <a:ext cx="1431387" cy="434876"/>
          </a:xfrm>
          <a:prstGeom prst="wedgeEllipseCallout">
            <a:avLst>
              <a:gd name="adj1" fmla="val 30701"/>
              <a:gd name="adj2" fmla="val 92356"/>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 Dec/</a:t>
            </a:r>
            <a:r>
              <a:rPr lang="en-US" dirty="0" err="1" smtClean="0"/>
              <a:t>s</a:t>
            </a:r>
            <a:endParaRPr lang="en-US" dirty="0"/>
          </a:p>
        </p:txBody>
      </p:sp>
      <p:sp>
        <p:nvSpPr>
          <p:cNvPr id="28" name="Cloud 27"/>
          <p:cNvSpPr/>
          <p:nvPr/>
        </p:nvSpPr>
        <p:spPr>
          <a:xfrm>
            <a:off x="504856" y="1851413"/>
            <a:ext cx="7873990" cy="3967333"/>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cs typeface="Calibri"/>
            </a:endParaRPr>
          </a:p>
          <a:p>
            <a:pPr algn="ctr" fontAlgn="auto">
              <a:spcBef>
                <a:spcPts val="0"/>
              </a:spcBef>
              <a:spcAft>
                <a:spcPts val="0"/>
              </a:spcAft>
              <a:defRPr/>
            </a:pPr>
            <a:endParaRPr lang="en-US" dirty="0" smtClean="0">
              <a:cs typeface="Calibri"/>
            </a:endParaRPr>
          </a:p>
          <a:p>
            <a:pPr algn="ctr" fontAlgn="auto">
              <a:spcBef>
                <a:spcPts val="0"/>
              </a:spcBef>
              <a:spcAft>
                <a:spcPts val="0"/>
              </a:spcAft>
              <a:defRPr/>
            </a:pPr>
            <a:endParaRPr lang="en-US" dirty="0" smtClean="0">
              <a:solidFill>
                <a:schemeClr val="tx1"/>
              </a:solidFill>
              <a:cs typeface="Calibri"/>
            </a:endParaRPr>
          </a:p>
          <a:p>
            <a:pPr algn="ctr" fontAlgn="auto">
              <a:spcBef>
                <a:spcPts val="0"/>
              </a:spcBef>
              <a:spcAft>
                <a:spcPts val="0"/>
              </a:spcAft>
              <a:defRPr/>
            </a:pPr>
            <a:endParaRPr lang="en-US" dirty="0" smtClean="0">
              <a:solidFill>
                <a:schemeClr val="tx1"/>
              </a:solidFill>
              <a:cs typeface="Calibri"/>
            </a:endParaRPr>
          </a:p>
          <a:p>
            <a:pPr algn="ctr" fontAlgn="auto">
              <a:spcBef>
                <a:spcPts val="0"/>
              </a:spcBef>
              <a:spcAft>
                <a:spcPts val="0"/>
              </a:spcAft>
              <a:defRPr/>
            </a:pPr>
            <a:endParaRPr lang="en-US" dirty="0" smtClean="0">
              <a:solidFill>
                <a:schemeClr val="tx1"/>
              </a:solidFill>
              <a:cs typeface="Calibri"/>
            </a:endParaRPr>
          </a:p>
        </p:txBody>
      </p:sp>
      <p:pic>
        <p:nvPicPr>
          <p:cNvPr id="29" name="Picture 28"/>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654230" y="4561767"/>
            <a:ext cx="1219200" cy="533400"/>
          </a:xfrm>
          <a:prstGeom prst="rect">
            <a:avLst/>
          </a:prstGeom>
          <a:noFill/>
          <a:ln w="12700">
            <a:noFill/>
            <a:miter lim="800000"/>
            <a:headEnd/>
            <a:tailEnd/>
          </a:ln>
          <a:effectLst/>
        </p:spPr>
      </p:pic>
      <p:pic>
        <p:nvPicPr>
          <p:cNvPr id="30"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283326" y="4561767"/>
            <a:ext cx="1219200" cy="533400"/>
          </a:xfrm>
          <a:prstGeom prst="rect">
            <a:avLst/>
          </a:prstGeom>
          <a:noFill/>
          <a:ln w="12700">
            <a:noFill/>
            <a:miter lim="800000"/>
            <a:headEnd/>
            <a:tailEnd/>
          </a:ln>
          <a:effectLst/>
        </p:spPr>
      </p:pic>
      <p:pic>
        <p:nvPicPr>
          <p:cNvPr id="31"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2580063" y="3560157"/>
            <a:ext cx="1219200" cy="533400"/>
          </a:xfrm>
          <a:prstGeom prst="rect">
            <a:avLst/>
          </a:prstGeom>
          <a:noFill/>
          <a:ln w="12700">
            <a:noFill/>
            <a:miter lim="800000"/>
            <a:headEnd/>
            <a:tailEnd/>
          </a:ln>
          <a:effectLst/>
        </p:spPr>
      </p:pic>
      <p:pic>
        <p:nvPicPr>
          <p:cNvPr id="32"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5368335" y="3560157"/>
            <a:ext cx="1219200" cy="533400"/>
          </a:xfrm>
          <a:prstGeom prst="rect">
            <a:avLst/>
          </a:prstGeom>
          <a:noFill/>
          <a:ln w="12700">
            <a:noFill/>
            <a:miter lim="800000"/>
            <a:headEnd/>
            <a:tailEnd/>
          </a:ln>
          <a:effectLst/>
        </p:spPr>
      </p:pic>
      <p:cxnSp>
        <p:nvCxnSpPr>
          <p:cNvPr id="33" name="Straight Connector 32"/>
          <p:cNvCxnSpPr>
            <a:endCxn id="32" idx="1"/>
          </p:cNvCxnSpPr>
          <p:nvPr/>
        </p:nvCxnSpPr>
        <p:spPr>
          <a:xfrm flipV="1">
            <a:off x="3788650" y="3826857"/>
            <a:ext cx="1579685" cy="3549"/>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6200000" flipH="1">
            <a:off x="6498143" y="3964033"/>
            <a:ext cx="865998" cy="711970"/>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pic>
        <p:nvPicPr>
          <p:cNvPr id="35"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654230" y="2671164"/>
            <a:ext cx="1219200" cy="533400"/>
          </a:xfrm>
          <a:prstGeom prst="rect">
            <a:avLst/>
          </a:prstGeom>
          <a:noFill/>
          <a:ln w="12700">
            <a:noFill/>
            <a:miter lim="800000"/>
            <a:headEnd/>
            <a:tailEnd/>
          </a:ln>
          <a:effectLst/>
        </p:spPr>
      </p:pic>
      <p:pic>
        <p:nvPicPr>
          <p:cNvPr id="36"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283326" y="2671164"/>
            <a:ext cx="1219200" cy="533400"/>
          </a:xfrm>
          <a:prstGeom prst="rect">
            <a:avLst/>
          </a:prstGeom>
          <a:noFill/>
          <a:ln w="12700">
            <a:noFill/>
            <a:miter lim="800000"/>
            <a:headEnd/>
            <a:tailEnd/>
          </a:ln>
          <a:effectLst/>
        </p:spPr>
      </p:pic>
      <p:cxnSp>
        <p:nvCxnSpPr>
          <p:cNvPr id="37" name="Straight Connector 36"/>
          <p:cNvCxnSpPr/>
          <p:nvPr/>
        </p:nvCxnSpPr>
        <p:spPr>
          <a:xfrm rot="16200000" flipH="1">
            <a:off x="1791079" y="3037873"/>
            <a:ext cx="865998" cy="711970"/>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1739005" y="3977646"/>
            <a:ext cx="985246" cy="716396"/>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6453110" y="3036197"/>
            <a:ext cx="985246" cy="716396"/>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342901" y="1260457"/>
            <a:ext cx="2285999" cy="707886"/>
          </a:xfrm>
          <a:prstGeom prst="rect">
            <a:avLst/>
          </a:prstGeom>
          <a:noFill/>
        </p:spPr>
        <p:txBody>
          <a:bodyPr wrap="square" rtlCol="0">
            <a:spAutoFit/>
          </a:bodyPr>
          <a:lstStyle/>
          <a:p>
            <a:r>
              <a:rPr lang="en-US" sz="2000" dirty="0" smtClean="0">
                <a:latin typeface="+mn-lt"/>
              </a:rPr>
              <a:t>4 </a:t>
            </a:r>
            <a:r>
              <a:rPr lang="en-US" sz="2000" dirty="0" err="1" smtClean="0">
                <a:latin typeface="+mn-lt"/>
              </a:rPr>
              <a:t>Mem</a:t>
            </a:r>
            <a:r>
              <a:rPr lang="en-US" sz="2000" dirty="0" smtClean="0">
                <a:latin typeface="+mn-lt"/>
              </a:rPr>
              <a:t> Ops for Enc</a:t>
            </a:r>
          </a:p>
          <a:p>
            <a:r>
              <a:rPr lang="en-US" sz="2000" dirty="0" smtClean="0">
                <a:latin typeface="+mn-lt"/>
              </a:rPr>
              <a:t>2 </a:t>
            </a:r>
            <a:r>
              <a:rPr lang="en-US" sz="2000" dirty="0" err="1" smtClean="0">
                <a:latin typeface="+mn-lt"/>
              </a:rPr>
              <a:t>Mem</a:t>
            </a:r>
            <a:r>
              <a:rPr lang="en-US" sz="2000" dirty="0" smtClean="0">
                <a:latin typeface="+mn-lt"/>
              </a:rPr>
              <a:t> Ops for Dec</a:t>
            </a:r>
            <a:endParaRPr lang="en-US" sz="2000" dirty="0">
              <a:latin typeface="+mn-lt"/>
            </a:endParaRPr>
          </a:p>
        </p:txBody>
      </p:sp>
      <p:grpSp>
        <p:nvGrpSpPr>
          <p:cNvPr id="42" name="Group 41"/>
          <p:cNvGrpSpPr/>
          <p:nvPr/>
        </p:nvGrpSpPr>
        <p:grpSpPr>
          <a:xfrm>
            <a:off x="1740835" y="2073349"/>
            <a:ext cx="5764865" cy="2656225"/>
            <a:chOff x="1740835" y="1822397"/>
            <a:chExt cx="5764865" cy="2656225"/>
          </a:xfrm>
        </p:grpSpPr>
        <p:grpSp>
          <p:nvGrpSpPr>
            <p:cNvPr id="43" name="Group 52"/>
            <p:cNvGrpSpPr/>
            <p:nvPr/>
          </p:nvGrpSpPr>
          <p:grpSpPr>
            <a:xfrm>
              <a:off x="1740835" y="2138746"/>
              <a:ext cx="1357965" cy="2339876"/>
              <a:chOff x="1740835" y="2113346"/>
              <a:chExt cx="1357965" cy="2339876"/>
            </a:xfrm>
          </p:grpSpPr>
          <p:sp>
            <p:nvSpPr>
              <p:cNvPr id="45" name="Oval Callout 44"/>
              <p:cNvSpPr/>
              <p:nvPr/>
            </p:nvSpPr>
            <p:spPr>
              <a:xfrm>
                <a:off x="1740835" y="2113346"/>
                <a:ext cx="1294465" cy="434876"/>
              </a:xfrm>
              <a:prstGeom prst="wedgeEllipseCallout">
                <a:avLst>
                  <a:gd name="adj1" fmla="val -52701"/>
                  <a:gd name="adj2" fmla="val 5439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 Enc/</a:t>
                </a:r>
                <a:r>
                  <a:rPr lang="en-US" dirty="0" err="1" smtClean="0"/>
                  <a:t>s</a:t>
                </a:r>
                <a:endParaRPr lang="en-US" dirty="0"/>
              </a:p>
            </p:txBody>
          </p:sp>
          <p:sp>
            <p:nvSpPr>
              <p:cNvPr id="46" name="Oval Callout 45"/>
              <p:cNvSpPr/>
              <p:nvPr/>
            </p:nvSpPr>
            <p:spPr>
              <a:xfrm>
                <a:off x="1804335" y="4018346"/>
                <a:ext cx="1294465" cy="434876"/>
              </a:xfrm>
              <a:prstGeom prst="wedgeEllipseCallout">
                <a:avLst>
                  <a:gd name="adj1" fmla="val -52701"/>
                  <a:gd name="adj2" fmla="val 5439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 Enc/</a:t>
                </a:r>
                <a:r>
                  <a:rPr lang="en-US" dirty="0" err="1" smtClean="0"/>
                  <a:t>s</a:t>
                </a:r>
                <a:endParaRPr lang="en-US" dirty="0"/>
              </a:p>
            </p:txBody>
          </p:sp>
        </p:grpSp>
        <p:sp>
          <p:nvSpPr>
            <p:cNvPr id="44" name="Oval Callout 43"/>
            <p:cNvSpPr/>
            <p:nvPr/>
          </p:nvSpPr>
          <p:spPr>
            <a:xfrm>
              <a:off x="6074313" y="1822397"/>
              <a:ext cx="1431387" cy="434876"/>
            </a:xfrm>
            <a:prstGeom prst="wedgeEllipseCallout">
              <a:avLst>
                <a:gd name="adj1" fmla="val 30701"/>
                <a:gd name="adj2" fmla="val 92356"/>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10 Dec/</a:t>
              </a:r>
              <a:r>
                <a:rPr lang="en-US" dirty="0" err="1" smtClean="0"/>
                <a:t>s</a:t>
              </a:r>
              <a:endParaRPr lang="en-US" dirty="0"/>
            </a:p>
          </p:txBody>
        </p:sp>
      </p:grpSp>
      <p:sp>
        <p:nvSpPr>
          <p:cNvPr id="47" name="TextBox 46"/>
          <p:cNvSpPr txBox="1"/>
          <p:nvPr/>
        </p:nvSpPr>
        <p:spPr>
          <a:xfrm>
            <a:off x="2271059" y="3966352"/>
            <a:ext cx="4952999" cy="830997"/>
          </a:xfrm>
          <a:prstGeom prst="rect">
            <a:avLst/>
          </a:prstGeom>
          <a:solidFill>
            <a:srgbClr val="000090"/>
          </a:solidFill>
          <a:ln>
            <a:noFill/>
          </a:ln>
        </p:spPr>
        <p:txBody>
          <a:bodyPr wrap="square" rtlCol="0">
            <a:spAutoFit/>
          </a:bodyPr>
          <a:lstStyle/>
          <a:p>
            <a:pPr algn="ctr"/>
            <a:r>
              <a:rPr lang="en-US" sz="2400" b="1" i="1" dirty="0" smtClean="0">
                <a:solidFill>
                  <a:schemeClr val="bg1"/>
                </a:solidFill>
                <a:latin typeface="+mn-lt"/>
              </a:rPr>
              <a:t>Total RE savings in network footprint?</a:t>
            </a:r>
          </a:p>
        </p:txBody>
      </p:sp>
      <p:sp>
        <p:nvSpPr>
          <p:cNvPr id="48" name="TextBox 47"/>
          <p:cNvSpPr txBox="1"/>
          <p:nvPr/>
        </p:nvSpPr>
        <p:spPr>
          <a:xfrm>
            <a:off x="3020360" y="5080964"/>
            <a:ext cx="3464111" cy="461665"/>
          </a:xfrm>
          <a:prstGeom prst="rect">
            <a:avLst/>
          </a:prstGeom>
          <a:solidFill>
            <a:srgbClr val="000090"/>
          </a:solidFill>
          <a:ln>
            <a:noFill/>
          </a:ln>
        </p:spPr>
        <p:txBody>
          <a:bodyPr wrap="square" rtlCol="0">
            <a:spAutoFit/>
          </a:bodyPr>
          <a:lstStyle/>
          <a:p>
            <a:pPr algn="ctr"/>
            <a:r>
              <a:rPr lang="en-US" sz="2400" b="1" i="1" dirty="0" smtClean="0">
                <a:solidFill>
                  <a:srgbClr val="FFFFFF"/>
                </a:solidFill>
                <a:latin typeface="+mn-lt"/>
              </a:rPr>
              <a:t>10*3 + 5*2 = 40 units/</a:t>
            </a:r>
            <a:r>
              <a:rPr lang="en-US" sz="2400" b="1" i="1" dirty="0" err="1" smtClean="0">
                <a:solidFill>
                  <a:srgbClr val="FFFFFF"/>
                </a:solidFill>
                <a:latin typeface="+mn-lt"/>
              </a:rPr>
              <a:t>s</a:t>
            </a:r>
            <a:endParaRPr lang="en-US" sz="2400" b="1" i="1" dirty="0" smtClean="0">
              <a:solidFill>
                <a:srgbClr val="FFFFFF"/>
              </a:solidFill>
              <a:latin typeface="+mn-lt"/>
            </a:endParaRPr>
          </a:p>
        </p:txBody>
      </p:sp>
      <p:sp>
        <p:nvSpPr>
          <p:cNvPr id="50" name="TextBox 49"/>
          <p:cNvSpPr txBox="1"/>
          <p:nvPr/>
        </p:nvSpPr>
        <p:spPr>
          <a:xfrm>
            <a:off x="6205713" y="1362057"/>
            <a:ext cx="1516035" cy="400110"/>
          </a:xfrm>
          <a:prstGeom prst="rect">
            <a:avLst/>
          </a:prstGeom>
          <a:solidFill>
            <a:srgbClr val="0000FF"/>
          </a:solidFill>
        </p:spPr>
        <p:txBody>
          <a:bodyPr wrap="none" rtlCol="0">
            <a:spAutoFit/>
          </a:bodyPr>
          <a:lstStyle/>
          <a:p>
            <a:r>
              <a:rPr lang="en-US" sz="2000" dirty="0" smtClean="0">
                <a:solidFill>
                  <a:srgbClr val="FFFFFF"/>
                </a:solidFill>
                <a:latin typeface="+mn-lt"/>
              </a:rPr>
              <a:t>20 </a:t>
            </a:r>
            <a:r>
              <a:rPr lang="en-US" sz="2000" dirty="0" err="1" smtClean="0">
                <a:solidFill>
                  <a:srgbClr val="FFFFFF"/>
                </a:solidFill>
                <a:latin typeface="+mn-lt"/>
              </a:rPr>
              <a:t>Mem</a:t>
            </a:r>
            <a:r>
              <a:rPr lang="en-US" sz="2000" dirty="0" smtClean="0">
                <a:solidFill>
                  <a:srgbClr val="FFFFFF"/>
                </a:solidFill>
                <a:latin typeface="+mn-lt"/>
              </a:rPr>
              <a:t> Ops</a:t>
            </a:r>
            <a:endParaRPr lang="en-US" sz="2000" dirty="0">
              <a:solidFill>
                <a:srgbClr val="FFFFFF"/>
              </a:solidFill>
              <a:latin typeface="+mn-lt"/>
            </a:endParaRPr>
          </a:p>
        </p:txBody>
      </p:sp>
      <p:pic>
        <p:nvPicPr>
          <p:cNvPr id="52"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448042" y="3600506"/>
            <a:ext cx="1219200" cy="533400"/>
          </a:xfrm>
          <a:prstGeom prst="rect">
            <a:avLst/>
          </a:prstGeom>
          <a:noFill/>
          <a:ln w="12700">
            <a:noFill/>
            <a:miter lim="800000"/>
            <a:headEnd/>
            <a:tailEnd/>
          </a:ln>
          <a:effectLst/>
        </p:spPr>
      </p:pic>
      <p:pic>
        <p:nvPicPr>
          <p:cNvPr id="54"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485335" y="3600505"/>
            <a:ext cx="1219200" cy="533400"/>
          </a:xfrm>
          <a:prstGeom prst="rect">
            <a:avLst/>
          </a:prstGeom>
          <a:noFill/>
          <a:ln w="12700">
            <a:noFill/>
            <a:miter lim="800000"/>
            <a:headEnd/>
            <a:tailEnd/>
          </a:ln>
          <a:effectLst/>
        </p:spPr>
      </p:pic>
      <p:cxnSp>
        <p:nvCxnSpPr>
          <p:cNvPr id="55" name="Straight Connector 54"/>
          <p:cNvCxnSpPr/>
          <p:nvPr/>
        </p:nvCxnSpPr>
        <p:spPr>
          <a:xfrm>
            <a:off x="1655050" y="3863278"/>
            <a:ext cx="884950" cy="3439"/>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sp>
        <p:nvSpPr>
          <p:cNvPr id="57" name="Oval Callout 56"/>
          <p:cNvSpPr/>
          <p:nvPr/>
        </p:nvSpPr>
        <p:spPr>
          <a:xfrm>
            <a:off x="5225654" y="3077396"/>
            <a:ext cx="1431387" cy="434876"/>
          </a:xfrm>
          <a:prstGeom prst="wedgeEllipseCallout">
            <a:avLst>
              <a:gd name="adj1" fmla="val 30701"/>
              <a:gd name="adj2" fmla="val 92356"/>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 Dec/</a:t>
            </a:r>
            <a:r>
              <a:rPr lang="en-US" dirty="0" err="1" smtClean="0"/>
              <a:t>s</a:t>
            </a:r>
            <a:endParaRPr lang="en-US" dirty="0"/>
          </a:p>
        </p:txBody>
      </p:sp>
      <p:cxnSp>
        <p:nvCxnSpPr>
          <p:cNvPr id="58" name="Straight Connector 57"/>
          <p:cNvCxnSpPr/>
          <p:nvPr/>
        </p:nvCxnSpPr>
        <p:spPr>
          <a:xfrm>
            <a:off x="6588626" y="3881208"/>
            <a:ext cx="884950" cy="3439"/>
          </a:xfrm>
          <a:prstGeom prst="line">
            <a:avLst/>
          </a:prstGeom>
          <a:ln w="635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sp>
        <p:nvSpPr>
          <p:cNvPr id="59" name="Oval Callout 58"/>
          <p:cNvSpPr/>
          <p:nvPr/>
        </p:nvSpPr>
        <p:spPr>
          <a:xfrm>
            <a:off x="1403912" y="3326510"/>
            <a:ext cx="1294465" cy="434876"/>
          </a:xfrm>
          <a:prstGeom prst="wedgeEllipseCallout">
            <a:avLst>
              <a:gd name="adj1" fmla="val -52701"/>
              <a:gd name="adj2" fmla="val 5439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 Enc/</a:t>
            </a:r>
            <a:r>
              <a:rPr lang="en-US" dirty="0" err="1" smtClean="0"/>
              <a:t>s</a:t>
            </a:r>
            <a:endParaRPr lang="en-US" dirty="0"/>
          </a:p>
        </p:txBody>
      </p:sp>
      <p:sp>
        <p:nvSpPr>
          <p:cNvPr id="60" name="Oval Callout 59"/>
          <p:cNvSpPr/>
          <p:nvPr/>
        </p:nvSpPr>
        <p:spPr>
          <a:xfrm>
            <a:off x="1195294" y="5953252"/>
            <a:ext cx="2537012" cy="765048"/>
          </a:xfrm>
          <a:prstGeom prst="wedgeEllipseCallout">
            <a:avLst>
              <a:gd name="adj1" fmla="val 42991"/>
              <a:gd name="adj2" fmla="val -100411"/>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Dec @ edge</a:t>
            </a:r>
            <a:endParaRPr lang="en-US" sz="2400" dirty="0"/>
          </a:p>
        </p:txBody>
      </p:sp>
      <p:sp>
        <p:nvSpPr>
          <p:cNvPr id="61" name="Oval Callout 60"/>
          <p:cNvSpPr/>
          <p:nvPr/>
        </p:nvSpPr>
        <p:spPr>
          <a:xfrm>
            <a:off x="5336988" y="6016752"/>
            <a:ext cx="2312894" cy="765048"/>
          </a:xfrm>
          <a:prstGeom prst="wedgeEllipseCallout">
            <a:avLst>
              <a:gd name="adj1" fmla="val -77185"/>
              <a:gd name="adj2" fmla="val -109590"/>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Dec @ core</a:t>
            </a:r>
            <a:endParaRPr lang="en-US" sz="2400" dirty="0"/>
          </a:p>
        </p:txBody>
      </p:sp>
      <p:sp>
        <p:nvSpPr>
          <p:cNvPr id="62" name="Oval Callout 61"/>
          <p:cNvSpPr/>
          <p:nvPr/>
        </p:nvSpPr>
        <p:spPr>
          <a:xfrm>
            <a:off x="806824" y="1355105"/>
            <a:ext cx="7138894" cy="1346200"/>
          </a:xfrm>
          <a:prstGeom prst="wedgeEllipseCallout">
            <a:avLst>
              <a:gd name="adj1" fmla="val -23504"/>
              <a:gd name="adj2" fmla="val 44770"/>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Many nodes are idle. Still does better!</a:t>
            </a:r>
          </a:p>
          <a:p>
            <a:pPr algn="ctr"/>
            <a:r>
              <a:rPr lang="en-US" sz="2400" dirty="0" smtClean="0"/>
              <a:t>Good for </a:t>
            </a:r>
            <a:r>
              <a:rPr lang="en-US" sz="2400" b="1" i="1" dirty="0" smtClean="0"/>
              <a:t>partial deployment </a:t>
            </a:r>
            <a:r>
              <a:rPr lang="en-US" sz="2400" dirty="0" smtClean="0"/>
              <a:t>also</a:t>
            </a:r>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60" grpId="0" animBg="1"/>
      <p:bldP spid="61" grpId="0" animBg="1"/>
      <p:bldP spid="62"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loud 6"/>
          <p:cNvSpPr/>
          <p:nvPr/>
        </p:nvSpPr>
        <p:spPr>
          <a:xfrm>
            <a:off x="2971800" y="5181600"/>
            <a:ext cx="2286000" cy="14478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42" name="Cloud 41"/>
          <p:cNvSpPr/>
          <p:nvPr/>
        </p:nvSpPr>
        <p:spPr>
          <a:xfrm>
            <a:off x="990600" y="5334000"/>
            <a:ext cx="1905000" cy="11430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r>
              <a:rPr lang="en-US" sz="1400" dirty="0" smtClean="0">
                <a:solidFill>
                  <a:schemeClr val="tx1"/>
                </a:solidFill>
                <a:latin typeface="Calibri"/>
                <a:cs typeface="Calibri"/>
              </a:rPr>
              <a:t>Enterprises</a:t>
            </a:r>
            <a:endParaRPr lang="en-US" dirty="0">
              <a:solidFill>
                <a:schemeClr val="tx1"/>
              </a:solidFill>
              <a:latin typeface="Calibri"/>
              <a:cs typeface="Calibri"/>
            </a:endParaRPr>
          </a:p>
        </p:txBody>
      </p:sp>
      <p:pic>
        <p:nvPicPr>
          <p:cNvPr id="27" name="Picture 26"/>
          <p:cNvPicPr>
            <a:picLocks noChangeAspect="1"/>
          </p:cNvPicPr>
          <p:nvPr/>
        </p:nvPicPr>
        <p:blipFill>
          <a:blip r:embed="rId4"/>
          <a:stretch>
            <a:fillRect/>
          </a:stretch>
        </p:blipFill>
        <p:spPr>
          <a:xfrm>
            <a:off x="1219200" y="5638800"/>
            <a:ext cx="676863" cy="398734"/>
          </a:xfrm>
          <a:prstGeom prst="rect">
            <a:avLst/>
          </a:prstGeom>
          <a:solidFill>
            <a:schemeClr val="bg2">
              <a:lumMod val="90000"/>
            </a:schemeClr>
          </a:solidFill>
        </p:spPr>
      </p:pic>
      <p:pic>
        <p:nvPicPr>
          <p:cNvPr id="39" name="Picture 38"/>
          <p:cNvPicPr>
            <a:picLocks noChangeAspect="1"/>
          </p:cNvPicPr>
          <p:nvPr/>
        </p:nvPicPr>
        <p:blipFill>
          <a:blip r:embed="rId4"/>
          <a:stretch>
            <a:fillRect/>
          </a:stretch>
        </p:blipFill>
        <p:spPr>
          <a:xfrm>
            <a:off x="2057399" y="5638800"/>
            <a:ext cx="676863" cy="398734"/>
          </a:xfrm>
          <a:prstGeom prst="rect">
            <a:avLst/>
          </a:prstGeom>
          <a:solidFill>
            <a:schemeClr val="bg2">
              <a:lumMod val="90000"/>
            </a:schemeClr>
          </a:solidFill>
        </p:spPr>
      </p:pic>
      <p:pic>
        <p:nvPicPr>
          <p:cNvPr id="31" name="Picture 30"/>
          <p:cNvPicPr>
            <a:picLocks noChangeAspect="1"/>
          </p:cNvPicPr>
          <p:nvPr/>
        </p:nvPicPr>
        <p:blipFill>
          <a:blip r:embed="rId5"/>
          <a:stretch>
            <a:fillRect/>
          </a:stretch>
        </p:blipFill>
        <p:spPr>
          <a:xfrm>
            <a:off x="4648200" y="5867400"/>
            <a:ext cx="598284" cy="483413"/>
          </a:xfrm>
          <a:prstGeom prst="rect">
            <a:avLst/>
          </a:prstGeom>
          <a:effectLst>
            <a:outerShdw blurRad="50800" dist="38100" dir="2700000" algn="tl" rotWithShape="0">
              <a:srgbClr val="000000">
                <a:alpha val="43000"/>
              </a:srgbClr>
            </a:outerShdw>
          </a:effectLst>
        </p:spPr>
      </p:pic>
      <p:sp>
        <p:nvSpPr>
          <p:cNvPr id="3074" name="Title 1"/>
          <p:cNvSpPr>
            <a:spLocks noGrp="1"/>
          </p:cNvSpPr>
          <p:nvPr>
            <p:ph type="title"/>
          </p:nvPr>
        </p:nvSpPr>
        <p:spPr/>
        <p:txBody>
          <a:bodyPr>
            <a:noAutofit/>
          </a:bodyPr>
          <a:lstStyle/>
          <a:p>
            <a:r>
              <a:rPr lang="en-US" sz="3600" dirty="0" smtClean="0"/>
              <a:t>Scale link capacities by eliminating redundancy</a:t>
            </a:r>
          </a:p>
        </p:txBody>
      </p:sp>
      <p:sp>
        <p:nvSpPr>
          <p:cNvPr id="21" name="Content Placeholder 20"/>
          <p:cNvSpPr>
            <a:spLocks noGrp="1"/>
          </p:cNvSpPr>
          <p:nvPr>
            <p:ph idx="1"/>
          </p:nvPr>
        </p:nvSpPr>
        <p:spPr>
          <a:xfrm>
            <a:off x="5105400" y="1569720"/>
            <a:ext cx="4038600" cy="5059680"/>
          </a:xfrm>
        </p:spPr>
        <p:txBody>
          <a:bodyPr>
            <a:noAutofit/>
          </a:bodyPr>
          <a:lstStyle/>
          <a:p>
            <a:r>
              <a:rPr lang="en-US" sz="2000" dirty="0" smtClean="0"/>
              <a:t>Popular idea:</a:t>
            </a:r>
            <a:r>
              <a:rPr lang="en-US" sz="2000" dirty="0" smtClean="0">
                <a:solidFill>
                  <a:srgbClr val="008000"/>
                </a:solidFill>
              </a:rPr>
              <a:t> </a:t>
            </a:r>
            <a:r>
              <a:rPr lang="en-US" sz="2000" dirty="0" smtClean="0"/>
              <a:t>duplicate suppression or</a:t>
            </a:r>
            <a:r>
              <a:rPr lang="en-US" sz="2000" b="1" i="1" dirty="0" smtClean="0">
                <a:solidFill>
                  <a:srgbClr val="FF0000"/>
                </a:solidFill>
              </a:rPr>
              <a:t> redundancy elimination (RE)</a:t>
            </a:r>
          </a:p>
          <a:p>
            <a:pPr lvl="1"/>
            <a:r>
              <a:rPr lang="en-US" sz="1800" dirty="0" smtClean="0"/>
              <a:t>Popular objects, partial content matches, backups, app headers</a:t>
            </a:r>
          </a:p>
          <a:p>
            <a:pPr lvl="1"/>
            <a:r>
              <a:rPr lang="en-US" sz="1800" dirty="0" smtClean="0">
                <a:sym typeface="Wingdings"/>
              </a:rPr>
              <a:t>Effective capacity improves ~2X</a:t>
            </a:r>
          </a:p>
          <a:p>
            <a:pPr lvl="3"/>
            <a:endParaRPr lang="en-US" sz="1000" dirty="0" smtClean="0"/>
          </a:p>
          <a:p>
            <a:r>
              <a:rPr lang="en-US" sz="2100" dirty="0" smtClean="0"/>
              <a:t>Many approaches to RE</a:t>
            </a:r>
          </a:p>
          <a:p>
            <a:pPr lvl="1"/>
            <a:r>
              <a:rPr lang="en-US" sz="1800" dirty="0" smtClean="0"/>
              <a:t>Application-layer caches</a:t>
            </a:r>
          </a:p>
          <a:p>
            <a:pPr lvl="1"/>
            <a:r>
              <a:rPr lang="en-US" sz="1800" dirty="0" smtClean="0"/>
              <a:t>Protocol-independent redundancy elimination (RE)</a:t>
            </a:r>
          </a:p>
          <a:p>
            <a:pPr lvl="2"/>
            <a:r>
              <a:rPr lang="en-US" sz="1500" dirty="0" smtClean="0"/>
              <a:t>Below app-layer</a:t>
            </a:r>
          </a:p>
          <a:p>
            <a:pPr lvl="2"/>
            <a:r>
              <a:rPr lang="en-US" sz="1500" dirty="0" smtClean="0"/>
              <a:t>WAN accelerators, de-duplication</a:t>
            </a:r>
          </a:p>
          <a:p>
            <a:pPr lvl="1"/>
            <a:r>
              <a:rPr lang="en-US" sz="1800" dirty="0" smtClean="0"/>
              <a:t>Content distribution, </a:t>
            </a:r>
            <a:r>
              <a:rPr lang="en-US" sz="1800" dirty="0" err="1" smtClean="0"/>
              <a:t>bittorrent</a:t>
            </a:r>
            <a:endParaRPr lang="en-US" sz="1800" dirty="0" smtClean="0"/>
          </a:p>
          <a:p>
            <a:pPr lvl="4"/>
            <a:endParaRPr lang="en-US" sz="1000" dirty="0" smtClean="0"/>
          </a:p>
          <a:p>
            <a:r>
              <a:rPr lang="en-US" sz="2100" b="1" i="1" dirty="0" smtClean="0">
                <a:solidFill>
                  <a:srgbClr val="FF0000"/>
                </a:solidFill>
              </a:rPr>
              <a:t>Point solutions </a:t>
            </a:r>
            <a:r>
              <a:rPr lang="en-US" sz="2100" dirty="0" err="1" smtClean="0">
                <a:sym typeface="Wingdings"/>
              </a:rPr>
              <a:t></a:t>
            </a:r>
            <a:r>
              <a:rPr lang="en-US" sz="2100" dirty="0" smtClean="0">
                <a:sym typeface="Wingdings"/>
              </a:rPr>
              <a:t> apply to specific link, protocol, or app</a:t>
            </a:r>
            <a:endParaRPr lang="en-US" sz="2100" dirty="0" smtClean="0"/>
          </a:p>
        </p:txBody>
      </p:sp>
      <p:sp>
        <p:nvSpPr>
          <p:cNvPr id="4" name="Cloud 3"/>
          <p:cNvSpPr/>
          <p:nvPr/>
        </p:nvSpPr>
        <p:spPr>
          <a:xfrm>
            <a:off x="1066800" y="3276600"/>
            <a:ext cx="3505200" cy="18288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latin typeface="Calibri"/>
              <a:cs typeface="Calibri"/>
            </a:endParaRPr>
          </a:p>
        </p:txBody>
      </p:sp>
      <p:cxnSp>
        <p:nvCxnSpPr>
          <p:cNvPr id="28" name="Straight Arrow Connector 27"/>
          <p:cNvCxnSpPr>
            <a:endCxn id="27" idx="0"/>
          </p:cNvCxnSpPr>
          <p:nvPr/>
        </p:nvCxnSpPr>
        <p:spPr>
          <a:xfrm rot="16200000" flipH="1">
            <a:off x="54916" y="4136084"/>
            <a:ext cx="2057400" cy="948032"/>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4" idx="2"/>
            <a:endCxn id="31" idx="0"/>
          </p:cNvCxnSpPr>
          <p:nvPr/>
        </p:nvCxnSpPr>
        <p:spPr>
          <a:xfrm rot="16200000" flipH="1">
            <a:off x="3140421" y="4060479"/>
            <a:ext cx="2895600" cy="718242"/>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34" idx="2"/>
            <a:endCxn id="33" idx="0"/>
          </p:cNvCxnSpPr>
          <p:nvPr/>
        </p:nvCxnSpPr>
        <p:spPr>
          <a:xfrm rot="16200000" flipH="1">
            <a:off x="1841071" y="4078945"/>
            <a:ext cx="2614385" cy="352926"/>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034" idx="2"/>
            <a:endCxn id="31" idx="0"/>
          </p:cNvCxnSpPr>
          <p:nvPr/>
        </p:nvCxnSpPr>
        <p:spPr>
          <a:xfrm rot="16200000" flipH="1">
            <a:off x="2499979" y="3420037"/>
            <a:ext cx="2919184" cy="1975542"/>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44" idx="2"/>
          </p:cNvCxnSpPr>
          <p:nvPr/>
        </p:nvCxnSpPr>
        <p:spPr>
          <a:xfrm rot="5400000">
            <a:off x="2038350" y="3143250"/>
            <a:ext cx="2362200" cy="2019300"/>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6"/>
          <a:stretch>
            <a:fillRect/>
          </a:stretch>
        </p:blipFill>
        <p:spPr>
          <a:xfrm>
            <a:off x="76200" y="5638800"/>
            <a:ext cx="381000" cy="658549"/>
          </a:xfrm>
          <a:prstGeom prst="rect">
            <a:avLst/>
          </a:prstGeom>
          <a:effectLst>
            <a:outerShdw blurRad="50800" dist="38100" dir="2700000" algn="tl" rotWithShape="0">
              <a:srgbClr val="000000">
                <a:alpha val="43000"/>
              </a:srgbClr>
            </a:outerShdw>
          </a:effectLst>
        </p:spPr>
      </p:pic>
      <p:pic>
        <p:nvPicPr>
          <p:cNvPr id="33" name="Picture 32"/>
          <p:cNvPicPr>
            <a:picLocks noChangeAspect="1"/>
          </p:cNvPicPr>
          <p:nvPr/>
        </p:nvPicPr>
        <p:blipFill>
          <a:blip r:embed="rId7"/>
          <a:stretch>
            <a:fillRect/>
          </a:stretch>
        </p:blipFill>
        <p:spPr>
          <a:xfrm>
            <a:off x="3047508" y="5562601"/>
            <a:ext cx="554436" cy="836885"/>
          </a:xfrm>
          <a:prstGeom prst="rect">
            <a:avLst/>
          </a:prstGeom>
          <a:effectLst>
            <a:outerShdw blurRad="50800" dist="38100" dir="2700000" algn="tl" rotWithShape="0">
              <a:srgbClr val="000000">
                <a:alpha val="43000"/>
              </a:srgbClr>
            </a:outerShdw>
          </a:effectLst>
        </p:spPr>
      </p:pic>
      <p:cxnSp>
        <p:nvCxnSpPr>
          <p:cNvPr id="29" name="Straight Arrow Connector 28"/>
          <p:cNvCxnSpPr/>
          <p:nvPr/>
        </p:nvCxnSpPr>
        <p:spPr>
          <a:xfrm rot="16200000" flipH="1">
            <a:off x="419100" y="3771900"/>
            <a:ext cx="2057400" cy="1676400"/>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a:blip r:embed="rId8"/>
          <a:stretch>
            <a:fillRect/>
          </a:stretch>
        </p:blipFill>
        <p:spPr>
          <a:xfrm>
            <a:off x="3810000" y="2133600"/>
            <a:ext cx="838200" cy="838200"/>
          </a:xfrm>
          <a:prstGeom prst="rect">
            <a:avLst/>
          </a:prstGeom>
          <a:effectLst>
            <a:outerShdw blurRad="50800" dist="38100" dir="2700000" algn="tl" rotWithShape="0">
              <a:srgbClr val="000000">
                <a:alpha val="43000"/>
              </a:srgbClr>
            </a:outerShdw>
          </a:effectLst>
        </p:spPr>
      </p:pic>
      <p:cxnSp>
        <p:nvCxnSpPr>
          <p:cNvPr id="46" name="Straight Arrow Connector 45"/>
          <p:cNvCxnSpPr>
            <a:endCxn id="26" idx="0"/>
          </p:cNvCxnSpPr>
          <p:nvPr/>
        </p:nvCxnSpPr>
        <p:spPr>
          <a:xfrm rot="5400000">
            <a:off x="-590550" y="4438650"/>
            <a:ext cx="2057400" cy="342900"/>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034" idx="2"/>
            <a:endCxn id="113" idx="0"/>
          </p:cNvCxnSpPr>
          <p:nvPr/>
        </p:nvCxnSpPr>
        <p:spPr>
          <a:xfrm rot="16200000" flipH="1">
            <a:off x="2107802" y="3812213"/>
            <a:ext cx="2829721" cy="1101725"/>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pic>
        <p:nvPicPr>
          <p:cNvPr id="66" name="Picture 65"/>
          <p:cNvPicPr>
            <a:picLocks noChangeAspect="1"/>
          </p:cNvPicPr>
          <p:nvPr/>
        </p:nvPicPr>
        <p:blipFill>
          <a:blip r:embed="rId9"/>
          <a:stretch>
            <a:fillRect/>
          </a:stretch>
        </p:blipFill>
        <p:spPr>
          <a:xfrm rot="10800000" flipV="1">
            <a:off x="1228068" y="2188062"/>
            <a:ext cx="1057932" cy="783738"/>
          </a:xfrm>
          <a:prstGeom prst="rect">
            <a:avLst/>
          </a:prstGeom>
          <a:effectLst>
            <a:outerShdw blurRad="50800" dist="38100" dir="2700000" algn="tl" rotWithShape="0">
              <a:srgbClr val="000000">
                <a:alpha val="43000"/>
              </a:srgbClr>
            </a:outerShdw>
          </a:effectLst>
        </p:spPr>
      </p:pic>
      <p:cxnSp>
        <p:nvCxnSpPr>
          <p:cNvPr id="71" name="Straight Arrow Connector 70"/>
          <p:cNvCxnSpPr>
            <a:stCxn id="66" idx="2"/>
            <a:endCxn id="42" idx="3"/>
          </p:cNvCxnSpPr>
          <p:nvPr/>
        </p:nvCxnSpPr>
        <p:spPr>
          <a:xfrm rot="16200000" flipH="1">
            <a:off x="636291" y="4092543"/>
            <a:ext cx="2427552" cy="186066"/>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pic>
        <p:nvPicPr>
          <p:cNvPr id="81" name="Picture 80"/>
          <p:cNvPicPr>
            <a:picLocks noChangeAspect="1"/>
          </p:cNvPicPr>
          <p:nvPr/>
        </p:nvPicPr>
        <p:blipFill>
          <a:blip r:embed="rId6"/>
          <a:stretch>
            <a:fillRect/>
          </a:stretch>
        </p:blipFill>
        <p:spPr>
          <a:xfrm>
            <a:off x="457200" y="5638800"/>
            <a:ext cx="381000" cy="658549"/>
          </a:xfrm>
          <a:prstGeom prst="rect">
            <a:avLst/>
          </a:prstGeom>
          <a:effectLst>
            <a:outerShdw blurRad="50800" dist="38100" dir="2700000" algn="tl" rotWithShape="0">
              <a:srgbClr val="000000">
                <a:alpha val="43000"/>
              </a:srgbClr>
            </a:outerShdw>
          </a:effectLst>
        </p:spPr>
      </p:pic>
      <p:cxnSp>
        <p:nvCxnSpPr>
          <p:cNvPr id="82" name="Straight Arrow Connector 81"/>
          <p:cNvCxnSpPr>
            <a:stCxn id="1034" idx="2"/>
            <a:endCxn id="81" idx="0"/>
          </p:cNvCxnSpPr>
          <p:nvPr/>
        </p:nvCxnSpPr>
        <p:spPr>
          <a:xfrm rot="5400000">
            <a:off x="464458" y="3131458"/>
            <a:ext cx="2690584" cy="2324100"/>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16200000" flipH="1">
            <a:off x="457200" y="4114800"/>
            <a:ext cx="2438400" cy="152400"/>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5400000">
            <a:off x="2190751" y="3143250"/>
            <a:ext cx="2362199" cy="2019300"/>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157793" y="6248400"/>
            <a:ext cx="698904" cy="523220"/>
          </a:xfrm>
          <a:prstGeom prst="rect">
            <a:avLst/>
          </a:prstGeom>
          <a:noFill/>
        </p:spPr>
        <p:txBody>
          <a:bodyPr wrap="none" rtlCol="0">
            <a:spAutoFit/>
          </a:bodyPr>
          <a:lstStyle/>
          <a:p>
            <a:pPr algn="ctr"/>
            <a:r>
              <a:rPr lang="en-US" sz="1400" dirty="0" smtClean="0">
                <a:latin typeface="Calibri"/>
                <a:cs typeface="Calibri"/>
              </a:rPr>
              <a:t>Mobile </a:t>
            </a:r>
            <a:br>
              <a:rPr lang="en-US" sz="1400" dirty="0" smtClean="0">
                <a:latin typeface="Calibri"/>
                <a:cs typeface="Calibri"/>
              </a:rPr>
            </a:br>
            <a:r>
              <a:rPr lang="en-US" sz="1400" dirty="0" smtClean="0">
                <a:latin typeface="Calibri"/>
                <a:cs typeface="Calibri"/>
              </a:rPr>
              <a:t>users</a:t>
            </a:r>
            <a:endParaRPr lang="en-US" sz="1400" dirty="0">
              <a:latin typeface="Calibri"/>
              <a:cs typeface="Calibri"/>
            </a:endParaRPr>
          </a:p>
        </p:txBody>
      </p:sp>
      <p:sp>
        <p:nvSpPr>
          <p:cNvPr id="101" name="TextBox 100"/>
          <p:cNvSpPr txBox="1"/>
          <p:nvPr/>
        </p:nvSpPr>
        <p:spPr>
          <a:xfrm>
            <a:off x="3504708" y="6400800"/>
            <a:ext cx="1048159" cy="307777"/>
          </a:xfrm>
          <a:prstGeom prst="rect">
            <a:avLst/>
          </a:prstGeom>
          <a:noFill/>
        </p:spPr>
        <p:txBody>
          <a:bodyPr wrap="none" rtlCol="0">
            <a:spAutoFit/>
          </a:bodyPr>
          <a:lstStyle/>
          <a:p>
            <a:r>
              <a:rPr lang="en-US" sz="1400" dirty="0" smtClean="0">
                <a:latin typeface="Calibri"/>
                <a:cs typeface="Calibri"/>
              </a:rPr>
              <a:t>Home users</a:t>
            </a:r>
            <a:endParaRPr lang="en-US" sz="1400" dirty="0">
              <a:latin typeface="Calibri"/>
              <a:cs typeface="Calibri"/>
            </a:endParaRPr>
          </a:p>
        </p:txBody>
      </p:sp>
      <p:pic>
        <p:nvPicPr>
          <p:cNvPr id="113" name="Picture 112"/>
          <p:cNvPicPr>
            <a:picLocks noChangeAspect="1"/>
          </p:cNvPicPr>
          <p:nvPr/>
        </p:nvPicPr>
        <p:blipFill>
          <a:blip r:embed="rId10"/>
          <a:stretch>
            <a:fillRect/>
          </a:stretch>
        </p:blipFill>
        <p:spPr>
          <a:xfrm>
            <a:off x="3657600" y="5777937"/>
            <a:ext cx="831850" cy="622863"/>
          </a:xfrm>
          <a:prstGeom prst="rect">
            <a:avLst/>
          </a:prstGeom>
          <a:effectLst>
            <a:outerShdw blurRad="50800" dist="38100" dir="2700000" algn="tl" rotWithShape="0">
              <a:srgbClr val="000000">
                <a:alpha val="43000"/>
              </a:srgbClr>
            </a:outerShdw>
          </a:effectLst>
        </p:spPr>
      </p:pic>
      <p:sp>
        <p:nvSpPr>
          <p:cNvPr id="115" name="TextBox 114"/>
          <p:cNvSpPr txBox="1"/>
          <p:nvPr/>
        </p:nvSpPr>
        <p:spPr>
          <a:xfrm>
            <a:off x="228600" y="2286000"/>
            <a:ext cx="606068" cy="307777"/>
          </a:xfrm>
          <a:prstGeom prst="rect">
            <a:avLst/>
          </a:prstGeom>
          <a:noFill/>
        </p:spPr>
        <p:txBody>
          <a:bodyPr wrap="none" rtlCol="0">
            <a:spAutoFit/>
          </a:bodyPr>
          <a:lstStyle/>
          <a:p>
            <a:r>
              <a:rPr lang="en-US" sz="1400" dirty="0" smtClean="0">
                <a:latin typeface="Calibri"/>
                <a:cs typeface="Calibri"/>
              </a:rPr>
              <a:t>Video</a:t>
            </a:r>
            <a:endParaRPr lang="en-US" sz="1400" dirty="0">
              <a:latin typeface="Calibri"/>
              <a:cs typeface="Calibri"/>
            </a:endParaRPr>
          </a:p>
        </p:txBody>
      </p:sp>
      <p:sp>
        <p:nvSpPr>
          <p:cNvPr id="116" name="TextBox 115"/>
          <p:cNvSpPr txBox="1"/>
          <p:nvPr/>
        </p:nvSpPr>
        <p:spPr>
          <a:xfrm>
            <a:off x="1295400" y="1524000"/>
            <a:ext cx="719856" cy="523220"/>
          </a:xfrm>
          <a:prstGeom prst="rect">
            <a:avLst/>
          </a:prstGeom>
          <a:noFill/>
        </p:spPr>
        <p:txBody>
          <a:bodyPr wrap="none" rtlCol="0">
            <a:spAutoFit/>
          </a:bodyPr>
          <a:lstStyle/>
          <a:p>
            <a:r>
              <a:rPr lang="en-US" sz="1400" dirty="0" smtClean="0">
                <a:latin typeface="Calibri"/>
                <a:cs typeface="Calibri"/>
              </a:rPr>
              <a:t>Data </a:t>
            </a:r>
            <a:br>
              <a:rPr lang="en-US" sz="1400" dirty="0" smtClean="0">
                <a:latin typeface="Calibri"/>
                <a:cs typeface="Calibri"/>
              </a:rPr>
            </a:br>
            <a:r>
              <a:rPr lang="en-US" sz="1400" dirty="0" smtClean="0">
                <a:latin typeface="Calibri"/>
                <a:cs typeface="Calibri"/>
              </a:rPr>
              <a:t>centers</a:t>
            </a:r>
            <a:endParaRPr lang="en-US" sz="1400" dirty="0">
              <a:latin typeface="Calibri"/>
              <a:cs typeface="Calibri"/>
            </a:endParaRPr>
          </a:p>
        </p:txBody>
      </p:sp>
      <p:sp>
        <p:nvSpPr>
          <p:cNvPr id="117" name="TextBox 116"/>
          <p:cNvSpPr txBox="1"/>
          <p:nvPr/>
        </p:nvSpPr>
        <p:spPr>
          <a:xfrm>
            <a:off x="2590800" y="1676400"/>
            <a:ext cx="1124163" cy="307777"/>
          </a:xfrm>
          <a:prstGeom prst="rect">
            <a:avLst/>
          </a:prstGeom>
          <a:noFill/>
        </p:spPr>
        <p:txBody>
          <a:bodyPr wrap="none" rtlCol="0">
            <a:spAutoFit/>
          </a:bodyPr>
          <a:lstStyle/>
          <a:p>
            <a:r>
              <a:rPr lang="en-US" sz="1400" dirty="0" smtClean="0">
                <a:latin typeface="Calibri"/>
                <a:cs typeface="Calibri"/>
              </a:rPr>
              <a:t>Web content</a:t>
            </a:r>
            <a:endParaRPr lang="en-US" sz="1400" dirty="0">
              <a:latin typeface="Calibri"/>
              <a:cs typeface="Calibri"/>
            </a:endParaRPr>
          </a:p>
        </p:txBody>
      </p:sp>
      <p:sp>
        <p:nvSpPr>
          <p:cNvPr id="118" name="TextBox 117"/>
          <p:cNvSpPr txBox="1"/>
          <p:nvPr/>
        </p:nvSpPr>
        <p:spPr>
          <a:xfrm>
            <a:off x="3733800" y="1447800"/>
            <a:ext cx="943049" cy="523220"/>
          </a:xfrm>
          <a:prstGeom prst="rect">
            <a:avLst/>
          </a:prstGeom>
          <a:noFill/>
        </p:spPr>
        <p:txBody>
          <a:bodyPr wrap="none" rtlCol="0">
            <a:spAutoFit/>
          </a:bodyPr>
          <a:lstStyle/>
          <a:p>
            <a:r>
              <a:rPr lang="en-US" sz="1400" dirty="0" smtClean="0">
                <a:latin typeface="Calibri"/>
                <a:cs typeface="Calibri"/>
              </a:rPr>
              <a:t>Other </a:t>
            </a:r>
            <a:r>
              <a:rPr lang="en-US" sz="1400" dirty="0" err="1" smtClean="0">
                <a:latin typeface="Calibri"/>
                <a:cs typeface="Calibri"/>
              </a:rPr>
              <a:t>svcs</a:t>
            </a:r>
            <a:r>
              <a:rPr lang="en-US" sz="1400" dirty="0" smtClean="0">
                <a:latin typeface="Calibri"/>
                <a:cs typeface="Calibri"/>
              </a:rPr>
              <a:t/>
            </a:r>
            <a:br>
              <a:rPr lang="en-US" sz="1400" dirty="0" smtClean="0">
                <a:latin typeface="Calibri"/>
                <a:cs typeface="Calibri"/>
              </a:rPr>
            </a:br>
            <a:r>
              <a:rPr lang="en-US" sz="1400" dirty="0" smtClean="0">
                <a:latin typeface="Calibri"/>
                <a:cs typeface="Calibri"/>
              </a:rPr>
              <a:t>(backup)</a:t>
            </a:r>
            <a:endParaRPr lang="en-US" sz="1400" dirty="0">
              <a:latin typeface="Calibri"/>
              <a:cs typeface="Calibri"/>
            </a:endParaRPr>
          </a:p>
        </p:txBody>
      </p:sp>
      <p:sp>
        <p:nvSpPr>
          <p:cNvPr id="41" name="TextBox 40"/>
          <p:cNvSpPr txBox="1"/>
          <p:nvPr/>
        </p:nvSpPr>
        <p:spPr>
          <a:xfrm>
            <a:off x="1646026" y="4866620"/>
            <a:ext cx="470802" cy="461665"/>
          </a:xfrm>
          <a:prstGeom prst="rect">
            <a:avLst/>
          </a:prstGeom>
          <a:solidFill>
            <a:schemeClr val="accent1"/>
          </a:solidFill>
          <a:effectLst>
            <a:outerShdw blurRad="50800" dist="38100" dir="2700000" algn="tl" rotWithShape="0">
              <a:srgbClr val="000000">
                <a:alpha val="43000"/>
              </a:srgbClr>
            </a:outerShdw>
          </a:effectLst>
        </p:spPr>
        <p:txBody>
          <a:bodyPr wrap="none" rtlCol="0">
            <a:spAutoFit/>
          </a:bodyPr>
          <a:lstStyle/>
          <a:p>
            <a:pPr algn="ctr"/>
            <a:r>
              <a:rPr lang="en-US" sz="1200" dirty="0" smtClean="0">
                <a:latin typeface="Calibri"/>
                <a:cs typeface="Calibri"/>
              </a:rPr>
              <a:t>Wan </a:t>
            </a:r>
            <a:br>
              <a:rPr lang="en-US" sz="1200" dirty="0" smtClean="0">
                <a:latin typeface="Calibri"/>
                <a:cs typeface="Calibri"/>
              </a:rPr>
            </a:br>
            <a:r>
              <a:rPr lang="en-US" sz="1200" dirty="0" smtClean="0">
                <a:latin typeface="Calibri"/>
                <a:cs typeface="Calibri"/>
              </a:rPr>
              <a:t>Opt</a:t>
            </a:r>
            <a:endParaRPr lang="en-US" sz="1200" dirty="0">
              <a:latin typeface="Calibri"/>
              <a:cs typeface="Calibri"/>
            </a:endParaRPr>
          </a:p>
        </p:txBody>
      </p:sp>
      <p:sp>
        <p:nvSpPr>
          <p:cNvPr id="43" name="TextBox 42"/>
          <p:cNvSpPr txBox="1"/>
          <p:nvPr/>
        </p:nvSpPr>
        <p:spPr>
          <a:xfrm>
            <a:off x="1371600" y="3200400"/>
            <a:ext cx="470802" cy="461665"/>
          </a:xfrm>
          <a:prstGeom prst="rect">
            <a:avLst/>
          </a:prstGeom>
          <a:solidFill>
            <a:schemeClr val="accent1"/>
          </a:solidFill>
          <a:effectLst>
            <a:outerShdw blurRad="50800" dist="38100" dir="2700000" algn="tl" rotWithShape="0">
              <a:srgbClr val="000000">
                <a:alpha val="43000"/>
              </a:srgbClr>
            </a:outerShdw>
          </a:effectLst>
        </p:spPr>
        <p:txBody>
          <a:bodyPr wrap="none" rtlCol="0">
            <a:spAutoFit/>
          </a:bodyPr>
          <a:lstStyle/>
          <a:p>
            <a:pPr algn="ctr"/>
            <a:r>
              <a:rPr lang="en-US" sz="1200" dirty="0" smtClean="0">
                <a:latin typeface="Calibri"/>
                <a:cs typeface="Calibri"/>
              </a:rPr>
              <a:t>Wan </a:t>
            </a:r>
            <a:br>
              <a:rPr lang="en-US" sz="1200" dirty="0" smtClean="0">
                <a:latin typeface="Calibri"/>
                <a:cs typeface="Calibri"/>
              </a:rPr>
            </a:br>
            <a:r>
              <a:rPr lang="en-US" sz="1200" dirty="0" smtClean="0">
                <a:latin typeface="Calibri"/>
                <a:cs typeface="Calibri"/>
              </a:rPr>
              <a:t>Opt</a:t>
            </a:r>
            <a:endParaRPr lang="en-US" sz="1200" dirty="0">
              <a:latin typeface="Calibri"/>
              <a:cs typeface="Calibri"/>
            </a:endParaRPr>
          </a:p>
        </p:txBody>
      </p:sp>
      <p:sp>
        <p:nvSpPr>
          <p:cNvPr id="45" name="TextBox 44"/>
          <p:cNvSpPr txBox="1"/>
          <p:nvPr/>
        </p:nvSpPr>
        <p:spPr>
          <a:xfrm>
            <a:off x="3595158" y="3124200"/>
            <a:ext cx="667295" cy="461665"/>
          </a:xfrm>
          <a:prstGeom prst="rect">
            <a:avLst/>
          </a:prstGeom>
          <a:solidFill>
            <a:schemeClr val="accent1"/>
          </a:solidFill>
          <a:effectLst>
            <a:outerShdw blurRad="50800" dist="38100" dir="2700000" algn="tl" rotWithShape="0">
              <a:srgbClr val="000000">
                <a:alpha val="43000"/>
              </a:srgbClr>
            </a:outerShdw>
          </a:effectLst>
        </p:spPr>
        <p:txBody>
          <a:bodyPr wrap="none" rtlCol="0">
            <a:spAutoFit/>
          </a:bodyPr>
          <a:lstStyle/>
          <a:p>
            <a:pPr algn="ctr"/>
            <a:r>
              <a:rPr lang="en-US" sz="1200" dirty="0" err="1" smtClean="0">
                <a:latin typeface="Calibri"/>
                <a:cs typeface="Calibri"/>
              </a:rPr>
              <a:t>Dedup</a:t>
            </a:r>
            <a:r>
              <a:rPr lang="en-US" sz="1200" dirty="0" smtClean="0">
                <a:latin typeface="Calibri"/>
                <a:cs typeface="Calibri"/>
              </a:rPr>
              <a:t>/</a:t>
            </a:r>
            <a:br>
              <a:rPr lang="en-US" sz="1200" dirty="0" smtClean="0">
                <a:latin typeface="Calibri"/>
                <a:cs typeface="Calibri"/>
              </a:rPr>
            </a:br>
            <a:r>
              <a:rPr lang="en-US" sz="1200" dirty="0" smtClean="0">
                <a:latin typeface="Calibri"/>
                <a:cs typeface="Calibri"/>
              </a:rPr>
              <a:t>archival</a:t>
            </a:r>
            <a:endParaRPr lang="en-US" sz="1200" dirty="0">
              <a:latin typeface="Calibri"/>
              <a:cs typeface="Calibri"/>
            </a:endParaRPr>
          </a:p>
        </p:txBody>
      </p:sp>
      <p:sp>
        <p:nvSpPr>
          <p:cNvPr id="47" name="TextBox 46"/>
          <p:cNvSpPr txBox="1"/>
          <p:nvPr/>
        </p:nvSpPr>
        <p:spPr>
          <a:xfrm>
            <a:off x="2375958" y="4942820"/>
            <a:ext cx="667295" cy="461665"/>
          </a:xfrm>
          <a:prstGeom prst="rect">
            <a:avLst/>
          </a:prstGeom>
          <a:solidFill>
            <a:schemeClr val="accent1"/>
          </a:solidFill>
          <a:effectLst>
            <a:outerShdw blurRad="50800" dist="38100" dir="2700000" algn="tl" rotWithShape="0">
              <a:srgbClr val="000000">
                <a:alpha val="43000"/>
              </a:srgbClr>
            </a:outerShdw>
          </a:effectLst>
        </p:spPr>
        <p:txBody>
          <a:bodyPr wrap="none" rtlCol="0">
            <a:spAutoFit/>
          </a:bodyPr>
          <a:lstStyle/>
          <a:p>
            <a:pPr algn="ctr"/>
            <a:r>
              <a:rPr lang="en-US" sz="1200" dirty="0" err="1" smtClean="0">
                <a:latin typeface="Calibri"/>
                <a:cs typeface="Calibri"/>
              </a:rPr>
              <a:t>Dedup</a:t>
            </a:r>
            <a:r>
              <a:rPr lang="en-US" sz="1200" dirty="0" smtClean="0">
                <a:latin typeface="Calibri"/>
                <a:cs typeface="Calibri"/>
              </a:rPr>
              <a:t>/</a:t>
            </a:r>
            <a:br>
              <a:rPr lang="en-US" sz="1200" dirty="0" smtClean="0">
                <a:latin typeface="Calibri"/>
                <a:cs typeface="Calibri"/>
              </a:rPr>
            </a:br>
            <a:r>
              <a:rPr lang="en-US" sz="1200" dirty="0" smtClean="0">
                <a:latin typeface="Calibri"/>
                <a:cs typeface="Calibri"/>
              </a:rPr>
              <a:t>archival</a:t>
            </a:r>
            <a:endParaRPr lang="en-US" sz="1200" dirty="0">
              <a:latin typeface="Calibri"/>
              <a:cs typeface="Calibri"/>
            </a:endParaRPr>
          </a:p>
        </p:txBody>
      </p:sp>
      <p:sp>
        <p:nvSpPr>
          <p:cNvPr id="49" name="TextBox 48"/>
          <p:cNvSpPr txBox="1"/>
          <p:nvPr/>
        </p:nvSpPr>
        <p:spPr>
          <a:xfrm>
            <a:off x="3429000" y="4876800"/>
            <a:ext cx="1295400" cy="461665"/>
          </a:xfrm>
          <a:prstGeom prst="rect">
            <a:avLst/>
          </a:prstGeom>
          <a:solidFill>
            <a:schemeClr val="accent1"/>
          </a:solidFill>
          <a:effectLst>
            <a:outerShdw blurRad="50800" dist="38100" dir="2700000" algn="tl" rotWithShape="0">
              <a:srgbClr val="000000">
                <a:alpha val="43000"/>
              </a:srgbClr>
            </a:outerShdw>
          </a:effectLst>
        </p:spPr>
        <p:txBody>
          <a:bodyPr wrap="square" rtlCol="0">
            <a:spAutoFit/>
          </a:bodyPr>
          <a:lstStyle/>
          <a:p>
            <a:pPr algn="ctr"/>
            <a:r>
              <a:rPr lang="en-US" sz="1200" dirty="0" smtClean="0">
                <a:latin typeface="Calibri"/>
                <a:cs typeface="Calibri"/>
              </a:rPr>
              <a:t>ISP HTTP</a:t>
            </a:r>
          </a:p>
          <a:p>
            <a:pPr algn="ctr"/>
            <a:r>
              <a:rPr lang="en-US" sz="1200" dirty="0" smtClean="0">
                <a:latin typeface="Calibri"/>
                <a:cs typeface="Calibri"/>
              </a:rPr>
              <a:t>cache</a:t>
            </a:r>
            <a:endParaRPr lang="en-US" sz="1200" dirty="0">
              <a:latin typeface="Calibri"/>
              <a:cs typeface="Calibri"/>
            </a:endParaRPr>
          </a:p>
        </p:txBody>
      </p:sp>
      <p:grpSp>
        <p:nvGrpSpPr>
          <p:cNvPr id="51" name="Group 60"/>
          <p:cNvGrpSpPr/>
          <p:nvPr/>
        </p:nvGrpSpPr>
        <p:grpSpPr>
          <a:xfrm>
            <a:off x="0" y="2743200"/>
            <a:ext cx="1066800" cy="890817"/>
            <a:chOff x="1905000" y="1523277"/>
            <a:chExt cx="1295400" cy="1424940"/>
          </a:xfrm>
          <a:effectLst>
            <a:outerShdw blurRad="50800" dist="38100" dir="2700000" algn="tl" rotWithShape="0">
              <a:srgbClr val="000000">
                <a:alpha val="43000"/>
              </a:srgbClr>
            </a:outerShdw>
          </a:effectLst>
        </p:grpSpPr>
        <p:pic>
          <p:nvPicPr>
            <p:cNvPr id="52" name="Picture 10"/>
            <p:cNvPicPr>
              <a:picLocks noChangeAspect="1" noChangeArrowheads="1"/>
            </p:cNvPicPr>
            <p:nvPr/>
          </p:nvPicPr>
          <p:blipFill>
            <a:blip r:embed="rId11"/>
            <a:srcRect r="35484" b="7368"/>
            <a:stretch>
              <a:fillRect/>
            </a:stretch>
          </p:blipFill>
          <p:spPr bwMode="auto">
            <a:xfrm>
              <a:off x="1905000" y="1523277"/>
              <a:ext cx="1295400" cy="1424940"/>
            </a:xfrm>
            <a:prstGeom prst="rect">
              <a:avLst/>
            </a:prstGeom>
            <a:noFill/>
            <a:ln w="9525">
              <a:noFill/>
              <a:miter lim="800000"/>
              <a:headEnd/>
              <a:tailEnd/>
            </a:ln>
            <a:effectLst/>
          </p:spPr>
        </p:pic>
        <p:pic>
          <p:nvPicPr>
            <p:cNvPr id="53" name="Picture 11"/>
            <p:cNvPicPr>
              <a:picLocks noChangeAspect="1" noChangeArrowheads="1"/>
            </p:cNvPicPr>
            <p:nvPr/>
          </p:nvPicPr>
          <p:blipFill>
            <a:blip r:embed="rId12"/>
            <a:srcRect/>
            <a:stretch>
              <a:fillRect/>
            </a:stretch>
          </p:blipFill>
          <p:spPr bwMode="auto">
            <a:xfrm>
              <a:off x="1981200" y="2071917"/>
              <a:ext cx="914400" cy="678857"/>
            </a:xfrm>
            <a:prstGeom prst="rect">
              <a:avLst/>
            </a:prstGeom>
            <a:noFill/>
            <a:ln w="9525">
              <a:noFill/>
              <a:miter lim="800000"/>
              <a:headEnd/>
              <a:tailEnd/>
            </a:ln>
            <a:effectLst/>
          </p:spPr>
        </p:pic>
        <p:pic>
          <p:nvPicPr>
            <p:cNvPr id="55" name="Picture 15"/>
            <p:cNvPicPr>
              <a:picLocks noChangeAspect="1" noChangeArrowheads="1"/>
            </p:cNvPicPr>
            <p:nvPr/>
          </p:nvPicPr>
          <p:blipFill>
            <a:blip r:embed="rId13"/>
            <a:srcRect/>
            <a:stretch>
              <a:fillRect/>
            </a:stretch>
          </p:blipFill>
          <p:spPr bwMode="auto">
            <a:xfrm>
              <a:off x="1905000" y="1538517"/>
              <a:ext cx="1295400" cy="457598"/>
            </a:xfrm>
            <a:prstGeom prst="rect">
              <a:avLst/>
            </a:prstGeom>
            <a:noFill/>
            <a:ln w="9525">
              <a:noFill/>
              <a:miter lim="800000"/>
              <a:headEnd/>
              <a:tailEnd/>
            </a:ln>
            <a:effectLst/>
          </p:spPr>
        </p:pic>
      </p:grpSp>
      <p:pic>
        <p:nvPicPr>
          <p:cNvPr id="56" name="Picture 4"/>
          <p:cNvPicPr>
            <a:picLocks noChangeAspect="1" noChangeArrowheads="1"/>
          </p:cNvPicPr>
          <p:nvPr/>
        </p:nvPicPr>
        <p:blipFill>
          <a:blip r:embed="rId14"/>
          <a:srcRect r="25000" b="64000"/>
          <a:stretch>
            <a:fillRect/>
          </a:stretch>
        </p:blipFill>
        <p:spPr bwMode="auto">
          <a:xfrm>
            <a:off x="2438400" y="2133600"/>
            <a:ext cx="1066800" cy="834044"/>
          </a:xfrm>
          <a:prstGeom prst="rect">
            <a:avLst/>
          </a:prstGeom>
          <a:noFill/>
          <a:ln w="9525">
            <a:noFill/>
            <a:miter lim="800000"/>
            <a:headEnd/>
            <a:tailEnd/>
          </a:ln>
          <a:effectLst>
            <a:outerShdw blurRad="50800" dist="38100" dir="2700000" algn="tl" rotWithShape="0">
              <a:srgbClr val="000000">
                <a:alpha val="43000"/>
              </a:srgbClr>
            </a:outerShdw>
          </a:effectLst>
        </p:spPr>
      </p:pic>
      <p:sp>
        <p:nvSpPr>
          <p:cNvPr id="57" name="TextBox 56"/>
          <p:cNvSpPr txBox="1"/>
          <p:nvPr/>
        </p:nvSpPr>
        <p:spPr>
          <a:xfrm>
            <a:off x="228600" y="4495800"/>
            <a:ext cx="1295400" cy="276999"/>
          </a:xfrm>
          <a:prstGeom prst="rect">
            <a:avLst/>
          </a:prstGeom>
          <a:solidFill>
            <a:schemeClr val="accent1"/>
          </a:solidFill>
          <a:effectLst>
            <a:outerShdw blurRad="50800" dist="38100" dir="2700000" algn="tl" rotWithShape="0">
              <a:srgbClr val="000000">
                <a:alpha val="43000"/>
              </a:srgbClr>
            </a:outerShdw>
          </a:effectLst>
        </p:spPr>
        <p:txBody>
          <a:bodyPr wrap="square" rtlCol="0">
            <a:spAutoFit/>
          </a:bodyPr>
          <a:lstStyle/>
          <a:p>
            <a:pPr algn="ctr"/>
            <a:r>
              <a:rPr lang="en-US" sz="1200" dirty="0" smtClean="0">
                <a:latin typeface="Calibri"/>
                <a:cs typeface="Calibri"/>
              </a:rPr>
              <a:t>CDN</a:t>
            </a:r>
          </a:p>
        </p:txBody>
      </p:sp>
      <p:sp>
        <p:nvSpPr>
          <p:cNvPr id="50" name="Slide Number Placeholder 600"/>
          <p:cNvSpPr>
            <a:spLocks noGrp="1"/>
          </p:cNvSpPr>
          <p:nvPr>
            <p:ph type="sldNum" sz="quarter" idx="12"/>
          </p:nvPr>
        </p:nvSpPr>
        <p:spPr>
          <a:xfrm>
            <a:off x="6553200" y="6356350"/>
            <a:ext cx="2133600" cy="365125"/>
          </a:xfrm>
        </p:spPr>
        <p:txBody>
          <a:bodyPr>
            <a:normAutofit/>
          </a:bodyPr>
          <a:lstStyle/>
          <a:p>
            <a:pPr>
              <a:defRPr/>
            </a:pPr>
            <a:fld id="{9344F9DF-B16C-496A-A4E6-0787BA6047D6}" type="slidenum">
              <a:rPr lang="en-US">
                <a:latin typeface="Calibri"/>
                <a:cs typeface="Calibri"/>
              </a:rPr>
              <a:pPr>
                <a:defRPr/>
              </a:pPr>
              <a:t>3</a:t>
            </a:fld>
            <a:endParaRPr lang="en-US" dirty="0">
              <a:latin typeface="Calibri"/>
              <a:cs typeface="Calibri"/>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5" grpId="0" animBg="1"/>
      <p:bldP spid="47" grpId="0" animBg="1"/>
      <p:bldP spid="49" grpId="0" animBg="1"/>
      <p:bldP spid="57" grpId="0" animBg="1"/>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lstStyle/>
          <a:p>
            <a:r>
              <a:rPr lang="en-US" dirty="0" err="1" smtClean="0"/>
              <a:t>SmartRE</a:t>
            </a:r>
            <a:r>
              <a:rPr lang="en-US" dirty="0" smtClean="0"/>
              <a:t> system</a:t>
            </a:r>
            <a:endParaRPr lang="en-US" dirty="0"/>
          </a:p>
        </p:txBody>
      </p:sp>
      <p:sp>
        <p:nvSpPr>
          <p:cNvPr id="4" name="Slide Number Placeholder 3"/>
          <p:cNvSpPr>
            <a:spLocks noGrp="1"/>
          </p:cNvSpPr>
          <p:nvPr>
            <p:ph type="sldNum" sz="quarter" idx="12"/>
          </p:nvPr>
        </p:nvSpPr>
        <p:spPr/>
        <p:txBody>
          <a:bodyPr>
            <a:normAutofit/>
          </a:bodyPr>
          <a:lstStyle/>
          <a:p>
            <a:fld id="{5FB3A051-D589-44F7-B9C4-E480E4503EF8}" type="slidenum">
              <a:rPr lang="en-US" smtClean="0"/>
              <a:pPr/>
              <a:t>30</a:t>
            </a:fld>
            <a:endParaRPr lang="en-US"/>
          </a:p>
        </p:txBody>
      </p:sp>
      <p:sp>
        <p:nvSpPr>
          <p:cNvPr id="5" name="Cloud 4"/>
          <p:cNvSpPr/>
          <p:nvPr/>
        </p:nvSpPr>
        <p:spPr>
          <a:xfrm>
            <a:off x="778361" y="2683340"/>
            <a:ext cx="8184985" cy="4174659"/>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p:txBody>
      </p:sp>
      <p:pic>
        <p:nvPicPr>
          <p:cNvPr id="7"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176258" y="5627121"/>
            <a:ext cx="1219200" cy="533400"/>
          </a:xfrm>
          <a:prstGeom prst="rect">
            <a:avLst/>
          </a:prstGeom>
          <a:noFill/>
          <a:ln w="12700">
            <a:noFill/>
            <a:miter lim="800000"/>
            <a:headEnd/>
            <a:tailEnd/>
          </a:ln>
          <a:effectLst/>
        </p:spPr>
      </p:pic>
      <p:pic>
        <p:nvPicPr>
          <p:cNvPr id="10"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117865" y="2882461"/>
            <a:ext cx="1219200" cy="533400"/>
          </a:xfrm>
          <a:prstGeom prst="rect">
            <a:avLst/>
          </a:prstGeom>
          <a:noFill/>
          <a:ln w="12700">
            <a:noFill/>
            <a:miter lim="800000"/>
            <a:headEnd/>
            <a:tailEnd/>
          </a:ln>
          <a:effectLst/>
        </p:spPr>
      </p:pic>
      <p:cxnSp>
        <p:nvCxnSpPr>
          <p:cNvPr id="12" name="Straight Connector 11"/>
          <p:cNvCxnSpPr>
            <a:stCxn id="34" idx="3"/>
            <a:endCxn id="7" idx="1"/>
          </p:cNvCxnSpPr>
          <p:nvPr/>
        </p:nvCxnSpPr>
        <p:spPr>
          <a:xfrm>
            <a:off x="2761007" y="3162300"/>
            <a:ext cx="4415251" cy="2731521"/>
          </a:xfrm>
          <a:prstGeom prst="line">
            <a:avLst/>
          </a:prstGeom>
          <a:ln w="60325">
            <a:solidFill>
              <a:srgbClr val="FF0000"/>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2848110" y="3182638"/>
            <a:ext cx="4246656" cy="2638186"/>
          </a:xfrm>
          <a:prstGeom prst="line">
            <a:avLst/>
          </a:prstGeom>
          <a:ln w="60325">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pic>
        <p:nvPicPr>
          <p:cNvPr id="8"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4321413" y="4115206"/>
            <a:ext cx="1219200" cy="533400"/>
          </a:xfrm>
          <a:prstGeom prst="rect">
            <a:avLst/>
          </a:prstGeom>
          <a:noFill/>
          <a:ln w="12700">
            <a:noFill/>
            <a:miter lim="800000"/>
            <a:headEnd/>
            <a:tailEnd/>
          </a:ln>
          <a:effectLst/>
        </p:spPr>
      </p:pic>
      <p:sp>
        <p:nvSpPr>
          <p:cNvPr id="17" name="TextBox 16"/>
          <p:cNvSpPr txBox="1"/>
          <p:nvPr/>
        </p:nvSpPr>
        <p:spPr>
          <a:xfrm>
            <a:off x="3016369" y="1671935"/>
            <a:ext cx="3689231" cy="461665"/>
          </a:xfrm>
          <a:prstGeom prst="rect">
            <a:avLst/>
          </a:prstGeom>
          <a:solidFill>
            <a:srgbClr val="000090"/>
          </a:solidFill>
        </p:spPr>
        <p:txBody>
          <a:bodyPr wrap="none" rtlCol="0">
            <a:spAutoFit/>
          </a:bodyPr>
          <a:lstStyle/>
          <a:p>
            <a:r>
              <a:rPr lang="en-US" sz="2400" dirty="0" smtClean="0">
                <a:solidFill>
                  <a:srgbClr val="FFFFFF"/>
                </a:solidFill>
                <a:latin typeface="Calibri"/>
                <a:cs typeface="Calibri"/>
              </a:rPr>
              <a:t>Network-Wide Optimization</a:t>
            </a:r>
            <a:endParaRPr lang="en-US" sz="2400" dirty="0">
              <a:solidFill>
                <a:srgbClr val="FFFFFF"/>
              </a:solidFill>
              <a:latin typeface="Calibri"/>
              <a:cs typeface="Calibri"/>
            </a:endParaRPr>
          </a:p>
        </p:txBody>
      </p:sp>
      <p:sp>
        <p:nvSpPr>
          <p:cNvPr id="18" name="Flowchart: Magnetic Disk 6"/>
          <p:cNvSpPr/>
          <p:nvPr/>
        </p:nvSpPr>
        <p:spPr>
          <a:xfrm>
            <a:off x="6147960" y="2883881"/>
            <a:ext cx="581847" cy="780532"/>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19" name="Flowchart: Magnetic Disk 6"/>
          <p:cNvSpPr/>
          <p:nvPr/>
        </p:nvSpPr>
        <p:spPr>
          <a:xfrm>
            <a:off x="2869764" y="5050978"/>
            <a:ext cx="581847" cy="780532"/>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20" name="Flowchart: Magnetic Disk 6"/>
          <p:cNvSpPr/>
          <p:nvPr/>
        </p:nvSpPr>
        <p:spPr>
          <a:xfrm>
            <a:off x="4665353" y="3328266"/>
            <a:ext cx="581847" cy="780532"/>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21" name="Flowchart: Magnetic Disk 6"/>
          <p:cNvSpPr/>
          <p:nvPr/>
        </p:nvSpPr>
        <p:spPr>
          <a:xfrm>
            <a:off x="3015746" y="2904889"/>
            <a:ext cx="581847" cy="780532"/>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22" name="Flowchart: Magnetic Disk 6"/>
          <p:cNvSpPr/>
          <p:nvPr/>
        </p:nvSpPr>
        <p:spPr>
          <a:xfrm>
            <a:off x="6358753" y="4992581"/>
            <a:ext cx="581847" cy="780532"/>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grpSp>
        <p:nvGrpSpPr>
          <p:cNvPr id="3" name="Group 33"/>
          <p:cNvGrpSpPr/>
          <p:nvPr/>
        </p:nvGrpSpPr>
        <p:grpSpPr>
          <a:xfrm>
            <a:off x="0" y="1518323"/>
            <a:ext cx="4860985" cy="4035802"/>
            <a:chOff x="0" y="1518323"/>
            <a:chExt cx="4860985" cy="4035802"/>
          </a:xfrm>
        </p:grpSpPr>
        <p:cxnSp>
          <p:nvCxnSpPr>
            <p:cNvPr id="26" name="Straight Arrow Connector 25"/>
            <p:cNvCxnSpPr>
              <a:stCxn id="17" idx="2"/>
            </p:cNvCxnSpPr>
            <p:nvPr/>
          </p:nvCxnSpPr>
          <p:spPr>
            <a:xfrm rot="5400000">
              <a:off x="3344893" y="1531908"/>
              <a:ext cx="914400" cy="2117785"/>
            </a:xfrm>
            <a:prstGeom prst="straightConnector1">
              <a:avLst/>
            </a:prstGeom>
            <a:ln w="635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7" idx="2"/>
            </p:cNvCxnSpPr>
            <p:nvPr/>
          </p:nvCxnSpPr>
          <p:spPr>
            <a:xfrm rot="5400000">
              <a:off x="1931637" y="2624776"/>
              <a:ext cx="3420524" cy="2438173"/>
            </a:xfrm>
            <a:prstGeom prst="straightConnector1">
              <a:avLst/>
            </a:prstGeom>
            <a:ln w="635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9" name="Oval Callout 28"/>
            <p:cNvSpPr/>
            <p:nvPr/>
          </p:nvSpPr>
          <p:spPr>
            <a:xfrm>
              <a:off x="0" y="1518323"/>
              <a:ext cx="2895600" cy="1066118"/>
            </a:xfrm>
            <a:prstGeom prst="wedgeEllipseCallout">
              <a:avLst>
                <a:gd name="adj1" fmla="val 52648"/>
                <a:gd name="adj2" fmla="val 53269"/>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“Encoding </a:t>
              </a:r>
              <a:r>
                <a:rPr lang="en-US" sz="2000" dirty="0" err="1" smtClean="0"/>
                <a:t>Configs</a:t>
              </a:r>
              <a:r>
                <a:rPr lang="en-US" sz="2000" dirty="0" smtClean="0"/>
                <a:t>” </a:t>
              </a:r>
            </a:p>
            <a:p>
              <a:pPr algn="ctr"/>
              <a:r>
                <a:rPr lang="en-US" sz="2000" dirty="0" smtClean="0"/>
                <a:t>To Ingresses</a:t>
              </a:r>
              <a:endParaRPr lang="en-US" sz="2000" dirty="0"/>
            </a:p>
          </p:txBody>
        </p:sp>
      </p:grpSp>
      <p:grpSp>
        <p:nvGrpSpPr>
          <p:cNvPr id="13" name="Group 45"/>
          <p:cNvGrpSpPr/>
          <p:nvPr/>
        </p:nvGrpSpPr>
        <p:grpSpPr>
          <a:xfrm>
            <a:off x="4860985" y="1537809"/>
            <a:ext cx="4283015" cy="3454771"/>
            <a:chOff x="4860985" y="1537809"/>
            <a:chExt cx="4283015" cy="3454771"/>
          </a:xfrm>
        </p:grpSpPr>
        <p:cxnSp>
          <p:nvCxnSpPr>
            <p:cNvPr id="35" name="Straight Arrow Connector 34"/>
            <p:cNvCxnSpPr>
              <a:stCxn id="17" idx="2"/>
            </p:cNvCxnSpPr>
            <p:nvPr/>
          </p:nvCxnSpPr>
          <p:spPr>
            <a:xfrm rot="16200000" flipH="1">
              <a:off x="4334906" y="2659678"/>
              <a:ext cx="1307401" cy="255243"/>
            </a:xfrm>
            <a:prstGeom prst="straightConnector1">
              <a:avLst/>
            </a:prstGeom>
            <a:ln w="635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7" idx="2"/>
              <a:endCxn id="22" idx="1"/>
            </p:cNvCxnSpPr>
            <p:nvPr/>
          </p:nvCxnSpPr>
          <p:spPr>
            <a:xfrm rot="16200000" flipH="1">
              <a:off x="4325841" y="2668744"/>
              <a:ext cx="2858981" cy="1788692"/>
            </a:xfrm>
            <a:prstGeom prst="straightConnector1">
              <a:avLst/>
            </a:prstGeom>
            <a:ln w="635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7" idx="2"/>
              <a:endCxn id="18" idx="1"/>
            </p:cNvCxnSpPr>
            <p:nvPr/>
          </p:nvCxnSpPr>
          <p:spPr>
            <a:xfrm rot="16200000" flipH="1">
              <a:off x="5274794" y="1719790"/>
              <a:ext cx="750281" cy="1577899"/>
            </a:xfrm>
            <a:prstGeom prst="straightConnector1">
              <a:avLst/>
            </a:prstGeom>
            <a:ln w="635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5" name="Oval Callout 44"/>
            <p:cNvSpPr/>
            <p:nvPr/>
          </p:nvSpPr>
          <p:spPr>
            <a:xfrm>
              <a:off x="6705600" y="1537809"/>
              <a:ext cx="2438400" cy="1066118"/>
            </a:xfrm>
            <a:prstGeom prst="wedgeEllipseCallout">
              <a:avLst>
                <a:gd name="adj1" fmla="val -64317"/>
                <a:gd name="adj2" fmla="val 43572"/>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“Decoding </a:t>
              </a:r>
              <a:r>
                <a:rPr lang="en-US" sz="2000" dirty="0" err="1" smtClean="0"/>
                <a:t>Configs</a:t>
              </a:r>
              <a:r>
                <a:rPr lang="en-US" sz="2000" dirty="0" smtClean="0"/>
                <a:t>” </a:t>
              </a:r>
            </a:p>
            <a:p>
              <a:pPr algn="ctr"/>
              <a:r>
                <a:rPr lang="en-US" sz="2000" dirty="0" smtClean="0"/>
                <a:t>To Interiors</a:t>
              </a:r>
              <a:endParaRPr lang="en-US" sz="2000" dirty="0"/>
            </a:p>
          </p:txBody>
        </p:sp>
      </p:grpSp>
      <p:pic>
        <p:nvPicPr>
          <p:cNvPr id="33"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600200" y="5640260"/>
            <a:ext cx="1219200" cy="533400"/>
          </a:xfrm>
          <a:prstGeom prst="rect">
            <a:avLst/>
          </a:prstGeom>
          <a:noFill/>
          <a:ln w="12700">
            <a:noFill/>
            <a:miter lim="800000"/>
            <a:headEnd/>
            <a:tailEnd/>
          </a:ln>
          <a:effectLst/>
        </p:spPr>
      </p:pic>
      <p:pic>
        <p:nvPicPr>
          <p:cNvPr id="34"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541807" y="2895600"/>
            <a:ext cx="1219200" cy="533400"/>
          </a:xfrm>
          <a:prstGeom prst="rect">
            <a:avLst/>
          </a:prstGeom>
          <a:noFill/>
          <a:ln w="12700">
            <a:noFill/>
            <a:miter lim="800000"/>
            <a:headEnd/>
            <a:tailEnd/>
          </a:ln>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6172200" y="3924180"/>
            <a:ext cx="2667000" cy="25146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6">
                  <a:lumMod val="40000"/>
                  <a:lumOff val="60000"/>
                </a:schemeClr>
              </a:solidFill>
              <a:latin typeface="Calibri"/>
            </a:endParaRPr>
          </a:p>
        </p:txBody>
      </p:sp>
      <p:sp>
        <p:nvSpPr>
          <p:cNvPr id="65" name="Rectangle 64"/>
          <p:cNvSpPr/>
          <p:nvPr/>
        </p:nvSpPr>
        <p:spPr>
          <a:xfrm>
            <a:off x="6172200" y="4095690"/>
            <a:ext cx="2670048" cy="6858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endParaRPr>
          </a:p>
        </p:txBody>
      </p:sp>
      <p:sp>
        <p:nvSpPr>
          <p:cNvPr id="62" name="Rectangle 61"/>
          <p:cNvSpPr/>
          <p:nvPr/>
        </p:nvSpPr>
        <p:spPr>
          <a:xfrm>
            <a:off x="6172200" y="4077402"/>
            <a:ext cx="2667000" cy="6858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endParaRPr>
          </a:p>
        </p:txBody>
      </p:sp>
      <p:sp>
        <p:nvSpPr>
          <p:cNvPr id="6" name="Title 5"/>
          <p:cNvSpPr>
            <a:spLocks noGrp="1"/>
          </p:cNvSpPr>
          <p:nvPr>
            <p:ph type="title"/>
          </p:nvPr>
        </p:nvSpPr>
        <p:spPr/>
        <p:txBody>
          <a:bodyPr>
            <a:normAutofit/>
          </a:bodyPr>
          <a:lstStyle/>
          <a:p>
            <a:r>
              <a:rPr lang="en-US" dirty="0" smtClean="0"/>
              <a:t>Ingress/Encoder Algorithm</a:t>
            </a:r>
            <a:endParaRPr lang="en-US" dirty="0"/>
          </a:p>
        </p:txBody>
      </p:sp>
      <p:sp>
        <p:nvSpPr>
          <p:cNvPr id="80" name="Slide Number Placeholder 79"/>
          <p:cNvSpPr>
            <a:spLocks noGrp="1"/>
          </p:cNvSpPr>
          <p:nvPr>
            <p:ph type="sldNum" sz="quarter" idx="12"/>
          </p:nvPr>
        </p:nvSpPr>
        <p:spPr/>
        <p:txBody>
          <a:bodyPr>
            <a:normAutofit/>
          </a:bodyPr>
          <a:lstStyle/>
          <a:p>
            <a:fld id="{5FB3A051-D589-44F7-B9C4-E480E4503EF8}" type="slidenum">
              <a:rPr lang="en-US" smtClean="0"/>
              <a:pPr/>
              <a:t>31</a:t>
            </a:fld>
            <a:endParaRPr lang="en-US"/>
          </a:p>
        </p:txBody>
      </p:sp>
      <p:sp>
        <p:nvSpPr>
          <p:cNvPr id="10" name="Rectangle 9"/>
          <p:cNvSpPr/>
          <p:nvPr/>
        </p:nvSpPr>
        <p:spPr>
          <a:xfrm>
            <a:off x="1143000" y="2266890"/>
            <a:ext cx="2667000" cy="6858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endParaRPr>
          </a:p>
        </p:txBody>
      </p:sp>
      <p:sp>
        <p:nvSpPr>
          <p:cNvPr id="12" name="TextBox 11"/>
          <p:cNvSpPr txBox="1"/>
          <p:nvPr/>
        </p:nvSpPr>
        <p:spPr>
          <a:xfrm>
            <a:off x="6248400" y="6457890"/>
            <a:ext cx="2590800" cy="400110"/>
          </a:xfrm>
          <a:prstGeom prst="rect">
            <a:avLst/>
          </a:prstGeom>
          <a:noFill/>
        </p:spPr>
        <p:txBody>
          <a:bodyPr wrap="square" rtlCol="0">
            <a:spAutoFit/>
          </a:bodyPr>
          <a:lstStyle/>
          <a:p>
            <a:pPr algn="ctr"/>
            <a:r>
              <a:rPr lang="en-US" sz="2000" dirty="0" smtClean="0">
                <a:latin typeface="Calibri"/>
              </a:rPr>
              <a:t>Content store</a:t>
            </a:r>
            <a:endParaRPr lang="en-US" sz="2000" dirty="0">
              <a:latin typeface="Calibri"/>
            </a:endParaRPr>
          </a:p>
        </p:txBody>
      </p:sp>
      <p:sp>
        <p:nvSpPr>
          <p:cNvPr id="40" name="Rectangle 39"/>
          <p:cNvSpPr/>
          <p:nvPr/>
        </p:nvSpPr>
        <p:spPr>
          <a:xfrm>
            <a:off x="6172200" y="4095690"/>
            <a:ext cx="2667000" cy="6858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endParaRPr>
          </a:p>
        </p:txBody>
      </p:sp>
      <p:sp>
        <p:nvSpPr>
          <p:cNvPr id="33" name="Rectangle 32"/>
          <p:cNvSpPr/>
          <p:nvPr/>
        </p:nvSpPr>
        <p:spPr>
          <a:xfrm>
            <a:off x="1143000" y="4914780"/>
            <a:ext cx="26670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endParaRPr>
          </a:p>
        </p:txBody>
      </p:sp>
      <p:sp>
        <p:nvSpPr>
          <p:cNvPr id="66" name="Rectangle 65"/>
          <p:cNvSpPr/>
          <p:nvPr/>
        </p:nvSpPr>
        <p:spPr>
          <a:xfrm>
            <a:off x="1600200" y="2331720"/>
            <a:ext cx="914400"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endParaRPr>
          </a:p>
        </p:txBody>
      </p:sp>
      <p:sp>
        <p:nvSpPr>
          <p:cNvPr id="67" name="Rectangle 66"/>
          <p:cNvSpPr/>
          <p:nvPr/>
        </p:nvSpPr>
        <p:spPr>
          <a:xfrm>
            <a:off x="2057400" y="3071562"/>
            <a:ext cx="914400" cy="6675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endParaRPr>
          </a:p>
        </p:txBody>
      </p:sp>
      <p:sp>
        <p:nvSpPr>
          <p:cNvPr id="68" name="Rectangle 67"/>
          <p:cNvSpPr/>
          <p:nvPr/>
        </p:nvSpPr>
        <p:spPr>
          <a:xfrm>
            <a:off x="1179576" y="3867090"/>
            <a:ext cx="173736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endParaRPr>
          </a:p>
        </p:txBody>
      </p:sp>
      <p:sp>
        <p:nvSpPr>
          <p:cNvPr id="69" name="Rectangle 68"/>
          <p:cNvSpPr/>
          <p:nvPr/>
        </p:nvSpPr>
        <p:spPr>
          <a:xfrm>
            <a:off x="1041767" y="3867090"/>
            <a:ext cx="135691" cy="685800"/>
          </a:xfrm>
          <a:prstGeom prst="rect">
            <a:avLst/>
          </a:prstGeom>
          <a:blipFill rotWithShape="1">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endParaRPr>
          </a:p>
        </p:txBody>
      </p:sp>
      <p:sp>
        <p:nvSpPr>
          <p:cNvPr id="70" name="TextBox 69"/>
          <p:cNvSpPr txBox="1"/>
          <p:nvPr/>
        </p:nvSpPr>
        <p:spPr>
          <a:xfrm>
            <a:off x="938624" y="6010413"/>
            <a:ext cx="2759990" cy="400110"/>
          </a:xfrm>
          <a:prstGeom prst="rect">
            <a:avLst/>
          </a:prstGeom>
          <a:noFill/>
        </p:spPr>
        <p:txBody>
          <a:bodyPr wrap="none" rtlCol="0">
            <a:spAutoFit/>
          </a:bodyPr>
          <a:lstStyle/>
          <a:p>
            <a:r>
              <a:rPr lang="en-US" sz="2000" dirty="0" smtClean="0">
                <a:latin typeface="Calibri"/>
              </a:rPr>
              <a:t>Send compressed packet</a:t>
            </a:r>
            <a:endParaRPr lang="en-US" sz="2000" dirty="0">
              <a:latin typeface="Calibri"/>
            </a:endParaRPr>
          </a:p>
        </p:txBody>
      </p:sp>
      <p:sp>
        <p:nvSpPr>
          <p:cNvPr id="83" name="Curved Right Arrow 82"/>
          <p:cNvSpPr/>
          <p:nvPr/>
        </p:nvSpPr>
        <p:spPr>
          <a:xfrm>
            <a:off x="228600" y="3333690"/>
            <a:ext cx="731520" cy="990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Calibri"/>
            </a:endParaRPr>
          </a:p>
        </p:txBody>
      </p:sp>
      <p:sp>
        <p:nvSpPr>
          <p:cNvPr id="84" name="TextBox 83"/>
          <p:cNvSpPr txBox="1"/>
          <p:nvPr/>
        </p:nvSpPr>
        <p:spPr>
          <a:xfrm>
            <a:off x="1157599" y="4854486"/>
            <a:ext cx="2053918" cy="1200329"/>
          </a:xfrm>
          <a:prstGeom prst="rect">
            <a:avLst/>
          </a:prstGeom>
          <a:noFill/>
        </p:spPr>
        <p:txBody>
          <a:bodyPr wrap="none" rtlCol="0">
            <a:spAutoFit/>
          </a:bodyPr>
          <a:lstStyle/>
          <a:p>
            <a:r>
              <a:rPr lang="en-US" sz="2000" dirty="0" smtClean="0">
                <a:latin typeface="Calibri"/>
                <a:cs typeface=""/>
              </a:rPr>
              <a:t>Shim carries</a:t>
            </a:r>
            <a:br>
              <a:rPr lang="en-US" sz="2000" dirty="0" smtClean="0">
                <a:latin typeface="Calibri"/>
                <a:cs typeface=""/>
              </a:rPr>
            </a:br>
            <a:r>
              <a:rPr lang="en-US" sz="2000" dirty="0" err="1" smtClean="0">
                <a:latin typeface="Calibri"/>
                <a:cs typeface=""/>
              </a:rPr>
              <a:t>Info(matched</a:t>
            </a:r>
            <a:r>
              <a:rPr lang="en-US" sz="2000" dirty="0" smtClean="0">
                <a:latin typeface="Calibri"/>
                <a:cs typeface=""/>
              </a:rPr>
              <a:t> </a:t>
            </a:r>
            <a:r>
              <a:rPr lang="en-US" sz="2000" dirty="0" err="1" smtClean="0">
                <a:latin typeface="Calibri"/>
                <a:cs typeface=""/>
              </a:rPr>
              <a:t>pkt</a:t>
            </a:r>
            <a:r>
              <a:rPr lang="en-US" sz="2000" dirty="0" smtClean="0">
                <a:latin typeface="Calibri"/>
                <a:cs typeface=""/>
              </a:rPr>
              <a:t>)</a:t>
            </a:r>
          </a:p>
          <a:p>
            <a:r>
              <a:rPr lang="en-US" sz="2000" dirty="0" err="1" smtClean="0">
                <a:latin typeface="Calibri"/>
                <a:cs typeface=""/>
              </a:rPr>
              <a:t>MatchRegionSpec</a:t>
            </a:r>
            <a:r>
              <a:rPr lang="en-US" sz="2000" dirty="0" smtClean="0">
                <a:latin typeface="Calibri"/>
                <a:cs typeface=""/>
              </a:rPr>
              <a:t/>
            </a:r>
            <a:br>
              <a:rPr lang="en-US" sz="2000" dirty="0" smtClean="0">
                <a:latin typeface="Calibri"/>
                <a:cs typeface=""/>
              </a:rPr>
            </a:br>
            <a:endParaRPr lang="en-US" sz="1200" dirty="0" smtClean="0">
              <a:latin typeface="Calibri"/>
              <a:cs typeface=""/>
            </a:endParaRPr>
          </a:p>
        </p:txBody>
      </p:sp>
      <p:pic>
        <p:nvPicPr>
          <p:cNvPr id="63" name="Picture 4"/>
          <p:cNvPicPr>
            <a:picLocks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4364887" y="2154190"/>
            <a:ext cx="1179357" cy="673189"/>
          </a:xfrm>
          <a:prstGeom prst="rect">
            <a:avLst/>
          </a:prstGeom>
          <a:noFill/>
          <a:ln w="12700">
            <a:noFill/>
            <a:miter lim="800000"/>
            <a:headEnd/>
            <a:tailEnd/>
          </a:ln>
          <a:effectLst/>
        </p:spPr>
      </p:pic>
      <p:sp>
        <p:nvSpPr>
          <p:cNvPr id="61" name="Oval Callout 60"/>
          <p:cNvSpPr/>
          <p:nvPr/>
        </p:nvSpPr>
        <p:spPr>
          <a:xfrm>
            <a:off x="4102118" y="3090166"/>
            <a:ext cx="2452511" cy="1094945"/>
          </a:xfrm>
          <a:prstGeom prst="wedgeEllipseCallout">
            <a:avLst>
              <a:gd name="adj1" fmla="val -54762"/>
              <a:gd name="adj2" fmla="val -68056"/>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Calibri"/>
              </a:rPr>
              <a:t>Check if this </a:t>
            </a:r>
            <a:br>
              <a:rPr lang="en-US" sz="2000" dirty="0" smtClean="0">
                <a:latin typeface="Calibri"/>
              </a:rPr>
            </a:br>
            <a:r>
              <a:rPr lang="en-US" sz="2000" dirty="0" smtClean="0">
                <a:latin typeface="Calibri"/>
              </a:rPr>
              <a:t>needs to be cached</a:t>
            </a:r>
            <a:endParaRPr lang="en-US" sz="2000" dirty="0">
              <a:latin typeface="Calibri"/>
            </a:endParaRPr>
          </a:p>
        </p:txBody>
      </p:sp>
      <p:sp>
        <p:nvSpPr>
          <p:cNvPr id="76" name="Folded Corner 75"/>
          <p:cNvSpPr/>
          <p:nvPr/>
        </p:nvSpPr>
        <p:spPr>
          <a:xfrm>
            <a:off x="5970698" y="1747035"/>
            <a:ext cx="1416034" cy="1240937"/>
          </a:xfrm>
          <a:prstGeom prst="foldedCorner">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dirty="0" smtClean="0">
                <a:latin typeface="Calibri"/>
              </a:rPr>
              <a:t>Encoding</a:t>
            </a:r>
          </a:p>
          <a:p>
            <a:pPr algn="ctr"/>
            <a:r>
              <a:rPr lang="en-US" sz="2400" b="1" i="1" dirty="0" err="1" smtClean="0">
                <a:latin typeface="Calibri"/>
              </a:rPr>
              <a:t>Config</a:t>
            </a:r>
            <a:endParaRPr lang="en-US" sz="2400" b="1" i="1" dirty="0">
              <a:latin typeface="Calibri"/>
            </a:endParaRPr>
          </a:p>
        </p:txBody>
      </p:sp>
      <p:cxnSp>
        <p:nvCxnSpPr>
          <p:cNvPr id="79" name="Straight Arrow Connector 78"/>
          <p:cNvCxnSpPr/>
          <p:nvPr/>
        </p:nvCxnSpPr>
        <p:spPr>
          <a:xfrm rot="5400000" flipH="1" flipV="1">
            <a:off x="5288205" y="2393074"/>
            <a:ext cx="722662" cy="642324"/>
          </a:xfrm>
          <a:prstGeom prst="straightConnector1">
            <a:avLst/>
          </a:prstGeom>
          <a:ln w="57150">
            <a:solidFill>
              <a:schemeClr val="bg2">
                <a:lumMod val="10000"/>
              </a:schemeClr>
            </a:solidFill>
            <a:tailEnd type="arrow"/>
          </a:ln>
        </p:spPr>
        <p:style>
          <a:lnRef idx="2">
            <a:schemeClr val="accent1"/>
          </a:lnRef>
          <a:fillRef idx="0">
            <a:schemeClr val="accent1"/>
          </a:fillRef>
          <a:effectRef idx="1">
            <a:schemeClr val="accent1"/>
          </a:effectRef>
          <a:fontRef idx="minor">
            <a:schemeClr val="tx1"/>
          </a:fontRef>
        </p:style>
      </p:cxnSp>
      <p:sp>
        <p:nvSpPr>
          <p:cNvPr id="57" name="Oval Callout 56"/>
          <p:cNvSpPr/>
          <p:nvPr/>
        </p:nvSpPr>
        <p:spPr>
          <a:xfrm>
            <a:off x="2261767" y="3330161"/>
            <a:ext cx="3530400" cy="1788957"/>
          </a:xfrm>
          <a:prstGeom prst="wedgeEllipseCallout">
            <a:avLst>
              <a:gd name="adj1" fmla="val 63655"/>
              <a:gd name="adj2" fmla="val 35609"/>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Calibri"/>
              </a:rPr>
              <a:t>Identify Candidate Packets to Encode </a:t>
            </a:r>
          </a:p>
          <a:p>
            <a:pPr algn="ctr"/>
            <a:r>
              <a:rPr lang="en-US" sz="2000" dirty="0" smtClean="0">
                <a:latin typeface="Calibri"/>
              </a:rPr>
              <a:t>i.e., cached along path of new packet</a:t>
            </a:r>
            <a:endParaRPr lang="en-US" sz="2000" dirty="0">
              <a:latin typeface="Calibri"/>
            </a:endParaRPr>
          </a:p>
        </p:txBody>
      </p:sp>
      <p:sp>
        <p:nvSpPr>
          <p:cNvPr id="58" name="Oval Callout 57"/>
          <p:cNvSpPr/>
          <p:nvPr/>
        </p:nvSpPr>
        <p:spPr>
          <a:xfrm>
            <a:off x="2057400" y="4038600"/>
            <a:ext cx="3810000" cy="1789473"/>
          </a:xfrm>
          <a:prstGeom prst="wedgeEllipseCallout">
            <a:avLst>
              <a:gd name="adj1" fmla="val -28764"/>
              <a:gd name="adj2" fmla="val -103940"/>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Calibri"/>
              </a:rPr>
              <a:t>MAXP/MODP to find maximal compressible regions</a:t>
            </a:r>
            <a:endParaRPr lang="en-US" sz="2000" dirty="0">
              <a:latin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9"/>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6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0-#ppt_w/2"/>
                                          </p:val>
                                        </p:tav>
                                        <p:tav tm="100000">
                                          <p:val>
                                            <p:strVal val="#ppt_x"/>
                                          </p:val>
                                        </p:tav>
                                      </p:tavLst>
                                    </p:anim>
                                    <p:anim calcmode="lin" valueType="num">
                                      <p:cBhvr additive="base">
                                        <p:cTn id="3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5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6" presetClass="path" presetSubtype="0" accel="50000" decel="50000" fill="hold" grpId="1" nodeType="clickEffect">
                                  <p:stCondLst>
                                    <p:cond delay="0"/>
                                  </p:stCondLst>
                                  <p:childTnLst>
                                    <p:animMotion origin="layout" path="M -3.33333E-6 -2.63462E-6 L 0.00417 -0.26901 " pathEditMode="relative" rAng="0" ptsTypes="AA">
                                      <p:cBhvr>
                                        <p:cTn id="46" dur="2000" fill="hold"/>
                                        <p:tgtEl>
                                          <p:spTgt spid="33"/>
                                        </p:tgtEl>
                                        <p:attrNameLst>
                                          <p:attrName>ppt_x</p:attrName>
                                          <p:attrName>ppt_y</p:attrName>
                                        </p:attrNameLst>
                                      </p:cBhvr>
                                      <p:rCtr x="2" y="-135"/>
                                    </p:animMotion>
                                  </p:childTnLst>
                                </p:cTn>
                              </p:par>
                              <p:par>
                                <p:cTn id="47" presetID="56" presetClass="path" presetSubtype="0" accel="50000" decel="50000" fill="hold" grpId="1" nodeType="withEffect">
                                  <p:stCondLst>
                                    <p:cond delay="0"/>
                                  </p:stCondLst>
                                  <p:childTnLst>
                                    <p:animMotion origin="layout" path="M -3.33333E-6 1.86272E-6 L -0.54583 -0.25792 " pathEditMode="relative" rAng="0" ptsTypes="AA">
                                      <p:cBhvr>
                                        <p:cTn id="48" dur="2000" fill="hold"/>
                                        <p:tgtEl>
                                          <p:spTgt spid="40"/>
                                        </p:tgtEl>
                                        <p:attrNameLst>
                                          <p:attrName>ppt_x</p:attrName>
                                          <p:attrName>ppt_y</p:attrName>
                                        </p:attrNameLst>
                                      </p:cBhvr>
                                      <p:rCtr x="-273" y="-129"/>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58"/>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66"/>
                                        </p:tgtEl>
                                      </p:cBhvr>
                                    </p:animEffect>
                                    <p:set>
                                      <p:cBhvr>
                                        <p:cTn id="74" dur="1" fill="hold">
                                          <p:stCondLst>
                                            <p:cond delay="499"/>
                                          </p:stCondLst>
                                        </p:cTn>
                                        <p:tgtEl>
                                          <p:spTgt spid="66"/>
                                        </p:tgtEl>
                                        <p:attrNameLst>
                                          <p:attrName>style.visibility</p:attrName>
                                        </p:attrNameLst>
                                      </p:cBhvr>
                                      <p:to>
                                        <p:strVal val="hidden"/>
                                      </p:to>
                                    </p:set>
                                  </p:childTnLst>
                                </p:cTn>
                              </p:par>
                              <p:par>
                                <p:cTn id="75" presetID="10" presetClass="exit" presetSubtype="0" fill="hold" grpId="2" nodeType="withEffect">
                                  <p:stCondLst>
                                    <p:cond delay="0"/>
                                  </p:stCondLst>
                                  <p:childTnLst>
                                    <p:animEffect transition="out" filter="fade">
                                      <p:cBhvr>
                                        <p:cTn id="76" dur="500"/>
                                        <p:tgtEl>
                                          <p:spTgt spid="40"/>
                                        </p:tgtEl>
                                      </p:cBhvr>
                                    </p:animEffect>
                                    <p:set>
                                      <p:cBhvr>
                                        <p:cTn id="77" dur="1" fill="hold">
                                          <p:stCondLst>
                                            <p:cond delay="499"/>
                                          </p:stCondLst>
                                        </p:cTn>
                                        <p:tgtEl>
                                          <p:spTgt spid="40"/>
                                        </p:tgtEl>
                                        <p:attrNameLst>
                                          <p:attrName>style.visibility</p:attrName>
                                        </p:attrNameLst>
                                      </p:cBhvr>
                                      <p:to>
                                        <p:strVal val="hidden"/>
                                      </p:to>
                                    </p:set>
                                  </p:childTnLst>
                                </p:cTn>
                              </p:par>
                              <p:par>
                                <p:cTn id="78" presetID="22" presetClass="entr" presetSubtype="1" fill="hold" grpId="0" nodeType="withEffect">
                                  <p:stCondLst>
                                    <p:cond delay="0"/>
                                  </p:stCondLst>
                                  <p:childTnLst>
                                    <p:set>
                                      <p:cBhvr>
                                        <p:cTn id="79" dur="1" fill="hold">
                                          <p:stCondLst>
                                            <p:cond delay="0"/>
                                          </p:stCondLst>
                                        </p:cTn>
                                        <p:tgtEl>
                                          <p:spTgt spid="83"/>
                                        </p:tgtEl>
                                        <p:attrNameLst>
                                          <p:attrName>style.visibility</p:attrName>
                                        </p:attrNameLst>
                                      </p:cBhvr>
                                      <p:to>
                                        <p:strVal val="visible"/>
                                      </p:to>
                                    </p:set>
                                    <p:animEffect transition="in" filter="wipe(up)">
                                      <p:cBhvr>
                                        <p:cTn id="80" dur="500"/>
                                        <p:tgtEl>
                                          <p:spTgt spid="83"/>
                                        </p:tgtEl>
                                      </p:cBhvr>
                                    </p:animEffect>
                                  </p:childTnLst>
                                </p:cTn>
                              </p:par>
                            </p:childTnLst>
                          </p:cTn>
                        </p:par>
                        <p:par>
                          <p:cTn id="81" fill="hold">
                            <p:stCondLst>
                              <p:cond delay="500"/>
                            </p:stCondLst>
                            <p:childTnLst>
                              <p:par>
                                <p:cTn id="82" presetID="1" presetClass="entr" presetSubtype="0" fill="hold" grpId="0" nodeType="afterEffect">
                                  <p:stCondLst>
                                    <p:cond delay="0"/>
                                  </p:stCondLst>
                                  <p:childTnLst>
                                    <p:set>
                                      <p:cBhvr>
                                        <p:cTn id="83" dur="1" fill="hold">
                                          <p:stCondLst>
                                            <p:cond delay="0"/>
                                          </p:stCondLst>
                                        </p:cTn>
                                        <p:tgtEl>
                                          <p:spTgt spid="69"/>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6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84"/>
                                        </p:tgtEl>
                                        <p:attrNameLst>
                                          <p:attrName>style.visibility</p:attrName>
                                        </p:attrNameLst>
                                      </p:cBhvr>
                                      <p:to>
                                        <p:strVal val="visible"/>
                                      </p:to>
                                    </p:set>
                                    <p:animEffect transition="in" filter="fade">
                                      <p:cBhvr>
                                        <p:cTn id="90" dur="500"/>
                                        <p:tgtEl>
                                          <p:spTgt spid="8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2" nodeType="clickEffect">
                                  <p:stCondLst>
                                    <p:cond delay="0"/>
                                  </p:stCondLst>
                                  <p:childTnLst>
                                    <p:animEffect transition="out" filter="fade">
                                      <p:cBhvr>
                                        <p:cTn id="94" dur="500"/>
                                        <p:tgtEl>
                                          <p:spTgt spid="33"/>
                                        </p:tgtEl>
                                      </p:cBhvr>
                                    </p:animEffect>
                                    <p:set>
                                      <p:cBhvr>
                                        <p:cTn id="95" dur="1" fill="hold">
                                          <p:stCondLst>
                                            <p:cond delay="499"/>
                                          </p:stCondLst>
                                        </p:cTn>
                                        <p:tgtEl>
                                          <p:spTgt spid="33"/>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67"/>
                                        </p:tgtEl>
                                      </p:cBhvr>
                                    </p:animEffect>
                                    <p:set>
                                      <p:cBhvr>
                                        <p:cTn id="98" dur="1" fill="hold">
                                          <p:stCondLst>
                                            <p:cond delay="499"/>
                                          </p:stCondLst>
                                        </p:cTn>
                                        <p:tgtEl>
                                          <p:spTgt spid="67"/>
                                        </p:tgtEl>
                                        <p:attrNameLst>
                                          <p:attrName>style.visibility</p:attrName>
                                        </p:attrNameLst>
                                      </p:cBhvr>
                                      <p:to>
                                        <p:strVal val="hidden"/>
                                      </p:to>
                                    </p:set>
                                  </p:childTnLst>
                                </p:cTn>
                              </p:par>
                              <p:par>
                                <p:cTn id="99" presetID="10" presetClass="entr" presetSubtype="0" fill="hold" grpId="0" nodeType="withEffect">
                                  <p:stCondLst>
                                    <p:cond delay="0"/>
                                  </p:stCondLst>
                                  <p:childTnLst>
                                    <p:set>
                                      <p:cBhvr>
                                        <p:cTn id="100" dur="1" fill="hold">
                                          <p:stCondLst>
                                            <p:cond delay="0"/>
                                          </p:stCondLst>
                                        </p:cTn>
                                        <p:tgtEl>
                                          <p:spTgt spid="70"/>
                                        </p:tgtEl>
                                        <p:attrNameLst>
                                          <p:attrName>style.visibility</p:attrName>
                                        </p:attrNameLst>
                                      </p:cBhvr>
                                      <p:to>
                                        <p:strVal val="visible"/>
                                      </p:to>
                                    </p:set>
                                    <p:animEffect transition="in" filter="fade">
                                      <p:cBhvr>
                                        <p:cTn id="101" dur="500"/>
                                        <p:tgtEl>
                                          <p:spTgt spid="70"/>
                                        </p:tgtEl>
                                      </p:cBhvr>
                                    </p:animEffect>
                                  </p:childTnLst>
                                </p:cTn>
                              </p:par>
                              <p:par>
                                <p:cTn id="102" presetID="1" presetClass="exit" presetSubtype="0" fill="hold" grpId="1" nodeType="withEffect">
                                  <p:stCondLst>
                                    <p:cond delay="0"/>
                                  </p:stCondLst>
                                  <p:childTnLst>
                                    <p:set>
                                      <p:cBhvr>
                                        <p:cTn id="103" dur="1" fill="hold">
                                          <p:stCondLst>
                                            <p:cond delay="0"/>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2" grpId="0" animBg="1"/>
      <p:bldP spid="10" grpId="0" animBg="1"/>
      <p:bldP spid="10" grpId="1" animBg="1"/>
      <p:bldP spid="40" grpId="0" animBg="1"/>
      <p:bldP spid="40" grpId="1" animBg="1"/>
      <p:bldP spid="40" grpId="2" animBg="1"/>
      <p:bldP spid="33" grpId="0" animBg="1"/>
      <p:bldP spid="33" grpId="1" animBg="1"/>
      <p:bldP spid="33" grpId="2" animBg="1"/>
      <p:bldP spid="66" grpId="0" animBg="1"/>
      <p:bldP spid="66" grpId="1" animBg="1"/>
      <p:bldP spid="67" grpId="0" animBg="1"/>
      <p:bldP spid="67" grpId="1" animBg="1"/>
      <p:bldP spid="69" grpId="0" animBg="1"/>
      <p:bldP spid="70" grpId="0"/>
      <p:bldP spid="83" grpId="0" animBg="1"/>
      <p:bldP spid="83" grpId="1" animBg="1"/>
      <p:bldP spid="84" grpId="0"/>
      <p:bldP spid="61" grpId="0" animBg="1"/>
      <p:bldP spid="61" grpId="1" animBg="1"/>
      <p:bldP spid="57" grpId="0" animBg="1"/>
      <p:bldP spid="57" grpId="1" animBg="1"/>
      <p:bldP spid="58" grpId="0" animBg="1"/>
      <p:bldP spid="58" grpId="1"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6172200" y="3847980"/>
            <a:ext cx="2667000" cy="25146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6">
                  <a:lumMod val="40000"/>
                  <a:lumOff val="60000"/>
                </a:schemeClr>
              </a:solidFill>
              <a:latin typeface="Calibri"/>
              <a:cs typeface="Calibri"/>
            </a:endParaRPr>
          </a:p>
        </p:txBody>
      </p:sp>
      <p:sp>
        <p:nvSpPr>
          <p:cNvPr id="65" name="Rectangle 64"/>
          <p:cNvSpPr/>
          <p:nvPr/>
        </p:nvSpPr>
        <p:spPr>
          <a:xfrm>
            <a:off x="6172200" y="4019490"/>
            <a:ext cx="2670048" cy="6858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62" name="Rectangle 61"/>
          <p:cNvSpPr/>
          <p:nvPr/>
        </p:nvSpPr>
        <p:spPr>
          <a:xfrm>
            <a:off x="6172200" y="4001202"/>
            <a:ext cx="2667000" cy="6858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6" name="Title 5"/>
          <p:cNvSpPr>
            <a:spLocks noGrp="1"/>
          </p:cNvSpPr>
          <p:nvPr>
            <p:ph type="title"/>
          </p:nvPr>
        </p:nvSpPr>
        <p:spPr/>
        <p:txBody>
          <a:bodyPr>
            <a:normAutofit/>
          </a:bodyPr>
          <a:lstStyle/>
          <a:p>
            <a:r>
              <a:rPr lang="en-US" dirty="0" smtClean="0"/>
              <a:t>Interior/Decoder Algorithm</a:t>
            </a:r>
            <a:endParaRPr lang="en-US" dirty="0"/>
          </a:p>
        </p:txBody>
      </p:sp>
      <p:sp>
        <p:nvSpPr>
          <p:cNvPr id="82" name="Slide Number Placeholder 81"/>
          <p:cNvSpPr>
            <a:spLocks noGrp="1"/>
          </p:cNvSpPr>
          <p:nvPr>
            <p:ph type="sldNum" sz="quarter" idx="12"/>
          </p:nvPr>
        </p:nvSpPr>
        <p:spPr/>
        <p:txBody>
          <a:bodyPr>
            <a:normAutofit/>
          </a:bodyPr>
          <a:lstStyle/>
          <a:p>
            <a:fld id="{5FB3A051-D589-44F7-B9C4-E480E4503EF8}" type="slidenum">
              <a:rPr lang="en-US" smtClean="0">
                <a:latin typeface="Calibri"/>
                <a:cs typeface="Calibri"/>
              </a:rPr>
              <a:pPr/>
              <a:t>32</a:t>
            </a:fld>
            <a:endParaRPr lang="en-US">
              <a:latin typeface="Calibri"/>
              <a:cs typeface="Calibri"/>
            </a:endParaRPr>
          </a:p>
        </p:txBody>
      </p:sp>
      <p:sp>
        <p:nvSpPr>
          <p:cNvPr id="10" name="Rectangle 9"/>
          <p:cNvSpPr/>
          <p:nvPr/>
        </p:nvSpPr>
        <p:spPr>
          <a:xfrm>
            <a:off x="1143000" y="2190690"/>
            <a:ext cx="2667000" cy="6858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12" name="TextBox 11"/>
          <p:cNvSpPr txBox="1"/>
          <p:nvPr/>
        </p:nvSpPr>
        <p:spPr>
          <a:xfrm>
            <a:off x="6248400" y="6381690"/>
            <a:ext cx="2590800" cy="400110"/>
          </a:xfrm>
          <a:prstGeom prst="rect">
            <a:avLst/>
          </a:prstGeom>
          <a:noFill/>
        </p:spPr>
        <p:txBody>
          <a:bodyPr wrap="square" rtlCol="0">
            <a:spAutoFit/>
          </a:bodyPr>
          <a:lstStyle/>
          <a:p>
            <a:pPr algn="ctr"/>
            <a:r>
              <a:rPr lang="en-US" sz="2000" dirty="0" smtClean="0">
                <a:latin typeface="Calibri"/>
                <a:cs typeface="Calibri"/>
              </a:rPr>
              <a:t>Content store</a:t>
            </a:r>
            <a:endParaRPr lang="en-US" sz="2000" dirty="0">
              <a:latin typeface="Calibri"/>
              <a:cs typeface="Calibri"/>
            </a:endParaRPr>
          </a:p>
        </p:txBody>
      </p:sp>
      <p:sp>
        <p:nvSpPr>
          <p:cNvPr id="67" name="Rectangle 66"/>
          <p:cNvSpPr/>
          <p:nvPr/>
        </p:nvSpPr>
        <p:spPr>
          <a:xfrm>
            <a:off x="6655860" y="4014216"/>
            <a:ext cx="914400" cy="6675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68" name="Rectangle 67"/>
          <p:cNvSpPr/>
          <p:nvPr/>
        </p:nvSpPr>
        <p:spPr>
          <a:xfrm>
            <a:off x="1179576" y="3790890"/>
            <a:ext cx="173736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69" name="Rectangle 68"/>
          <p:cNvSpPr/>
          <p:nvPr/>
        </p:nvSpPr>
        <p:spPr>
          <a:xfrm>
            <a:off x="1027496" y="3790890"/>
            <a:ext cx="164233" cy="685800"/>
          </a:xfrm>
          <a:prstGeom prst="rect">
            <a:avLst/>
          </a:prstGeom>
          <a:blipFill rotWithShape="1">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84" name="TextBox 83"/>
          <p:cNvSpPr txBox="1"/>
          <p:nvPr/>
        </p:nvSpPr>
        <p:spPr>
          <a:xfrm>
            <a:off x="1186795" y="4559298"/>
            <a:ext cx="2053918" cy="1200329"/>
          </a:xfrm>
          <a:prstGeom prst="rect">
            <a:avLst/>
          </a:prstGeom>
          <a:noFill/>
        </p:spPr>
        <p:txBody>
          <a:bodyPr wrap="none" rtlCol="0">
            <a:spAutoFit/>
          </a:bodyPr>
          <a:lstStyle/>
          <a:p>
            <a:r>
              <a:rPr lang="en-US" sz="2000" dirty="0" smtClean="0">
                <a:latin typeface="Calibri"/>
                <a:cs typeface="Calibri"/>
              </a:rPr>
              <a:t>Shim carries</a:t>
            </a:r>
            <a:br>
              <a:rPr lang="en-US" sz="2000" dirty="0" smtClean="0">
                <a:latin typeface="Calibri"/>
                <a:cs typeface="Calibri"/>
              </a:rPr>
            </a:br>
            <a:r>
              <a:rPr lang="en-US" sz="2000" dirty="0" err="1" smtClean="0">
                <a:latin typeface="Calibri"/>
                <a:cs typeface="Calibri"/>
              </a:rPr>
              <a:t>Info(matched</a:t>
            </a:r>
            <a:r>
              <a:rPr lang="en-US" sz="2000" dirty="0" smtClean="0">
                <a:latin typeface="Calibri"/>
                <a:cs typeface="Calibri"/>
              </a:rPr>
              <a:t> </a:t>
            </a:r>
            <a:r>
              <a:rPr lang="en-US" sz="2000" dirty="0" err="1" smtClean="0">
                <a:latin typeface="Calibri"/>
                <a:cs typeface="Calibri"/>
              </a:rPr>
              <a:t>pkt</a:t>
            </a:r>
            <a:r>
              <a:rPr lang="en-US" sz="2000" dirty="0" smtClean="0">
                <a:latin typeface="Calibri"/>
                <a:cs typeface="Calibri"/>
              </a:rPr>
              <a:t>)</a:t>
            </a:r>
          </a:p>
          <a:p>
            <a:r>
              <a:rPr lang="en-US" sz="2000" dirty="0" err="1" smtClean="0">
                <a:latin typeface="Calibri"/>
                <a:cs typeface="Calibri"/>
              </a:rPr>
              <a:t>MatchRegionSpec</a:t>
            </a:r>
            <a:r>
              <a:rPr lang="en-US" sz="2000" dirty="0" smtClean="0">
                <a:latin typeface="Calibri"/>
                <a:cs typeface="Calibri"/>
              </a:rPr>
              <a:t/>
            </a:r>
            <a:br>
              <a:rPr lang="en-US" sz="2000" dirty="0" smtClean="0">
                <a:latin typeface="Calibri"/>
                <a:cs typeface="Calibri"/>
              </a:rPr>
            </a:br>
            <a:endParaRPr lang="en-US" sz="1200" dirty="0" smtClean="0">
              <a:latin typeface="Calibri"/>
              <a:cs typeface="Calibri"/>
            </a:endParaRPr>
          </a:p>
        </p:txBody>
      </p:sp>
      <p:pic>
        <p:nvPicPr>
          <p:cNvPr id="63" name="Picture 4"/>
          <p:cNvPicPr>
            <a:picLocks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7109364" y="2107189"/>
            <a:ext cx="1179357" cy="673189"/>
          </a:xfrm>
          <a:prstGeom prst="rect">
            <a:avLst/>
          </a:prstGeom>
          <a:noFill/>
          <a:ln w="12700">
            <a:noFill/>
            <a:miter lim="800000"/>
            <a:headEnd/>
            <a:tailEnd/>
          </a:ln>
          <a:effectLst/>
        </p:spPr>
      </p:pic>
      <p:sp>
        <p:nvSpPr>
          <p:cNvPr id="61" name="Oval Callout 60"/>
          <p:cNvSpPr/>
          <p:nvPr/>
        </p:nvSpPr>
        <p:spPr>
          <a:xfrm>
            <a:off x="3634973" y="3247554"/>
            <a:ext cx="2452511" cy="1094945"/>
          </a:xfrm>
          <a:prstGeom prst="wedgeEllipseCallout">
            <a:avLst>
              <a:gd name="adj1" fmla="val -54762"/>
              <a:gd name="adj2" fmla="val -68056"/>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Calibri"/>
                <a:cs typeface="Calibri"/>
              </a:rPr>
              <a:t>Check if this </a:t>
            </a:r>
            <a:br>
              <a:rPr lang="en-US" sz="2000" dirty="0" smtClean="0">
                <a:latin typeface="Calibri"/>
                <a:cs typeface="Calibri"/>
              </a:rPr>
            </a:br>
            <a:r>
              <a:rPr lang="en-US" sz="2000" dirty="0" smtClean="0">
                <a:latin typeface="Calibri"/>
                <a:cs typeface="Calibri"/>
              </a:rPr>
              <a:t>needs to be cached</a:t>
            </a:r>
            <a:endParaRPr lang="en-US" sz="2000" dirty="0">
              <a:latin typeface="Calibri"/>
              <a:cs typeface="Calibri"/>
            </a:endParaRPr>
          </a:p>
        </p:txBody>
      </p:sp>
      <p:sp>
        <p:nvSpPr>
          <p:cNvPr id="76" name="Folded Corner 75"/>
          <p:cNvSpPr/>
          <p:nvPr/>
        </p:nvSpPr>
        <p:spPr>
          <a:xfrm>
            <a:off x="5634937" y="1495643"/>
            <a:ext cx="1416034" cy="1240937"/>
          </a:xfrm>
          <a:prstGeom prst="foldedCorner">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dirty="0" smtClean="0">
                <a:latin typeface="Calibri"/>
                <a:cs typeface="Calibri"/>
              </a:rPr>
              <a:t>Decoding</a:t>
            </a:r>
          </a:p>
          <a:p>
            <a:pPr algn="ctr"/>
            <a:r>
              <a:rPr lang="en-US" sz="2400" b="1" i="1" dirty="0" err="1" smtClean="0">
                <a:latin typeface="Calibri"/>
                <a:cs typeface="Calibri"/>
              </a:rPr>
              <a:t>Config</a:t>
            </a:r>
            <a:endParaRPr lang="en-US" sz="2400" b="1" i="1" dirty="0">
              <a:latin typeface="Calibri"/>
              <a:cs typeface="Calibri"/>
            </a:endParaRPr>
          </a:p>
        </p:txBody>
      </p:sp>
      <p:cxnSp>
        <p:nvCxnSpPr>
          <p:cNvPr id="79" name="Straight Arrow Connector 78"/>
          <p:cNvCxnSpPr/>
          <p:nvPr/>
        </p:nvCxnSpPr>
        <p:spPr>
          <a:xfrm rot="5400000" flipH="1" flipV="1">
            <a:off x="4967042" y="2608859"/>
            <a:ext cx="722662" cy="642324"/>
          </a:xfrm>
          <a:prstGeom prst="straightConnector1">
            <a:avLst/>
          </a:prstGeom>
          <a:ln w="57150">
            <a:solidFill>
              <a:schemeClr val="bg2">
                <a:lumMod val="10000"/>
              </a:schemeClr>
            </a:solidFill>
            <a:tailEnd type="arrow"/>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1128402" y="2780085"/>
            <a:ext cx="26670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cxnSp>
        <p:nvCxnSpPr>
          <p:cNvPr id="71" name="Straight Arrow Connector 70"/>
          <p:cNvCxnSpPr/>
          <p:nvPr/>
        </p:nvCxnSpPr>
        <p:spPr>
          <a:xfrm flipV="1">
            <a:off x="3372204" y="4444693"/>
            <a:ext cx="2627691" cy="729963"/>
          </a:xfrm>
          <a:prstGeom prst="straightConnector1">
            <a:avLst/>
          </a:prstGeom>
          <a:ln w="50800">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rot="10800000">
            <a:off x="3722565" y="3276753"/>
            <a:ext cx="2189741" cy="1007349"/>
          </a:xfrm>
          <a:prstGeom prst="straightConnector1">
            <a:avLst/>
          </a:prstGeom>
          <a:ln w="50800">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sp>
        <p:nvSpPr>
          <p:cNvPr id="80" name="Oval Callout 79"/>
          <p:cNvSpPr/>
          <p:nvPr/>
        </p:nvSpPr>
        <p:spPr>
          <a:xfrm>
            <a:off x="2853083" y="1910829"/>
            <a:ext cx="2452511" cy="1094945"/>
          </a:xfrm>
          <a:prstGeom prst="wedgeEllipseCallout">
            <a:avLst>
              <a:gd name="adj1" fmla="val -64881"/>
              <a:gd name="adj2" fmla="val 39944"/>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Calibri"/>
                <a:cs typeface="Calibri"/>
              </a:rPr>
              <a:t>Reconstruct compressed </a:t>
            </a:r>
          </a:p>
          <a:p>
            <a:pPr algn="ctr"/>
            <a:r>
              <a:rPr lang="en-US" sz="2000" dirty="0" smtClean="0">
                <a:latin typeface="Calibri"/>
                <a:cs typeface="Calibri"/>
              </a:rPr>
              <a:t>regions</a:t>
            </a:r>
          </a:p>
        </p:txBody>
      </p:sp>
      <p:sp>
        <p:nvSpPr>
          <p:cNvPr id="21" name="TextBox 20"/>
          <p:cNvSpPr txBox="1"/>
          <p:nvPr/>
        </p:nvSpPr>
        <p:spPr>
          <a:xfrm>
            <a:off x="938624" y="5934213"/>
            <a:ext cx="3111774" cy="400110"/>
          </a:xfrm>
          <a:prstGeom prst="rect">
            <a:avLst/>
          </a:prstGeom>
          <a:noFill/>
        </p:spPr>
        <p:txBody>
          <a:bodyPr wrap="none" rtlCol="0">
            <a:spAutoFit/>
          </a:bodyPr>
          <a:lstStyle/>
          <a:p>
            <a:r>
              <a:rPr lang="en-US" sz="2000" dirty="0" smtClean="0">
                <a:latin typeface="Calibri"/>
                <a:cs typeface="Calibri"/>
              </a:rPr>
              <a:t>Send </a:t>
            </a:r>
            <a:r>
              <a:rPr lang="en-US" sz="2000" smtClean="0">
                <a:latin typeface="Calibri"/>
                <a:cs typeface="Calibri"/>
              </a:rPr>
              <a:t>uncompressed packet</a:t>
            </a:r>
            <a:endParaRPr lang="en-US" sz="2000" dirty="0">
              <a:latin typeface="Calibri"/>
              <a:cs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9"/>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6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6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8"/>
                                        </p:tgtEl>
                                        <p:attrNameLst>
                                          <p:attrName>style.visibility</p:attrName>
                                        </p:attrNameLst>
                                      </p:cBhvr>
                                      <p:to>
                                        <p:strVal val="visible"/>
                                      </p:to>
                                    </p:set>
                                  </p:childTnLst>
                                </p:cTn>
                              </p:par>
                              <p:par>
                                <p:cTn id="40" presetID="10" presetClass="entr" presetSubtype="0" fill="hold" grpId="0" nodeType="with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fade">
                                      <p:cBhvr>
                                        <p:cTn id="42" dur="500"/>
                                        <p:tgtEl>
                                          <p:spTgt spid="8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0"/>
                                        </p:tgtEl>
                                        <p:attrNameLst>
                                          <p:attrName>style.visibility</p:attrName>
                                        </p:attrNameLst>
                                      </p:cBhvr>
                                      <p:to>
                                        <p:strVal val="visible"/>
                                      </p:to>
                                    </p:set>
                                  </p:childTnLst>
                                </p:cTn>
                              </p:par>
                              <p:par>
                                <p:cTn id="57" presetID="10"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2" grpId="0" animBg="1"/>
      <p:bldP spid="10" grpId="0" animBg="1"/>
      <p:bldP spid="10" grpId="1" animBg="1"/>
      <p:bldP spid="67" grpId="0" animBg="1"/>
      <p:bldP spid="68" grpId="0" animBg="1"/>
      <p:bldP spid="69" grpId="0" animBg="1"/>
      <p:bldP spid="84" grpId="0"/>
      <p:bldP spid="61" grpId="0" animBg="1"/>
      <p:bldP spid="61" grpId="1" animBg="1"/>
      <p:bldP spid="59" grpId="0" animBg="1"/>
      <p:bldP spid="80" grpId="0" animBg="1"/>
      <p:bldP spid="21" grpId="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Cloud 17"/>
          <p:cNvSpPr/>
          <p:nvPr/>
        </p:nvSpPr>
        <p:spPr>
          <a:xfrm>
            <a:off x="578015" y="2311368"/>
            <a:ext cx="8184985" cy="4174659"/>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smtClean="0">
              <a:latin typeface="Calibri"/>
              <a:cs typeface="Calibri"/>
            </a:endParaRPr>
          </a:p>
          <a:p>
            <a:pPr algn="ctr" fontAlgn="auto">
              <a:spcBef>
                <a:spcPts val="0"/>
              </a:spcBef>
              <a:spcAft>
                <a:spcPts val="0"/>
              </a:spcAft>
              <a:defRPr/>
            </a:pPr>
            <a:endParaRPr lang="en-US" sz="1600" dirty="0" smtClean="0">
              <a:latin typeface="Calibri"/>
              <a:cs typeface="Calibri"/>
            </a:endParaRPr>
          </a:p>
          <a:p>
            <a:pPr algn="ctr" fontAlgn="auto">
              <a:spcBef>
                <a:spcPts val="0"/>
              </a:spcBef>
              <a:spcAft>
                <a:spcPts val="0"/>
              </a:spcAft>
              <a:defRPr/>
            </a:pPr>
            <a:endParaRPr lang="en-US" sz="1600" dirty="0" smtClean="0">
              <a:solidFill>
                <a:schemeClr val="tx1"/>
              </a:solidFill>
              <a:latin typeface="Calibri"/>
              <a:cs typeface="Calibri"/>
            </a:endParaRPr>
          </a:p>
          <a:p>
            <a:pPr algn="ctr" fontAlgn="auto">
              <a:spcBef>
                <a:spcPts val="0"/>
              </a:spcBef>
              <a:spcAft>
                <a:spcPts val="0"/>
              </a:spcAft>
              <a:defRPr/>
            </a:pPr>
            <a:endParaRPr lang="en-US" sz="1600" dirty="0" smtClean="0">
              <a:solidFill>
                <a:schemeClr val="tx1"/>
              </a:solidFill>
              <a:latin typeface="Calibri"/>
              <a:cs typeface="Calibri"/>
            </a:endParaRPr>
          </a:p>
          <a:p>
            <a:pPr algn="ctr" fontAlgn="auto">
              <a:spcBef>
                <a:spcPts val="0"/>
              </a:spcBef>
              <a:spcAft>
                <a:spcPts val="0"/>
              </a:spcAft>
              <a:defRPr/>
            </a:pPr>
            <a:endParaRPr lang="en-US" sz="1600" dirty="0" smtClean="0">
              <a:solidFill>
                <a:schemeClr val="tx1"/>
              </a:solidFill>
              <a:latin typeface="Calibri"/>
              <a:cs typeface="Calibri"/>
            </a:endParaRPr>
          </a:p>
        </p:txBody>
      </p:sp>
      <p:sp>
        <p:nvSpPr>
          <p:cNvPr id="35" name="Title 5"/>
          <p:cNvSpPr>
            <a:spLocks noGrp="1"/>
          </p:cNvSpPr>
          <p:nvPr>
            <p:ph type="title"/>
          </p:nvPr>
        </p:nvSpPr>
        <p:spPr/>
        <p:txBody>
          <a:bodyPr>
            <a:normAutofit/>
          </a:bodyPr>
          <a:lstStyle/>
          <a:p>
            <a:r>
              <a:rPr lang="en-US" dirty="0" smtClean="0"/>
              <a:t>Coordinating caching</a:t>
            </a:r>
            <a:endParaRPr lang="en-US" dirty="0"/>
          </a:p>
        </p:txBody>
      </p:sp>
      <p:sp>
        <p:nvSpPr>
          <p:cNvPr id="4" name="Slide Number Placeholder 3"/>
          <p:cNvSpPr>
            <a:spLocks noGrp="1"/>
          </p:cNvSpPr>
          <p:nvPr>
            <p:ph type="sldNum" sz="quarter" idx="12"/>
          </p:nvPr>
        </p:nvSpPr>
        <p:spPr>
          <a:xfrm>
            <a:off x="6352854" y="5984378"/>
            <a:ext cx="2133600" cy="365125"/>
          </a:xfrm>
        </p:spPr>
        <p:txBody>
          <a:bodyPr/>
          <a:lstStyle/>
          <a:p>
            <a:fld id="{5FB3A051-D589-44F7-B9C4-E480E4503EF8}" type="slidenum">
              <a:rPr lang="en-US" sz="1200" smtClean="0">
                <a:latin typeface="Calibri"/>
                <a:cs typeface="Calibri"/>
              </a:rPr>
              <a:pPr/>
              <a:t>33</a:t>
            </a:fld>
            <a:endParaRPr lang="en-US" sz="1200">
              <a:latin typeface="Calibri"/>
              <a:cs typeface="Calibri"/>
            </a:endParaRPr>
          </a:p>
        </p:txBody>
      </p:sp>
      <p:pic>
        <p:nvPicPr>
          <p:cNvPr id="6"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436745" y="2547879"/>
            <a:ext cx="1219200" cy="533400"/>
          </a:xfrm>
          <a:prstGeom prst="rect">
            <a:avLst/>
          </a:prstGeom>
          <a:noFill/>
          <a:ln w="41275">
            <a:solidFill>
              <a:srgbClr val="000090"/>
            </a:solidFill>
            <a:miter lim="800000"/>
            <a:headEnd/>
            <a:tailEnd/>
          </a:ln>
          <a:effectLst/>
        </p:spPr>
      </p:pic>
      <p:pic>
        <p:nvPicPr>
          <p:cNvPr id="7"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6975912" y="5255149"/>
            <a:ext cx="1219200" cy="533400"/>
          </a:xfrm>
          <a:prstGeom prst="rect">
            <a:avLst/>
          </a:prstGeom>
          <a:noFill/>
          <a:ln w="12700">
            <a:noFill/>
            <a:miter lim="800000"/>
            <a:headEnd/>
            <a:tailEnd/>
          </a:ln>
          <a:effectLst/>
        </p:spPr>
      </p:pic>
      <p:pic>
        <p:nvPicPr>
          <p:cNvPr id="8"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428564" y="5182152"/>
            <a:ext cx="1219200" cy="533400"/>
          </a:xfrm>
          <a:prstGeom prst="rect">
            <a:avLst/>
          </a:prstGeom>
          <a:noFill/>
          <a:ln w="41275">
            <a:solidFill>
              <a:srgbClr val="000090"/>
            </a:solidFill>
            <a:miter lim="800000"/>
            <a:headEnd/>
            <a:tailEnd/>
          </a:ln>
          <a:effectLst/>
        </p:spPr>
      </p:pic>
      <p:pic>
        <p:nvPicPr>
          <p:cNvPr id="9"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6917519" y="2510489"/>
            <a:ext cx="1219200" cy="533400"/>
          </a:xfrm>
          <a:prstGeom prst="rect">
            <a:avLst/>
          </a:prstGeom>
          <a:noFill/>
          <a:ln w="12700">
            <a:noFill/>
            <a:miter lim="800000"/>
            <a:headEnd/>
            <a:tailEnd/>
          </a:ln>
          <a:effectLst/>
        </p:spPr>
      </p:pic>
      <p:cxnSp>
        <p:nvCxnSpPr>
          <p:cNvPr id="10" name="Straight Connector 9"/>
          <p:cNvCxnSpPr>
            <a:stCxn id="6" idx="3"/>
            <a:endCxn id="7" idx="1"/>
          </p:cNvCxnSpPr>
          <p:nvPr/>
        </p:nvCxnSpPr>
        <p:spPr>
          <a:xfrm>
            <a:off x="2655945" y="2814579"/>
            <a:ext cx="4319967" cy="2707270"/>
          </a:xfrm>
          <a:prstGeom prst="line">
            <a:avLst/>
          </a:prstGeom>
          <a:ln w="60325">
            <a:solidFill>
              <a:srgbClr val="FF0000"/>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8" idx="3"/>
          </p:cNvCxnSpPr>
          <p:nvPr/>
        </p:nvCxnSpPr>
        <p:spPr>
          <a:xfrm flipV="1">
            <a:off x="2647764" y="2810666"/>
            <a:ext cx="4246656" cy="2638186"/>
          </a:xfrm>
          <a:prstGeom prst="line">
            <a:avLst/>
          </a:prstGeom>
          <a:ln w="60325">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4121067" y="3743234"/>
            <a:ext cx="1219200" cy="533400"/>
          </a:xfrm>
          <a:prstGeom prst="rect">
            <a:avLst/>
          </a:prstGeom>
          <a:noFill/>
          <a:ln w="12700">
            <a:noFill/>
            <a:miter lim="800000"/>
            <a:headEnd/>
            <a:tailEnd/>
          </a:ln>
          <a:effectLst/>
        </p:spPr>
      </p:pic>
      <p:sp>
        <p:nvSpPr>
          <p:cNvPr id="13" name="Flowchart: Magnetic Disk 6"/>
          <p:cNvSpPr/>
          <p:nvPr/>
        </p:nvSpPr>
        <p:spPr>
          <a:xfrm>
            <a:off x="5947614" y="2511909"/>
            <a:ext cx="581847" cy="780532"/>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a:cs typeface="Calibri"/>
            </a:endParaRPr>
          </a:p>
        </p:txBody>
      </p:sp>
      <p:sp>
        <p:nvSpPr>
          <p:cNvPr id="14" name="Flowchart: Magnetic Disk 6"/>
          <p:cNvSpPr/>
          <p:nvPr/>
        </p:nvSpPr>
        <p:spPr>
          <a:xfrm>
            <a:off x="2669418" y="4679006"/>
            <a:ext cx="581847" cy="780532"/>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a:cs typeface="Calibri"/>
            </a:endParaRPr>
          </a:p>
        </p:txBody>
      </p:sp>
      <p:sp>
        <p:nvSpPr>
          <p:cNvPr id="15" name="Flowchart: Magnetic Disk 6"/>
          <p:cNvSpPr/>
          <p:nvPr/>
        </p:nvSpPr>
        <p:spPr>
          <a:xfrm>
            <a:off x="4465007" y="2956294"/>
            <a:ext cx="581847" cy="780532"/>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a:cs typeface="Calibri"/>
            </a:endParaRPr>
          </a:p>
        </p:txBody>
      </p:sp>
      <p:sp>
        <p:nvSpPr>
          <p:cNvPr id="16" name="Flowchart: Magnetic Disk 6"/>
          <p:cNvSpPr/>
          <p:nvPr/>
        </p:nvSpPr>
        <p:spPr>
          <a:xfrm>
            <a:off x="2815400" y="2532917"/>
            <a:ext cx="581847" cy="780532"/>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a:cs typeface="Calibri"/>
            </a:endParaRPr>
          </a:p>
        </p:txBody>
      </p:sp>
      <p:sp>
        <p:nvSpPr>
          <p:cNvPr id="17" name="Flowchart: Magnetic Disk 6"/>
          <p:cNvSpPr/>
          <p:nvPr/>
        </p:nvSpPr>
        <p:spPr>
          <a:xfrm>
            <a:off x="6158407" y="4620609"/>
            <a:ext cx="581847" cy="780532"/>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a:cs typeface="Calibri"/>
            </a:endParaRPr>
          </a:p>
        </p:txBody>
      </p:sp>
      <p:sp>
        <p:nvSpPr>
          <p:cNvPr id="20" name="Text Box 29"/>
          <p:cNvSpPr txBox="1">
            <a:spLocks noChangeArrowheads="1"/>
          </p:cNvSpPr>
          <p:nvPr/>
        </p:nvSpPr>
        <p:spPr bwMode="auto">
          <a:xfrm>
            <a:off x="789753" y="1563469"/>
            <a:ext cx="7516047" cy="646331"/>
          </a:xfrm>
          <a:prstGeom prst="rect">
            <a:avLst/>
          </a:prstGeom>
          <a:solidFill>
            <a:srgbClr val="006600"/>
          </a:solidFill>
          <a:ln w="9525">
            <a:noFill/>
            <a:miter lim="800000"/>
            <a:headEnd/>
            <a:tailEnd/>
          </a:ln>
        </p:spPr>
        <p:txBody>
          <a:bodyPr wrap="square">
            <a:prstTxWarp prst="textNoShape">
              <a:avLst/>
            </a:prstTxWarp>
            <a:spAutoFit/>
          </a:bodyPr>
          <a:lstStyle/>
          <a:p>
            <a:r>
              <a:rPr lang="en-US" sz="2000" dirty="0">
                <a:solidFill>
                  <a:srgbClr val="FFFFFF"/>
                </a:solidFill>
                <a:latin typeface="Calibri"/>
                <a:cs typeface="Calibri"/>
              </a:rPr>
              <a:t>Non-overlapping hash-</a:t>
            </a:r>
            <a:r>
              <a:rPr lang="en-US" sz="2000" dirty="0" smtClean="0">
                <a:solidFill>
                  <a:srgbClr val="FFFFFF"/>
                </a:solidFill>
                <a:latin typeface="Calibri"/>
                <a:cs typeface="Calibri"/>
              </a:rPr>
              <a:t>ranges per-path </a:t>
            </a:r>
            <a:r>
              <a:rPr lang="en-US" sz="2000" dirty="0">
                <a:solidFill>
                  <a:srgbClr val="FFFFFF"/>
                </a:solidFill>
                <a:latin typeface="Calibri"/>
                <a:cs typeface="Calibri"/>
              </a:rPr>
              <a:t>avoids redundant</a:t>
            </a:r>
            <a:r>
              <a:rPr lang="en-US" sz="2000" dirty="0" smtClean="0">
                <a:solidFill>
                  <a:srgbClr val="FFFFFF"/>
                </a:solidFill>
                <a:latin typeface="Calibri"/>
                <a:cs typeface="Calibri"/>
              </a:rPr>
              <a:t> caching!</a:t>
            </a:r>
          </a:p>
          <a:p>
            <a:r>
              <a:rPr lang="en-US" sz="1600" dirty="0" smtClean="0">
                <a:solidFill>
                  <a:srgbClr val="FFFFFF"/>
                </a:solidFill>
                <a:latin typeface="Calibri"/>
                <a:cs typeface="Calibri"/>
              </a:rPr>
              <a:t>(from </a:t>
            </a:r>
            <a:r>
              <a:rPr lang="en-US" sz="1600" dirty="0" err="1" smtClean="0">
                <a:solidFill>
                  <a:srgbClr val="FFFFFF"/>
                </a:solidFill>
                <a:latin typeface="Calibri"/>
                <a:cs typeface="Calibri"/>
              </a:rPr>
              <a:t>cSamp</a:t>
            </a:r>
            <a:r>
              <a:rPr lang="en-US" sz="1600" dirty="0" smtClean="0">
                <a:solidFill>
                  <a:srgbClr val="FFFFFF"/>
                </a:solidFill>
                <a:latin typeface="Calibri"/>
                <a:cs typeface="Calibri"/>
              </a:rPr>
              <a:t>,  NSDI 08)</a:t>
            </a:r>
            <a:endParaRPr lang="en-US" sz="1600" dirty="0">
              <a:solidFill>
                <a:srgbClr val="FFFFFF"/>
              </a:solidFill>
              <a:latin typeface="Calibri"/>
              <a:cs typeface="Calibri"/>
            </a:endParaRPr>
          </a:p>
        </p:txBody>
      </p:sp>
      <p:sp>
        <p:nvSpPr>
          <p:cNvPr id="21" name="AutoShape 15"/>
          <p:cNvSpPr>
            <a:spLocks noChangeArrowheads="1"/>
          </p:cNvSpPr>
          <p:nvPr/>
        </p:nvSpPr>
        <p:spPr bwMode="auto">
          <a:xfrm>
            <a:off x="3478420" y="2504081"/>
            <a:ext cx="861299" cy="613169"/>
          </a:xfrm>
          <a:prstGeom prst="roundRect">
            <a:avLst>
              <a:gd name="adj" fmla="val 16667"/>
            </a:avLst>
          </a:prstGeom>
          <a:solidFill>
            <a:srgbClr val="FF0000"/>
          </a:solidFill>
          <a:ln w="9525">
            <a:solidFill>
              <a:schemeClr val="tx1"/>
            </a:solidFill>
            <a:round/>
            <a:headEnd/>
            <a:tailEnd/>
          </a:ln>
        </p:spPr>
        <p:txBody>
          <a:bodyPr wrap="none" anchor="ctr">
            <a:prstTxWarp prst="textNoShape">
              <a:avLst/>
            </a:prstTxWarp>
          </a:bodyPr>
          <a:lstStyle/>
          <a:p>
            <a:pPr algn="ctr"/>
            <a:r>
              <a:rPr lang="en-US" sz="1600" dirty="0" smtClean="0">
                <a:solidFill>
                  <a:srgbClr val="FFFFFF"/>
                </a:solidFill>
                <a:latin typeface="Calibri"/>
                <a:cs typeface="Calibri"/>
              </a:rPr>
              <a:t>[0.1,0.4]</a:t>
            </a:r>
          </a:p>
          <a:p>
            <a:pPr algn="ctr"/>
            <a:r>
              <a:rPr lang="en-US" sz="1600" smtClean="0">
                <a:solidFill>
                  <a:srgbClr val="FFFFFF"/>
                </a:solidFill>
                <a:latin typeface="Calibri"/>
                <a:cs typeface="Calibri"/>
              </a:rPr>
              <a:t>[0.7,0.9</a:t>
            </a:r>
            <a:r>
              <a:rPr lang="en-US" sz="1600" dirty="0" smtClean="0">
                <a:solidFill>
                  <a:srgbClr val="FFFFFF"/>
                </a:solidFill>
                <a:latin typeface="Calibri"/>
                <a:cs typeface="Calibri"/>
              </a:rPr>
              <a:t>]</a:t>
            </a:r>
            <a:endParaRPr lang="en-US" sz="1600" dirty="0">
              <a:solidFill>
                <a:srgbClr val="FFFFFF"/>
              </a:solidFill>
              <a:latin typeface="Calibri"/>
              <a:cs typeface="Calibri"/>
            </a:endParaRPr>
          </a:p>
        </p:txBody>
      </p:sp>
      <p:sp>
        <p:nvSpPr>
          <p:cNvPr id="22" name="AutoShape 15"/>
          <p:cNvSpPr>
            <a:spLocks noChangeArrowheads="1"/>
          </p:cNvSpPr>
          <p:nvPr/>
        </p:nvSpPr>
        <p:spPr bwMode="auto">
          <a:xfrm>
            <a:off x="6161934" y="4343587"/>
            <a:ext cx="834674" cy="350772"/>
          </a:xfrm>
          <a:prstGeom prst="roundRect">
            <a:avLst>
              <a:gd name="adj" fmla="val 16667"/>
            </a:avLst>
          </a:prstGeom>
          <a:solidFill>
            <a:srgbClr val="FF0000"/>
          </a:solidFill>
          <a:ln w="9525">
            <a:solidFill>
              <a:schemeClr val="tx1"/>
            </a:solidFill>
            <a:round/>
            <a:headEnd/>
            <a:tailEnd/>
          </a:ln>
        </p:spPr>
        <p:txBody>
          <a:bodyPr wrap="none" anchor="ctr">
            <a:prstTxWarp prst="textNoShape">
              <a:avLst/>
            </a:prstTxWarp>
          </a:bodyPr>
          <a:lstStyle/>
          <a:p>
            <a:pPr algn="ctr"/>
            <a:r>
              <a:rPr lang="en-US" sz="1600" dirty="0" smtClean="0">
                <a:solidFill>
                  <a:srgbClr val="FFFFFF"/>
                </a:solidFill>
                <a:latin typeface="Calibri"/>
                <a:cs typeface="Calibri"/>
              </a:rPr>
              <a:t>[0.7,0.9]</a:t>
            </a:r>
            <a:endParaRPr lang="en-US" sz="1600" dirty="0">
              <a:solidFill>
                <a:srgbClr val="FFFFFF"/>
              </a:solidFill>
              <a:latin typeface="Calibri"/>
              <a:cs typeface="Calibri"/>
            </a:endParaRPr>
          </a:p>
        </p:txBody>
      </p:sp>
      <p:sp>
        <p:nvSpPr>
          <p:cNvPr id="23" name="AutoShape 15"/>
          <p:cNvSpPr>
            <a:spLocks noChangeArrowheads="1"/>
          </p:cNvSpPr>
          <p:nvPr/>
        </p:nvSpPr>
        <p:spPr bwMode="auto">
          <a:xfrm>
            <a:off x="5090648" y="3467632"/>
            <a:ext cx="861299" cy="356790"/>
          </a:xfrm>
          <a:prstGeom prst="roundRect">
            <a:avLst>
              <a:gd name="adj" fmla="val 16667"/>
            </a:avLst>
          </a:prstGeom>
          <a:solidFill>
            <a:srgbClr val="FF0000"/>
          </a:solidFill>
          <a:ln w="9525">
            <a:solidFill>
              <a:schemeClr val="tx1"/>
            </a:solidFill>
            <a:round/>
            <a:headEnd/>
            <a:tailEnd/>
          </a:ln>
        </p:spPr>
        <p:txBody>
          <a:bodyPr wrap="none" anchor="ctr">
            <a:prstTxWarp prst="textNoShape">
              <a:avLst/>
            </a:prstTxWarp>
          </a:bodyPr>
          <a:lstStyle/>
          <a:p>
            <a:pPr algn="ctr"/>
            <a:r>
              <a:rPr lang="en-US" sz="1600" dirty="0" smtClean="0">
                <a:solidFill>
                  <a:srgbClr val="FFFFFF"/>
                </a:solidFill>
                <a:latin typeface="Calibri"/>
                <a:cs typeface="Calibri"/>
              </a:rPr>
              <a:t>[0.1,0.4]</a:t>
            </a:r>
          </a:p>
        </p:txBody>
      </p:sp>
      <p:sp>
        <p:nvSpPr>
          <p:cNvPr id="29" name="Oval 28"/>
          <p:cNvSpPr/>
          <p:nvPr/>
        </p:nvSpPr>
        <p:spPr>
          <a:xfrm>
            <a:off x="3056274" y="5307209"/>
            <a:ext cx="4666137" cy="1314373"/>
          </a:xfrm>
          <a:prstGeom prst="ellipse">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AutoNum type="arabicPeriod"/>
            </a:pPr>
            <a:r>
              <a:rPr lang="en-US" sz="2000" dirty="0" smtClean="0">
                <a:latin typeface="Calibri"/>
                <a:cs typeface="Calibri"/>
              </a:rPr>
              <a:t>Hash (</a:t>
            </a:r>
            <a:r>
              <a:rPr lang="en-US" sz="2000" dirty="0" err="1" smtClean="0">
                <a:latin typeface="Calibri"/>
                <a:cs typeface="Calibri"/>
              </a:rPr>
              <a:t>pkt.header</a:t>
            </a:r>
            <a:r>
              <a:rPr lang="en-US" sz="2000" dirty="0" smtClean="0">
                <a:latin typeface="Calibri"/>
                <a:cs typeface="Calibri"/>
              </a:rPr>
              <a:t>)</a:t>
            </a:r>
          </a:p>
          <a:p>
            <a:pPr marL="342900" indent="-342900">
              <a:buAutoNum type="arabicPeriod"/>
            </a:pPr>
            <a:r>
              <a:rPr lang="en-US" sz="2000" dirty="0" smtClean="0">
                <a:latin typeface="Calibri"/>
                <a:cs typeface="Calibri"/>
              </a:rPr>
              <a:t>Cache if hash in range</a:t>
            </a:r>
            <a:endParaRPr lang="en-US" sz="2000" dirty="0">
              <a:latin typeface="Calibri"/>
              <a:cs typeface="Calibri"/>
            </a:endParaRPr>
          </a:p>
        </p:txBody>
      </p:sp>
      <p:sp>
        <p:nvSpPr>
          <p:cNvPr id="37" name="AutoShape 15"/>
          <p:cNvSpPr>
            <a:spLocks noChangeArrowheads="1"/>
          </p:cNvSpPr>
          <p:nvPr/>
        </p:nvSpPr>
        <p:spPr bwMode="auto">
          <a:xfrm>
            <a:off x="3338202" y="4639040"/>
            <a:ext cx="861299" cy="356790"/>
          </a:xfrm>
          <a:prstGeom prst="roundRect">
            <a:avLst>
              <a:gd name="adj" fmla="val 16667"/>
            </a:avLst>
          </a:prstGeom>
          <a:solidFill>
            <a:schemeClr val="tx1">
              <a:lumMod val="95000"/>
              <a:lumOff val="5000"/>
            </a:schemeClr>
          </a:solidFill>
          <a:ln w="9525">
            <a:solidFill>
              <a:schemeClr val="tx1"/>
            </a:solidFill>
            <a:round/>
            <a:headEnd/>
            <a:tailEnd/>
          </a:ln>
        </p:spPr>
        <p:txBody>
          <a:bodyPr wrap="none" anchor="ctr">
            <a:prstTxWarp prst="textNoShape">
              <a:avLst/>
            </a:prstTxWarp>
          </a:bodyPr>
          <a:lstStyle/>
          <a:p>
            <a:pPr algn="ctr"/>
            <a:r>
              <a:rPr lang="en-US" sz="1600" dirty="0" smtClean="0">
                <a:solidFill>
                  <a:srgbClr val="FFFFFF"/>
                </a:solidFill>
                <a:latin typeface="Calibri"/>
                <a:cs typeface="Calibri"/>
              </a:rPr>
              <a:t>[0,0.3]</a:t>
            </a:r>
          </a:p>
        </p:txBody>
      </p:sp>
      <p:sp>
        <p:nvSpPr>
          <p:cNvPr id="38" name="AutoShape 15"/>
          <p:cNvSpPr>
            <a:spLocks noChangeArrowheads="1"/>
          </p:cNvSpPr>
          <p:nvPr/>
        </p:nvSpPr>
        <p:spPr bwMode="auto">
          <a:xfrm>
            <a:off x="6370020" y="3063556"/>
            <a:ext cx="861299" cy="356790"/>
          </a:xfrm>
          <a:prstGeom prst="roundRect">
            <a:avLst>
              <a:gd name="adj" fmla="val 16667"/>
            </a:avLst>
          </a:prstGeom>
          <a:solidFill>
            <a:schemeClr val="tx1">
              <a:lumMod val="95000"/>
              <a:lumOff val="5000"/>
            </a:schemeClr>
          </a:solidFill>
          <a:ln w="9525">
            <a:solidFill>
              <a:schemeClr val="tx1"/>
            </a:solidFill>
            <a:round/>
            <a:headEnd/>
            <a:tailEnd/>
          </a:ln>
        </p:spPr>
        <p:txBody>
          <a:bodyPr wrap="none" anchor="ctr">
            <a:prstTxWarp prst="textNoShape">
              <a:avLst/>
            </a:prstTxWarp>
          </a:bodyPr>
          <a:lstStyle/>
          <a:p>
            <a:pPr algn="ctr"/>
            <a:r>
              <a:rPr lang="en-US" sz="1600" dirty="0" smtClean="0">
                <a:solidFill>
                  <a:srgbClr val="FFFFFF"/>
                </a:solidFill>
                <a:latin typeface="Calibri"/>
                <a:cs typeface="Calibri"/>
              </a:rPr>
              <a:t>[0.1,0.3]</a:t>
            </a:r>
          </a:p>
        </p:txBody>
      </p:sp>
      <p:sp>
        <p:nvSpPr>
          <p:cNvPr id="39" name="AutoShape 15"/>
          <p:cNvSpPr>
            <a:spLocks noChangeArrowheads="1"/>
          </p:cNvSpPr>
          <p:nvPr/>
        </p:nvSpPr>
        <p:spPr bwMode="auto">
          <a:xfrm>
            <a:off x="5090094" y="3865758"/>
            <a:ext cx="861299" cy="356790"/>
          </a:xfrm>
          <a:prstGeom prst="roundRect">
            <a:avLst>
              <a:gd name="adj" fmla="val 16667"/>
            </a:avLst>
          </a:prstGeom>
          <a:solidFill>
            <a:schemeClr val="tx1">
              <a:lumMod val="95000"/>
              <a:lumOff val="5000"/>
            </a:schemeClr>
          </a:solidFill>
          <a:ln w="9525">
            <a:solidFill>
              <a:schemeClr val="tx1"/>
            </a:solidFill>
            <a:round/>
            <a:headEnd/>
            <a:tailEnd/>
          </a:ln>
        </p:spPr>
        <p:txBody>
          <a:bodyPr wrap="none" anchor="ctr">
            <a:prstTxWarp prst="textNoShape">
              <a:avLst/>
            </a:prstTxWarp>
          </a:bodyPr>
          <a:lstStyle/>
          <a:p>
            <a:pPr algn="ctr"/>
            <a:r>
              <a:rPr lang="en-US" sz="1600" dirty="0" smtClean="0">
                <a:solidFill>
                  <a:srgbClr val="FFFFFF"/>
                </a:solidFill>
                <a:latin typeface="Calibri"/>
                <a:cs typeface="Calibri"/>
              </a:rPr>
              <a:t>[0,0.1]</a:t>
            </a:r>
          </a:p>
        </p:txBody>
      </p:sp>
      <p:sp>
        <p:nvSpPr>
          <p:cNvPr id="40" name="Oval 39"/>
          <p:cNvSpPr/>
          <p:nvPr/>
        </p:nvSpPr>
        <p:spPr>
          <a:xfrm>
            <a:off x="2440985" y="5295743"/>
            <a:ext cx="5344432" cy="1486057"/>
          </a:xfrm>
          <a:prstGeom prst="ellipse">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AutoNum type="arabicPeriod"/>
            </a:pPr>
            <a:r>
              <a:rPr lang="en-US" sz="2000" dirty="0" smtClean="0">
                <a:latin typeface="Calibri"/>
                <a:cs typeface="Calibri"/>
              </a:rPr>
              <a:t>Hash (</a:t>
            </a:r>
            <a:r>
              <a:rPr lang="en-US" sz="2000" dirty="0" err="1" smtClean="0">
                <a:latin typeface="Calibri"/>
                <a:cs typeface="Calibri"/>
              </a:rPr>
              <a:t>pkt.header</a:t>
            </a:r>
            <a:r>
              <a:rPr lang="en-US" sz="2000" dirty="0" smtClean="0">
                <a:latin typeface="Calibri"/>
                <a:cs typeface="Calibri"/>
              </a:rPr>
              <a:t>)</a:t>
            </a:r>
          </a:p>
          <a:p>
            <a:pPr marL="342900" indent="-342900">
              <a:buAutoNum type="arabicPeriod"/>
            </a:pPr>
            <a:r>
              <a:rPr lang="en-US" sz="2000" dirty="0" smtClean="0">
                <a:latin typeface="Calibri"/>
                <a:cs typeface="Calibri"/>
              </a:rPr>
              <a:t>Get path info for </a:t>
            </a:r>
            <a:r>
              <a:rPr lang="en-US" sz="2000" dirty="0" err="1" smtClean="0">
                <a:latin typeface="Calibri"/>
                <a:cs typeface="Calibri"/>
              </a:rPr>
              <a:t>pkt</a:t>
            </a:r>
            <a:endParaRPr lang="en-US" sz="2000" dirty="0" smtClean="0">
              <a:latin typeface="Calibri"/>
              <a:cs typeface="Calibri"/>
            </a:endParaRPr>
          </a:p>
          <a:p>
            <a:pPr marL="342900" indent="-342900">
              <a:buAutoNum type="arabicPeriod"/>
            </a:pPr>
            <a:r>
              <a:rPr lang="en-US" sz="2000" dirty="0" smtClean="0">
                <a:latin typeface="Calibri"/>
                <a:cs typeface="Calibri"/>
              </a:rPr>
              <a:t>Cache if hash in range for path</a:t>
            </a:r>
            <a:endParaRPr lang="en-US" sz="2000" dirty="0">
              <a:latin typeface="Calibri"/>
              <a:cs typeface="Calibri"/>
            </a:endParaRPr>
          </a:p>
        </p:txBody>
      </p:sp>
      <p:cxnSp>
        <p:nvCxnSpPr>
          <p:cNvPr id="41" name="Straight Arrow Connector 40"/>
          <p:cNvCxnSpPr/>
          <p:nvPr/>
        </p:nvCxnSpPr>
        <p:spPr>
          <a:xfrm>
            <a:off x="3758955" y="5002792"/>
            <a:ext cx="390987" cy="377342"/>
          </a:xfrm>
          <a:prstGeom prst="straightConnector1">
            <a:avLst/>
          </a:prstGeom>
          <a:ln w="50800">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5400000">
            <a:off x="5670804" y="4021965"/>
            <a:ext cx="1954061" cy="762277"/>
          </a:xfrm>
          <a:prstGeom prst="straightConnector1">
            <a:avLst/>
          </a:prstGeom>
          <a:ln w="50800">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16200000" flipH="1">
            <a:off x="3152107" y="3749229"/>
            <a:ext cx="2200468" cy="1033637"/>
          </a:xfrm>
          <a:prstGeom prst="straightConnector1">
            <a:avLst/>
          </a:prstGeom>
          <a:ln w="50800">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5400000">
            <a:off x="5460465" y="4679581"/>
            <a:ext cx="792768" cy="492024"/>
          </a:xfrm>
          <a:prstGeom prst="straightConnector1">
            <a:avLst/>
          </a:prstGeom>
          <a:ln w="50800">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5400000">
            <a:off x="4505338" y="4472796"/>
            <a:ext cx="1541230" cy="186671"/>
          </a:xfrm>
          <a:prstGeom prst="straightConnector1">
            <a:avLst/>
          </a:prstGeom>
          <a:ln w="50800">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sp>
        <p:nvSpPr>
          <p:cNvPr id="36" name="Slide Number Placeholder 81"/>
          <p:cNvSpPr txBox="1">
            <a:spLocks/>
          </p:cNvSpPr>
          <p:nvPr/>
        </p:nvSpPr>
        <p:spPr>
          <a:xfrm>
            <a:off x="0" y="1272222"/>
            <a:ext cx="533400" cy="244476"/>
          </a:xfrm>
          <a:prstGeom prst="rect">
            <a:avLst/>
          </a:prstGeom>
        </p:spPr>
        <p:txBody>
          <a:bodyPr vert="horz" anchor="ctr" anchorCtr="0">
            <a:normAutofit fontScale="850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FB3A051-D589-44F7-B9C4-E480E4503EF8}" type="slidenum">
              <a:rPr kumimoji="0" lang="en-US" sz="1400" b="1" i="0" u="none" strike="noStrike" kern="1200" cap="none" spc="0" normalizeH="0" baseline="0" noProof="0" smtClean="0">
                <a:ln>
                  <a:noFill/>
                </a:ln>
                <a:solidFill>
                  <a:srgbClr val="FFFFFF"/>
                </a:solidFill>
                <a:effectLst/>
                <a:uLnTx/>
                <a:uFillTx/>
                <a:latin typeface="Calibri"/>
                <a:ea typeface="+mn-ea"/>
                <a:cs typeface="Calibri"/>
              </a:rPr>
              <a:pPr marL="0" marR="0" lvl="0" indent="0" algn="ctr" defTabSz="914400" rtl="0" eaLnBrk="1" fontAlgn="base" latinLnBrk="0" hangingPunct="1">
                <a:lnSpc>
                  <a:spcPct val="100000"/>
                </a:lnSpc>
                <a:spcBef>
                  <a:spcPct val="0"/>
                </a:spcBef>
                <a:spcAft>
                  <a:spcPct val="0"/>
                </a:spcAft>
                <a:buClrTx/>
                <a:buSzTx/>
                <a:buFontTx/>
                <a:buNone/>
                <a:tabLst/>
                <a:defRPr/>
              </a:pPr>
              <a:t>33</a:t>
            </a:fld>
            <a:endParaRPr kumimoji="0" lang="en-US" sz="1400" b="1" i="0" u="none" strike="noStrike" kern="1200" cap="none" spc="0" normalizeH="0" baseline="0" noProof="0">
              <a:ln>
                <a:noFill/>
              </a:ln>
              <a:solidFill>
                <a:srgbClr val="FFFFFF"/>
              </a:solidFill>
              <a:effectLst/>
              <a:uLnTx/>
              <a:uFillTx/>
              <a:latin typeface="Calibri"/>
              <a:ea typeface="+mn-ea"/>
              <a:cs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9"/>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4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2"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9" grpId="0" animBg="1"/>
      <p:bldP spid="29" grpId="1" animBg="1"/>
      <p:bldP spid="37" grpId="0" animBg="1"/>
      <p:bldP spid="38" grpId="0" animBg="1"/>
      <p:bldP spid="39" grpId="0" animBg="1"/>
      <p:bldP spid="40" grpId="0" animBg="1"/>
      <p:bldP spid="40" grpId="1" animBg="1"/>
      <p:bldP spid="40" grpId="2" animBg="1"/>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2437" name="Rectangle 21"/>
          <p:cNvSpPr>
            <a:spLocks noChangeArrowheads="1"/>
          </p:cNvSpPr>
          <p:nvPr/>
        </p:nvSpPr>
        <p:spPr bwMode="auto">
          <a:xfrm>
            <a:off x="6096000" y="2958450"/>
            <a:ext cx="2667000" cy="2583998"/>
          </a:xfrm>
          <a:prstGeom prst="rect">
            <a:avLst/>
          </a:prstGeom>
          <a:solidFill>
            <a:srgbClr val="FFFF00">
              <a:alpha val="24001"/>
            </a:srgbClr>
          </a:solidFill>
          <a:ln w="9525">
            <a:solidFill>
              <a:schemeClr val="tx1"/>
            </a:solidFill>
            <a:miter lim="800000"/>
            <a:headEnd/>
            <a:tailEnd/>
          </a:ln>
        </p:spPr>
        <p:txBody>
          <a:bodyPr wrap="none" anchor="ctr">
            <a:prstTxWarp prst="textNoShape">
              <a:avLst/>
            </a:prstTxWarp>
          </a:bodyPr>
          <a:lstStyle/>
          <a:p>
            <a:pPr algn="ctr"/>
            <a:endParaRPr lang="en-US" sz="1600">
              <a:latin typeface="Calibri"/>
              <a:cs typeface="Calibri"/>
            </a:endParaRPr>
          </a:p>
        </p:txBody>
      </p:sp>
      <p:sp>
        <p:nvSpPr>
          <p:cNvPr id="27" name="Title 5"/>
          <p:cNvSpPr>
            <a:spLocks noGrp="1"/>
          </p:cNvSpPr>
          <p:nvPr>
            <p:ph type="title"/>
          </p:nvPr>
        </p:nvSpPr>
        <p:spPr>
          <a:xfrm>
            <a:off x="612648" y="228600"/>
            <a:ext cx="8153400" cy="990600"/>
          </a:xfrm>
        </p:spPr>
        <p:txBody>
          <a:bodyPr>
            <a:normAutofit/>
          </a:bodyPr>
          <a:lstStyle/>
          <a:p>
            <a:r>
              <a:rPr lang="en-US" dirty="0" smtClean="0"/>
              <a:t>Network-wide optimization</a:t>
            </a:r>
            <a:endParaRPr lang="en-US" dirty="0"/>
          </a:p>
        </p:txBody>
      </p:sp>
      <p:sp>
        <p:nvSpPr>
          <p:cNvPr id="20" name="Slide Number Placeholder 4"/>
          <p:cNvSpPr>
            <a:spLocks noGrp="1"/>
          </p:cNvSpPr>
          <p:nvPr>
            <p:ph type="sldNum" sz="quarter" idx="12"/>
          </p:nvPr>
        </p:nvSpPr>
        <p:spPr/>
        <p:txBody>
          <a:bodyPr>
            <a:normAutofit/>
          </a:bodyPr>
          <a:lstStyle/>
          <a:p>
            <a:fld id="{63D61FD6-6245-4A99-B930-85444D62B0C9}" type="slidenum">
              <a:rPr lang="en-US"/>
              <a:pPr/>
              <a:t>34</a:t>
            </a:fld>
            <a:endParaRPr lang="en-US"/>
          </a:p>
        </p:txBody>
      </p:sp>
      <p:sp>
        <p:nvSpPr>
          <p:cNvPr id="572420" name="AutoShape 4"/>
          <p:cNvSpPr>
            <a:spLocks noChangeArrowheads="1"/>
          </p:cNvSpPr>
          <p:nvPr/>
        </p:nvSpPr>
        <p:spPr bwMode="auto">
          <a:xfrm>
            <a:off x="3685856" y="3734793"/>
            <a:ext cx="2359782" cy="990600"/>
          </a:xfrm>
          <a:prstGeom prst="roundRect">
            <a:avLst>
              <a:gd name="adj" fmla="val 16667"/>
            </a:avLst>
          </a:prstGeom>
          <a:solidFill>
            <a:srgbClr val="003300"/>
          </a:solidFill>
          <a:ln w="9525">
            <a:solidFill>
              <a:schemeClr val="tx1"/>
            </a:solidFill>
            <a:round/>
            <a:headEnd/>
            <a:tailEnd/>
          </a:ln>
        </p:spPr>
        <p:txBody>
          <a:bodyPr wrap="none" anchor="ctr">
            <a:prstTxWarp prst="textNoShape">
              <a:avLst/>
            </a:prstTxWarp>
          </a:bodyPr>
          <a:lstStyle/>
          <a:p>
            <a:pPr algn="ctr"/>
            <a:r>
              <a:rPr lang="en-US" dirty="0">
                <a:solidFill>
                  <a:srgbClr val="FFFFFF"/>
                </a:solidFill>
                <a:latin typeface="Calibri"/>
                <a:cs typeface="Calibri"/>
              </a:rPr>
              <a:t>Network-wide </a:t>
            </a:r>
          </a:p>
          <a:p>
            <a:pPr algn="ctr"/>
            <a:r>
              <a:rPr lang="en-US" dirty="0">
                <a:solidFill>
                  <a:srgbClr val="FFFFFF"/>
                </a:solidFill>
                <a:latin typeface="Calibri"/>
                <a:cs typeface="Calibri"/>
              </a:rPr>
              <a:t>optimization</a:t>
            </a:r>
            <a:endParaRPr lang="en-US" dirty="0">
              <a:latin typeface="Calibri"/>
              <a:cs typeface="Calibri"/>
            </a:endParaRPr>
          </a:p>
        </p:txBody>
      </p:sp>
      <p:sp>
        <p:nvSpPr>
          <p:cNvPr id="572422" name="Text Box 6"/>
          <p:cNvSpPr txBox="1">
            <a:spLocks noChangeArrowheads="1"/>
          </p:cNvSpPr>
          <p:nvPr/>
        </p:nvSpPr>
        <p:spPr bwMode="auto">
          <a:xfrm>
            <a:off x="248170" y="2173748"/>
            <a:ext cx="2012603" cy="1200329"/>
          </a:xfrm>
          <a:prstGeom prst="rect">
            <a:avLst/>
          </a:prstGeom>
          <a:noFill/>
          <a:ln w="9525">
            <a:noFill/>
            <a:miter lim="800000"/>
            <a:headEnd/>
            <a:tailEnd/>
          </a:ln>
        </p:spPr>
        <p:txBody>
          <a:bodyPr wrap="none">
            <a:prstTxWarp prst="textNoShape">
              <a:avLst/>
            </a:prstTxWarp>
            <a:spAutoFit/>
          </a:bodyPr>
          <a:lstStyle/>
          <a:p>
            <a:r>
              <a:rPr lang="en-US" b="1" i="1" dirty="0" smtClean="0">
                <a:latin typeface="Calibri"/>
                <a:cs typeface="Calibri"/>
              </a:rPr>
              <a:t>Traffic Patterns</a:t>
            </a:r>
          </a:p>
          <a:p>
            <a:r>
              <a:rPr lang="en-US" dirty="0" smtClean="0">
                <a:latin typeface="Calibri"/>
                <a:cs typeface="Calibri"/>
              </a:rPr>
              <a:t>Traffic Matrix</a:t>
            </a:r>
          </a:p>
          <a:p>
            <a:r>
              <a:rPr lang="en-US" dirty="0" smtClean="0">
                <a:latin typeface="Calibri"/>
                <a:cs typeface="Calibri"/>
              </a:rPr>
              <a:t>Redundancy Profile</a:t>
            </a:r>
          </a:p>
          <a:p>
            <a:r>
              <a:rPr lang="en-US" dirty="0" smtClean="0">
                <a:latin typeface="Calibri"/>
                <a:cs typeface="Calibri"/>
              </a:rPr>
              <a:t>(intra + inter)</a:t>
            </a:r>
            <a:endParaRPr lang="en-US" dirty="0">
              <a:latin typeface="Calibri"/>
              <a:cs typeface="Calibri"/>
            </a:endParaRPr>
          </a:p>
        </p:txBody>
      </p:sp>
      <p:sp>
        <p:nvSpPr>
          <p:cNvPr id="572423" name="Line 7"/>
          <p:cNvSpPr>
            <a:spLocks noChangeShapeType="1"/>
          </p:cNvSpPr>
          <p:nvPr/>
        </p:nvSpPr>
        <p:spPr bwMode="auto">
          <a:xfrm>
            <a:off x="2058359" y="3178989"/>
            <a:ext cx="1219748" cy="738954"/>
          </a:xfrm>
          <a:prstGeom prst="line">
            <a:avLst/>
          </a:prstGeom>
          <a:noFill/>
          <a:ln w="38100">
            <a:solidFill>
              <a:schemeClr val="tx1"/>
            </a:solidFill>
            <a:round/>
            <a:headEnd/>
            <a:tailEnd type="arrow" w="lg" len="lg"/>
          </a:ln>
        </p:spPr>
        <p:txBody>
          <a:bodyPr wrap="none" anchor="ctr">
            <a:prstTxWarp prst="textNoShape">
              <a:avLst/>
            </a:prstTxWarp>
          </a:bodyPr>
          <a:lstStyle/>
          <a:p>
            <a:endParaRPr lang="en-US" sz="1600">
              <a:latin typeface="Calibri"/>
              <a:cs typeface="Calibri"/>
            </a:endParaRPr>
          </a:p>
        </p:txBody>
      </p:sp>
      <p:sp>
        <p:nvSpPr>
          <p:cNvPr id="572424" name="Text Box 8"/>
          <p:cNvSpPr txBox="1">
            <a:spLocks noChangeArrowheads="1"/>
          </p:cNvSpPr>
          <p:nvPr/>
        </p:nvSpPr>
        <p:spPr bwMode="auto">
          <a:xfrm>
            <a:off x="248170" y="5500269"/>
            <a:ext cx="3138632" cy="923330"/>
          </a:xfrm>
          <a:prstGeom prst="rect">
            <a:avLst/>
          </a:prstGeom>
          <a:noFill/>
          <a:ln w="9525">
            <a:noFill/>
            <a:miter lim="800000"/>
            <a:headEnd/>
            <a:tailEnd/>
          </a:ln>
        </p:spPr>
        <p:txBody>
          <a:bodyPr wrap="square">
            <a:prstTxWarp prst="textNoShape">
              <a:avLst/>
            </a:prstTxWarp>
            <a:spAutoFit/>
          </a:bodyPr>
          <a:lstStyle/>
          <a:p>
            <a:r>
              <a:rPr lang="en-US" b="1" i="1" dirty="0">
                <a:latin typeface="Calibri"/>
                <a:cs typeface="Calibri"/>
              </a:rPr>
              <a:t>Router </a:t>
            </a:r>
            <a:r>
              <a:rPr lang="en-US" b="1" i="1" dirty="0" smtClean="0">
                <a:latin typeface="Calibri"/>
                <a:cs typeface="Calibri"/>
              </a:rPr>
              <a:t>constraints </a:t>
            </a:r>
          </a:p>
          <a:p>
            <a:r>
              <a:rPr lang="en-US" dirty="0" smtClean="0">
                <a:latin typeface="Calibri"/>
                <a:cs typeface="Calibri"/>
              </a:rPr>
              <a:t>Processing (</a:t>
            </a:r>
            <a:r>
              <a:rPr lang="en-US" dirty="0" err="1" smtClean="0">
                <a:latin typeface="Calibri"/>
                <a:cs typeface="Calibri"/>
              </a:rPr>
              <a:t>MemAccesses</a:t>
            </a:r>
            <a:r>
              <a:rPr lang="en-US" dirty="0" smtClean="0">
                <a:latin typeface="Calibri"/>
                <a:cs typeface="Calibri"/>
              </a:rPr>
              <a:t>)</a:t>
            </a:r>
          </a:p>
          <a:p>
            <a:r>
              <a:rPr lang="en-US" dirty="0" smtClean="0">
                <a:latin typeface="Calibri"/>
                <a:cs typeface="Calibri"/>
              </a:rPr>
              <a:t>Cache Size  </a:t>
            </a:r>
          </a:p>
        </p:txBody>
      </p:sp>
      <p:sp>
        <p:nvSpPr>
          <p:cNvPr id="572425" name="Line 9"/>
          <p:cNvSpPr>
            <a:spLocks noChangeShapeType="1"/>
          </p:cNvSpPr>
          <p:nvPr/>
        </p:nvSpPr>
        <p:spPr bwMode="auto">
          <a:xfrm flipV="1">
            <a:off x="2087554" y="4626817"/>
            <a:ext cx="1249618" cy="888051"/>
          </a:xfrm>
          <a:prstGeom prst="line">
            <a:avLst/>
          </a:prstGeom>
          <a:noFill/>
          <a:ln w="38100">
            <a:solidFill>
              <a:schemeClr val="tx1"/>
            </a:solidFill>
            <a:round/>
            <a:headEnd/>
            <a:tailEnd type="arrow" w="lg" len="lg"/>
          </a:ln>
        </p:spPr>
        <p:txBody>
          <a:bodyPr wrap="none" anchor="ctr">
            <a:prstTxWarp prst="textNoShape">
              <a:avLst/>
            </a:prstTxWarp>
          </a:bodyPr>
          <a:lstStyle/>
          <a:p>
            <a:endParaRPr lang="en-US" sz="1600">
              <a:latin typeface="Calibri"/>
              <a:cs typeface="Calibri"/>
            </a:endParaRPr>
          </a:p>
        </p:txBody>
      </p:sp>
      <p:sp>
        <p:nvSpPr>
          <p:cNvPr id="572426" name="Line 10"/>
          <p:cNvSpPr>
            <a:spLocks noChangeShapeType="1"/>
          </p:cNvSpPr>
          <p:nvPr/>
        </p:nvSpPr>
        <p:spPr bwMode="auto">
          <a:xfrm>
            <a:off x="6105475" y="4220177"/>
            <a:ext cx="2438400" cy="0"/>
          </a:xfrm>
          <a:prstGeom prst="line">
            <a:avLst/>
          </a:prstGeom>
          <a:noFill/>
          <a:ln w="38100">
            <a:solidFill>
              <a:schemeClr val="tx1"/>
            </a:solidFill>
            <a:round/>
            <a:headEnd/>
            <a:tailEnd type="triangle" w="lg" len="lg"/>
          </a:ln>
        </p:spPr>
        <p:txBody>
          <a:bodyPr wrap="none" anchor="ctr">
            <a:prstTxWarp prst="textNoShape">
              <a:avLst/>
            </a:prstTxWarp>
          </a:bodyPr>
          <a:lstStyle/>
          <a:p>
            <a:endParaRPr lang="en-US" sz="1600">
              <a:latin typeface="Calibri"/>
              <a:cs typeface="Calibri"/>
            </a:endParaRPr>
          </a:p>
        </p:txBody>
      </p:sp>
      <p:sp>
        <p:nvSpPr>
          <p:cNvPr id="572427" name="Rectangle 11"/>
          <p:cNvSpPr>
            <a:spLocks noChangeArrowheads="1"/>
          </p:cNvSpPr>
          <p:nvPr/>
        </p:nvSpPr>
        <p:spPr bwMode="auto">
          <a:xfrm>
            <a:off x="6415566" y="3416232"/>
            <a:ext cx="2019378" cy="646331"/>
          </a:xfrm>
          <a:prstGeom prst="rect">
            <a:avLst/>
          </a:prstGeom>
          <a:noFill/>
          <a:ln w="9525">
            <a:noFill/>
            <a:miter lim="800000"/>
            <a:headEnd/>
            <a:tailEnd/>
          </a:ln>
        </p:spPr>
        <p:txBody>
          <a:bodyPr wrap="none">
            <a:prstTxWarp prst="textNoShape">
              <a:avLst/>
            </a:prstTxWarp>
            <a:spAutoFit/>
          </a:bodyPr>
          <a:lstStyle/>
          <a:p>
            <a:r>
              <a:rPr lang="en-US" dirty="0" smtClean="0">
                <a:latin typeface="Calibri"/>
                <a:cs typeface="Calibri"/>
              </a:rPr>
              <a:t>Encoding manifests</a:t>
            </a:r>
          </a:p>
          <a:p>
            <a:r>
              <a:rPr lang="en-US" dirty="0" smtClean="0">
                <a:latin typeface="Calibri"/>
                <a:cs typeface="Calibri"/>
              </a:rPr>
              <a:t>Decoding manifests</a:t>
            </a:r>
            <a:endParaRPr lang="en-US" dirty="0">
              <a:latin typeface="Calibri"/>
              <a:cs typeface="Calibri"/>
            </a:endParaRPr>
          </a:p>
        </p:txBody>
      </p:sp>
      <p:sp>
        <p:nvSpPr>
          <p:cNvPr id="572431" name="Text Box 15"/>
          <p:cNvSpPr txBox="1">
            <a:spLocks noChangeArrowheads="1"/>
          </p:cNvSpPr>
          <p:nvPr/>
        </p:nvSpPr>
        <p:spPr bwMode="auto">
          <a:xfrm>
            <a:off x="2743200" y="1583992"/>
            <a:ext cx="4206320" cy="923330"/>
          </a:xfrm>
          <a:prstGeom prst="rect">
            <a:avLst/>
          </a:prstGeom>
          <a:noFill/>
          <a:ln w="9525">
            <a:noFill/>
            <a:miter lim="800000"/>
            <a:headEnd/>
            <a:tailEnd/>
          </a:ln>
        </p:spPr>
        <p:txBody>
          <a:bodyPr wrap="square">
            <a:prstTxWarp prst="textNoShape">
              <a:avLst/>
            </a:prstTxWarp>
            <a:spAutoFit/>
          </a:bodyPr>
          <a:lstStyle/>
          <a:p>
            <a:pPr algn="ctr"/>
            <a:r>
              <a:rPr lang="en-US" dirty="0">
                <a:latin typeface="Calibri"/>
                <a:cs typeface="Calibri"/>
              </a:rPr>
              <a:t>Objective:</a:t>
            </a:r>
          </a:p>
          <a:p>
            <a:pPr algn="ctr"/>
            <a:r>
              <a:rPr lang="en-US" dirty="0" smtClean="0">
                <a:latin typeface="Calibri"/>
                <a:cs typeface="Calibri"/>
              </a:rPr>
              <a:t>Max. footprint reduction </a:t>
            </a:r>
            <a:br>
              <a:rPr lang="en-US" dirty="0" smtClean="0">
                <a:latin typeface="Calibri"/>
                <a:cs typeface="Calibri"/>
              </a:rPr>
            </a:br>
            <a:r>
              <a:rPr lang="en-US" dirty="0" smtClean="0">
                <a:latin typeface="Calibri"/>
                <a:cs typeface="Calibri"/>
              </a:rPr>
              <a:t>or any network objective (e.g., TE)?</a:t>
            </a:r>
            <a:endParaRPr lang="en-US" i="1" baseline="-25000" dirty="0" smtClean="0">
              <a:solidFill>
                <a:srgbClr val="FF3300"/>
              </a:solidFill>
              <a:latin typeface="Calibri"/>
              <a:cs typeface="Calibri"/>
            </a:endParaRPr>
          </a:p>
        </p:txBody>
      </p:sp>
      <p:sp>
        <p:nvSpPr>
          <p:cNvPr id="572432" name="Line 16"/>
          <p:cNvSpPr>
            <a:spLocks noChangeShapeType="1"/>
          </p:cNvSpPr>
          <p:nvPr/>
        </p:nvSpPr>
        <p:spPr bwMode="auto">
          <a:xfrm>
            <a:off x="4837239" y="2814324"/>
            <a:ext cx="0" cy="914400"/>
          </a:xfrm>
          <a:prstGeom prst="line">
            <a:avLst/>
          </a:prstGeom>
          <a:noFill/>
          <a:ln w="38100">
            <a:solidFill>
              <a:schemeClr val="tx1"/>
            </a:solidFill>
            <a:round/>
            <a:headEnd/>
            <a:tailEnd type="arrow" w="lg" len="lg"/>
          </a:ln>
        </p:spPr>
        <p:txBody>
          <a:bodyPr wrap="none" anchor="ctr">
            <a:prstTxWarp prst="textNoShape">
              <a:avLst/>
            </a:prstTxWarp>
          </a:bodyPr>
          <a:lstStyle/>
          <a:p>
            <a:endParaRPr lang="en-US" sz="1600">
              <a:latin typeface="Calibri"/>
              <a:cs typeface="Calibri"/>
            </a:endParaRPr>
          </a:p>
        </p:txBody>
      </p:sp>
      <p:sp>
        <p:nvSpPr>
          <p:cNvPr id="572433" name="AutoShape 17"/>
          <p:cNvSpPr>
            <a:spLocks noChangeArrowheads="1"/>
          </p:cNvSpPr>
          <p:nvPr/>
        </p:nvSpPr>
        <p:spPr bwMode="auto">
          <a:xfrm>
            <a:off x="6275010" y="1966073"/>
            <a:ext cx="1981200" cy="1295400"/>
          </a:xfrm>
          <a:prstGeom prst="wedgeEllipseCallout">
            <a:avLst>
              <a:gd name="adj1" fmla="val -82130"/>
              <a:gd name="adj2" fmla="val 82477"/>
            </a:avLst>
          </a:prstGeom>
          <a:solidFill>
            <a:schemeClr val="accent1"/>
          </a:solidFill>
          <a:ln w="9525">
            <a:solidFill>
              <a:schemeClr val="tx1"/>
            </a:solidFill>
            <a:miter lim="800000"/>
            <a:headEnd/>
            <a:tailEnd/>
          </a:ln>
        </p:spPr>
        <p:txBody>
          <a:bodyPr wrap="none" anchor="ctr">
            <a:prstTxWarp prst="textNoShape">
              <a:avLst/>
            </a:prstTxWarp>
          </a:bodyPr>
          <a:lstStyle/>
          <a:p>
            <a:pPr algn="ctr"/>
            <a:endParaRPr lang="en-US" sz="1600">
              <a:latin typeface="Calibri"/>
              <a:cs typeface="Calibri"/>
            </a:endParaRPr>
          </a:p>
        </p:txBody>
      </p:sp>
      <p:sp>
        <p:nvSpPr>
          <p:cNvPr id="572434" name="Text Box 18"/>
          <p:cNvSpPr txBox="1">
            <a:spLocks noChangeArrowheads="1"/>
          </p:cNvSpPr>
          <p:nvPr/>
        </p:nvSpPr>
        <p:spPr bwMode="auto">
          <a:xfrm>
            <a:off x="6779819" y="2239654"/>
            <a:ext cx="1070325" cy="707886"/>
          </a:xfrm>
          <a:prstGeom prst="rect">
            <a:avLst/>
          </a:prstGeom>
          <a:noFill/>
          <a:ln w="9525">
            <a:noFill/>
            <a:miter lim="800000"/>
            <a:headEnd/>
            <a:tailEnd/>
          </a:ln>
        </p:spPr>
        <p:txBody>
          <a:bodyPr wrap="none">
            <a:prstTxWarp prst="textNoShape">
              <a:avLst/>
            </a:prstTxWarp>
            <a:spAutoFit/>
          </a:bodyPr>
          <a:lstStyle/>
          <a:p>
            <a:pPr algn="ctr"/>
            <a:r>
              <a:rPr lang="en-US" sz="2000" dirty="0">
                <a:solidFill>
                  <a:srgbClr val="FFFFFF"/>
                </a:solidFill>
                <a:latin typeface="Calibri"/>
                <a:cs typeface="Calibri"/>
              </a:rPr>
              <a:t>Linear</a:t>
            </a:r>
          </a:p>
          <a:p>
            <a:pPr algn="ctr"/>
            <a:r>
              <a:rPr lang="en-US" sz="2000" dirty="0">
                <a:solidFill>
                  <a:srgbClr val="FFFFFF"/>
                </a:solidFill>
                <a:latin typeface="Calibri"/>
                <a:cs typeface="Calibri"/>
              </a:rPr>
              <a:t>Program</a:t>
            </a:r>
            <a:endParaRPr lang="en-US" sz="2000" dirty="0">
              <a:latin typeface="Calibri"/>
              <a:cs typeface="Calibri"/>
            </a:endParaRPr>
          </a:p>
        </p:txBody>
      </p:sp>
      <p:sp>
        <p:nvSpPr>
          <p:cNvPr id="572435" name="Rectangle 19"/>
          <p:cNvSpPr>
            <a:spLocks noChangeArrowheads="1"/>
          </p:cNvSpPr>
          <p:nvPr/>
        </p:nvSpPr>
        <p:spPr bwMode="auto">
          <a:xfrm>
            <a:off x="175179" y="1600200"/>
            <a:ext cx="2875861" cy="4953000"/>
          </a:xfrm>
          <a:prstGeom prst="rect">
            <a:avLst/>
          </a:prstGeom>
          <a:solidFill>
            <a:srgbClr val="00FFFF">
              <a:alpha val="10001"/>
            </a:srgbClr>
          </a:solidFill>
          <a:ln w="9525">
            <a:solidFill>
              <a:schemeClr val="tx1"/>
            </a:solidFill>
            <a:miter lim="800000"/>
            <a:headEnd/>
            <a:tailEnd/>
          </a:ln>
        </p:spPr>
        <p:txBody>
          <a:bodyPr wrap="none" anchor="ctr">
            <a:prstTxWarp prst="textNoShape">
              <a:avLst/>
            </a:prstTxWarp>
          </a:bodyPr>
          <a:lstStyle/>
          <a:p>
            <a:endParaRPr lang="en-US" sz="1600">
              <a:latin typeface="Calibri"/>
              <a:cs typeface="Calibri"/>
            </a:endParaRPr>
          </a:p>
        </p:txBody>
      </p:sp>
      <p:sp>
        <p:nvSpPr>
          <p:cNvPr id="572436" name="Text Box 20"/>
          <p:cNvSpPr txBox="1">
            <a:spLocks noChangeArrowheads="1"/>
          </p:cNvSpPr>
          <p:nvPr/>
        </p:nvSpPr>
        <p:spPr bwMode="auto">
          <a:xfrm>
            <a:off x="940388" y="1642131"/>
            <a:ext cx="800232" cy="369332"/>
          </a:xfrm>
          <a:prstGeom prst="rect">
            <a:avLst/>
          </a:prstGeom>
          <a:noFill/>
          <a:ln w="9525">
            <a:noFill/>
            <a:miter lim="800000"/>
            <a:headEnd/>
            <a:tailEnd/>
          </a:ln>
        </p:spPr>
        <p:txBody>
          <a:bodyPr wrap="none">
            <a:prstTxWarp prst="textNoShape">
              <a:avLst/>
            </a:prstTxWarp>
            <a:spAutoFit/>
          </a:bodyPr>
          <a:lstStyle/>
          <a:p>
            <a:r>
              <a:rPr lang="en-US" b="1" i="1" dirty="0">
                <a:latin typeface="Calibri"/>
                <a:cs typeface="Calibri"/>
              </a:rPr>
              <a:t>Inputs</a:t>
            </a:r>
            <a:endParaRPr lang="en-US" dirty="0">
              <a:latin typeface="Calibri"/>
              <a:cs typeface="Calibri"/>
            </a:endParaRPr>
          </a:p>
        </p:txBody>
      </p:sp>
      <p:sp>
        <p:nvSpPr>
          <p:cNvPr id="572439" name="Text Box 23"/>
          <p:cNvSpPr txBox="1">
            <a:spLocks noChangeArrowheads="1"/>
          </p:cNvSpPr>
          <p:nvPr/>
        </p:nvSpPr>
        <p:spPr bwMode="auto">
          <a:xfrm>
            <a:off x="7093706" y="3057692"/>
            <a:ext cx="890000" cy="369332"/>
          </a:xfrm>
          <a:prstGeom prst="rect">
            <a:avLst/>
          </a:prstGeom>
          <a:noFill/>
          <a:ln w="9525">
            <a:noFill/>
            <a:miter lim="800000"/>
            <a:headEnd/>
            <a:tailEnd/>
          </a:ln>
        </p:spPr>
        <p:txBody>
          <a:bodyPr wrap="none">
            <a:prstTxWarp prst="textNoShape">
              <a:avLst/>
            </a:prstTxWarp>
            <a:spAutoFit/>
          </a:bodyPr>
          <a:lstStyle/>
          <a:p>
            <a:r>
              <a:rPr lang="en-US" b="1" i="1" dirty="0">
                <a:latin typeface="Calibri"/>
                <a:cs typeface="Calibri"/>
              </a:rPr>
              <a:t>Output</a:t>
            </a:r>
            <a:endParaRPr lang="en-US" dirty="0">
              <a:latin typeface="Calibri"/>
              <a:cs typeface="Calibri"/>
            </a:endParaRPr>
          </a:p>
        </p:txBody>
      </p:sp>
      <p:sp>
        <p:nvSpPr>
          <p:cNvPr id="23" name="Text Box 6"/>
          <p:cNvSpPr txBox="1">
            <a:spLocks noChangeArrowheads="1"/>
          </p:cNvSpPr>
          <p:nvPr/>
        </p:nvSpPr>
        <p:spPr bwMode="auto">
          <a:xfrm>
            <a:off x="248170" y="3932065"/>
            <a:ext cx="1595321" cy="923330"/>
          </a:xfrm>
          <a:prstGeom prst="rect">
            <a:avLst/>
          </a:prstGeom>
          <a:noFill/>
          <a:ln w="9525">
            <a:noFill/>
            <a:miter lim="800000"/>
            <a:headEnd/>
            <a:tailEnd/>
          </a:ln>
        </p:spPr>
        <p:txBody>
          <a:bodyPr wrap="none">
            <a:prstTxWarp prst="textNoShape">
              <a:avLst/>
            </a:prstTxWarp>
            <a:spAutoFit/>
          </a:bodyPr>
          <a:lstStyle/>
          <a:p>
            <a:r>
              <a:rPr lang="en-US" b="1" i="1" dirty="0" smtClean="0">
                <a:latin typeface="Calibri"/>
                <a:cs typeface="Calibri"/>
              </a:rPr>
              <a:t>Topology </a:t>
            </a:r>
          </a:p>
          <a:p>
            <a:r>
              <a:rPr lang="en-US" dirty="0" smtClean="0">
                <a:latin typeface="Calibri"/>
                <a:cs typeface="Calibri"/>
              </a:rPr>
              <a:t>Routing Matrix </a:t>
            </a:r>
          </a:p>
          <a:p>
            <a:r>
              <a:rPr lang="en-US" dirty="0" smtClean="0">
                <a:latin typeface="Calibri"/>
                <a:cs typeface="Calibri"/>
              </a:rPr>
              <a:t>Topology Map</a:t>
            </a:r>
          </a:p>
        </p:txBody>
      </p:sp>
      <p:sp>
        <p:nvSpPr>
          <p:cNvPr id="24" name="Line 7"/>
          <p:cNvSpPr>
            <a:spLocks noChangeShapeType="1"/>
          </p:cNvSpPr>
          <p:nvPr/>
        </p:nvSpPr>
        <p:spPr bwMode="auto">
          <a:xfrm>
            <a:off x="2175144" y="4256966"/>
            <a:ext cx="1109470" cy="29199"/>
          </a:xfrm>
          <a:prstGeom prst="line">
            <a:avLst/>
          </a:prstGeom>
          <a:noFill/>
          <a:ln w="38100">
            <a:solidFill>
              <a:schemeClr val="tx1"/>
            </a:solidFill>
            <a:round/>
            <a:headEnd/>
            <a:tailEnd type="arrow" w="lg" len="lg"/>
          </a:ln>
        </p:spPr>
        <p:txBody>
          <a:bodyPr wrap="none" anchor="ctr">
            <a:prstTxWarp prst="textNoShape">
              <a:avLst/>
            </a:prstTxWarp>
          </a:bodyPr>
          <a:lstStyle/>
          <a:p>
            <a:endParaRPr lang="en-US" sz="1600">
              <a:latin typeface="Calibri"/>
              <a:cs typeface="Calibri"/>
            </a:endParaRPr>
          </a:p>
        </p:txBody>
      </p:sp>
      <p:grpSp>
        <p:nvGrpSpPr>
          <p:cNvPr id="2" name="Group 26"/>
          <p:cNvGrpSpPr/>
          <p:nvPr/>
        </p:nvGrpSpPr>
        <p:grpSpPr>
          <a:xfrm>
            <a:off x="6394484" y="4648273"/>
            <a:ext cx="2350325" cy="447224"/>
            <a:chOff x="6467038" y="4394376"/>
            <a:chExt cx="2350325" cy="447224"/>
          </a:xfrm>
        </p:grpSpPr>
        <p:sp>
          <p:nvSpPr>
            <p:cNvPr id="572428" name="Rectangle 12"/>
            <p:cNvSpPr>
              <a:spLocks noChangeArrowheads="1"/>
            </p:cNvSpPr>
            <p:nvPr/>
          </p:nvSpPr>
          <p:spPr bwMode="auto">
            <a:xfrm>
              <a:off x="6656819" y="4394376"/>
              <a:ext cx="1882157" cy="369332"/>
            </a:xfrm>
            <a:prstGeom prst="rect">
              <a:avLst/>
            </a:prstGeom>
            <a:noFill/>
            <a:ln w="9525">
              <a:noFill/>
              <a:miter lim="800000"/>
              <a:headEnd/>
              <a:tailEnd/>
            </a:ln>
          </p:spPr>
          <p:txBody>
            <a:bodyPr wrap="square">
              <a:prstTxWarp prst="textNoShape">
                <a:avLst/>
              </a:prstTxWarp>
              <a:spAutoFit/>
            </a:bodyPr>
            <a:lstStyle/>
            <a:p>
              <a:r>
                <a:rPr lang="en-US" dirty="0" smtClean="0">
                  <a:latin typeface="Calibri"/>
                  <a:cs typeface="Calibri"/>
                </a:rPr>
                <a:t> Path,  </a:t>
              </a:r>
              <a:r>
                <a:rPr lang="en-US" dirty="0" err="1" smtClean="0">
                  <a:latin typeface="Calibri"/>
                  <a:cs typeface="Calibri"/>
                </a:rPr>
                <a:t>HashRange</a:t>
              </a:r>
              <a:r>
                <a:rPr lang="en-US" dirty="0" smtClean="0">
                  <a:latin typeface="Calibri"/>
                  <a:cs typeface="Calibri"/>
                </a:rPr>
                <a:t> </a:t>
              </a:r>
              <a:endParaRPr lang="en-US" dirty="0">
                <a:latin typeface="Calibri"/>
                <a:cs typeface="Calibri"/>
              </a:endParaRPr>
            </a:p>
          </p:txBody>
        </p:sp>
        <p:sp>
          <p:nvSpPr>
            <p:cNvPr id="25" name="Double Bracket 24"/>
            <p:cNvSpPr/>
            <p:nvPr/>
          </p:nvSpPr>
          <p:spPr>
            <a:xfrm>
              <a:off x="6686012" y="4423574"/>
              <a:ext cx="1839385" cy="359628"/>
            </a:xfrm>
            <a:prstGeom prst="bracketPair">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latin typeface="Calibri"/>
                <a:cs typeface="Calibri"/>
              </a:endParaRPr>
            </a:p>
          </p:txBody>
        </p:sp>
        <p:sp>
          <p:nvSpPr>
            <p:cNvPr id="26" name="Double Brace 25"/>
            <p:cNvSpPr/>
            <p:nvPr/>
          </p:nvSpPr>
          <p:spPr>
            <a:xfrm>
              <a:off x="6467038" y="4394376"/>
              <a:ext cx="2350325" cy="447224"/>
            </a:xfrm>
            <a:prstGeom prst="bracePair">
              <a:avLst/>
            </a:prstGeom>
            <a:ln w="317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latin typeface="Calibri"/>
                <a:cs typeface="Calibri"/>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24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24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24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24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24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24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724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24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24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24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572434"/>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57243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724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724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724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724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37" grpId="0" animBg="1"/>
      <p:bldP spid="572422" grpId="0"/>
      <p:bldP spid="572423" grpId="0" animBg="1"/>
      <p:bldP spid="572424" grpId="0"/>
      <p:bldP spid="572425" grpId="0" animBg="1"/>
      <p:bldP spid="572426" grpId="0" animBg="1"/>
      <p:bldP spid="572427" grpId="0"/>
      <p:bldP spid="572431" grpId="0"/>
      <p:bldP spid="572432" grpId="0" animBg="1"/>
      <p:bldP spid="572433" grpId="0" animBg="1"/>
      <p:bldP spid="572433" grpId="1" animBg="1"/>
      <p:bldP spid="572434" grpId="0"/>
      <p:bldP spid="572434" grpId="1"/>
      <p:bldP spid="572435" grpId="0" animBg="1"/>
      <p:bldP spid="572436" grpId="0"/>
      <p:bldP spid="572439" grpId="0"/>
      <p:bldP spid="23" grpId="0"/>
      <p:bldP spid="24" grpId="0" animBg="1"/>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 name="Title 5"/>
          <p:cNvSpPr>
            <a:spLocks noGrp="1"/>
          </p:cNvSpPr>
          <p:nvPr>
            <p:ph type="title"/>
          </p:nvPr>
        </p:nvSpPr>
        <p:spPr/>
        <p:txBody>
          <a:bodyPr>
            <a:normAutofit/>
          </a:bodyPr>
          <a:lstStyle/>
          <a:p>
            <a:r>
              <a:rPr lang="en-US" dirty="0" smtClean="0"/>
              <a:t>Cache consistency</a:t>
            </a:r>
            <a:endParaRPr lang="en-US" dirty="0"/>
          </a:p>
        </p:txBody>
      </p:sp>
      <p:sp>
        <p:nvSpPr>
          <p:cNvPr id="4" name="Slide Number Placeholder 3"/>
          <p:cNvSpPr>
            <a:spLocks noGrp="1"/>
          </p:cNvSpPr>
          <p:nvPr>
            <p:ph type="sldNum" sz="quarter" idx="12"/>
          </p:nvPr>
        </p:nvSpPr>
        <p:spPr/>
        <p:txBody>
          <a:bodyPr>
            <a:normAutofit/>
          </a:bodyPr>
          <a:lstStyle/>
          <a:p>
            <a:fld id="{5FB3A051-D589-44F7-B9C4-E480E4503EF8}" type="slidenum">
              <a:rPr lang="en-US" smtClean="0"/>
              <a:pPr/>
              <a:t>35</a:t>
            </a:fld>
            <a:endParaRPr lang="en-US" dirty="0"/>
          </a:p>
        </p:txBody>
      </p:sp>
      <p:sp>
        <p:nvSpPr>
          <p:cNvPr id="5" name="Cloud 4"/>
          <p:cNvSpPr/>
          <p:nvPr/>
        </p:nvSpPr>
        <p:spPr>
          <a:xfrm>
            <a:off x="194430" y="2551217"/>
            <a:ext cx="8184985" cy="4174659"/>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p:txBody>
      </p:sp>
      <p:pic>
        <p:nvPicPr>
          <p:cNvPr id="6"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053160" y="2787728"/>
            <a:ext cx="1219200" cy="533400"/>
          </a:xfrm>
          <a:prstGeom prst="rect">
            <a:avLst/>
          </a:prstGeom>
          <a:noFill/>
          <a:ln w="41275">
            <a:solidFill>
              <a:srgbClr val="000090"/>
            </a:solidFill>
            <a:miter lim="800000"/>
            <a:headEnd/>
            <a:tailEnd/>
          </a:ln>
          <a:effectLst/>
        </p:spPr>
      </p:pic>
      <p:pic>
        <p:nvPicPr>
          <p:cNvPr id="7"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6592327" y="5494998"/>
            <a:ext cx="1219200" cy="533400"/>
          </a:xfrm>
          <a:prstGeom prst="rect">
            <a:avLst/>
          </a:prstGeom>
          <a:noFill/>
          <a:ln w="12700">
            <a:noFill/>
            <a:miter lim="800000"/>
            <a:headEnd/>
            <a:tailEnd/>
          </a:ln>
          <a:effectLst/>
        </p:spPr>
      </p:pic>
      <p:pic>
        <p:nvPicPr>
          <p:cNvPr id="8"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044979" y="5422001"/>
            <a:ext cx="1219200" cy="533400"/>
          </a:xfrm>
          <a:prstGeom prst="rect">
            <a:avLst/>
          </a:prstGeom>
          <a:noFill/>
          <a:ln w="41275">
            <a:solidFill>
              <a:srgbClr val="000090"/>
            </a:solidFill>
            <a:miter lim="800000"/>
            <a:headEnd/>
            <a:tailEnd/>
          </a:ln>
          <a:effectLst/>
        </p:spPr>
      </p:pic>
      <p:pic>
        <p:nvPicPr>
          <p:cNvPr id="9"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6533934" y="2750338"/>
            <a:ext cx="1219200" cy="533400"/>
          </a:xfrm>
          <a:prstGeom prst="rect">
            <a:avLst/>
          </a:prstGeom>
          <a:noFill/>
          <a:ln w="12700">
            <a:noFill/>
            <a:miter lim="800000"/>
            <a:headEnd/>
            <a:tailEnd/>
          </a:ln>
          <a:effectLst/>
        </p:spPr>
      </p:pic>
      <p:cxnSp>
        <p:nvCxnSpPr>
          <p:cNvPr id="10" name="Straight Connector 9"/>
          <p:cNvCxnSpPr>
            <a:stCxn id="6" idx="3"/>
            <a:endCxn id="7" idx="1"/>
          </p:cNvCxnSpPr>
          <p:nvPr/>
        </p:nvCxnSpPr>
        <p:spPr>
          <a:xfrm>
            <a:off x="2272360" y="3054428"/>
            <a:ext cx="4319967" cy="2707270"/>
          </a:xfrm>
          <a:prstGeom prst="line">
            <a:avLst/>
          </a:prstGeom>
          <a:ln w="60325">
            <a:solidFill>
              <a:srgbClr val="FF0000"/>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8" idx="3"/>
          </p:cNvCxnSpPr>
          <p:nvPr/>
        </p:nvCxnSpPr>
        <p:spPr>
          <a:xfrm flipV="1">
            <a:off x="2264179" y="3050515"/>
            <a:ext cx="4246656" cy="2638186"/>
          </a:xfrm>
          <a:prstGeom prst="line">
            <a:avLst/>
          </a:prstGeom>
          <a:ln w="60325">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3737482" y="3983083"/>
            <a:ext cx="1219200" cy="533400"/>
          </a:xfrm>
          <a:prstGeom prst="rect">
            <a:avLst/>
          </a:prstGeom>
          <a:noFill/>
          <a:ln w="12700">
            <a:noFill/>
            <a:miter lim="800000"/>
            <a:headEnd/>
            <a:tailEnd/>
          </a:ln>
          <a:effectLst/>
        </p:spPr>
      </p:pic>
      <p:sp>
        <p:nvSpPr>
          <p:cNvPr id="13" name="Flowchart: Magnetic Disk 6"/>
          <p:cNvSpPr/>
          <p:nvPr/>
        </p:nvSpPr>
        <p:spPr>
          <a:xfrm>
            <a:off x="5564029" y="2751758"/>
            <a:ext cx="581847" cy="780532"/>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14" name="Flowchart: Magnetic Disk 6"/>
          <p:cNvSpPr/>
          <p:nvPr/>
        </p:nvSpPr>
        <p:spPr>
          <a:xfrm>
            <a:off x="2285833" y="4918855"/>
            <a:ext cx="581847" cy="780532"/>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15" name="Flowchart: Magnetic Disk 6"/>
          <p:cNvSpPr/>
          <p:nvPr/>
        </p:nvSpPr>
        <p:spPr>
          <a:xfrm>
            <a:off x="4081422" y="3196143"/>
            <a:ext cx="581847" cy="780532"/>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16" name="Flowchart: Magnetic Disk 6"/>
          <p:cNvSpPr/>
          <p:nvPr/>
        </p:nvSpPr>
        <p:spPr>
          <a:xfrm>
            <a:off x="2431815" y="2772766"/>
            <a:ext cx="581847" cy="780532"/>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17" name="Flowchart: Magnetic Disk 6"/>
          <p:cNvSpPr/>
          <p:nvPr/>
        </p:nvSpPr>
        <p:spPr>
          <a:xfrm>
            <a:off x="5774822" y="4860458"/>
            <a:ext cx="581847" cy="780532"/>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18" name="AutoShape 15"/>
          <p:cNvSpPr>
            <a:spLocks noChangeArrowheads="1"/>
          </p:cNvSpPr>
          <p:nvPr/>
        </p:nvSpPr>
        <p:spPr bwMode="auto">
          <a:xfrm>
            <a:off x="3094835" y="2743930"/>
            <a:ext cx="861299" cy="613169"/>
          </a:xfrm>
          <a:prstGeom prst="roundRect">
            <a:avLst>
              <a:gd name="adj" fmla="val 16667"/>
            </a:avLst>
          </a:prstGeom>
          <a:solidFill>
            <a:srgbClr val="FF0000"/>
          </a:solidFill>
          <a:ln w="9525">
            <a:solidFill>
              <a:schemeClr val="tx1"/>
            </a:solidFill>
            <a:round/>
            <a:headEnd/>
            <a:tailEnd/>
          </a:ln>
        </p:spPr>
        <p:txBody>
          <a:bodyPr wrap="none" anchor="ctr">
            <a:prstTxWarp prst="textNoShape">
              <a:avLst/>
            </a:prstTxWarp>
          </a:bodyPr>
          <a:lstStyle/>
          <a:p>
            <a:pPr algn="ctr"/>
            <a:r>
              <a:rPr lang="en-US" dirty="0" smtClean="0">
                <a:solidFill>
                  <a:srgbClr val="FFFFFF"/>
                </a:solidFill>
                <a:latin typeface="Calibri"/>
              </a:rPr>
              <a:t>[0.1,0.4]</a:t>
            </a:r>
          </a:p>
          <a:p>
            <a:pPr algn="ctr"/>
            <a:r>
              <a:rPr lang="en-US" dirty="0" smtClean="0">
                <a:solidFill>
                  <a:srgbClr val="FFFFFF"/>
                </a:solidFill>
                <a:latin typeface="Calibri"/>
              </a:rPr>
              <a:t>[07,0.9]</a:t>
            </a:r>
            <a:endParaRPr lang="en-US" dirty="0">
              <a:solidFill>
                <a:srgbClr val="FFFFFF"/>
              </a:solidFill>
              <a:latin typeface="Calibri"/>
            </a:endParaRPr>
          </a:p>
        </p:txBody>
      </p:sp>
      <p:sp>
        <p:nvSpPr>
          <p:cNvPr id="19" name="AutoShape 15"/>
          <p:cNvSpPr>
            <a:spLocks noChangeArrowheads="1"/>
          </p:cNvSpPr>
          <p:nvPr/>
        </p:nvSpPr>
        <p:spPr bwMode="auto">
          <a:xfrm>
            <a:off x="5778349" y="4583436"/>
            <a:ext cx="834674" cy="350772"/>
          </a:xfrm>
          <a:prstGeom prst="roundRect">
            <a:avLst>
              <a:gd name="adj" fmla="val 16667"/>
            </a:avLst>
          </a:prstGeom>
          <a:solidFill>
            <a:srgbClr val="FF0000"/>
          </a:solidFill>
          <a:ln w="9525">
            <a:solidFill>
              <a:schemeClr val="tx1"/>
            </a:solidFill>
            <a:round/>
            <a:headEnd/>
            <a:tailEnd/>
          </a:ln>
        </p:spPr>
        <p:txBody>
          <a:bodyPr wrap="none" anchor="ctr">
            <a:prstTxWarp prst="textNoShape">
              <a:avLst/>
            </a:prstTxWarp>
          </a:bodyPr>
          <a:lstStyle/>
          <a:p>
            <a:pPr algn="ctr"/>
            <a:r>
              <a:rPr lang="en-US" dirty="0" smtClean="0">
                <a:solidFill>
                  <a:srgbClr val="FFFFFF"/>
                </a:solidFill>
                <a:latin typeface="Calibri"/>
              </a:rPr>
              <a:t>[0.7,0.9]</a:t>
            </a:r>
            <a:endParaRPr lang="en-US" dirty="0">
              <a:solidFill>
                <a:srgbClr val="FFFFFF"/>
              </a:solidFill>
              <a:latin typeface="Calibri"/>
            </a:endParaRPr>
          </a:p>
        </p:txBody>
      </p:sp>
      <p:sp>
        <p:nvSpPr>
          <p:cNvPr id="20" name="AutoShape 15"/>
          <p:cNvSpPr>
            <a:spLocks noChangeArrowheads="1"/>
          </p:cNvSpPr>
          <p:nvPr/>
        </p:nvSpPr>
        <p:spPr bwMode="auto">
          <a:xfrm>
            <a:off x="4707063" y="3707481"/>
            <a:ext cx="861299" cy="356790"/>
          </a:xfrm>
          <a:prstGeom prst="roundRect">
            <a:avLst>
              <a:gd name="adj" fmla="val 16667"/>
            </a:avLst>
          </a:prstGeom>
          <a:solidFill>
            <a:srgbClr val="FF0000"/>
          </a:solidFill>
          <a:ln w="9525">
            <a:solidFill>
              <a:schemeClr val="tx1"/>
            </a:solidFill>
            <a:round/>
            <a:headEnd/>
            <a:tailEnd/>
          </a:ln>
        </p:spPr>
        <p:txBody>
          <a:bodyPr wrap="none" anchor="ctr">
            <a:prstTxWarp prst="textNoShape">
              <a:avLst/>
            </a:prstTxWarp>
          </a:bodyPr>
          <a:lstStyle/>
          <a:p>
            <a:pPr algn="ctr"/>
            <a:r>
              <a:rPr lang="en-US" dirty="0" smtClean="0">
                <a:solidFill>
                  <a:srgbClr val="FFFFFF"/>
                </a:solidFill>
                <a:latin typeface="Calibri"/>
              </a:rPr>
              <a:t>[0.1,0.4]</a:t>
            </a:r>
          </a:p>
        </p:txBody>
      </p:sp>
      <p:sp>
        <p:nvSpPr>
          <p:cNvPr id="21" name="AutoShape 15"/>
          <p:cNvSpPr>
            <a:spLocks noChangeArrowheads="1"/>
          </p:cNvSpPr>
          <p:nvPr/>
        </p:nvSpPr>
        <p:spPr bwMode="auto">
          <a:xfrm>
            <a:off x="2954617" y="4878889"/>
            <a:ext cx="861299" cy="356790"/>
          </a:xfrm>
          <a:prstGeom prst="roundRect">
            <a:avLst>
              <a:gd name="adj" fmla="val 16667"/>
            </a:avLst>
          </a:prstGeom>
          <a:solidFill>
            <a:schemeClr val="tx1">
              <a:lumMod val="95000"/>
              <a:lumOff val="5000"/>
            </a:schemeClr>
          </a:solidFill>
          <a:ln w="9525">
            <a:solidFill>
              <a:schemeClr val="tx1"/>
            </a:solidFill>
            <a:round/>
            <a:headEnd/>
            <a:tailEnd/>
          </a:ln>
        </p:spPr>
        <p:txBody>
          <a:bodyPr wrap="none" anchor="ctr">
            <a:prstTxWarp prst="textNoShape">
              <a:avLst/>
            </a:prstTxWarp>
          </a:bodyPr>
          <a:lstStyle/>
          <a:p>
            <a:pPr algn="ctr"/>
            <a:r>
              <a:rPr lang="en-US" dirty="0" smtClean="0">
                <a:solidFill>
                  <a:srgbClr val="FFFFFF"/>
                </a:solidFill>
                <a:latin typeface="Calibri"/>
              </a:rPr>
              <a:t>[0,0.3]</a:t>
            </a:r>
          </a:p>
        </p:txBody>
      </p:sp>
      <p:sp>
        <p:nvSpPr>
          <p:cNvPr id="22" name="AutoShape 15"/>
          <p:cNvSpPr>
            <a:spLocks noChangeArrowheads="1"/>
          </p:cNvSpPr>
          <p:nvPr/>
        </p:nvSpPr>
        <p:spPr bwMode="auto">
          <a:xfrm>
            <a:off x="5986435" y="3303405"/>
            <a:ext cx="861299" cy="356790"/>
          </a:xfrm>
          <a:prstGeom prst="roundRect">
            <a:avLst>
              <a:gd name="adj" fmla="val 16667"/>
            </a:avLst>
          </a:prstGeom>
          <a:solidFill>
            <a:schemeClr val="tx1">
              <a:lumMod val="95000"/>
              <a:lumOff val="5000"/>
            </a:schemeClr>
          </a:solidFill>
          <a:ln w="9525">
            <a:solidFill>
              <a:schemeClr val="tx1"/>
            </a:solidFill>
            <a:round/>
            <a:headEnd/>
            <a:tailEnd/>
          </a:ln>
        </p:spPr>
        <p:txBody>
          <a:bodyPr wrap="none" anchor="ctr">
            <a:prstTxWarp prst="textNoShape">
              <a:avLst/>
            </a:prstTxWarp>
          </a:bodyPr>
          <a:lstStyle/>
          <a:p>
            <a:pPr algn="ctr"/>
            <a:r>
              <a:rPr lang="en-US" dirty="0" smtClean="0">
                <a:solidFill>
                  <a:srgbClr val="FFFFFF"/>
                </a:solidFill>
                <a:latin typeface="Calibri"/>
              </a:rPr>
              <a:t>[0.1,0.3]</a:t>
            </a:r>
          </a:p>
        </p:txBody>
      </p:sp>
      <p:sp>
        <p:nvSpPr>
          <p:cNvPr id="23" name="AutoShape 15"/>
          <p:cNvSpPr>
            <a:spLocks noChangeArrowheads="1"/>
          </p:cNvSpPr>
          <p:nvPr/>
        </p:nvSpPr>
        <p:spPr bwMode="auto">
          <a:xfrm>
            <a:off x="4706509" y="4105607"/>
            <a:ext cx="861299" cy="356790"/>
          </a:xfrm>
          <a:prstGeom prst="roundRect">
            <a:avLst>
              <a:gd name="adj" fmla="val 16667"/>
            </a:avLst>
          </a:prstGeom>
          <a:solidFill>
            <a:schemeClr val="tx1">
              <a:lumMod val="95000"/>
              <a:lumOff val="5000"/>
            </a:schemeClr>
          </a:solidFill>
          <a:ln w="9525">
            <a:solidFill>
              <a:schemeClr val="tx1"/>
            </a:solidFill>
            <a:round/>
            <a:headEnd/>
            <a:tailEnd/>
          </a:ln>
        </p:spPr>
        <p:txBody>
          <a:bodyPr wrap="none" anchor="ctr">
            <a:prstTxWarp prst="textNoShape">
              <a:avLst/>
            </a:prstTxWarp>
          </a:bodyPr>
          <a:lstStyle/>
          <a:p>
            <a:pPr algn="ctr"/>
            <a:r>
              <a:rPr lang="en-US" dirty="0" smtClean="0">
                <a:solidFill>
                  <a:srgbClr val="FFFFFF"/>
                </a:solidFill>
                <a:latin typeface="Calibri"/>
              </a:rPr>
              <a:t>[0,0.1]</a:t>
            </a:r>
          </a:p>
        </p:txBody>
      </p:sp>
      <p:sp>
        <p:nvSpPr>
          <p:cNvPr id="30" name="Oval Callout 29"/>
          <p:cNvSpPr/>
          <p:nvPr/>
        </p:nvSpPr>
        <p:spPr>
          <a:xfrm>
            <a:off x="4496271" y="1371600"/>
            <a:ext cx="3270776" cy="1824907"/>
          </a:xfrm>
          <a:prstGeom prst="wedgeEllipseCallout">
            <a:avLst>
              <a:gd name="adj1" fmla="val -48582"/>
              <a:gd name="adj2" fmla="val 52900"/>
            </a:avLst>
          </a:prstGeom>
          <a:solidFill>
            <a:srgbClr val="660066"/>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Calibri"/>
              </a:rPr>
              <a:t>What if </a:t>
            </a:r>
            <a:br>
              <a:rPr lang="en-US" sz="2000" dirty="0" smtClean="0">
                <a:latin typeface="Calibri"/>
              </a:rPr>
            </a:br>
            <a:r>
              <a:rPr lang="en-US" sz="2000" dirty="0" smtClean="0">
                <a:latin typeface="Calibri"/>
              </a:rPr>
              <a:t>  traffic surge on red path causes packets on black path to be evicted?</a:t>
            </a:r>
            <a:endParaRPr lang="en-US" sz="2000" dirty="0">
              <a:latin typeface="Calibri"/>
            </a:endParaRPr>
          </a:p>
        </p:txBody>
      </p:sp>
      <p:sp>
        <p:nvSpPr>
          <p:cNvPr id="31" name="Oval Callout 30"/>
          <p:cNvSpPr/>
          <p:nvPr/>
        </p:nvSpPr>
        <p:spPr>
          <a:xfrm>
            <a:off x="2347834" y="5310425"/>
            <a:ext cx="4281566" cy="1521470"/>
          </a:xfrm>
          <a:prstGeom prst="wedgeEllipseCallout">
            <a:avLst>
              <a:gd name="adj1" fmla="val -2703"/>
              <a:gd name="adj2" fmla="val -88012"/>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Calibri"/>
              </a:rPr>
              <a:t>Create “logical buckets”</a:t>
            </a:r>
          </a:p>
          <a:p>
            <a:pPr algn="ctr"/>
            <a:r>
              <a:rPr lang="en-US" sz="2000" dirty="0" smtClean="0">
                <a:latin typeface="Calibri"/>
              </a:rPr>
              <a:t>for every path-interior pair; </a:t>
            </a:r>
          </a:p>
          <a:p>
            <a:pPr algn="ctr"/>
            <a:r>
              <a:rPr lang="en-US" sz="2000" dirty="0" smtClean="0">
                <a:latin typeface="Calibri"/>
              </a:rPr>
              <a:t>Evict </a:t>
            </a:r>
            <a:r>
              <a:rPr lang="en-US" sz="2000" b="1" i="1" dirty="0" smtClean="0">
                <a:latin typeface="Calibri"/>
              </a:rPr>
              <a:t>only within </a:t>
            </a:r>
            <a:r>
              <a:rPr lang="en-US" sz="2000" dirty="0" smtClean="0">
                <a:latin typeface="Calibri"/>
              </a:rPr>
              <a:t>buckets</a:t>
            </a:r>
            <a:endParaRPr lang="en-US" sz="2000" dirty="0">
              <a:latin typeface="Calibri"/>
            </a:endParaRPr>
          </a:p>
        </p:txBody>
      </p:sp>
      <p:sp>
        <p:nvSpPr>
          <p:cNvPr id="33" name="Flowchart: Magnetic Disk 6"/>
          <p:cNvSpPr/>
          <p:nvPr/>
        </p:nvSpPr>
        <p:spPr>
          <a:xfrm>
            <a:off x="2466086" y="2829702"/>
            <a:ext cx="546230" cy="295365"/>
          </a:xfrm>
          <a:prstGeom prst="flowChartMagneticDisk">
            <a:avLst/>
          </a:prstGeom>
          <a:solidFill>
            <a:srgbClr val="FF0000"/>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34" name="Flowchart: Magnetic Disk 6"/>
          <p:cNvSpPr/>
          <p:nvPr/>
        </p:nvSpPr>
        <p:spPr>
          <a:xfrm>
            <a:off x="2441291" y="3188857"/>
            <a:ext cx="546230" cy="295365"/>
          </a:xfrm>
          <a:prstGeom prst="flowChartMagneticDisk">
            <a:avLst/>
          </a:prstGeom>
          <a:solidFill>
            <a:srgbClr val="FF0000"/>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36" name="Flowchart: Magnetic Disk 6"/>
          <p:cNvSpPr/>
          <p:nvPr/>
        </p:nvSpPr>
        <p:spPr>
          <a:xfrm>
            <a:off x="4085082" y="3695695"/>
            <a:ext cx="546230" cy="295365"/>
          </a:xfrm>
          <a:prstGeom prst="flowChartMagneticDisk">
            <a:avLst/>
          </a:prstGeom>
          <a:solidFill>
            <a:schemeClr val="tx1">
              <a:lumMod val="95000"/>
              <a:lumOff val="5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37" name="Flowchart: Magnetic Disk 6"/>
          <p:cNvSpPr/>
          <p:nvPr/>
        </p:nvSpPr>
        <p:spPr>
          <a:xfrm>
            <a:off x="2303104" y="5192005"/>
            <a:ext cx="546230" cy="295365"/>
          </a:xfrm>
          <a:prstGeom prst="flowChartMagneticDisk">
            <a:avLst/>
          </a:prstGeom>
          <a:solidFill>
            <a:schemeClr val="tx1">
              <a:lumMod val="95000"/>
              <a:lumOff val="5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38" name="Flowchart: Magnetic Disk 6"/>
          <p:cNvSpPr/>
          <p:nvPr/>
        </p:nvSpPr>
        <p:spPr>
          <a:xfrm>
            <a:off x="5807443" y="5034272"/>
            <a:ext cx="546230" cy="295365"/>
          </a:xfrm>
          <a:prstGeom prst="flowChartMagneticDisk">
            <a:avLst/>
          </a:prstGeom>
          <a:solidFill>
            <a:srgbClr val="FF0000"/>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39" name="Flowchart: Magnetic Disk 6"/>
          <p:cNvSpPr/>
          <p:nvPr/>
        </p:nvSpPr>
        <p:spPr>
          <a:xfrm>
            <a:off x="4099295" y="3399715"/>
            <a:ext cx="546230" cy="295365"/>
          </a:xfrm>
          <a:prstGeom prst="flowChartMagneticDisk">
            <a:avLst/>
          </a:prstGeom>
          <a:solidFill>
            <a:srgbClr val="FF0000"/>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40" name="Flowchart: Magnetic Disk 6"/>
          <p:cNvSpPr/>
          <p:nvPr/>
        </p:nvSpPr>
        <p:spPr>
          <a:xfrm>
            <a:off x="5585949" y="3040560"/>
            <a:ext cx="546230" cy="295365"/>
          </a:xfrm>
          <a:prstGeom prst="flowChartMagneticDisk">
            <a:avLst/>
          </a:prstGeom>
          <a:solidFill>
            <a:schemeClr val="tx1">
              <a:lumMod val="95000"/>
              <a:lumOff val="5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3" grpId="0" animBg="1"/>
      <p:bldP spid="34" grpId="0" animBg="1"/>
      <p:bldP spid="36" grpId="0" animBg="1"/>
      <p:bldP spid="37" grpId="0" animBg="1"/>
      <p:bldP spid="38" grpId="0" animBg="1"/>
      <p:bldP spid="39" grpId="0" animBg="1"/>
      <p:bldP spid="40" grpId="0" animBg="1"/>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loud 5"/>
          <p:cNvSpPr/>
          <p:nvPr/>
        </p:nvSpPr>
        <p:spPr>
          <a:xfrm>
            <a:off x="346830" y="2250494"/>
            <a:ext cx="8184985" cy="4174659"/>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cs typeface="Calibri"/>
            </a:endParaRPr>
          </a:p>
          <a:p>
            <a:pPr algn="ctr" fontAlgn="auto">
              <a:spcBef>
                <a:spcPts val="0"/>
              </a:spcBef>
              <a:spcAft>
                <a:spcPts val="0"/>
              </a:spcAft>
              <a:defRPr/>
            </a:pPr>
            <a:endParaRPr lang="en-US" dirty="0" smtClean="0">
              <a:cs typeface="Calibri"/>
            </a:endParaRPr>
          </a:p>
          <a:p>
            <a:pPr algn="ctr" fontAlgn="auto">
              <a:spcBef>
                <a:spcPts val="0"/>
              </a:spcBef>
              <a:spcAft>
                <a:spcPts val="0"/>
              </a:spcAft>
              <a:defRPr/>
            </a:pPr>
            <a:endParaRPr lang="en-US" dirty="0" smtClean="0">
              <a:solidFill>
                <a:schemeClr val="tx1"/>
              </a:solidFill>
              <a:cs typeface="Calibri"/>
            </a:endParaRPr>
          </a:p>
          <a:p>
            <a:pPr algn="ctr" fontAlgn="auto">
              <a:spcBef>
                <a:spcPts val="0"/>
              </a:spcBef>
              <a:spcAft>
                <a:spcPts val="0"/>
              </a:spcAft>
              <a:defRPr/>
            </a:pPr>
            <a:endParaRPr lang="en-US" dirty="0" smtClean="0">
              <a:solidFill>
                <a:schemeClr val="tx1"/>
              </a:solidFill>
              <a:cs typeface="Calibri"/>
            </a:endParaRPr>
          </a:p>
          <a:p>
            <a:pPr algn="ctr" fontAlgn="auto">
              <a:spcBef>
                <a:spcPts val="0"/>
              </a:spcBef>
              <a:spcAft>
                <a:spcPts val="0"/>
              </a:spcAft>
              <a:defRPr/>
            </a:pPr>
            <a:endParaRPr lang="en-US" dirty="0" smtClean="0">
              <a:solidFill>
                <a:schemeClr val="tx1"/>
              </a:solidFill>
              <a:cs typeface="Calibri"/>
            </a:endParaRPr>
          </a:p>
        </p:txBody>
      </p:sp>
      <p:pic>
        <p:nvPicPr>
          <p:cNvPr id="7"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431851" y="3946930"/>
            <a:ext cx="1219200" cy="533400"/>
          </a:xfrm>
          <a:prstGeom prst="rect">
            <a:avLst/>
          </a:prstGeom>
          <a:noFill/>
          <a:ln w="41275">
            <a:solidFill>
              <a:srgbClr val="000090"/>
            </a:solidFill>
            <a:miter lim="800000"/>
            <a:headEnd/>
            <a:tailEnd/>
          </a:ln>
          <a:effectLst/>
        </p:spPr>
      </p:pic>
      <p:pic>
        <p:nvPicPr>
          <p:cNvPr id="8"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2590634" y="3941050"/>
            <a:ext cx="1219200" cy="533400"/>
          </a:xfrm>
          <a:prstGeom prst="rect">
            <a:avLst/>
          </a:prstGeom>
          <a:noFill/>
          <a:ln w="12700">
            <a:noFill/>
            <a:miter lim="800000"/>
            <a:headEnd/>
            <a:tailEnd/>
          </a:ln>
          <a:effectLst/>
        </p:spPr>
      </p:pic>
      <p:pic>
        <p:nvPicPr>
          <p:cNvPr id="9"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4670008" y="3941050"/>
            <a:ext cx="1219200" cy="533400"/>
          </a:xfrm>
          <a:prstGeom prst="rect">
            <a:avLst/>
          </a:prstGeom>
          <a:noFill/>
          <a:ln w="12700">
            <a:noFill/>
            <a:miter lim="800000"/>
            <a:headEnd/>
            <a:tailEnd/>
          </a:ln>
          <a:effectLst/>
        </p:spPr>
      </p:pic>
      <p:pic>
        <p:nvPicPr>
          <p:cNvPr id="10"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6632595" y="2600230"/>
            <a:ext cx="1219200" cy="533400"/>
          </a:xfrm>
          <a:prstGeom prst="rect">
            <a:avLst/>
          </a:prstGeom>
          <a:noFill/>
          <a:ln w="12700">
            <a:noFill/>
            <a:miter lim="800000"/>
            <a:headEnd/>
            <a:tailEnd/>
          </a:ln>
          <a:effectLst/>
        </p:spPr>
      </p:pic>
      <p:pic>
        <p:nvPicPr>
          <p:cNvPr id="11"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6793177" y="4979909"/>
            <a:ext cx="1219200" cy="533400"/>
          </a:xfrm>
          <a:prstGeom prst="rect">
            <a:avLst/>
          </a:prstGeom>
          <a:noFill/>
          <a:ln w="12700">
            <a:noFill/>
            <a:miter lim="800000"/>
            <a:headEnd/>
            <a:tailEnd/>
          </a:ln>
          <a:effectLst/>
        </p:spPr>
      </p:pic>
      <p:cxnSp>
        <p:nvCxnSpPr>
          <p:cNvPr id="13" name="Straight Connector 12"/>
          <p:cNvCxnSpPr/>
          <p:nvPr/>
        </p:nvCxnSpPr>
        <p:spPr>
          <a:xfrm>
            <a:off x="1651051" y="4201343"/>
            <a:ext cx="939583" cy="12815"/>
          </a:xfrm>
          <a:prstGeom prst="line">
            <a:avLst/>
          </a:prstGeom>
          <a:ln w="47625" cap="flat" cmpd="sng" algn="ctr">
            <a:solidFill>
              <a:schemeClr val="tx1">
                <a:lumMod val="95000"/>
                <a:lumOff val="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8" idx="3"/>
            <a:endCxn id="9" idx="1"/>
          </p:cNvCxnSpPr>
          <p:nvPr/>
        </p:nvCxnSpPr>
        <p:spPr>
          <a:xfrm>
            <a:off x="3809834" y="4207750"/>
            <a:ext cx="860174" cy="1588"/>
          </a:xfrm>
          <a:prstGeom prst="line">
            <a:avLst/>
          </a:prstGeom>
          <a:ln w="47625" cap="flat" cmpd="sng" algn="ctr">
            <a:solidFill>
              <a:schemeClr val="tx1">
                <a:lumMod val="95000"/>
                <a:lumOff val="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endCxn id="10" idx="1"/>
          </p:cNvCxnSpPr>
          <p:nvPr/>
        </p:nvCxnSpPr>
        <p:spPr>
          <a:xfrm rot="5400000" flipH="1" flipV="1">
            <a:off x="5611566" y="3144891"/>
            <a:ext cx="1298989" cy="743069"/>
          </a:xfrm>
          <a:prstGeom prst="line">
            <a:avLst/>
          </a:prstGeom>
          <a:ln w="47625" cap="flat" cmpd="sng" algn="ctr">
            <a:solidFill>
              <a:schemeClr val="tx1">
                <a:lumMod val="95000"/>
                <a:lumOff val="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endCxn id="11" idx="1"/>
          </p:cNvCxnSpPr>
          <p:nvPr/>
        </p:nvCxnSpPr>
        <p:spPr>
          <a:xfrm rot="16200000" flipH="1">
            <a:off x="5808306" y="4261738"/>
            <a:ext cx="1066090" cy="903651"/>
          </a:xfrm>
          <a:prstGeom prst="line">
            <a:avLst/>
          </a:prstGeom>
          <a:ln w="47625" cap="flat" cmpd="sng" algn="ctr">
            <a:solidFill>
              <a:schemeClr val="tx1">
                <a:lumMod val="95000"/>
                <a:lumOff val="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5" name="Freeform 24"/>
          <p:cNvSpPr/>
          <p:nvPr/>
        </p:nvSpPr>
        <p:spPr>
          <a:xfrm>
            <a:off x="1245102" y="2750503"/>
            <a:ext cx="5005759" cy="1137155"/>
          </a:xfrm>
          <a:custGeom>
            <a:avLst/>
            <a:gdLst>
              <a:gd name="connsiteX0" fmla="*/ 0 w 5005759"/>
              <a:gd name="connsiteY0" fmla="*/ 974704 h 1137155"/>
              <a:gd name="connsiteX1" fmla="*/ 2982783 w 5005759"/>
              <a:gd name="connsiteY1" fmla="*/ 974704 h 1137155"/>
              <a:gd name="connsiteX2" fmla="*/ 5005759 w 5005759"/>
              <a:gd name="connsiteY2" fmla="*/ 0 h 1137155"/>
            </a:gdLst>
            <a:ahLst/>
            <a:cxnLst>
              <a:cxn ang="0">
                <a:pos x="connsiteX0" y="connsiteY0"/>
              </a:cxn>
              <a:cxn ang="0">
                <a:pos x="connsiteX1" y="connsiteY1"/>
              </a:cxn>
              <a:cxn ang="0">
                <a:pos x="connsiteX2" y="connsiteY2"/>
              </a:cxn>
            </a:cxnLst>
            <a:rect l="l" t="t" r="r" b="b"/>
            <a:pathLst>
              <a:path w="5005759" h="1137155">
                <a:moveTo>
                  <a:pt x="0" y="974704"/>
                </a:moveTo>
                <a:cubicBezTo>
                  <a:pt x="1074245" y="1055929"/>
                  <a:pt x="2148490" y="1137155"/>
                  <a:pt x="2982783" y="974704"/>
                </a:cubicBezTo>
                <a:cubicBezTo>
                  <a:pt x="3817076" y="812253"/>
                  <a:pt x="5005759" y="0"/>
                  <a:pt x="5005759" y="0"/>
                </a:cubicBezTo>
              </a:path>
            </a:pathLst>
          </a:custGeom>
          <a:ln w="63500">
            <a:solidFill>
              <a:srgbClr val="FF0000"/>
            </a:solidFill>
            <a:prstDash val="solid"/>
            <a:tailEnd type="stealth"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flipV="1">
            <a:off x="1087411" y="4852311"/>
            <a:ext cx="5119151" cy="851839"/>
          </a:xfrm>
          <a:custGeom>
            <a:avLst/>
            <a:gdLst>
              <a:gd name="connsiteX0" fmla="*/ 0 w 5005759"/>
              <a:gd name="connsiteY0" fmla="*/ 974704 h 1137155"/>
              <a:gd name="connsiteX1" fmla="*/ 2982783 w 5005759"/>
              <a:gd name="connsiteY1" fmla="*/ 974704 h 1137155"/>
              <a:gd name="connsiteX2" fmla="*/ 5005759 w 5005759"/>
              <a:gd name="connsiteY2" fmla="*/ 0 h 1137155"/>
            </a:gdLst>
            <a:ahLst/>
            <a:cxnLst>
              <a:cxn ang="0">
                <a:pos x="connsiteX0" y="connsiteY0"/>
              </a:cxn>
              <a:cxn ang="0">
                <a:pos x="connsiteX1" y="connsiteY1"/>
              </a:cxn>
              <a:cxn ang="0">
                <a:pos x="connsiteX2" y="connsiteY2"/>
              </a:cxn>
            </a:cxnLst>
            <a:rect l="l" t="t" r="r" b="b"/>
            <a:pathLst>
              <a:path w="5005759" h="1137155">
                <a:moveTo>
                  <a:pt x="0" y="974704"/>
                </a:moveTo>
                <a:cubicBezTo>
                  <a:pt x="1074245" y="1055929"/>
                  <a:pt x="2148490" y="1137155"/>
                  <a:pt x="2982783" y="974704"/>
                </a:cubicBezTo>
                <a:cubicBezTo>
                  <a:pt x="3817076" y="812253"/>
                  <a:pt x="5005759" y="0"/>
                  <a:pt x="5005759" y="0"/>
                </a:cubicBezTo>
              </a:path>
            </a:pathLst>
          </a:custGeom>
          <a:ln w="63500">
            <a:solidFill>
              <a:schemeClr val="tx1">
                <a:lumMod val="95000"/>
                <a:lumOff val="5000"/>
              </a:schemeClr>
            </a:solidFill>
            <a:prstDash val="solid"/>
            <a:tailEnd type="stealth"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TextBox 26"/>
          <p:cNvSpPr txBox="1"/>
          <p:nvPr/>
        </p:nvSpPr>
        <p:spPr>
          <a:xfrm>
            <a:off x="6182856" y="1737121"/>
            <a:ext cx="647621" cy="523220"/>
          </a:xfrm>
          <a:prstGeom prst="rect">
            <a:avLst/>
          </a:prstGeom>
          <a:noFill/>
        </p:spPr>
        <p:txBody>
          <a:bodyPr wrap="none" rtlCol="0">
            <a:spAutoFit/>
          </a:bodyPr>
          <a:lstStyle/>
          <a:p>
            <a:r>
              <a:rPr lang="en-US" sz="2800" b="1" i="1" dirty="0" smtClean="0">
                <a:solidFill>
                  <a:srgbClr val="FF0000"/>
                </a:solidFill>
                <a:latin typeface="+mn-lt"/>
              </a:rPr>
              <a:t>P1</a:t>
            </a:r>
            <a:endParaRPr lang="en-US" sz="2800" b="1" i="1" dirty="0">
              <a:solidFill>
                <a:srgbClr val="FF0000"/>
              </a:solidFill>
              <a:latin typeface="+mn-lt"/>
            </a:endParaRPr>
          </a:p>
        </p:txBody>
      </p:sp>
      <p:sp>
        <p:nvSpPr>
          <p:cNvPr id="28" name="TextBox 27"/>
          <p:cNvSpPr txBox="1"/>
          <p:nvPr/>
        </p:nvSpPr>
        <p:spPr>
          <a:xfrm>
            <a:off x="6119222" y="5877639"/>
            <a:ext cx="647621" cy="523220"/>
          </a:xfrm>
          <a:prstGeom prst="rect">
            <a:avLst/>
          </a:prstGeom>
          <a:noFill/>
        </p:spPr>
        <p:txBody>
          <a:bodyPr wrap="none" rtlCol="0">
            <a:spAutoFit/>
          </a:bodyPr>
          <a:lstStyle/>
          <a:p>
            <a:r>
              <a:rPr lang="en-US" sz="2800" b="1" i="1" dirty="0" smtClean="0">
                <a:latin typeface="+mn-lt"/>
              </a:rPr>
              <a:t>P2</a:t>
            </a:r>
            <a:endParaRPr lang="en-US" sz="2800" b="1" i="1" dirty="0">
              <a:latin typeface="+mn-lt"/>
            </a:endParaRPr>
          </a:p>
        </p:txBody>
      </p:sp>
      <p:sp>
        <p:nvSpPr>
          <p:cNvPr id="29" name="AutoShape 15"/>
          <p:cNvSpPr>
            <a:spLocks noChangeArrowheads="1"/>
          </p:cNvSpPr>
          <p:nvPr/>
        </p:nvSpPr>
        <p:spPr bwMode="auto">
          <a:xfrm>
            <a:off x="2874096" y="3392159"/>
            <a:ext cx="861299" cy="356790"/>
          </a:xfrm>
          <a:prstGeom prst="roundRect">
            <a:avLst>
              <a:gd name="adj" fmla="val 16667"/>
            </a:avLst>
          </a:prstGeom>
          <a:solidFill>
            <a:srgbClr val="FF0000"/>
          </a:solidFill>
          <a:ln w="9525">
            <a:solidFill>
              <a:schemeClr val="tx1"/>
            </a:solidFill>
            <a:round/>
            <a:headEnd/>
            <a:tailEnd/>
          </a:ln>
        </p:spPr>
        <p:txBody>
          <a:bodyPr wrap="none" anchor="ctr">
            <a:prstTxWarp prst="textNoShape">
              <a:avLst/>
            </a:prstTxWarp>
          </a:bodyPr>
          <a:lstStyle/>
          <a:p>
            <a:pPr algn="ctr"/>
            <a:r>
              <a:rPr lang="en-US" dirty="0" smtClean="0">
                <a:solidFill>
                  <a:srgbClr val="FFFFFF"/>
                </a:solidFill>
                <a:latin typeface="+mn-lt"/>
              </a:rPr>
              <a:t>[0,0.2]</a:t>
            </a:r>
          </a:p>
        </p:txBody>
      </p:sp>
      <p:sp>
        <p:nvSpPr>
          <p:cNvPr id="30" name="AutoShape 15"/>
          <p:cNvSpPr>
            <a:spLocks noChangeArrowheads="1"/>
          </p:cNvSpPr>
          <p:nvPr/>
        </p:nvSpPr>
        <p:spPr bwMode="auto">
          <a:xfrm>
            <a:off x="2815149" y="4476450"/>
            <a:ext cx="861299" cy="356790"/>
          </a:xfrm>
          <a:prstGeom prst="roundRect">
            <a:avLst>
              <a:gd name="adj" fmla="val 16667"/>
            </a:avLst>
          </a:prstGeom>
          <a:solidFill>
            <a:schemeClr val="tx1">
              <a:lumMod val="95000"/>
              <a:lumOff val="5000"/>
            </a:schemeClr>
          </a:solidFill>
          <a:ln w="9525">
            <a:solidFill>
              <a:schemeClr val="tx1"/>
            </a:solidFill>
            <a:round/>
            <a:headEnd/>
            <a:tailEnd/>
          </a:ln>
        </p:spPr>
        <p:txBody>
          <a:bodyPr wrap="none" anchor="ctr">
            <a:prstTxWarp prst="textNoShape">
              <a:avLst/>
            </a:prstTxWarp>
          </a:bodyPr>
          <a:lstStyle/>
          <a:p>
            <a:pPr algn="ctr"/>
            <a:r>
              <a:rPr lang="en-US" dirty="0" smtClean="0">
                <a:solidFill>
                  <a:srgbClr val="FFFFFF"/>
                </a:solidFill>
                <a:latin typeface="+mn-lt"/>
              </a:rPr>
              <a:t>[0,0.1]</a:t>
            </a:r>
          </a:p>
        </p:txBody>
      </p:sp>
      <p:sp>
        <p:nvSpPr>
          <p:cNvPr id="31" name="AutoShape 15"/>
          <p:cNvSpPr>
            <a:spLocks noChangeArrowheads="1"/>
          </p:cNvSpPr>
          <p:nvPr/>
        </p:nvSpPr>
        <p:spPr bwMode="auto">
          <a:xfrm>
            <a:off x="4865880" y="3442364"/>
            <a:ext cx="861299" cy="356790"/>
          </a:xfrm>
          <a:prstGeom prst="roundRect">
            <a:avLst>
              <a:gd name="adj" fmla="val 16667"/>
            </a:avLst>
          </a:prstGeom>
          <a:solidFill>
            <a:srgbClr val="FF0000"/>
          </a:solidFill>
          <a:ln w="9525">
            <a:solidFill>
              <a:schemeClr val="tx1"/>
            </a:solidFill>
            <a:round/>
            <a:headEnd/>
            <a:tailEnd/>
          </a:ln>
        </p:spPr>
        <p:txBody>
          <a:bodyPr wrap="none" anchor="ctr">
            <a:prstTxWarp prst="textNoShape">
              <a:avLst/>
            </a:prstTxWarp>
          </a:bodyPr>
          <a:lstStyle/>
          <a:p>
            <a:pPr algn="ctr"/>
            <a:r>
              <a:rPr lang="en-US" dirty="0" smtClean="0">
                <a:solidFill>
                  <a:srgbClr val="FFFFFF"/>
                </a:solidFill>
                <a:latin typeface="+mn-lt"/>
              </a:rPr>
              <a:t>[0.2,0.5]</a:t>
            </a:r>
          </a:p>
        </p:txBody>
      </p:sp>
      <p:sp>
        <p:nvSpPr>
          <p:cNvPr id="32" name="AutoShape 15"/>
          <p:cNvSpPr>
            <a:spLocks noChangeArrowheads="1"/>
          </p:cNvSpPr>
          <p:nvPr/>
        </p:nvSpPr>
        <p:spPr bwMode="auto">
          <a:xfrm>
            <a:off x="4909121" y="4526655"/>
            <a:ext cx="861299" cy="356790"/>
          </a:xfrm>
          <a:prstGeom prst="roundRect">
            <a:avLst>
              <a:gd name="adj" fmla="val 16667"/>
            </a:avLst>
          </a:prstGeom>
          <a:solidFill>
            <a:schemeClr val="tx1">
              <a:lumMod val="95000"/>
              <a:lumOff val="5000"/>
            </a:schemeClr>
          </a:solidFill>
          <a:ln w="9525">
            <a:solidFill>
              <a:schemeClr val="tx1"/>
            </a:solidFill>
            <a:round/>
            <a:headEnd/>
            <a:tailEnd/>
          </a:ln>
        </p:spPr>
        <p:txBody>
          <a:bodyPr wrap="none" anchor="ctr">
            <a:prstTxWarp prst="textNoShape">
              <a:avLst/>
            </a:prstTxWarp>
          </a:bodyPr>
          <a:lstStyle/>
          <a:p>
            <a:pPr algn="ctr"/>
            <a:r>
              <a:rPr lang="en-US" dirty="0" smtClean="0">
                <a:solidFill>
                  <a:srgbClr val="FFFFFF"/>
                </a:solidFill>
                <a:latin typeface="+mn-lt"/>
              </a:rPr>
              <a:t>[0.1,0.4]</a:t>
            </a:r>
          </a:p>
        </p:txBody>
      </p:sp>
      <p:sp>
        <p:nvSpPr>
          <p:cNvPr id="33" name="AutoShape 15"/>
          <p:cNvSpPr>
            <a:spLocks noChangeArrowheads="1"/>
          </p:cNvSpPr>
          <p:nvPr/>
        </p:nvSpPr>
        <p:spPr bwMode="auto">
          <a:xfrm>
            <a:off x="6813869" y="2222434"/>
            <a:ext cx="861299" cy="356790"/>
          </a:xfrm>
          <a:prstGeom prst="roundRect">
            <a:avLst>
              <a:gd name="adj" fmla="val 16667"/>
            </a:avLst>
          </a:prstGeom>
          <a:solidFill>
            <a:srgbClr val="FF0000"/>
          </a:solidFill>
          <a:ln w="9525">
            <a:solidFill>
              <a:schemeClr val="tx1"/>
            </a:solidFill>
            <a:round/>
            <a:headEnd/>
            <a:tailEnd/>
          </a:ln>
        </p:spPr>
        <p:txBody>
          <a:bodyPr wrap="none" anchor="ctr">
            <a:prstTxWarp prst="textNoShape">
              <a:avLst/>
            </a:prstTxWarp>
          </a:bodyPr>
          <a:lstStyle/>
          <a:p>
            <a:pPr algn="ctr"/>
            <a:r>
              <a:rPr lang="en-US" dirty="0" smtClean="0">
                <a:solidFill>
                  <a:srgbClr val="FFFFFF"/>
                </a:solidFill>
                <a:latin typeface="+mn-lt"/>
              </a:rPr>
              <a:t>[0.5,0.7]</a:t>
            </a:r>
          </a:p>
        </p:txBody>
      </p:sp>
      <p:sp>
        <p:nvSpPr>
          <p:cNvPr id="34" name="AutoShape 15"/>
          <p:cNvSpPr>
            <a:spLocks noChangeArrowheads="1"/>
          </p:cNvSpPr>
          <p:nvPr/>
        </p:nvSpPr>
        <p:spPr bwMode="auto">
          <a:xfrm>
            <a:off x="6959298" y="5525812"/>
            <a:ext cx="861299" cy="356790"/>
          </a:xfrm>
          <a:prstGeom prst="roundRect">
            <a:avLst>
              <a:gd name="adj" fmla="val 16667"/>
            </a:avLst>
          </a:prstGeom>
          <a:solidFill>
            <a:schemeClr val="tx1">
              <a:lumMod val="95000"/>
              <a:lumOff val="5000"/>
            </a:schemeClr>
          </a:solidFill>
          <a:ln w="9525">
            <a:solidFill>
              <a:schemeClr val="tx1"/>
            </a:solidFill>
            <a:round/>
            <a:headEnd/>
            <a:tailEnd/>
          </a:ln>
        </p:spPr>
        <p:txBody>
          <a:bodyPr wrap="none" anchor="ctr">
            <a:prstTxWarp prst="textNoShape">
              <a:avLst/>
            </a:prstTxWarp>
          </a:bodyPr>
          <a:lstStyle/>
          <a:p>
            <a:pPr algn="ctr"/>
            <a:r>
              <a:rPr lang="en-US" dirty="0" smtClean="0">
                <a:solidFill>
                  <a:srgbClr val="FFFFFF"/>
                </a:solidFill>
                <a:latin typeface="+mn-lt"/>
              </a:rPr>
              <a:t>[0.4,0.6]</a:t>
            </a:r>
          </a:p>
        </p:txBody>
      </p:sp>
      <p:sp>
        <p:nvSpPr>
          <p:cNvPr id="35" name="AutoShape 15"/>
          <p:cNvSpPr>
            <a:spLocks noChangeArrowheads="1"/>
          </p:cNvSpPr>
          <p:nvPr/>
        </p:nvSpPr>
        <p:spPr bwMode="auto">
          <a:xfrm>
            <a:off x="648741" y="2449616"/>
            <a:ext cx="640559" cy="343974"/>
          </a:xfrm>
          <a:prstGeom prst="roundRect">
            <a:avLst>
              <a:gd name="adj" fmla="val 16667"/>
            </a:avLst>
          </a:prstGeom>
          <a:solidFill>
            <a:srgbClr val="FF0000"/>
          </a:solidFill>
          <a:ln w="9525">
            <a:solidFill>
              <a:schemeClr val="tx1"/>
            </a:solidFill>
            <a:round/>
            <a:headEnd/>
            <a:tailEnd/>
          </a:ln>
        </p:spPr>
        <p:txBody>
          <a:bodyPr wrap="none" anchor="ctr">
            <a:prstTxWarp prst="textNoShape">
              <a:avLst/>
            </a:prstTxWarp>
          </a:bodyPr>
          <a:lstStyle/>
          <a:p>
            <a:pPr algn="ctr"/>
            <a:r>
              <a:rPr lang="en-US" dirty="0" smtClean="0">
                <a:solidFill>
                  <a:srgbClr val="FFFFFF"/>
                </a:solidFill>
                <a:latin typeface="+mn-lt"/>
              </a:rPr>
              <a:t>New</a:t>
            </a:r>
          </a:p>
        </p:txBody>
      </p:sp>
      <p:sp>
        <p:nvSpPr>
          <p:cNvPr id="36" name="AutoShape 15"/>
          <p:cNvSpPr>
            <a:spLocks noChangeArrowheads="1"/>
          </p:cNvSpPr>
          <p:nvPr/>
        </p:nvSpPr>
        <p:spPr bwMode="auto">
          <a:xfrm>
            <a:off x="522008" y="3463371"/>
            <a:ext cx="861299" cy="356790"/>
          </a:xfrm>
          <a:prstGeom prst="roundRect">
            <a:avLst>
              <a:gd name="adj" fmla="val 16667"/>
            </a:avLst>
          </a:prstGeom>
          <a:solidFill>
            <a:srgbClr val="FF0000"/>
          </a:solidFill>
          <a:ln w="9525">
            <a:solidFill>
              <a:schemeClr val="tx1"/>
            </a:solidFill>
            <a:round/>
            <a:headEnd/>
            <a:tailEnd/>
          </a:ln>
        </p:spPr>
        <p:txBody>
          <a:bodyPr wrap="none" anchor="ctr">
            <a:prstTxWarp prst="textNoShape">
              <a:avLst/>
            </a:prstTxWarp>
          </a:bodyPr>
          <a:lstStyle/>
          <a:p>
            <a:pPr algn="ctr"/>
            <a:r>
              <a:rPr lang="en-US" dirty="0" smtClean="0">
                <a:solidFill>
                  <a:srgbClr val="FFFFFF"/>
                </a:solidFill>
                <a:latin typeface="+mn-lt"/>
              </a:rPr>
              <a:t>[0,0.7]</a:t>
            </a:r>
          </a:p>
        </p:txBody>
      </p:sp>
      <p:sp>
        <p:nvSpPr>
          <p:cNvPr id="37" name="AutoShape 15"/>
          <p:cNvSpPr>
            <a:spLocks noChangeArrowheads="1"/>
          </p:cNvSpPr>
          <p:nvPr/>
        </p:nvSpPr>
        <p:spPr bwMode="auto">
          <a:xfrm>
            <a:off x="573430" y="4555854"/>
            <a:ext cx="861299" cy="356790"/>
          </a:xfrm>
          <a:prstGeom prst="roundRect">
            <a:avLst>
              <a:gd name="adj" fmla="val 16667"/>
            </a:avLst>
          </a:prstGeom>
          <a:solidFill>
            <a:schemeClr val="tx1">
              <a:lumMod val="95000"/>
              <a:lumOff val="5000"/>
            </a:schemeClr>
          </a:solidFill>
          <a:ln w="9525">
            <a:solidFill>
              <a:schemeClr val="tx1"/>
            </a:solidFill>
            <a:round/>
            <a:headEnd/>
            <a:tailEnd/>
          </a:ln>
        </p:spPr>
        <p:txBody>
          <a:bodyPr wrap="none" anchor="ctr">
            <a:prstTxWarp prst="textNoShape">
              <a:avLst/>
            </a:prstTxWarp>
          </a:bodyPr>
          <a:lstStyle/>
          <a:p>
            <a:pPr algn="ctr"/>
            <a:r>
              <a:rPr lang="en-US" dirty="0" smtClean="0">
                <a:solidFill>
                  <a:srgbClr val="FFFFFF"/>
                </a:solidFill>
                <a:latin typeface="+mn-lt"/>
              </a:rPr>
              <a:t>[0,0.6]</a:t>
            </a:r>
          </a:p>
        </p:txBody>
      </p:sp>
      <p:sp>
        <p:nvSpPr>
          <p:cNvPr id="38" name="AutoShape 15"/>
          <p:cNvSpPr>
            <a:spLocks noChangeArrowheads="1"/>
          </p:cNvSpPr>
          <p:nvPr/>
        </p:nvSpPr>
        <p:spPr bwMode="auto">
          <a:xfrm>
            <a:off x="531956" y="2894000"/>
            <a:ext cx="778360" cy="366765"/>
          </a:xfrm>
          <a:prstGeom prst="roundRect">
            <a:avLst>
              <a:gd name="adj" fmla="val 16667"/>
            </a:avLst>
          </a:prstGeom>
          <a:solidFill>
            <a:srgbClr val="FF0000"/>
          </a:solidFill>
          <a:ln w="9525">
            <a:solidFill>
              <a:schemeClr val="tx1"/>
            </a:solidFill>
            <a:round/>
            <a:headEnd/>
            <a:tailEnd/>
          </a:ln>
        </p:spPr>
        <p:txBody>
          <a:bodyPr wrap="none" anchor="ctr">
            <a:prstTxWarp prst="textNoShape">
              <a:avLst/>
            </a:prstTxWarp>
          </a:bodyPr>
          <a:lstStyle/>
          <a:p>
            <a:pPr algn="ctr"/>
            <a:r>
              <a:rPr lang="en-US" dirty="0" smtClean="0">
                <a:solidFill>
                  <a:srgbClr val="FFFFFF"/>
                </a:solidFill>
                <a:latin typeface="+mn-lt"/>
              </a:rPr>
              <a:t>Cached</a:t>
            </a:r>
          </a:p>
        </p:txBody>
      </p:sp>
      <p:sp>
        <p:nvSpPr>
          <p:cNvPr id="39" name="Oval Callout 38"/>
          <p:cNvSpPr/>
          <p:nvPr/>
        </p:nvSpPr>
        <p:spPr>
          <a:xfrm>
            <a:off x="1422451" y="1406660"/>
            <a:ext cx="2715280" cy="1357731"/>
          </a:xfrm>
          <a:prstGeom prst="wedgeEllipseCallout">
            <a:avLst>
              <a:gd name="adj1" fmla="val -54166"/>
              <a:gd name="adj2" fmla="val 54167"/>
            </a:avLst>
          </a:prstGeom>
          <a:solidFill>
            <a:schemeClr val="tx2">
              <a:lumMod val="5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Always safe to encode </a:t>
            </a:r>
            <a:r>
              <a:rPr lang="en-US" sz="2000" dirty="0" err="1" smtClean="0"/>
              <a:t>w.r.t</a:t>
            </a:r>
            <a:r>
              <a:rPr lang="en-US" sz="2000" dirty="0" smtClean="0"/>
              <a:t/>
            </a:r>
            <a:br>
              <a:rPr lang="en-US" sz="2000" dirty="0" smtClean="0"/>
            </a:br>
            <a:r>
              <a:rPr lang="en-US" sz="2000" dirty="0" smtClean="0"/>
              <a:t>cached </a:t>
            </a:r>
            <a:r>
              <a:rPr lang="en-US" sz="2000" dirty="0" err="1" smtClean="0"/>
              <a:t>pkts</a:t>
            </a:r>
            <a:r>
              <a:rPr lang="en-US" sz="2000" dirty="0" smtClean="0"/>
              <a:t> on </a:t>
            </a:r>
          </a:p>
          <a:p>
            <a:pPr algn="ctr"/>
            <a:r>
              <a:rPr lang="en-US" sz="2000" dirty="0" smtClean="0"/>
              <a:t>same path</a:t>
            </a:r>
            <a:endParaRPr lang="en-US" sz="2000" dirty="0"/>
          </a:p>
        </p:txBody>
      </p:sp>
      <p:sp>
        <p:nvSpPr>
          <p:cNvPr id="40" name="AutoShape 15"/>
          <p:cNvSpPr>
            <a:spLocks noChangeArrowheads="1"/>
          </p:cNvSpPr>
          <p:nvPr/>
        </p:nvSpPr>
        <p:spPr bwMode="auto">
          <a:xfrm>
            <a:off x="561153" y="5163293"/>
            <a:ext cx="740982" cy="345758"/>
          </a:xfrm>
          <a:prstGeom prst="roundRect">
            <a:avLst>
              <a:gd name="adj" fmla="val 16667"/>
            </a:avLst>
          </a:prstGeom>
          <a:solidFill>
            <a:schemeClr val="tx1">
              <a:lumMod val="95000"/>
              <a:lumOff val="5000"/>
            </a:schemeClr>
          </a:solidFill>
          <a:ln w="9525">
            <a:solidFill>
              <a:schemeClr val="tx1"/>
            </a:solidFill>
            <a:round/>
            <a:headEnd/>
            <a:tailEnd/>
          </a:ln>
        </p:spPr>
        <p:txBody>
          <a:bodyPr wrap="none" anchor="ctr">
            <a:prstTxWarp prst="textNoShape">
              <a:avLst/>
            </a:prstTxWarp>
          </a:bodyPr>
          <a:lstStyle/>
          <a:p>
            <a:pPr algn="ctr"/>
            <a:r>
              <a:rPr lang="en-US" dirty="0" smtClean="0">
                <a:solidFill>
                  <a:srgbClr val="FFFFFF"/>
                </a:solidFill>
                <a:latin typeface="+mn-lt"/>
              </a:rPr>
              <a:t>Cached</a:t>
            </a:r>
          </a:p>
        </p:txBody>
      </p:sp>
      <p:sp>
        <p:nvSpPr>
          <p:cNvPr id="41" name="Oval Callout 40"/>
          <p:cNvSpPr/>
          <p:nvPr/>
        </p:nvSpPr>
        <p:spPr>
          <a:xfrm>
            <a:off x="1226117" y="5142902"/>
            <a:ext cx="4652273" cy="1521424"/>
          </a:xfrm>
          <a:prstGeom prst="wedgeEllipseCallout">
            <a:avLst>
              <a:gd name="adj1" fmla="val -48266"/>
              <a:gd name="adj2" fmla="val -38920"/>
            </a:avLst>
          </a:prstGeom>
          <a:solidFill>
            <a:schemeClr val="tx2">
              <a:lumMod val="5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If cached in </a:t>
            </a:r>
            <a:br>
              <a:rPr lang="en-US" sz="2000" dirty="0" smtClean="0"/>
            </a:br>
            <a:r>
              <a:rPr lang="en-US" sz="2000" dirty="0" smtClean="0"/>
              <a:t>routers common to P1 and P2 </a:t>
            </a:r>
            <a:br>
              <a:rPr lang="en-US" sz="2000" dirty="0" smtClean="0"/>
            </a:br>
            <a:r>
              <a:rPr lang="en-US" sz="2000" dirty="0" smtClean="0"/>
              <a:t>i.e., Hash </a:t>
            </a:r>
            <a:r>
              <a:rPr lang="en-US" sz="2000" dirty="0" err="1" smtClean="0"/>
              <a:t>ε</a:t>
            </a:r>
            <a:r>
              <a:rPr lang="en-US" sz="2000" dirty="0" smtClean="0"/>
              <a:t> [0,0.4]</a:t>
            </a:r>
            <a:endParaRPr lang="en-US" sz="2000" dirty="0"/>
          </a:p>
        </p:txBody>
      </p:sp>
      <p:sp>
        <p:nvSpPr>
          <p:cNvPr id="42" name="Oval Callout 41"/>
          <p:cNvSpPr/>
          <p:nvPr/>
        </p:nvSpPr>
        <p:spPr>
          <a:xfrm>
            <a:off x="4041961" y="1310873"/>
            <a:ext cx="2715280" cy="1357731"/>
          </a:xfrm>
          <a:prstGeom prst="wedgeEllipseCallout">
            <a:avLst>
              <a:gd name="adj1" fmla="val -54166"/>
              <a:gd name="adj2" fmla="val 116533"/>
            </a:avLst>
          </a:prstGeom>
          <a:solidFill>
            <a:schemeClr val="tx2">
              <a:lumMod val="5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Candidate packets must be available on this</a:t>
            </a:r>
          </a:p>
          <a:p>
            <a:pPr algn="ctr"/>
            <a:r>
              <a:rPr lang="en-US" sz="2000" dirty="0" smtClean="0"/>
              <a:t>path</a:t>
            </a:r>
            <a:endParaRPr lang="en-US" sz="2000" dirty="0"/>
          </a:p>
        </p:txBody>
      </p:sp>
      <p:sp>
        <p:nvSpPr>
          <p:cNvPr id="43" name="Title 5"/>
          <p:cNvSpPr>
            <a:spLocks noGrp="1"/>
          </p:cNvSpPr>
          <p:nvPr>
            <p:ph type="title"/>
          </p:nvPr>
        </p:nvSpPr>
        <p:spPr>
          <a:xfrm>
            <a:off x="457200" y="274638"/>
            <a:ext cx="8229600" cy="1143000"/>
          </a:xfrm>
        </p:spPr>
        <p:txBody>
          <a:bodyPr>
            <a:normAutofit/>
          </a:bodyPr>
          <a:lstStyle/>
          <a:p>
            <a:r>
              <a:rPr lang="en-US" dirty="0" smtClean="0"/>
              <a:t>Valid encodings</a:t>
            </a:r>
            <a:endParaRPr lang="en-US" dirty="0"/>
          </a:p>
        </p:txBody>
      </p:sp>
      <p:sp>
        <p:nvSpPr>
          <p:cNvPr id="44" name="Slide Number Placeholder 3"/>
          <p:cNvSpPr>
            <a:spLocks noGrp="1"/>
          </p:cNvSpPr>
          <p:nvPr>
            <p:ph type="sldNum" sz="quarter" idx="12"/>
          </p:nvPr>
        </p:nvSpPr>
        <p:spPr>
          <a:xfrm>
            <a:off x="6553200" y="6356350"/>
            <a:ext cx="2133600" cy="365125"/>
          </a:xfrm>
        </p:spPr>
        <p:txBody>
          <a:bodyPr>
            <a:normAutofit/>
          </a:bodyPr>
          <a:lstStyle/>
          <a:p>
            <a:fld id="{5FB3A051-D589-44F7-B9C4-E480E4503EF8}" type="slidenum">
              <a:rPr lang="en-US" smtClean="0"/>
              <a:pPr/>
              <a:t>36</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accel="50000" decel="50000" fill="hold" grpId="0" nodeType="clickEffect">
                                  <p:stCondLst>
                                    <p:cond delay="0"/>
                                  </p:stCondLst>
                                  <p:childTnLst>
                                    <p:animScale>
                                      <p:cBhvr>
                                        <p:cTn id="10" dur="2000" fill="hold"/>
                                        <p:tgtEl>
                                          <p:spTgt spid="25"/>
                                        </p:tgtEl>
                                      </p:cBhvr>
                                      <p:by x="150000" y="150000"/>
                                    </p:animScale>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5" grpId="0" animBg="1"/>
      <p:bldP spid="38" grpId="0" animBg="1"/>
      <p:bldP spid="38" grpId="1" animBg="1"/>
      <p:bldP spid="39" grpId="0" animBg="1"/>
      <p:bldP spid="39" grpId="1" animBg="1"/>
      <p:bldP spid="40" grpId="0" animBg="1"/>
      <p:bldP spid="41" grpId="0" animBg="1"/>
      <p:bldP spid="42" grpId="0" animBg="1"/>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39"/>
          <p:cNvGrpSpPr/>
          <p:nvPr/>
        </p:nvGrpSpPr>
        <p:grpSpPr>
          <a:xfrm>
            <a:off x="0" y="437980"/>
            <a:ext cx="9143999" cy="1298171"/>
            <a:chOff x="0" y="437980"/>
            <a:chExt cx="9143999" cy="1298171"/>
          </a:xfrm>
        </p:grpSpPr>
        <p:sp>
          <p:nvSpPr>
            <p:cNvPr id="30" name="Rectangle 29"/>
            <p:cNvSpPr/>
            <p:nvPr/>
          </p:nvSpPr>
          <p:spPr>
            <a:xfrm>
              <a:off x="0" y="437980"/>
              <a:ext cx="9143999" cy="1211736"/>
            </a:xfrm>
            <a:prstGeom prst="rect">
              <a:avLst/>
            </a:prstGeom>
            <a:solidFill>
              <a:schemeClr val="accent6">
                <a:lumMod val="60000"/>
                <a:lumOff val="40000"/>
              </a:schemeClr>
            </a:solidFill>
            <a:ln>
              <a:solidFill>
                <a:schemeClr val="accent3">
                  <a:lumMod val="40000"/>
                  <a:lumOff val="60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17" name="TextBox 16"/>
            <p:cNvSpPr txBox="1"/>
            <p:nvPr/>
          </p:nvSpPr>
          <p:spPr>
            <a:xfrm>
              <a:off x="2832067" y="1065745"/>
              <a:ext cx="3689231" cy="461665"/>
            </a:xfrm>
            <a:prstGeom prst="rect">
              <a:avLst/>
            </a:prstGeom>
            <a:solidFill>
              <a:srgbClr val="000090"/>
            </a:solidFill>
          </p:spPr>
          <p:txBody>
            <a:bodyPr wrap="none" rtlCol="0">
              <a:spAutoFit/>
            </a:bodyPr>
            <a:lstStyle/>
            <a:p>
              <a:r>
                <a:rPr lang="en-US" sz="2400" dirty="0" smtClean="0">
                  <a:solidFill>
                    <a:srgbClr val="FFFFFF"/>
                  </a:solidFill>
                  <a:latin typeface="Calibri"/>
                  <a:cs typeface="Calibri"/>
                </a:rPr>
                <a:t>Network-Wide Optimization</a:t>
              </a:r>
              <a:endParaRPr lang="en-US" sz="2400" dirty="0">
                <a:solidFill>
                  <a:srgbClr val="FFFFFF"/>
                </a:solidFill>
                <a:latin typeface="Calibri"/>
                <a:cs typeface="Calibri"/>
              </a:endParaRPr>
            </a:p>
          </p:txBody>
        </p:sp>
        <p:sp>
          <p:nvSpPr>
            <p:cNvPr id="32" name="TextBox 31"/>
            <p:cNvSpPr txBox="1"/>
            <p:nvPr/>
          </p:nvSpPr>
          <p:spPr>
            <a:xfrm>
              <a:off x="6781800" y="905154"/>
              <a:ext cx="2336697" cy="830997"/>
            </a:xfrm>
            <a:prstGeom prst="rect">
              <a:avLst/>
            </a:prstGeom>
            <a:noFill/>
          </p:spPr>
          <p:txBody>
            <a:bodyPr wrap="none" rtlCol="0">
              <a:spAutoFit/>
            </a:bodyPr>
            <a:lstStyle/>
            <a:p>
              <a:r>
                <a:rPr lang="en-US" dirty="0" smtClean="0">
                  <a:latin typeface="Calibri"/>
                  <a:cs typeface="Calibri"/>
                </a:rPr>
                <a:t>@ </a:t>
              </a:r>
              <a:r>
                <a:rPr lang="en-US" sz="2400" dirty="0" smtClean="0">
                  <a:latin typeface="Calibri"/>
                  <a:cs typeface="Calibri"/>
                </a:rPr>
                <a:t>NOC/</a:t>
              </a:r>
              <a:br>
                <a:rPr lang="en-US" sz="2400" dirty="0" smtClean="0">
                  <a:latin typeface="Calibri"/>
                  <a:cs typeface="Calibri"/>
                </a:rPr>
              </a:br>
              <a:r>
                <a:rPr lang="en-US" sz="2400" dirty="0" smtClean="0">
                  <a:latin typeface="Calibri"/>
                  <a:cs typeface="Calibri"/>
                </a:rPr>
                <a:t>central controller</a:t>
              </a:r>
              <a:endParaRPr lang="en-US" sz="2400" dirty="0">
                <a:latin typeface="Calibri"/>
                <a:cs typeface="Calibri"/>
              </a:endParaRPr>
            </a:p>
          </p:txBody>
        </p:sp>
        <p:sp>
          <p:nvSpPr>
            <p:cNvPr id="33" name="TextBox 32"/>
            <p:cNvSpPr txBox="1"/>
            <p:nvPr/>
          </p:nvSpPr>
          <p:spPr>
            <a:xfrm>
              <a:off x="4721232" y="514178"/>
              <a:ext cx="1149774" cy="461665"/>
            </a:xfrm>
            <a:prstGeom prst="rect">
              <a:avLst/>
            </a:prstGeom>
            <a:solidFill>
              <a:schemeClr val="tx2">
                <a:lumMod val="75000"/>
              </a:schemeClr>
            </a:solidFill>
          </p:spPr>
          <p:txBody>
            <a:bodyPr wrap="square" rtlCol="0">
              <a:spAutoFit/>
            </a:bodyPr>
            <a:lstStyle/>
            <a:p>
              <a:r>
                <a:rPr lang="en-US" sz="2400" dirty="0" smtClean="0">
                  <a:solidFill>
                    <a:srgbClr val="FFFFFF"/>
                  </a:solidFill>
                  <a:latin typeface="Calibri"/>
                  <a:cs typeface="Calibri"/>
                </a:rPr>
                <a:t>Routing</a:t>
              </a:r>
              <a:endParaRPr lang="en-US" sz="2400" dirty="0">
                <a:solidFill>
                  <a:srgbClr val="FFFFFF"/>
                </a:solidFill>
                <a:latin typeface="Calibri"/>
                <a:cs typeface="Calibri"/>
              </a:endParaRPr>
            </a:p>
          </p:txBody>
        </p:sp>
        <p:sp>
          <p:nvSpPr>
            <p:cNvPr id="34" name="TextBox 33"/>
            <p:cNvSpPr txBox="1"/>
            <p:nvPr/>
          </p:nvSpPr>
          <p:spPr>
            <a:xfrm>
              <a:off x="1595988" y="514178"/>
              <a:ext cx="2700679" cy="461665"/>
            </a:xfrm>
            <a:prstGeom prst="rect">
              <a:avLst/>
            </a:prstGeom>
            <a:solidFill>
              <a:schemeClr val="tx2">
                <a:lumMod val="75000"/>
              </a:schemeClr>
            </a:solidFill>
          </p:spPr>
          <p:txBody>
            <a:bodyPr wrap="none" rtlCol="0">
              <a:spAutoFit/>
            </a:bodyPr>
            <a:lstStyle/>
            <a:p>
              <a:r>
                <a:rPr lang="en-US" sz="2400" dirty="0" smtClean="0">
                  <a:solidFill>
                    <a:srgbClr val="FFFFFF"/>
                  </a:solidFill>
                  <a:latin typeface="Calibri"/>
                  <a:cs typeface="Calibri"/>
                </a:rPr>
                <a:t>Redundancy Profile</a:t>
              </a:r>
              <a:endParaRPr lang="en-US" sz="2400" dirty="0">
                <a:solidFill>
                  <a:srgbClr val="FFFFFF"/>
                </a:solidFill>
                <a:latin typeface="Calibri"/>
                <a:cs typeface="Calibri"/>
              </a:endParaRPr>
            </a:p>
          </p:txBody>
        </p:sp>
        <p:sp>
          <p:nvSpPr>
            <p:cNvPr id="36" name="TextBox 35"/>
            <p:cNvSpPr txBox="1"/>
            <p:nvPr/>
          </p:nvSpPr>
          <p:spPr>
            <a:xfrm>
              <a:off x="223627" y="514178"/>
              <a:ext cx="947796" cy="461665"/>
            </a:xfrm>
            <a:prstGeom prst="rect">
              <a:avLst/>
            </a:prstGeom>
            <a:solidFill>
              <a:schemeClr val="tx2">
                <a:lumMod val="75000"/>
              </a:schemeClr>
            </a:solidFill>
          </p:spPr>
          <p:txBody>
            <a:bodyPr wrap="none" rtlCol="0">
              <a:spAutoFit/>
            </a:bodyPr>
            <a:lstStyle/>
            <a:p>
              <a:r>
                <a:rPr lang="en-US" sz="2400" dirty="0" smtClean="0">
                  <a:solidFill>
                    <a:srgbClr val="FFFFFF"/>
                  </a:solidFill>
                  <a:latin typeface="Calibri"/>
                  <a:cs typeface="Calibri"/>
                </a:rPr>
                <a:t>Traffic</a:t>
              </a:r>
              <a:endParaRPr lang="en-US" sz="2400" dirty="0">
                <a:solidFill>
                  <a:srgbClr val="FFFFFF"/>
                </a:solidFill>
                <a:latin typeface="Calibri"/>
                <a:cs typeface="Calibri"/>
              </a:endParaRPr>
            </a:p>
          </p:txBody>
        </p:sp>
        <p:sp>
          <p:nvSpPr>
            <p:cNvPr id="39" name="TextBox 38"/>
            <p:cNvSpPr txBox="1"/>
            <p:nvPr/>
          </p:nvSpPr>
          <p:spPr>
            <a:xfrm>
              <a:off x="6295571" y="514178"/>
              <a:ext cx="2512669" cy="461665"/>
            </a:xfrm>
            <a:prstGeom prst="rect">
              <a:avLst/>
            </a:prstGeom>
            <a:solidFill>
              <a:schemeClr val="tx2">
                <a:lumMod val="75000"/>
              </a:schemeClr>
            </a:solidFill>
          </p:spPr>
          <p:txBody>
            <a:bodyPr wrap="square" rtlCol="0">
              <a:spAutoFit/>
            </a:bodyPr>
            <a:lstStyle/>
            <a:p>
              <a:r>
                <a:rPr lang="en-US" sz="2400" dirty="0" smtClean="0">
                  <a:solidFill>
                    <a:srgbClr val="FFFFFF"/>
                  </a:solidFill>
                  <a:latin typeface="Calibri"/>
                  <a:cs typeface="Calibri"/>
                </a:rPr>
                <a:t>Device Constraints</a:t>
              </a:r>
              <a:endParaRPr lang="en-US" sz="2400" dirty="0">
                <a:solidFill>
                  <a:srgbClr val="FFFFFF"/>
                </a:solidFill>
                <a:latin typeface="Calibri"/>
                <a:cs typeface="Calibri"/>
              </a:endParaRPr>
            </a:p>
          </p:txBody>
        </p:sp>
      </p:grpSp>
      <p:sp>
        <p:nvSpPr>
          <p:cNvPr id="4" name="Slide Number Placeholder 3"/>
          <p:cNvSpPr>
            <a:spLocks noGrp="1"/>
          </p:cNvSpPr>
          <p:nvPr>
            <p:ph type="sldNum" sz="quarter" idx="12"/>
          </p:nvPr>
        </p:nvSpPr>
        <p:spPr/>
        <p:txBody>
          <a:bodyPr>
            <a:normAutofit/>
          </a:bodyPr>
          <a:lstStyle/>
          <a:p>
            <a:fld id="{5FB3A051-D589-44F7-B9C4-E480E4503EF8}" type="slidenum">
              <a:rPr lang="en-US" smtClean="0">
                <a:latin typeface="Calibri"/>
                <a:cs typeface="Calibri"/>
              </a:rPr>
              <a:pPr/>
              <a:t>37</a:t>
            </a:fld>
            <a:endParaRPr lang="en-US">
              <a:latin typeface="Calibri"/>
              <a:cs typeface="Calibri"/>
            </a:endParaRPr>
          </a:p>
        </p:txBody>
      </p:sp>
      <p:sp>
        <p:nvSpPr>
          <p:cNvPr id="5" name="Cloud 4"/>
          <p:cNvSpPr/>
          <p:nvPr/>
        </p:nvSpPr>
        <p:spPr>
          <a:xfrm>
            <a:off x="778361" y="2683340"/>
            <a:ext cx="8184985" cy="4174659"/>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p:txBody>
      </p:sp>
      <p:pic>
        <p:nvPicPr>
          <p:cNvPr id="6"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637091" y="2919851"/>
            <a:ext cx="1219200" cy="533400"/>
          </a:xfrm>
          <a:prstGeom prst="rect">
            <a:avLst/>
          </a:prstGeom>
          <a:noFill/>
          <a:ln w="41275">
            <a:solidFill>
              <a:srgbClr val="000090"/>
            </a:solidFill>
            <a:miter lim="800000"/>
            <a:headEnd/>
            <a:tailEnd/>
          </a:ln>
          <a:effectLst/>
        </p:spPr>
      </p:pic>
      <p:pic>
        <p:nvPicPr>
          <p:cNvPr id="7"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176258" y="5627121"/>
            <a:ext cx="1219200" cy="533400"/>
          </a:xfrm>
          <a:prstGeom prst="rect">
            <a:avLst/>
          </a:prstGeom>
          <a:noFill/>
          <a:ln w="12700">
            <a:noFill/>
            <a:miter lim="800000"/>
            <a:headEnd/>
            <a:tailEnd/>
          </a:ln>
          <a:effectLst/>
        </p:spPr>
      </p:pic>
      <p:pic>
        <p:nvPicPr>
          <p:cNvPr id="9"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628910" y="5554124"/>
            <a:ext cx="1219200" cy="533400"/>
          </a:xfrm>
          <a:prstGeom prst="rect">
            <a:avLst/>
          </a:prstGeom>
          <a:noFill/>
          <a:ln w="41275">
            <a:solidFill>
              <a:srgbClr val="000090"/>
            </a:solidFill>
            <a:miter lim="800000"/>
            <a:headEnd/>
            <a:tailEnd/>
          </a:ln>
          <a:effectLst/>
        </p:spPr>
      </p:pic>
      <p:pic>
        <p:nvPicPr>
          <p:cNvPr id="10"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117865" y="2882461"/>
            <a:ext cx="1219200" cy="533400"/>
          </a:xfrm>
          <a:prstGeom prst="rect">
            <a:avLst/>
          </a:prstGeom>
          <a:noFill/>
          <a:ln w="12700">
            <a:noFill/>
            <a:miter lim="800000"/>
            <a:headEnd/>
            <a:tailEnd/>
          </a:ln>
          <a:effectLst/>
        </p:spPr>
      </p:pic>
      <p:cxnSp>
        <p:nvCxnSpPr>
          <p:cNvPr id="12" name="Straight Connector 11"/>
          <p:cNvCxnSpPr>
            <a:stCxn id="6" idx="3"/>
            <a:endCxn id="7" idx="1"/>
          </p:cNvCxnSpPr>
          <p:nvPr/>
        </p:nvCxnSpPr>
        <p:spPr>
          <a:xfrm>
            <a:off x="2856291" y="3186551"/>
            <a:ext cx="4319967" cy="2707270"/>
          </a:xfrm>
          <a:prstGeom prst="line">
            <a:avLst/>
          </a:prstGeom>
          <a:ln w="60325">
            <a:solidFill>
              <a:srgbClr val="FF0000"/>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9" idx="3"/>
          </p:cNvCxnSpPr>
          <p:nvPr/>
        </p:nvCxnSpPr>
        <p:spPr>
          <a:xfrm flipV="1">
            <a:off x="2848110" y="3182638"/>
            <a:ext cx="4246656" cy="2638186"/>
          </a:xfrm>
          <a:prstGeom prst="line">
            <a:avLst/>
          </a:prstGeom>
          <a:ln w="60325">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pic>
        <p:nvPicPr>
          <p:cNvPr id="8"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4321413" y="4115206"/>
            <a:ext cx="1219200" cy="533400"/>
          </a:xfrm>
          <a:prstGeom prst="rect">
            <a:avLst/>
          </a:prstGeom>
          <a:noFill/>
          <a:ln w="12700">
            <a:noFill/>
            <a:miter lim="800000"/>
            <a:headEnd/>
            <a:tailEnd/>
          </a:ln>
          <a:effectLst/>
        </p:spPr>
      </p:pic>
      <p:sp>
        <p:nvSpPr>
          <p:cNvPr id="18" name="Flowchart: Magnetic Disk 6"/>
          <p:cNvSpPr/>
          <p:nvPr/>
        </p:nvSpPr>
        <p:spPr>
          <a:xfrm>
            <a:off x="6147960" y="2883881"/>
            <a:ext cx="581847" cy="780532"/>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19" name="Flowchart: Magnetic Disk 6"/>
          <p:cNvSpPr/>
          <p:nvPr/>
        </p:nvSpPr>
        <p:spPr>
          <a:xfrm>
            <a:off x="2869764" y="5050978"/>
            <a:ext cx="581847" cy="780532"/>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20" name="Flowchart: Magnetic Disk 6"/>
          <p:cNvSpPr/>
          <p:nvPr/>
        </p:nvSpPr>
        <p:spPr>
          <a:xfrm>
            <a:off x="4665353" y="3328266"/>
            <a:ext cx="581847" cy="780532"/>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21" name="Flowchart: Magnetic Disk 6"/>
          <p:cNvSpPr/>
          <p:nvPr/>
        </p:nvSpPr>
        <p:spPr>
          <a:xfrm>
            <a:off x="3015746" y="2904889"/>
            <a:ext cx="581847" cy="780532"/>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22" name="Flowchart: Magnetic Disk 6"/>
          <p:cNvSpPr/>
          <p:nvPr/>
        </p:nvSpPr>
        <p:spPr>
          <a:xfrm>
            <a:off x="6358753" y="4992581"/>
            <a:ext cx="581847" cy="780532"/>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grpSp>
        <p:nvGrpSpPr>
          <p:cNvPr id="11" name="Group 33"/>
          <p:cNvGrpSpPr/>
          <p:nvPr/>
        </p:nvGrpSpPr>
        <p:grpSpPr>
          <a:xfrm>
            <a:off x="0" y="1518323"/>
            <a:ext cx="4676684" cy="4035802"/>
            <a:chOff x="0" y="1518323"/>
            <a:chExt cx="4676684" cy="4035802"/>
          </a:xfrm>
        </p:grpSpPr>
        <p:cxnSp>
          <p:nvCxnSpPr>
            <p:cNvPr id="26" name="Straight Arrow Connector 25"/>
            <p:cNvCxnSpPr>
              <a:stCxn id="17" idx="2"/>
            </p:cNvCxnSpPr>
            <p:nvPr/>
          </p:nvCxnSpPr>
          <p:spPr>
            <a:xfrm rot="5400000">
              <a:off x="2882980" y="1009353"/>
              <a:ext cx="1275647" cy="2311761"/>
            </a:xfrm>
            <a:prstGeom prst="straightConnector1">
              <a:avLst/>
            </a:prstGeom>
            <a:ln w="635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7" idx="2"/>
              <a:endCxn id="9" idx="0"/>
            </p:cNvCxnSpPr>
            <p:nvPr/>
          </p:nvCxnSpPr>
          <p:spPr>
            <a:xfrm rot="5400000">
              <a:off x="1444240" y="2321681"/>
              <a:ext cx="4026714" cy="2438173"/>
            </a:xfrm>
            <a:prstGeom prst="straightConnector1">
              <a:avLst/>
            </a:prstGeom>
            <a:ln w="635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9" name="Oval Callout 28"/>
            <p:cNvSpPr/>
            <p:nvPr/>
          </p:nvSpPr>
          <p:spPr>
            <a:xfrm>
              <a:off x="0" y="1518323"/>
              <a:ext cx="3307640" cy="1066118"/>
            </a:xfrm>
            <a:prstGeom prst="wedgeEllipseCallout">
              <a:avLst>
                <a:gd name="adj1" fmla="val 52648"/>
                <a:gd name="adj2" fmla="val 53269"/>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Calibri"/>
                  <a:cs typeface="Calibri"/>
                </a:rPr>
                <a:t>“Encoding </a:t>
              </a:r>
              <a:r>
                <a:rPr lang="en-US" sz="2000" dirty="0" err="1" smtClean="0">
                  <a:latin typeface="Calibri"/>
                  <a:cs typeface="Calibri"/>
                </a:rPr>
                <a:t>Configs</a:t>
              </a:r>
              <a:r>
                <a:rPr lang="en-US" sz="2000" dirty="0" smtClean="0">
                  <a:latin typeface="Calibri"/>
                  <a:cs typeface="Calibri"/>
                </a:rPr>
                <a:t>” </a:t>
              </a:r>
            </a:p>
            <a:p>
              <a:pPr algn="ctr"/>
              <a:r>
                <a:rPr lang="en-US" sz="2000" dirty="0" smtClean="0">
                  <a:latin typeface="Calibri"/>
                  <a:cs typeface="Calibri"/>
                </a:rPr>
                <a:t>To Ingresses</a:t>
              </a:r>
              <a:endParaRPr lang="en-US" sz="2000" dirty="0">
                <a:latin typeface="Calibri"/>
                <a:cs typeface="Calibri"/>
              </a:endParaRPr>
            </a:p>
          </p:txBody>
        </p:sp>
      </p:grpSp>
      <p:grpSp>
        <p:nvGrpSpPr>
          <p:cNvPr id="13" name="Group 45"/>
          <p:cNvGrpSpPr/>
          <p:nvPr/>
        </p:nvGrpSpPr>
        <p:grpSpPr>
          <a:xfrm>
            <a:off x="4676683" y="1527409"/>
            <a:ext cx="4467317" cy="3465172"/>
            <a:chOff x="4676683" y="1527409"/>
            <a:chExt cx="4467317" cy="3465172"/>
          </a:xfrm>
        </p:grpSpPr>
        <p:cxnSp>
          <p:nvCxnSpPr>
            <p:cNvPr id="35" name="Straight Arrow Connector 34"/>
            <p:cNvCxnSpPr/>
            <p:nvPr/>
          </p:nvCxnSpPr>
          <p:spPr>
            <a:xfrm rot="16200000" flipH="1">
              <a:off x="3890780" y="2399854"/>
              <a:ext cx="1860800" cy="221493"/>
            </a:xfrm>
            <a:prstGeom prst="straightConnector1">
              <a:avLst/>
            </a:prstGeom>
            <a:ln w="635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endCxn id="22" idx="1"/>
            </p:cNvCxnSpPr>
            <p:nvPr/>
          </p:nvCxnSpPr>
          <p:spPr>
            <a:xfrm rot="16200000" flipH="1">
              <a:off x="3973865" y="2316769"/>
              <a:ext cx="3412380" cy="1939243"/>
            </a:xfrm>
            <a:prstGeom prst="straightConnector1">
              <a:avLst/>
            </a:prstGeom>
            <a:ln w="635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7" idx="2"/>
              <a:endCxn id="18" idx="1"/>
            </p:cNvCxnSpPr>
            <p:nvPr/>
          </p:nvCxnSpPr>
          <p:spPr>
            <a:xfrm rot="16200000" flipH="1">
              <a:off x="4879548" y="1324544"/>
              <a:ext cx="1356471" cy="1762201"/>
            </a:xfrm>
            <a:prstGeom prst="straightConnector1">
              <a:avLst/>
            </a:prstGeom>
            <a:ln w="635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5" name="Oval Callout 44"/>
            <p:cNvSpPr/>
            <p:nvPr/>
          </p:nvSpPr>
          <p:spPr>
            <a:xfrm>
              <a:off x="5836360" y="1537809"/>
              <a:ext cx="3307640" cy="1066118"/>
            </a:xfrm>
            <a:prstGeom prst="wedgeEllipseCallout">
              <a:avLst>
                <a:gd name="adj1" fmla="val -64317"/>
                <a:gd name="adj2" fmla="val 43572"/>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Calibri"/>
                  <a:cs typeface="Calibri"/>
                </a:rPr>
                <a:t>“Decoding </a:t>
              </a:r>
              <a:r>
                <a:rPr lang="en-US" sz="2000" dirty="0" err="1" smtClean="0">
                  <a:latin typeface="Calibri"/>
                  <a:cs typeface="Calibri"/>
                </a:rPr>
                <a:t>Configs</a:t>
              </a:r>
              <a:r>
                <a:rPr lang="en-US" sz="2000" dirty="0" smtClean="0">
                  <a:latin typeface="Calibri"/>
                  <a:cs typeface="Calibri"/>
                </a:rPr>
                <a:t>” </a:t>
              </a:r>
            </a:p>
            <a:p>
              <a:pPr algn="ctr"/>
              <a:r>
                <a:rPr lang="en-US" sz="2000" dirty="0" smtClean="0">
                  <a:latin typeface="Calibri"/>
                  <a:cs typeface="Calibri"/>
                </a:rPr>
                <a:t>To Interiors</a:t>
              </a:r>
              <a:endParaRPr lang="en-US" sz="2000" dirty="0">
                <a:latin typeface="Calibri"/>
                <a:cs typeface="Calibri"/>
              </a:endParaRPr>
            </a:p>
          </p:txBody>
        </p:sp>
      </p:grpSp>
      <p:grpSp>
        <p:nvGrpSpPr>
          <p:cNvPr id="15" name="Group 47"/>
          <p:cNvGrpSpPr/>
          <p:nvPr/>
        </p:nvGrpSpPr>
        <p:grpSpPr>
          <a:xfrm>
            <a:off x="3582344" y="2861454"/>
            <a:ext cx="4242337" cy="2526060"/>
            <a:chOff x="3582344" y="2861454"/>
            <a:chExt cx="4242337" cy="2526060"/>
          </a:xfrm>
        </p:grpSpPr>
        <p:sp>
          <p:nvSpPr>
            <p:cNvPr id="41" name="AutoShape 15"/>
            <p:cNvSpPr>
              <a:spLocks noChangeArrowheads="1"/>
            </p:cNvSpPr>
            <p:nvPr/>
          </p:nvSpPr>
          <p:spPr bwMode="auto">
            <a:xfrm>
              <a:off x="3722562" y="2861454"/>
              <a:ext cx="861299" cy="613169"/>
            </a:xfrm>
            <a:prstGeom prst="roundRect">
              <a:avLst>
                <a:gd name="adj" fmla="val 16667"/>
              </a:avLst>
            </a:prstGeom>
            <a:solidFill>
              <a:srgbClr val="FF0000"/>
            </a:solidFill>
            <a:ln w="9525">
              <a:solidFill>
                <a:schemeClr val="tx1"/>
              </a:solidFill>
              <a:round/>
              <a:headEnd/>
              <a:tailEnd/>
            </a:ln>
          </p:spPr>
          <p:txBody>
            <a:bodyPr wrap="none" anchor="ctr">
              <a:prstTxWarp prst="textNoShape">
                <a:avLst/>
              </a:prstTxWarp>
            </a:bodyPr>
            <a:lstStyle/>
            <a:p>
              <a:pPr algn="ctr"/>
              <a:r>
                <a:rPr lang="en-US" dirty="0" smtClean="0">
                  <a:solidFill>
                    <a:srgbClr val="FFFFFF"/>
                  </a:solidFill>
                  <a:latin typeface="Calibri"/>
                  <a:cs typeface="Calibri"/>
                </a:rPr>
                <a:t>[0.1,0.4]</a:t>
              </a:r>
            </a:p>
            <a:p>
              <a:pPr algn="ctr"/>
              <a:r>
                <a:rPr lang="en-US" dirty="0" smtClean="0">
                  <a:solidFill>
                    <a:srgbClr val="FFFFFF"/>
                  </a:solidFill>
                  <a:latin typeface="Calibri"/>
                  <a:cs typeface="Calibri"/>
                </a:rPr>
                <a:t>[07,0.9]</a:t>
              </a:r>
              <a:endParaRPr lang="en-US" dirty="0">
                <a:solidFill>
                  <a:srgbClr val="FFFFFF"/>
                </a:solidFill>
                <a:latin typeface="Calibri"/>
                <a:cs typeface="Calibri"/>
              </a:endParaRPr>
            </a:p>
          </p:txBody>
        </p:sp>
        <p:sp>
          <p:nvSpPr>
            <p:cNvPr id="42" name="AutoShape 15"/>
            <p:cNvSpPr>
              <a:spLocks noChangeArrowheads="1"/>
            </p:cNvSpPr>
            <p:nvPr/>
          </p:nvSpPr>
          <p:spPr bwMode="auto">
            <a:xfrm>
              <a:off x="6990007" y="5036742"/>
              <a:ext cx="834674" cy="350772"/>
            </a:xfrm>
            <a:prstGeom prst="roundRect">
              <a:avLst>
                <a:gd name="adj" fmla="val 16667"/>
              </a:avLst>
            </a:prstGeom>
            <a:solidFill>
              <a:srgbClr val="FF0000"/>
            </a:solidFill>
            <a:ln w="9525">
              <a:solidFill>
                <a:schemeClr val="tx1"/>
              </a:solidFill>
              <a:round/>
              <a:headEnd/>
              <a:tailEnd/>
            </a:ln>
          </p:spPr>
          <p:txBody>
            <a:bodyPr wrap="none" anchor="ctr">
              <a:prstTxWarp prst="textNoShape">
                <a:avLst/>
              </a:prstTxWarp>
            </a:bodyPr>
            <a:lstStyle/>
            <a:p>
              <a:pPr algn="ctr"/>
              <a:r>
                <a:rPr lang="en-US" dirty="0" smtClean="0">
                  <a:solidFill>
                    <a:srgbClr val="FFFFFF"/>
                  </a:solidFill>
                  <a:latin typeface="Calibri"/>
                  <a:cs typeface="Calibri"/>
                </a:rPr>
                <a:t>[0.7,0.9]</a:t>
              </a:r>
              <a:endParaRPr lang="en-US" dirty="0">
                <a:solidFill>
                  <a:srgbClr val="FFFFFF"/>
                </a:solidFill>
                <a:latin typeface="Calibri"/>
                <a:cs typeface="Calibri"/>
              </a:endParaRPr>
            </a:p>
          </p:txBody>
        </p:sp>
        <p:sp>
          <p:nvSpPr>
            <p:cNvPr id="43" name="AutoShape 15"/>
            <p:cNvSpPr>
              <a:spLocks noChangeArrowheads="1"/>
            </p:cNvSpPr>
            <p:nvPr/>
          </p:nvSpPr>
          <p:spPr bwMode="auto">
            <a:xfrm>
              <a:off x="5334790" y="3825005"/>
              <a:ext cx="861299" cy="356790"/>
            </a:xfrm>
            <a:prstGeom prst="roundRect">
              <a:avLst>
                <a:gd name="adj" fmla="val 16667"/>
              </a:avLst>
            </a:prstGeom>
            <a:solidFill>
              <a:srgbClr val="FF0000"/>
            </a:solidFill>
            <a:ln w="9525">
              <a:solidFill>
                <a:schemeClr val="tx1"/>
              </a:solidFill>
              <a:round/>
              <a:headEnd/>
              <a:tailEnd/>
            </a:ln>
          </p:spPr>
          <p:txBody>
            <a:bodyPr wrap="none" anchor="ctr">
              <a:prstTxWarp prst="textNoShape">
                <a:avLst/>
              </a:prstTxWarp>
            </a:bodyPr>
            <a:lstStyle/>
            <a:p>
              <a:pPr algn="ctr"/>
              <a:r>
                <a:rPr lang="en-US" dirty="0" smtClean="0">
                  <a:solidFill>
                    <a:srgbClr val="FFFFFF"/>
                  </a:solidFill>
                  <a:latin typeface="Calibri"/>
                  <a:cs typeface="Calibri"/>
                </a:rPr>
                <a:t>[0.1,0.4]</a:t>
              </a:r>
            </a:p>
          </p:txBody>
        </p:sp>
        <p:sp>
          <p:nvSpPr>
            <p:cNvPr id="44" name="AutoShape 15"/>
            <p:cNvSpPr>
              <a:spLocks noChangeArrowheads="1"/>
            </p:cNvSpPr>
            <p:nvPr/>
          </p:nvSpPr>
          <p:spPr bwMode="auto">
            <a:xfrm>
              <a:off x="3582344" y="4996413"/>
              <a:ext cx="861299" cy="356790"/>
            </a:xfrm>
            <a:prstGeom prst="roundRect">
              <a:avLst>
                <a:gd name="adj" fmla="val 16667"/>
              </a:avLst>
            </a:prstGeom>
            <a:solidFill>
              <a:schemeClr val="tx1">
                <a:lumMod val="95000"/>
                <a:lumOff val="5000"/>
              </a:schemeClr>
            </a:solidFill>
            <a:ln w="9525">
              <a:solidFill>
                <a:schemeClr val="tx1"/>
              </a:solidFill>
              <a:round/>
              <a:headEnd/>
              <a:tailEnd/>
            </a:ln>
          </p:spPr>
          <p:txBody>
            <a:bodyPr wrap="none" anchor="ctr">
              <a:prstTxWarp prst="textNoShape">
                <a:avLst/>
              </a:prstTxWarp>
            </a:bodyPr>
            <a:lstStyle/>
            <a:p>
              <a:pPr algn="ctr"/>
              <a:r>
                <a:rPr lang="en-US" dirty="0" smtClean="0">
                  <a:solidFill>
                    <a:srgbClr val="FFFFFF"/>
                  </a:solidFill>
                  <a:latin typeface="Calibri"/>
                  <a:cs typeface="Calibri"/>
                </a:rPr>
                <a:t>[0,0.3]</a:t>
              </a:r>
            </a:p>
          </p:txBody>
        </p:sp>
        <p:sp>
          <p:nvSpPr>
            <p:cNvPr id="46" name="AutoShape 15"/>
            <p:cNvSpPr>
              <a:spLocks noChangeArrowheads="1"/>
            </p:cNvSpPr>
            <p:nvPr/>
          </p:nvSpPr>
          <p:spPr bwMode="auto">
            <a:xfrm>
              <a:off x="6614162" y="3420929"/>
              <a:ext cx="861299" cy="356790"/>
            </a:xfrm>
            <a:prstGeom prst="roundRect">
              <a:avLst>
                <a:gd name="adj" fmla="val 16667"/>
              </a:avLst>
            </a:prstGeom>
            <a:solidFill>
              <a:schemeClr val="tx1">
                <a:lumMod val="95000"/>
                <a:lumOff val="5000"/>
              </a:schemeClr>
            </a:solidFill>
            <a:ln w="9525">
              <a:solidFill>
                <a:schemeClr val="tx1"/>
              </a:solidFill>
              <a:round/>
              <a:headEnd/>
              <a:tailEnd/>
            </a:ln>
          </p:spPr>
          <p:txBody>
            <a:bodyPr wrap="none" anchor="ctr">
              <a:prstTxWarp prst="textNoShape">
                <a:avLst/>
              </a:prstTxWarp>
            </a:bodyPr>
            <a:lstStyle/>
            <a:p>
              <a:pPr algn="ctr"/>
              <a:r>
                <a:rPr lang="en-US" dirty="0" smtClean="0">
                  <a:solidFill>
                    <a:srgbClr val="FFFFFF"/>
                  </a:solidFill>
                  <a:latin typeface="Calibri"/>
                  <a:cs typeface="Calibri"/>
                </a:rPr>
                <a:t>[0.1,0.3]</a:t>
              </a:r>
            </a:p>
          </p:txBody>
        </p:sp>
        <p:sp>
          <p:nvSpPr>
            <p:cNvPr id="47" name="AutoShape 15"/>
            <p:cNvSpPr>
              <a:spLocks noChangeArrowheads="1"/>
            </p:cNvSpPr>
            <p:nvPr/>
          </p:nvSpPr>
          <p:spPr bwMode="auto">
            <a:xfrm>
              <a:off x="5334236" y="4223131"/>
              <a:ext cx="861299" cy="356790"/>
            </a:xfrm>
            <a:prstGeom prst="roundRect">
              <a:avLst>
                <a:gd name="adj" fmla="val 16667"/>
              </a:avLst>
            </a:prstGeom>
            <a:solidFill>
              <a:schemeClr val="tx1">
                <a:lumMod val="95000"/>
                <a:lumOff val="5000"/>
              </a:schemeClr>
            </a:solidFill>
            <a:ln w="9525">
              <a:solidFill>
                <a:schemeClr val="tx1"/>
              </a:solidFill>
              <a:round/>
              <a:headEnd/>
              <a:tailEnd/>
            </a:ln>
          </p:spPr>
          <p:txBody>
            <a:bodyPr wrap="none" anchor="ctr">
              <a:prstTxWarp prst="textNoShape">
                <a:avLst/>
              </a:prstTxWarp>
            </a:bodyPr>
            <a:lstStyle/>
            <a:p>
              <a:pPr algn="ctr"/>
              <a:r>
                <a:rPr lang="en-US" dirty="0" smtClean="0">
                  <a:solidFill>
                    <a:srgbClr val="FFFFFF"/>
                  </a:solidFill>
                  <a:latin typeface="Calibri"/>
                  <a:cs typeface="Calibri"/>
                </a:rPr>
                <a:t>[0,0.1]</a:t>
              </a:r>
            </a:p>
          </p:txBody>
        </p:sp>
      </p:grpSp>
      <p:sp>
        <p:nvSpPr>
          <p:cNvPr id="50" name="Oval Callout 49"/>
          <p:cNvSpPr/>
          <p:nvPr/>
        </p:nvSpPr>
        <p:spPr>
          <a:xfrm>
            <a:off x="0" y="3588441"/>
            <a:ext cx="4223147" cy="1521470"/>
          </a:xfrm>
          <a:prstGeom prst="wedgeEllipseCallout">
            <a:avLst>
              <a:gd name="adj1" fmla="val 1445"/>
              <a:gd name="adj2" fmla="val -51549"/>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1" dirty="0" smtClean="0">
                <a:latin typeface="Calibri"/>
                <a:cs typeface="Calibri"/>
              </a:rPr>
              <a:t>Cache Consistency:</a:t>
            </a:r>
            <a:r>
              <a:rPr lang="en-US" sz="2000" dirty="0" smtClean="0">
                <a:latin typeface="Calibri"/>
                <a:cs typeface="Calibri"/>
              </a:rPr>
              <a:t/>
            </a:r>
            <a:br>
              <a:rPr lang="en-US" sz="2000" dirty="0" smtClean="0">
                <a:latin typeface="Calibri"/>
                <a:cs typeface="Calibri"/>
              </a:rPr>
            </a:br>
            <a:r>
              <a:rPr lang="en-US" sz="2000" dirty="0" smtClean="0">
                <a:latin typeface="Calibri"/>
                <a:cs typeface="Calibri"/>
              </a:rPr>
              <a:t>Create “logical buckets”</a:t>
            </a:r>
          </a:p>
          <a:p>
            <a:pPr algn="ctr"/>
            <a:r>
              <a:rPr lang="en-US" sz="2000" dirty="0" smtClean="0">
                <a:latin typeface="Calibri"/>
                <a:cs typeface="Calibri"/>
              </a:rPr>
              <a:t>For every path-interior pair </a:t>
            </a:r>
          </a:p>
          <a:p>
            <a:pPr algn="ctr"/>
            <a:r>
              <a:rPr lang="en-US" sz="2000" dirty="0" smtClean="0">
                <a:latin typeface="Calibri"/>
                <a:cs typeface="Calibri"/>
              </a:rPr>
              <a:t>Evict </a:t>
            </a:r>
            <a:r>
              <a:rPr lang="en-US" sz="2000" b="1" i="1" dirty="0" smtClean="0">
                <a:latin typeface="Calibri"/>
                <a:cs typeface="Calibri"/>
              </a:rPr>
              <a:t>only within </a:t>
            </a:r>
            <a:r>
              <a:rPr lang="en-US" sz="2000" dirty="0" smtClean="0">
                <a:latin typeface="Calibri"/>
                <a:cs typeface="Calibri"/>
              </a:rPr>
              <a:t>buckets</a:t>
            </a:r>
            <a:endParaRPr lang="en-US" sz="2000" dirty="0">
              <a:latin typeface="Calibri"/>
              <a:cs typeface="Calibri"/>
            </a:endParaRPr>
          </a:p>
        </p:txBody>
      </p:sp>
      <p:sp>
        <p:nvSpPr>
          <p:cNvPr id="49" name="Text Box 29"/>
          <p:cNvSpPr txBox="1">
            <a:spLocks noChangeArrowheads="1"/>
          </p:cNvSpPr>
          <p:nvPr/>
        </p:nvSpPr>
        <p:spPr bwMode="auto">
          <a:xfrm>
            <a:off x="244375" y="5975658"/>
            <a:ext cx="8735247" cy="461665"/>
          </a:xfrm>
          <a:prstGeom prst="rect">
            <a:avLst/>
          </a:prstGeom>
          <a:solidFill>
            <a:srgbClr val="006600"/>
          </a:solidFill>
          <a:ln w="9525">
            <a:noFill/>
            <a:miter lim="800000"/>
            <a:headEnd/>
            <a:tailEnd/>
          </a:ln>
        </p:spPr>
        <p:txBody>
          <a:bodyPr wrap="square">
            <a:prstTxWarp prst="textNoShape">
              <a:avLst/>
            </a:prstTxWarp>
            <a:spAutoFit/>
          </a:bodyPr>
          <a:lstStyle/>
          <a:p>
            <a:pPr algn="ctr"/>
            <a:r>
              <a:rPr lang="en-US" sz="2400" dirty="0">
                <a:solidFill>
                  <a:srgbClr val="FFFFFF"/>
                </a:solidFill>
                <a:latin typeface="Calibri"/>
                <a:cs typeface="Calibri"/>
              </a:rPr>
              <a:t>Non-overlapping hash-</a:t>
            </a:r>
            <a:r>
              <a:rPr lang="en-US" sz="2400" dirty="0" smtClean="0">
                <a:solidFill>
                  <a:srgbClr val="FFFFFF"/>
                </a:solidFill>
                <a:latin typeface="Calibri"/>
                <a:cs typeface="Calibri"/>
              </a:rPr>
              <a:t>ranges per-path to avoid </a:t>
            </a:r>
            <a:r>
              <a:rPr lang="en-US" sz="2400" dirty="0">
                <a:solidFill>
                  <a:srgbClr val="FFFFFF"/>
                </a:solidFill>
                <a:latin typeface="Calibri"/>
                <a:cs typeface="Calibri"/>
              </a:rPr>
              <a:t>redundant</a:t>
            </a:r>
            <a:r>
              <a:rPr lang="en-US" sz="2400" dirty="0" smtClean="0">
                <a:solidFill>
                  <a:srgbClr val="FFFFFF"/>
                </a:solidFill>
                <a:latin typeface="Calibri"/>
                <a:cs typeface="Calibri"/>
              </a:rPr>
              <a:t> caching</a:t>
            </a:r>
          </a:p>
        </p:txBody>
      </p:sp>
      <p:sp>
        <p:nvSpPr>
          <p:cNvPr id="51" name="Flowchart: Magnetic Disk 6"/>
          <p:cNvSpPr/>
          <p:nvPr/>
        </p:nvSpPr>
        <p:spPr>
          <a:xfrm>
            <a:off x="3079214" y="3049420"/>
            <a:ext cx="546230" cy="295365"/>
          </a:xfrm>
          <a:prstGeom prst="flowChartMagneticDisk">
            <a:avLst/>
          </a:prstGeom>
          <a:solidFill>
            <a:srgbClr val="FF0000"/>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52" name="Flowchart: Magnetic Disk 6"/>
          <p:cNvSpPr/>
          <p:nvPr/>
        </p:nvSpPr>
        <p:spPr>
          <a:xfrm>
            <a:off x="3054419" y="3408575"/>
            <a:ext cx="546230" cy="295365"/>
          </a:xfrm>
          <a:prstGeom prst="flowChartMagneticDisk">
            <a:avLst/>
          </a:prstGeom>
          <a:solidFill>
            <a:srgbClr val="FF0000"/>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53" name="Flowchart: Magnetic Disk 6"/>
          <p:cNvSpPr/>
          <p:nvPr/>
        </p:nvSpPr>
        <p:spPr>
          <a:xfrm>
            <a:off x="4698210" y="3915413"/>
            <a:ext cx="546230" cy="295365"/>
          </a:xfrm>
          <a:prstGeom prst="flowChartMagneticDisk">
            <a:avLst/>
          </a:prstGeom>
          <a:solidFill>
            <a:schemeClr val="tx1">
              <a:lumMod val="95000"/>
              <a:lumOff val="5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54" name="Flowchart: Magnetic Disk 6"/>
          <p:cNvSpPr/>
          <p:nvPr/>
        </p:nvSpPr>
        <p:spPr>
          <a:xfrm>
            <a:off x="2916232" y="5411723"/>
            <a:ext cx="546230" cy="295365"/>
          </a:xfrm>
          <a:prstGeom prst="flowChartMagneticDisk">
            <a:avLst/>
          </a:prstGeom>
          <a:solidFill>
            <a:schemeClr val="tx1">
              <a:lumMod val="95000"/>
              <a:lumOff val="5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55" name="Flowchart: Magnetic Disk 6"/>
          <p:cNvSpPr/>
          <p:nvPr/>
        </p:nvSpPr>
        <p:spPr>
          <a:xfrm>
            <a:off x="6420571" y="5253990"/>
            <a:ext cx="546230" cy="295365"/>
          </a:xfrm>
          <a:prstGeom prst="flowChartMagneticDisk">
            <a:avLst/>
          </a:prstGeom>
          <a:solidFill>
            <a:srgbClr val="FF0000"/>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56" name="Flowchart: Magnetic Disk 6"/>
          <p:cNvSpPr/>
          <p:nvPr/>
        </p:nvSpPr>
        <p:spPr>
          <a:xfrm>
            <a:off x="4712423" y="3619433"/>
            <a:ext cx="546230" cy="295365"/>
          </a:xfrm>
          <a:prstGeom prst="flowChartMagneticDisk">
            <a:avLst/>
          </a:prstGeom>
          <a:solidFill>
            <a:srgbClr val="FF0000"/>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57" name="Flowchart: Magnetic Disk 6"/>
          <p:cNvSpPr/>
          <p:nvPr/>
        </p:nvSpPr>
        <p:spPr>
          <a:xfrm>
            <a:off x="6199077" y="3260278"/>
            <a:ext cx="546230" cy="295365"/>
          </a:xfrm>
          <a:prstGeom prst="flowChartMagneticDisk">
            <a:avLst/>
          </a:prstGeom>
          <a:solidFill>
            <a:schemeClr val="tx1">
              <a:lumMod val="95000"/>
              <a:lumOff val="5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58" name="Oval Callout 57"/>
          <p:cNvSpPr/>
          <p:nvPr/>
        </p:nvSpPr>
        <p:spPr>
          <a:xfrm>
            <a:off x="3261834" y="1641525"/>
            <a:ext cx="3438778" cy="1357731"/>
          </a:xfrm>
          <a:prstGeom prst="wedgeEllipseCallout">
            <a:avLst>
              <a:gd name="adj1" fmla="val -65994"/>
              <a:gd name="adj2" fmla="val 41265"/>
            </a:avLst>
          </a:prstGeom>
          <a:solidFill>
            <a:schemeClr val="tx2">
              <a:lumMod val="5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1" dirty="0" smtClean="0">
                <a:latin typeface="Calibri"/>
                <a:cs typeface="Calibri"/>
              </a:rPr>
              <a:t>Candidate packets </a:t>
            </a:r>
            <a:r>
              <a:rPr lang="en-US" sz="2000" dirty="0" smtClean="0">
                <a:latin typeface="Calibri"/>
                <a:cs typeface="Calibri"/>
              </a:rPr>
              <a:t>must be available on new packet’s path</a:t>
            </a:r>
            <a:endParaRPr lang="en-US" sz="2000" dirty="0">
              <a:latin typeface="Calibri"/>
              <a:cs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49" grpId="0"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Performance benchmarks</a:t>
            </a:r>
            <a:endParaRPr lang="en-US" dirty="0"/>
          </a:p>
        </p:txBody>
      </p:sp>
      <p:graphicFrame>
        <p:nvGraphicFramePr>
          <p:cNvPr id="5" name="Content Placeholder 4"/>
          <p:cNvGraphicFramePr>
            <a:graphicFrameLocks noGrp="1"/>
          </p:cNvGraphicFramePr>
          <p:nvPr>
            <p:ph idx="1"/>
          </p:nvPr>
        </p:nvGraphicFramePr>
        <p:xfrm>
          <a:off x="304800" y="1447800"/>
          <a:ext cx="8229600" cy="148336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US" dirty="0" smtClean="0"/>
                        <a:t>Network</a:t>
                      </a:r>
                      <a:endParaRPr lang="en-US" dirty="0"/>
                    </a:p>
                  </a:txBody>
                  <a:tcPr/>
                </a:tc>
                <a:tc>
                  <a:txBody>
                    <a:bodyPr/>
                    <a:lstStyle/>
                    <a:p>
                      <a:r>
                        <a:rPr lang="en-US" dirty="0" smtClean="0"/>
                        <a:t>#</a:t>
                      </a:r>
                      <a:r>
                        <a:rPr lang="en-US" dirty="0" err="1" smtClean="0"/>
                        <a:t>PoPs</a:t>
                      </a:r>
                      <a:endParaRPr lang="en-US" dirty="0"/>
                    </a:p>
                  </a:txBody>
                  <a:tcPr/>
                </a:tc>
                <a:tc>
                  <a:txBody>
                    <a:bodyPr/>
                    <a:lstStyle/>
                    <a:p>
                      <a:r>
                        <a:rPr lang="en-US" dirty="0" err="1" smtClean="0"/>
                        <a:t>Time(s</a:t>
                      </a:r>
                      <a:r>
                        <a:rPr lang="en-US" dirty="0" smtClean="0"/>
                        <a:t>)</a:t>
                      </a:r>
                      <a:endParaRPr lang="en-US" dirty="0"/>
                    </a:p>
                  </a:txBody>
                  <a:tcPr/>
                </a:tc>
                <a:tc>
                  <a:txBody>
                    <a:bodyPr/>
                    <a:lstStyle/>
                    <a:p>
                      <a:r>
                        <a:rPr lang="en-US" dirty="0" smtClean="0"/>
                        <a:t>#Routers</a:t>
                      </a:r>
                      <a:endParaRPr lang="en-US" dirty="0"/>
                    </a:p>
                  </a:txBody>
                  <a:tcPr/>
                </a:tc>
                <a:tc>
                  <a:txBody>
                    <a:bodyPr/>
                    <a:lstStyle/>
                    <a:p>
                      <a:r>
                        <a:rPr lang="en-US" dirty="0" err="1" smtClean="0"/>
                        <a:t>Time(s</a:t>
                      </a:r>
                      <a:r>
                        <a:rPr lang="en-US" dirty="0" smtClean="0"/>
                        <a:t>)</a:t>
                      </a:r>
                      <a:endParaRPr lang="en-US" dirty="0"/>
                    </a:p>
                  </a:txBody>
                  <a:tcPr/>
                </a:tc>
              </a:tr>
              <a:tr h="370840">
                <a:tc>
                  <a:txBody>
                    <a:bodyPr/>
                    <a:lstStyle/>
                    <a:p>
                      <a:r>
                        <a:rPr lang="en-US" dirty="0" smtClean="0"/>
                        <a:t>Level3</a:t>
                      </a:r>
                      <a:endParaRPr lang="en-US" dirty="0"/>
                    </a:p>
                  </a:txBody>
                  <a:tcPr/>
                </a:tc>
                <a:tc>
                  <a:txBody>
                    <a:bodyPr/>
                    <a:lstStyle/>
                    <a:p>
                      <a:r>
                        <a:rPr lang="en-US" dirty="0" smtClean="0"/>
                        <a:t>63</a:t>
                      </a:r>
                      <a:endParaRPr lang="en-US" dirty="0"/>
                    </a:p>
                  </a:txBody>
                  <a:tcPr/>
                </a:tc>
                <a:tc>
                  <a:txBody>
                    <a:bodyPr/>
                    <a:lstStyle/>
                    <a:p>
                      <a:r>
                        <a:rPr lang="en-US" dirty="0" smtClean="0"/>
                        <a:t>0.53</a:t>
                      </a:r>
                      <a:endParaRPr lang="en-US" dirty="0"/>
                    </a:p>
                  </a:txBody>
                  <a:tcPr/>
                </a:tc>
                <a:tc>
                  <a:txBody>
                    <a:bodyPr/>
                    <a:lstStyle/>
                    <a:p>
                      <a:r>
                        <a:rPr lang="en-US" dirty="0" smtClean="0"/>
                        <a:t>315</a:t>
                      </a:r>
                      <a:endParaRPr lang="en-US" dirty="0"/>
                    </a:p>
                  </a:txBody>
                  <a:tcPr/>
                </a:tc>
                <a:tc>
                  <a:txBody>
                    <a:bodyPr/>
                    <a:lstStyle/>
                    <a:p>
                      <a:r>
                        <a:rPr lang="en-US" dirty="0" smtClean="0"/>
                        <a:t>30</a:t>
                      </a:r>
                      <a:endParaRPr lang="en-US" dirty="0"/>
                    </a:p>
                  </a:txBody>
                  <a:tcPr/>
                </a:tc>
              </a:tr>
              <a:tr h="370840">
                <a:tc>
                  <a:txBody>
                    <a:bodyPr/>
                    <a:lstStyle/>
                    <a:p>
                      <a:r>
                        <a:rPr lang="en-US" dirty="0" smtClean="0"/>
                        <a:t>Sprint</a:t>
                      </a:r>
                      <a:endParaRPr lang="en-US" dirty="0"/>
                    </a:p>
                  </a:txBody>
                  <a:tcPr/>
                </a:tc>
                <a:tc>
                  <a:txBody>
                    <a:bodyPr/>
                    <a:lstStyle/>
                    <a:p>
                      <a:r>
                        <a:rPr lang="en-US" dirty="0" smtClean="0"/>
                        <a:t>52</a:t>
                      </a:r>
                      <a:endParaRPr lang="en-US" dirty="0"/>
                    </a:p>
                  </a:txBody>
                  <a:tcPr/>
                </a:tc>
                <a:tc>
                  <a:txBody>
                    <a:bodyPr/>
                    <a:lstStyle/>
                    <a:p>
                      <a:r>
                        <a:rPr lang="en-US" dirty="0" smtClean="0"/>
                        <a:t>0.47</a:t>
                      </a:r>
                      <a:endParaRPr lang="en-US" dirty="0"/>
                    </a:p>
                  </a:txBody>
                  <a:tcPr/>
                </a:tc>
                <a:tc>
                  <a:txBody>
                    <a:bodyPr/>
                    <a:lstStyle/>
                    <a:p>
                      <a:r>
                        <a:rPr lang="en-US" dirty="0" smtClean="0"/>
                        <a:t>260</a:t>
                      </a:r>
                      <a:endParaRPr lang="en-US" dirty="0"/>
                    </a:p>
                  </a:txBody>
                  <a:tcPr/>
                </a:tc>
                <a:tc>
                  <a:txBody>
                    <a:bodyPr/>
                    <a:lstStyle/>
                    <a:p>
                      <a:r>
                        <a:rPr lang="en-US" dirty="0" smtClean="0"/>
                        <a:t>21</a:t>
                      </a:r>
                      <a:endParaRPr lang="en-US" dirty="0"/>
                    </a:p>
                  </a:txBody>
                  <a:tcPr/>
                </a:tc>
              </a:tr>
              <a:tr h="370840">
                <a:tc>
                  <a:txBody>
                    <a:bodyPr/>
                    <a:lstStyle/>
                    <a:p>
                      <a:r>
                        <a:rPr lang="en-US" dirty="0" smtClean="0"/>
                        <a:t>Telstra</a:t>
                      </a:r>
                      <a:endParaRPr lang="en-US" dirty="0"/>
                    </a:p>
                  </a:txBody>
                  <a:tcPr/>
                </a:tc>
                <a:tc>
                  <a:txBody>
                    <a:bodyPr/>
                    <a:lstStyle/>
                    <a:p>
                      <a:r>
                        <a:rPr lang="en-US" dirty="0" smtClean="0"/>
                        <a:t>44</a:t>
                      </a:r>
                      <a:endParaRPr lang="en-US" dirty="0"/>
                    </a:p>
                  </a:txBody>
                  <a:tcPr/>
                </a:tc>
                <a:tc>
                  <a:txBody>
                    <a:bodyPr/>
                    <a:lstStyle/>
                    <a:p>
                      <a:r>
                        <a:rPr lang="en-US" dirty="0" smtClean="0"/>
                        <a:t>0.29</a:t>
                      </a:r>
                      <a:endParaRPr lang="en-US" dirty="0"/>
                    </a:p>
                  </a:txBody>
                  <a:tcPr/>
                </a:tc>
                <a:tc>
                  <a:txBody>
                    <a:bodyPr/>
                    <a:lstStyle/>
                    <a:p>
                      <a:r>
                        <a:rPr lang="en-US" dirty="0" smtClean="0"/>
                        <a:t>220</a:t>
                      </a:r>
                      <a:endParaRPr lang="en-US" dirty="0"/>
                    </a:p>
                  </a:txBody>
                  <a:tcPr/>
                </a:tc>
                <a:tc>
                  <a:txBody>
                    <a:bodyPr/>
                    <a:lstStyle/>
                    <a:p>
                      <a:r>
                        <a:rPr lang="en-US" dirty="0" smtClean="0"/>
                        <a:t>17</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127DDA1B-A813-48E7-A621-BCE11CD7923A}" type="slidenum">
              <a:rPr lang="en-US" smtClean="0"/>
              <a:pPr>
                <a:defRPr/>
              </a:pPr>
              <a:t>38</a:t>
            </a:fld>
            <a:endParaRPr lang="en-US" dirty="0"/>
          </a:p>
        </p:txBody>
      </p:sp>
      <p:graphicFrame>
        <p:nvGraphicFramePr>
          <p:cNvPr id="6" name="Table 5"/>
          <p:cNvGraphicFramePr>
            <a:graphicFrameLocks noGrp="1"/>
          </p:cNvGraphicFramePr>
          <p:nvPr/>
        </p:nvGraphicFramePr>
        <p:xfrm>
          <a:off x="1905000" y="1447800"/>
          <a:ext cx="6629400" cy="2123440"/>
        </p:xfrm>
        <a:graphic>
          <a:graphicData uri="http://schemas.openxmlformats.org/drawingml/2006/table">
            <a:tbl>
              <a:tblPr firstRow="1" bandRow="1">
                <a:tableStyleId>{5C22544A-7EE6-4342-B048-85BDC9FD1C3A}</a:tableStyleId>
              </a:tblPr>
              <a:tblGrid>
                <a:gridCol w="1657350"/>
                <a:gridCol w="1657350"/>
                <a:gridCol w="1657350"/>
                <a:gridCol w="1657350"/>
              </a:tblGrid>
              <a:tr h="370840">
                <a:tc>
                  <a:txBody>
                    <a:bodyPr/>
                    <a:lstStyle/>
                    <a:p>
                      <a:r>
                        <a:rPr lang="en-US" dirty="0" smtClean="0"/>
                        <a:t># Match</a:t>
                      </a:r>
                      <a:br>
                        <a:rPr lang="en-US" dirty="0" smtClean="0"/>
                      </a:br>
                      <a:r>
                        <a:rPr lang="en-US" dirty="0" smtClean="0"/>
                        <a:t>regions</a:t>
                      </a:r>
                      <a:endParaRPr lang="en-US" dirty="0"/>
                    </a:p>
                  </a:txBody>
                  <a:tcPr/>
                </a:tc>
                <a:tc>
                  <a:txBody>
                    <a:bodyPr/>
                    <a:lstStyle/>
                    <a:p>
                      <a:r>
                        <a:rPr lang="en-US" dirty="0" smtClean="0"/>
                        <a:t>Redundancy</a:t>
                      </a:r>
                      <a:endParaRPr lang="en-US" dirty="0"/>
                    </a:p>
                  </a:txBody>
                  <a:tcPr/>
                </a:tc>
                <a:tc>
                  <a:txBody>
                    <a:bodyPr/>
                    <a:lstStyle/>
                    <a:p>
                      <a:r>
                        <a:rPr lang="en-US" dirty="0" smtClean="0"/>
                        <a:t>Throughput</a:t>
                      </a:r>
                      <a:endParaRPr lang="en-US" dirty="0"/>
                    </a:p>
                  </a:txBody>
                  <a:tcPr/>
                </a:tc>
                <a:tc>
                  <a:txBody>
                    <a:bodyPr/>
                    <a:lstStyle/>
                    <a:p>
                      <a:r>
                        <a:rPr lang="en-US" dirty="0" smtClean="0"/>
                        <a:t>Throughput</a:t>
                      </a:r>
                      <a:r>
                        <a:rPr lang="en-US" baseline="0" dirty="0" smtClean="0"/>
                        <a:t> </a:t>
                      </a:r>
                      <a:br>
                        <a:rPr lang="en-US" baseline="0" dirty="0" smtClean="0"/>
                      </a:br>
                      <a:r>
                        <a:rPr lang="en-US" baseline="0" dirty="0" smtClean="0"/>
                        <a:t>(w/o overhead)</a:t>
                      </a:r>
                      <a:endParaRPr lang="en-US" dirty="0"/>
                    </a:p>
                  </a:txBody>
                  <a:tcPr/>
                </a:tc>
              </a:tr>
              <a:tr h="370840">
                <a:tc>
                  <a:txBody>
                    <a:bodyPr/>
                    <a:lstStyle/>
                    <a:p>
                      <a:r>
                        <a:rPr lang="en-US" dirty="0" smtClean="0"/>
                        <a:t>1</a:t>
                      </a:r>
                      <a:endParaRPr lang="en-US" dirty="0"/>
                    </a:p>
                  </a:txBody>
                  <a:tcPr/>
                </a:tc>
                <a:tc>
                  <a:txBody>
                    <a:bodyPr/>
                    <a:lstStyle/>
                    <a:p>
                      <a:r>
                        <a:rPr lang="en-US" dirty="0" smtClean="0"/>
                        <a:t>24%</a:t>
                      </a:r>
                      <a:endParaRPr lang="en-US" dirty="0"/>
                    </a:p>
                  </a:txBody>
                  <a:tcPr/>
                </a:tc>
                <a:tc>
                  <a:txBody>
                    <a:bodyPr/>
                    <a:lstStyle/>
                    <a:p>
                      <a:r>
                        <a:rPr lang="en-US" dirty="0" smtClean="0"/>
                        <a:t>4.9Gbps</a:t>
                      </a:r>
                      <a:endParaRPr lang="en-US" dirty="0"/>
                    </a:p>
                  </a:txBody>
                  <a:tcPr/>
                </a:tc>
                <a:tc>
                  <a:txBody>
                    <a:bodyPr/>
                    <a:lstStyle/>
                    <a:p>
                      <a:r>
                        <a:rPr lang="en-US" dirty="0" smtClean="0"/>
                        <a:t>8.7Gbps</a:t>
                      </a:r>
                      <a:endParaRPr lang="en-US" dirty="0"/>
                    </a:p>
                  </a:txBody>
                  <a:tcPr/>
                </a:tc>
              </a:tr>
              <a:tr h="370840">
                <a:tc>
                  <a:txBody>
                    <a:bodyPr/>
                    <a:lstStyle/>
                    <a:p>
                      <a:r>
                        <a:rPr lang="en-US" dirty="0" smtClean="0"/>
                        <a:t>2</a:t>
                      </a:r>
                      <a:endParaRPr lang="en-US" dirty="0"/>
                    </a:p>
                  </a:txBody>
                  <a:tcPr/>
                </a:tc>
                <a:tc>
                  <a:txBody>
                    <a:bodyPr/>
                    <a:lstStyle/>
                    <a:p>
                      <a:r>
                        <a:rPr lang="en-US" dirty="0" smtClean="0"/>
                        <a:t>32%</a:t>
                      </a:r>
                      <a:endParaRPr lang="en-US" dirty="0"/>
                    </a:p>
                  </a:txBody>
                  <a:tcPr/>
                </a:tc>
                <a:tc>
                  <a:txBody>
                    <a:bodyPr/>
                    <a:lstStyle/>
                    <a:p>
                      <a:r>
                        <a:rPr lang="en-US" dirty="0" smtClean="0"/>
                        <a:t>4.5Gbps</a:t>
                      </a:r>
                      <a:endParaRPr lang="en-US" dirty="0"/>
                    </a:p>
                  </a:txBody>
                  <a:tcPr/>
                </a:tc>
                <a:tc>
                  <a:txBody>
                    <a:bodyPr/>
                    <a:lstStyle/>
                    <a:p>
                      <a:r>
                        <a:rPr lang="en-US" dirty="0" smtClean="0"/>
                        <a:t>7.9Gbps</a:t>
                      </a:r>
                      <a:endParaRPr lang="en-US" dirty="0"/>
                    </a:p>
                  </a:txBody>
                  <a:tcPr/>
                </a:tc>
              </a:tr>
              <a:tr h="370840">
                <a:tc>
                  <a:txBody>
                    <a:bodyPr/>
                    <a:lstStyle/>
                    <a:p>
                      <a:r>
                        <a:rPr lang="en-US" dirty="0" smtClean="0"/>
                        <a:t>3</a:t>
                      </a:r>
                      <a:endParaRPr lang="en-US" dirty="0"/>
                    </a:p>
                  </a:txBody>
                  <a:tcPr/>
                </a:tc>
                <a:tc>
                  <a:txBody>
                    <a:bodyPr/>
                    <a:lstStyle/>
                    <a:p>
                      <a:r>
                        <a:rPr lang="en-US" dirty="0" smtClean="0"/>
                        <a:t>35%</a:t>
                      </a:r>
                      <a:endParaRPr lang="en-US" dirty="0"/>
                    </a:p>
                  </a:txBody>
                  <a:tcPr/>
                </a:tc>
                <a:tc>
                  <a:txBody>
                    <a:bodyPr/>
                    <a:lstStyle/>
                    <a:p>
                      <a:r>
                        <a:rPr lang="en-US" dirty="0" smtClean="0"/>
                        <a:t>4.3Gbps</a:t>
                      </a:r>
                      <a:endParaRPr lang="en-US" dirty="0"/>
                    </a:p>
                  </a:txBody>
                  <a:tcPr/>
                </a:tc>
                <a:tc>
                  <a:txBody>
                    <a:bodyPr/>
                    <a:lstStyle/>
                    <a:p>
                      <a:r>
                        <a:rPr lang="en-US" dirty="0" smtClean="0"/>
                        <a:t>7.7Gbps</a:t>
                      </a:r>
                      <a:endParaRPr lang="en-US" dirty="0"/>
                    </a:p>
                  </a:txBody>
                  <a:tcPr/>
                </a:tc>
              </a:tr>
              <a:tr h="370840">
                <a:tc>
                  <a:txBody>
                    <a:bodyPr/>
                    <a:lstStyle/>
                    <a:p>
                      <a:r>
                        <a:rPr lang="en-US" dirty="0" smtClean="0"/>
                        <a:t>4</a:t>
                      </a:r>
                      <a:endParaRPr lang="en-US" dirty="0"/>
                    </a:p>
                  </a:txBody>
                  <a:tcPr/>
                </a:tc>
                <a:tc>
                  <a:txBody>
                    <a:bodyPr/>
                    <a:lstStyle/>
                    <a:p>
                      <a:r>
                        <a:rPr lang="en-US" dirty="0" smtClean="0"/>
                        <a:t>35%</a:t>
                      </a:r>
                      <a:endParaRPr lang="en-US" dirty="0"/>
                    </a:p>
                  </a:txBody>
                  <a:tcPr/>
                </a:tc>
                <a:tc>
                  <a:txBody>
                    <a:bodyPr/>
                    <a:lstStyle/>
                    <a:p>
                      <a:r>
                        <a:rPr lang="en-US" dirty="0" smtClean="0"/>
                        <a:t>4.3Gbps</a:t>
                      </a:r>
                      <a:endParaRPr lang="en-US" dirty="0"/>
                    </a:p>
                  </a:txBody>
                  <a:tcPr/>
                </a:tc>
                <a:tc>
                  <a:txBody>
                    <a:bodyPr/>
                    <a:lstStyle/>
                    <a:p>
                      <a:r>
                        <a:rPr lang="en-US" dirty="0" smtClean="0"/>
                        <a:t>7.6Gbps</a:t>
                      </a:r>
                      <a:endParaRPr lang="en-US" dirty="0"/>
                    </a:p>
                  </a:txBody>
                  <a:tcPr/>
                </a:tc>
              </a:tr>
            </a:tbl>
          </a:graphicData>
        </a:graphic>
      </p:graphicFrame>
      <p:sp>
        <p:nvSpPr>
          <p:cNvPr id="7" name="TextBox 6"/>
          <p:cNvSpPr txBox="1"/>
          <p:nvPr/>
        </p:nvSpPr>
        <p:spPr>
          <a:xfrm>
            <a:off x="381000" y="2057400"/>
            <a:ext cx="1140682" cy="1200329"/>
          </a:xfrm>
          <a:prstGeom prst="rect">
            <a:avLst/>
          </a:prstGeom>
          <a:solidFill>
            <a:schemeClr val="accent1"/>
          </a:solidFill>
        </p:spPr>
        <p:txBody>
          <a:bodyPr wrap="square" rtlCol="0">
            <a:spAutoFit/>
          </a:bodyPr>
          <a:lstStyle/>
          <a:p>
            <a:r>
              <a:rPr lang="en-US" dirty="0" smtClean="0">
                <a:latin typeface="+mn-lt"/>
              </a:rPr>
              <a:t>Encoding:</a:t>
            </a:r>
            <a:br>
              <a:rPr lang="en-US" dirty="0" smtClean="0">
                <a:latin typeface="+mn-lt"/>
              </a:rPr>
            </a:br>
            <a:r>
              <a:rPr lang="en-US" dirty="0" smtClean="0">
                <a:latin typeface="+mn-lt"/>
              </a:rPr>
              <a:t>2.2Gbps</a:t>
            </a:r>
          </a:p>
          <a:p>
            <a:r>
              <a:rPr lang="en-US" dirty="0" smtClean="0">
                <a:latin typeface="+mn-lt"/>
              </a:rPr>
              <a:t>(w/o click</a:t>
            </a:r>
            <a:br>
              <a:rPr lang="en-US" dirty="0" smtClean="0">
                <a:latin typeface="+mn-lt"/>
              </a:rPr>
            </a:br>
            <a:r>
              <a:rPr lang="en-US" dirty="0" smtClean="0">
                <a:latin typeface="+mn-lt"/>
              </a:rPr>
              <a:t>overhead)</a:t>
            </a:r>
            <a:endParaRPr lang="en-US" dirty="0">
              <a:latin typeface="+mn-lt"/>
            </a:endParaRPr>
          </a:p>
        </p:txBody>
      </p:sp>
      <p:sp>
        <p:nvSpPr>
          <p:cNvPr id="8" name="TextBox 7"/>
          <p:cNvSpPr txBox="1"/>
          <p:nvPr/>
        </p:nvSpPr>
        <p:spPr>
          <a:xfrm>
            <a:off x="838200" y="4429542"/>
            <a:ext cx="7391400" cy="2123658"/>
          </a:xfrm>
          <a:prstGeom prst="rect">
            <a:avLst/>
          </a:prstGeom>
          <a:solidFill>
            <a:schemeClr val="accent5"/>
          </a:solidFill>
          <a:effectLst>
            <a:outerShdw blurRad="50800" dist="38100" dir="2700000" algn="tl" rotWithShape="0">
              <a:srgbClr val="000000">
                <a:alpha val="43000"/>
              </a:srgbClr>
            </a:outerShdw>
          </a:effectLst>
          <a:scene3d>
            <a:camera prst="orthographicFront"/>
            <a:lightRig rig="threePt" dir="t"/>
          </a:scene3d>
          <a:sp3d>
            <a:bevelT/>
          </a:sp3d>
        </p:spPr>
        <p:txBody>
          <a:bodyPr wrap="square" rtlCol="0">
            <a:spAutoFit/>
          </a:bodyPr>
          <a:lstStyle/>
          <a:p>
            <a:r>
              <a:rPr lang="en-US" sz="2200" dirty="0" smtClean="0">
                <a:latin typeface="+mn-lt"/>
              </a:rPr>
              <a:t>Encoders </a:t>
            </a:r>
            <a:r>
              <a:rPr lang="en-US" sz="2200" dirty="0" err="1" smtClean="0">
                <a:latin typeface="+mn-lt"/>
                <a:sym typeface="Wingdings"/>
              </a:rPr>
              <a:t></a:t>
            </a:r>
            <a:r>
              <a:rPr lang="en-US" sz="2200" dirty="0" smtClean="0">
                <a:latin typeface="+mn-lt"/>
                <a:sym typeface="Wingdings"/>
              </a:rPr>
              <a:t> OC48; Decoders </a:t>
            </a:r>
            <a:r>
              <a:rPr lang="en-US" sz="2200" dirty="0" err="1" smtClean="0">
                <a:latin typeface="+mn-lt"/>
                <a:sym typeface="Wingdings"/>
              </a:rPr>
              <a:t></a:t>
            </a:r>
            <a:r>
              <a:rPr lang="en-US" sz="2200" dirty="0" smtClean="0">
                <a:latin typeface="+mn-lt"/>
                <a:sym typeface="Wingdings"/>
              </a:rPr>
              <a:t> OC192; Amenable to partial deployment</a:t>
            </a:r>
            <a:br>
              <a:rPr lang="en-US" sz="2200" dirty="0" smtClean="0">
                <a:latin typeface="+mn-lt"/>
                <a:sym typeface="Wingdings"/>
              </a:rPr>
            </a:br>
            <a:r>
              <a:rPr lang="en-US" sz="2200" dirty="0" smtClean="0">
                <a:latin typeface="+mn-lt"/>
                <a:sym typeface="Wingdings"/>
              </a:rPr>
              <a:t/>
            </a:r>
            <a:br>
              <a:rPr lang="en-US" sz="2200" dirty="0" smtClean="0">
                <a:latin typeface="+mn-lt"/>
                <a:sym typeface="Wingdings"/>
              </a:rPr>
            </a:br>
            <a:r>
              <a:rPr lang="en-US" sz="2200" dirty="0" smtClean="0">
                <a:latin typeface="+mn-lt"/>
                <a:sym typeface="Wingdings"/>
              </a:rPr>
              <a:t>For faster links:</a:t>
            </a:r>
          </a:p>
          <a:p>
            <a:r>
              <a:rPr lang="en-US" sz="2200" dirty="0" smtClean="0">
                <a:latin typeface="+mn-lt"/>
                <a:sym typeface="Wingdings"/>
              </a:rPr>
              <a:t>Fraction of traffic left unprocessed, to be acted on by other encoders/decoders </a:t>
            </a:r>
            <a:r>
              <a:rPr lang="en-US" sz="2200" dirty="0" err="1" smtClean="0">
                <a:latin typeface="+mn-lt"/>
                <a:sym typeface="Wingdings"/>
              </a:rPr>
              <a:t></a:t>
            </a:r>
            <a:r>
              <a:rPr lang="en-US" sz="2200" dirty="0" smtClean="0">
                <a:latin typeface="+mn-lt"/>
                <a:sym typeface="Wingdings"/>
              </a:rPr>
              <a:t> not optimal</a:t>
            </a:r>
            <a:endParaRPr lang="en-US" sz="2200" dirty="0">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ISPs_50_25.png"/>
          <p:cNvPicPr>
            <a:picLocks noChangeAspect="1"/>
          </p:cNvPicPr>
          <p:nvPr/>
        </p:nvPicPr>
        <p:blipFill>
          <a:blip r:embed="rId2"/>
          <a:stretch>
            <a:fillRect/>
          </a:stretch>
        </p:blipFill>
        <p:spPr>
          <a:xfrm>
            <a:off x="533400" y="2225275"/>
            <a:ext cx="6401788" cy="4632725"/>
          </a:xfrm>
          <a:prstGeom prst="rect">
            <a:avLst/>
          </a:prstGeom>
        </p:spPr>
      </p:pic>
      <p:pic>
        <p:nvPicPr>
          <p:cNvPr id="15" name="Picture 14" descr="Snapshot 2009-08-09 12-05-43.tiff"/>
          <p:cNvPicPr>
            <a:picLocks noChangeAspect="1"/>
          </p:cNvPicPr>
          <p:nvPr/>
        </p:nvPicPr>
        <p:blipFill>
          <a:blip r:embed="rId3"/>
          <a:stretch>
            <a:fillRect/>
          </a:stretch>
        </p:blipFill>
        <p:spPr>
          <a:xfrm>
            <a:off x="7247965" y="3643102"/>
            <a:ext cx="1667435" cy="1386098"/>
          </a:xfrm>
          <a:prstGeom prst="rect">
            <a:avLst/>
          </a:prstGeom>
        </p:spPr>
      </p:pic>
      <p:sp>
        <p:nvSpPr>
          <p:cNvPr id="13" name="Title 12"/>
          <p:cNvSpPr>
            <a:spLocks noGrp="1"/>
          </p:cNvSpPr>
          <p:nvPr>
            <p:ph type="title"/>
          </p:nvPr>
        </p:nvSpPr>
        <p:spPr>
          <a:xfrm>
            <a:off x="457200" y="274638"/>
            <a:ext cx="8229600" cy="1143000"/>
          </a:xfrm>
        </p:spPr>
        <p:txBody>
          <a:bodyPr/>
          <a:lstStyle/>
          <a:p>
            <a:r>
              <a:rPr lang="en-US" dirty="0" smtClean="0"/>
              <a:t>Network-wide benefits (ISPs)</a:t>
            </a:r>
            <a:endParaRPr lang="en-US" dirty="0"/>
          </a:p>
        </p:txBody>
      </p:sp>
      <p:sp>
        <p:nvSpPr>
          <p:cNvPr id="4" name="Slide Number Placeholder 3"/>
          <p:cNvSpPr>
            <a:spLocks noGrp="1"/>
          </p:cNvSpPr>
          <p:nvPr>
            <p:ph type="sldNum" sz="quarter" idx="12"/>
          </p:nvPr>
        </p:nvSpPr>
        <p:spPr/>
        <p:txBody>
          <a:bodyPr>
            <a:normAutofit/>
          </a:bodyPr>
          <a:lstStyle/>
          <a:p>
            <a:fld id="{5FB3A051-D589-44F7-B9C4-E480E4503EF8}" type="slidenum">
              <a:rPr lang="en-US" smtClean="0"/>
              <a:pPr/>
              <a:t>39</a:t>
            </a:fld>
            <a:endParaRPr lang="en-US" dirty="0"/>
          </a:p>
        </p:txBody>
      </p:sp>
      <p:sp>
        <p:nvSpPr>
          <p:cNvPr id="8" name="TextBox 7"/>
          <p:cNvSpPr txBox="1"/>
          <p:nvPr/>
        </p:nvSpPr>
        <p:spPr>
          <a:xfrm>
            <a:off x="1664519" y="3124200"/>
            <a:ext cx="5814963" cy="400110"/>
          </a:xfrm>
          <a:prstGeom prst="rect">
            <a:avLst/>
          </a:prstGeom>
          <a:solidFill>
            <a:schemeClr val="accent5"/>
          </a:solidFill>
          <a:effectLst>
            <a:outerShdw blurRad="50800" dist="38100" dir="2700000" algn="tl" rotWithShape="0">
              <a:srgbClr val="000000">
                <a:alpha val="43000"/>
              </a:srgbClr>
            </a:outerShdw>
          </a:effectLst>
          <a:scene3d>
            <a:camera prst="orthographicFront"/>
            <a:lightRig rig="threePt" dir="t"/>
          </a:scene3d>
          <a:sp3d>
            <a:bevelT/>
          </a:sp3d>
        </p:spPr>
        <p:txBody>
          <a:bodyPr wrap="none" rtlCol="0">
            <a:spAutoFit/>
          </a:bodyPr>
          <a:lstStyle/>
          <a:p>
            <a:r>
              <a:rPr lang="en-US" sz="2000" dirty="0" err="1" smtClean="0">
                <a:latin typeface="Calibri"/>
                <a:cs typeface="Calibri"/>
              </a:rPr>
              <a:t>SmartRE</a:t>
            </a:r>
            <a:r>
              <a:rPr lang="en-US" sz="2000" dirty="0" smtClean="0">
                <a:latin typeface="Calibri"/>
                <a:cs typeface="Calibri"/>
              </a:rPr>
              <a:t> is 4-5X better than the hop-by-hop approach</a:t>
            </a:r>
            <a:endParaRPr lang="en-US" sz="2000" dirty="0">
              <a:latin typeface="Calibri"/>
              <a:cs typeface="Calibri"/>
            </a:endParaRPr>
          </a:p>
        </p:txBody>
      </p:sp>
      <p:sp>
        <p:nvSpPr>
          <p:cNvPr id="9" name="TextBox 8"/>
          <p:cNvSpPr txBox="1"/>
          <p:nvPr/>
        </p:nvSpPr>
        <p:spPr>
          <a:xfrm>
            <a:off x="1974913" y="4170425"/>
            <a:ext cx="5194175" cy="400110"/>
          </a:xfrm>
          <a:prstGeom prst="rect">
            <a:avLst/>
          </a:prstGeom>
          <a:solidFill>
            <a:schemeClr val="accent5"/>
          </a:solidFill>
          <a:effectLst>
            <a:outerShdw blurRad="50800" dist="38100" dir="2700000" algn="tl" rotWithShape="0">
              <a:srgbClr val="000000">
                <a:alpha val="43000"/>
              </a:srgbClr>
            </a:outerShdw>
          </a:effectLst>
          <a:scene3d>
            <a:camera prst="orthographicFront"/>
            <a:lightRig rig="threePt" dir="t"/>
          </a:scene3d>
          <a:sp3d>
            <a:bevelT/>
          </a:sp3d>
        </p:spPr>
        <p:txBody>
          <a:bodyPr wrap="none" rtlCol="0">
            <a:spAutoFit/>
          </a:bodyPr>
          <a:lstStyle/>
          <a:p>
            <a:r>
              <a:rPr lang="en-US" sz="2000" dirty="0" err="1" smtClean="0">
                <a:latin typeface="Calibri"/>
                <a:cs typeface="Calibri"/>
              </a:rPr>
              <a:t>SmartRE</a:t>
            </a:r>
            <a:r>
              <a:rPr lang="en-US" sz="2000" dirty="0" smtClean="0">
                <a:latin typeface="Calibri"/>
                <a:cs typeface="Calibri"/>
              </a:rPr>
              <a:t> gets 80-90% of ideal unconstrained RE</a:t>
            </a:r>
            <a:endParaRPr lang="en-US" sz="2000" dirty="0">
              <a:latin typeface="Calibri"/>
              <a:cs typeface="Calibri"/>
            </a:endParaRPr>
          </a:p>
        </p:txBody>
      </p:sp>
      <p:sp>
        <p:nvSpPr>
          <p:cNvPr id="10" name="TextBox 9"/>
          <p:cNvSpPr txBox="1"/>
          <p:nvPr/>
        </p:nvSpPr>
        <p:spPr>
          <a:xfrm>
            <a:off x="1014363" y="5216649"/>
            <a:ext cx="7115274" cy="400110"/>
          </a:xfrm>
          <a:prstGeom prst="rect">
            <a:avLst/>
          </a:prstGeom>
          <a:solidFill>
            <a:schemeClr val="accent5"/>
          </a:solidFill>
          <a:effectLst>
            <a:outerShdw blurRad="50800" dist="38100" dir="2700000" algn="tl" rotWithShape="0">
              <a:srgbClr val="000000">
                <a:alpha val="43000"/>
              </a:srgbClr>
            </a:outerShdw>
          </a:effectLst>
          <a:scene3d>
            <a:camera prst="orthographicFront"/>
            <a:lightRig rig="threePt" dir="t"/>
          </a:scene3d>
          <a:sp3d>
            <a:bevelT/>
          </a:sp3d>
        </p:spPr>
        <p:txBody>
          <a:bodyPr wrap="none" rtlCol="0">
            <a:spAutoFit/>
          </a:bodyPr>
          <a:lstStyle/>
          <a:p>
            <a:r>
              <a:rPr lang="en-US" sz="2000" dirty="0" smtClean="0">
                <a:latin typeface="Calibri"/>
                <a:cs typeface="Calibri"/>
              </a:rPr>
              <a:t>Results consistent across redundancy profiles, on synthetic traces</a:t>
            </a:r>
            <a:endParaRPr lang="en-US" sz="2000" dirty="0">
              <a:latin typeface="Calibri"/>
              <a:cs typeface="Calibri"/>
            </a:endParaRPr>
          </a:p>
        </p:txBody>
      </p:sp>
      <p:sp>
        <p:nvSpPr>
          <p:cNvPr id="11" name="TextBox 10"/>
          <p:cNvSpPr txBox="1"/>
          <p:nvPr/>
        </p:nvSpPr>
        <p:spPr>
          <a:xfrm>
            <a:off x="1755589" y="1295400"/>
            <a:ext cx="5632822" cy="1200329"/>
          </a:xfrm>
          <a:prstGeom prst="rect">
            <a:avLst/>
          </a:prstGeom>
          <a:solidFill>
            <a:srgbClr val="660066"/>
          </a:solidFill>
        </p:spPr>
        <p:txBody>
          <a:bodyPr wrap="square" rtlCol="0">
            <a:spAutoFit/>
          </a:bodyPr>
          <a:lstStyle/>
          <a:p>
            <a:pPr algn="ctr"/>
            <a:r>
              <a:rPr lang="en-US" dirty="0" smtClean="0">
                <a:solidFill>
                  <a:srgbClr val="FFFFFF"/>
                </a:solidFill>
                <a:latin typeface="Calibri"/>
                <a:cs typeface="Calibri"/>
              </a:rPr>
              <a:t>Setup: Real traces from U. </a:t>
            </a:r>
            <a:r>
              <a:rPr lang="en-US" dirty="0" err="1" smtClean="0">
                <a:solidFill>
                  <a:srgbClr val="FFFFFF"/>
                </a:solidFill>
                <a:latin typeface="Calibri"/>
                <a:cs typeface="Calibri"/>
              </a:rPr>
              <a:t>Wisc</a:t>
            </a:r>
            <a:endParaRPr lang="en-US" dirty="0" smtClean="0">
              <a:solidFill>
                <a:srgbClr val="FFFFFF"/>
              </a:solidFill>
              <a:latin typeface="Calibri"/>
              <a:cs typeface="Calibri"/>
            </a:endParaRPr>
          </a:p>
          <a:p>
            <a:pPr algn="ctr"/>
            <a:r>
              <a:rPr lang="en-US" dirty="0" smtClean="0">
                <a:solidFill>
                  <a:srgbClr val="FFFFFF"/>
                </a:solidFill>
                <a:latin typeface="Calibri"/>
                <a:cs typeface="Calibri"/>
              </a:rPr>
              <a:t>Emulated over tier-1 ISP topologies</a:t>
            </a:r>
          </a:p>
          <a:p>
            <a:pPr algn="ctr"/>
            <a:r>
              <a:rPr lang="en-US" dirty="0" smtClean="0">
                <a:solidFill>
                  <a:srgbClr val="FFFFFF"/>
                </a:solidFill>
                <a:latin typeface="Calibri"/>
                <a:cs typeface="Calibri"/>
              </a:rPr>
              <a:t>Processing constraints </a:t>
            </a:r>
            <a:r>
              <a:rPr lang="en-US" dirty="0" err="1" smtClean="0">
                <a:solidFill>
                  <a:srgbClr val="FFFFFF"/>
                </a:solidFill>
                <a:latin typeface="Calibri"/>
                <a:cs typeface="Calibri"/>
                <a:sym typeface="Wingdings"/>
              </a:rPr>
              <a:t></a:t>
            </a:r>
            <a:r>
              <a:rPr lang="en-US" dirty="0" smtClean="0">
                <a:solidFill>
                  <a:srgbClr val="FFFFFF"/>
                </a:solidFill>
                <a:latin typeface="Calibri"/>
                <a:cs typeface="Calibri"/>
                <a:sym typeface="Wingdings"/>
              </a:rPr>
              <a:t> </a:t>
            </a:r>
            <a:r>
              <a:rPr lang="en-US" dirty="0" err="1" smtClean="0">
                <a:solidFill>
                  <a:srgbClr val="FFFFFF"/>
                </a:solidFill>
                <a:latin typeface="Calibri"/>
                <a:cs typeface="Calibri"/>
                <a:sym typeface="Wingdings"/>
              </a:rPr>
              <a:t>MemOps</a:t>
            </a:r>
            <a:r>
              <a:rPr lang="en-US" dirty="0" smtClean="0">
                <a:solidFill>
                  <a:srgbClr val="FFFFFF"/>
                </a:solidFill>
                <a:latin typeface="Calibri"/>
                <a:cs typeface="Calibri"/>
                <a:sym typeface="Wingdings"/>
              </a:rPr>
              <a:t> &amp; </a:t>
            </a:r>
            <a:r>
              <a:rPr lang="en-US" dirty="0" smtClean="0">
                <a:solidFill>
                  <a:srgbClr val="FFFFFF"/>
                </a:solidFill>
                <a:latin typeface="Calibri"/>
                <a:cs typeface="Calibri"/>
              </a:rPr>
              <a:t>DRAM </a:t>
            </a:r>
            <a:r>
              <a:rPr lang="en-US" smtClean="0">
                <a:solidFill>
                  <a:srgbClr val="FFFFFF"/>
                </a:solidFill>
                <a:latin typeface="Calibri"/>
                <a:cs typeface="Calibri"/>
              </a:rPr>
              <a:t>speed</a:t>
            </a:r>
          </a:p>
          <a:p>
            <a:pPr algn="ctr"/>
            <a:r>
              <a:rPr lang="en-US" smtClean="0">
                <a:solidFill>
                  <a:srgbClr val="FFFFFF"/>
                </a:solidFill>
                <a:latin typeface="Calibri"/>
                <a:cs typeface="Calibri"/>
              </a:rPr>
              <a:t>2GB </a:t>
            </a:r>
            <a:r>
              <a:rPr lang="en-US" dirty="0" smtClean="0">
                <a:solidFill>
                  <a:srgbClr val="FFFFFF"/>
                </a:solidFill>
                <a:latin typeface="Calibri"/>
                <a:cs typeface="Calibri"/>
              </a:rPr>
              <a:t>cache per RE device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need to scale capacities</a:t>
            </a:r>
            <a:endParaRPr lang="en-US" dirty="0"/>
          </a:p>
        </p:txBody>
      </p:sp>
      <p:sp>
        <p:nvSpPr>
          <p:cNvPr id="3" name="Slide Number Placeholder 2"/>
          <p:cNvSpPr>
            <a:spLocks noGrp="1"/>
          </p:cNvSpPr>
          <p:nvPr>
            <p:ph type="sldNum" sz="quarter" idx="12"/>
          </p:nvPr>
        </p:nvSpPr>
        <p:spPr/>
        <p:txBody>
          <a:bodyPr>
            <a:normAutofit/>
          </a:bodyPr>
          <a:lstStyle/>
          <a:p>
            <a:pPr>
              <a:defRPr/>
            </a:pPr>
            <a:fld id="{127DDA1B-A813-48E7-A621-BCE11CD7923A}" type="slidenum">
              <a:rPr lang="en-US" smtClean="0">
                <a:latin typeface="Calibri"/>
                <a:cs typeface="Calibri"/>
              </a:rPr>
              <a:pPr>
                <a:defRPr/>
              </a:pPr>
              <a:t>4</a:t>
            </a:fld>
            <a:endParaRPr lang="en-US" dirty="0">
              <a:latin typeface="Calibri"/>
              <a:cs typeface="Calibri"/>
            </a:endParaRPr>
          </a:p>
        </p:txBody>
      </p:sp>
      <p:sp>
        <p:nvSpPr>
          <p:cNvPr id="5" name="Cloud 4"/>
          <p:cNvSpPr/>
          <p:nvPr/>
        </p:nvSpPr>
        <p:spPr>
          <a:xfrm>
            <a:off x="3473132" y="5410200"/>
            <a:ext cx="2286000" cy="14478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7" name="Cloud 6"/>
          <p:cNvSpPr/>
          <p:nvPr/>
        </p:nvSpPr>
        <p:spPr>
          <a:xfrm>
            <a:off x="1491932" y="5638800"/>
            <a:ext cx="1905000" cy="11430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a:solidFill>
                <a:schemeClr val="tx1"/>
              </a:solidFill>
              <a:latin typeface="Calibri"/>
              <a:cs typeface="Calibri"/>
            </a:endParaRPr>
          </a:p>
        </p:txBody>
      </p:sp>
      <p:pic>
        <p:nvPicPr>
          <p:cNvPr id="8" name="Picture 7"/>
          <p:cNvPicPr>
            <a:picLocks noChangeAspect="1"/>
          </p:cNvPicPr>
          <p:nvPr/>
        </p:nvPicPr>
        <p:blipFill>
          <a:blip r:embed="rId3"/>
          <a:stretch>
            <a:fillRect/>
          </a:stretch>
        </p:blipFill>
        <p:spPr>
          <a:xfrm>
            <a:off x="1720532" y="5943600"/>
            <a:ext cx="676863" cy="398734"/>
          </a:xfrm>
          <a:prstGeom prst="rect">
            <a:avLst/>
          </a:prstGeom>
        </p:spPr>
      </p:pic>
      <p:pic>
        <p:nvPicPr>
          <p:cNvPr id="9" name="Picture 8"/>
          <p:cNvPicPr>
            <a:picLocks noChangeAspect="1"/>
          </p:cNvPicPr>
          <p:nvPr/>
        </p:nvPicPr>
        <p:blipFill>
          <a:blip r:embed="rId3"/>
          <a:stretch>
            <a:fillRect/>
          </a:stretch>
        </p:blipFill>
        <p:spPr>
          <a:xfrm>
            <a:off x="2558731" y="5943600"/>
            <a:ext cx="676863" cy="398734"/>
          </a:xfrm>
          <a:prstGeom prst="rect">
            <a:avLst/>
          </a:prstGeom>
        </p:spPr>
      </p:pic>
      <p:pic>
        <p:nvPicPr>
          <p:cNvPr id="10" name="Picture 9"/>
          <p:cNvPicPr>
            <a:picLocks noChangeAspect="1"/>
          </p:cNvPicPr>
          <p:nvPr/>
        </p:nvPicPr>
        <p:blipFill>
          <a:blip r:embed="rId4"/>
          <a:stretch>
            <a:fillRect/>
          </a:stretch>
        </p:blipFill>
        <p:spPr>
          <a:xfrm>
            <a:off x="5149532" y="6172200"/>
            <a:ext cx="598284" cy="483413"/>
          </a:xfrm>
          <a:prstGeom prst="rect">
            <a:avLst/>
          </a:prstGeom>
          <a:effectLst>
            <a:outerShdw blurRad="50800" dist="38100" dir="2700000" algn="tl" rotWithShape="0">
              <a:srgbClr val="000000">
                <a:alpha val="43000"/>
              </a:srgbClr>
            </a:outerShdw>
          </a:effectLst>
        </p:spPr>
      </p:pic>
      <p:sp>
        <p:nvSpPr>
          <p:cNvPr id="11" name="Cloud 10"/>
          <p:cNvSpPr/>
          <p:nvPr/>
        </p:nvSpPr>
        <p:spPr>
          <a:xfrm>
            <a:off x="1491932" y="3657600"/>
            <a:ext cx="3505200" cy="18288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cxnSp>
        <p:nvCxnSpPr>
          <p:cNvPr id="13" name="Straight Arrow Connector 12"/>
          <p:cNvCxnSpPr/>
          <p:nvPr/>
        </p:nvCxnSpPr>
        <p:spPr>
          <a:xfrm rot="16200000" flipH="1">
            <a:off x="251448" y="4440884"/>
            <a:ext cx="2057400" cy="948032"/>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5" idx="2"/>
            <a:endCxn id="10" idx="0"/>
          </p:cNvCxnSpPr>
          <p:nvPr/>
        </p:nvCxnSpPr>
        <p:spPr>
          <a:xfrm rot="16200000" flipH="1">
            <a:off x="3408268" y="4131794"/>
            <a:ext cx="2895600" cy="1185212"/>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8" idx="2"/>
            <a:endCxn id="23" idx="0"/>
          </p:cNvCxnSpPr>
          <p:nvPr/>
        </p:nvCxnSpPr>
        <p:spPr>
          <a:xfrm rot="16200000" flipH="1">
            <a:off x="2294705" y="4336047"/>
            <a:ext cx="2362201" cy="700506"/>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8" idx="2"/>
            <a:endCxn id="10" idx="0"/>
          </p:cNvCxnSpPr>
          <p:nvPr/>
        </p:nvCxnSpPr>
        <p:spPr>
          <a:xfrm rot="16200000" flipH="1">
            <a:off x="2953613" y="3677139"/>
            <a:ext cx="2667000" cy="2323122"/>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5" idx="2"/>
          </p:cNvCxnSpPr>
          <p:nvPr/>
        </p:nvCxnSpPr>
        <p:spPr>
          <a:xfrm rot="5400000">
            <a:off x="2132407" y="3583945"/>
            <a:ext cx="2438400" cy="1823710"/>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5"/>
          <a:stretch>
            <a:fillRect/>
          </a:stretch>
        </p:blipFill>
        <p:spPr>
          <a:xfrm>
            <a:off x="577532" y="5943600"/>
            <a:ext cx="381000" cy="658549"/>
          </a:xfrm>
          <a:prstGeom prst="rect">
            <a:avLst/>
          </a:prstGeom>
          <a:effectLst>
            <a:outerShdw blurRad="50800" dist="38100" dir="2700000" algn="tl" rotWithShape="0">
              <a:srgbClr val="000000">
                <a:alpha val="43000"/>
              </a:srgbClr>
            </a:outerShdw>
          </a:effectLst>
        </p:spPr>
      </p:pic>
      <p:pic>
        <p:nvPicPr>
          <p:cNvPr id="23" name="Picture 22"/>
          <p:cNvPicPr>
            <a:picLocks noChangeAspect="1"/>
          </p:cNvPicPr>
          <p:nvPr/>
        </p:nvPicPr>
        <p:blipFill>
          <a:blip r:embed="rId6"/>
          <a:stretch>
            <a:fillRect/>
          </a:stretch>
        </p:blipFill>
        <p:spPr>
          <a:xfrm>
            <a:off x="3548840" y="5867401"/>
            <a:ext cx="554436" cy="836885"/>
          </a:xfrm>
          <a:prstGeom prst="rect">
            <a:avLst/>
          </a:prstGeom>
          <a:effectLst>
            <a:outerShdw blurRad="50800" dist="38100" dir="2700000" algn="tl" rotWithShape="0">
              <a:srgbClr val="000000">
                <a:alpha val="43000"/>
              </a:srgbClr>
            </a:outerShdw>
          </a:effectLst>
        </p:spPr>
      </p:pic>
      <p:cxnSp>
        <p:nvCxnSpPr>
          <p:cNvPr id="24" name="Straight Arrow Connector 23"/>
          <p:cNvCxnSpPr/>
          <p:nvPr/>
        </p:nvCxnSpPr>
        <p:spPr>
          <a:xfrm rot="16200000" flipH="1">
            <a:off x="615632" y="4076700"/>
            <a:ext cx="2057400" cy="1676400"/>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7"/>
          <a:stretch>
            <a:fillRect/>
          </a:stretch>
        </p:blipFill>
        <p:spPr>
          <a:xfrm>
            <a:off x="3877372" y="2590800"/>
            <a:ext cx="772180" cy="685800"/>
          </a:xfrm>
          <a:prstGeom prst="rect">
            <a:avLst/>
          </a:prstGeom>
          <a:effectLst>
            <a:outerShdw blurRad="50800" dist="38100" dir="2700000" algn="tl" rotWithShape="0">
              <a:srgbClr val="000000">
                <a:alpha val="43000"/>
              </a:srgbClr>
            </a:outerShdw>
          </a:effectLst>
        </p:spPr>
      </p:pic>
      <p:cxnSp>
        <p:nvCxnSpPr>
          <p:cNvPr id="26" name="Straight Arrow Connector 25"/>
          <p:cNvCxnSpPr>
            <a:endCxn id="22" idx="0"/>
          </p:cNvCxnSpPr>
          <p:nvPr/>
        </p:nvCxnSpPr>
        <p:spPr>
          <a:xfrm rot="5400000">
            <a:off x="-241618" y="4895850"/>
            <a:ext cx="2057400" cy="38100"/>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8" idx="2"/>
            <a:endCxn id="36" idx="0"/>
          </p:cNvCxnSpPr>
          <p:nvPr/>
        </p:nvCxnSpPr>
        <p:spPr>
          <a:xfrm rot="16200000" flipH="1">
            <a:off x="2561436" y="4069315"/>
            <a:ext cx="2577537" cy="1449305"/>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8"/>
          <a:stretch>
            <a:fillRect/>
          </a:stretch>
        </p:blipFill>
        <p:spPr>
          <a:xfrm rot="10800000" flipV="1">
            <a:off x="1424600" y="2590799"/>
            <a:ext cx="1057932" cy="762000"/>
          </a:xfrm>
          <a:prstGeom prst="rect">
            <a:avLst/>
          </a:prstGeom>
          <a:effectLst>
            <a:outerShdw blurRad="50800" dist="38100" dir="2700000" algn="tl" rotWithShape="0">
              <a:srgbClr val="000000">
                <a:alpha val="43000"/>
              </a:srgbClr>
            </a:outerShdw>
          </a:effectLst>
        </p:spPr>
      </p:pic>
      <p:cxnSp>
        <p:nvCxnSpPr>
          <p:cNvPr id="29" name="Straight Arrow Connector 28"/>
          <p:cNvCxnSpPr/>
          <p:nvPr/>
        </p:nvCxnSpPr>
        <p:spPr>
          <a:xfrm rot="16200000" flipH="1">
            <a:off x="846640" y="4411160"/>
            <a:ext cx="2351352" cy="234632"/>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5"/>
          <a:stretch>
            <a:fillRect/>
          </a:stretch>
        </p:blipFill>
        <p:spPr>
          <a:xfrm>
            <a:off x="990600" y="5943600"/>
            <a:ext cx="381000" cy="658549"/>
          </a:xfrm>
          <a:prstGeom prst="rect">
            <a:avLst/>
          </a:prstGeom>
          <a:effectLst>
            <a:outerShdw blurRad="50800" dist="38100" dir="2700000" algn="tl" rotWithShape="0">
              <a:srgbClr val="000000">
                <a:alpha val="43000"/>
              </a:srgbClr>
            </a:outerShdw>
          </a:effectLst>
        </p:spPr>
      </p:pic>
      <p:cxnSp>
        <p:nvCxnSpPr>
          <p:cNvPr id="31" name="Straight Arrow Connector 30"/>
          <p:cNvCxnSpPr>
            <a:stCxn id="18" idx="2"/>
            <a:endCxn id="30" idx="0"/>
          </p:cNvCxnSpPr>
          <p:nvPr/>
        </p:nvCxnSpPr>
        <p:spPr>
          <a:xfrm rot="5400000">
            <a:off x="934126" y="3752174"/>
            <a:ext cx="2438400" cy="1944452"/>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6200000" flipH="1">
            <a:off x="974566" y="4435634"/>
            <a:ext cx="2362200" cy="196532"/>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2349182" y="3638551"/>
            <a:ext cx="2438402" cy="1714501"/>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9"/>
          <a:stretch>
            <a:fillRect/>
          </a:stretch>
        </p:blipFill>
        <p:spPr>
          <a:xfrm>
            <a:off x="4158932" y="6082737"/>
            <a:ext cx="831850" cy="622863"/>
          </a:xfrm>
          <a:prstGeom prst="rect">
            <a:avLst/>
          </a:prstGeom>
          <a:effectLst>
            <a:outerShdw blurRad="50800" dist="38100" dir="2700000" algn="tl" rotWithShape="0">
              <a:srgbClr val="000000">
                <a:alpha val="43000"/>
              </a:srgbClr>
            </a:outerShdw>
          </a:effectLst>
        </p:spPr>
      </p:pic>
      <p:sp>
        <p:nvSpPr>
          <p:cNvPr id="41" name="TextBox 40"/>
          <p:cNvSpPr txBox="1"/>
          <p:nvPr/>
        </p:nvSpPr>
        <p:spPr>
          <a:xfrm>
            <a:off x="1981200" y="4953000"/>
            <a:ext cx="470802" cy="461665"/>
          </a:xfrm>
          <a:prstGeom prst="rect">
            <a:avLst/>
          </a:prstGeom>
          <a:solidFill>
            <a:schemeClr val="accent1"/>
          </a:solidFill>
          <a:effectLst>
            <a:outerShdw blurRad="50800" dist="38100" dir="2700000" algn="tl" rotWithShape="0">
              <a:srgbClr val="000000">
                <a:alpha val="43000"/>
              </a:srgbClr>
            </a:outerShdw>
          </a:effectLst>
        </p:spPr>
        <p:txBody>
          <a:bodyPr wrap="none" rtlCol="0">
            <a:spAutoFit/>
          </a:bodyPr>
          <a:lstStyle/>
          <a:p>
            <a:pPr algn="ctr"/>
            <a:r>
              <a:rPr lang="en-US" sz="1200" dirty="0" smtClean="0">
                <a:latin typeface="Calibri"/>
                <a:cs typeface="Calibri"/>
              </a:rPr>
              <a:t>Wan </a:t>
            </a:r>
            <a:br>
              <a:rPr lang="en-US" sz="1200" dirty="0" smtClean="0">
                <a:latin typeface="Calibri"/>
                <a:cs typeface="Calibri"/>
              </a:rPr>
            </a:br>
            <a:r>
              <a:rPr lang="en-US" sz="1200" dirty="0" smtClean="0">
                <a:latin typeface="Calibri"/>
                <a:cs typeface="Calibri"/>
              </a:rPr>
              <a:t>Opt</a:t>
            </a:r>
            <a:endParaRPr lang="en-US" sz="1200" dirty="0">
              <a:latin typeface="Calibri"/>
              <a:cs typeface="Calibri"/>
            </a:endParaRPr>
          </a:p>
        </p:txBody>
      </p:sp>
      <p:sp>
        <p:nvSpPr>
          <p:cNvPr id="42" name="TextBox 41"/>
          <p:cNvSpPr txBox="1"/>
          <p:nvPr/>
        </p:nvSpPr>
        <p:spPr>
          <a:xfrm>
            <a:off x="1706774" y="3500735"/>
            <a:ext cx="470802" cy="461665"/>
          </a:xfrm>
          <a:prstGeom prst="rect">
            <a:avLst/>
          </a:prstGeom>
          <a:solidFill>
            <a:schemeClr val="accent1"/>
          </a:solidFill>
          <a:effectLst>
            <a:outerShdw blurRad="50800" dist="38100" dir="2700000" algn="tl" rotWithShape="0">
              <a:srgbClr val="000000">
                <a:alpha val="43000"/>
              </a:srgbClr>
            </a:outerShdw>
          </a:effectLst>
        </p:spPr>
        <p:txBody>
          <a:bodyPr wrap="none" rtlCol="0">
            <a:spAutoFit/>
          </a:bodyPr>
          <a:lstStyle/>
          <a:p>
            <a:pPr algn="ctr"/>
            <a:r>
              <a:rPr lang="en-US" sz="1200" dirty="0" smtClean="0">
                <a:latin typeface="Calibri"/>
                <a:cs typeface="Calibri"/>
              </a:rPr>
              <a:t>Wan </a:t>
            </a:r>
            <a:br>
              <a:rPr lang="en-US" sz="1200" dirty="0" smtClean="0">
                <a:latin typeface="Calibri"/>
                <a:cs typeface="Calibri"/>
              </a:rPr>
            </a:br>
            <a:r>
              <a:rPr lang="en-US" sz="1200" dirty="0" smtClean="0">
                <a:latin typeface="Calibri"/>
                <a:cs typeface="Calibri"/>
              </a:rPr>
              <a:t>Opt</a:t>
            </a:r>
            <a:endParaRPr lang="en-US" sz="1200" dirty="0">
              <a:latin typeface="Calibri"/>
              <a:cs typeface="Calibri"/>
            </a:endParaRPr>
          </a:p>
        </p:txBody>
      </p:sp>
      <p:sp>
        <p:nvSpPr>
          <p:cNvPr id="43" name="TextBox 42"/>
          <p:cNvSpPr txBox="1"/>
          <p:nvPr/>
        </p:nvSpPr>
        <p:spPr>
          <a:xfrm>
            <a:off x="3930332" y="3439180"/>
            <a:ext cx="667295" cy="461665"/>
          </a:xfrm>
          <a:prstGeom prst="rect">
            <a:avLst/>
          </a:prstGeom>
          <a:solidFill>
            <a:schemeClr val="accent1"/>
          </a:solidFill>
          <a:effectLst>
            <a:outerShdw blurRad="50800" dist="38100" dir="2700000" algn="tl" rotWithShape="0">
              <a:srgbClr val="000000">
                <a:alpha val="43000"/>
              </a:srgbClr>
            </a:outerShdw>
          </a:effectLst>
        </p:spPr>
        <p:txBody>
          <a:bodyPr wrap="none" rtlCol="0">
            <a:spAutoFit/>
          </a:bodyPr>
          <a:lstStyle/>
          <a:p>
            <a:pPr algn="ctr"/>
            <a:r>
              <a:rPr lang="en-US" sz="1200" dirty="0" err="1" smtClean="0">
                <a:latin typeface="Calibri"/>
                <a:cs typeface="Calibri"/>
              </a:rPr>
              <a:t>Dedup</a:t>
            </a:r>
            <a:r>
              <a:rPr lang="en-US" sz="1200" dirty="0" smtClean="0">
                <a:latin typeface="Calibri"/>
                <a:cs typeface="Calibri"/>
              </a:rPr>
              <a:t>/</a:t>
            </a:r>
            <a:br>
              <a:rPr lang="en-US" sz="1200" dirty="0" smtClean="0">
                <a:latin typeface="Calibri"/>
                <a:cs typeface="Calibri"/>
              </a:rPr>
            </a:br>
            <a:r>
              <a:rPr lang="en-US" sz="1200" dirty="0" smtClean="0">
                <a:latin typeface="Calibri"/>
                <a:cs typeface="Calibri"/>
              </a:rPr>
              <a:t>archival</a:t>
            </a:r>
            <a:endParaRPr lang="en-US" sz="1200" dirty="0">
              <a:latin typeface="Calibri"/>
              <a:cs typeface="Calibri"/>
            </a:endParaRPr>
          </a:p>
        </p:txBody>
      </p:sp>
      <p:sp>
        <p:nvSpPr>
          <p:cNvPr id="44" name="TextBox 43"/>
          <p:cNvSpPr txBox="1"/>
          <p:nvPr/>
        </p:nvSpPr>
        <p:spPr>
          <a:xfrm>
            <a:off x="2711132" y="5029200"/>
            <a:ext cx="667295" cy="461665"/>
          </a:xfrm>
          <a:prstGeom prst="rect">
            <a:avLst/>
          </a:prstGeom>
          <a:solidFill>
            <a:schemeClr val="accent1"/>
          </a:solidFill>
          <a:effectLst>
            <a:outerShdw blurRad="50800" dist="38100" dir="2700000" algn="tl" rotWithShape="0">
              <a:srgbClr val="000000">
                <a:alpha val="43000"/>
              </a:srgbClr>
            </a:outerShdw>
          </a:effectLst>
        </p:spPr>
        <p:txBody>
          <a:bodyPr wrap="none" rtlCol="0">
            <a:spAutoFit/>
          </a:bodyPr>
          <a:lstStyle/>
          <a:p>
            <a:pPr algn="ctr"/>
            <a:r>
              <a:rPr lang="en-US" sz="1200" dirty="0" err="1" smtClean="0">
                <a:latin typeface="Calibri"/>
                <a:cs typeface="Calibri"/>
              </a:rPr>
              <a:t>Dedup</a:t>
            </a:r>
            <a:r>
              <a:rPr lang="en-US" sz="1200" dirty="0" smtClean="0">
                <a:latin typeface="Calibri"/>
                <a:cs typeface="Calibri"/>
              </a:rPr>
              <a:t>/</a:t>
            </a:r>
            <a:br>
              <a:rPr lang="en-US" sz="1200" dirty="0" smtClean="0">
                <a:latin typeface="Calibri"/>
                <a:cs typeface="Calibri"/>
              </a:rPr>
            </a:br>
            <a:r>
              <a:rPr lang="en-US" sz="1200" dirty="0" smtClean="0">
                <a:latin typeface="Calibri"/>
                <a:cs typeface="Calibri"/>
              </a:rPr>
              <a:t>archival</a:t>
            </a:r>
            <a:endParaRPr lang="en-US" sz="1200" dirty="0">
              <a:latin typeface="Calibri"/>
              <a:cs typeface="Calibri"/>
            </a:endParaRPr>
          </a:p>
        </p:txBody>
      </p:sp>
      <p:pic>
        <p:nvPicPr>
          <p:cNvPr id="48" name="Picture 47"/>
          <p:cNvPicPr>
            <a:picLocks noChangeAspect="1"/>
          </p:cNvPicPr>
          <p:nvPr/>
        </p:nvPicPr>
        <p:blipFill>
          <a:blip r:embed="rId10"/>
          <a:stretch>
            <a:fillRect/>
          </a:stretch>
        </p:blipFill>
        <p:spPr>
          <a:xfrm>
            <a:off x="4800600" y="3037820"/>
            <a:ext cx="990600" cy="711934"/>
          </a:xfrm>
          <a:prstGeom prst="rect">
            <a:avLst/>
          </a:prstGeom>
          <a:effectLst>
            <a:outerShdw blurRad="50800" dist="38100" dir="2700000" algn="tl" rotWithShape="0">
              <a:srgbClr val="000000">
                <a:alpha val="43000"/>
              </a:srgbClr>
            </a:outerShdw>
          </a:effectLst>
        </p:spPr>
      </p:pic>
      <p:cxnSp>
        <p:nvCxnSpPr>
          <p:cNvPr id="49" name="Straight Arrow Connector 48"/>
          <p:cNvCxnSpPr>
            <a:stCxn id="48" idx="2"/>
            <a:endCxn id="36" idx="0"/>
          </p:cNvCxnSpPr>
          <p:nvPr/>
        </p:nvCxnSpPr>
        <p:spPr>
          <a:xfrm rot="5400000">
            <a:off x="3768888" y="4555724"/>
            <a:ext cx="2332983" cy="721043"/>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8" idx="2"/>
            <a:endCxn id="10" idx="0"/>
          </p:cNvCxnSpPr>
          <p:nvPr/>
        </p:nvCxnSpPr>
        <p:spPr>
          <a:xfrm rot="16200000" flipH="1">
            <a:off x="4161064" y="4884590"/>
            <a:ext cx="2422446" cy="152774"/>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657600" y="5181600"/>
            <a:ext cx="1295400" cy="461665"/>
          </a:xfrm>
          <a:prstGeom prst="rect">
            <a:avLst/>
          </a:prstGeom>
          <a:solidFill>
            <a:schemeClr val="accent1"/>
          </a:solidFill>
          <a:effectLst>
            <a:outerShdw blurRad="50800" dist="38100" dir="2700000" algn="tl" rotWithShape="0">
              <a:srgbClr val="000000">
                <a:alpha val="43000"/>
              </a:srgbClr>
            </a:outerShdw>
          </a:effectLst>
        </p:spPr>
        <p:txBody>
          <a:bodyPr wrap="square" rtlCol="0">
            <a:spAutoFit/>
          </a:bodyPr>
          <a:lstStyle/>
          <a:p>
            <a:pPr algn="ctr"/>
            <a:r>
              <a:rPr lang="en-US" sz="1200" dirty="0" smtClean="0">
                <a:latin typeface="Calibri"/>
                <a:cs typeface="Calibri"/>
              </a:rPr>
              <a:t>ISP HTTP</a:t>
            </a:r>
          </a:p>
          <a:p>
            <a:pPr algn="ctr"/>
            <a:r>
              <a:rPr lang="en-US" sz="1200" dirty="0" smtClean="0">
                <a:latin typeface="Calibri"/>
                <a:cs typeface="Calibri"/>
              </a:rPr>
              <a:t>cache</a:t>
            </a:r>
            <a:endParaRPr lang="en-US" sz="1200" dirty="0">
              <a:latin typeface="Calibri"/>
              <a:cs typeface="Calibri"/>
            </a:endParaRPr>
          </a:p>
        </p:txBody>
      </p:sp>
      <p:sp>
        <p:nvSpPr>
          <p:cNvPr id="71" name="TextBox 70"/>
          <p:cNvSpPr txBox="1"/>
          <p:nvPr/>
        </p:nvSpPr>
        <p:spPr>
          <a:xfrm>
            <a:off x="609600" y="3962401"/>
            <a:ext cx="5029200" cy="830997"/>
          </a:xfrm>
          <a:prstGeom prst="rect">
            <a:avLst/>
          </a:prstGeom>
          <a:solidFill>
            <a:schemeClr val="accent5"/>
          </a:solidFill>
          <a:effectLst>
            <a:outerShdw blurRad="50800" dist="38100" dir="2700000" algn="tl" rotWithShape="0">
              <a:srgbClr val="000000">
                <a:alpha val="43000"/>
              </a:srgbClr>
            </a:outerShdw>
          </a:effectLst>
          <a:scene3d>
            <a:camera prst="orthographicFront"/>
            <a:lightRig rig="threePt" dir="t"/>
          </a:scene3d>
          <a:sp3d>
            <a:bevelT/>
          </a:sp3d>
        </p:spPr>
        <p:txBody>
          <a:bodyPr wrap="square" rtlCol="0">
            <a:spAutoFit/>
          </a:bodyPr>
          <a:lstStyle/>
          <a:p>
            <a:pPr algn="ctr"/>
            <a:r>
              <a:rPr lang="en-US" sz="2400" dirty="0" smtClean="0">
                <a:effectLst>
                  <a:glow rad="101600">
                    <a:schemeClr val="bg2">
                      <a:alpha val="75000"/>
                    </a:schemeClr>
                  </a:glow>
                  <a:outerShdw blurRad="50800" dist="38100" dir="2700000" algn="tl" rotWithShape="0">
                    <a:srgbClr val="000000">
                      <a:alpha val="43000"/>
                    </a:srgbClr>
                  </a:outerShdw>
                </a:effectLst>
                <a:latin typeface="Calibri"/>
                <a:cs typeface="Calibri"/>
              </a:rPr>
              <a:t>Network Redundancy</a:t>
            </a:r>
            <a:br>
              <a:rPr lang="en-US" sz="2400" dirty="0" smtClean="0">
                <a:effectLst>
                  <a:glow rad="101600">
                    <a:schemeClr val="bg2">
                      <a:alpha val="75000"/>
                    </a:schemeClr>
                  </a:glow>
                  <a:outerShdw blurRad="50800" dist="38100" dir="2700000" algn="tl" rotWithShape="0">
                    <a:srgbClr val="000000">
                      <a:alpha val="43000"/>
                    </a:srgbClr>
                  </a:outerShdw>
                </a:effectLst>
                <a:latin typeface="Calibri"/>
                <a:cs typeface="Calibri"/>
              </a:rPr>
            </a:br>
            <a:r>
              <a:rPr lang="en-US" sz="2400" dirty="0" smtClean="0">
                <a:effectLst>
                  <a:glow rad="101600">
                    <a:schemeClr val="bg2">
                      <a:alpha val="75000"/>
                    </a:schemeClr>
                  </a:glow>
                  <a:outerShdw blurRad="50800" dist="38100" dir="2700000" algn="tl" rotWithShape="0">
                    <a:srgbClr val="000000">
                      <a:alpha val="43000"/>
                    </a:srgbClr>
                  </a:outerShdw>
                </a:effectLst>
                <a:latin typeface="Calibri"/>
                <a:cs typeface="Calibri"/>
              </a:rPr>
              <a:t>Elimination Service</a:t>
            </a:r>
            <a:endParaRPr lang="en-US" sz="2400" dirty="0">
              <a:effectLst>
                <a:glow rad="101600">
                  <a:schemeClr val="bg2">
                    <a:alpha val="75000"/>
                  </a:schemeClr>
                </a:glow>
                <a:outerShdw blurRad="50800" dist="38100" dir="2700000" algn="tl" rotWithShape="0">
                  <a:srgbClr val="000000">
                    <a:alpha val="43000"/>
                  </a:srgbClr>
                </a:outerShdw>
              </a:effectLst>
              <a:latin typeface="Calibri"/>
              <a:cs typeface="Calibri"/>
            </a:endParaRPr>
          </a:p>
        </p:txBody>
      </p:sp>
      <p:sp>
        <p:nvSpPr>
          <p:cNvPr id="85" name="TextBox 84"/>
          <p:cNvSpPr txBox="1"/>
          <p:nvPr/>
        </p:nvSpPr>
        <p:spPr>
          <a:xfrm>
            <a:off x="76200" y="1572768"/>
            <a:ext cx="2514600" cy="646331"/>
          </a:xfrm>
          <a:prstGeom prst="rect">
            <a:avLst/>
          </a:prstGeom>
          <a:solidFill>
            <a:schemeClr val="accent5"/>
          </a:solidFill>
          <a:ln>
            <a:noFill/>
          </a:ln>
          <a:effectLst>
            <a:outerShdw blurRad="50800" dist="38100" dir="2700000" algn="tl" rotWithShape="0">
              <a:srgbClr val="000000">
                <a:alpha val="43000"/>
              </a:srgbClr>
            </a:outerShdw>
          </a:effectLst>
          <a:scene3d>
            <a:camera prst="orthographicFront"/>
            <a:lightRig rig="threePt" dir="t"/>
          </a:scene3d>
          <a:sp3d>
            <a:bevelT/>
          </a:sp3d>
        </p:spPr>
        <p:txBody>
          <a:bodyPr wrap="square" rtlCol="0">
            <a:spAutoFit/>
          </a:bodyPr>
          <a:lstStyle/>
          <a:p>
            <a:pPr algn="ctr"/>
            <a:r>
              <a:rPr lang="en-US" dirty="0" smtClean="0">
                <a:latin typeface="Calibri"/>
                <a:cs typeface="Calibri"/>
              </a:rPr>
              <a:t>Point solutions inadequate</a:t>
            </a:r>
            <a:endParaRPr lang="en-US" dirty="0">
              <a:latin typeface="Calibri"/>
              <a:cs typeface="Calibri"/>
            </a:endParaRPr>
          </a:p>
        </p:txBody>
      </p:sp>
      <p:cxnSp>
        <p:nvCxnSpPr>
          <p:cNvPr id="89" name="Straight Arrow Connector 88"/>
          <p:cNvCxnSpPr/>
          <p:nvPr/>
        </p:nvCxnSpPr>
        <p:spPr>
          <a:xfrm flipV="1">
            <a:off x="2590800" y="1855857"/>
            <a:ext cx="4572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6553200" y="1572768"/>
            <a:ext cx="2514600" cy="3462487"/>
          </a:xfrm>
          <a:prstGeom prst="rect">
            <a:avLst/>
          </a:prstGeom>
          <a:solidFill>
            <a:schemeClr val="accent5"/>
          </a:solidFill>
          <a:effectLst>
            <a:outerShdw blurRad="50800" dist="38100" dir="2700000" algn="tl" rotWithShape="0">
              <a:srgbClr val="000000">
                <a:alpha val="43000"/>
              </a:srgbClr>
            </a:outerShdw>
          </a:effectLst>
          <a:scene3d>
            <a:camera prst="orthographicFront"/>
            <a:lightRig rig="threePt" dir="t"/>
          </a:scene3d>
          <a:sp3d>
            <a:bevelT/>
          </a:sp3d>
        </p:spPr>
        <p:txBody>
          <a:bodyPr wrap="square" rtlCol="0">
            <a:spAutoFit/>
          </a:bodyPr>
          <a:lstStyle/>
          <a:p>
            <a:pPr lvl="0"/>
            <a:r>
              <a:rPr lang="en-US" dirty="0" smtClean="0">
                <a:effectLst/>
                <a:latin typeface="Calibri"/>
                <a:cs typeface="Calibri"/>
              </a:rPr>
              <a:t>Candidate: </a:t>
            </a:r>
            <a:r>
              <a:rPr lang="en-US" dirty="0" smtClean="0">
                <a:effectLst>
                  <a:glow rad="101600">
                    <a:schemeClr val="bg2">
                      <a:alpha val="75000"/>
                    </a:schemeClr>
                  </a:glow>
                  <a:outerShdw blurRad="50800" dist="38100" dir="2700000" algn="tl" rotWithShape="0">
                    <a:srgbClr val="000000">
                      <a:alpha val="43000"/>
                    </a:srgbClr>
                  </a:outerShdw>
                </a:effectLst>
                <a:latin typeface="Calibri"/>
                <a:cs typeface="Calibri"/>
              </a:rPr>
              <a:t>RE as a primitive operation supported inherently in </a:t>
            </a:r>
            <a:br>
              <a:rPr lang="en-US" dirty="0" smtClean="0">
                <a:effectLst>
                  <a:glow rad="101600">
                    <a:schemeClr val="bg2">
                      <a:alpha val="75000"/>
                    </a:schemeClr>
                  </a:glow>
                  <a:outerShdw blurRad="50800" dist="38100" dir="2700000" algn="tl" rotWithShape="0">
                    <a:srgbClr val="000000">
                      <a:alpha val="43000"/>
                    </a:srgbClr>
                  </a:outerShdw>
                </a:effectLst>
                <a:latin typeface="Calibri"/>
                <a:cs typeface="Calibri"/>
              </a:rPr>
            </a:br>
            <a:r>
              <a:rPr lang="en-US" dirty="0" smtClean="0">
                <a:effectLst>
                  <a:glow rad="101600">
                    <a:schemeClr val="bg2">
                      <a:alpha val="75000"/>
                    </a:schemeClr>
                  </a:glow>
                  <a:outerShdw blurRad="50800" dist="38100" dir="2700000" algn="tl" rotWithShape="0">
                    <a:srgbClr val="000000">
                      <a:alpha val="43000"/>
                    </a:srgbClr>
                  </a:outerShdw>
                </a:effectLst>
                <a:latin typeface="Calibri"/>
                <a:cs typeface="Calibri"/>
              </a:rPr>
              <a:t>the network</a:t>
            </a:r>
          </a:p>
          <a:p>
            <a:pPr lvl="0">
              <a:buFont typeface="Courier New"/>
              <a:buChar char="o"/>
            </a:pPr>
            <a:endParaRPr lang="en-US" sz="1100" dirty="0" smtClean="0">
              <a:latin typeface="Calibri"/>
              <a:cs typeface="Calibri"/>
            </a:endParaRPr>
          </a:p>
          <a:p>
            <a:pPr>
              <a:buFont typeface="Courier New"/>
              <a:buChar char="o"/>
            </a:pPr>
            <a:r>
              <a:rPr lang="en-US" dirty="0" smtClean="0">
                <a:latin typeface="Calibri"/>
                <a:cs typeface="Calibri"/>
              </a:rPr>
              <a:t> RE </a:t>
            </a:r>
            <a:r>
              <a:rPr lang="en-US" dirty="0" err="1" smtClean="0">
                <a:latin typeface="Calibri"/>
                <a:cs typeface="Calibri"/>
                <a:sym typeface="Wingdings"/>
              </a:rPr>
              <a:t></a:t>
            </a:r>
            <a:r>
              <a:rPr lang="en-US" dirty="0" smtClean="0">
                <a:latin typeface="Calibri"/>
                <a:cs typeface="Calibri"/>
                <a:sym typeface="Wingdings"/>
              </a:rPr>
              <a:t> the new </a:t>
            </a:r>
            <a:r>
              <a:rPr lang="en-US" i="1" dirty="0" smtClean="0">
                <a:latin typeface="Calibri"/>
                <a:cs typeface="Calibri"/>
                <a:sym typeface="Wingdings"/>
              </a:rPr>
              <a:t>narrow waist</a:t>
            </a:r>
            <a:r>
              <a:rPr lang="en-US" dirty="0" smtClean="0">
                <a:latin typeface="Calibri"/>
                <a:cs typeface="Calibri"/>
                <a:sym typeface="Wingdings"/>
              </a:rPr>
              <a:t/>
            </a:r>
            <a:br>
              <a:rPr lang="en-US" dirty="0" smtClean="0">
                <a:latin typeface="Calibri"/>
                <a:cs typeface="Calibri"/>
                <a:sym typeface="Wingdings"/>
              </a:rPr>
            </a:br>
            <a:r>
              <a:rPr lang="en-US" dirty="0" smtClean="0">
                <a:latin typeface="Calibri"/>
                <a:cs typeface="Calibri"/>
              </a:rPr>
              <a:t> </a:t>
            </a:r>
            <a:endParaRPr lang="en-US" sz="800" dirty="0" smtClean="0">
              <a:latin typeface="Calibri"/>
              <a:cs typeface="Calibri"/>
            </a:endParaRPr>
          </a:p>
          <a:p>
            <a:pPr>
              <a:buFont typeface="Courier New"/>
              <a:buChar char="o"/>
            </a:pPr>
            <a:r>
              <a:rPr lang="en-US" dirty="0" smtClean="0">
                <a:latin typeface="Calibri"/>
                <a:cs typeface="Calibri"/>
              </a:rPr>
              <a:t> Applies transparently to all links, flows (long/short), apps, </a:t>
            </a:r>
            <a:r>
              <a:rPr lang="en-US" dirty="0" err="1" smtClean="0">
                <a:latin typeface="Calibri"/>
                <a:cs typeface="Calibri"/>
              </a:rPr>
              <a:t>unicast</a:t>
            </a:r>
            <a:r>
              <a:rPr lang="en-US" dirty="0" smtClean="0">
                <a:latin typeface="Calibri"/>
                <a:cs typeface="Calibri"/>
              </a:rPr>
              <a:t>/multicast, protocols</a:t>
            </a:r>
          </a:p>
          <a:p>
            <a:endParaRPr lang="en-US" sz="1000" dirty="0" smtClean="0">
              <a:latin typeface="Calibri"/>
              <a:cs typeface="Calibri"/>
            </a:endParaRPr>
          </a:p>
        </p:txBody>
      </p:sp>
      <p:sp>
        <p:nvSpPr>
          <p:cNvPr id="51" name="TextBox 50"/>
          <p:cNvSpPr txBox="1"/>
          <p:nvPr/>
        </p:nvSpPr>
        <p:spPr>
          <a:xfrm>
            <a:off x="3048000" y="1572768"/>
            <a:ext cx="3048000" cy="923330"/>
          </a:xfrm>
          <a:prstGeom prst="rect">
            <a:avLst/>
          </a:prstGeom>
          <a:solidFill>
            <a:schemeClr val="accent5"/>
          </a:solidFill>
          <a:ln>
            <a:noFill/>
          </a:ln>
          <a:effectLst>
            <a:outerShdw blurRad="50800" dist="38100" dir="2700000" algn="tl" rotWithShape="0">
              <a:srgbClr val="000000">
                <a:alpha val="43000"/>
              </a:srgbClr>
            </a:outerShdw>
          </a:effectLst>
          <a:scene3d>
            <a:camera prst="orthographicFront"/>
            <a:lightRig rig="threePt" dir="t"/>
          </a:scene3d>
          <a:sp3d>
            <a:bevelT/>
          </a:sp3d>
        </p:spPr>
        <p:txBody>
          <a:bodyPr wrap="square" rtlCol="0">
            <a:spAutoFit/>
          </a:bodyPr>
          <a:lstStyle/>
          <a:p>
            <a:pPr algn="ctr"/>
            <a:r>
              <a:rPr lang="en-US" dirty="0" smtClean="0">
                <a:latin typeface="Calibri"/>
                <a:cs typeface="Calibri"/>
              </a:rPr>
              <a:t>Architectural support to address universal need to scale capacities? </a:t>
            </a:r>
            <a:endParaRPr lang="en-US" dirty="0">
              <a:latin typeface="Calibri"/>
              <a:cs typeface="Calibri"/>
            </a:endParaRPr>
          </a:p>
        </p:txBody>
      </p:sp>
      <p:cxnSp>
        <p:nvCxnSpPr>
          <p:cNvPr id="58" name="Straight Arrow Connector 57"/>
          <p:cNvCxnSpPr/>
          <p:nvPr/>
        </p:nvCxnSpPr>
        <p:spPr>
          <a:xfrm flipV="1">
            <a:off x="6096000" y="1905000"/>
            <a:ext cx="4572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54" name="Picture 4"/>
          <p:cNvPicPr>
            <a:picLocks noChangeAspect="1" noChangeArrowheads="1"/>
          </p:cNvPicPr>
          <p:nvPr/>
        </p:nvPicPr>
        <p:blipFill>
          <a:blip r:embed="rId11"/>
          <a:srcRect r="25000" b="64000"/>
          <a:stretch>
            <a:fillRect/>
          </a:stretch>
        </p:blipFill>
        <p:spPr bwMode="auto">
          <a:xfrm>
            <a:off x="2667000" y="2667000"/>
            <a:ext cx="1066800" cy="834044"/>
          </a:xfrm>
          <a:prstGeom prst="rect">
            <a:avLst/>
          </a:prstGeom>
          <a:noFill/>
          <a:ln w="9525">
            <a:noFill/>
            <a:miter lim="800000"/>
            <a:headEnd/>
            <a:tailEnd/>
          </a:ln>
          <a:effectLst>
            <a:outerShdw blurRad="50800" dist="38100" dir="2700000" algn="tl" rotWithShape="0">
              <a:srgbClr val="000000">
                <a:alpha val="43000"/>
              </a:srgbClr>
            </a:outerShdw>
          </a:effectLst>
        </p:spPr>
      </p:pic>
      <p:grpSp>
        <p:nvGrpSpPr>
          <p:cNvPr id="56" name="Group 55"/>
          <p:cNvGrpSpPr/>
          <p:nvPr/>
        </p:nvGrpSpPr>
        <p:grpSpPr>
          <a:xfrm>
            <a:off x="228600" y="2919183"/>
            <a:ext cx="1066800" cy="967017"/>
            <a:chOff x="1905000" y="1523277"/>
            <a:chExt cx="1295400" cy="1424940"/>
          </a:xfrm>
          <a:effectLst>
            <a:outerShdw blurRad="50800" dist="38100" dir="2700000" algn="tl" rotWithShape="0">
              <a:srgbClr val="000000">
                <a:alpha val="43000"/>
              </a:srgbClr>
            </a:outerShdw>
          </a:effectLst>
        </p:grpSpPr>
        <p:pic>
          <p:nvPicPr>
            <p:cNvPr id="57" name="Picture 10"/>
            <p:cNvPicPr>
              <a:picLocks noChangeAspect="1" noChangeArrowheads="1"/>
            </p:cNvPicPr>
            <p:nvPr/>
          </p:nvPicPr>
          <p:blipFill>
            <a:blip r:embed="rId12"/>
            <a:srcRect r="35484" b="7368"/>
            <a:stretch>
              <a:fillRect/>
            </a:stretch>
          </p:blipFill>
          <p:spPr bwMode="auto">
            <a:xfrm>
              <a:off x="1905000" y="1523277"/>
              <a:ext cx="1295400" cy="1424940"/>
            </a:xfrm>
            <a:prstGeom prst="rect">
              <a:avLst/>
            </a:prstGeom>
            <a:noFill/>
            <a:ln w="9525">
              <a:noFill/>
              <a:miter lim="800000"/>
              <a:headEnd/>
              <a:tailEnd/>
            </a:ln>
            <a:effectLst/>
          </p:spPr>
        </p:pic>
        <p:pic>
          <p:nvPicPr>
            <p:cNvPr id="59" name="Picture 11"/>
            <p:cNvPicPr>
              <a:picLocks noChangeAspect="1" noChangeArrowheads="1"/>
            </p:cNvPicPr>
            <p:nvPr/>
          </p:nvPicPr>
          <p:blipFill>
            <a:blip r:embed="rId13"/>
            <a:srcRect/>
            <a:stretch>
              <a:fillRect/>
            </a:stretch>
          </p:blipFill>
          <p:spPr bwMode="auto">
            <a:xfrm>
              <a:off x="1981200" y="2071917"/>
              <a:ext cx="914400" cy="678857"/>
            </a:xfrm>
            <a:prstGeom prst="rect">
              <a:avLst/>
            </a:prstGeom>
            <a:noFill/>
            <a:ln w="9525">
              <a:noFill/>
              <a:miter lim="800000"/>
              <a:headEnd/>
              <a:tailEnd/>
            </a:ln>
            <a:effectLst/>
          </p:spPr>
        </p:pic>
        <p:pic>
          <p:nvPicPr>
            <p:cNvPr id="60" name="Picture 15"/>
            <p:cNvPicPr>
              <a:picLocks noChangeAspect="1" noChangeArrowheads="1"/>
            </p:cNvPicPr>
            <p:nvPr/>
          </p:nvPicPr>
          <p:blipFill>
            <a:blip r:embed="rId14"/>
            <a:srcRect/>
            <a:stretch>
              <a:fillRect/>
            </a:stretch>
          </p:blipFill>
          <p:spPr bwMode="auto">
            <a:xfrm>
              <a:off x="1905000" y="1538517"/>
              <a:ext cx="1295400" cy="457598"/>
            </a:xfrm>
            <a:prstGeom prst="rect">
              <a:avLst/>
            </a:prstGeom>
            <a:noFill/>
            <a:ln w="9525">
              <a:noFill/>
              <a:miter lim="800000"/>
              <a:headEnd/>
              <a:tailEnd/>
            </a:ln>
            <a:effectLst/>
          </p:spPr>
        </p:pic>
      </p:grpSp>
      <p:sp>
        <p:nvSpPr>
          <p:cNvPr id="55" name="TextBox 54"/>
          <p:cNvSpPr txBox="1"/>
          <p:nvPr/>
        </p:nvSpPr>
        <p:spPr>
          <a:xfrm>
            <a:off x="4876799" y="3837801"/>
            <a:ext cx="800219" cy="276999"/>
          </a:xfrm>
          <a:prstGeom prst="rect">
            <a:avLst/>
          </a:prstGeom>
          <a:solidFill>
            <a:schemeClr val="accent1"/>
          </a:solidFill>
          <a:effectLst>
            <a:outerShdw blurRad="50800" dist="38100" dir="2700000" algn="tl" rotWithShape="0">
              <a:srgbClr val="000000">
                <a:alpha val="43000"/>
              </a:srgbClr>
            </a:outerShdw>
          </a:effectLst>
        </p:spPr>
        <p:txBody>
          <a:bodyPr wrap="none" rtlCol="0">
            <a:spAutoFit/>
          </a:bodyPr>
          <a:lstStyle/>
          <a:p>
            <a:pPr algn="ctr"/>
            <a:r>
              <a:rPr lang="en-US" sz="1200" dirty="0" err="1" smtClean="0">
                <a:latin typeface="Calibri"/>
                <a:cs typeface="Calibri"/>
              </a:rPr>
              <a:t>Bittorrent</a:t>
            </a:r>
            <a:endParaRPr lang="en-US" sz="1200" dirty="0">
              <a:latin typeface="Calibri"/>
              <a:cs typeface="Calibri"/>
            </a:endParaRPr>
          </a:p>
        </p:txBody>
      </p:sp>
      <p:sp>
        <p:nvSpPr>
          <p:cNvPr id="66" name="TextBox 65"/>
          <p:cNvSpPr txBox="1"/>
          <p:nvPr/>
        </p:nvSpPr>
        <p:spPr>
          <a:xfrm>
            <a:off x="2692044" y="4163199"/>
            <a:ext cx="1727556" cy="830997"/>
          </a:xfrm>
          <a:prstGeom prst="rect">
            <a:avLst/>
          </a:prstGeom>
          <a:solidFill>
            <a:schemeClr val="accent2"/>
          </a:solidFill>
          <a:effectLst>
            <a:outerShdw blurRad="50800" dist="38100" dir="2700000" algn="tl" rotWithShape="0">
              <a:srgbClr val="000000">
                <a:alpha val="43000"/>
              </a:srgbClr>
            </a:outerShdw>
          </a:effectLst>
        </p:spPr>
        <p:txBody>
          <a:bodyPr wrap="none" rtlCol="0">
            <a:spAutoFit/>
          </a:bodyPr>
          <a:lstStyle/>
          <a:p>
            <a:pPr>
              <a:buFont typeface="Zapf Dingbats" pitchFamily="-65" charset="2"/>
              <a:buChar char="✗"/>
            </a:pPr>
            <a:r>
              <a:rPr lang="en-US" sz="1600" b="1" dirty="0" smtClean="0">
                <a:latin typeface="Calibri"/>
                <a:cs typeface="Calibri"/>
              </a:rPr>
              <a:t> Point solutions:</a:t>
            </a:r>
            <a:endParaRPr lang="en-US" sz="1600" b="1" dirty="0" smtClean="0">
              <a:latin typeface="Calibri"/>
              <a:cs typeface="Calibri"/>
              <a:sym typeface="Wingdings"/>
            </a:endParaRPr>
          </a:p>
          <a:p>
            <a:r>
              <a:rPr lang="en-US" sz="1600" dirty="0" smtClean="0">
                <a:latin typeface="Calibri"/>
                <a:cs typeface="Calibri"/>
                <a:sym typeface="Wingdings"/>
              </a:rPr>
              <a:t>Little or no benefit </a:t>
            </a:r>
            <a:br>
              <a:rPr lang="en-US" sz="1600" dirty="0" smtClean="0">
                <a:latin typeface="Calibri"/>
                <a:cs typeface="Calibri"/>
                <a:sym typeface="Wingdings"/>
              </a:rPr>
            </a:br>
            <a:r>
              <a:rPr lang="en-US" sz="1600" dirty="0" smtClean="0">
                <a:latin typeface="Calibri"/>
                <a:cs typeface="Calibri"/>
                <a:sym typeface="Wingdings"/>
              </a:rPr>
              <a:t>in the core</a:t>
            </a:r>
            <a:endParaRPr lang="en-US" sz="1600" dirty="0">
              <a:latin typeface="Calibri"/>
              <a:cs typeface="Calibri"/>
            </a:endParaRPr>
          </a:p>
        </p:txBody>
      </p:sp>
      <p:sp>
        <p:nvSpPr>
          <p:cNvPr id="67" name="TextBox 66"/>
          <p:cNvSpPr txBox="1"/>
          <p:nvPr/>
        </p:nvSpPr>
        <p:spPr>
          <a:xfrm>
            <a:off x="76200" y="4163199"/>
            <a:ext cx="1992853" cy="1077218"/>
          </a:xfrm>
          <a:prstGeom prst="rect">
            <a:avLst/>
          </a:prstGeom>
          <a:solidFill>
            <a:schemeClr val="accent2"/>
          </a:solidFill>
          <a:effectLst>
            <a:outerShdw blurRad="50800" dist="38100" dir="2700000" algn="tl" rotWithShape="0">
              <a:srgbClr val="000000">
                <a:alpha val="43000"/>
              </a:srgbClr>
            </a:outerShdw>
          </a:effectLst>
        </p:spPr>
        <p:txBody>
          <a:bodyPr wrap="none" rtlCol="0">
            <a:spAutoFit/>
          </a:bodyPr>
          <a:lstStyle/>
          <a:p>
            <a:r>
              <a:rPr lang="en-US" sz="1600" b="1" dirty="0" smtClean="0">
                <a:latin typeface="Calibri"/>
                <a:ea typeface="Zapf Dingbats"/>
                <a:cs typeface="Calibri"/>
              </a:rPr>
              <a:t>✗</a:t>
            </a:r>
            <a:r>
              <a:rPr lang="en-US" sz="1600" b="1" dirty="0" smtClean="0">
                <a:latin typeface="Calibri"/>
                <a:cs typeface="Calibri"/>
              </a:rPr>
              <a:t> Point solutions:</a:t>
            </a:r>
            <a:endParaRPr lang="en-US" sz="1600" b="1" dirty="0" smtClean="0">
              <a:latin typeface="Calibri"/>
              <a:cs typeface="Calibri"/>
              <a:sym typeface="Wingdings"/>
            </a:endParaRPr>
          </a:p>
          <a:p>
            <a:r>
              <a:rPr lang="en-US" sz="1600" dirty="0" smtClean="0">
                <a:latin typeface="Calibri"/>
                <a:cs typeface="Calibri"/>
                <a:sym typeface="Wingdings"/>
              </a:rPr>
              <a:t>Other links must </a:t>
            </a:r>
            <a:br>
              <a:rPr lang="en-US" sz="1600" dirty="0" smtClean="0">
                <a:latin typeface="Calibri"/>
                <a:cs typeface="Calibri"/>
                <a:sym typeface="Wingdings"/>
              </a:rPr>
            </a:br>
            <a:r>
              <a:rPr lang="en-US" sz="1600" dirty="0" smtClean="0">
                <a:latin typeface="Calibri"/>
                <a:cs typeface="Calibri"/>
                <a:sym typeface="Wingdings"/>
              </a:rPr>
              <a:t>re-implement specific </a:t>
            </a:r>
            <a:br>
              <a:rPr lang="en-US" sz="1600" dirty="0" smtClean="0">
                <a:latin typeface="Calibri"/>
                <a:cs typeface="Calibri"/>
                <a:sym typeface="Wingdings"/>
              </a:rPr>
            </a:br>
            <a:r>
              <a:rPr lang="en-US" sz="1600" dirty="0" smtClean="0">
                <a:latin typeface="Calibri"/>
                <a:cs typeface="Calibri"/>
                <a:sym typeface="Wingdings"/>
              </a:rPr>
              <a:t>RE mechanisms</a:t>
            </a:r>
            <a:endParaRPr lang="en-US" sz="1600" dirty="0">
              <a:latin typeface="Calibri"/>
              <a:cs typeface="Calibri"/>
            </a:endParaRPr>
          </a:p>
        </p:txBody>
      </p:sp>
      <p:sp>
        <p:nvSpPr>
          <p:cNvPr id="61" name="TextBox 60"/>
          <p:cNvSpPr txBox="1"/>
          <p:nvPr/>
        </p:nvSpPr>
        <p:spPr>
          <a:xfrm>
            <a:off x="5032316" y="4163199"/>
            <a:ext cx="1672152" cy="1077218"/>
          </a:xfrm>
          <a:prstGeom prst="rect">
            <a:avLst/>
          </a:prstGeom>
          <a:solidFill>
            <a:schemeClr val="accent2"/>
          </a:solidFill>
          <a:effectLst>
            <a:outerShdw blurRad="50800" dist="38100" dir="2700000" algn="tl" rotWithShape="0">
              <a:srgbClr val="000000">
                <a:alpha val="43000"/>
              </a:srgbClr>
            </a:outerShdw>
          </a:effectLst>
        </p:spPr>
        <p:txBody>
          <a:bodyPr wrap="none" rtlCol="0">
            <a:spAutoFit/>
          </a:bodyPr>
          <a:lstStyle/>
          <a:p>
            <a:r>
              <a:rPr lang="en-US" sz="1600" b="1" dirty="0" smtClean="0">
                <a:latin typeface="Calibri"/>
                <a:ea typeface="Zapf Dingbats"/>
                <a:cs typeface="Calibri"/>
              </a:rPr>
              <a:t>✗</a:t>
            </a:r>
            <a:r>
              <a:rPr lang="en-US" sz="1600" b="1" dirty="0" smtClean="0">
                <a:latin typeface="Calibri"/>
                <a:cs typeface="Calibri"/>
              </a:rPr>
              <a:t> Point solutions:</a:t>
            </a:r>
            <a:r>
              <a:rPr lang="en-US" sz="1600" dirty="0" smtClean="0">
                <a:latin typeface="Calibri"/>
                <a:cs typeface="Calibri"/>
                <a:sym typeface="Wingdings"/>
              </a:rPr>
              <a:t> </a:t>
            </a:r>
            <a:br>
              <a:rPr lang="en-US" sz="1600" dirty="0" smtClean="0">
                <a:latin typeface="Calibri"/>
                <a:cs typeface="Calibri"/>
                <a:sym typeface="Wingdings"/>
              </a:rPr>
            </a:br>
            <a:r>
              <a:rPr lang="en-US" sz="1600" dirty="0" smtClean="0">
                <a:latin typeface="Calibri"/>
                <a:cs typeface="Calibri"/>
                <a:sym typeface="Wingdings"/>
              </a:rPr>
              <a:t>Only benefit </a:t>
            </a:r>
            <a:br>
              <a:rPr lang="en-US" sz="1600" dirty="0" smtClean="0">
                <a:latin typeface="Calibri"/>
                <a:cs typeface="Calibri"/>
                <a:sym typeface="Wingdings"/>
              </a:rPr>
            </a:br>
            <a:r>
              <a:rPr lang="en-US" sz="1600" dirty="0" smtClean="0">
                <a:latin typeface="Calibri"/>
                <a:cs typeface="Calibri"/>
                <a:sym typeface="Wingdings"/>
              </a:rPr>
              <a:t>system/app </a:t>
            </a:r>
            <a:br>
              <a:rPr lang="en-US" sz="1600" dirty="0" smtClean="0">
                <a:latin typeface="Calibri"/>
                <a:cs typeface="Calibri"/>
                <a:sym typeface="Wingdings"/>
              </a:rPr>
            </a:br>
            <a:r>
              <a:rPr lang="en-US" sz="1600" dirty="0" smtClean="0">
                <a:latin typeface="Calibri"/>
                <a:cs typeface="Calibri"/>
                <a:sym typeface="Wingdings"/>
              </a:rPr>
              <a:t>attached</a:t>
            </a:r>
            <a:endParaRPr lang="en-US" sz="1600" dirty="0">
              <a:latin typeface="Calibri"/>
              <a:cs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500"/>
                                        <p:tgtEl>
                                          <p:spTgt spid="6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2"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46"/>
                                        </p:tgtEl>
                                      </p:cBhvr>
                                    </p:animEffect>
                                    <p:set>
                                      <p:cBhvr>
                                        <p:cTn id="20" dur="1" fill="hold">
                                          <p:stCondLst>
                                            <p:cond delay="499"/>
                                          </p:stCondLst>
                                        </p:cTn>
                                        <p:tgtEl>
                                          <p:spTgt spid="46"/>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61"/>
                                        </p:tgtEl>
                                      </p:cBhvr>
                                    </p:animEffect>
                                    <p:set>
                                      <p:cBhvr>
                                        <p:cTn id="23" dur="1" fill="hold">
                                          <p:stCondLst>
                                            <p:cond delay="499"/>
                                          </p:stCondLst>
                                        </p:cTn>
                                        <p:tgtEl>
                                          <p:spTgt spid="61"/>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42"/>
                                        </p:tgtEl>
                                      </p:cBhvr>
                                    </p:animEffect>
                                    <p:set>
                                      <p:cBhvr>
                                        <p:cTn id="26" dur="1" fill="hold">
                                          <p:stCondLst>
                                            <p:cond delay="499"/>
                                          </p:stCondLst>
                                        </p:cTn>
                                        <p:tgtEl>
                                          <p:spTgt spid="42"/>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55"/>
                                        </p:tgtEl>
                                      </p:cBhvr>
                                    </p:animEffect>
                                    <p:set>
                                      <p:cBhvr>
                                        <p:cTn id="29" dur="1" fill="hold">
                                          <p:stCondLst>
                                            <p:cond delay="499"/>
                                          </p:stCondLst>
                                        </p:cTn>
                                        <p:tgtEl>
                                          <p:spTgt spid="55"/>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44"/>
                                        </p:tgtEl>
                                      </p:cBhvr>
                                    </p:animEffect>
                                    <p:set>
                                      <p:cBhvr>
                                        <p:cTn id="32" dur="1" fill="hold">
                                          <p:stCondLst>
                                            <p:cond delay="499"/>
                                          </p:stCondLst>
                                        </p:cTn>
                                        <p:tgtEl>
                                          <p:spTgt spid="44"/>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67"/>
                                        </p:tgtEl>
                                      </p:cBhvr>
                                    </p:animEffect>
                                    <p:set>
                                      <p:cBhvr>
                                        <p:cTn id="35" dur="1" fill="hold">
                                          <p:stCondLst>
                                            <p:cond delay="499"/>
                                          </p:stCondLst>
                                        </p:cTn>
                                        <p:tgtEl>
                                          <p:spTgt spid="67"/>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43"/>
                                        </p:tgtEl>
                                      </p:cBhvr>
                                    </p:animEffect>
                                    <p:set>
                                      <p:cBhvr>
                                        <p:cTn id="38" dur="1" fill="hold">
                                          <p:stCondLst>
                                            <p:cond delay="499"/>
                                          </p:stCondLst>
                                        </p:cTn>
                                        <p:tgtEl>
                                          <p:spTgt spid="43"/>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66"/>
                                        </p:tgtEl>
                                      </p:cBhvr>
                                    </p:animEffect>
                                    <p:set>
                                      <p:cBhvr>
                                        <p:cTn id="41" dur="1" fill="hold">
                                          <p:stCondLst>
                                            <p:cond delay="499"/>
                                          </p:stCondLst>
                                        </p:cTn>
                                        <p:tgtEl>
                                          <p:spTgt spid="66"/>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41"/>
                                        </p:tgtEl>
                                      </p:cBhvr>
                                    </p:animEffect>
                                    <p:set>
                                      <p:cBhvr>
                                        <p:cTn id="44" dur="1" fill="hold">
                                          <p:stCondLst>
                                            <p:cond delay="499"/>
                                          </p:stCondLst>
                                        </p:cTn>
                                        <p:tgtEl>
                                          <p:spTgt spid="41"/>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fade">
                                      <p:cBhvr>
                                        <p:cTn id="47" dur="500"/>
                                        <p:tgtEl>
                                          <p:spTgt spid="8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500"/>
                                        <p:tgtEl>
                                          <p:spTgt spid="5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fade">
                                      <p:cBhvr>
                                        <p:cTn id="6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6" grpId="0" animBg="1"/>
      <p:bldP spid="71" grpId="0" animBg="1"/>
      <p:bldP spid="69" grpId="0" animBg="1"/>
      <p:bldP spid="51" grpId="0" animBg="1"/>
      <p:bldP spid="55" grpId="0" animBg="1"/>
      <p:bldP spid="66" grpId="1" animBg="1"/>
      <p:bldP spid="66" grpId="2" animBg="1"/>
      <p:bldP spid="67" grpId="1" animBg="1"/>
      <p:bldP spid="67" grpId="2" animBg="1"/>
      <p:bldP spid="61" grpId="1" animBg="1"/>
      <p:bldP spid="61" grpId="2" animBg="1"/>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SmartRE</a:t>
            </a:r>
            <a:r>
              <a:rPr lang="en-US" dirty="0" smtClean="0"/>
              <a:t>: Other results</a:t>
            </a:r>
            <a:endParaRPr lang="en-US" dirty="0"/>
          </a:p>
        </p:txBody>
      </p:sp>
      <p:sp>
        <p:nvSpPr>
          <p:cNvPr id="4" name="Slide Number Placeholder 3"/>
          <p:cNvSpPr>
            <a:spLocks noGrp="1"/>
          </p:cNvSpPr>
          <p:nvPr>
            <p:ph type="sldNum" sz="quarter" idx="12"/>
          </p:nvPr>
        </p:nvSpPr>
        <p:spPr/>
        <p:txBody>
          <a:bodyPr>
            <a:normAutofit/>
          </a:bodyPr>
          <a:lstStyle/>
          <a:p>
            <a:fld id="{5FB3A051-D589-44F7-B9C4-E480E4503EF8}" type="slidenum">
              <a:rPr lang="en-US" smtClean="0"/>
              <a:pPr/>
              <a:t>40</a:t>
            </a:fld>
            <a:endParaRPr lang="en-US"/>
          </a:p>
        </p:txBody>
      </p:sp>
      <p:sp>
        <p:nvSpPr>
          <p:cNvPr id="7" name="TextBox 6"/>
          <p:cNvSpPr txBox="1"/>
          <p:nvPr/>
        </p:nvSpPr>
        <p:spPr>
          <a:xfrm>
            <a:off x="2042520" y="1793530"/>
            <a:ext cx="5108890" cy="707886"/>
          </a:xfrm>
          <a:prstGeom prst="rect">
            <a:avLst/>
          </a:prstGeom>
          <a:solidFill>
            <a:srgbClr val="000090"/>
          </a:solidFill>
        </p:spPr>
        <p:txBody>
          <a:bodyPr wrap="none" rtlCol="0">
            <a:spAutoFit/>
          </a:bodyPr>
          <a:lstStyle/>
          <a:p>
            <a:pPr algn="ctr"/>
            <a:r>
              <a:rPr lang="en-US" sz="2000" b="1" dirty="0" smtClean="0">
                <a:solidFill>
                  <a:srgbClr val="FFFFFF"/>
                </a:solidFill>
                <a:latin typeface="Calibri"/>
                <a:cs typeface="Calibri"/>
              </a:rPr>
              <a:t>Can we benefit even with partial deployment?</a:t>
            </a:r>
          </a:p>
          <a:p>
            <a:pPr algn="ctr"/>
            <a:r>
              <a:rPr lang="en-US" sz="2000" i="1" dirty="0" err="1" smtClean="0">
                <a:solidFill>
                  <a:srgbClr val="FFFFFF"/>
                </a:solidFill>
                <a:latin typeface="Calibri"/>
                <a:cs typeface="Calibri"/>
                <a:sym typeface="Wingdings"/>
              </a:rPr>
              <a:t></a:t>
            </a:r>
            <a:r>
              <a:rPr lang="en-US" sz="2000" i="1" dirty="0" smtClean="0">
                <a:solidFill>
                  <a:srgbClr val="FFFFFF"/>
                </a:solidFill>
                <a:latin typeface="Calibri"/>
                <a:cs typeface="Calibri"/>
                <a:sym typeface="Wingdings"/>
              </a:rPr>
              <a:t> Even simple strategies work pretty well!</a:t>
            </a:r>
            <a:endParaRPr lang="en-US" sz="2000" i="1" dirty="0">
              <a:solidFill>
                <a:srgbClr val="FFFFFF"/>
              </a:solidFill>
              <a:latin typeface="Calibri"/>
              <a:cs typeface="Calibri"/>
            </a:endParaRPr>
          </a:p>
        </p:txBody>
      </p:sp>
      <p:sp>
        <p:nvSpPr>
          <p:cNvPr id="8" name="TextBox 7"/>
          <p:cNvSpPr txBox="1"/>
          <p:nvPr/>
        </p:nvSpPr>
        <p:spPr>
          <a:xfrm>
            <a:off x="1670465" y="3801635"/>
            <a:ext cx="5942652" cy="1015663"/>
          </a:xfrm>
          <a:prstGeom prst="rect">
            <a:avLst/>
          </a:prstGeom>
          <a:solidFill>
            <a:srgbClr val="000090"/>
          </a:solidFill>
        </p:spPr>
        <p:txBody>
          <a:bodyPr wrap="none" rtlCol="0">
            <a:spAutoFit/>
          </a:bodyPr>
          <a:lstStyle/>
          <a:p>
            <a:pPr algn="ctr"/>
            <a:r>
              <a:rPr lang="en-US" sz="2000" b="1" dirty="0" smtClean="0">
                <a:solidFill>
                  <a:srgbClr val="FFFFFF"/>
                </a:solidFill>
                <a:latin typeface="Calibri"/>
                <a:cs typeface="Calibri"/>
              </a:rPr>
              <a:t>What if redundancy profiles change over time? </a:t>
            </a:r>
          </a:p>
          <a:p>
            <a:pPr algn="ctr">
              <a:buFont typeface="Wingdings" pitchFamily="-32" charset="2"/>
              <a:buChar char="à"/>
            </a:pPr>
            <a:r>
              <a:rPr lang="en-US" sz="2000" i="1" dirty="0" smtClean="0">
                <a:solidFill>
                  <a:srgbClr val="FFFFFF"/>
                </a:solidFill>
                <a:latin typeface="Calibri"/>
                <a:cs typeface="Calibri"/>
                <a:sym typeface="Wingdings"/>
              </a:rPr>
              <a:t>Some “dominant” patterns which are stable (for ISPs)</a:t>
            </a:r>
          </a:p>
          <a:p>
            <a:pPr algn="ctr">
              <a:buFont typeface="Wingdings" pitchFamily="-32" charset="2"/>
              <a:buChar char="à"/>
            </a:pPr>
            <a:r>
              <a:rPr lang="en-US" sz="2000" i="1" dirty="0" smtClean="0">
                <a:solidFill>
                  <a:srgbClr val="FFFFFF"/>
                </a:solidFill>
                <a:latin typeface="Calibri"/>
                <a:cs typeface="Calibri"/>
                <a:sym typeface="Wingdings"/>
              </a:rPr>
              <a:t>Get good performance even with dated </a:t>
            </a:r>
            <a:r>
              <a:rPr lang="en-US" sz="2000" i="1" dirty="0" err="1" smtClean="0">
                <a:solidFill>
                  <a:srgbClr val="FFFFFF"/>
                </a:solidFill>
                <a:latin typeface="Calibri"/>
                <a:cs typeface="Calibri"/>
                <a:sym typeface="Wingdings"/>
              </a:rPr>
              <a:t>configs</a:t>
            </a:r>
            <a:endParaRPr lang="en-US" sz="2000" i="1" dirty="0">
              <a:solidFill>
                <a:srgbClr val="FFFFFF"/>
              </a:solidFill>
              <a:latin typeface="Calibri"/>
              <a:cs typeface="Calibri"/>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future directions</a:t>
            </a:r>
            <a:endParaRPr lang="en-US" dirty="0"/>
          </a:p>
        </p:txBody>
      </p:sp>
      <p:sp>
        <p:nvSpPr>
          <p:cNvPr id="4" name="Content Placeholder 3"/>
          <p:cNvSpPr>
            <a:spLocks noGrp="1"/>
          </p:cNvSpPr>
          <p:nvPr>
            <p:ph idx="1"/>
          </p:nvPr>
        </p:nvSpPr>
        <p:spPr/>
        <p:txBody>
          <a:bodyPr>
            <a:normAutofit lnSpcReduction="10000"/>
          </a:bodyPr>
          <a:lstStyle/>
          <a:p>
            <a:r>
              <a:rPr lang="en-US" sz="2400" dirty="0" smtClean="0"/>
              <a:t>RE service to scale link capacities everywhere</a:t>
            </a:r>
          </a:p>
          <a:p>
            <a:pPr lvl="2"/>
            <a:endParaRPr lang="en-US" sz="1600" dirty="0" smtClean="0"/>
          </a:p>
          <a:p>
            <a:r>
              <a:rPr lang="en-US" sz="2400" dirty="0" smtClean="0"/>
              <a:t>Architectural niceties and performance benefits</a:t>
            </a:r>
          </a:p>
          <a:p>
            <a:pPr lvl="2"/>
            <a:endParaRPr lang="en-US" sz="1600" dirty="0" smtClean="0"/>
          </a:p>
          <a:p>
            <a:r>
              <a:rPr lang="en-US" sz="2400" dirty="0" smtClean="0"/>
              <a:t>Substantial redundancy in traffic; High speed router RE seems feasible</a:t>
            </a:r>
          </a:p>
          <a:p>
            <a:pPr lvl="2"/>
            <a:endParaRPr lang="en-US" sz="1600" dirty="0" smtClean="0"/>
          </a:p>
          <a:p>
            <a:r>
              <a:rPr lang="en-US" sz="2400" dirty="0" smtClean="0"/>
              <a:t>Future directions</a:t>
            </a:r>
          </a:p>
          <a:p>
            <a:pPr lvl="1"/>
            <a:r>
              <a:rPr lang="en-US" sz="2100" dirty="0" smtClean="0"/>
              <a:t>End-host participation</a:t>
            </a:r>
          </a:p>
          <a:p>
            <a:pPr lvl="1"/>
            <a:r>
              <a:rPr lang="en-US" sz="2100" dirty="0" smtClean="0"/>
              <a:t>Role of different memory technologies – DRAM, flash and PCM</a:t>
            </a:r>
          </a:p>
          <a:p>
            <a:pPr lvl="1"/>
            <a:r>
              <a:rPr lang="en-US" sz="2100" dirty="0" smtClean="0"/>
              <a:t>Role of RE (+ </a:t>
            </a:r>
            <a:r>
              <a:rPr lang="en-US" sz="2100" dirty="0" err="1" smtClean="0"/>
              <a:t>OpenFlow</a:t>
            </a:r>
            <a:r>
              <a:rPr lang="en-US" sz="2100" dirty="0" smtClean="0"/>
              <a:t>) in energy management </a:t>
            </a:r>
          </a:p>
          <a:p>
            <a:pPr lvl="1"/>
            <a:r>
              <a:rPr lang="en-US" sz="2100" dirty="0" smtClean="0"/>
              <a:t>TCP interactions with RE</a:t>
            </a:r>
          </a:p>
        </p:txBody>
      </p:sp>
      <p:sp>
        <p:nvSpPr>
          <p:cNvPr id="3" name="Slide Number Placeholder 2"/>
          <p:cNvSpPr>
            <a:spLocks noGrp="1"/>
          </p:cNvSpPr>
          <p:nvPr>
            <p:ph type="sldNum" sz="quarter" idx="12"/>
          </p:nvPr>
        </p:nvSpPr>
        <p:spPr/>
        <p:txBody>
          <a:bodyPr>
            <a:normAutofit/>
          </a:bodyPr>
          <a:lstStyle/>
          <a:p>
            <a:pPr>
              <a:defRPr/>
            </a:pPr>
            <a:fld id="{127DDA1B-A813-48E7-A621-BCE11CD7923A}" type="slidenum">
              <a:rPr lang="en-US" smtClean="0"/>
              <a:pPr>
                <a:defRPr/>
              </a:pPr>
              <a:t>41</a:t>
            </a:fld>
            <a:endParaRPr lang="en-US"/>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fontScale="90000"/>
          </a:bodyPr>
          <a:lstStyle/>
          <a:p>
            <a:r>
              <a:rPr lang="en-US" dirty="0" smtClean="0"/>
              <a:t>Architectural implications: Enhancement to routing</a:t>
            </a:r>
            <a:endParaRPr lang="en-US" dirty="0"/>
          </a:p>
        </p:txBody>
      </p:sp>
      <p:sp>
        <p:nvSpPr>
          <p:cNvPr id="4" name="Slide Number Placeholder 3"/>
          <p:cNvSpPr>
            <a:spLocks noGrp="1"/>
          </p:cNvSpPr>
          <p:nvPr>
            <p:ph type="sldNum" sz="quarter" idx="12"/>
          </p:nvPr>
        </p:nvSpPr>
        <p:spPr/>
        <p:txBody>
          <a:bodyPr/>
          <a:lstStyle/>
          <a:p>
            <a:pPr>
              <a:defRPr/>
            </a:pPr>
            <a:fld id="{127DDA1B-A813-48E7-A621-BCE11CD7923A}" type="slidenum">
              <a:rPr lang="en-US" smtClean="0"/>
              <a:pPr>
                <a:defRPr/>
              </a:pPr>
              <a:t>42</a:t>
            </a:fld>
            <a:endParaRPr lang="en-US"/>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 RE: Impact on routing</a:t>
            </a:r>
            <a:endParaRPr lang="en-US" dirty="0"/>
          </a:p>
        </p:txBody>
      </p:sp>
      <p:sp>
        <p:nvSpPr>
          <p:cNvPr id="3" name="Content Placeholder 2"/>
          <p:cNvSpPr>
            <a:spLocks noGrp="1"/>
          </p:cNvSpPr>
          <p:nvPr>
            <p:ph idx="1"/>
          </p:nvPr>
        </p:nvSpPr>
        <p:spPr>
          <a:xfrm>
            <a:off x="4648200" y="1597152"/>
            <a:ext cx="4191000" cy="4956048"/>
          </a:xfrm>
          <a:noFill/>
        </p:spPr>
        <p:txBody>
          <a:bodyPr>
            <a:normAutofit/>
          </a:bodyPr>
          <a:lstStyle/>
          <a:p>
            <a:pPr marL="342900" lvl="1" indent="-342900">
              <a:defRPr/>
            </a:pPr>
            <a:r>
              <a:rPr lang="en-US" sz="2400" dirty="0" smtClean="0"/>
              <a:t>RE-aware optimization</a:t>
            </a:r>
          </a:p>
          <a:p>
            <a:pPr marL="342900" lvl="1" indent="-342900">
              <a:defRPr/>
            </a:pPr>
            <a:r>
              <a:rPr lang="en-US" sz="2400" dirty="0" smtClean="0"/>
              <a:t>E.g.: minimize network-wide “traffic footprint”</a:t>
            </a:r>
          </a:p>
          <a:p>
            <a:pPr marL="617220" lvl="2" indent="-342900">
              <a:defRPr/>
            </a:pPr>
            <a:r>
              <a:rPr lang="en-US" sz="2000" dirty="0" smtClean="0"/>
              <a:t>Traffic footprint on a link =</a:t>
            </a:r>
            <a:r>
              <a:rPr lang="en-US" sz="2000" dirty="0" smtClean="0">
                <a:sym typeface="Wingdings" pitchFamily="2" charset="2"/>
              </a:rPr>
              <a:t> </a:t>
            </a:r>
            <a:r>
              <a:rPr lang="en-US" sz="2000" i="1" dirty="0" smtClean="0"/>
              <a:t>latency * unique</a:t>
            </a:r>
            <a:r>
              <a:rPr lang="en-US" sz="2000" b="1" i="1" dirty="0" smtClean="0"/>
              <a:t> </a:t>
            </a:r>
            <a:r>
              <a:rPr lang="en-US" sz="2000" i="1" dirty="0" smtClean="0"/>
              <a:t>bytes on link</a:t>
            </a:r>
          </a:p>
          <a:p>
            <a:pPr marL="342900" lvl="1" indent="-342900">
              <a:defRPr/>
            </a:pPr>
            <a:r>
              <a:rPr lang="en-US" sz="2400" b="1" i="1" dirty="0" smtClean="0">
                <a:solidFill>
                  <a:schemeClr val="accent2"/>
                </a:solidFill>
              </a:rPr>
              <a:t>Min entropy routing</a:t>
            </a:r>
          </a:p>
          <a:p>
            <a:pPr marL="342900" lvl="1" indent="-342900">
              <a:defRPr/>
            </a:pPr>
            <a:r>
              <a:rPr lang="en-US" sz="2400" dirty="0" smtClean="0"/>
              <a:t>Or, control utilization of expensive cross-country links</a:t>
            </a:r>
          </a:p>
          <a:p>
            <a:pPr marL="342900" lvl="1" indent="-342900">
              <a:defRPr/>
            </a:pPr>
            <a:r>
              <a:rPr lang="en-US" sz="2400" dirty="0" smtClean="0"/>
              <a:t>Or, route all redundant traffic on low-capacity links</a:t>
            </a:r>
          </a:p>
        </p:txBody>
      </p:sp>
      <p:sp>
        <p:nvSpPr>
          <p:cNvPr id="4" name="Slide Number Placeholder 3"/>
          <p:cNvSpPr>
            <a:spLocks noGrp="1"/>
          </p:cNvSpPr>
          <p:nvPr>
            <p:ph type="sldNum" sz="quarter" idx="12"/>
          </p:nvPr>
        </p:nvSpPr>
        <p:spPr/>
        <p:txBody>
          <a:bodyPr>
            <a:normAutofit/>
          </a:bodyPr>
          <a:lstStyle/>
          <a:p>
            <a:pPr>
              <a:defRPr/>
            </a:pPr>
            <a:fld id="{127DDA1B-A813-48E7-A621-BCE11CD7923A}" type="slidenum">
              <a:rPr lang="en-US" smtClean="0"/>
              <a:pPr>
                <a:defRPr/>
              </a:pPr>
              <a:t>43</a:t>
            </a:fld>
            <a:endParaRPr lang="en-US" dirty="0"/>
          </a:p>
        </p:txBody>
      </p:sp>
      <p:sp>
        <p:nvSpPr>
          <p:cNvPr id="20" name="Rectangle 19"/>
          <p:cNvSpPr/>
          <p:nvPr/>
        </p:nvSpPr>
        <p:spPr>
          <a:xfrm>
            <a:off x="152400" y="2596223"/>
            <a:ext cx="4495800" cy="1101020"/>
          </a:xfrm>
          <a:prstGeom prst="rect">
            <a:avLst/>
          </a:prstGeom>
          <a:solidFill>
            <a:schemeClr val="accent5"/>
          </a:solidFill>
          <a:ln>
            <a:noFill/>
          </a:ln>
          <a:effectLst>
            <a:outerShdw blurRad="50800" dist="38100" dir="2700000" algn="tl" rotWithShape="0">
              <a:srgbClr val="000000">
                <a:alpha val="43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a:off x="780845" y="4156001"/>
            <a:ext cx="3238910" cy="1787599"/>
          </a:xfrm>
          <a:prstGeom prst="cloud">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p:cNvSpPr/>
          <p:nvPr/>
        </p:nvSpPr>
        <p:spPr>
          <a:xfrm>
            <a:off x="780845" y="4477132"/>
            <a:ext cx="417870" cy="55050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I1</a:t>
            </a:r>
            <a:endParaRPr lang="en-US" dirty="0">
              <a:solidFill>
                <a:schemeClr val="tx1"/>
              </a:solidFill>
            </a:endParaRPr>
          </a:p>
        </p:txBody>
      </p:sp>
      <p:sp>
        <p:nvSpPr>
          <p:cNvPr id="23" name="Can 22"/>
          <p:cNvSpPr/>
          <p:nvPr/>
        </p:nvSpPr>
        <p:spPr>
          <a:xfrm>
            <a:off x="1119239" y="4877502"/>
            <a:ext cx="125362" cy="150139"/>
          </a:xfrm>
          <a:prstGeom prst="ca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719006" y="4477132"/>
            <a:ext cx="417870" cy="55050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R2</a:t>
            </a:r>
            <a:endParaRPr lang="en-US" dirty="0">
              <a:solidFill>
                <a:schemeClr val="tx1"/>
              </a:solidFill>
            </a:endParaRPr>
          </a:p>
        </p:txBody>
      </p:sp>
      <p:sp>
        <p:nvSpPr>
          <p:cNvPr id="25" name="Can 24"/>
          <p:cNvSpPr/>
          <p:nvPr/>
        </p:nvSpPr>
        <p:spPr>
          <a:xfrm>
            <a:off x="2057400" y="4877502"/>
            <a:ext cx="125362" cy="150139"/>
          </a:xfrm>
          <a:prstGeom prst="ca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666181" y="4477132"/>
            <a:ext cx="417870" cy="55050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R3</a:t>
            </a:r>
            <a:endParaRPr lang="en-US" dirty="0">
              <a:solidFill>
                <a:schemeClr val="tx1"/>
              </a:solidFill>
            </a:endParaRPr>
          </a:p>
        </p:txBody>
      </p:sp>
      <p:sp>
        <p:nvSpPr>
          <p:cNvPr id="28" name="Can 27"/>
          <p:cNvSpPr/>
          <p:nvPr/>
        </p:nvSpPr>
        <p:spPr>
          <a:xfrm>
            <a:off x="3004574" y="4877502"/>
            <a:ext cx="125362" cy="150139"/>
          </a:xfrm>
          <a:prstGeom prst="ca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04342" y="4431256"/>
            <a:ext cx="417870" cy="55050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R4</a:t>
            </a:r>
            <a:endParaRPr lang="en-US" dirty="0">
              <a:solidFill>
                <a:schemeClr val="tx1"/>
              </a:solidFill>
            </a:endParaRPr>
          </a:p>
        </p:txBody>
      </p:sp>
      <p:sp>
        <p:nvSpPr>
          <p:cNvPr id="31" name="Can 30"/>
          <p:cNvSpPr/>
          <p:nvPr/>
        </p:nvSpPr>
        <p:spPr>
          <a:xfrm>
            <a:off x="3942735" y="4831627"/>
            <a:ext cx="125362" cy="150139"/>
          </a:xfrm>
          <a:prstGeom prst="ca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14400" y="2069068"/>
            <a:ext cx="2895599" cy="369332"/>
          </a:xfrm>
          <a:prstGeom prst="rect">
            <a:avLst/>
          </a:prstGeom>
          <a:noFill/>
        </p:spPr>
        <p:txBody>
          <a:bodyPr wrap="square" rtlCol="0">
            <a:spAutoFit/>
          </a:bodyPr>
          <a:lstStyle/>
          <a:p>
            <a:pPr algn="ctr"/>
            <a:r>
              <a:rPr lang="en-US" dirty="0" smtClean="0">
                <a:latin typeface="+mn-lt"/>
              </a:rPr>
              <a:t>Network Operations Center</a:t>
            </a:r>
            <a:endParaRPr lang="en-US" dirty="0">
              <a:latin typeface="+mn-lt"/>
            </a:endParaRPr>
          </a:p>
        </p:txBody>
      </p:sp>
      <p:sp>
        <p:nvSpPr>
          <p:cNvPr id="35" name="Rectangle 34"/>
          <p:cNvSpPr/>
          <p:nvPr/>
        </p:nvSpPr>
        <p:spPr>
          <a:xfrm>
            <a:off x="228600" y="2642098"/>
            <a:ext cx="1524000" cy="504634"/>
          </a:xfrm>
          <a:prstGeom prst="rect">
            <a:avLst/>
          </a:prstGeom>
          <a:solidFill>
            <a:schemeClr val="accent4"/>
          </a:solidFill>
          <a:effectLst>
            <a:outerShdw blurRad="50800" dist="38100" dir="2700000" algn="tl" rotWithShape="0">
              <a:srgbClr val="000000">
                <a:alpha val="43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Redundancy</a:t>
            </a:r>
            <a:br>
              <a:rPr lang="en-US" dirty="0" smtClean="0">
                <a:solidFill>
                  <a:schemeClr val="tx1"/>
                </a:solidFill>
              </a:rPr>
            </a:br>
            <a:r>
              <a:rPr lang="en-US" dirty="0" smtClean="0">
                <a:solidFill>
                  <a:schemeClr val="tx1"/>
                </a:solidFill>
              </a:rPr>
              <a:t>profile</a:t>
            </a:r>
            <a:endParaRPr lang="en-US" dirty="0">
              <a:solidFill>
                <a:schemeClr val="tx1"/>
              </a:solidFill>
            </a:endParaRPr>
          </a:p>
        </p:txBody>
      </p:sp>
      <p:sp>
        <p:nvSpPr>
          <p:cNvPr id="36" name="Rectangle 35"/>
          <p:cNvSpPr/>
          <p:nvPr/>
        </p:nvSpPr>
        <p:spPr>
          <a:xfrm>
            <a:off x="1981200" y="2642098"/>
            <a:ext cx="914400" cy="504634"/>
          </a:xfrm>
          <a:prstGeom prst="rect">
            <a:avLst/>
          </a:prstGeom>
          <a:solidFill>
            <a:schemeClr val="accent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TM + </a:t>
            </a:r>
            <a:br>
              <a:rPr lang="en-US" dirty="0" smtClean="0">
                <a:solidFill>
                  <a:schemeClr val="tx1"/>
                </a:solidFill>
              </a:rPr>
            </a:br>
            <a:r>
              <a:rPr lang="en-US" dirty="0" smtClean="0">
                <a:solidFill>
                  <a:schemeClr val="tx1"/>
                </a:solidFill>
              </a:rPr>
              <a:t>Policy</a:t>
            </a:r>
            <a:endParaRPr lang="en-US" dirty="0">
              <a:solidFill>
                <a:schemeClr val="tx1"/>
              </a:solidFill>
            </a:endParaRPr>
          </a:p>
        </p:txBody>
      </p:sp>
      <p:sp>
        <p:nvSpPr>
          <p:cNvPr id="38" name="Rectangle 37"/>
          <p:cNvSpPr/>
          <p:nvPr/>
        </p:nvSpPr>
        <p:spPr>
          <a:xfrm>
            <a:off x="3124200" y="2642098"/>
            <a:ext cx="1447799" cy="504634"/>
          </a:xfrm>
          <a:prstGeom prst="rect">
            <a:avLst/>
          </a:prstGeom>
          <a:solidFill>
            <a:schemeClr val="accent4"/>
          </a:solidFill>
          <a:ln>
            <a:noFill/>
          </a:ln>
          <a:effectLst>
            <a:outerShdw blurRad="50800" dist="38100" dir="2700000" algn="tl" rotWithShape="0">
              <a:srgbClr val="000000">
                <a:alpha val="43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Redundancy Profile</a:t>
            </a:r>
            <a:endParaRPr lang="en-US" dirty="0">
              <a:solidFill>
                <a:schemeClr val="tx1"/>
              </a:solidFill>
            </a:endParaRPr>
          </a:p>
        </p:txBody>
      </p:sp>
      <p:sp>
        <p:nvSpPr>
          <p:cNvPr id="39" name="Rectangle 38"/>
          <p:cNvSpPr/>
          <p:nvPr/>
        </p:nvSpPr>
        <p:spPr>
          <a:xfrm>
            <a:off x="877529" y="3376112"/>
            <a:ext cx="3287252" cy="321131"/>
          </a:xfrm>
          <a:prstGeom prst="rect">
            <a:avLst/>
          </a:prstGeom>
          <a:solidFill>
            <a:schemeClr val="accent4"/>
          </a:solidFill>
          <a:ln>
            <a:noFill/>
          </a:ln>
          <a:effectLst>
            <a:outerShdw blurRad="50800" dist="38100" dir="2700000" algn="tl" rotWithShape="0">
              <a:srgbClr val="000000">
                <a:alpha val="43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RE-aware routes</a:t>
            </a:r>
            <a:endParaRPr lang="en-US" dirty="0">
              <a:solidFill>
                <a:schemeClr val="tx1"/>
              </a:solidFill>
            </a:endParaRPr>
          </a:p>
        </p:txBody>
      </p:sp>
      <p:cxnSp>
        <p:nvCxnSpPr>
          <p:cNvPr id="40" name="Straight Arrow Connector 39"/>
          <p:cNvCxnSpPr/>
          <p:nvPr/>
        </p:nvCxnSpPr>
        <p:spPr>
          <a:xfrm>
            <a:off x="925871" y="3146733"/>
            <a:ext cx="1450258" cy="2293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6" idx="2"/>
          </p:cNvCxnSpPr>
          <p:nvPr/>
        </p:nvCxnSpPr>
        <p:spPr>
          <a:xfrm rot="5400000">
            <a:off x="2316746" y="3254456"/>
            <a:ext cx="229378" cy="139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8" idx="2"/>
            <a:endCxn id="39" idx="0"/>
          </p:cNvCxnSpPr>
          <p:nvPr/>
        </p:nvCxnSpPr>
        <p:spPr>
          <a:xfrm rot="5400000">
            <a:off x="3069938" y="2597950"/>
            <a:ext cx="229380" cy="132694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9" idx="2"/>
            <a:endCxn id="22" idx="0"/>
          </p:cNvCxnSpPr>
          <p:nvPr/>
        </p:nvCxnSpPr>
        <p:spPr>
          <a:xfrm rot="5400000">
            <a:off x="1365523" y="3321500"/>
            <a:ext cx="779889" cy="15313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9" idx="2"/>
            <a:endCxn id="24" idx="0"/>
          </p:cNvCxnSpPr>
          <p:nvPr/>
        </p:nvCxnSpPr>
        <p:spPr>
          <a:xfrm rot="5400000">
            <a:off x="1834604" y="3790581"/>
            <a:ext cx="779889" cy="593213"/>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9" idx="2"/>
            <a:endCxn id="26" idx="0"/>
          </p:cNvCxnSpPr>
          <p:nvPr/>
        </p:nvCxnSpPr>
        <p:spPr>
          <a:xfrm rot="16200000" flipH="1">
            <a:off x="2308191" y="3910206"/>
            <a:ext cx="779889" cy="353961"/>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9" idx="2"/>
            <a:endCxn id="29" idx="0"/>
          </p:cNvCxnSpPr>
          <p:nvPr/>
        </p:nvCxnSpPr>
        <p:spPr>
          <a:xfrm rot="16200000" flipH="1">
            <a:off x="2800209" y="3418188"/>
            <a:ext cx="734013" cy="1292122"/>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7" name="Shape 46"/>
          <p:cNvCxnSpPr>
            <a:stCxn id="29" idx="3"/>
          </p:cNvCxnSpPr>
          <p:nvPr/>
        </p:nvCxnSpPr>
        <p:spPr>
          <a:xfrm flipV="1">
            <a:off x="4022212" y="3192608"/>
            <a:ext cx="384278" cy="1513902"/>
          </a:xfrm>
          <a:prstGeom prst="curved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210620" y="5211145"/>
            <a:ext cx="532580" cy="369332"/>
          </a:xfrm>
          <a:prstGeom prst="rect">
            <a:avLst/>
          </a:prstGeom>
          <a:noFill/>
        </p:spPr>
        <p:txBody>
          <a:bodyPr wrap="square" rtlCol="0">
            <a:spAutoFit/>
          </a:bodyPr>
          <a:lstStyle/>
          <a:p>
            <a:r>
              <a:rPr lang="en-US" dirty="0" smtClean="0">
                <a:latin typeface="+mn-lt"/>
              </a:rPr>
              <a:t>ISP</a:t>
            </a:r>
            <a:endParaRPr lang="en-US" dirty="0">
              <a:latin typeface="+mn-lt"/>
            </a:endParaRPr>
          </a:p>
        </p:txBody>
      </p:sp>
      <p:cxnSp>
        <p:nvCxnSpPr>
          <p:cNvPr id="64" name="Shape 63"/>
          <p:cNvCxnSpPr/>
          <p:nvPr/>
        </p:nvCxnSpPr>
        <p:spPr>
          <a:xfrm flipH="1" flipV="1">
            <a:off x="377722" y="3200400"/>
            <a:ext cx="384278" cy="1513902"/>
          </a:xfrm>
          <a:prstGeom prst="curved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0" y="155448"/>
            <a:ext cx="8382000" cy="1143000"/>
          </a:xfrm>
        </p:spPr>
        <p:txBody>
          <a:bodyPr/>
          <a:lstStyle/>
          <a:p>
            <a:r>
              <a:rPr lang="en-US" dirty="0" smtClean="0"/>
              <a:t>Network-wide utilization</a:t>
            </a:r>
          </a:p>
        </p:txBody>
      </p:sp>
      <p:graphicFrame>
        <p:nvGraphicFramePr>
          <p:cNvPr id="14" name="Content Placeholder 13"/>
          <p:cNvGraphicFramePr>
            <a:graphicFrameLocks noGrp="1"/>
          </p:cNvGraphicFramePr>
          <p:nvPr>
            <p:ph sz="half" idx="1"/>
          </p:nvPr>
        </p:nvGraphicFramePr>
        <p:xfrm>
          <a:off x="304800" y="1600200"/>
          <a:ext cx="42672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4"/>
          <p:cNvSpPr>
            <a:spLocks noGrp="1"/>
          </p:cNvSpPr>
          <p:nvPr>
            <p:ph sz="half" idx="2"/>
          </p:nvPr>
        </p:nvSpPr>
        <p:spPr>
          <a:xfrm>
            <a:off x="4648200" y="1597152"/>
            <a:ext cx="4191000" cy="5108448"/>
          </a:xfrm>
        </p:spPr>
        <p:txBody>
          <a:bodyPr rtlCol="0">
            <a:noAutofit/>
          </a:bodyPr>
          <a:lstStyle/>
          <a:p>
            <a:pPr>
              <a:defRPr/>
            </a:pPr>
            <a:r>
              <a:rPr lang="en-US" sz="2400" dirty="0" smtClean="0"/>
              <a:t>Routed enterprise trace over Sprint topology (AS1239)</a:t>
            </a:r>
          </a:p>
          <a:p>
            <a:pPr lvl="1">
              <a:defRPr/>
            </a:pPr>
            <a:r>
              <a:rPr lang="en-US" sz="2000" dirty="0" smtClean="0"/>
              <a:t>Average redundancy is </a:t>
            </a:r>
            <a:r>
              <a:rPr lang="en-US" sz="2000" dirty="0" smtClean="0">
                <a:solidFill>
                  <a:srgbClr val="000000"/>
                </a:solidFill>
              </a:rPr>
              <a:t>50%</a:t>
            </a:r>
            <a:endParaRPr lang="en-US" sz="2000" dirty="0" smtClean="0"/>
          </a:p>
          <a:p>
            <a:pPr lvl="1">
              <a:defRPr/>
            </a:pPr>
            <a:r>
              <a:rPr lang="en-US" sz="2000" dirty="0" smtClean="0"/>
              <a:t>1GB cache per router</a:t>
            </a:r>
          </a:p>
          <a:p>
            <a:pPr>
              <a:defRPr/>
            </a:pPr>
            <a:r>
              <a:rPr lang="en-US" sz="2400" dirty="0" smtClean="0"/>
              <a:t>Each point </a:t>
            </a:r>
            <a:r>
              <a:rPr lang="en-US" sz="2400" dirty="0" smtClean="0">
                <a:sym typeface="Wingdings" pitchFamily="2" charset="2"/>
              </a:rPr>
              <a:t> reduction in network utilization with traffic entering at a given city</a:t>
            </a:r>
            <a:endParaRPr lang="en-US" sz="2400" dirty="0" smtClean="0"/>
          </a:p>
          <a:p>
            <a:pPr>
              <a:defRPr/>
            </a:pPr>
            <a:r>
              <a:rPr lang="en-US" sz="2400" dirty="0" smtClean="0"/>
              <a:t>RE: </a:t>
            </a:r>
            <a:r>
              <a:rPr lang="en-US" sz="2400" dirty="0" smtClean="0">
                <a:solidFill>
                  <a:srgbClr val="FF0000"/>
                </a:solidFill>
              </a:rPr>
              <a:t>12-35% reduction</a:t>
            </a:r>
          </a:p>
          <a:p>
            <a:pPr>
              <a:defRPr/>
            </a:pPr>
            <a:r>
              <a:rPr lang="en-US" sz="2400" dirty="0" smtClean="0"/>
              <a:t>RE + Routing: </a:t>
            </a:r>
            <a:r>
              <a:rPr lang="en-US" sz="2400" dirty="0" smtClean="0">
                <a:solidFill>
                  <a:srgbClr val="FF0000"/>
                </a:solidFill>
              </a:rPr>
              <a:t>20-45%</a:t>
            </a:r>
          </a:p>
          <a:p>
            <a:pPr lvl="1">
              <a:defRPr/>
            </a:pPr>
            <a:r>
              <a:rPr lang="en-US" sz="2100" dirty="0" smtClean="0"/>
              <a:t>Effectiveness depends on topology and redundancy profile</a:t>
            </a:r>
          </a:p>
        </p:txBody>
      </p:sp>
      <p:sp>
        <p:nvSpPr>
          <p:cNvPr id="11" name="Slide Number Placeholder 4"/>
          <p:cNvSpPr>
            <a:spLocks noGrp="1"/>
          </p:cNvSpPr>
          <p:nvPr>
            <p:ph type="sldNum" sz="quarter" idx="12"/>
          </p:nvPr>
        </p:nvSpPr>
        <p:spPr/>
        <p:txBody>
          <a:bodyPr>
            <a:normAutofit/>
          </a:bodyPr>
          <a:lstStyle/>
          <a:p>
            <a:pPr>
              <a:defRPr/>
            </a:pPr>
            <a:fld id="{E4A8B74D-8767-498E-BBAA-05C0D7CCC977}" type="slidenum">
              <a:rPr lang="en-US" smtClean="0"/>
              <a:pPr>
                <a:defRPr/>
              </a:pPr>
              <a:t>44</a:t>
            </a:fld>
            <a:endParaRPr lang="en-US" dirty="0"/>
          </a:p>
        </p:txBody>
      </p:sp>
      <p:sp>
        <p:nvSpPr>
          <p:cNvPr id="17" name="TextBox 16"/>
          <p:cNvSpPr txBox="1"/>
          <p:nvPr/>
        </p:nvSpPr>
        <p:spPr>
          <a:xfrm>
            <a:off x="1676400" y="3364468"/>
            <a:ext cx="980294" cy="369332"/>
          </a:xfrm>
          <a:prstGeom prst="rect">
            <a:avLst/>
          </a:prstGeom>
          <a:solidFill>
            <a:schemeClr val="accent5"/>
          </a:solidFill>
          <a:effectLst>
            <a:outerShdw blurRad="50800" dist="38100" dir="2700000" algn="tl" rotWithShape="0">
              <a:srgbClr val="000000">
                <a:alpha val="43000"/>
              </a:srgbClr>
            </a:outerShdw>
          </a:effectLst>
          <a:scene3d>
            <a:camera prst="orthographicFront"/>
            <a:lightRig rig="threePt" dir="t"/>
          </a:scene3d>
          <a:sp3d>
            <a:bevelT/>
          </a:sp3d>
        </p:spPr>
        <p:txBody>
          <a:bodyPr wrap="none" rtlCol="0">
            <a:spAutoFit/>
          </a:bodyPr>
          <a:lstStyle/>
          <a:p>
            <a:r>
              <a:rPr lang="en-US" b="1" dirty="0" smtClean="0">
                <a:solidFill>
                  <a:srgbClr val="000000"/>
                </a:solidFill>
                <a:latin typeface="+mn-lt"/>
              </a:rPr>
              <a:t>12-35%</a:t>
            </a:r>
            <a:endParaRPr lang="en-US" b="1" dirty="0">
              <a:solidFill>
                <a:srgbClr val="000000"/>
              </a:solidFill>
              <a:latin typeface="+mn-lt"/>
            </a:endParaRPr>
          </a:p>
        </p:txBody>
      </p:sp>
      <p:sp>
        <p:nvSpPr>
          <p:cNvPr id="18" name="TextBox 17"/>
          <p:cNvSpPr txBox="1"/>
          <p:nvPr/>
        </p:nvSpPr>
        <p:spPr>
          <a:xfrm>
            <a:off x="3210706" y="3352800"/>
            <a:ext cx="968121" cy="369332"/>
          </a:xfrm>
          <a:prstGeom prst="rect">
            <a:avLst/>
          </a:prstGeom>
          <a:solidFill>
            <a:schemeClr val="accent5"/>
          </a:solidFill>
          <a:effectLst>
            <a:outerShdw blurRad="50800" dist="38100" dir="2700000" algn="tl" rotWithShape="0">
              <a:srgbClr val="000000">
                <a:alpha val="43000"/>
              </a:srgbClr>
            </a:outerShdw>
          </a:effectLst>
          <a:scene3d>
            <a:camera prst="orthographicFront"/>
            <a:lightRig rig="threePt" dir="t"/>
          </a:scene3d>
          <a:sp3d>
            <a:bevelT/>
          </a:sp3d>
        </p:spPr>
        <p:txBody>
          <a:bodyPr wrap="none" rtlCol="0">
            <a:spAutoFit/>
          </a:bodyPr>
          <a:lstStyle/>
          <a:p>
            <a:r>
              <a:rPr lang="en-US" b="1" dirty="0" smtClean="0">
                <a:solidFill>
                  <a:srgbClr val="000000"/>
                </a:solidFill>
                <a:latin typeface="+mn-lt"/>
              </a:rPr>
              <a:t>20-45%</a:t>
            </a:r>
            <a:endParaRPr lang="en-US" b="1" dirty="0">
              <a:solidFill>
                <a:srgbClr val="000000"/>
              </a:solidFill>
              <a:latin typeface="+mn-lt"/>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155448"/>
            <a:ext cx="8382000" cy="1143000"/>
          </a:xfrm>
        </p:spPr>
        <p:txBody>
          <a:bodyPr/>
          <a:lstStyle/>
          <a:p>
            <a:r>
              <a:rPr lang="en-US" dirty="0" smtClean="0"/>
              <a:t>Responsiveness to flash crowds</a:t>
            </a:r>
          </a:p>
        </p:txBody>
      </p:sp>
      <p:graphicFrame>
        <p:nvGraphicFramePr>
          <p:cNvPr id="4" name="Content Placeholder 3"/>
          <p:cNvGraphicFramePr>
            <a:graphicFrameLocks noGrp="1"/>
          </p:cNvGraphicFramePr>
          <p:nvPr>
            <p:ph sz="half" idx="1"/>
          </p:nvPr>
        </p:nvGraphicFramePr>
        <p:xfrm>
          <a:off x="457200" y="1603248"/>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4"/>
          <p:cNvSpPr>
            <a:spLocks noGrp="1"/>
          </p:cNvSpPr>
          <p:nvPr>
            <p:ph sz="half" idx="2"/>
          </p:nvPr>
        </p:nvSpPr>
        <p:spPr>
          <a:xfrm>
            <a:off x="4648200" y="1676400"/>
            <a:ext cx="4343400" cy="4800600"/>
          </a:xfrm>
        </p:spPr>
        <p:txBody>
          <a:bodyPr rtlCol="0">
            <a:normAutofit/>
          </a:bodyPr>
          <a:lstStyle/>
          <a:p>
            <a:pPr>
              <a:defRPr/>
            </a:pPr>
            <a:r>
              <a:rPr lang="en-US" sz="2800" dirty="0" smtClean="0"/>
              <a:t>Volume increases at one of the border routers</a:t>
            </a:r>
          </a:p>
          <a:p>
            <a:pPr lvl="1">
              <a:defRPr/>
            </a:pPr>
            <a:r>
              <a:rPr lang="en-US" sz="2400" dirty="0" smtClean="0"/>
              <a:t>Redundancy: 20% </a:t>
            </a:r>
            <a:r>
              <a:rPr lang="en-US" sz="2400" dirty="0" smtClean="0">
                <a:sym typeface="Wingdings" pitchFamily="2" charset="2"/>
              </a:rPr>
              <a:t></a:t>
            </a:r>
            <a:r>
              <a:rPr lang="en-US" sz="2400" dirty="0" smtClean="0"/>
              <a:t> 50%</a:t>
            </a:r>
          </a:p>
          <a:p>
            <a:pPr lvl="1">
              <a:defRPr/>
            </a:pPr>
            <a:r>
              <a:rPr lang="en-US" sz="2400" dirty="0" smtClean="0"/>
              <a:t>Inter-OD redundancy: </a:t>
            </a:r>
            <a:br>
              <a:rPr lang="en-US" sz="2400" dirty="0" smtClean="0"/>
            </a:br>
            <a:r>
              <a:rPr lang="en-US" sz="2400" dirty="0" smtClean="0"/>
              <a:t>0.5 </a:t>
            </a:r>
            <a:r>
              <a:rPr lang="en-US" sz="2400" dirty="0" smtClean="0">
                <a:sym typeface="Wingdings" pitchFamily="2" charset="2"/>
              </a:rPr>
              <a:t> </a:t>
            </a:r>
            <a:r>
              <a:rPr lang="en-US" sz="2400" dirty="0" smtClean="0"/>
              <a:t>0.75</a:t>
            </a:r>
          </a:p>
          <a:p>
            <a:pPr lvl="1">
              <a:defRPr/>
            </a:pPr>
            <a:r>
              <a:rPr lang="en-US" sz="2400" i="1" dirty="0" smtClean="0"/>
              <a:t>Stale routes used</a:t>
            </a:r>
          </a:p>
          <a:p>
            <a:pPr>
              <a:defRPr/>
            </a:pPr>
            <a:r>
              <a:rPr lang="en-US" sz="2800" dirty="0" smtClean="0"/>
              <a:t>RE, RE + Routing absorb sudden changes</a:t>
            </a:r>
          </a:p>
          <a:p>
            <a:pPr>
              <a:defRPr/>
            </a:pPr>
            <a:r>
              <a:rPr lang="en-US" sz="2800" dirty="0" smtClean="0"/>
              <a:t>Staleness has little impact</a:t>
            </a:r>
          </a:p>
          <a:p>
            <a:pPr>
              <a:buNone/>
              <a:defRPr/>
            </a:pPr>
            <a:endParaRPr lang="en-US" sz="2800" dirty="0" smtClean="0">
              <a:solidFill>
                <a:srgbClr val="000000"/>
              </a:solidFill>
            </a:endParaRPr>
          </a:p>
          <a:p>
            <a:pPr>
              <a:defRPr/>
            </a:pPr>
            <a:endParaRPr lang="en-US" sz="700" i="1" dirty="0" smtClean="0"/>
          </a:p>
          <a:p>
            <a:pPr>
              <a:defRPr/>
            </a:pPr>
            <a:endParaRPr lang="en-US" sz="700" i="1" dirty="0" smtClean="0"/>
          </a:p>
          <a:p>
            <a:pPr>
              <a:defRPr/>
            </a:pPr>
            <a:endParaRPr lang="en-US" sz="500" i="1" dirty="0"/>
          </a:p>
        </p:txBody>
      </p:sp>
      <p:sp>
        <p:nvSpPr>
          <p:cNvPr id="9" name="Slide Number Placeholder 8"/>
          <p:cNvSpPr>
            <a:spLocks noGrp="1"/>
          </p:cNvSpPr>
          <p:nvPr>
            <p:ph type="sldNum" sz="quarter" idx="12"/>
          </p:nvPr>
        </p:nvSpPr>
        <p:spPr/>
        <p:txBody>
          <a:bodyPr>
            <a:normAutofit/>
          </a:bodyPr>
          <a:lstStyle/>
          <a:p>
            <a:pPr>
              <a:defRPr/>
            </a:pPr>
            <a:fld id="{E3AC3A9D-401A-4F9B-8B8B-0E8D9F962C60}" type="slidenum">
              <a:rPr lang="en-US"/>
              <a:pPr>
                <a:defRPr/>
              </a:pPr>
              <a:t>45</a:t>
            </a:fld>
            <a:endParaRPr lang="en-US" dirty="0"/>
          </a:p>
        </p:txBody>
      </p:sp>
      <p:cxnSp>
        <p:nvCxnSpPr>
          <p:cNvPr id="7" name="Straight Connector 6"/>
          <p:cNvCxnSpPr/>
          <p:nvPr/>
        </p:nvCxnSpPr>
        <p:spPr>
          <a:xfrm rot="16200000" flipV="1">
            <a:off x="1905001" y="3581399"/>
            <a:ext cx="3048000" cy="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End-hosts</a:t>
            </a:r>
            <a:endParaRPr lang="en-US" dirty="0"/>
          </a:p>
        </p:txBody>
      </p:sp>
      <p:sp>
        <p:nvSpPr>
          <p:cNvPr id="4" name="Content Placeholder 3"/>
          <p:cNvSpPr>
            <a:spLocks noGrp="1"/>
          </p:cNvSpPr>
          <p:nvPr>
            <p:ph idx="1"/>
          </p:nvPr>
        </p:nvSpPr>
        <p:spPr/>
        <p:txBody>
          <a:bodyPr>
            <a:normAutofit fontScale="92500" lnSpcReduction="10000"/>
          </a:bodyPr>
          <a:lstStyle/>
          <a:p>
            <a:r>
              <a:rPr lang="en-US" sz="2400" dirty="0" smtClean="0"/>
              <a:t>Network RE has limitations</a:t>
            </a:r>
          </a:p>
          <a:p>
            <a:pPr lvl="1"/>
            <a:r>
              <a:rPr lang="en-US" sz="2100" dirty="0" smtClean="0"/>
              <a:t>Does not extend benefits </a:t>
            </a:r>
            <a:r>
              <a:rPr lang="en-US" sz="2100" i="1" dirty="0" smtClean="0"/>
              <a:t>into</a:t>
            </a:r>
            <a:r>
              <a:rPr lang="en-US" sz="2100" dirty="0" smtClean="0"/>
              <a:t> end-hosts</a:t>
            </a:r>
          </a:p>
          <a:p>
            <a:pPr lvl="2"/>
            <a:r>
              <a:rPr lang="en-US" sz="1700" dirty="0" smtClean="0"/>
              <a:t>Crucial for last hop links such as cellular, wireless links</a:t>
            </a:r>
          </a:p>
          <a:p>
            <a:pPr lvl="2"/>
            <a:r>
              <a:rPr lang="en-US" sz="1700" dirty="0" smtClean="0"/>
              <a:t>Energy savings, along with bandwidth and latency </a:t>
            </a:r>
          </a:p>
          <a:p>
            <a:pPr lvl="1"/>
            <a:r>
              <a:rPr lang="en-US" sz="2100" dirty="0" smtClean="0"/>
              <a:t>Network-RE useless with encrypted traffic</a:t>
            </a:r>
          </a:p>
          <a:p>
            <a:pPr lvl="1"/>
            <a:endParaRPr lang="en-US" sz="2100" dirty="0" smtClean="0"/>
          </a:p>
          <a:p>
            <a:r>
              <a:rPr lang="en-US" sz="2400" dirty="0" smtClean="0"/>
              <a:t>Some participation from end-hosts necessary</a:t>
            </a:r>
          </a:p>
          <a:p>
            <a:pPr lvl="1"/>
            <a:r>
              <a:rPr lang="en-US" sz="2100" dirty="0" smtClean="0"/>
              <a:t>End-to-end RE (can be IP or higher-layer)</a:t>
            </a:r>
          </a:p>
          <a:p>
            <a:pPr lvl="1"/>
            <a:endParaRPr lang="en-US" sz="2100" dirty="0" smtClean="0"/>
          </a:p>
          <a:p>
            <a:r>
              <a:rPr lang="en-US" sz="2400" dirty="0" smtClean="0"/>
              <a:t>Challenges and issues</a:t>
            </a:r>
          </a:p>
          <a:p>
            <a:pPr lvl="1"/>
            <a:r>
              <a:rPr lang="en-US" sz="2100" dirty="0" smtClean="0"/>
              <a:t>Compression/decompression overhead on constrained end-points</a:t>
            </a:r>
          </a:p>
          <a:p>
            <a:pPr lvl="1"/>
            <a:r>
              <a:rPr lang="en-US" sz="2100" dirty="0" smtClean="0"/>
              <a:t>Co-existence with network-RE: end-hosts signaling what network should/should not store?</a:t>
            </a:r>
            <a:endParaRPr lang="en-US" sz="2100" dirty="0"/>
          </a:p>
        </p:txBody>
      </p:sp>
      <p:sp>
        <p:nvSpPr>
          <p:cNvPr id="3" name="Slide Number Placeholder 2"/>
          <p:cNvSpPr>
            <a:spLocks noGrp="1"/>
          </p:cNvSpPr>
          <p:nvPr>
            <p:ph type="sldNum" sz="quarter" idx="12"/>
          </p:nvPr>
        </p:nvSpPr>
        <p:spPr/>
        <p:txBody>
          <a:bodyPr>
            <a:normAutofit/>
          </a:bodyPr>
          <a:lstStyle/>
          <a:p>
            <a:pPr>
              <a:defRPr/>
            </a:pPr>
            <a:fld id="{127DDA1B-A813-48E7-A621-BCE11CD7923A}" type="slidenum">
              <a:rPr lang="en-US" smtClean="0"/>
              <a:pPr>
                <a:defRPr/>
              </a:pPr>
              <a:t>46</a:t>
            </a:fld>
            <a:endParaRPr lang="en-US"/>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Toward universal RE</a:t>
            </a:r>
            <a:endParaRPr lang="en-US" dirty="0"/>
          </a:p>
        </p:txBody>
      </p:sp>
      <p:sp>
        <p:nvSpPr>
          <p:cNvPr id="3" name="Slide Number Placeholder 2"/>
          <p:cNvSpPr>
            <a:spLocks noGrp="1"/>
          </p:cNvSpPr>
          <p:nvPr>
            <p:ph type="sldNum" sz="quarter" idx="12"/>
          </p:nvPr>
        </p:nvSpPr>
        <p:spPr/>
        <p:txBody>
          <a:bodyPr>
            <a:normAutofit/>
          </a:bodyPr>
          <a:lstStyle/>
          <a:p>
            <a:pPr>
              <a:defRPr/>
            </a:pPr>
            <a:fld id="{127DDA1B-A813-48E7-A621-BCE11CD7923A}" type="slidenum">
              <a:rPr lang="en-US" smtClean="0">
                <a:latin typeface="Calibri"/>
                <a:cs typeface="Calibri"/>
              </a:rPr>
              <a:pPr>
                <a:defRPr/>
              </a:pPr>
              <a:t>47</a:t>
            </a:fld>
            <a:endParaRPr lang="en-US">
              <a:latin typeface="Calibri"/>
              <a:cs typeface="Calibri"/>
            </a:endParaRPr>
          </a:p>
        </p:txBody>
      </p:sp>
      <p:sp>
        <p:nvSpPr>
          <p:cNvPr id="5" name="Cloud 4"/>
          <p:cNvSpPr/>
          <p:nvPr/>
        </p:nvSpPr>
        <p:spPr>
          <a:xfrm>
            <a:off x="3473132" y="5334000"/>
            <a:ext cx="2286000" cy="14478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7" name="Cloud 6"/>
          <p:cNvSpPr/>
          <p:nvPr/>
        </p:nvSpPr>
        <p:spPr>
          <a:xfrm>
            <a:off x="1491932" y="5562600"/>
            <a:ext cx="1905000" cy="11430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a:solidFill>
                <a:schemeClr val="tx1"/>
              </a:solidFill>
              <a:latin typeface="Calibri"/>
              <a:cs typeface="Calibri"/>
            </a:endParaRPr>
          </a:p>
        </p:txBody>
      </p:sp>
      <p:pic>
        <p:nvPicPr>
          <p:cNvPr id="8" name="Picture 7"/>
          <p:cNvPicPr>
            <a:picLocks noChangeAspect="1"/>
          </p:cNvPicPr>
          <p:nvPr/>
        </p:nvPicPr>
        <p:blipFill>
          <a:blip r:embed="rId3"/>
          <a:stretch>
            <a:fillRect/>
          </a:stretch>
        </p:blipFill>
        <p:spPr>
          <a:xfrm>
            <a:off x="1720532" y="5867400"/>
            <a:ext cx="676863" cy="398734"/>
          </a:xfrm>
          <a:prstGeom prst="rect">
            <a:avLst/>
          </a:prstGeom>
        </p:spPr>
      </p:pic>
      <p:pic>
        <p:nvPicPr>
          <p:cNvPr id="9" name="Picture 8"/>
          <p:cNvPicPr>
            <a:picLocks noChangeAspect="1"/>
          </p:cNvPicPr>
          <p:nvPr/>
        </p:nvPicPr>
        <p:blipFill>
          <a:blip r:embed="rId3"/>
          <a:stretch>
            <a:fillRect/>
          </a:stretch>
        </p:blipFill>
        <p:spPr>
          <a:xfrm>
            <a:off x="2558731" y="5867400"/>
            <a:ext cx="676863" cy="398734"/>
          </a:xfrm>
          <a:prstGeom prst="rect">
            <a:avLst/>
          </a:prstGeom>
        </p:spPr>
      </p:pic>
      <p:pic>
        <p:nvPicPr>
          <p:cNvPr id="10" name="Picture 9"/>
          <p:cNvPicPr>
            <a:picLocks noChangeAspect="1"/>
          </p:cNvPicPr>
          <p:nvPr/>
        </p:nvPicPr>
        <p:blipFill>
          <a:blip r:embed="rId4"/>
          <a:stretch>
            <a:fillRect/>
          </a:stretch>
        </p:blipFill>
        <p:spPr>
          <a:xfrm>
            <a:off x="5149532" y="6096000"/>
            <a:ext cx="598284" cy="483413"/>
          </a:xfrm>
          <a:prstGeom prst="rect">
            <a:avLst/>
          </a:prstGeom>
          <a:effectLst>
            <a:outerShdw blurRad="50800" dist="38100" dir="2700000" algn="tl" rotWithShape="0">
              <a:srgbClr val="000000">
                <a:alpha val="43000"/>
              </a:srgbClr>
            </a:outerShdw>
          </a:effectLst>
        </p:spPr>
      </p:pic>
      <p:sp>
        <p:nvSpPr>
          <p:cNvPr id="11" name="Cloud 10"/>
          <p:cNvSpPr/>
          <p:nvPr/>
        </p:nvSpPr>
        <p:spPr>
          <a:xfrm>
            <a:off x="1491932" y="3581400"/>
            <a:ext cx="3505200" cy="18288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pic>
        <p:nvPicPr>
          <p:cNvPr id="12" name="Picture 4"/>
          <p:cNvPicPr>
            <a:picLocks noChangeAspect="1" noChangeArrowheads="1"/>
          </p:cNvPicPr>
          <p:nvPr/>
        </p:nvPicPr>
        <p:blipFill>
          <a:blip r:embed="rId5"/>
          <a:srcRect r="25000" b="64000"/>
          <a:stretch>
            <a:fillRect/>
          </a:stretch>
        </p:blipFill>
        <p:spPr bwMode="auto">
          <a:xfrm>
            <a:off x="272732" y="2975956"/>
            <a:ext cx="1066800" cy="834044"/>
          </a:xfrm>
          <a:prstGeom prst="rect">
            <a:avLst/>
          </a:prstGeom>
          <a:noFill/>
          <a:ln w="9525">
            <a:noFill/>
            <a:miter lim="800000"/>
            <a:headEnd/>
            <a:tailEnd/>
          </a:ln>
          <a:effectLst>
            <a:outerShdw blurRad="50800" dist="38100" dir="2700000" algn="tl" rotWithShape="0">
              <a:srgbClr val="000000">
                <a:alpha val="43000"/>
              </a:srgbClr>
            </a:outerShdw>
          </a:effectLst>
        </p:spPr>
      </p:pic>
      <p:cxnSp>
        <p:nvCxnSpPr>
          <p:cNvPr id="13" name="Straight Arrow Connector 12"/>
          <p:cNvCxnSpPr>
            <a:stCxn id="12" idx="2"/>
          </p:cNvCxnSpPr>
          <p:nvPr/>
        </p:nvCxnSpPr>
        <p:spPr>
          <a:xfrm rot="16200000" flipH="1">
            <a:off x="251448" y="4364684"/>
            <a:ext cx="2057400" cy="948032"/>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5" idx="2"/>
            <a:endCxn id="10" idx="0"/>
          </p:cNvCxnSpPr>
          <p:nvPr/>
        </p:nvCxnSpPr>
        <p:spPr>
          <a:xfrm rot="16200000" flipH="1">
            <a:off x="3408268" y="4055594"/>
            <a:ext cx="2895600" cy="1185212"/>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23" idx="0"/>
          </p:cNvCxnSpPr>
          <p:nvPr/>
        </p:nvCxnSpPr>
        <p:spPr>
          <a:xfrm rot="16200000" flipH="1">
            <a:off x="2342403" y="4307545"/>
            <a:ext cx="2614385" cy="352926"/>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0"/>
          </p:cNvCxnSpPr>
          <p:nvPr/>
        </p:nvCxnSpPr>
        <p:spPr>
          <a:xfrm rot="16200000" flipH="1">
            <a:off x="3001311" y="3648637"/>
            <a:ext cx="2919184" cy="1975542"/>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grpSp>
        <p:nvGrpSpPr>
          <p:cNvPr id="4" name="Group 16"/>
          <p:cNvGrpSpPr/>
          <p:nvPr/>
        </p:nvGrpSpPr>
        <p:grpSpPr>
          <a:xfrm>
            <a:off x="2592152" y="2352020"/>
            <a:ext cx="1066800" cy="824796"/>
            <a:chOff x="1905000" y="1523277"/>
            <a:chExt cx="1295400" cy="1424940"/>
          </a:xfrm>
          <a:effectLst>
            <a:outerShdw blurRad="50800" dist="38100" dir="2700000" algn="tl" rotWithShape="0">
              <a:srgbClr val="000000">
                <a:alpha val="43000"/>
              </a:srgbClr>
            </a:outerShdw>
          </a:effectLst>
        </p:grpSpPr>
        <p:pic>
          <p:nvPicPr>
            <p:cNvPr id="18" name="Picture 10"/>
            <p:cNvPicPr>
              <a:picLocks noChangeAspect="1" noChangeArrowheads="1"/>
            </p:cNvPicPr>
            <p:nvPr/>
          </p:nvPicPr>
          <p:blipFill>
            <a:blip r:embed="rId6"/>
            <a:srcRect r="35484" b="7368"/>
            <a:stretch>
              <a:fillRect/>
            </a:stretch>
          </p:blipFill>
          <p:spPr bwMode="auto">
            <a:xfrm>
              <a:off x="1905000" y="1523277"/>
              <a:ext cx="1295400" cy="1424940"/>
            </a:xfrm>
            <a:prstGeom prst="rect">
              <a:avLst/>
            </a:prstGeom>
            <a:noFill/>
            <a:ln w="9525">
              <a:noFill/>
              <a:miter lim="800000"/>
              <a:headEnd/>
              <a:tailEnd/>
            </a:ln>
            <a:effectLst/>
          </p:spPr>
        </p:pic>
        <p:pic>
          <p:nvPicPr>
            <p:cNvPr id="19" name="Picture 11"/>
            <p:cNvPicPr>
              <a:picLocks noChangeAspect="1" noChangeArrowheads="1"/>
            </p:cNvPicPr>
            <p:nvPr/>
          </p:nvPicPr>
          <p:blipFill>
            <a:blip r:embed="rId7"/>
            <a:srcRect/>
            <a:stretch>
              <a:fillRect/>
            </a:stretch>
          </p:blipFill>
          <p:spPr bwMode="auto">
            <a:xfrm>
              <a:off x="1981200" y="2071917"/>
              <a:ext cx="914400" cy="678857"/>
            </a:xfrm>
            <a:prstGeom prst="rect">
              <a:avLst/>
            </a:prstGeom>
            <a:noFill/>
            <a:ln w="9525">
              <a:noFill/>
              <a:miter lim="800000"/>
              <a:headEnd/>
              <a:tailEnd/>
            </a:ln>
            <a:effectLst/>
          </p:spPr>
        </p:pic>
        <p:pic>
          <p:nvPicPr>
            <p:cNvPr id="20" name="Picture 15"/>
            <p:cNvPicPr>
              <a:picLocks noChangeAspect="1" noChangeArrowheads="1"/>
            </p:cNvPicPr>
            <p:nvPr/>
          </p:nvPicPr>
          <p:blipFill>
            <a:blip r:embed="rId8"/>
            <a:srcRect/>
            <a:stretch>
              <a:fillRect/>
            </a:stretch>
          </p:blipFill>
          <p:spPr bwMode="auto">
            <a:xfrm>
              <a:off x="1905000" y="1538517"/>
              <a:ext cx="1295400" cy="457598"/>
            </a:xfrm>
            <a:prstGeom prst="rect">
              <a:avLst/>
            </a:prstGeom>
            <a:noFill/>
            <a:ln w="9525">
              <a:noFill/>
              <a:miter lim="800000"/>
              <a:headEnd/>
              <a:tailEnd/>
            </a:ln>
            <a:effectLst/>
          </p:spPr>
        </p:pic>
      </p:grpSp>
      <p:cxnSp>
        <p:nvCxnSpPr>
          <p:cNvPr id="21" name="Straight Arrow Connector 20"/>
          <p:cNvCxnSpPr>
            <a:stCxn id="25" idx="2"/>
          </p:cNvCxnSpPr>
          <p:nvPr/>
        </p:nvCxnSpPr>
        <p:spPr>
          <a:xfrm rot="5400000">
            <a:off x="2132407" y="3507745"/>
            <a:ext cx="2438400" cy="1823710"/>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9"/>
          <a:stretch>
            <a:fillRect/>
          </a:stretch>
        </p:blipFill>
        <p:spPr>
          <a:xfrm>
            <a:off x="577532" y="5867400"/>
            <a:ext cx="381000" cy="658549"/>
          </a:xfrm>
          <a:prstGeom prst="rect">
            <a:avLst/>
          </a:prstGeom>
          <a:effectLst>
            <a:outerShdw blurRad="50800" dist="38100" dir="2700000" algn="tl" rotWithShape="0">
              <a:srgbClr val="000000">
                <a:alpha val="43000"/>
              </a:srgbClr>
            </a:outerShdw>
          </a:effectLst>
        </p:spPr>
      </p:pic>
      <p:pic>
        <p:nvPicPr>
          <p:cNvPr id="23" name="Picture 22"/>
          <p:cNvPicPr>
            <a:picLocks noChangeAspect="1"/>
          </p:cNvPicPr>
          <p:nvPr/>
        </p:nvPicPr>
        <p:blipFill>
          <a:blip r:embed="rId10"/>
          <a:stretch>
            <a:fillRect/>
          </a:stretch>
        </p:blipFill>
        <p:spPr>
          <a:xfrm>
            <a:off x="3548840" y="5791201"/>
            <a:ext cx="554436" cy="836885"/>
          </a:xfrm>
          <a:prstGeom prst="rect">
            <a:avLst/>
          </a:prstGeom>
          <a:effectLst>
            <a:outerShdw blurRad="50800" dist="38100" dir="2700000" algn="tl" rotWithShape="0">
              <a:srgbClr val="000000">
                <a:alpha val="43000"/>
              </a:srgbClr>
            </a:outerShdw>
          </a:effectLst>
        </p:spPr>
      </p:pic>
      <p:cxnSp>
        <p:nvCxnSpPr>
          <p:cNvPr id="24" name="Straight Arrow Connector 23"/>
          <p:cNvCxnSpPr>
            <a:stCxn id="12" idx="2"/>
          </p:cNvCxnSpPr>
          <p:nvPr/>
        </p:nvCxnSpPr>
        <p:spPr>
          <a:xfrm rot="16200000" flipH="1">
            <a:off x="615632" y="4000500"/>
            <a:ext cx="2057400" cy="1676400"/>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11"/>
          <a:stretch>
            <a:fillRect/>
          </a:stretch>
        </p:blipFill>
        <p:spPr>
          <a:xfrm>
            <a:off x="3877372" y="2428220"/>
            <a:ext cx="772180" cy="772180"/>
          </a:xfrm>
          <a:prstGeom prst="rect">
            <a:avLst/>
          </a:prstGeom>
          <a:effectLst>
            <a:outerShdw blurRad="50800" dist="38100" dir="2700000" algn="tl" rotWithShape="0">
              <a:srgbClr val="000000">
                <a:alpha val="43000"/>
              </a:srgbClr>
            </a:outerShdw>
          </a:effectLst>
        </p:spPr>
      </p:pic>
      <p:cxnSp>
        <p:nvCxnSpPr>
          <p:cNvPr id="26" name="Straight Arrow Connector 25"/>
          <p:cNvCxnSpPr>
            <a:stCxn id="12" idx="2"/>
            <a:endCxn id="22" idx="0"/>
          </p:cNvCxnSpPr>
          <p:nvPr/>
        </p:nvCxnSpPr>
        <p:spPr>
          <a:xfrm rot="5400000">
            <a:off x="-241618" y="4819650"/>
            <a:ext cx="2057400" cy="38100"/>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36" idx="0"/>
          </p:cNvCxnSpPr>
          <p:nvPr/>
        </p:nvCxnSpPr>
        <p:spPr>
          <a:xfrm rot="16200000" flipH="1">
            <a:off x="2609134" y="4040813"/>
            <a:ext cx="2829721" cy="1101725"/>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12"/>
          <a:stretch>
            <a:fillRect/>
          </a:stretch>
        </p:blipFill>
        <p:spPr>
          <a:xfrm rot="10800000" flipV="1">
            <a:off x="1424600" y="2416662"/>
            <a:ext cx="1057932" cy="783738"/>
          </a:xfrm>
          <a:prstGeom prst="rect">
            <a:avLst/>
          </a:prstGeom>
          <a:effectLst>
            <a:outerShdw blurRad="50800" dist="38100" dir="2700000" algn="tl" rotWithShape="0">
              <a:srgbClr val="000000">
                <a:alpha val="43000"/>
              </a:srgbClr>
            </a:outerShdw>
          </a:effectLst>
        </p:spPr>
      </p:pic>
      <p:cxnSp>
        <p:nvCxnSpPr>
          <p:cNvPr id="29" name="Straight Arrow Connector 28"/>
          <p:cNvCxnSpPr>
            <a:stCxn id="28" idx="2"/>
          </p:cNvCxnSpPr>
          <p:nvPr/>
        </p:nvCxnSpPr>
        <p:spPr>
          <a:xfrm rot="16200000" flipH="1">
            <a:off x="832823" y="4321143"/>
            <a:ext cx="2427552" cy="186066"/>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9"/>
          <a:stretch>
            <a:fillRect/>
          </a:stretch>
        </p:blipFill>
        <p:spPr>
          <a:xfrm>
            <a:off x="990600" y="5867400"/>
            <a:ext cx="381000" cy="658549"/>
          </a:xfrm>
          <a:prstGeom prst="rect">
            <a:avLst/>
          </a:prstGeom>
          <a:effectLst>
            <a:outerShdw blurRad="50800" dist="38100" dir="2700000" algn="tl" rotWithShape="0">
              <a:srgbClr val="000000">
                <a:alpha val="43000"/>
              </a:srgbClr>
            </a:outerShdw>
          </a:effectLst>
        </p:spPr>
      </p:pic>
      <p:cxnSp>
        <p:nvCxnSpPr>
          <p:cNvPr id="31" name="Straight Arrow Connector 30"/>
          <p:cNvCxnSpPr>
            <a:endCxn id="30" idx="0"/>
          </p:cNvCxnSpPr>
          <p:nvPr/>
        </p:nvCxnSpPr>
        <p:spPr>
          <a:xfrm rot="5400000">
            <a:off x="997858" y="3360058"/>
            <a:ext cx="2690584" cy="2324100"/>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6200000" flipH="1">
            <a:off x="958532" y="4343400"/>
            <a:ext cx="2438400" cy="152400"/>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2349182" y="3562351"/>
            <a:ext cx="2438402" cy="1714501"/>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13"/>
          <a:stretch>
            <a:fillRect/>
          </a:stretch>
        </p:blipFill>
        <p:spPr>
          <a:xfrm>
            <a:off x="4158932" y="6006537"/>
            <a:ext cx="831850" cy="622863"/>
          </a:xfrm>
          <a:prstGeom prst="rect">
            <a:avLst/>
          </a:prstGeom>
          <a:effectLst>
            <a:outerShdw blurRad="50800" dist="38100" dir="2700000" algn="tl" rotWithShape="0">
              <a:srgbClr val="000000">
                <a:alpha val="43000"/>
              </a:srgbClr>
            </a:outerShdw>
          </a:effectLst>
        </p:spPr>
      </p:pic>
      <p:sp>
        <p:nvSpPr>
          <p:cNvPr id="41" name="TextBox 40"/>
          <p:cNvSpPr txBox="1"/>
          <p:nvPr/>
        </p:nvSpPr>
        <p:spPr>
          <a:xfrm>
            <a:off x="1872932" y="4876800"/>
            <a:ext cx="470802" cy="461665"/>
          </a:xfrm>
          <a:prstGeom prst="rect">
            <a:avLst/>
          </a:prstGeom>
          <a:solidFill>
            <a:schemeClr val="accent1"/>
          </a:solidFill>
          <a:effectLst>
            <a:outerShdw blurRad="50800" dist="38100" dir="2700000" algn="tl" rotWithShape="0">
              <a:srgbClr val="000000">
                <a:alpha val="43000"/>
              </a:srgbClr>
            </a:outerShdw>
          </a:effectLst>
        </p:spPr>
        <p:txBody>
          <a:bodyPr wrap="none" rtlCol="0">
            <a:spAutoFit/>
          </a:bodyPr>
          <a:lstStyle/>
          <a:p>
            <a:pPr algn="ctr"/>
            <a:r>
              <a:rPr lang="en-US" sz="1200" dirty="0" smtClean="0">
                <a:latin typeface="Calibri"/>
                <a:cs typeface="Calibri"/>
              </a:rPr>
              <a:t>Wan </a:t>
            </a:r>
            <a:br>
              <a:rPr lang="en-US" sz="1200" dirty="0" smtClean="0">
                <a:latin typeface="Calibri"/>
                <a:cs typeface="Calibri"/>
              </a:rPr>
            </a:br>
            <a:r>
              <a:rPr lang="en-US" sz="1200" dirty="0" smtClean="0">
                <a:latin typeface="Calibri"/>
                <a:cs typeface="Calibri"/>
              </a:rPr>
              <a:t>Opt</a:t>
            </a:r>
            <a:endParaRPr lang="en-US" sz="1200" dirty="0">
              <a:latin typeface="Calibri"/>
              <a:cs typeface="Calibri"/>
            </a:endParaRPr>
          </a:p>
        </p:txBody>
      </p:sp>
      <p:sp>
        <p:nvSpPr>
          <p:cNvPr id="42" name="TextBox 41"/>
          <p:cNvSpPr txBox="1"/>
          <p:nvPr/>
        </p:nvSpPr>
        <p:spPr>
          <a:xfrm>
            <a:off x="1706774" y="3362980"/>
            <a:ext cx="470802" cy="461665"/>
          </a:xfrm>
          <a:prstGeom prst="rect">
            <a:avLst/>
          </a:prstGeom>
          <a:solidFill>
            <a:schemeClr val="accent1"/>
          </a:solidFill>
          <a:effectLst>
            <a:outerShdw blurRad="50800" dist="38100" dir="2700000" algn="tl" rotWithShape="0">
              <a:srgbClr val="000000">
                <a:alpha val="43000"/>
              </a:srgbClr>
            </a:outerShdw>
          </a:effectLst>
        </p:spPr>
        <p:txBody>
          <a:bodyPr wrap="none" rtlCol="0">
            <a:spAutoFit/>
          </a:bodyPr>
          <a:lstStyle/>
          <a:p>
            <a:pPr algn="ctr"/>
            <a:r>
              <a:rPr lang="en-US" sz="1200" dirty="0" smtClean="0">
                <a:latin typeface="Calibri"/>
                <a:cs typeface="Calibri"/>
              </a:rPr>
              <a:t>Wan </a:t>
            </a:r>
            <a:br>
              <a:rPr lang="en-US" sz="1200" dirty="0" smtClean="0">
                <a:latin typeface="Calibri"/>
                <a:cs typeface="Calibri"/>
              </a:rPr>
            </a:br>
            <a:r>
              <a:rPr lang="en-US" sz="1200" dirty="0" smtClean="0">
                <a:latin typeface="Calibri"/>
                <a:cs typeface="Calibri"/>
              </a:rPr>
              <a:t>Opt</a:t>
            </a:r>
            <a:endParaRPr lang="en-US" sz="1200" dirty="0">
              <a:latin typeface="Calibri"/>
              <a:cs typeface="Calibri"/>
            </a:endParaRPr>
          </a:p>
        </p:txBody>
      </p:sp>
      <p:sp>
        <p:nvSpPr>
          <p:cNvPr id="43" name="TextBox 42"/>
          <p:cNvSpPr txBox="1"/>
          <p:nvPr/>
        </p:nvSpPr>
        <p:spPr>
          <a:xfrm>
            <a:off x="3930332" y="3362980"/>
            <a:ext cx="667295" cy="461665"/>
          </a:xfrm>
          <a:prstGeom prst="rect">
            <a:avLst/>
          </a:prstGeom>
          <a:solidFill>
            <a:schemeClr val="accent1"/>
          </a:solidFill>
          <a:effectLst>
            <a:outerShdw blurRad="50800" dist="38100" dir="2700000" algn="tl" rotWithShape="0">
              <a:srgbClr val="000000">
                <a:alpha val="43000"/>
              </a:srgbClr>
            </a:outerShdw>
          </a:effectLst>
        </p:spPr>
        <p:txBody>
          <a:bodyPr wrap="none" rtlCol="0">
            <a:spAutoFit/>
          </a:bodyPr>
          <a:lstStyle/>
          <a:p>
            <a:pPr algn="ctr"/>
            <a:r>
              <a:rPr lang="en-US" sz="1200" dirty="0" err="1" smtClean="0">
                <a:latin typeface="Calibri"/>
                <a:cs typeface="Calibri"/>
              </a:rPr>
              <a:t>Dedup</a:t>
            </a:r>
            <a:r>
              <a:rPr lang="en-US" sz="1200" dirty="0" smtClean="0">
                <a:latin typeface="Calibri"/>
                <a:cs typeface="Calibri"/>
              </a:rPr>
              <a:t>/</a:t>
            </a:r>
            <a:br>
              <a:rPr lang="en-US" sz="1200" dirty="0" smtClean="0">
                <a:latin typeface="Calibri"/>
                <a:cs typeface="Calibri"/>
              </a:rPr>
            </a:br>
            <a:r>
              <a:rPr lang="en-US" sz="1200" dirty="0" smtClean="0">
                <a:latin typeface="Calibri"/>
                <a:cs typeface="Calibri"/>
              </a:rPr>
              <a:t>archival</a:t>
            </a:r>
            <a:endParaRPr lang="en-US" sz="1200" dirty="0">
              <a:latin typeface="Calibri"/>
              <a:cs typeface="Calibri"/>
            </a:endParaRPr>
          </a:p>
        </p:txBody>
      </p:sp>
      <p:sp>
        <p:nvSpPr>
          <p:cNvPr id="44" name="TextBox 43"/>
          <p:cNvSpPr txBox="1"/>
          <p:nvPr/>
        </p:nvSpPr>
        <p:spPr>
          <a:xfrm>
            <a:off x="2711132" y="4953000"/>
            <a:ext cx="667295" cy="461665"/>
          </a:xfrm>
          <a:prstGeom prst="rect">
            <a:avLst/>
          </a:prstGeom>
          <a:solidFill>
            <a:schemeClr val="accent1"/>
          </a:solidFill>
          <a:effectLst>
            <a:outerShdw blurRad="50800" dist="38100" dir="2700000" algn="tl" rotWithShape="0">
              <a:srgbClr val="000000">
                <a:alpha val="43000"/>
              </a:srgbClr>
            </a:outerShdw>
          </a:effectLst>
        </p:spPr>
        <p:txBody>
          <a:bodyPr wrap="none" rtlCol="0">
            <a:spAutoFit/>
          </a:bodyPr>
          <a:lstStyle/>
          <a:p>
            <a:pPr algn="ctr"/>
            <a:r>
              <a:rPr lang="en-US" sz="1200" dirty="0" err="1" smtClean="0">
                <a:latin typeface="Calibri"/>
                <a:cs typeface="Calibri"/>
              </a:rPr>
              <a:t>Dedup</a:t>
            </a:r>
            <a:r>
              <a:rPr lang="en-US" sz="1200" dirty="0" smtClean="0">
                <a:latin typeface="Calibri"/>
                <a:cs typeface="Calibri"/>
              </a:rPr>
              <a:t>/</a:t>
            </a:r>
            <a:br>
              <a:rPr lang="en-US" sz="1200" dirty="0" smtClean="0">
                <a:latin typeface="Calibri"/>
                <a:cs typeface="Calibri"/>
              </a:rPr>
            </a:br>
            <a:r>
              <a:rPr lang="en-US" sz="1200" dirty="0" smtClean="0">
                <a:latin typeface="Calibri"/>
                <a:cs typeface="Calibri"/>
              </a:rPr>
              <a:t>archival</a:t>
            </a:r>
            <a:endParaRPr lang="en-US" sz="1200" dirty="0">
              <a:latin typeface="Calibri"/>
              <a:cs typeface="Calibri"/>
            </a:endParaRPr>
          </a:p>
        </p:txBody>
      </p:sp>
      <p:pic>
        <p:nvPicPr>
          <p:cNvPr id="48" name="Picture 47"/>
          <p:cNvPicPr>
            <a:picLocks noChangeAspect="1"/>
          </p:cNvPicPr>
          <p:nvPr/>
        </p:nvPicPr>
        <p:blipFill>
          <a:blip r:embed="rId14"/>
          <a:stretch>
            <a:fillRect/>
          </a:stretch>
        </p:blipFill>
        <p:spPr>
          <a:xfrm>
            <a:off x="4800600" y="2961620"/>
            <a:ext cx="990600" cy="711934"/>
          </a:xfrm>
          <a:prstGeom prst="rect">
            <a:avLst/>
          </a:prstGeom>
          <a:effectLst>
            <a:outerShdw blurRad="50800" dist="38100" dir="2700000" algn="tl" rotWithShape="0">
              <a:srgbClr val="000000">
                <a:alpha val="43000"/>
              </a:srgbClr>
            </a:outerShdw>
          </a:effectLst>
        </p:spPr>
      </p:pic>
      <p:cxnSp>
        <p:nvCxnSpPr>
          <p:cNvPr id="49" name="Straight Arrow Connector 48"/>
          <p:cNvCxnSpPr>
            <a:stCxn id="48" idx="2"/>
            <a:endCxn id="36" idx="0"/>
          </p:cNvCxnSpPr>
          <p:nvPr/>
        </p:nvCxnSpPr>
        <p:spPr>
          <a:xfrm rot="5400000">
            <a:off x="3768888" y="4479524"/>
            <a:ext cx="2332983" cy="721043"/>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8" idx="2"/>
            <a:endCxn id="10" idx="0"/>
          </p:cNvCxnSpPr>
          <p:nvPr/>
        </p:nvCxnSpPr>
        <p:spPr>
          <a:xfrm rot="16200000" flipH="1">
            <a:off x="4161064" y="4808390"/>
            <a:ext cx="2422446" cy="152774"/>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876799" y="3903821"/>
            <a:ext cx="791803" cy="276999"/>
          </a:xfrm>
          <a:prstGeom prst="rect">
            <a:avLst/>
          </a:prstGeom>
          <a:solidFill>
            <a:schemeClr val="accent1"/>
          </a:solidFill>
          <a:effectLst>
            <a:outerShdw blurRad="50800" dist="38100" dir="2700000" algn="tl" rotWithShape="0">
              <a:srgbClr val="000000">
                <a:alpha val="43000"/>
              </a:srgbClr>
            </a:outerShdw>
          </a:effectLst>
        </p:spPr>
        <p:txBody>
          <a:bodyPr wrap="none" rtlCol="0">
            <a:spAutoFit/>
          </a:bodyPr>
          <a:lstStyle/>
          <a:p>
            <a:pPr algn="ctr"/>
            <a:r>
              <a:rPr lang="en-US" sz="1200" dirty="0" smtClean="0">
                <a:latin typeface="Calibri"/>
                <a:cs typeface="Calibri"/>
              </a:rPr>
              <a:t>Multicast</a:t>
            </a:r>
            <a:endParaRPr lang="en-US" sz="1200" dirty="0">
              <a:latin typeface="Calibri"/>
              <a:cs typeface="Calibri"/>
            </a:endParaRPr>
          </a:p>
        </p:txBody>
      </p:sp>
      <p:sp>
        <p:nvSpPr>
          <p:cNvPr id="66" name="TextBox 65"/>
          <p:cNvSpPr txBox="1"/>
          <p:nvPr/>
        </p:nvSpPr>
        <p:spPr>
          <a:xfrm>
            <a:off x="2330132" y="4257020"/>
            <a:ext cx="2084124" cy="584776"/>
          </a:xfrm>
          <a:prstGeom prst="rect">
            <a:avLst/>
          </a:prstGeom>
          <a:solidFill>
            <a:schemeClr val="accent2"/>
          </a:solidFill>
          <a:effectLst>
            <a:outerShdw blurRad="50800" dist="38100" dir="2700000" algn="tl" rotWithShape="0">
              <a:srgbClr val="000000">
                <a:alpha val="43000"/>
              </a:srgbClr>
            </a:outerShdw>
          </a:effectLst>
        </p:spPr>
        <p:txBody>
          <a:bodyPr wrap="none" rtlCol="0">
            <a:spAutoFit/>
          </a:bodyPr>
          <a:lstStyle/>
          <a:p>
            <a:r>
              <a:rPr lang="en-US" sz="1600" b="1" dirty="0" smtClean="0">
                <a:latin typeface="Calibri"/>
                <a:ea typeface="Zapf Dingbats"/>
                <a:cs typeface="Calibri"/>
              </a:rPr>
              <a:t>✗</a:t>
            </a:r>
            <a:r>
              <a:rPr lang="en-US" sz="1600" b="1" dirty="0" smtClean="0">
                <a:latin typeface="Calibri"/>
                <a:cs typeface="Calibri"/>
              </a:rPr>
              <a:t> Point solutions:</a:t>
            </a:r>
            <a:endParaRPr lang="en-US" sz="1600" b="1" dirty="0" smtClean="0">
              <a:latin typeface="Calibri"/>
              <a:cs typeface="Calibri"/>
              <a:sym typeface="Wingdings"/>
            </a:endParaRPr>
          </a:p>
          <a:p>
            <a:r>
              <a:rPr lang="en-US" sz="1600" dirty="0" smtClean="0">
                <a:latin typeface="Calibri"/>
                <a:cs typeface="Calibri"/>
                <a:sym typeface="Wingdings"/>
              </a:rPr>
              <a:t>No benefits in the core</a:t>
            </a:r>
            <a:endParaRPr lang="en-US" sz="1600" dirty="0">
              <a:latin typeface="Calibri"/>
              <a:cs typeface="Calibri"/>
            </a:endParaRPr>
          </a:p>
        </p:txBody>
      </p:sp>
      <p:sp>
        <p:nvSpPr>
          <p:cNvPr id="67" name="TextBox 66"/>
          <p:cNvSpPr txBox="1"/>
          <p:nvPr/>
        </p:nvSpPr>
        <p:spPr>
          <a:xfrm>
            <a:off x="76200" y="4257020"/>
            <a:ext cx="1992853" cy="1077218"/>
          </a:xfrm>
          <a:prstGeom prst="rect">
            <a:avLst/>
          </a:prstGeom>
          <a:solidFill>
            <a:schemeClr val="accent2"/>
          </a:solidFill>
          <a:effectLst>
            <a:outerShdw blurRad="50800" dist="38100" dir="2700000" algn="tl" rotWithShape="0">
              <a:srgbClr val="000000">
                <a:alpha val="43000"/>
              </a:srgbClr>
            </a:outerShdw>
          </a:effectLst>
        </p:spPr>
        <p:txBody>
          <a:bodyPr wrap="none" rtlCol="0">
            <a:spAutoFit/>
          </a:bodyPr>
          <a:lstStyle/>
          <a:p>
            <a:r>
              <a:rPr lang="en-US" sz="1600" b="1" dirty="0" smtClean="0">
                <a:latin typeface="Calibri"/>
                <a:ea typeface="Zapf Dingbats"/>
                <a:cs typeface="Calibri"/>
              </a:rPr>
              <a:t>✗</a:t>
            </a:r>
            <a:r>
              <a:rPr lang="en-US" sz="1600" b="1" dirty="0" smtClean="0">
                <a:latin typeface="Calibri"/>
                <a:cs typeface="Calibri"/>
              </a:rPr>
              <a:t> Point solutions:</a:t>
            </a:r>
            <a:endParaRPr lang="en-US" sz="1600" b="1" dirty="0" smtClean="0">
              <a:latin typeface="Calibri"/>
              <a:cs typeface="Calibri"/>
              <a:sym typeface="Wingdings"/>
            </a:endParaRPr>
          </a:p>
          <a:p>
            <a:r>
              <a:rPr lang="en-US" sz="1600" dirty="0" smtClean="0">
                <a:latin typeface="Calibri"/>
                <a:cs typeface="Calibri"/>
                <a:sym typeface="Wingdings"/>
              </a:rPr>
              <a:t>Other links must </a:t>
            </a:r>
            <a:br>
              <a:rPr lang="en-US" sz="1600" dirty="0" smtClean="0">
                <a:latin typeface="Calibri"/>
                <a:cs typeface="Calibri"/>
                <a:sym typeface="Wingdings"/>
              </a:rPr>
            </a:br>
            <a:r>
              <a:rPr lang="en-US" sz="1600" dirty="0" smtClean="0">
                <a:latin typeface="Calibri"/>
                <a:cs typeface="Calibri"/>
                <a:sym typeface="Wingdings"/>
              </a:rPr>
              <a:t>re-implement specific </a:t>
            </a:r>
            <a:br>
              <a:rPr lang="en-US" sz="1600" dirty="0" smtClean="0">
                <a:latin typeface="Calibri"/>
                <a:cs typeface="Calibri"/>
                <a:sym typeface="Wingdings"/>
              </a:rPr>
            </a:br>
            <a:r>
              <a:rPr lang="en-US" sz="1600" dirty="0" smtClean="0">
                <a:latin typeface="Calibri"/>
                <a:cs typeface="Calibri"/>
                <a:sym typeface="Wingdings"/>
              </a:rPr>
              <a:t>RE mechanisms</a:t>
            </a:r>
            <a:endParaRPr lang="en-US" sz="1600" dirty="0">
              <a:latin typeface="Calibri"/>
              <a:cs typeface="Calibri"/>
            </a:endParaRPr>
          </a:p>
        </p:txBody>
      </p:sp>
      <p:sp>
        <p:nvSpPr>
          <p:cNvPr id="46" name="TextBox 45"/>
          <p:cNvSpPr txBox="1"/>
          <p:nvPr/>
        </p:nvSpPr>
        <p:spPr>
          <a:xfrm>
            <a:off x="3657600" y="5105400"/>
            <a:ext cx="1295400" cy="461665"/>
          </a:xfrm>
          <a:prstGeom prst="rect">
            <a:avLst/>
          </a:prstGeom>
          <a:solidFill>
            <a:schemeClr val="accent1"/>
          </a:solidFill>
          <a:effectLst>
            <a:outerShdw blurRad="50800" dist="38100" dir="2700000" algn="tl" rotWithShape="0">
              <a:srgbClr val="000000">
                <a:alpha val="43000"/>
              </a:srgbClr>
            </a:outerShdw>
          </a:effectLst>
        </p:spPr>
        <p:txBody>
          <a:bodyPr wrap="square" rtlCol="0">
            <a:spAutoFit/>
          </a:bodyPr>
          <a:lstStyle/>
          <a:p>
            <a:pPr algn="ctr"/>
            <a:r>
              <a:rPr lang="en-US" sz="1200" dirty="0" smtClean="0">
                <a:latin typeface="Calibri"/>
                <a:cs typeface="Calibri"/>
              </a:rPr>
              <a:t>ISP HTTP</a:t>
            </a:r>
          </a:p>
          <a:p>
            <a:pPr algn="ctr"/>
            <a:r>
              <a:rPr lang="en-US" sz="1200" dirty="0" smtClean="0">
                <a:latin typeface="Calibri"/>
                <a:cs typeface="Calibri"/>
              </a:rPr>
              <a:t>cache</a:t>
            </a:r>
            <a:endParaRPr lang="en-US" sz="1200" dirty="0">
              <a:latin typeface="Calibri"/>
              <a:cs typeface="Calibri"/>
            </a:endParaRPr>
          </a:p>
        </p:txBody>
      </p:sp>
      <p:sp>
        <p:nvSpPr>
          <p:cNvPr id="71" name="TextBox 70"/>
          <p:cNvSpPr txBox="1"/>
          <p:nvPr/>
        </p:nvSpPr>
        <p:spPr>
          <a:xfrm>
            <a:off x="609600" y="3886201"/>
            <a:ext cx="5029200" cy="830997"/>
          </a:xfrm>
          <a:prstGeom prst="rect">
            <a:avLst/>
          </a:prstGeom>
          <a:solidFill>
            <a:schemeClr val="accent5"/>
          </a:solidFill>
          <a:effectLst>
            <a:outerShdw blurRad="50800" dist="38100" dir="2700000" algn="tl" rotWithShape="0">
              <a:srgbClr val="000000">
                <a:alpha val="43000"/>
              </a:srgbClr>
            </a:outerShdw>
          </a:effectLst>
          <a:scene3d>
            <a:camera prst="orthographicFront"/>
            <a:lightRig rig="threePt" dir="t"/>
          </a:scene3d>
          <a:sp3d>
            <a:bevelT/>
          </a:sp3d>
        </p:spPr>
        <p:txBody>
          <a:bodyPr wrap="square" rtlCol="0">
            <a:spAutoFit/>
          </a:bodyPr>
          <a:lstStyle/>
          <a:p>
            <a:pPr algn="ctr"/>
            <a:r>
              <a:rPr lang="en-US" sz="2400" dirty="0" smtClean="0">
                <a:effectLst>
                  <a:glow rad="101600">
                    <a:schemeClr val="bg2">
                      <a:alpha val="75000"/>
                    </a:schemeClr>
                  </a:glow>
                  <a:outerShdw blurRad="50800" dist="38100" dir="2700000" algn="tl" rotWithShape="0">
                    <a:srgbClr val="000000">
                      <a:alpha val="43000"/>
                    </a:srgbClr>
                  </a:outerShdw>
                </a:effectLst>
                <a:latin typeface="Calibri"/>
                <a:cs typeface="Calibri"/>
              </a:rPr>
              <a:t>Network Redundancy</a:t>
            </a:r>
            <a:br>
              <a:rPr lang="en-US" sz="2400" dirty="0" smtClean="0">
                <a:effectLst>
                  <a:glow rad="101600">
                    <a:schemeClr val="bg2">
                      <a:alpha val="75000"/>
                    </a:schemeClr>
                  </a:glow>
                  <a:outerShdw blurRad="50800" dist="38100" dir="2700000" algn="tl" rotWithShape="0">
                    <a:srgbClr val="000000">
                      <a:alpha val="43000"/>
                    </a:srgbClr>
                  </a:outerShdw>
                </a:effectLst>
                <a:latin typeface="Calibri"/>
                <a:cs typeface="Calibri"/>
              </a:rPr>
            </a:br>
            <a:r>
              <a:rPr lang="en-US" sz="2400" dirty="0" smtClean="0">
                <a:effectLst>
                  <a:glow rad="101600">
                    <a:schemeClr val="bg2">
                      <a:alpha val="75000"/>
                    </a:schemeClr>
                  </a:glow>
                  <a:outerShdw blurRad="50800" dist="38100" dir="2700000" algn="tl" rotWithShape="0">
                    <a:srgbClr val="000000">
                      <a:alpha val="43000"/>
                    </a:srgbClr>
                  </a:outerShdw>
                </a:effectLst>
                <a:latin typeface="Calibri"/>
                <a:cs typeface="Calibri"/>
              </a:rPr>
              <a:t>Elimination Service</a:t>
            </a:r>
            <a:endParaRPr lang="en-US" sz="2400" dirty="0">
              <a:effectLst>
                <a:glow rad="101600">
                  <a:schemeClr val="bg2">
                    <a:alpha val="75000"/>
                  </a:schemeClr>
                </a:glow>
                <a:outerShdw blurRad="50800" dist="38100" dir="2700000" algn="tl" rotWithShape="0">
                  <a:srgbClr val="000000">
                    <a:alpha val="43000"/>
                  </a:srgbClr>
                </a:outerShdw>
              </a:effectLst>
              <a:latin typeface="Calibri"/>
              <a:cs typeface="Calibri"/>
            </a:endParaRPr>
          </a:p>
        </p:txBody>
      </p:sp>
      <p:sp>
        <p:nvSpPr>
          <p:cNvPr id="85" name="TextBox 84"/>
          <p:cNvSpPr txBox="1"/>
          <p:nvPr/>
        </p:nvSpPr>
        <p:spPr>
          <a:xfrm>
            <a:off x="3048000" y="1600200"/>
            <a:ext cx="2514600" cy="707886"/>
          </a:xfrm>
          <a:prstGeom prst="rect">
            <a:avLst/>
          </a:prstGeom>
          <a:solidFill>
            <a:schemeClr val="accent5"/>
          </a:solidFill>
          <a:ln>
            <a:noFill/>
          </a:ln>
          <a:effectLst>
            <a:outerShdw blurRad="50800" dist="38100" dir="2700000" algn="tl" rotWithShape="0">
              <a:srgbClr val="000000">
                <a:alpha val="43000"/>
              </a:srgbClr>
            </a:outerShdw>
          </a:effectLst>
          <a:scene3d>
            <a:camera prst="orthographicFront"/>
            <a:lightRig rig="threePt" dir="t"/>
          </a:scene3d>
          <a:sp3d>
            <a:bevelT/>
          </a:sp3d>
        </p:spPr>
        <p:txBody>
          <a:bodyPr wrap="square" rtlCol="0">
            <a:spAutoFit/>
          </a:bodyPr>
          <a:lstStyle/>
          <a:p>
            <a:pPr algn="ctr"/>
            <a:r>
              <a:rPr lang="en-US" sz="2000" dirty="0" smtClean="0">
                <a:latin typeface="Calibri"/>
                <a:cs typeface="Calibri"/>
              </a:rPr>
              <a:t>Multiple point solutions for RE today</a:t>
            </a:r>
            <a:endParaRPr lang="en-US" sz="2000" dirty="0">
              <a:latin typeface="Calibri"/>
              <a:cs typeface="Calibri"/>
            </a:endParaRPr>
          </a:p>
        </p:txBody>
      </p:sp>
      <p:sp>
        <p:nvSpPr>
          <p:cNvPr id="68" name="TextBox 67"/>
          <p:cNvSpPr txBox="1"/>
          <p:nvPr/>
        </p:nvSpPr>
        <p:spPr>
          <a:xfrm>
            <a:off x="76200" y="1600200"/>
            <a:ext cx="2514600" cy="707886"/>
          </a:xfrm>
          <a:prstGeom prst="rect">
            <a:avLst/>
          </a:prstGeom>
          <a:solidFill>
            <a:schemeClr val="accent5"/>
          </a:solidFill>
          <a:ln>
            <a:noFill/>
          </a:ln>
          <a:effectLst>
            <a:outerShdw blurRad="50800" dist="38100" dir="2700000" algn="tl" rotWithShape="0">
              <a:srgbClr val="000000">
                <a:alpha val="43000"/>
              </a:srgbClr>
            </a:outerShdw>
          </a:effectLst>
          <a:scene3d>
            <a:camera prst="orthographicFront"/>
            <a:lightRig rig="threePt" dir="t"/>
          </a:scene3d>
          <a:sp3d>
            <a:bevelT/>
          </a:sp3d>
        </p:spPr>
        <p:txBody>
          <a:bodyPr wrap="square" rtlCol="0">
            <a:spAutoFit/>
          </a:bodyPr>
          <a:lstStyle/>
          <a:p>
            <a:pPr algn="ctr"/>
            <a:r>
              <a:rPr lang="en-US" sz="2000" dirty="0" smtClean="0">
                <a:latin typeface="Calibri"/>
                <a:cs typeface="Calibri"/>
              </a:rPr>
              <a:t>Universal need to </a:t>
            </a:r>
            <a:br>
              <a:rPr lang="en-US" sz="2000" dirty="0" smtClean="0">
                <a:latin typeface="Calibri"/>
                <a:cs typeface="Calibri"/>
              </a:rPr>
            </a:br>
            <a:r>
              <a:rPr lang="en-US" sz="2000" dirty="0" smtClean="0">
                <a:latin typeface="Calibri"/>
                <a:cs typeface="Calibri"/>
              </a:rPr>
              <a:t>scale capacities?</a:t>
            </a:r>
            <a:endParaRPr lang="en-US" sz="2000" dirty="0">
              <a:latin typeface="Calibri"/>
              <a:cs typeface="Calibri"/>
            </a:endParaRPr>
          </a:p>
        </p:txBody>
      </p:sp>
      <p:cxnSp>
        <p:nvCxnSpPr>
          <p:cNvPr id="86" name="Straight Arrow Connector 85"/>
          <p:cNvCxnSpPr>
            <a:endCxn id="85" idx="1"/>
          </p:cNvCxnSpPr>
          <p:nvPr/>
        </p:nvCxnSpPr>
        <p:spPr>
          <a:xfrm>
            <a:off x="2590800" y="1936746"/>
            <a:ext cx="4572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85" idx="3"/>
          </p:cNvCxnSpPr>
          <p:nvPr/>
        </p:nvCxnSpPr>
        <p:spPr>
          <a:xfrm flipV="1">
            <a:off x="5562600" y="1938334"/>
            <a:ext cx="5334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5032316" y="4257020"/>
            <a:ext cx="1672152" cy="1077218"/>
          </a:xfrm>
          <a:prstGeom prst="rect">
            <a:avLst/>
          </a:prstGeom>
          <a:solidFill>
            <a:schemeClr val="accent2"/>
          </a:solidFill>
          <a:effectLst>
            <a:outerShdw blurRad="50800" dist="38100" dir="2700000" algn="tl" rotWithShape="0">
              <a:srgbClr val="000000">
                <a:alpha val="43000"/>
              </a:srgbClr>
            </a:outerShdw>
          </a:effectLst>
        </p:spPr>
        <p:txBody>
          <a:bodyPr wrap="none" rtlCol="0">
            <a:spAutoFit/>
          </a:bodyPr>
          <a:lstStyle/>
          <a:p>
            <a:r>
              <a:rPr lang="en-US" sz="1600" b="1" dirty="0" smtClean="0">
                <a:latin typeface="Calibri"/>
                <a:ea typeface="Zapf Dingbats"/>
                <a:cs typeface="Calibri"/>
              </a:rPr>
              <a:t>✗</a:t>
            </a:r>
            <a:r>
              <a:rPr lang="en-US" sz="1600" b="1" dirty="0" smtClean="0">
                <a:latin typeface="Calibri"/>
                <a:cs typeface="Calibri"/>
              </a:rPr>
              <a:t> Point solutions:</a:t>
            </a:r>
            <a:r>
              <a:rPr lang="en-US" sz="1600" dirty="0" smtClean="0">
                <a:latin typeface="Calibri"/>
                <a:cs typeface="Calibri"/>
                <a:sym typeface="Wingdings"/>
              </a:rPr>
              <a:t> </a:t>
            </a:r>
            <a:br>
              <a:rPr lang="en-US" sz="1600" dirty="0" smtClean="0">
                <a:latin typeface="Calibri"/>
                <a:cs typeface="Calibri"/>
                <a:sym typeface="Wingdings"/>
              </a:rPr>
            </a:br>
            <a:r>
              <a:rPr lang="en-US" sz="1600" dirty="0" smtClean="0">
                <a:latin typeface="Calibri"/>
                <a:cs typeface="Calibri"/>
                <a:sym typeface="Wingdings"/>
              </a:rPr>
              <a:t>Only benefit </a:t>
            </a:r>
            <a:br>
              <a:rPr lang="en-US" sz="1600" dirty="0" smtClean="0">
                <a:latin typeface="Calibri"/>
                <a:cs typeface="Calibri"/>
                <a:sym typeface="Wingdings"/>
              </a:rPr>
            </a:br>
            <a:r>
              <a:rPr lang="en-US" sz="1600" dirty="0" smtClean="0">
                <a:latin typeface="Calibri"/>
                <a:cs typeface="Calibri"/>
                <a:sym typeface="Wingdings"/>
              </a:rPr>
              <a:t>system/app </a:t>
            </a:r>
            <a:br>
              <a:rPr lang="en-US" sz="1600" dirty="0" smtClean="0">
                <a:latin typeface="Calibri"/>
                <a:cs typeface="Calibri"/>
                <a:sym typeface="Wingdings"/>
              </a:rPr>
            </a:br>
            <a:r>
              <a:rPr lang="en-US" sz="1600" dirty="0" smtClean="0">
                <a:latin typeface="Calibri"/>
                <a:cs typeface="Calibri"/>
                <a:sym typeface="Wingdings"/>
              </a:rPr>
              <a:t>attached</a:t>
            </a:r>
            <a:endParaRPr lang="en-US" sz="1600" dirty="0">
              <a:latin typeface="Calibri"/>
              <a:cs typeface="Calibri"/>
            </a:endParaRPr>
          </a:p>
        </p:txBody>
      </p:sp>
      <p:sp>
        <p:nvSpPr>
          <p:cNvPr id="69" name="TextBox 68"/>
          <p:cNvSpPr txBox="1"/>
          <p:nvPr/>
        </p:nvSpPr>
        <p:spPr>
          <a:xfrm>
            <a:off x="6096000" y="1600200"/>
            <a:ext cx="2895600" cy="3816430"/>
          </a:xfrm>
          <a:prstGeom prst="rect">
            <a:avLst/>
          </a:prstGeom>
          <a:solidFill>
            <a:schemeClr val="accent5"/>
          </a:solidFill>
          <a:effectLst>
            <a:outerShdw blurRad="50800" dist="38100" dir="2700000" algn="tl" rotWithShape="0">
              <a:srgbClr val="000000">
                <a:alpha val="43000"/>
              </a:srgbClr>
            </a:outerShdw>
          </a:effectLst>
          <a:scene3d>
            <a:camera prst="orthographicFront"/>
            <a:lightRig rig="threePt" dir="t"/>
          </a:scene3d>
          <a:sp3d>
            <a:bevelT/>
          </a:sp3d>
        </p:spPr>
        <p:txBody>
          <a:bodyPr wrap="square" rtlCol="0">
            <a:spAutoFit/>
          </a:bodyPr>
          <a:lstStyle/>
          <a:p>
            <a:pPr lvl="0"/>
            <a:r>
              <a:rPr lang="en-US" sz="2000" dirty="0" smtClean="0">
                <a:effectLst>
                  <a:glow rad="101600">
                    <a:schemeClr val="bg2">
                      <a:alpha val="75000"/>
                    </a:schemeClr>
                  </a:glow>
                  <a:outerShdw blurRad="50800" dist="38100" dir="2700000" algn="tl" rotWithShape="0">
                    <a:srgbClr val="000000">
                      <a:alpha val="43000"/>
                    </a:srgbClr>
                  </a:outerShdw>
                </a:effectLst>
                <a:latin typeface="Calibri"/>
                <a:cs typeface="Calibri"/>
              </a:rPr>
              <a:t>RE: A primitive operation supported inherently in </a:t>
            </a:r>
            <a:br>
              <a:rPr lang="en-US" sz="2000" dirty="0" smtClean="0">
                <a:effectLst>
                  <a:glow rad="101600">
                    <a:schemeClr val="bg2">
                      <a:alpha val="75000"/>
                    </a:schemeClr>
                  </a:glow>
                  <a:outerShdw blurRad="50800" dist="38100" dir="2700000" algn="tl" rotWithShape="0">
                    <a:srgbClr val="000000">
                      <a:alpha val="43000"/>
                    </a:srgbClr>
                  </a:outerShdw>
                </a:effectLst>
                <a:latin typeface="Calibri"/>
                <a:cs typeface="Calibri"/>
              </a:rPr>
            </a:br>
            <a:r>
              <a:rPr lang="en-US" sz="2000" dirty="0" smtClean="0">
                <a:effectLst>
                  <a:glow rad="101600">
                    <a:schemeClr val="bg2">
                      <a:alpha val="75000"/>
                    </a:schemeClr>
                  </a:glow>
                  <a:outerShdw blurRad="50800" dist="38100" dir="2700000" algn="tl" rotWithShape="0">
                    <a:srgbClr val="000000">
                      <a:alpha val="43000"/>
                    </a:srgbClr>
                  </a:outerShdw>
                </a:effectLst>
                <a:latin typeface="Calibri"/>
                <a:cs typeface="Calibri"/>
              </a:rPr>
              <a:t>the network</a:t>
            </a:r>
          </a:p>
          <a:p>
            <a:pPr lvl="0">
              <a:buFont typeface="Courier New"/>
              <a:buChar char="o"/>
            </a:pPr>
            <a:endParaRPr lang="en-US" sz="1200" dirty="0" smtClean="0">
              <a:latin typeface="Calibri"/>
              <a:cs typeface="Calibri"/>
            </a:endParaRPr>
          </a:p>
          <a:p>
            <a:pPr>
              <a:buFont typeface="Courier New"/>
              <a:buChar char="o"/>
            </a:pPr>
            <a:r>
              <a:rPr lang="en-US" sz="2000" dirty="0" smtClean="0">
                <a:latin typeface="Calibri"/>
                <a:cs typeface="Calibri"/>
              </a:rPr>
              <a:t> </a:t>
            </a:r>
            <a:r>
              <a:rPr lang="en-US" dirty="0" smtClean="0">
                <a:latin typeface="Calibri"/>
                <a:cs typeface="Calibri"/>
              </a:rPr>
              <a:t>Applies to all links, flows, communication models</a:t>
            </a:r>
          </a:p>
          <a:p>
            <a:pPr>
              <a:buFont typeface="Courier New"/>
              <a:buChar char="o"/>
            </a:pPr>
            <a:endParaRPr lang="en-US" sz="1050" dirty="0" smtClean="0">
              <a:latin typeface="Calibri"/>
              <a:cs typeface="Calibri"/>
            </a:endParaRPr>
          </a:p>
          <a:p>
            <a:pPr>
              <a:buFont typeface="Courier New"/>
              <a:buChar char="o"/>
            </a:pPr>
            <a:r>
              <a:rPr lang="en-US" dirty="0" smtClean="0">
                <a:latin typeface="Calibri"/>
                <a:cs typeface="Calibri"/>
              </a:rPr>
              <a:t> Transparent network service;  optional end-point participation</a:t>
            </a:r>
          </a:p>
          <a:p>
            <a:pPr lvl="0">
              <a:buFont typeface="Courier New"/>
              <a:buChar char="o"/>
            </a:pPr>
            <a:endParaRPr lang="en-US" sz="1050" dirty="0" smtClean="0">
              <a:latin typeface="Calibri"/>
              <a:cs typeface="Calibri"/>
            </a:endParaRPr>
          </a:p>
          <a:p>
            <a:pPr lvl="0">
              <a:buFont typeface="Courier New"/>
              <a:buChar char="o"/>
            </a:pPr>
            <a:r>
              <a:rPr lang="en-US" dirty="0" smtClean="0">
                <a:latin typeface="Calibri"/>
                <a:cs typeface="Calibri"/>
              </a:rPr>
              <a:t> </a:t>
            </a:r>
            <a:r>
              <a:rPr lang="en-US" i="1" dirty="0" smtClean="0">
                <a:latin typeface="Calibri"/>
                <a:cs typeface="Calibri"/>
              </a:rPr>
              <a:t>Why?</a:t>
            </a:r>
          </a:p>
          <a:p>
            <a:pPr lvl="0">
              <a:buFont typeface="Courier New"/>
              <a:buChar char="o"/>
            </a:pPr>
            <a:endParaRPr lang="en-US" sz="1050" dirty="0" smtClean="0">
              <a:latin typeface="Calibri"/>
              <a:cs typeface="Calibri"/>
            </a:endParaRPr>
          </a:p>
          <a:p>
            <a:pPr lvl="0">
              <a:buFont typeface="Courier New"/>
              <a:buChar char="o"/>
            </a:pPr>
            <a:r>
              <a:rPr lang="en-US" dirty="0" smtClean="0">
                <a:latin typeface="Calibri"/>
                <a:cs typeface="Calibri"/>
              </a:rPr>
              <a:t> </a:t>
            </a:r>
            <a:r>
              <a:rPr lang="en-US" i="1" dirty="0" smtClean="0">
                <a:latin typeface="Calibri"/>
                <a:cs typeface="Calibri"/>
              </a:rPr>
              <a:t>How?</a:t>
            </a:r>
          </a:p>
          <a:p>
            <a:pPr lvl="0">
              <a:buFont typeface="Courier New"/>
              <a:buChar char="o"/>
            </a:pPr>
            <a:endParaRPr lang="en-US" sz="1050" dirty="0" smtClean="0">
              <a:latin typeface="Calibri"/>
              <a:cs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46"/>
                                        </p:tgtEl>
                                      </p:cBhvr>
                                    </p:animEffect>
                                    <p:set>
                                      <p:cBhvr>
                                        <p:cTn id="22" dur="1" fill="hold">
                                          <p:stCondLst>
                                            <p:cond delay="499"/>
                                          </p:stCondLst>
                                        </p:cTn>
                                        <p:tgtEl>
                                          <p:spTgt spid="46"/>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61"/>
                                        </p:tgtEl>
                                      </p:cBhvr>
                                    </p:animEffect>
                                    <p:set>
                                      <p:cBhvr>
                                        <p:cTn id="25" dur="1" fill="hold">
                                          <p:stCondLst>
                                            <p:cond delay="499"/>
                                          </p:stCondLst>
                                        </p:cTn>
                                        <p:tgtEl>
                                          <p:spTgt spid="6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42"/>
                                        </p:tgtEl>
                                      </p:cBhvr>
                                    </p:animEffect>
                                    <p:set>
                                      <p:cBhvr>
                                        <p:cTn id="28" dur="1" fill="hold">
                                          <p:stCondLst>
                                            <p:cond delay="499"/>
                                          </p:stCondLst>
                                        </p:cTn>
                                        <p:tgtEl>
                                          <p:spTgt spid="42"/>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55"/>
                                        </p:tgtEl>
                                      </p:cBhvr>
                                    </p:animEffect>
                                    <p:set>
                                      <p:cBhvr>
                                        <p:cTn id="31" dur="1" fill="hold">
                                          <p:stCondLst>
                                            <p:cond delay="499"/>
                                          </p:stCondLst>
                                        </p:cTn>
                                        <p:tgtEl>
                                          <p:spTgt spid="55"/>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44"/>
                                        </p:tgtEl>
                                      </p:cBhvr>
                                    </p:animEffect>
                                    <p:set>
                                      <p:cBhvr>
                                        <p:cTn id="34" dur="1" fill="hold">
                                          <p:stCondLst>
                                            <p:cond delay="499"/>
                                          </p:stCondLst>
                                        </p:cTn>
                                        <p:tgtEl>
                                          <p:spTgt spid="44"/>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67"/>
                                        </p:tgtEl>
                                      </p:cBhvr>
                                    </p:animEffect>
                                    <p:set>
                                      <p:cBhvr>
                                        <p:cTn id="37" dur="1" fill="hold">
                                          <p:stCondLst>
                                            <p:cond delay="499"/>
                                          </p:stCondLst>
                                        </p:cTn>
                                        <p:tgtEl>
                                          <p:spTgt spid="67"/>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43"/>
                                        </p:tgtEl>
                                      </p:cBhvr>
                                    </p:animEffect>
                                    <p:set>
                                      <p:cBhvr>
                                        <p:cTn id="40" dur="1" fill="hold">
                                          <p:stCondLst>
                                            <p:cond delay="499"/>
                                          </p:stCondLst>
                                        </p:cTn>
                                        <p:tgtEl>
                                          <p:spTgt spid="43"/>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66"/>
                                        </p:tgtEl>
                                      </p:cBhvr>
                                    </p:animEffect>
                                    <p:set>
                                      <p:cBhvr>
                                        <p:cTn id="43" dur="1" fill="hold">
                                          <p:stCondLst>
                                            <p:cond delay="499"/>
                                          </p:stCondLst>
                                        </p:cTn>
                                        <p:tgtEl>
                                          <p:spTgt spid="66"/>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41"/>
                                        </p:tgtEl>
                                      </p:cBhvr>
                                    </p:animEffect>
                                    <p:set>
                                      <p:cBhvr>
                                        <p:cTn id="46" dur="1" fill="hold">
                                          <p:stCondLst>
                                            <p:cond delay="499"/>
                                          </p:stCondLst>
                                        </p:cTn>
                                        <p:tgtEl>
                                          <p:spTgt spid="41"/>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fade">
                                      <p:cBhvr>
                                        <p:cTn id="50" dur="500"/>
                                        <p:tgtEl>
                                          <p:spTgt spid="69"/>
                                        </p:tgtEl>
                                      </p:cBhvr>
                                    </p:animEffect>
                                  </p:childTnLst>
                                </p:cTn>
                              </p:par>
                              <p:par>
                                <p:cTn id="51" presetID="10" presetClass="entr" presetSubtype="0" fill="hold" nodeType="with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fade">
                                      <p:cBhvr>
                                        <p:cTn id="53" dur="500"/>
                                        <p:tgtEl>
                                          <p:spTgt spid="8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fade">
                                      <p:cBhvr>
                                        <p:cTn id="5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55" grpId="0" animBg="1"/>
      <p:bldP spid="66" grpId="0" animBg="1"/>
      <p:bldP spid="66" grpId="1" animBg="1"/>
      <p:bldP spid="67" grpId="0" animBg="1"/>
      <p:bldP spid="67" grpId="1" animBg="1"/>
      <p:bldP spid="46" grpId="0" animBg="1"/>
      <p:bldP spid="71" grpId="0" animBg="1"/>
      <p:bldP spid="61" grpId="0" animBg="1"/>
      <p:bldP spid="61" grpId="1" animBg="1"/>
      <p:bldP spid="69" grpId="0" animBg="1"/>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7" name="Cloud 6"/>
          <p:cNvSpPr/>
          <p:nvPr/>
        </p:nvSpPr>
        <p:spPr>
          <a:xfrm>
            <a:off x="2971800" y="5181600"/>
            <a:ext cx="2286000" cy="14478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42" name="Cloud 41"/>
          <p:cNvSpPr/>
          <p:nvPr/>
        </p:nvSpPr>
        <p:spPr>
          <a:xfrm>
            <a:off x="990600" y="5334000"/>
            <a:ext cx="1905000" cy="11430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r>
              <a:rPr lang="en-US" sz="1400" dirty="0" smtClean="0">
                <a:solidFill>
                  <a:schemeClr val="tx1"/>
                </a:solidFill>
                <a:latin typeface="Calibri"/>
                <a:cs typeface="Calibri"/>
              </a:rPr>
              <a:t>Enterprises</a:t>
            </a:r>
            <a:endParaRPr lang="en-US" dirty="0">
              <a:solidFill>
                <a:schemeClr val="tx1"/>
              </a:solidFill>
              <a:latin typeface="Calibri"/>
              <a:cs typeface="Calibri"/>
            </a:endParaRPr>
          </a:p>
        </p:txBody>
      </p:sp>
      <p:pic>
        <p:nvPicPr>
          <p:cNvPr id="27" name="Picture 26"/>
          <p:cNvPicPr>
            <a:picLocks noChangeAspect="1"/>
          </p:cNvPicPr>
          <p:nvPr/>
        </p:nvPicPr>
        <p:blipFill>
          <a:blip r:embed="rId4"/>
          <a:stretch>
            <a:fillRect/>
          </a:stretch>
        </p:blipFill>
        <p:spPr>
          <a:xfrm>
            <a:off x="1219200" y="5638800"/>
            <a:ext cx="676863" cy="398734"/>
          </a:xfrm>
          <a:prstGeom prst="rect">
            <a:avLst/>
          </a:prstGeom>
          <a:solidFill>
            <a:schemeClr val="bg2">
              <a:lumMod val="90000"/>
            </a:schemeClr>
          </a:solidFill>
        </p:spPr>
      </p:pic>
      <p:pic>
        <p:nvPicPr>
          <p:cNvPr id="39" name="Picture 38"/>
          <p:cNvPicPr>
            <a:picLocks noChangeAspect="1"/>
          </p:cNvPicPr>
          <p:nvPr/>
        </p:nvPicPr>
        <p:blipFill>
          <a:blip r:embed="rId4"/>
          <a:stretch>
            <a:fillRect/>
          </a:stretch>
        </p:blipFill>
        <p:spPr>
          <a:xfrm>
            <a:off x="2057399" y="5638800"/>
            <a:ext cx="676863" cy="398734"/>
          </a:xfrm>
          <a:prstGeom prst="rect">
            <a:avLst/>
          </a:prstGeom>
          <a:solidFill>
            <a:schemeClr val="bg2">
              <a:lumMod val="90000"/>
            </a:schemeClr>
          </a:solidFill>
        </p:spPr>
      </p:pic>
      <p:pic>
        <p:nvPicPr>
          <p:cNvPr id="31" name="Picture 30"/>
          <p:cNvPicPr>
            <a:picLocks noChangeAspect="1"/>
          </p:cNvPicPr>
          <p:nvPr/>
        </p:nvPicPr>
        <p:blipFill>
          <a:blip r:embed="rId5"/>
          <a:stretch>
            <a:fillRect/>
          </a:stretch>
        </p:blipFill>
        <p:spPr>
          <a:xfrm>
            <a:off x="4648200" y="5867400"/>
            <a:ext cx="598284" cy="483413"/>
          </a:xfrm>
          <a:prstGeom prst="rect">
            <a:avLst/>
          </a:prstGeom>
          <a:effectLst>
            <a:outerShdw blurRad="50800" dist="38100" dir="2700000" algn="tl" rotWithShape="0">
              <a:srgbClr val="000000">
                <a:alpha val="43000"/>
              </a:srgbClr>
            </a:outerShdw>
          </a:effectLst>
        </p:spPr>
      </p:pic>
      <p:sp>
        <p:nvSpPr>
          <p:cNvPr id="3074" name="Title 1"/>
          <p:cNvSpPr>
            <a:spLocks noGrp="1"/>
          </p:cNvSpPr>
          <p:nvPr>
            <p:ph type="title"/>
          </p:nvPr>
        </p:nvSpPr>
        <p:spPr/>
        <p:txBody>
          <a:bodyPr>
            <a:noAutofit/>
          </a:bodyPr>
          <a:lstStyle/>
          <a:p>
            <a:r>
              <a:rPr lang="en-US" sz="3600" dirty="0" smtClean="0"/>
              <a:t>Traffic growth: Sustaining network performance</a:t>
            </a:r>
          </a:p>
        </p:txBody>
      </p:sp>
      <p:sp>
        <p:nvSpPr>
          <p:cNvPr id="21" name="Content Placeholder 20"/>
          <p:cNvSpPr>
            <a:spLocks noGrp="1"/>
          </p:cNvSpPr>
          <p:nvPr>
            <p:ph idx="1"/>
          </p:nvPr>
        </p:nvSpPr>
        <p:spPr>
          <a:xfrm>
            <a:off x="5166360" y="1569720"/>
            <a:ext cx="3901440" cy="5059680"/>
          </a:xfrm>
        </p:spPr>
        <p:txBody>
          <a:bodyPr>
            <a:noAutofit/>
          </a:bodyPr>
          <a:lstStyle/>
          <a:p>
            <a:pPr marL="320040" lvl="1" indent="-320040">
              <a:spcBef>
                <a:spcPts val="700"/>
              </a:spcBef>
              <a:buClr>
                <a:schemeClr val="accent2"/>
              </a:buClr>
              <a:buSzPct val="60000"/>
              <a:buFont typeface="Wingdings"/>
              <a:buChar char=""/>
            </a:pPr>
            <a:r>
              <a:rPr lang="en-US" sz="2000" dirty="0" smtClean="0"/>
              <a:t>Network traffic growing rapidly</a:t>
            </a:r>
          </a:p>
          <a:p>
            <a:pPr marL="594360" lvl="2" indent="-320040">
              <a:spcBef>
                <a:spcPts val="700"/>
              </a:spcBef>
              <a:buSzPct val="60000"/>
              <a:buFont typeface="Wingdings"/>
              <a:buChar char=""/>
            </a:pPr>
            <a:r>
              <a:rPr lang="en-US" sz="2000" dirty="0" smtClean="0"/>
              <a:t>Annual growth: Enterprise (50%), backbone (45%), mobile settings (125%)</a:t>
            </a:r>
          </a:p>
          <a:p>
            <a:pPr marL="320040" lvl="1" indent="-320040">
              <a:spcBef>
                <a:spcPts val="700"/>
              </a:spcBef>
              <a:buClr>
                <a:schemeClr val="accent2"/>
              </a:buClr>
              <a:buSzPct val="60000"/>
              <a:buFont typeface="Wingdings"/>
              <a:buChar char=""/>
            </a:pPr>
            <a:r>
              <a:rPr lang="en-US" sz="2000" dirty="0" smtClean="0"/>
              <a:t>Strain on installed capacity: sustain network performance?</a:t>
            </a:r>
          </a:p>
          <a:p>
            <a:pPr marL="594360" lvl="2" indent="-320040">
              <a:spcBef>
                <a:spcPts val="700"/>
              </a:spcBef>
              <a:buSzPct val="60000"/>
              <a:buFont typeface="Wingdings"/>
              <a:buChar char=""/>
            </a:pPr>
            <a:r>
              <a:rPr lang="en-US" sz="1800" dirty="0" smtClean="0"/>
              <a:t>Core, enterprise/data center, last hop wireless links</a:t>
            </a:r>
          </a:p>
          <a:p>
            <a:r>
              <a:rPr lang="en-US" sz="2000" dirty="0" smtClean="0"/>
              <a:t>A key idea: leverage </a:t>
            </a:r>
            <a:r>
              <a:rPr lang="en-US" sz="2000" dirty="0" smtClean="0">
                <a:solidFill>
                  <a:srgbClr val="008000"/>
                </a:solidFill>
              </a:rPr>
              <a:t>duplication</a:t>
            </a:r>
          </a:p>
          <a:p>
            <a:pPr lvl="1"/>
            <a:r>
              <a:rPr lang="en-US" sz="1800" dirty="0" smtClean="0"/>
              <a:t>Popular objects, partial content matches, file backups, application headers,…</a:t>
            </a:r>
          </a:p>
          <a:p>
            <a:r>
              <a:rPr lang="en-US" sz="2000" dirty="0" smtClean="0"/>
              <a:t>Identify, remove data redundancies</a:t>
            </a:r>
            <a:endParaRPr lang="en-US" sz="2000" dirty="0" smtClean="0">
              <a:sym typeface="Wingdings"/>
            </a:endParaRPr>
          </a:p>
        </p:txBody>
      </p:sp>
      <p:sp>
        <p:nvSpPr>
          <p:cNvPr id="237" name="Slide Number Placeholder 236"/>
          <p:cNvSpPr>
            <a:spLocks noGrp="1"/>
          </p:cNvSpPr>
          <p:nvPr>
            <p:ph type="sldNum" sz="quarter" idx="12"/>
          </p:nvPr>
        </p:nvSpPr>
        <p:spPr>
          <a:xfrm>
            <a:off x="0" y="1295400"/>
            <a:ext cx="533400" cy="244476"/>
          </a:xfrm>
        </p:spPr>
        <p:txBody>
          <a:bodyPr>
            <a:normAutofit fontScale="92500" lnSpcReduction="10000"/>
          </a:bodyPr>
          <a:lstStyle/>
          <a:p>
            <a:pPr>
              <a:defRPr/>
            </a:pPr>
            <a:fld id="{C493BE89-6C61-4410-B503-68E59F53D61E}" type="slidenum">
              <a:rPr lang="en-US">
                <a:latin typeface="Calibri"/>
                <a:cs typeface="Calibri"/>
              </a:rPr>
              <a:pPr>
                <a:defRPr/>
              </a:pPr>
              <a:t>48</a:t>
            </a:fld>
            <a:endParaRPr lang="en-US" dirty="0">
              <a:latin typeface="Calibri"/>
              <a:cs typeface="Calibri"/>
            </a:endParaRPr>
          </a:p>
        </p:txBody>
      </p:sp>
      <p:sp>
        <p:nvSpPr>
          <p:cNvPr id="4" name="Cloud 3"/>
          <p:cNvSpPr/>
          <p:nvPr/>
        </p:nvSpPr>
        <p:spPr>
          <a:xfrm>
            <a:off x="1066800" y="3276600"/>
            <a:ext cx="3505200" cy="18288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solidFill>
                  <a:srgbClr val="000000"/>
                </a:solidFill>
                <a:latin typeface="Calibri"/>
                <a:cs typeface="Calibri"/>
              </a:rPr>
              <a:t>ISPs</a:t>
            </a:r>
            <a:endParaRPr lang="en-US" dirty="0">
              <a:solidFill>
                <a:srgbClr val="000000"/>
              </a:solidFill>
              <a:latin typeface="Calibri"/>
              <a:cs typeface="Calibri"/>
            </a:endParaRPr>
          </a:p>
        </p:txBody>
      </p:sp>
      <p:pic>
        <p:nvPicPr>
          <p:cNvPr id="1028" name="Picture 4"/>
          <p:cNvPicPr>
            <a:picLocks noChangeAspect="1" noChangeArrowheads="1"/>
          </p:cNvPicPr>
          <p:nvPr/>
        </p:nvPicPr>
        <p:blipFill>
          <a:blip r:embed="rId6"/>
          <a:srcRect r="25000" b="64000"/>
          <a:stretch>
            <a:fillRect/>
          </a:stretch>
        </p:blipFill>
        <p:spPr bwMode="auto">
          <a:xfrm>
            <a:off x="76200" y="2747356"/>
            <a:ext cx="1066800" cy="834044"/>
          </a:xfrm>
          <a:prstGeom prst="rect">
            <a:avLst/>
          </a:prstGeom>
          <a:noFill/>
          <a:ln w="9525">
            <a:noFill/>
            <a:miter lim="800000"/>
            <a:headEnd/>
            <a:tailEnd/>
          </a:ln>
          <a:effectLst>
            <a:outerShdw blurRad="50800" dist="38100" dir="2700000" algn="tl" rotWithShape="0">
              <a:srgbClr val="000000">
                <a:alpha val="43000"/>
              </a:srgbClr>
            </a:outerShdw>
          </a:effectLst>
        </p:spPr>
      </p:pic>
      <p:cxnSp>
        <p:nvCxnSpPr>
          <p:cNvPr id="28" name="Straight Arrow Connector 27"/>
          <p:cNvCxnSpPr>
            <a:stCxn id="1028" idx="2"/>
            <a:endCxn id="27" idx="0"/>
          </p:cNvCxnSpPr>
          <p:nvPr/>
        </p:nvCxnSpPr>
        <p:spPr>
          <a:xfrm rot="16200000" flipH="1">
            <a:off x="54916" y="4136084"/>
            <a:ext cx="2057400" cy="948032"/>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4" idx="2"/>
            <a:endCxn id="31" idx="0"/>
          </p:cNvCxnSpPr>
          <p:nvPr/>
        </p:nvCxnSpPr>
        <p:spPr>
          <a:xfrm rot="16200000" flipH="1">
            <a:off x="3140421" y="4060479"/>
            <a:ext cx="2895600" cy="718242"/>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34" idx="2"/>
            <a:endCxn id="33" idx="0"/>
          </p:cNvCxnSpPr>
          <p:nvPr/>
        </p:nvCxnSpPr>
        <p:spPr>
          <a:xfrm rot="16200000" flipH="1">
            <a:off x="1841071" y="4078945"/>
            <a:ext cx="2614385" cy="352926"/>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034" idx="2"/>
            <a:endCxn id="31" idx="0"/>
          </p:cNvCxnSpPr>
          <p:nvPr/>
        </p:nvCxnSpPr>
        <p:spPr>
          <a:xfrm rot="16200000" flipH="1">
            <a:off x="2499979" y="3420037"/>
            <a:ext cx="2919184" cy="1975542"/>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grpSp>
        <p:nvGrpSpPr>
          <p:cNvPr id="2" name="Group 60"/>
          <p:cNvGrpSpPr/>
          <p:nvPr/>
        </p:nvGrpSpPr>
        <p:grpSpPr>
          <a:xfrm>
            <a:off x="2438400" y="2057399"/>
            <a:ext cx="1066800" cy="890817"/>
            <a:chOff x="1905000" y="1523277"/>
            <a:chExt cx="1295400" cy="1424940"/>
          </a:xfrm>
          <a:effectLst>
            <a:outerShdw blurRad="50800" dist="38100" dir="2700000" algn="tl" rotWithShape="0">
              <a:srgbClr val="000000">
                <a:alpha val="43000"/>
              </a:srgbClr>
            </a:outerShdw>
          </a:effectLst>
        </p:grpSpPr>
        <p:pic>
          <p:nvPicPr>
            <p:cNvPr id="1034" name="Picture 10"/>
            <p:cNvPicPr>
              <a:picLocks noChangeAspect="1" noChangeArrowheads="1"/>
            </p:cNvPicPr>
            <p:nvPr/>
          </p:nvPicPr>
          <p:blipFill>
            <a:blip r:embed="rId7"/>
            <a:srcRect r="35484" b="7368"/>
            <a:stretch>
              <a:fillRect/>
            </a:stretch>
          </p:blipFill>
          <p:spPr bwMode="auto">
            <a:xfrm>
              <a:off x="1905000" y="1523277"/>
              <a:ext cx="1295400" cy="1424940"/>
            </a:xfrm>
            <a:prstGeom prst="rect">
              <a:avLst/>
            </a:prstGeom>
            <a:noFill/>
            <a:ln w="9525">
              <a:noFill/>
              <a:miter lim="800000"/>
              <a:headEnd/>
              <a:tailEnd/>
            </a:ln>
            <a:effectLst/>
          </p:spPr>
        </p:pic>
        <p:pic>
          <p:nvPicPr>
            <p:cNvPr id="1035" name="Picture 11"/>
            <p:cNvPicPr>
              <a:picLocks noChangeAspect="1" noChangeArrowheads="1"/>
            </p:cNvPicPr>
            <p:nvPr/>
          </p:nvPicPr>
          <p:blipFill>
            <a:blip r:embed="rId8"/>
            <a:srcRect/>
            <a:stretch>
              <a:fillRect/>
            </a:stretch>
          </p:blipFill>
          <p:spPr bwMode="auto">
            <a:xfrm>
              <a:off x="1981200" y="2071917"/>
              <a:ext cx="914400" cy="678857"/>
            </a:xfrm>
            <a:prstGeom prst="rect">
              <a:avLst/>
            </a:prstGeom>
            <a:noFill/>
            <a:ln w="9525">
              <a:noFill/>
              <a:miter lim="800000"/>
              <a:headEnd/>
              <a:tailEnd/>
            </a:ln>
            <a:effectLst/>
          </p:spPr>
        </p:pic>
        <p:pic>
          <p:nvPicPr>
            <p:cNvPr id="1039" name="Picture 15"/>
            <p:cNvPicPr>
              <a:picLocks noChangeAspect="1" noChangeArrowheads="1"/>
            </p:cNvPicPr>
            <p:nvPr/>
          </p:nvPicPr>
          <p:blipFill>
            <a:blip r:embed="rId9"/>
            <a:srcRect/>
            <a:stretch>
              <a:fillRect/>
            </a:stretch>
          </p:blipFill>
          <p:spPr bwMode="auto">
            <a:xfrm>
              <a:off x="1905000" y="1538517"/>
              <a:ext cx="1295400" cy="457598"/>
            </a:xfrm>
            <a:prstGeom prst="rect">
              <a:avLst/>
            </a:prstGeom>
            <a:noFill/>
            <a:ln w="9525">
              <a:noFill/>
              <a:miter lim="800000"/>
              <a:headEnd/>
              <a:tailEnd/>
            </a:ln>
            <a:effectLst/>
          </p:spPr>
        </p:pic>
      </p:grpSp>
      <p:cxnSp>
        <p:nvCxnSpPr>
          <p:cNvPr id="25" name="Straight Arrow Connector 24"/>
          <p:cNvCxnSpPr>
            <a:stCxn id="44" idx="2"/>
          </p:cNvCxnSpPr>
          <p:nvPr/>
        </p:nvCxnSpPr>
        <p:spPr>
          <a:xfrm rot="5400000">
            <a:off x="2038350" y="3143250"/>
            <a:ext cx="2362200" cy="2019300"/>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10"/>
          <a:stretch>
            <a:fillRect/>
          </a:stretch>
        </p:blipFill>
        <p:spPr>
          <a:xfrm>
            <a:off x="76200" y="5638800"/>
            <a:ext cx="381000" cy="658549"/>
          </a:xfrm>
          <a:prstGeom prst="rect">
            <a:avLst/>
          </a:prstGeom>
          <a:effectLst>
            <a:outerShdw blurRad="50800" dist="38100" dir="2700000" algn="tl" rotWithShape="0">
              <a:srgbClr val="000000">
                <a:alpha val="43000"/>
              </a:srgbClr>
            </a:outerShdw>
          </a:effectLst>
        </p:spPr>
      </p:pic>
      <p:pic>
        <p:nvPicPr>
          <p:cNvPr id="33" name="Picture 32"/>
          <p:cNvPicPr>
            <a:picLocks noChangeAspect="1"/>
          </p:cNvPicPr>
          <p:nvPr/>
        </p:nvPicPr>
        <p:blipFill>
          <a:blip r:embed="rId11"/>
          <a:stretch>
            <a:fillRect/>
          </a:stretch>
        </p:blipFill>
        <p:spPr>
          <a:xfrm>
            <a:off x="3047508" y="5562601"/>
            <a:ext cx="554436" cy="836885"/>
          </a:xfrm>
          <a:prstGeom prst="rect">
            <a:avLst/>
          </a:prstGeom>
          <a:effectLst>
            <a:outerShdw blurRad="50800" dist="38100" dir="2700000" algn="tl" rotWithShape="0">
              <a:srgbClr val="000000">
                <a:alpha val="43000"/>
              </a:srgbClr>
            </a:outerShdw>
          </a:effectLst>
        </p:spPr>
      </p:pic>
      <p:cxnSp>
        <p:nvCxnSpPr>
          <p:cNvPr id="29" name="Straight Arrow Connector 28"/>
          <p:cNvCxnSpPr>
            <a:stCxn id="1028" idx="2"/>
          </p:cNvCxnSpPr>
          <p:nvPr/>
        </p:nvCxnSpPr>
        <p:spPr>
          <a:xfrm rot="16200000" flipH="1">
            <a:off x="419100" y="3771900"/>
            <a:ext cx="2057400" cy="1676400"/>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a:blip r:embed="rId12"/>
          <a:stretch>
            <a:fillRect/>
          </a:stretch>
        </p:blipFill>
        <p:spPr>
          <a:xfrm>
            <a:off x="3810000" y="2133600"/>
            <a:ext cx="838200" cy="838200"/>
          </a:xfrm>
          <a:prstGeom prst="rect">
            <a:avLst/>
          </a:prstGeom>
          <a:effectLst>
            <a:outerShdw blurRad="50800" dist="38100" dir="2700000" algn="tl" rotWithShape="0">
              <a:srgbClr val="000000">
                <a:alpha val="43000"/>
              </a:srgbClr>
            </a:outerShdw>
          </a:effectLst>
        </p:spPr>
      </p:pic>
      <p:cxnSp>
        <p:nvCxnSpPr>
          <p:cNvPr id="46" name="Straight Arrow Connector 45"/>
          <p:cNvCxnSpPr>
            <a:stCxn id="1028" idx="2"/>
            <a:endCxn id="26" idx="0"/>
          </p:cNvCxnSpPr>
          <p:nvPr/>
        </p:nvCxnSpPr>
        <p:spPr>
          <a:xfrm rot="5400000">
            <a:off x="-590550" y="4438650"/>
            <a:ext cx="2057400" cy="342900"/>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034" idx="2"/>
            <a:endCxn id="113" idx="0"/>
          </p:cNvCxnSpPr>
          <p:nvPr/>
        </p:nvCxnSpPr>
        <p:spPr>
          <a:xfrm rot="16200000" flipH="1">
            <a:off x="2107802" y="3812213"/>
            <a:ext cx="2829721" cy="1101725"/>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pic>
        <p:nvPicPr>
          <p:cNvPr id="66" name="Picture 65"/>
          <p:cNvPicPr>
            <a:picLocks noChangeAspect="1"/>
          </p:cNvPicPr>
          <p:nvPr/>
        </p:nvPicPr>
        <p:blipFill>
          <a:blip r:embed="rId13"/>
          <a:stretch>
            <a:fillRect/>
          </a:stretch>
        </p:blipFill>
        <p:spPr>
          <a:xfrm rot="10800000" flipV="1">
            <a:off x="1228068" y="2188062"/>
            <a:ext cx="1057932" cy="783738"/>
          </a:xfrm>
          <a:prstGeom prst="rect">
            <a:avLst/>
          </a:prstGeom>
          <a:effectLst>
            <a:outerShdw blurRad="50800" dist="38100" dir="2700000" algn="tl" rotWithShape="0">
              <a:srgbClr val="000000">
                <a:alpha val="43000"/>
              </a:srgbClr>
            </a:outerShdw>
          </a:effectLst>
        </p:spPr>
      </p:pic>
      <p:cxnSp>
        <p:nvCxnSpPr>
          <p:cNvPr id="71" name="Straight Arrow Connector 70"/>
          <p:cNvCxnSpPr>
            <a:stCxn id="66" idx="2"/>
            <a:endCxn id="42" idx="3"/>
          </p:cNvCxnSpPr>
          <p:nvPr/>
        </p:nvCxnSpPr>
        <p:spPr>
          <a:xfrm rot="16200000" flipH="1">
            <a:off x="636291" y="4092543"/>
            <a:ext cx="2427552" cy="186066"/>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pic>
        <p:nvPicPr>
          <p:cNvPr id="81" name="Picture 80"/>
          <p:cNvPicPr>
            <a:picLocks noChangeAspect="1"/>
          </p:cNvPicPr>
          <p:nvPr/>
        </p:nvPicPr>
        <p:blipFill>
          <a:blip r:embed="rId10"/>
          <a:stretch>
            <a:fillRect/>
          </a:stretch>
        </p:blipFill>
        <p:spPr>
          <a:xfrm>
            <a:off x="457200" y="5638800"/>
            <a:ext cx="381000" cy="658549"/>
          </a:xfrm>
          <a:prstGeom prst="rect">
            <a:avLst/>
          </a:prstGeom>
          <a:effectLst>
            <a:outerShdw blurRad="50800" dist="38100" dir="2700000" algn="tl" rotWithShape="0">
              <a:srgbClr val="000000">
                <a:alpha val="43000"/>
              </a:srgbClr>
            </a:outerShdw>
          </a:effectLst>
        </p:spPr>
      </p:pic>
      <p:cxnSp>
        <p:nvCxnSpPr>
          <p:cNvPr id="82" name="Straight Arrow Connector 81"/>
          <p:cNvCxnSpPr>
            <a:stCxn id="1034" idx="2"/>
            <a:endCxn id="81" idx="0"/>
          </p:cNvCxnSpPr>
          <p:nvPr/>
        </p:nvCxnSpPr>
        <p:spPr>
          <a:xfrm rot="5400000">
            <a:off x="464458" y="3131458"/>
            <a:ext cx="2690584" cy="2324100"/>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16200000" flipH="1">
            <a:off x="457200" y="4114800"/>
            <a:ext cx="2438400" cy="152400"/>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5400000">
            <a:off x="2190751" y="3143250"/>
            <a:ext cx="2362199" cy="2019300"/>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157793" y="6248400"/>
            <a:ext cx="698904" cy="523220"/>
          </a:xfrm>
          <a:prstGeom prst="rect">
            <a:avLst/>
          </a:prstGeom>
          <a:noFill/>
        </p:spPr>
        <p:txBody>
          <a:bodyPr wrap="none" rtlCol="0">
            <a:spAutoFit/>
          </a:bodyPr>
          <a:lstStyle/>
          <a:p>
            <a:pPr algn="ctr"/>
            <a:r>
              <a:rPr lang="en-US" sz="1400" dirty="0" smtClean="0">
                <a:latin typeface="Calibri"/>
                <a:cs typeface="Calibri"/>
              </a:rPr>
              <a:t>Mobile </a:t>
            </a:r>
            <a:br>
              <a:rPr lang="en-US" sz="1400" dirty="0" smtClean="0">
                <a:latin typeface="Calibri"/>
                <a:cs typeface="Calibri"/>
              </a:rPr>
            </a:br>
            <a:r>
              <a:rPr lang="en-US" sz="1400" dirty="0" smtClean="0">
                <a:latin typeface="Calibri"/>
                <a:cs typeface="Calibri"/>
              </a:rPr>
              <a:t>users</a:t>
            </a:r>
            <a:endParaRPr lang="en-US" sz="1400" dirty="0">
              <a:latin typeface="Calibri"/>
              <a:cs typeface="Calibri"/>
            </a:endParaRPr>
          </a:p>
        </p:txBody>
      </p:sp>
      <p:sp>
        <p:nvSpPr>
          <p:cNvPr id="101" name="TextBox 100"/>
          <p:cNvSpPr txBox="1"/>
          <p:nvPr/>
        </p:nvSpPr>
        <p:spPr>
          <a:xfrm>
            <a:off x="3504708" y="6400800"/>
            <a:ext cx="1048159" cy="307777"/>
          </a:xfrm>
          <a:prstGeom prst="rect">
            <a:avLst/>
          </a:prstGeom>
          <a:noFill/>
        </p:spPr>
        <p:txBody>
          <a:bodyPr wrap="none" rtlCol="0">
            <a:spAutoFit/>
          </a:bodyPr>
          <a:lstStyle/>
          <a:p>
            <a:r>
              <a:rPr lang="en-US" sz="1400" dirty="0" smtClean="0">
                <a:latin typeface="Calibri"/>
                <a:cs typeface="Calibri"/>
              </a:rPr>
              <a:t>Home users</a:t>
            </a:r>
            <a:endParaRPr lang="en-US" sz="1400" dirty="0">
              <a:latin typeface="Calibri"/>
              <a:cs typeface="Calibri"/>
            </a:endParaRPr>
          </a:p>
        </p:txBody>
      </p:sp>
      <p:pic>
        <p:nvPicPr>
          <p:cNvPr id="113" name="Picture 112"/>
          <p:cNvPicPr>
            <a:picLocks noChangeAspect="1"/>
          </p:cNvPicPr>
          <p:nvPr/>
        </p:nvPicPr>
        <p:blipFill>
          <a:blip r:embed="rId14"/>
          <a:stretch>
            <a:fillRect/>
          </a:stretch>
        </p:blipFill>
        <p:spPr>
          <a:xfrm>
            <a:off x="3657600" y="5777937"/>
            <a:ext cx="831850" cy="622863"/>
          </a:xfrm>
          <a:prstGeom prst="rect">
            <a:avLst/>
          </a:prstGeom>
          <a:effectLst>
            <a:outerShdw blurRad="50800" dist="38100" dir="2700000" algn="tl" rotWithShape="0">
              <a:srgbClr val="000000">
                <a:alpha val="43000"/>
              </a:srgbClr>
            </a:outerShdw>
          </a:effectLst>
        </p:spPr>
      </p:pic>
      <p:sp>
        <p:nvSpPr>
          <p:cNvPr id="115" name="TextBox 114"/>
          <p:cNvSpPr txBox="1"/>
          <p:nvPr/>
        </p:nvSpPr>
        <p:spPr>
          <a:xfrm>
            <a:off x="0" y="1905000"/>
            <a:ext cx="746769" cy="523220"/>
          </a:xfrm>
          <a:prstGeom prst="rect">
            <a:avLst/>
          </a:prstGeom>
          <a:noFill/>
        </p:spPr>
        <p:txBody>
          <a:bodyPr wrap="none" rtlCol="0">
            <a:spAutoFit/>
          </a:bodyPr>
          <a:lstStyle/>
          <a:p>
            <a:r>
              <a:rPr lang="en-US" sz="1400" dirty="0" smtClean="0">
                <a:latin typeface="Calibri"/>
                <a:cs typeface="Calibri"/>
              </a:rPr>
              <a:t>Web </a:t>
            </a:r>
            <a:br>
              <a:rPr lang="en-US" sz="1400" dirty="0" smtClean="0">
                <a:latin typeface="Calibri"/>
                <a:cs typeface="Calibri"/>
              </a:rPr>
            </a:br>
            <a:r>
              <a:rPr lang="en-US" sz="1400" dirty="0" smtClean="0">
                <a:latin typeface="Calibri"/>
                <a:cs typeface="Calibri"/>
              </a:rPr>
              <a:t>content</a:t>
            </a:r>
            <a:endParaRPr lang="en-US" sz="1400" dirty="0">
              <a:latin typeface="Calibri"/>
              <a:cs typeface="Calibri"/>
            </a:endParaRPr>
          </a:p>
        </p:txBody>
      </p:sp>
      <p:sp>
        <p:nvSpPr>
          <p:cNvPr id="116" name="TextBox 115"/>
          <p:cNvSpPr txBox="1"/>
          <p:nvPr/>
        </p:nvSpPr>
        <p:spPr>
          <a:xfrm>
            <a:off x="1295400" y="1524000"/>
            <a:ext cx="719856" cy="523220"/>
          </a:xfrm>
          <a:prstGeom prst="rect">
            <a:avLst/>
          </a:prstGeom>
          <a:noFill/>
        </p:spPr>
        <p:txBody>
          <a:bodyPr wrap="none" rtlCol="0">
            <a:spAutoFit/>
          </a:bodyPr>
          <a:lstStyle/>
          <a:p>
            <a:r>
              <a:rPr lang="en-US" sz="1400" dirty="0" smtClean="0">
                <a:latin typeface="Calibri"/>
                <a:cs typeface="Calibri"/>
              </a:rPr>
              <a:t>Data </a:t>
            </a:r>
            <a:br>
              <a:rPr lang="en-US" sz="1400" dirty="0" smtClean="0">
                <a:latin typeface="Calibri"/>
                <a:cs typeface="Calibri"/>
              </a:rPr>
            </a:br>
            <a:r>
              <a:rPr lang="en-US" sz="1400" dirty="0" smtClean="0">
                <a:latin typeface="Calibri"/>
                <a:cs typeface="Calibri"/>
              </a:rPr>
              <a:t>centers</a:t>
            </a:r>
            <a:endParaRPr lang="en-US" sz="1400" dirty="0">
              <a:latin typeface="Calibri"/>
              <a:cs typeface="Calibri"/>
            </a:endParaRPr>
          </a:p>
        </p:txBody>
      </p:sp>
      <p:sp>
        <p:nvSpPr>
          <p:cNvPr id="117" name="TextBox 116"/>
          <p:cNvSpPr txBox="1"/>
          <p:nvPr/>
        </p:nvSpPr>
        <p:spPr>
          <a:xfrm>
            <a:off x="2590800" y="1676400"/>
            <a:ext cx="623889" cy="307777"/>
          </a:xfrm>
          <a:prstGeom prst="rect">
            <a:avLst/>
          </a:prstGeom>
          <a:noFill/>
        </p:spPr>
        <p:txBody>
          <a:bodyPr wrap="none" rtlCol="0">
            <a:spAutoFit/>
          </a:bodyPr>
          <a:lstStyle/>
          <a:p>
            <a:r>
              <a:rPr lang="en-US" sz="1400" dirty="0" smtClean="0">
                <a:latin typeface="Calibri"/>
                <a:cs typeface="Calibri"/>
              </a:rPr>
              <a:t>Video</a:t>
            </a:r>
            <a:endParaRPr lang="en-US" sz="1400" dirty="0">
              <a:latin typeface="Calibri"/>
              <a:cs typeface="Calibri"/>
            </a:endParaRPr>
          </a:p>
        </p:txBody>
      </p:sp>
      <p:sp>
        <p:nvSpPr>
          <p:cNvPr id="118" name="TextBox 117"/>
          <p:cNvSpPr txBox="1"/>
          <p:nvPr/>
        </p:nvSpPr>
        <p:spPr>
          <a:xfrm>
            <a:off x="3733800" y="1447800"/>
            <a:ext cx="943049" cy="523220"/>
          </a:xfrm>
          <a:prstGeom prst="rect">
            <a:avLst/>
          </a:prstGeom>
          <a:noFill/>
        </p:spPr>
        <p:txBody>
          <a:bodyPr wrap="none" rtlCol="0">
            <a:spAutoFit/>
          </a:bodyPr>
          <a:lstStyle/>
          <a:p>
            <a:r>
              <a:rPr lang="en-US" sz="1400" dirty="0" smtClean="0">
                <a:latin typeface="Calibri"/>
                <a:cs typeface="Calibri"/>
              </a:rPr>
              <a:t>Other </a:t>
            </a:r>
            <a:r>
              <a:rPr lang="en-US" sz="1400" dirty="0" err="1" smtClean="0">
                <a:latin typeface="Calibri"/>
                <a:cs typeface="Calibri"/>
              </a:rPr>
              <a:t>svcs</a:t>
            </a:r>
            <a:r>
              <a:rPr lang="en-US" sz="1400" dirty="0" smtClean="0">
                <a:latin typeface="Calibri"/>
                <a:cs typeface="Calibri"/>
              </a:rPr>
              <a:t/>
            </a:r>
            <a:br>
              <a:rPr lang="en-US" sz="1400" dirty="0" smtClean="0">
                <a:latin typeface="Calibri"/>
                <a:cs typeface="Calibri"/>
              </a:rPr>
            </a:br>
            <a:r>
              <a:rPr lang="en-US" sz="1400" dirty="0" smtClean="0">
                <a:latin typeface="Calibri"/>
                <a:cs typeface="Calibri"/>
              </a:rPr>
              <a:t>(backup)</a:t>
            </a:r>
            <a:endParaRPr lang="en-US" sz="1400" dirty="0">
              <a:latin typeface="Calibri"/>
              <a:cs typeface="Calibri"/>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animEffect transition="in" filter="fade">
                                      <p:cBhvr>
                                        <p:cTn id="7" dur="500"/>
                                        <p:tgtEl>
                                          <p:spTgt spid="21">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xEl>
                                              <p:pRg st="5" end="5"/>
                                            </p:txEl>
                                          </p:spTgt>
                                        </p:tgtEl>
                                        <p:attrNameLst>
                                          <p:attrName>style.visibility</p:attrName>
                                        </p:attrNameLst>
                                      </p:cBhvr>
                                      <p:to>
                                        <p:strVal val="visible"/>
                                      </p:to>
                                    </p:set>
                                    <p:animEffect transition="in" filter="fade">
                                      <p:cBhvr>
                                        <p:cTn id="10" dur="500"/>
                                        <p:tgtEl>
                                          <p:spTgt spid="21">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xEl>
                                              <p:pRg st="6" end="6"/>
                                            </p:txEl>
                                          </p:spTgt>
                                        </p:tgtEl>
                                        <p:attrNameLst>
                                          <p:attrName>style.visibility</p:attrName>
                                        </p:attrNameLst>
                                      </p:cBhvr>
                                      <p:to>
                                        <p:strVal val="visible"/>
                                      </p:to>
                                    </p:set>
                                    <p:animEffect transition="in" filter="fade">
                                      <p:cBhvr>
                                        <p:cTn id="13" dur="500"/>
                                        <p:tgtEl>
                                          <p:spTgt spid="21">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up)">
                                      <p:cBhvr>
                                        <p:cTn id="18" dur="500"/>
                                        <p:tgtEl>
                                          <p:spTgt spid="29"/>
                                        </p:tgtEl>
                                      </p:cBhvr>
                                    </p:animEffect>
                                  </p:childTnLst>
                                </p:cTn>
                              </p:par>
                              <p:par>
                                <p:cTn id="19" presetID="22" presetClass="entr" presetSubtype="1"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500"/>
                                        <p:tgtEl>
                                          <p:spTgt spid="28"/>
                                        </p:tgtEl>
                                      </p:cBhvr>
                                    </p:animEffect>
                                  </p:childTnLst>
                                </p:cTn>
                              </p:par>
                              <p:par>
                                <p:cTn id="22" presetID="22" presetClass="entr" presetSubtype="1" fill="hold"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wipe(up)">
                                      <p:cBhvr>
                                        <p:cTn id="24" dur="500"/>
                                        <p:tgtEl>
                                          <p:spTgt spid="46"/>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up)">
                                      <p:cBhvr>
                                        <p:cTn id="28" dur="500"/>
                                        <p:tgtEl>
                                          <p:spTgt spid="36"/>
                                        </p:tgtEl>
                                      </p:cBhvr>
                                    </p:animEffect>
                                  </p:childTnLst>
                                </p:cTn>
                              </p:par>
                              <p:par>
                                <p:cTn id="29" presetID="22" presetClass="entr" presetSubtype="1"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500"/>
                                        <p:tgtEl>
                                          <p:spTgt spid="32"/>
                                        </p:tgtEl>
                                      </p:cBhvr>
                                    </p:animEffect>
                                  </p:childTnLst>
                                </p:cTn>
                              </p:par>
                              <p:par>
                                <p:cTn id="32" presetID="22" presetClass="entr" presetSubtype="1" fill="hold"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up)">
                                      <p:cBhvr>
                                        <p:cTn id="34" dur="500"/>
                                        <p:tgtEl>
                                          <p:spTgt spid="54"/>
                                        </p:tgtEl>
                                      </p:cBhvr>
                                    </p:animEffect>
                                  </p:childTnLst>
                                </p:cTn>
                              </p:par>
                              <p:par>
                                <p:cTn id="35" presetID="22" presetClass="entr" presetSubtype="1" fill="hold" nodeType="with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1000"/>
                            </p:stCondLst>
                            <p:childTnLst>
                              <p:par>
                                <p:cTn id="39" presetID="22" presetClass="entr" presetSubtype="1"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up)">
                                      <p:cBhvr>
                                        <p:cTn id="41" dur="500"/>
                                        <p:tgtEl>
                                          <p:spTgt spid="25"/>
                                        </p:tgtEl>
                                      </p:cBhvr>
                                    </p:animEffect>
                                  </p:childTnLst>
                                </p:cTn>
                              </p:par>
                              <p:par>
                                <p:cTn id="42" presetID="22" presetClass="entr" presetSubtype="1" fill="hold" nodeType="withEffect">
                                  <p:stCondLst>
                                    <p:cond delay="0"/>
                                  </p:stCondLst>
                                  <p:childTnLst>
                                    <p:set>
                                      <p:cBhvr>
                                        <p:cTn id="43" dur="1" fill="hold">
                                          <p:stCondLst>
                                            <p:cond delay="0"/>
                                          </p:stCondLst>
                                        </p:cTn>
                                        <p:tgtEl>
                                          <p:spTgt spid="87"/>
                                        </p:tgtEl>
                                        <p:attrNameLst>
                                          <p:attrName>style.visibility</p:attrName>
                                        </p:attrNameLst>
                                      </p:cBhvr>
                                      <p:to>
                                        <p:strVal val="visible"/>
                                      </p:to>
                                    </p:set>
                                    <p:animEffect transition="in" filter="wipe(up)">
                                      <p:cBhvr>
                                        <p:cTn id="44" dur="500"/>
                                        <p:tgtEl>
                                          <p:spTgt spid="87"/>
                                        </p:tgtEl>
                                      </p:cBhvr>
                                    </p:animEffect>
                                  </p:childTnLst>
                                </p:cTn>
                              </p:par>
                              <p:par>
                                <p:cTn id="45" presetID="22" presetClass="entr" presetSubtype="1"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1500"/>
                            </p:stCondLst>
                            <p:childTnLst>
                              <p:par>
                                <p:cTn id="49" presetID="22" presetClass="entr" presetSubtype="1"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wipe(up)">
                                      <p:cBhvr>
                                        <p:cTn id="51" dur="500"/>
                                        <p:tgtEl>
                                          <p:spTgt spid="71"/>
                                        </p:tgtEl>
                                      </p:cBhvr>
                                    </p:animEffect>
                                  </p:childTnLst>
                                </p:cTn>
                              </p:par>
                              <p:par>
                                <p:cTn id="52" presetID="22" presetClass="entr" presetSubtype="1" fill="hold" nodeType="withEffect">
                                  <p:stCondLst>
                                    <p:cond delay="0"/>
                                  </p:stCondLst>
                                  <p:childTnLst>
                                    <p:set>
                                      <p:cBhvr>
                                        <p:cTn id="53" dur="1" fill="hold">
                                          <p:stCondLst>
                                            <p:cond delay="0"/>
                                          </p:stCondLst>
                                        </p:cTn>
                                        <p:tgtEl>
                                          <p:spTgt spid="85"/>
                                        </p:tgtEl>
                                        <p:attrNameLst>
                                          <p:attrName>style.visibility</p:attrName>
                                        </p:attrNameLst>
                                      </p:cBhvr>
                                      <p:to>
                                        <p:strVal val="visible"/>
                                      </p:to>
                                    </p:set>
                                    <p:animEffect transition="in" filter="wipe(up)">
                                      <p:cBhvr>
                                        <p:cTn id="54"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Toward universal RE</a:t>
            </a:r>
            <a:endParaRPr lang="en-US" dirty="0"/>
          </a:p>
        </p:txBody>
      </p:sp>
      <p:sp>
        <p:nvSpPr>
          <p:cNvPr id="3" name="Slide Number Placeholder 2"/>
          <p:cNvSpPr>
            <a:spLocks noGrp="1"/>
          </p:cNvSpPr>
          <p:nvPr>
            <p:ph type="sldNum" sz="quarter" idx="12"/>
          </p:nvPr>
        </p:nvSpPr>
        <p:spPr/>
        <p:txBody>
          <a:bodyPr>
            <a:normAutofit/>
          </a:bodyPr>
          <a:lstStyle/>
          <a:p>
            <a:pPr>
              <a:defRPr/>
            </a:pPr>
            <a:fld id="{127DDA1B-A813-48E7-A621-BCE11CD7923A}" type="slidenum">
              <a:rPr lang="en-US" smtClean="0">
                <a:latin typeface="Calibri"/>
                <a:cs typeface="Calibri"/>
              </a:rPr>
              <a:pPr>
                <a:defRPr/>
              </a:pPr>
              <a:t>49</a:t>
            </a:fld>
            <a:endParaRPr lang="en-US">
              <a:latin typeface="Calibri"/>
              <a:cs typeface="Calibri"/>
            </a:endParaRPr>
          </a:p>
        </p:txBody>
      </p:sp>
      <p:sp>
        <p:nvSpPr>
          <p:cNvPr id="5" name="Cloud 4"/>
          <p:cNvSpPr/>
          <p:nvPr/>
        </p:nvSpPr>
        <p:spPr>
          <a:xfrm>
            <a:off x="3473132" y="5410200"/>
            <a:ext cx="2286000" cy="14478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7" name="Cloud 6"/>
          <p:cNvSpPr/>
          <p:nvPr/>
        </p:nvSpPr>
        <p:spPr>
          <a:xfrm>
            <a:off x="1491932" y="5638800"/>
            <a:ext cx="1905000" cy="11430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a:solidFill>
                <a:schemeClr val="tx1"/>
              </a:solidFill>
              <a:latin typeface="Calibri"/>
              <a:cs typeface="Calibri"/>
            </a:endParaRPr>
          </a:p>
        </p:txBody>
      </p:sp>
      <p:pic>
        <p:nvPicPr>
          <p:cNvPr id="8" name="Picture 7"/>
          <p:cNvPicPr>
            <a:picLocks noChangeAspect="1"/>
          </p:cNvPicPr>
          <p:nvPr/>
        </p:nvPicPr>
        <p:blipFill>
          <a:blip r:embed="rId3"/>
          <a:stretch>
            <a:fillRect/>
          </a:stretch>
        </p:blipFill>
        <p:spPr>
          <a:xfrm>
            <a:off x="1720532" y="5943600"/>
            <a:ext cx="676863" cy="398734"/>
          </a:xfrm>
          <a:prstGeom prst="rect">
            <a:avLst/>
          </a:prstGeom>
        </p:spPr>
      </p:pic>
      <p:pic>
        <p:nvPicPr>
          <p:cNvPr id="9" name="Picture 8"/>
          <p:cNvPicPr>
            <a:picLocks noChangeAspect="1"/>
          </p:cNvPicPr>
          <p:nvPr/>
        </p:nvPicPr>
        <p:blipFill>
          <a:blip r:embed="rId3"/>
          <a:stretch>
            <a:fillRect/>
          </a:stretch>
        </p:blipFill>
        <p:spPr>
          <a:xfrm>
            <a:off x="2558731" y="5943600"/>
            <a:ext cx="676863" cy="398734"/>
          </a:xfrm>
          <a:prstGeom prst="rect">
            <a:avLst/>
          </a:prstGeom>
        </p:spPr>
      </p:pic>
      <p:pic>
        <p:nvPicPr>
          <p:cNvPr id="10" name="Picture 9"/>
          <p:cNvPicPr>
            <a:picLocks noChangeAspect="1"/>
          </p:cNvPicPr>
          <p:nvPr/>
        </p:nvPicPr>
        <p:blipFill>
          <a:blip r:embed="rId4"/>
          <a:stretch>
            <a:fillRect/>
          </a:stretch>
        </p:blipFill>
        <p:spPr>
          <a:xfrm>
            <a:off x="5149532" y="6172200"/>
            <a:ext cx="598284" cy="483413"/>
          </a:xfrm>
          <a:prstGeom prst="rect">
            <a:avLst/>
          </a:prstGeom>
          <a:effectLst>
            <a:outerShdw blurRad="50800" dist="38100" dir="2700000" algn="tl" rotWithShape="0">
              <a:srgbClr val="000000">
                <a:alpha val="43000"/>
              </a:srgbClr>
            </a:outerShdw>
          </a:effectLst>
        </p:spPr>
      </p:pic>
      <p:sp>
        <p:nvSpPr>
          <p:cNvPr id="11" name="Cloud 10"/>
          <p:cNvSpPr/>
          <p:nvPr/>
        </p:nvSpPr>
        <p:spPr>
          <a:xfrm>
            <a:off x="1491932" y="3657600"/>
            <a:ext cx="3505200" cy="18288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pic>
        <p:nvPicPr>
          <p:cNvPr id="12" name="Picture 4"/>
          <p:cNvPicPr>
            <a:picLocks noChangeAspect="1" noChangeArrowheads="1"/>
          </p:cNvPicPr>
          <p:nvPr/>
        </p:nvPicPr>
        <p:blipFill>
          <a:blip r:embed="rId5"/>
          <a:srcRect r="25000" b="64000"/>
          <a:stretch>
            <a:fillRect/>
          </a:stretch>
        </p:blipFill>
        <p:spPr bwMode="auto">
          <a:xfrm>
            <a:off x="272732" y="3052156"/>
            <a:ext cx="1066800" cy="834044"/>
          </a:xfrm>
          <a:prstGeom prst="rect">
            <a:avLst/>
          </a:prstGeom>
          <a:noFill/>
          <a:ln w="9525">
            <a:noFill/>
            <a:miter lim="800000"/>
            <a:headEnd/>
            <a:tailEnd/>
          </a:ln>
          <a:effectLst>
            <a:outerShdw blurRad="50800" dist="38100" dir="2700000" algn="tl" rotWithShape="0">
              <a:srgbClr val="000000">
                <a:alpha val="43000"/>
              </a:srgbClr>
            </a:outerShdw>
          </a:effectLst>
        </p:spPr>
      </p:pic>
      <p:cxnSp>
        <p:nvCxnSpPr>
          <p:cNvPr id="13" name="Straight Arrow Connector 12"/>
          <p:cNvCxnSpPr>
            <a:stCxn id="12" idx="2"/>
          </p:cNvCxnSpPr>
          <p:nvPr/>
        </p:nvCxnSpPr>
        <p:spPr>
          <a:xfrm rot="16200000" flipH="1">
            <a:off x="251448" y="4440884"/>
            <a:ext cx="2057400" cy="948032"/>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5" idx="2"/>
            <a:endCxn id="10" idx="0"/>
          </p:cNvCxnSpPr>
          <p:nvPr/>
        </p:nvCxnSpPr>
        <p:spPr>
          <a:xfrm rot="16200000" flipH="1">
            <a:off x="3408268" y="4131794"/>
            <a:ext cx="2895600" cy="1185212"/>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8" idx="2"/>
            <a:endCxn id="23" idx="0"/>
          </p:cNvCxnSpPr>
          <p:nvPr/>
        </p:nvCxnSpPr>
        <p:spPr>
          <a:xfrm rot="16200000" flipH="1">
            <a:off x="2294705" y="4336047"/>
            <a:ext cx="2362201" cy="700506"/>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8" idx="2"/>
            <a:endCxn id="10" idx="0"/>
          </p:cNvCxnSpPr>
          <p:nvPr/>
        </p:nvCxnSpPr>
        <p:spPr>
          <a:xfrm rot="16200000" flipH="1">
            <a:off x="2953613" y="3677139"/>
            <a:ext cx="2667000" cy="2323122"/>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grpSp>
        <p:nvGrpSpPr>
          <p:cNvPr id="4" name="Group 16"/>
          <p:cNvGrpSpPr/>
          <p:nvPr/>
        </p:nvGrpSpPr>
        <p:grpSpPr>
          <a:xfrm>
            <a:off x="2592152" y="2538183"/>
            <a:ext cx="1066800" cy="967017"/>
            <a:chOff x="1905000" y="1523277"/>
            <a:chExt cx="1295400" cy="1424940"/>
          </a:xfrm>
          <a:effectLst>
            <a:outerShdw blurRad="50800" dist="38100" dir="2700000" algn="tl" rotWithShape="0">
              <a:srgbClr val="000000">
                <a:alpha val="43000"/>
              </a:srgbClr>
            </a:outerShdw>
          </a:effectLst>
        </p:grpSpPr>
        <p:pic>
          <p:nvPicPr>
            <p:cNvPr id="18" name="Picture 10"/>
            <p:cNvPicPr>
              <a:picLocks noChangeAspect="1" noChangeArrowheads="1"/>
            </p:cNvPicPr>
            <p:nvPr/>
          </p:nvPicPr>
          <p:blipFill>
            <a:blip r:embed="rId6"/>
            <a:srcRect r="35484" b="7368"/>
            <a:stretch>
              <a:fillRect/>
            </a:stretch>
          </p:blipFill>
          <p:spPr bwMode="auto">
            <a:xfrm>
              <a:off x="1905000" y="1523277"/>
              <a:ext cx="1295400" cy="1424940"/>
            </a:xfrm>
            <a:prstGeom prst="rect">
              <a:avLst/>
            </a:prstGeom>
            <a:noFill/>
            <a:ln w="9525">
              <a:noFill/>
              <a:miter lim="800000"/>
              <a:headEnd/>
              <a:tailEnd/>
            </a:ln>
            <a:effectLst/>
          </p:spPr>
        </p:pic>
        <p:pic>
          <p:nvPicPr>
            <p:cNvPr id="19" name="Picture 11"/>
            <p:cNvPicPr>
              <a:picLocks noChangeAspect="1" noChangeArrowheads="1"/>
            </p:cNvPicPr>
            <p:nvPr/>
          </p:nvPicPr>
          <p:blipFill>
            <a:blip r:embed="rId7"/>
            <a:srcRect/>
            <a:stretch>
              <a:fillRect/>
            </a:stretch>
          </p:blipFill>
          <p:spPr bwMode="auto">
            <a:xfrm>
              <a:off x="1981200" y="2071917"/>
              <a:ext cx="914400" cy="678857"/>
            </a:xfrm>
            <a:prstGeom prst="rect">
              <a:avLst/>
            </a:prstGeom>
            <a:noFill/>
            <a:ln w="9525">
              <a:noFill/>
              <a:miter lim="800000"/>
              <a:headEnd/>
              <a:tailEnd/>
            </a:ln>
            <a:effectLst/>
          </p:spPr>
        </p:pic>
        <p:pic>
          <p:nvPicPr>
            <p:cNvPr id="20" name="Picture 15"/>
            <p:cNvPicPr>
              <a:picLocks noChangeAspect="1" noChangeArrowheads="1"/>
            </p:cNvPicPr>
            <p:nvPr/>
          </p:nvPicPr>
          <p:blipFill>
            <a:blip r:embed="rId8"/>
            <a:srcRect/>
            <a:stretch>
              <a:fillRect/>
            </a:stretch>
          </p:blipFill>
          <p:spPr bwMode="auto">
            <a:xfrm>
              <a:off x="1905000" y="1538517"/>
              <a:ext cx="1295400" cy="457598"/>
            </a:xfrm>
            <a:prstGeom prst="rect">
              <a:avLst/>
            </a:prstGeom>
            <a:noFill/>
            <a:ln w="9525">
              <a:noFill/>
              <a:miter lim="800000"/>
              <a:headEnd/>
              <a:tailEnd/>
            </a:ln>
            <a:effectLst/>
          </p:spPr>
        </p:pic>
      </p:grpSp>
      <p:cxnSp>
        <p:nvCxnSpPr>
          <p:cNvPr id="21" name="Straight Arrow Connector 20"/>
          <p:cNvCxnSpPr>
            <a:stCxn id="25" idx="2"/>
          </p:cNvCxnSpPr>
          <p:nvPr/>
        </p:nvCxnSpPr>
        <p:spPr>
          <a:xfrm rot="5400000">
            <a:off x="2132407" y="3583945"/>
            <a:ext cx="2438400" cy="1823710"/>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9"/>
          <a:stretch>
            <a:fillRect/>
          </a:stretch>
        </p:blipFill>
        <p:spPr>
          <a:xfrm>
            <a:off x="577532" y="5943600"/>
            <a:ext cx="381000" cy="658549"/>
          </a:xfrm>
          <a:prstGeom prst="rect">
            <a:avLst/>
          </a:prstGeom>
          <a:effectLst>
            <a:outerShdw blurRad="50800" dist="38100" dir="2700000" algn="tl" rotWithShape="0">
              <a:srgbClr val="000000">
                <a:alpha val="43000"/>
              </a:srgbClr>
            </a:outerShdw>
          </a:effectLst>
        </p:spPr>
      </p:pic>
      <p:pic>
        <p:nvPicPr>
          <p:cNvPr id="23" name="Picture 22"/>
          <p:cNvPicPr>
            <a:picLocks noChangeAspect="1"/>
          </p:cNvPicPr>
          <p:nvPr/>
        </p:nvPicPr>
        <p:blipFill>
          <a:blip r:embed="rId10"/>
          <a:stretch>
            <a:fillRect/>
          </a:stretch>
        </p:blipFill>
        <p:spPr>
          <a:xfrm>
            <a:off x="3548840" y="5867401"/>
            <a:ext cx="554436" cy="836885"/>
          </a:xfrm>
          <a:prstGeom prst="rect">
            <a:avLst/>
          </a:prstGeom>
          <a:effectLst>
            <a:outerShdw blurRad="50800" dist="38100" dir="2700000" algn="tl" rotWithShape="0">
              <a:srgbClr val="000000">
                <a:alpha val="43000"/>
              </a:srgbClr>
            </a:outerShdw>
          </a:effectLst>
        </p:spPr>
      </p:pic>
      <p:cxnSp>
        <p:nvCxnSpPr>
          <p:cNvPr id="24" name="Straight Arrow Connector 23"/>
          <p:cNvCxnSpPr>
            <a:stCxn id="12" idx="2"/>
          </p:cNvCxnSpPr>
          <p:nvPr/>
        </p:nvCxnSpPr>
        <p:spPr>
          <a:xfrm rot="16200000" flipH="1">
            <a:off x="615632" y="4076700"/>
            <a:ext cx="2057400" cy="1676400"/>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11"/>
          <a:stretch>
            <a:fillRect/>
          </a:stretch>
        </p:blipFill>
        <p:spPr>
          <a:xfrm>
            <a:off x="3877372" y="2590800"/>
            <a:ext cx="772180" cy="685800"/>
          </a:xfrm>
          <a:prstGeom prst="rect">
            <a:avLst/>
          </a:prstGeom>
          <a:effectLst>
            <a:outerShdw blurRad="50800" dist="38100" dir="2700000" algn="tl" rotWithShape="0">
              <a:srgbClr val="000000">
                <a:alpha val="43000"/>
              </a:srgbClr>
            </a:outerShdw>
          </a:effectLst>
        </p:spPr>
      </p:pic>
      <p:cxnSp>
        <p:nvCxnSpPr>
          <p:cNvPr id="26" name="Straight Arrow Connector 25"/>
          <p:cNvCxnSpPr>
            <a:stCxn id="12" idx="2"/>
            <a:endCxn id="22" idx="0"/>
          </p:cNvCxnSpPr>
          <p:nvPr/>
        </p:nvCxnSpPr>
        <p:spPr>
          <a:xfrm rot="5400000">
            <a:off x="-241618" y="4895850"/>
            <a:ext cx="2057400" cy="38100"/>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8" idx="2"/>
            <a:endCxn id="36" idx="0"/>
          </p:cNvCxnSpPr>
          <p:nvPr/>
        </p:nvCxnSpPr>
        <p:spPr>
          <a:xfrm rot="16200000" flipH="1">
            <a:off x="2561436" y="4069315"/>
            <a:ext cx="2577537" cy="1449305"/>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12"/>
          <a:stretch>
            <a:fillRect/>
          </a:stretch>
        </p:blipFill>
        <p:spPr>
          <a:xfrm rot="10800000" flipV="1">
            <a:off x="1424600" y="2590799"/>
            <a:ext cx="1057932" cy="762000"/>
          </a:xfrm>
          <a:prstGeom prst="rect">
            <a:avLst/>
          </a:prstGeom>
          <a:effectLst>
            <a:outerShdw blurRad="50800" dist="38100" dir="2700000" algn="tl" rotWithShape="0">
              <a:srgbClr val="000000">
                <a:alpha val="43000"/>
              </a:srgbClr>
            </a:outerShdw>
          </a:effectLst>
        </p:spPr>
      </p:pic>
      <p:cxnSp>
        <p:nvCxnSpPr>
          <p:cNvPr id="29" name="Straight Arrow Connector 28"/>
          <p:cNvCxnSpPr/>
          <p:nvPr/>
        </p:nvCxnSpPr>
        <p:spPr>
          <a:xfrm rot="16200000" flipH="1">
            <a:off x="846640" y="4411160"/>
            <a:ext cx="2351352" cy="234632"/>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9"/>
          <a:stretch>
            <a:fillRect/>
          </a:stretch>
        </p:blipFill>
        <p:spPr>
          <a:xfrm>
            <a:off x="990600" y="5943600"/>
            <a:ext cx="381000" cy="658549"/>
          </a:xfrm>
          <a:prstGeom prst="rect">
            <a:avLst/>
          </a:prstGeom>
          <a:effectLst>
            <a:outerShdw blurRad="50800" dist="38100" dir="2700000" algn="tl" rotWithShape="0">
              <a:srgbClr val="000000">
                <a:alpha val="43000"/>
              </a:srgbClr>
            </a:outerShdw>
          </a:effectLst>
        </p:spPr>
      </p:pic>
      <p:cxnSp>
        <p:nvCxnSpPr>
          <p:cNvPr id="31" name="Straight Arrow Connector 30"/>
          <p:cNvCxnSpPr>
            <a:stCxn id="18" idx="2"/>
            <a:endCxn id="30" idx="0"/>
          </p:cNvCxnSpPr>
          <p:nvPr/>
        </p:nvCxnSpPr>
        <p:spPr>
          <a:xfrm rot="5400000">
            <a:off x="934126" y="3752174"/>
            <a:ext cx="2438400" cy="1944452"/>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6200000" flipH="1">
            <a:off x="974566" y="4435634"/>
            <a:ext cx="2362200" cy="196532"/>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2349182" y="3638551"/>
            <a:ext cx="2438402" cy="1714501"/>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13"/>
          <a:stretch>
            <a:fillRect/>
          </a:stretch>
        </p:blipFill>
        <p:spPr>
          <a:xfrm>
            <a:off x="4158932" y="6082737"/>
            <a:ext cx="831850" cy="622863"/>
          </a:xfrm>
          <a:prstGeom prst="rect">
            <a:avLst/>
          </a:prstGeom>
          <a:effectLst>
            <a:outerShdw blurRad="50800" dist="38100" dir="2700000" algn="tl" rotWithShape="0">
              <a:srgbClr val="000000">
                <a:alpha val="43000"/>
              </a:srgbClr>
            </a:outerShdw>
          </a:effectLst>
        </p:spPr>
      </p:pic>
      <p:sp>
        <p:nvSpPr>
          <p:cNvPr id="41" name="TextBox 40"/>
          <p:cNvSpPr txBox="1"/>
          <p:nvPr/>
        </p:nvSpPr>
        <p:spPr>
          <a:xfrm>
            <a:off x="1981200" y="4953000"/>
            <a:ext cx="470802" cy="461665"/>
          </a:xfrm>
          <a:prstGeom prst="rect">
            <a:avLst/>
          </a:prstGeom>
          <a:solidFill>
            <a:schemeClr val="accent1"/>
          </a:solidFill>
          <a:effectLst>
            <a:outerShdw blurRad="50800" dist="38100" dir="2700000" algn="tl" rotWithShape="0">
              <a:srgbClr val="000000">
                <a:alpha val="43000"/>
              </a:srgbClr>
            </a:outerShdw>
          </a:effectLst>
        </p:spPr>
        <p:txBody>
          <a:bodyPr wrap="none" rtlCol="0">
            <a:spAutoFit/>
          </a:bodyPr>
          <a:lstStyle/>
          <a:p>
            <a:pPr algn="ctr"/>
            <a:r>
              <a:rPr lang="en-US" sz="1200" dirty="0" smtClean="0">
                <a:latin typeface="Calibri"/>
                <a:cs typeface="Calibri"/>
              </a:rPr>
              <a:t>Wan </a:t>
            </a:r>
            <a:br>
              <a:rPr lang="en-US" sz="1200" dirty="0" smtClean="0">
                <a:latin typeface="Calibri"/>
                <a:cs typeface="Calibri"/>
              </a:rPr>
            </a:br>
            <a:r>
              <a:rPr lang="en-US" sz="1200" dirty="0" smtClean="0">
                <a:latin typeface="Calibri"/>
                <a:cs typeface="Calibri"/>
              </a:rPr>
              <a:t>Opt</a:t>
            </a:r>
            <a:endParaRPr lang="en-US" sz="1200" dirty="0">
              <a:latin typeface="Calibri"/>
              <a:cs typeface="Calibri"/>
            </a:endParaRPr>
          </a:p>
        </p:txBody>
      </p:sp>
      <p:sp>
        <p:nvSpPr>
          <p:cNvPr id="42" name="TextBox 41"/>
          <p:cNvSpPr txBox="1"/>
          <p:nvPr/>
        </p:nvSpPr>
        <p:spPr>
          <a:xfrm>
            <a:off x="1706774" y="3500735"/>
            <a:ext cx="470802" cy="461665"/>
          </a:xfrm>
          <a:prstGeom prst="rect">
            <a:avLst/>
          </a:prstGeom>
          <a:solidFill>
            <a:schemeClr val="accent1"/>
          </a:solidFill>
          <a:effectLst>
            <a:outerShdw blurRad="50800" dist="38100" dir="2700000" algn="tl" rotWithShape="0">
              <a:srgbClr val="000000">
                <a:alpha val="43000"/>
              </a:srgbClr>
            </a:outerShdw>
          </a:effectLst>
        </p:spPr>
        <p:txBody>
          <a:bodyPr wrap="none" rtlCol="0">
            <a:spAutoFit/>
          </a:bodyPr>
          <a:lstStyle/>
          <a:p>
            <a:pPr algn="ctr"/>
            <a:r>
              <a:rPr lang="en-US" sz="1200" dirty="0" smtClean="0">
                <a:latin typeface="Calibri"/>
                <a:cs typeface="Calibri"/>
              </a:rPr>
              <a:t>Wan </a:t>
            </a:r>
            <a:br>
              <a:rPr lang="en-US" sz="1200" dirty="0" smtClean="0">
                <a:latin typeface="Calibri"/>
                <a:cs typeface="Calibri"/>
              </a:rPr>
            </a:br>
            <a:r>
              <a:rPr lang="en-US" sz="1200" dirty="0" smtClean="0">
                <a:latin typeface="Calibri"/>
                <a:cs typeface="Calibri"/>
              </a:rPr>
              <a:t>Opt</a:t>
            </a:r>
            <a:endParaRPr lang="en-US" sz="1200" dirty="0">
              <a:latin typeface="Calibri"/>
              <a:cs typeface="Calibri"/>
            </a:endParaRPr>
          </a:p>
        </p:txBody>
      </p:sp>
      <p:sp>
        <p:nvSpPr>
          <p:cNvPr id="43" name="TextBox 42"/>
          <p:cNvSpPr txBox="1"/>
          <p:nvPr/>
        </p:nvSpPr>
        <p:spPr>
          <a:xfrm>
            <a:off x="3930332" y="3439180"/>
            <a:ext cx="667295" cy="461665"/>
          </a:xfrm>
          <a:prstGeom prst="rect">
            <a:avLst/>
          </a:prstGeom>
          <a:solidFill>
            <a:schemeClr val="accent1"/>
          </a:solidFill>
          <a:effectLst>
            <a:outerShdw blurRad="50800" dist="38100" dir="2700000" algn="tl" rotWithShape="0">
              <a:srgbClr val="000000">
                <a:alpha val="43000"/>
              </a:srgbClr>
            </a:outerShdw>
          </a:effectLst>
        </p:spPr>
        <p:txBody>
          <a:bodyPr wrap="none" rtlCol="0">
            <a:spAutoFit/>
          </a:bodyPr>
          <a:lstStyle/>
          <a:p>
            <a:pPr algn="ctr"/>
            <a:r>
              <a:rPr lang="en-US" sz="1200" dirty="0" err="1" smtClean="0">
                <a:latin typeface="Calibri"/>
                <a:cs typeface="Calibri"/>
              </a:rPr>
              <a:t>Dedup</a:t>
            </a:r>
            <a:r>
              <a:rPr lang="en-US" sz="1200" dirty="0" smtClean="0">
                <a:latin typeface="Calibri"/>
                <a:cs typeface="Calibri"/>
              </a:rPr>
              <a:t>/</a:t>
            </a:r>
            <a:br>
              <a:rPr lang="en-US" sz="1200" dirty="0" smtClean="0">
                <a:latin typeface="Calibri"/>
                <a:cs typeface="Calibri"/>
              </a:rPr>
            </a:br>
            <a:r>
              <a:rPr lang="en-US" sz="1200" dirty="0" smtClean="0">
                <a:latin typeface="Calibri"/>
                <a:cs typeface="Calibri"/>
              </a:rPr>
              <a:t>archival</a:t>
            </a:r>
            <a:endParaRPr lang="en-US" sz="1200" dirty="0">
              <a:latin typeface="Calibri"/>
              <a:cs typeface="Calibri"/>
            </a:endParaRPr>
          </a:p>
        </p:txBody>
      </p:sp>
      <p:sp>
        <p:nvSpPr>
          <p:cNvPr id="44" name="TextBox 43"/>
          <p:cNvSpPr txBox="1"/>
          <p:nvPr/>
        </p:nvSpPr>
        <p:spPr>
          <a:xfrm>
            <a:off x="2711132" y="5029200"/>
            <a:ext cx="667295" cy="461665"/>
          </a:xfrm>
          <a:prstGeom prst="rect">
            <a:avLst/>
          </a:prstGeom>
          <a:solidFill>
            <a:schemeClr val="accent1"/>
          </a:solidFill>
          <a:effectLst>
            <a:outerShdw blurRad="50800" dist="38100" dir="2700000" algn="tl" rotWithShape="0">
              <a:srgbClr val="000000">
                <a:alpha val="43000"/>
              </a:srgbClr>
            </a:outerShdw>
          </a:effectLst>
        </p:spPr>
        <p:txBody>
          <a:bodyPr wrap="none" rtlCol="0">
            <a:spAutoFit/>
          </a:bodyPr>
          <a:lstStyle/>
          <a:p>
            <a:pPr algn="ctr"/>
            <a:r>
              <a:rPr lang="en-US" sz="1200" dirty="0" err="1" smtClean="0">
                <a:latin typeface="Calibri"/>
                <a:cs typeface="Calibri"/>
              </a:rPr>
              <a:t>Dedup</a:t>
            </a:r>
            <a:r>
              <a:rPr lang="en-US" sz="1200" dirty="0" smtClean="0">
                <a:latin typeface="Calibri"/>
                <a:cs typeface="Calibri"/>
              </a:rPr>
              <a:t>/</a:t>
            </a:r>
            <a:br>
              <a:rPr lang="en-US" sz="1200" dirty="0" smtClean="0">
                <a:latin typeface="Calibri"/>
                <a:cs typeface="Calibri"/>
              </a:rPr>
            </a:br>
            <a:r>
              <a:rPr lang="en-US" sz="1200" dirty="0" smtClean="0">
                <a:latin typeface="Calibri"/>
                <a:cs typeface="Calibri"/>
              </a:rPr>
              <a:t>archival</a:t>
            </a:r>
            <a:endParaRPr lang="en-US" sz="1200" dirty="0">
              <a:latin typeface="Calibri"/>
              <a:cs typeface="Calibri"/>
            </a:endParaRPr>
          </a:p>
        </p:txBody>
      </p:sp>
      <p:pic>
        <p:nvPicPr>
          <p:cNvPr id="48" name="Picture 47"/>
          <p:cNvPicPr>
            <a:picLocks noChangeAspect="1"/>
          </p:cNvPicPr>
          <p:nvPr/>
        </p:nvPicPr>
        <p:blipFill>
          <a:blip r:embed="rId14"/>
          <a:stretch>
            <a:fillRect/>
          </a:stretch>
        </p:blipFill>
        <p:spPr>
          <a:xfrm>
            <a:off x="4800600" y="3037820"/>
            <a:ext cx="990600" cy="711934"/>
          </a:xfrm>
          <a:prstGeom prst="rect">
            <a:avLst/>
          </a:prstGeom>
          <a:effectLst>
            <a:outerShdw blurRad="50800" dist="38100" dir="2700000" algn="tl" rotWithShape="0">
              <a:srgbClr val="000000">
                <a:alpha val="43000"/>
              </a:srgbClr>
            </a:outerShdw>
          </a:effectLst>
        </p:spPr>
      </p:pic>
      <p:cxnSp>
        <p:nvCxnSpPr>
          <p:cNvPr id="49" name="Straight Arrow Connector 48"/>
          <p:cNvCxnSpPr>
            <a:stCxn id="48" idx="2"/>
            <a:endCxn id="36" idx="0"/>
          </p:cNvCxnSpPr>
          <p:nvPr/>
        </p:nvCxnSpPr>
        <p:spPr>
          <a:xfrm rot="5400000">
            <a:off x="3768888" y="4555724"/>
            <a:ext cx="2332983" cy="721043"/>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8" idx="2"/>
            <a:endCxn id="10" idx="0"/>
          </p:cNvCxnSpPr>
          <p:nvPr/>
        </p:nvCxnSpPr>
        <p:spPr>
          <a:xfrm rot="16200000" flipH="1">
            <a:off x="4161064" y="4884590"/>
            <a:ext cx="2422446" cy="152774"/>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876799" y="3980021"/>
            <a:ext cx="791803" cy="276999"/>
          </a:xfrm>
          <a:prstGeom prst="rect">
            <a:avLst/>
          </a:prstGeom>
          <a:solidFill>
            <a:schemeClr val="accent1"/>
          </a:solidFill>
          <a:effectLst>
            <a:outerShdw blurRad="50800" dist="38100" dir="2700000" algn="tl" rotWithShape="0">
              <a:srgbClr val="000000">
                <a:alpha val="43000"/>
              </a:srgbClr>
            </a:outerShdw>
          </a:effectLst>
        </p:spPr>
        <p:txBody>
          <a:bodyPr wrap="none" rtlCol="0">
            <a:spAutoFit/>
          </a:bodyPr>
          <a:lstStyle/>
          <a:p>
            <a:pPr algn="ctr"/>
            <a:r>
              <a:rPr lang="en-US" sz="1200" dirty="0" smtClean="0">
                <a:latin typeface="Calibri"/>
                <a:cs typeface="Calibri"/>
              </a:rPr>
              <a:t>Multicast</a:t>
            </a:r>
            <a:endParaRPr lang="en-US" sz="1200" dirty="0">
              <a:latin typeface="Calibri"/>
              <a:cs typeface="Calibri"/>
            </a:endParaRPr>
          </a:p>
        </p:txBody>
      </p:sp>
      <p:sp>
        <p:nvSpPr>
          <p:cNvPr id="66" name="TextBox 65"/>
          <p:cNvSpPr txBox="1"/>
          <p:nvPr/>
        </p:nvSpPr>
        <p:spPr>
          <a:xfrm>
            <a:off x="2330132" y="4333220"/>
            <a:ext cx="2084124" cy="584776"/>
          </a:xfrm>
          <a:prstGeom prst="rect">
            <a:avLst/>
          </a:prstGeom>
          <a:solidFill>
            <a:schemeClr val="accent2"/>
          </a:solidFill>
          <a:effectLst>
            <a:outerShdw blurRad="50800" dist="38100" dir="2700000" algn="tl" rotWithShape="0">
              <a:srgbClr val="000000">
                <a:alpha val="43000"/>
              </a:srgbClr>
            </a:outerShdw>
          </a:effectLst>
        </p:spPr>
        <p:txBody>
          <a:bodyPr wrap="none" rtlCol="0">
            <a:spAutoFit/>
          </a:bodyPr>
          <a:lstStyle/>
          <a:p>
            <a:r>
              <a:rPr lang="en-US" sz="1600" b="1" dirty="0" smtClean="0">
                <a:latin typeface="Calibri"/>
                <a:ea typeface="Zapf Dingbats"/>
                <a:cs typeface="Calibri"/>
              </a:rPr>
              <a:t>✗</a:t>
            </a:r>
            <a:r>
              <a:rPr lang="en-US" sz="1600" b="1" dirty="0" smtClean="0">
                <a:latin typeface="Calibri"/>
                <a:cs typeface="Calibri"/>
              </a:rPr>
              <a:t> Point solutions:</a:t>
            </a:r>
            <a:endParaRPr lang="en-US" sz="1600" b="1" dirty="0" smtClean="0">
              <a:latin typeface="Calibri"/>
              <a:cs typeface="Calibri"/>
              <a:sym typeface="Wingdings"/>
            </a:endParaRPr>
          </a:p>
          <a:p>
            <a:r>
              <a:rPr lang="en-US" sz="1600" dirty="0" smtClean="0">
                <a:latin typeface="Calibri"/>
                <a:cs typeface="Calibri"/>
                <a:sym typeface="Wingdings"/>
              </a:rPr>
              <a:t>No benefits in the core</a:t>
            </a:r>
            <a:endParaRPr lang="en-US" sz="1600" dirty="0">
              <a:latin typeface="Calibri"/>
              <a:cs typeface="Calibri"/>
            </a:endParaRPr>
          </a:p>
        </p:txBody>
      </p:sp>
      <p:sp>
        <p:nvSpPr>
          <p:cNvPr id="67" name="TextBox 66"/>
          <p:cNvSpPr txBox="1"/>
          <p:nvPr/>
        </p:nvSpPr>
        <p:spPr>
          <a:xfrm>
            <a:off x="76200" y="4333220"/>
            <a:ext cx="1992853" cy="1077218"/>
          </a:xfrm>
          <a:prstGeom prst="rect">
            <a:avLst/>
          </a:prstGeom>
          <a:solidFill>
            <a:schemeClr val="accent2"/>
          </a:solidFill>
          <a:effectLst>
            <a:outerShdw blurRad="50800" dist="38100" dir="2700000" algn="tl" rotWithShape="0">
              <a:srgbClr val="000000">
                <a:alpha val="43000"/>
              </a:srgbClr>
            </a:outerShdw>
          </a:effectLst>
        </p:spPr>
        <p:txBody>
          <a:bodyPr wrap="none" rtlCol="0">
            <a:spAutoFit/>
          </a:bodyPr>
          <a:lstStyle/>
          <a:p>
            <a:r>
              <a:rPr lang="en-US" sz="1600" b="1" dirty="0" smtClean="0">
                <a:latin typeface="Calibri"/>
                <a:ea typeface="Zapf Dingbats"/>
                <a:cs typeface="Calibri"/>
              </a:rPr>
              <a:t>✗</a:t>
            </a:r>
            <a:r>
              <a:rPr lang="en-US" sz="1600" b="1" dirty="0" smtClean="0">
                <a:latin typeface="Calibri"/>
                <a:cs typeface="Calibri"/>
              </a:rPr>
              <a:t> Point solutions:</a:t>
            </a:r>
            <a:endParaRPr lang="en-US" sz="1600" b="1" dirty="0" smtClean="0">
              <a:latin typeface="Calibri"/>
              <a:cs typeface="Calibri"/>
              <a:sym typeface="Wingdings"/>
            </a:endParaRPr>
          </a:p>
          <a:p>
            <a:r>
              <a:rPr lang="en-US" sz="1600" dirty="0" smtClean="0">
                <a:latin typeface="Calibri"/>
                <a:cs typeface="Calibri"/>
                <a:sym typeface="Wingdings"/>
              </a:rPr>
              <a:t>Other links must </a:t>
            </a:r>
            <a:br>
              <a:rPr lang="en-US" sz="1600" dirty="0" smtClean="0">
                <a:latin typeface="Calibri"/>
                <a:cs typeface="Calibri"/>
                <a:sym typeface="Wingdings"/>
              </a:rPr>
            </a:br>
            <a:r>
              <a:rPr lang="en-US" sz="1600" dirty="0" smtClean="0">
                <a:latin typeface="Calibri"/>
                <a:cs typeface="Calibri"/>
                <a:sym typeface="Wingdings"/>
              </a:rPr>
              <a:t>re-implement specific </a:t>
            </a:r>
            <a:br>
              <a:rPr lang="en-US" sz="1600" dirty="0" smtClean="0">
                <a:latin typeface="Calibri"/>
                <a:cs typeface="Calibri"/>
                <a:sym typeface="Wingdings"/>
              </a:rPr>
            </a:br>
            <a:r>
              <a:rPr lang="en-US" sz="1600" dirty="0" smtClean="0">
                <a:latin typeface="Calibri"/>
                <a:cs typeface="Calibri"/>
                <a:sym typeface="Wingdings"/>
              </a:rPr>
              <a:t>RE mechanisms</a:t>
            </a:r>
            <a:endParaRPr lang="en-US" sz="1600" dirty="0">
              <a:latin typeface="Calibri"/>
              <a:cs typeface="Calibri"/>
            </a:endParaRPr>
          </a:p>
        </p:txBody>
      </p:sp>
      <p:sp>
        <p:nvSpPr>
          <p:cNvPr id="46" name="TextBox 45"/>
          <p:cNvSpPr txBox="1"/>
          <p:nvPr/>
        </p:nvSpPr>
        <p:spPr>
          <a:xfrm>
            <a:off x="3657600" y="5181600"/>
            <a:ext cx="1295400" cy="461665"/>
          </a:xfrm>
          <a:prstGeom prst="rect">
            <a:avLst/>
          </a:prstGeom>
          <a:solidFill>
            <a:schemeClr val="accent1"/>
          </a:solidFill>
          <a:effectLst>
            <a:outerShdw blurRad="50800" dist="38100" dir="2700000" algn="tl" rotWithShape="0">
              <a:srgbClr val="000000">
                <a:alpha val="43000"/>
              </a:srgbClr>
            </a:outerShdw>
          </a:effectLst>
        </p:spPr>
        <p:txBody>
          <a:bodyPr wrap="square" rtlCol="0">
            <a:spAutoFit/>
          </a:bodyPr>
          <a:lstStyle/>
          <a:p>
            <a:pPr algn="ctr"/>
            <a:r>
              <a:rPr lang="en-US" sz="1200" dirty="0" smtClean="0">
                <a:latin typeface="Calibri"/>
                <a:cs typeface="Calibri"/>
              </a:rPr>
              <a:t>ISP HTTP</a:t>
            </a:r>
          </a:p>
          <a:p>
            <a:pPr algn="ctr"/>
            <a:r>
              <a:rPr lang="en-US" sz="1200" dirty="0" smtClean="0">
                <a:latin typeface="Calibri"/>
                <a:cs typeface="Calibri"/>
              </a:rPr>
              <a:t>cache</a:t>
            </a:r>
            <a:endParaRPr lang="en-US" sz="1200" dirty="0">
              <a:latin typeface="Calibri"/>
              <a:cs typeface="Calibri"/>
            </a:endParaRPr>
          </a:p>
        </p:txBody>
      </p:sp>
      <p:sp>
        <p:nvSpPr>
          <p:cNvPr id="71" name="TextBox 70"/>
          <p:cNvSpPr txBox="1"/>
          <p:nvPr/>
        </p:nvSpPr>
        <p:spPr>
          <a:xfrm>
            <a:off x="609600" y="3962401"/>
            <a:ext cx="5029200" cy="830997"/>
          </a:xfrm>
          <a:prstGeom prst="rect">
            <a:avLst/>
          </a:prstGeom>
          <a:solidFill>
            <a:schemeClr val="accent5"/>
          </a:solidFill>
          <a:effectLst>
            <a:outerShdw blurRad="50800" dist="38100" dir="2700000" algn="tl" rotWithShape="0">
              <a:srgbClr val="000000">
                <a:alpha val="43000"/>
              </a:srgbClr>
            </a:outerShdw>
          </a:effectLst>
          <a:scene3d>
            <a:camera prst="orthographicFront"/>
            <a:lightRig rig="threePt" dir="t"/>
          </a:scene3d>
          <a:sp3d>
            <a:bevelT/>
          </a:sp3d>
        </p:spPr>
        <p:txBody>
          <a:bodyPr wrap="square" rtlCol="0">
            <a:spAutoFit/>
          </a:bodyPr>
          <a:lstStyle/>
          <a:p>
            <a:pPr algn="ctr"/>
            <a:r>
              <a:rPr lang="en-US" sz="2400" dirty="0" smtClean="0">
                <a:effectLst>
                  <a:glow rad="101600">
                    <a:schemeClr val="bg2">
                      <a:alpha val="75000"/>
                    </a:schemeClr>
                  </a:glow>
                  <a:outerShdw blurRad="50800" dist="38100" dir="2700000" algn="tl" rotWithShape="0">
                    <a:srgbClr val="000000">
                      <a:alpha val="43000"/>
                    </a:srgbClr>
                  </a:outerShdw>
                </a:effectLst>
                <a:latin typeface="Calibri"/>
                <a:cs typeface="Calibri"/>
              </a:rPr>
              <a:t>Network Redundancy</a:t>
            </a:r>
            <a:br>
              <a:rPr lang="en-US" sz="2400" dirty="0" smtClean="0">
                <a:effectLst>
                  <a:glow rad="101600">
                    <a:schemeClr val="bg2">
                      <a:alpha val="75000"/>
                    </a:schemeClr>
                  </a:glow>
                  <a:outerShdw blurRad="50800" dist="38100" dir="2700000" algn="tl" rotWithShape="0">
                    <a:srgbClr val="000000">
                      <a:alpha val="43000"/>
                    </a:srgbClr>
                  </a:outerShdw>
                </a:effectLst>
                <a:latin typeface="Calibri"/>
                <a:cs typeface="Calibri"/>
              </a:rPr>
            </a:br>
            <a:r>
              <a:rPr lang="en-US" sz="2400" dirty="0" smtClean="0">
                <a:effectLst>
                  <a:glow rad="101600">
                    <a:schemeClr val="bg2">
                      <a:alpha val="75000"/>
                    </a:schemeClr>
                  </a:glow>
                  <a:outerShdw blurRad="50800" dist="38100" dir="2700000" algn="tl" rotWithShape="0">
                    <a:srgbClr val="000000">
                      <a:alpha val="43000"/>
                    </a:srgbClr>
                  </a:outerShdw>
                </a:effectLst>
                <a:latin typeface="Calibri"/>
                <a:cs typeface="Calibri"/>
              </a:rPr>
              <a:t>Elimination Service</a:t>
            </a:r>
            <a:endParaRPr lang="en-US" sz="2400" dirty="0">
              <a:effectLst>
                <a:glow rad="101600">
                  <a:schemeClr val="bg2">
                    <a:alpha val="75000"/>
                  </a:schemeClr>
                </a:glow>
                <a:outerShdw blurRad="50800" dist="38100" dir="2700000" algn="tl" rotWithShape="0">
                  <a:srgbClr val="000000">
                    <a:alpha val="43000"/>
                  </a:srgbClr>
                </a:outerShdw>
              </a:effectLst>
              <a:latin typeface="Calibri"/>
              <a:cs typeface="Calibri"/>
            </a:endParaRPr>
          </a:p>
        </p:txBody>
      </p:sp>
      <p:sp>
        <p:nvSpPr>
          <p:cNvPr id="85" name="TextBox 84"/>
          <p:cNvSpPr txBox="1"/>
          <p:nvPr/>
        </p:nvSpPr>
        <p:spPr>
          <a:xfrm>
            <a:off x="76200" y="1572768"/>
            <a:ext cx="2514600" cy="923330"/>
          </a:xfrm>
          <a:prstGeom prst="rect">
            <a:avLst/>
          </a:prstGeom>
          <a:solidFill>
            <a:schemeClr val="accent5"/>
          </a:solidFill>
          <a:ln>
            <a:noFill/>
          </a:ln>
          <a:effectLst>
            <a:outerShdw blurRad="50800" dist="38100" dir="2700000" algn="tl" rotWithShape="0">
              <a:srgbClr val="000000">
                <a:alpha val="43000"/>
              </a:srgbClr>
            </a:outerShdw>
          </a:effectLst>
          <a:scene3d>
            <a:camera prst="orthographicFront"/>
            <a:lightRig rig="threePt" dir="t"/>
          </a:scene3d>
          <a:sp3d>
            <a:bevelT/>
          </a:sp3d>
        </p:spPr>
        <p:txBody>
          <a:bodyPr wrap="square" rtlCol="0">
            <a:spAutoFit/>
          </a:bodyPr>
          <a:lstStyle/>
          <a:p>
            <a:pPr algn="ctr"/>
            <a:r>
              <a:rPr lang="en-US" dirty="0" smtClean="0">
                <a:latin typeface="Calibri"/>
                <a:cs typeface="Calibri"/>
              </a:rPr>
              <a:t>Ad hoc point deployments for RE at network edge</a:t>
            </a:r>
            <a:endParaRPr lang="en-US" dirty="0">
              <a:latin typeface="Calibri"/>
              <a:cs typeface="Calibri"/>
            </a:endParaRPr>
          </a:p>
        </p:txBody>
      </p:sp>
      <p:cxnSp>
        <p:nvCxnSpPr>
          <p:cNvPr id="89" name="Straight Arrow Connector 88"/>
          <p:cNvCxnSpPr/>
          <p:nvPr/>
        </p:nvCxnSpPr>
        <p:spPr>
          <a:xfrm flipV="1">
            <a:off x="2590800" y="1855857"/>
            <a:ext cx="4572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5032316" y="4333220"/>
            <a:ext cx="1672152" cy="1077218"/>
          </a:xfrm>
          <a:prstGeom prst="rect">
            <a:avLst/>
          </a:prstGeom>
          <a:solidFill>
            <a:schemeClr val="accent2"/>
          </a:solidFill>
          <a:effectLst>
            <a:outerShdw blurRad="50800" dist="38100" dir="2700000" algn="tl" rotWithShape="0">
              <a:srgbClr val="000000">
                <a:alpha val="43000"/>
              </a:srgbClr>
            </a:outerShdw>
          </a:effectLst>
        </p:spPr>
        <p:txBody>
          <a:bodyPr wrap="none" rtlCol="0">
            <a:spAutoFit/>
          </a:bodyPr>
          <a:lstStyle/>
          <a:p>
            <a:r>
              <a:rPr lang="en-US" sz="1600" b="1" dirty="0" smtClean="0">
                <a:latin typeface="Calibri"/>
                <a:ea typeface="Zapf Dingbats"/>
                <a:cs typeface="Calibri"/>
              </a:rPr>
              <a:t>✗</a:t>
            </a:r>
            <a:r>
              <a:rPr lang="en-US" sz="1600" b="1" dirty="0" smtClean="0">
                <a:latin typeface="Calibri"/>
                <a:cs typeface="Calibri"/>
              </a:rPr>
              <a:t> Point solutions:</a:t>
            </a:r>
            <a:r>
              <a:rPr lang="en-US" sz="1600" dirty="0" smtClean="0">
                <a:latin typeface="Calibri"/>
                <a:cs typeface="Calibri"/>
                <a:sym typeface="Wingdings"/>
              </a:rPr>
              <a:t> </a:t>
            </a:r>
            <a:br>
              <a:rPr lang="en-US" sz="1600" dirty="0" smtClean="0">
                <a:latin typeface="Calibri"/>
                <a:cs typeface="Calibri"/>
                <a:sym typeface="Wingdings"/>
              </a:rPr>
            </a:br>
            <a:r>
              <a:rPr lang="en-US" sz="1600" dirty="0" smtClean="0">
                <a:latin typeface="Calibri"/>
                <a:cs typeface="Calibri"/>
                <a:sym typeface="Wingdings"/>
              </a:rPr>
              <a:t>Only benefit </a:t>
            </a:r>
            <a:br>
              <a:rPr lang="en-US" sz="1600" dirty="0" smtClean="0">
                <a:latin typeface="Calibri"/>
                <a:cs typeface="Calibri"/>
                <a:sym typeface="Wingdings"/>
              </a:rPr>
            </a:br>
            <a:r>
              <a:rPr lang="en-US" sz="1600" dirty="0" smtClean="0">
                <a:latin typeface="Calibri"/>
                <a:cs typeface="Calibri"/>
                <a:sym typeface="Wingdings"/>
              </a:rPr>
              <a:t>system/app </a:t>
            </a:r>
            <a:br>
              <a:rPr lang="en-US" sz="1600" dirty="0" smtClean="0">
                <a:latin typeface="Calibri"/>
                <a:cs typeface="Calibri"/>
                <a:sym typeface="Wingdings"/>
              </a:rPr>
            </a:br>
            <a:r>
              <a:rPr lang="en-US" sz="1600" dirty="0" smtClean="0">
                <a:latin typeface="Calibri"/>
                <a:cs typeface="Calibri"/>
                <a:sym typeface="Wingdings"/>
              </a:rPr>
              <a:t>attached</a:t>
            </a:r>
            <a:endParaRPr lang="en-US" sz="1600" dirty="0">
              <a:latin typeface="Calibri"/>
              <a:cs typeface="Calibri"/>
            </a:endParaRPr>
          </a:p>
        </p:txBody>
      </p:sp>
      <p:sp>
        <p:nvSpPr>
          <p:cNvPr id="69" name="TextBox 68"/>
          <p:cNvSpPr txBox="1"/>
          <p:nvPr/>
        </p:nvSpPr>
        <p:spPr>
          <a:xfrm>
            <a:off x="6553200" y="1572768"/>
            <a:ext cx="2514600" cy="4485844"/>
          </a:xfrm>
          <a:prstGeom prst="rect">
            <a:avLst/>
          </a:prstGeom>
          <a:solidFill>
            <a:schemeClr val="accent5"/>
          </a:solidFill>
          <a:effectLst>
            <a:outerShdw blurRad="50800" dist="38100" dir="2700000" algn="tl" rotWithShape="0">
              <a:srgbClr val="000000">
                <a:alpha val="43000"/>
              </a:srgbClr>
            </a:outerShdw>
          </a:effectLst>
          <a:scene3d>
            <a:camera prst="orthographicFront"/>
            <a:lightRig rig="threePt" dir="t"/>
          </a:scene3d>
          <a:sp3d>
            <a:bevelT/>
          </a:sp3d>
        </p:spPr>
        <p:txBody>
          <a:bodyPr wrap="square" rtlCol="0">
            <a:spAutoFit/>
          </a:bodyPr>
          <a:lstStyle/>
          <a:p>
            <a:pPr lvl="0"/>
            <a:r>
              <a:rPr lang="en-US" dirty="0" smtClean="0">
                <a:effectLst>
                  <a:glow rad="101600">
                    <a:schemeClr val="bg2">
                      <a:alpha val="75000"/>
                    </a:schemeClr>
                  </a:glow>
                  <a:outerShdw blurRad="50800" dist="38100" dir="2700000" algn="tl" rotWithShape="0">
                    <a:srgbClr val="000000">
                      <a:alpha val="43000"/>
                    </a:srgbClr>
                  </a:outerShdw>
                </a:effectLst>
                <a:latin typeface="Calibri"/>
                <a:cs typeface="Calibri"/>
              </a:rPr>
              <a:t>RE: A primitive operation supported inherently in </a:t>
            </a:r>
            <a:br>
              <a:rPr lang="en-US" dirty="0" smtClean="0">
                <a:effectLst>
                  <a:glow rad="101600">
                    <a:schemeClr val="bg2">
                      <a:alpha val="75000"/>
                    </a:schemeClr>
                  </a:glow>
                  <a:outerShdw blurRad="50800" dist="38100" dir="2700000" algn="tl" rotWithShape="0">
                    <a:srgbClr val="000000">
                      <a:alpha val="43000"/>
                    </a:srgbClr>
                  </a:outerShdw>
                </a:effectLst>
                <a:latin typeface="Calibri"/>
                <a:cs typeface="Calibri"/>
              </a:rPr>
            </a:br>
            <a:r>
              <a:rPr lang="en-US" dirty="0" smtClean="0">
                <a:effectLst>
                  <a:glow rad="101600">
                    <a:schemeClr val="bg2">
                      <a:alpha val="75000"/>
                    </a:schemeClr>
                  </a:glow>
                  <a:outerShdw blurRad="50800" dist="38100" dir="2700000" algn="tl" rotWithShape="0">
                    <a:srgbClr val="000000">
                      <a:alpha val="43000"/>
                    </a:srgbClr>
                  </a:outerShdw>
                </a:effectLst>
                <a:latin typeface="Calibri"/>
                <a:cs typeface="Calibri"/>
              </a:rPr>
              <a:t>the network</a:t>
            </a:r>
          </a:p>
          <a:p>
            <a:pPr lvl="0">
              <a:buFont typeface="Courier New"/>
              <a:buChar char="o"/>
            </a:pPr>
            <a:endParaRPr lang="en-US" sz="1100" dirty="0" smtClean="0">
              <a:latin typeface="Calibri"/>
              <a:cs typeface="Calibri"/>
            </a:endParaRPr>
          </a:p>
          <a:p>
            <a:pPr>
              <a:buFont typeface="Courier New"/>
              <a:buChar char="o"/>
            </a:pPr>
            <a:r>
              <a:rPr lang="en-US" dirty="0" smtClean="0">
                <a:latin typeface="Calibri"/>
                <a:cs typeface="Calibri"/>
              </a:rPr>
              <a:t> Applies to all links, flows (long/short), apps, </a:t>
            </a:r>
            <a:r>
              <a:rPr lang="en-US" dirty="0" err="1" smtClean="0">
                <a:latin typeface="Calibri"/>
                <a:cs typeface="Calibri"/>
              </a:rPr>
              <a:t>unicast</a:t>
            </a:r>
            <a:r>
              <a:rPr lang="en-US" dirty="0" smtClean="0">
                <a:latin typeface="Calibri"/>
                <a:cs typeface="Calibri"/>
              </a:rPr>
              <a:t>/multicast</a:t>
            </a:r>
          </a:p>
          <a:p>
            <a:pPr>
              <a:buFont typeface="Courier New"/>
              <a:buChar char="o"/>
            </a:pPr>
            <a:endParaRPr lang="en-US" sz="1000" dirty="0" smtClean="0">
              <a:latin typeface="Calibri"/>
              <a:cs typeface="Calibri"/>
            </a:endParaRPr>
          </a:p>
          <a:p>
            <a:pPr>
              <a:buFont typeface="Courier New"/>
              <a:buChar char="o"/>
            </a:pPr>
            <a:r>
              <a:rPr lang="en-US" sz="1600" dirty="0" smtClean="0">
                <a:latin typeface="Calibri"/>
                <a:cs typeface="Calibri"/>
              </a:rPr>
              <a:t> </a:t>
            </a:r>
            <a:r>
              <a:rPr lang="en-US" dirty="0" smtClean="0">
                <a:latin typeface="Calibri"/>
                <a:cs typeface="Calibri"/>
              </a:rPr>
              <a:t>Transparent network service;  optional end-point participation</a:t>
            </a:r>
          </a:p>
          <a:p>
            <a:pPr>
              <a:buFont typeface="Courier New"/>
              <a:buChar char="o"/>
            </a:pPr>
            <a:endParaRPr lang="en-US" sz="1050" dirty="0" smtClean="0">
              <a:latin typeface="Calibri"/>
              <a:cs typeface="Calibri"/>
            </a:endParaRPr>
          </a:p>
          <a:p>
            <a:pPr>
              <a:buFont typeface="Courier New"/>
              <a:buChar char="o"/>
            </a:pPr>
            <a:r>
              <a:rPr lang="en-US" dirty="0" smtClean="0">
                <a:latin typeface="Calibri"/>
                <a:cs typeface="Calibri"/>
              </a:rPr>
              <a:t> App, end-to-end, link performance should only improve</a:t>
            </a:r>
          </a:p>
          <a:p>
            <a:pPr lvl="0">
              <a:buFont typeface="Courier New"/>
              <a:buChar char="o"/>
            </a:pPr>
            <a:endParaRPr lang="en-US" sz="1000" dirty="0" smtClean="0">
              <a:latin typeface="Calibri"/>
              <a:cs typeface="Calibri"/>
            </a:endParaRPr>
          </a:p>
          <a:p>
            <a:pPr lvl="0">
              <a:buFont typeface="Courier New"/>
              <a:buChar char="o"/>
            </a:pPr>
            <a:r>
              <a:rPr lang="en-US" sz="1600" i="1" dirty="0" smtClean="0">
                <a:latin typeface="Calibri"/>
                <a:cs typeface="Calibri"/>
              </a:rPr>
              <a:t> </a:t>
            </a:r>
            <a:r>
              <a:rPr lang="en-US" dirty="0" smtClean="0">
                <a:latin typeface="Calibri"/>
                <a:cs typeface="Calibri"/>
              </a:rPr>
              <a:t>How? Implications?</a:t>
            </a:r>
          </a:p>
          <a:p>
            <a:pPr lvl="0">
              <a:buFont typeface="Courier New"/>
              <a:buChar char="o"/>
            </a:pPr>
            <a:endParaRPr lang="en-US" sz="1000" dirty="0" smtClean="0">
              <a:latin typeface="Calibri"/>
              <a:cs typeface="Calibri"/>
            </a:endParaRPr>
          </a:p>
        </p:txBody>
      </p:sp>
      <p:sp>
        <p:nvSpPr>
          <p:cNvPr id="51" name="TextBox 50"/>
          <p:cNvSpPr txBox="1"/>
          <p:nvPr/>
        </p:nvSpPr>
        <p:spPr>
          <a:xfrm>
            <a:off x="3048000" y="1572768"/>
            <a:ext cx="3048000" cy="923330"/>
          </a:xfrm>
          <a:prstGeom prst="rect">
            <a:avLst/>
          </a:prstGeom>
          <a:solidFill>
            <a:schemeClr val="accent5"/>
          </a:solidFill>
          <a:ln>
            <a:noFill/>
          </a:ln>
          <a:effectLst>
            <a:outerShdw blurRad="50800" dist="38100" dir="2700000" algn="tl" rotWithShape="0">
              <a:srgbClr val="000000">
                <a:alpha val="43000"/>
              </a:srgbClr>
            </a:outerShdw>
          </a:effectLst>
          <a:scene3d>
            <a:camera prst="orthographicFront"/>
            <a:lightRig rig="threePt" dir="t"/>
          </a:scene3d>
          <a:sp3d>
            <a:bevelT/>
          </a:sp3d>
        </p:spPr>
        <p:txBody>
          <a:bodyPr wrap="square" rtlCol="0">
            <a:spAutoFit/>
          </a:bodyPr>
          <a:lstStyle/>
          <a:p>
            <a:pPr algn="ctr"/>
            <a:r>
              <a:rPr lang="en-US" dirty="0" smtClean="0">
                <a:latin typeface="Calibri"/>
                <a:cs typeface="Calibri"/>
              </a:rPr>
              <a:t>Architectural support to address universal need to scale capacities? Implications?</a:t>
            </a:r>
            <a:endParaRPr lang="en-US" dirty="0">
              <a:latin typeface="Calibri"/>
              <a:cs typeface="Calibri"/>
            </a:endParaRPr>
          </a:p>
        </p:txBody>
      </p:sp>
      <p:cxnSp>
        <p:nvCxnSpPr>
          <p:cNvPr id="58" name="Straight Arrow Connector 57"/>
          <p:cNvCxnSpPr/>
          <p:nvPr/>
        </p:nvCxnSpPr>
        <p:spPr>
          <a:xfrm flipV="1">
            <a:off x="6096000" y="1905000"/>
            <a:ext cx="4572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46"/>
                                        </p:tgtEl>
                                      </p:cBhvr>
                                    </p:animEffect>
                                    <p:set>
                                      <p:cBhvr>
                                        <p:cTn id="22" dur="1" fill="hold">
                                          <p:stCondLst>
                                            <p:cond delay="499"/>
                                          </p:stCondLst>
                                        </p:cTn>
                                        <p:tgtEl>
                                          <p:spTgt spid="46"/>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61"/>
                                        </p:tgtEl>
                                      </p:cBhvr>
                                    </p:animEffect>
                                    <p:set>
                                      <p:cBhvr>
                                        <p:cTn id="25" dur="1" fill="hold">
                                          <p:stCondLst>
                                            <p:cond delay="499"/>
                                          </p:stCondLst>
                                        </p:cTn>
                                        <p:tgtEl>
                                          <p:spTgt spid="6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42"/>
                                        </p:tgtEl>
                                      </p:cBhvr>
                                    </p:animEffect>
                                    <p:set>
                                      <p:cBhvr>
                                        <p:cTn id="28" dur="1" fill="hold">
                                          <p:stCondLst>
                                            <p:cond delay="499"/>
                                          </p:stCondLst>
                                        </p:cTn>
                                        <p:tgtEl>
                                          <p:spTgt spid="42"/>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55"/>
                                        </p:tgtEl>
                                      </p:cBhvr>
                                    </p:animEffect>
                                    <p:set>
                                      <p:cBhvr>
                                        <p:cTn id="31" dur="1" fill="hold">
                                          <p:stCondLst>
                                            <p:cond delay="499"/>
                                          </p:stCondLst>
                                        </p:cTn>
                                        <p:tgtEl>
                                          <p:spTgt spid="55"/>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44"/>
                                        </p:tgtEl>
                                      </p:cBhvr>
                                    </p:animEffect>
                                    <p:set>
                                      <p:cBhvr>
                                        <p:cTn id="34" dur="1" fill="hold">
                                          <p:stCondLst>
                                            <p:cond delay="499"/>
                                          </p:stCondLst>
                                        </p:cTn>
                                        <p:tgtEl>
                                          <p:spTgt spid="44"/>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67"/>
                                        </p:tgtEl>
                                      </p:cBhvr>
                                    </p:animEffect>
                                    <p:set>
                                      <p:cBhvr>
                                        <p:cTn id="37" dur="1" fill="hold">
                                          <p:stCondLst>
                                            <p:cond delay="499"/>
                                          </p:stCondLst>
                                        </p:cTn>
                                        <p:tgtEl>
                                          <p:spTgt spid="67"/>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43"/>
                                        </p:tgtEl>
                                      </p:cBhvr>
                                    </p:animEffect>
                                    <p:set>
                                      <p:cBhvr>
                                        <p:cTn id="40" dur="1" fill="hold">
                                          <p:stCondLst>
                                            <p:cond delay="499"/>
                                          </p:stCondLst>
                                        </p:cTn>
                                        <p:tgtEl>
                                          <p:spTgt spid="43"/>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66"/>
                                        </p:tgtEl>
                                      </p:cBhvr>
                                    </p:animEffect>
                                    <p:set>
                                      <p:cBhvr>
                                        <p:cTn id="43" dur="1" fill="hold">
                                          <p:stCondLst>
                                            <p:cond delay="499"/>
                                          </p:stCondLst>
                                        </p:cTn>
                                        <p:tgtEl>
                                          <p:spTgt spid="66"/>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41"/>
                                        </p:tgtEl>
                                      </p:cBhvr>
                                    </p:animEffect>
                                    <p:set>
                                      <p:cBhvr>
                                        <p:cTn id="46" dur="1" fill="hold">
                                          <p:stCondLst>
                                            <p:cond delay="499"/>
                                          </p:stCondLst>
                                        </p:cTn>
                                        <p:tgtEl>
                                          <p:spTgt spid="41"/>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89"/>
                                        </p:tgtEl>
                                        <p:attrNameLst>
                                          <p:attrName>style.visibility</p:attrName>
                                        </p:attrNameLst>
                                      </p:cBhvr>
                                      <p:to>
                                        <p:strVal val="visible"/>
                                      </p:to>
                                    </p:set>
                                    <p:animEffect transition="in" filter="fade">
                                      <p:cBhvr>
                                        <p:cTn id="49" dur="500"/>
                                        <p:tgtEl>
                                          <p:spTgt spid="8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fade">
                                      <p:cBhvr>
                                        <p:cTn id="52" dur="500"/>
                                        <p:tgtEl>
                                          <p:spTgt spid="8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500"/>
                                        <p:tgtEl>
                                          <p:spTgt spid="5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fade">
                                      <p:cBhvr>
                                        <p:cTn id="60" dur="500"/>
                                        <p:tgtEl>
                                          <p:spTgt spid="5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500"/>
                                        <p:tgtEl>
                                          <p:spTgt spid="6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fade">
                                      <p:cBhvr>
                                        <p:cTn id="6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55" grpId="0" animBg="1"/>
      <p:bldP spid="66" grpId="0" animBg="1"/>
      <p:bldP spid="66" grpId="1" animBg="1"/>
      <p:bldP spid="67" grpId="0" animBg="1"/>
      <p:bldP spid="67" grpId="1" animBg="1"/>
      <p:bldP spid="46" grpId="0" animBg="1"/>
      <p:bldP spid="71" grpId="0" animBg="1"/>
      <p:bldP spid="85" grpId="0" animBg="1"/>
      <p:bldP spid="61" grpId="0" animBg="1"/>
      <p:bldP spid="61" grpId="1" animBg="1"/>
      <p:bldP spid="69" grpId="0" animBg="1"/>
      <p:bldP spid="51"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loud 3"/>
          <p:cNvSpPr/>
          <p:nvPr/>
        </p:nvSpPr>
        <p:spPr>
          <a:xfrm>
            <a:off x="1600200" y="2819400"/>
            <a:ext cx="5257800" cy="39624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r>
              <a:rPr lang="en-US" sz="2400" dirty="0" smtClean="0">
                <a:solidFill>
                  <a:schemeClr val="tx1"/>
                </a:solidFill>
                <a:latin typeface="Calibri"/>
                <a:cs typeface="Calibri"/>
              </a:rPr>
              <a:t>Internet2</a:t>
            </a:r>
            <a:endParaRPr lang="en-US" sz="2400" dirty="0">
              <a:solidFill>
                <a:schemeClr val="tx1"/>
              </a:solidFill>
              <a:latin typeface="Calibri"/>
              <a:cs typeface="Calibri"/>
            </a:endParaRPr>
          </a:p>
        </p:txBody>
      </p:sp>
      <p:sp>
        <p:nvSpPr>
          <p:cNvPr id="111" name="TextBox 110"/>
          <p:cNvSpPr txBox="1"/>
          <p:nvPr/>
        </p:nvSpPr>
        <p:spPr>
          <a:xfrm>
            <a:off x="4572000" y="2209800"/>
            <a:ext cx="1981200" cy="707886"/>
          </a:xfrm>
          <a:prstGeom prst="rect">
            <a:avLst/>
          </a:prstGeom>
          <a:solidFill>
            <a:schemeClr val="accent1"/>
          </a:solidFill>
          <a:effectLst>
            <a:outerShdw blurRad="50800" dist="38100" dir="2700000" algn="tl" rotWithShape="0">
              <a:srgbClr val="000000">
                <a:alpha val="43000"/>
              </a:srgbClr>
            </a:outerShdw>
          </a:effectLst>
          <a:scene3d>
            <a:camera prst="orthographicFront"/>
            <a:lightRig rig="threePt" dir="t"/>
          </a:scene3d>
          <a:sp3d>
            <a:bevelT/>
          </a:sp3d>
        </p:spPr>
        <p:txBody>
          <a:bodyPr wrap="square" rtlCol="0">
            <a:spAutoFit/>
          </a:bodyPr>
          <a:lstStyle/>
          <a:p>
            <a:r>
              <a:rPr lang="en-US" sz="2000" dirty="0" smtClean="0">
                <a:latin typeface="Calibri"/>
                <a:cs typeface="Calibri"/>
              </a:rPr>
              <a:t>Packet cache </a:t>
            </a:r>
            <a:br>
              <a:rPr lang="en-US" sz="2000" dirty="0" smtClean="0">
                <a:latin typeface="Calibri"/>
                <a:cs typeface="Calibri"/>
              </a:rPr>
            </a:br>
            <a:r>
              <a:rPr lang="en-US" sz="2000" dirty="0" smtClean="0">
                <a:latin typeface="Calibri"/>
                <a:cs typeface="Calibri"/>
              </a:rPr>
              <a:t>at every router</a:t>
            </a:r>
          </a:p>
        </p:txBody>
      </p:sp>
      <p:sp>
        <p:nvSpPr>
          <p:cNvPr id="106" name="TextBox 105"/>
          <p:cNvSpPr txBox="1"/>
          <p:nvPr/>
        </p:nvSpPr>
        <p:spPr>
          <a:xfrm>
            <a:off x="76200" y="2286000"/>
            <a:ext cx="2438400" cy="1323439"/>
          </a:xfrm>
          <a:prstGeom prst="rect">
            <a:avLst/>
          </a:prstGeom>
          <a:solidFill>
            <a:schemeClr val="accent5"/>
          </a:solidFill>
          <a:effectLst>
            <a:outerShdw blurRad="50800" dist="38100" dir="2700000" algn="tl" rotWithShape="0">
              <a:srgbClr val="000000">
                <a:alpha val="43000"/>
              </a:srgbClr>
            </a:outerShdw>
          </a:effectLst>
          <a:scene3d>
            <a:camera prst="orthographicFront"/>
            <a:lightRig rig="threePt" dir="t"/>
          </a:scene3d>
          <a:sp3d>
            <a:bevelT/>
          </a:sp3d>
        </p:spPr>
        <p:txBody>
          <a:bodyPr wrap="square" rtlCol="0">
            <a:spAutoFit/>
          </a:bodyPr>
          <a:lstStyle/>
          <a:p>
            <a:r>
              <a:rPr lang="en-US" sz="2000" dirty="0" smtClean="0">
                <a:latin typeface="Calibri"/>
                <a:cs typeface="Calibri"/>
              </a:rPr>
              <a:t>Apply protocol-</a:t>
            </a:r>
            <a:r>
              <a:rPr lang="en-US" sz="2000" dirty="0" err="1" smtClean="0">
                <a:latin typeface="Calibri"/>
                <a:cs typeface="Calibri"/>
              </a:rPr>
              <a:t>indep</a:t>
            </a:r>
            <a:r>
              <a:rPr lang="en-US" sz="2000" dirty="0" smtClean="0">
                <a:latin typeface="Calibri"/>
                <a:cs typeface="Calibri"/>
              </a:rPr>
              <a:t> RE at the packet-level on network links</a:t>
            </a:r>
          </a:p>
          <a:p>
            <a:r>
              <a:rPr lang="en-US" sz="2000" dirty="0" err="1" smtClean="0">
                <a:latin typeface="Calibri"/>
                <a:cs typeface="Calibri"/>
                <a:sym typeface="Wingdings"/>
              </a:rPr>
              <a:t></a:t>
            </a:r>
            <a:r>
              <a:rPr lang="en-US" sz="2000" dirty="0" smtClean="0">
                <a:latin typeface="Calibri"/>
                <a:cs typeface="Calibri"/>
                <a:sym typeface="Wingdings"/>
              </a:rPr>
              <a:t> </a:t>
            </a:r>
            <a:r>
              <a:rPr lang="en-US" sz="2000" dirty="0" smtClean="0">
                <a:effectLst>
                  <a:glow rad="101600">
                    <a:schemeClr val="bg2">
                      <a:alpha val="75000"/>
                    </a:schemeClr>
                  </a:glow>
                  <a:outerShdw blurRad="50800" dist="38100" dir="2700000" algn="tl" rotWithShape="0">
                    <a:srgbClr val="000000">
                      <a:alpha val="43000"/>
                    </a:srgbClr>
                  </a:outerShdw>
                </a:effectLst>
                <a:latin typeface="Calibri"/>
                <a:cs typeface="Calibri"/>
              </a:rPr>
              <a:t>IP-layer RE service</a:t>
            </a:r>
            <a:endParaRPr lang="en-US" sz="2000" dirty="0">
              <a:effectLst>
                <a:glow rad="101600">
                  <a:schemeClr val="bg2">
                    <a:alpha val="75000"/>
                  </a:schemeClr>
                </a:glow>
                <a:outerShdw blurRad="50800" dist="38100" dir="2700000" algn="tl" rotWithShape="0">
                  <a:srgbClr val="000000">
                    <a:alpha val="43000"/>
                  </a:srgbClr>
                </a:outerShdw>
              </a:effectLst>
              <a:latin typeface="Calibri"/>
              <a:cs typeface="Calibri"/>
            </a:endParaRPr>
          </a:p>
        </p:txBody>
      </p:sp>
      <p:sp>
        <p:nvSpPr>
          <p:cNvPr id="601" name="Slide Number Placeholder 600"/>
          <p:cNvSpPr>
            <a:spLocks noGrp="1"/>
          </p:cNvSpPr>
          <p:nvPr>
            <p:ph type="sldNum" sz="quarter" idx="12"/>
          </p:nvPr>
        </p:nvSpPr>
        <p:spPr/>
        <p:txBody>
          <a:bodyPr>
            <a:normAutofit/>
          </a:bodyPr>
          <a:lstStyle/>
          <a:p>
            <a:pPr>
              <a:defRPr/>
            </a:pPr>
            <a:fld id="{9344F9DF-B16C-496A-A4E6-0787BA6047D6}" type="slidenum">
              <a:rPr lang="en-US">
                <a:latin typeface="Calibri"/>
                <a:cs typeface="Calibri"/>
              </a:rPr>
              <a:pPr>
                <a:defRPr/>
              </a:pPr>
              <a:t>5</a:t>
            </a:fld>
            <a:endParaRPr lang="en-US" dirty="0">
              <a:latin typeface="Calibri"/>
              <a:cs typeface="Calibri"/>
            </a:endParaRPr>
          </a:p>
        </p:txBody>
      </p:sp>
      <p:sp>
        <p:nvSpPr>
          <p:cNvPr id="7176" name="AutoShape 11"/>
          <p:cNvSpPr>
            <a:spLocks noChangeAspect="1" noChangeArrowheads="1" noTextEdit="1"/>
          </p:cNvSpPr>
          <p:nvPr/>
        </p:nvSpPr>
        <p:spPr bwMode="auto">
          <a:xfrm>
            <a:off x="2514600" y="1806575"/>
            <a:ext cx="1076325" cy="530225"/>
          </a:xfrm>
          <a:prstGeom prst="rect">
            <a:avLst/>
          </a:prstGeom>
          <a:noFill/>
          <a:ln w="9525">
            <a:noFill/>
            <a:miter lim="800000"/>
            <a:headEnd/>
            <a:tailEnd/>
          </a:ln>
        </p:spPr>
        <p:txBody>
          <a:bodyPr/>
          <a:lstStyle/>
          <a:p>
            <a:endParaRPr lang="en-US">
              <a:latin typeface="Calibri"/>
              <a:cs typeface="Calibri"/>
            </a:endParaRPr>
          </a:p>
        </p:txBody>
      </p:sp>
      <p:sp>
        <p:nvSpPr>
          <p:cNvPr id="5" name="Oval 4"/>
          <p:cNvSpPr/>
          <p:nvPr/>
        </p:nvSpPr>
        <p:spPr>
          <a:xfrm>
            <a:off x="4019550" y="2895600"/>
            <a:ext cx="479425" cy="24765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7" name="Oval 6"/>
          <p:cNvSpPr/>
          <p:nvPr/>
        </p:nvSpPr>
        <p:spPr>
          <a:xfrm>
            <a:off x="2514600" y="4343400"/>
            <a:ext cx="531812"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9" name="Oval 8"/>
          <p:cNvSpPr/>
          <p:nvPr/>
        </p:nvSpPr>
        <p:spPr>
          <a:xfrm>
            <a:off x="4876800" y="4495800"/>
            <a:ext cx="477837"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1" name="Oval 10"/>
          <p:cNvSpPr/>
          <p:nvPr/>
        </p:nvSpPr>
        <p:spPr>
          <a:xfrm>
            <a:off x="1706563" y="5321300"/>
            <a:ext cx="477837" cy="31908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2" name="Oval 11"/>
          <p:cNvSpPr/>
          <p:nvPr/>
        </p:nvSpPr>
        <p:spPr>
          <a:xfrm>
            <a:off x="5824538" y="5494338"/>
            <a:ext cx="479425" cy="31908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cxnSp>
        <p:nvCxnSpPr>
          <p:cNvPr id="13" name="Straight Connector 12"/>
          <p:cNvCxnSpPr>
            <a:stCxn id="4" idx="3"/>
            <a:endCxn id="7" idx="7"/>
          </p:cNvCxnSpPr>
          <p:nvPr/>
        </p:nvCxnSpPr>
        <p:spPr>
          <a:xfrm rot="16200000" flipH="1" flipV="1">
            <a:off x="2929284" y="3085199"/>
            <a:ext cx="1339061" cy="1260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991519" y="4637881"/>
            <a:ext cx="741362"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3"/>
            <a:endCxn id="9" idx="1"/>
          </p:cNvCxnSpPr>
          <p:nvPr/>
        </p:nvCxnSpPr>
        <p:spPr>
          <a:xfrm rot="16200000" flipH="1">
            <a:off x="3842208" y="3432845"/>
            <a:ext cx="1491461" cy="717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9" idx="5"/>
            <a:endCxn id="12" idx="1"/>
          </p:cNvCxnSpPr>
          <p:nvPr/>
        </p:nvCxnSpPr>
        <p:spPr>
          <a:xfrm rot="16200000" flipH="1">
            <a:off x="5188344" y="4834662"/>
            <a:ext cx="802719" cy="610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846638" y="4084637"/>
            <a:ext cx="106363"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29" name="Rectangle 28"/>
          <p:cNvSpPr/>
          <p:nvPr/>
        </p:nvSpPr>
        <p:spPr>
          <a:xfrm>
            <a:off x="5638800" y="4953000"/>
            <a:ext cx="106362"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30" name="Rectangle 29"/>
          <p:cNvSpPr/>
          <p:nvPr/>
        </p:nvSpPr>
        <p:spPr>
          <a:xfrm>
            <a:off x="5562600" y="4800600"/>
            <a:ext cx="106362"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21" name="Rectangle 20"/>
          <p:cNvSpPr/>
          <p:nvPr/>
        </p:nvSpPr>
        <p:spPr>
          <a:xfrm>
            <a:off x="2362200" y="4572000"/>
            <a:ext cx="104775"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22" name="Rectangle 21"/>
          <p:cNvSpPr/>
          <p:nvPr/>
        </p:nvSpPr>
        <p:spPr>
          <a:xfrm>
            <a:off x="2209800" y="47244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32" name="Rectangle 31"/>
          <p:cNvSpPr/>
          <p:nvPr/>
        </p:nvSpPr>
        <p:spPr>
          <a:xfrm>
            <a:off x="2057400" y="4876800"/>
            <a:ext cx="106363"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33" name="Rectangle 32"/>
          <p:cNvSpPr/>
          <p:nvPr/>
        </p:nvSpPr>
        <p:spPr>
          <a:xfrm>
            <a:off x="4922838" y="4237037"/>
            <a:ext cx="106362"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36" name="Rectangle 35"/>
          <p:cNvSpPr/>
          <p:nvPr/>
        </p:nvSpPr>
        <p:spPr>
          <a:xfrm>
            <a:off x="5715000" y="5105400"/>
            <a:ext cx="106362"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38" name="Oval 37"/>
          <p:cNvSpPr/>
          <p:nvPr/>
        </p:nvSpPr>
        <p:spPr>
          <a:xfrm>
            <a:off x="4191000" y="3054350"/>
            <a:ext cx="160338"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39" name="Oval 38"/>
          <p:cNvSpPr/>
          <p:nvPr/>
        </p:nvSpPr>
        <p:spPr>
          <a:xfrm>
            <a:off x="2667000" y="4500562"/>
            <a:ext cx="160337" cy="7143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41" name="Oval 40"/>
          <p:cNvSpPr/>
          <p:nvPr/>
        </p:nvSpPr>
        <p:spPr>
          <a:xfrm>
            <a:off x="1831975" y="5570538"/>
            <a:ext cx="160338"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46" name="Oval 45"/>
          <p:cNvSpPr/>
          <p:nvPr/>
        </p:nvSpPr>
        <p:spPr>
          <a:xfrm>
            <a:off x="5029200" y="4648200"/>
            <a:ext cx="158750" cy="7143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47" name="Oval 46"/>
          <p:cNvSpPr/>
          <p:nvPr/>
        </p:nvSpPr>
        <p:spPr>
          <a:xfrm>
            <a:off x="5824538" y="5656263"/>
            <a:ext cx="160337" cy="714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cxnSp>
        <p:nvCxnSpPr>
          <p:cNvPr id="50" name="Straight Connector 49"/>
          <p:cNvCxnSpPr>
            <a:endCxn id="11" idx="6"/>
          </p:cNvCxnSpPr>
          <p:nvPr/>
        </p:nvCxnSpPr>
        <p:spPr>
          <a:xfrm rot="10800000">
            <a:off x="2184400" y="5481638"/>
            <a:ext cx="1549400" cy="73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56" idx="6"/>
            <a:endCxn id="12" idx="1"/>
          </p:cNvCxnSpPr>
          <p:nvPr/>
        </p:nvCxnSpPr>
        <p:spPr>
          <a:xfrm flipV="1">
            <a:off x="4329113" y="5540375"/>
            <a:ext cx="1565275" cy="61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4" name="Group 543"/>
          <p:cNvGrpSpPr/>
          <p:nvPr/>
        </p:nvGrpSpPr>
        <p:grpSpPr>
          <a:xfrm>
            <a:off x="3797300" y="5478463"/>
            <a:ext cx="531813" cy="249237"/>
            <a:chOff x="3797300" y="5478463"/>
            <a:chExt cx="531813" cy="249237"/>
          </a:xfrm>
        </p:grpSpPr>
        <p:sp>
          <p:nvSpPr>
            <p:cNvPr id="56" name="Oval 55"/>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7" name="Oval 56"/>
            <p:cNvSpPr/>
            <p:nvPr/>
          </p:nvSpPr>
          <p:spPr>
            <a:xfrm>
              <a:off x="3797300" y="5570538"/>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cxnSp>
        <p:nvCxnSpPr>
          <p:cNvPr id="59" name="Straight Connector 58"/>
          <p:cNvCxnSpPr>
            <a:stCxn id="578" idx="4"/>
            <a:endCxn id="56" idx="0"/>
          </p:cNvCxnSpPr>
          <p:nvPr/>
        </p:nvCxnSpPr>
        <p:spPr>
          <a:xfrm rot="16200000" flipH="1">
            <a:off x="3751660" y="5166915"/>
            <a:ext cx="601663" cy="21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Down Arrow 67"/>
          <p:cNvSpPr/>
          <p:nvPr/>
        </p:nvSpPr>
        <p:spPr>
          <a:xfrm rot="20039127">
            <a:off x="4631912" y="3960977"/>
            <a:ext cx="174196" cy="362590"/>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9" name="Down Arrow 68"/>
          <p:cNvSpPr/>
          <p:nvPr/>
        </p:nvSpPr>
        <p:spPr>
          <a:xfrm rot="2474777" flipH="1">
            <a:off x="2295016" y="4746234"/>
            <a:ext cx="190500" cy="330200"/>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71" name="Down Arrow 70"/>
          <p:cNvSpPr/>
          <p:nvPr/>
        </p:nvSpPr>
        <p:spPr>
          <a:xfrm rot="19405451">
            <a:off x="5407812" y="4902040"/>
            <a:ext cx="212725" cy="387350"/>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83" name="Oval 82"/>
          <p:cNvSpPr/>
          <p:nvPr/>
        </p:nvSpPr>
        <p:spPr>
          <a:xfrm>
            <a:off x="3886200" y="3733800"/>
            <a:ext cx="477837"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87" name="Oval 86"/>
          <p:cNvSpPr/>
          <p:nvPr/>
        </p:nvSpPr>
        <p:spPr>
          <a:xfrm>
            <a:off x="3962400" y="3886200"/>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cxnSp>
        <p:nvCxnSpPr>
          <p:cNvPr id="89" name="Straight Connector 88"/>
          <p:cNvCxnSpPr>
            <a:stCxn id="38" idx="3"/>
            <a:endCxn id="83" idx="0"/>
          </p:cNvCxnSpPr>
          <p:nvPr/>
        </p:nvCxnSpPr>
        <p:spPr>
          <a:xfrm rot="5400000">
            <a:off x="3859886" y="3379204"/>
            <a:ext cx="619829" cy="89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770438" y="3932237"/>
            <a:ext cx="106363"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85" name="Rectangle 584"/>
          <p:cNvSpPr/>
          <p:nvPr/>
        </p:nvSpPr>
        <p:spPr>
          <a:xfrm>
            <a:off x="6553200" y="5818187"/>
            <a:ext cx="104775" cy="1254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86" name="Rectangle 585"/>
          <p:cNvSpPr/>
          <p:nvPr/>
        </p:nvSpPr>
        <p:spPr>
          <a:xfrm>
            <a:off x="6434138" y="5678488"/>
            <a:ext cx="104775" cy="1254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87" name="Rectangle 586"/>
          <p:cNvSpPr/>
          <p:nvPr/>
        </p:nvSpPr>
        <p:spPr>
          <a:xfrm>
            <a:off x="6705600" y="5970587"/>
            <a:ext cx="104775" cy="12541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88" name="Rectangle 587"/>
          <p:cNvSpPr/>
          <p:nvPr/>
        </p:nvSpPr>
        <p:spPr>
          <a:xfrm>
            <a:off x="1257300" y="5591175"/>
            <a:ext cx="106363" cy="1238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89" name="Rectangle 588"/>
          <p:cNvSpPr/>
          <p:nvPr/>
        </p:nvSpPr>
        <p:spPr>
          <a:xfrm>
            <a:off x="1462088" y="5487988"/>
            <a:ext cx="104775" cy="1254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90" name="Rectangle 589"/>
          <p:cNvSpPr/>
          <p:nvPr/>
        </p:nvSpPr>
        <p:spPr>
          <a:xfrm>
            <a:off x="1054100" y="5667375"/>
            <a:ext cx="104775" cy="1238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38" name="Cloud 537"/>
          <p:cNvSpPr/>
          <p:nvPr/>
        </p:nvSpPr>
        <p:spPr>
          <a:xfrm>
            <a:off x="1219200" y="1143000"/>
            <a:ext cx="1905000" cy="11430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a:cs typeface="Calibri"/>
              </a:rPr>
              <a:t>Wisconsin</a:t>
            </a:r>
            <a:endParaRPr lang="en-US" dirty="0">
              <a:solidFill>
                <a:schemeClr val="tx1"/>
              </a:solidFill>
              <a:latin typeface="Calibri"/>
              <a:cs typeface="Calibri"/>
            </a:endParaRPr>
          </a:p>
        </p:txBody>
      </p:sp>
      <p:sp>
        <p:nvSpPr>
          <p:cNvPr id="539" name="Cloud 538"/>
          <p:cNvSpPr/>
          <p:nvPr/>
        </p:nvSpPr>
        <p:spPr>
          <a:xfrm>
            <a:off x="7086600" y="5638800"/>
            <a:ext cx="1676400" cy="11430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a:cs typeface="Calibri"/>
              </a:rPr>
              <a:t>Berkeley</a:t>
            </a:r>
            <a:endParaRPr lang="en-US" dirty="0">
              <a:solidFill>
                <a:schemeClr val="tx1"/>
              </a:solidFill>
              <a:latin typeface="Calibri"/>
              <a:cs typeface="Calibri"/>
            </a:endParaRPr>
          </a:p>
        </p:txBody>
      </p:sp>
      <p:sp>
        <p:nvSpPr>
          <p:cNvPr id="540" name="Cloud 539"/>
          <p:cNvSpPr/>
          <p:nvPr/>
        </p:nvSpPr>
        <p:spPr>
          <a:xfrm>
            <a:off x="0" y="5715000"/>
            <a:ext cx="1066800" cy="10668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a:cs typeface="Calibri"/>
              </a:rPr>
              <a:t>CMU</a:t>
            </a:r>
            <a:endParaRPr lang="en-US" dirty="0">
              <a:solidFill>
                <a:schemeClr val="tx1"/>
              </a:solidFill>
              <a:latin typeface="Calibri"/>
              <a:cs typeface="Calibri"/>
            </a:endParaRPr>
          </a:p>
        </p:txBody>
      </p:sp>
      <p:grpSp>
        <p:nvGrpSpPr>
          <p:cNvPr id="545" name="Group 544"/>
          <p:cNvGrpSpPr/>
          <p:nvPr/>
        </p:nvGrpSpPr>
        <p:grpSpPr>
          <a:xfrm>
            <a:off x="2666999" y="1828807"/>
            <a:ext cx="457200" cy="325437"/>
            <a:chOff x="3797290" y="5478490"/>
            <a:chExt cx="531812" cy="249238"/>
          </a:xfrm>
        </p:grpSpPr>
        <p:sp>
          <p:nvSpPr>
            <p:cNvPr id="546" name="Oval 545"/>
            <p:cNvSpPr/>
            <p:nvPr/>
          </p:nvSpPr>
          <p:spPr>
            <a:xfrm>
              <a:off x="3797290" y="5478490"/>
              <a:ext cx="531812" cy="249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47" name="Oval 546"/>
            <p:cNvSpPr/>
            <p:nvPr/>
          </p:nvSpPr>
          <p:spPr>
            <a:xfrm>
              <a:off x="3797300" y="5570538"/>
              <a:ext cx="158749"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grpSp>
        <p:nvGrpSpPr>
          <p:cNvPr id="548" name="Group 547"/>
          <p:cNvGrpSpPr/>
          <p:nvPr/>
        </p:nvGrpSpPr>
        <p:grpSpPr>
          <a:xfrm>
            <a:off x="762000" y="5943600"/>
            <a:ext cx="303213" cy="249237"/>
            <a:chOff x="3797300" y="5478463"/>
            <a:chExt cx="531813" cy="249237"/>
          </a:xfrm>
        </p:grpSpPr>
        <p:sp>
          <p:nvSpPr>
            <p:cNvPr id="549" name="Oval 548"/>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50" name="Oval 549"/>
            <p:cNvSpPr/>
            <p:nvPr/>
          </p:nvSpPr>
          <p:spPr>
            <a:xfrm>
              <a:off x="3797300" y="5570538"/>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grpSp>
        <p:nvGrpSpPr>
          <p:cNvPr id="551" name="Group 550"/>
          <p:cNvGrpSpPr/>
          <p:nvPr/>
        </p:nvGrpSpPr>
        <p:grpSpPr>
          <a:xfrm>
            <a:off x="6934201" y="6324601"/>
            <a:ext cx="381000" cy="228600"/>
            <a:chOff x="3797300" y="5478463"/>
            <a:chExt cx="531813" cy="249237"/>
          </a:xfrm>
        </p:grpSpPr>
        <p:sp>
          <p:nvSpPr>
            <p:cNvPr id="552" name="Oval 551"/>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53" name="Oval 552"/>
            <p:cNvSpPr/>
            <p:nvPr/>
          </p:nvSpPr>
          <p:spPr>
            <a:xfrm>
              <a:off x="3797300" y="5570538"/>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cxnSp>
        <p:nvCxnSpPr>
          <p:cNvPr id="559" name="Straight Connector 558"/>
          <p:cNvCxnSpPr>
            <a:stCxn id="546" idx="5"/>
            <a:endCxn id="5" idx="1"/>
          </p:cNvCxnSpPr>
          <p:nvPr/>
        </p:nvCxnSpPr>
        <p:spPr>
          <a:xfrm rot="16200000" flipH="1">
            <a:off x="3160859" y="2002965"/>
            <a:ext cx="825289" cy="1032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a:stCxn id="11" idx="3"/>
            <a:endCxn id="549" idx="7"/>
          </p:cNvCxnSpPr>
          <p:nvPr/>
        </p:nvCxnSpPr>
        <p:spPr>
          <a:xfrm rot="5400000">
            <a:off x="1205455" y="5409013"/>
            <a:ext cx="386441" cy="755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p:cNvCxnSpPr>
            <a:stCxn id="12" idx="5"/>
          </p:cNvCxnSpPr>
          <p:nvPr/>
        </p:nvCxnSpPr>
        <p:spPr>
          <a:xfrm rot="16200000" flipH="1">
            <a:off x="6266924" y="5733524"/>
            <a:ext cx="634104" cy="700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5" name="Down Arrow 564"/>
          <p:cNvSpPr/>
          <p:nvPr/>
        </p:nvSpPr>
        <p:spPr>
          <a:xfrm rot="3661824" flipH="1">
            <a:off x="1310719" y="5549701"/>
            <a:ext cx="176621" cy="487516"/>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66" name="Down Arrow 565"/>
          <p:cNvSpPr/>
          <p:nvPr/>
        </p:nvSpPr>
        <p:spPr>
          <a:xfrm rot="18744797" flipH="1">
            <a:off x="6414508" y="5777510"/>
            <a:ext cx="200242" cy="538267"/>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67" name="Down Arrow 566"/>
          <p:cNvSpPr/>
          <p:nvPr/>
        </p:nvSpPr>
        <p:spPr>
          <a:xfrm rot="18556239" flipH="1">
            <a:off x="3581668" y="2288022"/>
            <a:ext cx="175447" cy="567630"/>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76" name="Oval 575"/>
          <p:cNvSpPr/>
          <p:nvPr/>
        </p:nvSpPr>
        <p:spPr>
          <a:xfrm>
            <a:off x="3810000" y="4572000"/>
            <a:ext cx="477837"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78" name="Oval 577"/>
          <p:cNvSpPr/>
          <p:nvPr/>
        </p:nvSpPr>
        <p:spPr>
          <a:xfrm>
            <a:off x="3962400" y="4806950"/>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cxnSp>
        <p:nvCxnSpPr>
          <p:cNvPr id="579" name="Straight Connector 578"/>
          <p:cNvCxnSpPr>
            <a:stCxn id="83" idx="4"/>
            <a:endCxn id="576" idx="0"/>
          </p:cNvCxnSpPr>
          <p:nvPr/>
        </p:nvCxnSpPr>
        <p:spPr>
          <a:xfrm rot="5400000">
            <a:off x="3810001" y="4256881"/>
            <a:ext cx="554037"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7" name="Down Arrow 596"/>
          <p:cNvSpPr/>
          <p:nvPr/>
        </p:nvSpPr>
        <p:spPr>
          <a:xfrm rot="2991912">
            <a:off x="3884366" y="3200908"/>
            <a:ext cx="155326" cy="331265"/>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nvGrpSpPr>
          <p:cNvPr id="598" name="Group 597"/>
          <p:cNvGrpSpPr/>
          <p:nvPr/>
        </p:nvGrpSpPr>
        <p:grpSpPr>
          <a:xfrm>
            <a:off x="3429000" y="3505200"/>
            <a:ext cx="531813" cy="249237"/>
            <a:chOff x="3797300" y="5478463"/>
            <a:chExt cx="531813" cy="249237"/>
          </a:xfrm>
        </p:grpSpPr>
        <p:sp>
          <p:nvSpPr>
            <p:cNvPr id="603" name="Oval 602"/>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04" name="Oval 603"/>
            <p:cNvSpPr/>
            <p:nvPr/>
          </p:nvSpPr>
          <p:spPr>
            <a:xfrm>
              <a:off x="3797300" y="5570538"/>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sp>
        <p:nvSpPr>
          <p:cNvPr id="605" name="Rectangle 604"/>
          <p:cNvSpPr/>
          <p:nvPr/>
        </p:nvSpPr>
        <p:spPr>
          <a:xfrm>
            <a:off x="3783013" y="3170237"/>
            <a:ext cx="106362"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06" name="Rectangle 605"/>
          <p:cNvSpPr/>
          <p:nvPr/>
        </p:nvSpPr>
        <p:spPr>
          <a:xfrm>
            <a:off x="3627438" y="3322637"/>
            <a:ext cx="104775"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07" name="Rectangle 606"/>
          <p:cNvSpPr/>
          <p:nvPr/>
        </p:nvSpPr>
        <p:spPr>
          <a:xfrm>
            <a:off x="3932238" y="3048000"/>
            <a:ext cx="106362" cy="1079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nvGrpSpPr>
          <p:cNvPr id="608" name="Group 607"/>
          <p:cNvGrpSpPr/>
          <p:nvPr/>
        </p:nvGrpSpPr>
        <p:grpSpPr>
          <a:xfrm>
            <a:off x="4419596" y="3505200"/>
            <a:ext cx="381006" cy="249237"/>
            <a:chOff x="3797300" y="5478463"/>
            <a:chExt cx="531822" cy="249237"/>
          </a:xfrm>
        </p:grpSpPr>
        <p:sp>
          <p:nvSpPr>
            <p:cNvPr id="609" name="Oval 608"/>
            <p:cNvSpPr/>
            <p:nvPr/>
          </p:nvSpPr>
          <p:spPr>
            <a:xfrm>
              <a:off x="3797308" y="5478463"/>
              <a:ext cx="531814"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10" name="Oval 609"/>
            <p:cNvSpPr/>
            <p:nvPr/>
          </p:nvSpPr>
          <p:spPr>
            <a:xfrm>
              <a:off x="3797300" y="5570538"/>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sp>
        <p:nvSpPr>
          <p:cNvPr id="611" name="Down Arrow 610"/>
          <p:cNvSpPr/>
          <p:nvPr/>
        </p:nvSpPr>
        <p:spPr>
          <a:xfrm rot="20039127">
            <a:off x="4278192" y="3270407"/>
            <a:ext cx="137047" cy="295930"/>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12" name="Rectangle 611"/>
          <p:cNvSpPr/>
          <p:nvPr/>
        </p:nvSpPr>
        <p:spPr>
          <a:xfrm>
            <a:off x="4495800" y="3322638"/>
            <a:ext cx="106363"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13" name="Rectangle 612"/>
          <p:cNvSpPr/>
          <p:nvPr/>
        </p:nvSpPr>
        <p:spPr>
          <a:xfrm>
            <a:off x="4419600" y="3170238"/>
            <a:ext cx="106363"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14" name="Rectangle 613"/>
          <p:cNvSpPr/>
          <p:nvPr/>
        </p:nvSpPr>
        <p:spPr>
          <a:xfrm>
            <a:off x="4572000" y="3475037"/>
            <a:ext cx="106362"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nvGrpSpPr>
          <p:cNvPr id="121" name="Group 120"/>
          <p:cNvGrpSpPr/>
          <p:nvPr/>
        </p:nvGrpSpPr>
        <p:grpSpPr>
          <a:xfrm>
            <a:off x="2743201" y="2057400"/>
            <a:ext cx="152400" cy="609600"/>
            <a:chOff x="2479675" y="2590800"/>
            <a:chExt cx="415925" cy="609600"/>
          </a:xfrm>
        </p:grpSpPr>
        <p:sp>
          <p:nvSpPr>
            <p:cNvPr id="117" name="Rectangle 116"/>
            <p:cNvSpPr/>
            <p:nvPr/>
          </p:nvSpPr>
          <p:spPr>
            <a:xfrm>
              <a:off x="2514600" y="2819400"/>
              <a:ext cx="3810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18" name="Rectangle 117"/>
            <p:cNvSpPr/>
            <p:nvPr/>
          </p:nvSpPr>
          <p:spPr>
            <a:xfrm>
              <a:off x="2479675" y="2590800"/>
              <a:ext cx="415925"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19" name="Rectangle 118"/>
            <p:cNvSpPr/>
            <p:nvPr/>
          </p:nvSpPr>
          <p:spPr>
            <a:xfrm>
              <a:off x="2514600" y="3048000"/>
              <a:ext cx="3810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grpSp>
        <p:nvGrpSpPr>
          <p:cNvPr id="124" name="Group 123"/>
          <p:cNvGrpSpPr/>
          <p:nvPr/>
        </p:nvGrpSpPr>
        <p:grpSpPr>
          <a:xfrm>
            <a:off x="3048001" y="1447800"/>
            <a:ext cx="152400" cy="609600"/>
            <a:chOff x="2479675" y="2590800"/>
            <a:chExt cx="415925" cy="609600"/>
          </a:xfrm>
        </p:grpSpPr>
        <p:sp>
          <p:nvSpPr>
            <p:cNvPr id="125" name="Rectangle 124"/>
            <p:cNvSpPr/>
            <p:nvPr/>
          </p:nvSpPr>
          <p:spPr>
            <a:xfrm>
              <a:off x="2514600" y="2819400"/>
              <a:ext cx="3810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26" name="Rectangle 125"/>
            <p:cNvSpPr/>
            <p:nvPr/>
          </p:nvSpPr>
          <p:spPr>
            <a:xfrm>
              <a:off x="2479675" y="2590800"/>
              <a:ext cx="415925"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27" name="Rectangle 126"/>
            <p:cNvSpPr/>
            <p:nvPr/>
          </p:nvSpPr>
          <p:spPr>
            <a:xfrm>
              <a:off x="2514600" y="3048000"/>
              <a:ext cx="3810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sp>
        <p:nvSpPr>
          <p:cNvPr id="131" name="Rectangle 130"/>
          <p:cNvSpPr/>
          <p:nvPr/>
        </p:nvSpPr>
        <p:spPr>
          <a:xfrm>
            <a:off x="3844925" y="2438400"/>
            <a:ext cx="109728" cy="10972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32" name="Rectangle 131"/>
          <p:cNvSpPr/>
          <p:nvPr/>
        </p:nvSpPr>
        <p:spPr>
          <a:xfrm>
            <a:off x="3657600" y="2286000"/>
            <a:ext cx="109728" cy="10972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33" name="Rectangle 132"/>
          <p:cNvSpPr/>
          <p:nvPr/>
        </p:nvSpPr>
        <p:spPr>
          <a:xfrm>
            <a:off x="4038600" y="2590800"/>
            <a:ext cx="109728" cy="1097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05" name="Down Arrow 104"/>
          <p:cNvSpPr/>
          <p:nvPr/>
        </p:nvSpPr>
        <p:spPr>
          <a:xfrm rot="2991912">
            <a:off x="3194592" y="3877188"/>
            <a:ext cx="197344" cy="475224"/>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28" name="Rectangle 127"/>
          <p:cNvSpPr/>
          <p:nvPr/>
        </p:nvSpPr>
        <p:spPr>
          <a:xfrm>
            <a:off x="3505200" y="2633472"/>
            <a:ext cx="109728" cy="10972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29" name="Rectangle 128"/>
          <p:cNvSpPr/>
          <p:nvPr/>
        </p:nvSpPr>
        <p:spPr>
          <a:xfrm>
            <a:off x="3319272" y="2481072"/>
            <a:ext cx="109728" cy="10972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30" name="Rectangle 129"/>
          <p:cNvSpPr/>
          <p:nvPr/>
        </p:nvSpPr>
        <p:spPr>
          <a:xfrm>
            <a:off x="3700272" y="2819400"/>
            <a:ext cx="109728" cy="1097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20" name="Rectangle 19"/>
          <p:cNvSpPr/>
          <p:nvPr/>
        </p:nvSpPr>
        <p:spPr>
          <a:xfrm>
            <a:off x="3048000" y="3886200"/>
            <a:ext cx="106362"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31" name="Rectangle 30"/>
          <p:cNvSpPr/>
          <p:nvPr/>
        </p:nvSpPr>
        <p:spPr>
          <a:xfrm>
            <a:off x="2895600" y="4038600"/>
            <a:ext cx="104775"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93" name="Rectangle 92"/>
          <p:cNvSpPr/>
          <p:nvPr/>
        </p:nvSpPr>
        <p:spPr>
          <a:xfrm>
            <a:off x="3200400" y="3733800"/>
            <a:ext cx="106362" cy="1079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99" name="TextBox 598"/>
          <p:cNvSpPr txBox="1">
            <a:spLocks noChangeArrowheads="1"/>
          </p:cNvSpPr>
          <p:nvPr/>
        </p:nvSpPr>
        <p:spPr bwMode="auto">
          <a:xfrm>
            <a:off x="6629400" y="1581912"/>
            <a:ext cx="2438400" cy="2046714"/>
          </a:xfrm>
          <a:prstGeom prst="rect">
            <a:avLst/>
          </a:prstGeom>
          <a:solidFill>
            <a:schemeClr val="accent1"/>
          </a:solidFill>
          <a:ln w="9525">
            <a:noFill/>
            <a:miter lim="800000"/>
            <a:headEnd/>
            <a:tailEnd/>
          </a:ln>
          <a:effectLst>
            <a:outerShdw blurRad="50800" dist="38100" dir="2700000" algn="tl" rotWithShape="0">
              <a:srgbClr val="000000">
                <a:alpha val="43000"/>
              </a:srgbClr>
            </a:outerShdw>
          </a:effectLst>
          <a:scene3d>
            <a:camera prst="orthographicFront"/>
            <a:lightRig rig="threePt" dir="t"/>
          </a:scene3d>
          <a:sp3d>
            <a:bevelT/>
          </a:sp3d>
        </p:spPr>
        <p:txBody>
          <a:bodyPr wrap="square">
            <a:spAutoFit/>
          </a:bodyPr>
          <a:lstStyle/>
          <a:p>
            <a:r>
              <a:rPr lang="en-US" sz="2000" dirty="0" smtClean="0">
                <a:latin typeface="Calibri"/>
                <a:cs typeface="Calibri"/>
              </a:rPr>
              <a:t>Router upstream removes </a:t>
            </a:r>
            <a:r>
              <a:rPr lang="en-US" sz="2000" dirty="0">
                <a:latin typeface="Calibri"/>
                <a:cs typeface="Calibri"/>
              </a:rPr>
              <a:t>redundant </a:t>
            </a:r>
            <a:r>
              <a:rPr lang="en-US" sz="2000" dirty="0" smtClean="0">
                <a:latin typeface="Calibri"/>
                <a:cs typeface="Calibri"/>
              </a:rPr>
              <a:t>bytes</a:t>
            </a:r>
          </a:p>
          <a:p>
            <a:endParaRPr lang="en-US" sz="700" dirty="0" smtClean="0">
              <a:latin typeface="Calibri"/>
              <a:cs typeface="Calibri"/>
            </a:endParaRPr>
          </a:p>
          <a:p>
            <a:r>
              <a:rPr lang="en-US" sz="2000" dirty="0" smtClean="0">
                <a:latin typeface="Calibri"/>
                <a:cs typeface="Calibri"/>
              </a:rPr>
              <a:t>Router downstream reconstructs </a:t>
            </a:r>
            <a:r>
              <a:rPr lang="en-US" sz="2000" dirty="0">
                <a:latin typeface="Calibri"/>
                <a:cs typeface="Calibri"/>
              </a:rPr>
              <a:t>full </a:t>
            </a:r>
            <a:r>
              <a:rPr lang="en-US" sz="2000" dirty="0" smtClean="0">
                <a:latin typeface="Calibri"/>
                <a:cs typeface="Calibri"/>
              </a:rPr>
              <a:t>packet</a:t>
            </a:r>
          </a:p>
        </p:txBody>
      </p:sp>
      <p:cxnSp>
        <p:nvCxnSpPr>
          <p:cNvPr id="113" name="Straight Arrow Connector 112"/>
          <p:cNvCxnSpPr>
            <a:stCxn id="111" idx="2"/>
            <a:endCxn id="610" idx="5"/>
          </p:cNvCxnSpPr>
          <p:nvPr/>
        </p:nvCxnSpPr>
        <p:spPr>
          <a:xfrm rot="5400000">
            <a:off x="4670031" y="2764327"/>
            <a:ext cx="739210" cy="1045929"/>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111" idx="2"/>
            <a:endCxn id="46" idx="4"/>
          </p:cNvCxnSpPr>
          <p:nvPr/>
        </p:nvCxnSpPr>
        <p:spPr>
          <a:xfrm rot="5400000">
            <a:off x="4434612" y="3591650"/>
            <a:ext cx="1801952" cy="454025"/>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 name="Title 106"/>
          <p:cNvSpPr>
            <a:spLocks noGrp="1"/>
          </p:cNvSpPr>
          <p:nvPr>
            <p:ph type="title"/>
          </p:nvPr>
        </p:nvSpPr>
        <p:spPr/>
        <p:txBody>
          <a:bodyPr>
            <a:normAutofit fontScale="90000"/>
          </a:bodyPr>
          <a:lstStyle/>
          <a:p>
            <a:r>
              <a:rPr lang="en-US" dirty="0" smtClean="0"/>
              <a:t>IP layer RE using router packet caches</a:t>
            </a:r>
            <a:endParaRPr lang="en-US" dirty="0"/>
          </a:p>
        </p:txBody>
      </p:sp>
      <p:sp>
        <p:nvSpPr>
          <p:cNvPr id="108" name="TextBox 107"/>
          <p:cNvSpPr txBox="1"/>
          <p:nvPr/>
        </p:nvSpPr>
        <p:spPr>
          <a:xfrm>
            <a:off x="266700" y="3685639"/>
            <a:ext cx="2057400" cy="1015663"/>
          </a:xfrm>
          <a:prstGeom prst="rect">
            <a:avLst/>
          </a:prstGeom>
          <a:solidFill>
            <a:schemeClr val="accent5"/>
          </a:solidFill>
          <a:effectLst>
            <a:outerShdw blurRad="50800" dist="38100" dir="2700000" algn="tl" rotWithShape="0">
              <a:srgbClr val="000000">
                <a:alpha val="43000"/>
              </a:srgbClr>
            </a:outerShdw>
          </a:effectLst>
          <a:scene3d>
            <a:camera prst="orthographicFront"/>
            <a:lightRig rig="threePt" dir="t"/>
          </a:scene3d>
          <a:sp3d>
            <a:bevelT/>
          </a:sp3d>
        </p:spPr>
        <p:txBody>
          <a:bodyPr wrap="square" rtlCol="0">
            <a:spAutoFit/>
          </a:bodyPr>
          <a:lstStyle/>
          <a:p>
            <a:r>
              <a:rPr lang="en-US" sz="2000" dirty="0" smtClean="0">
                <a:latin typeface="Calibri"/>
                <a:cs typeface="Calibri"/>
              </a:rPr>
              <a:t>Leverage rapidly declining storage/memory costs</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3"/>
                                        </p:tgtEl>
                                      </p:cBhvr>
                                    </p:animEffect>
                                    <p:set>
                                      <p:cBhvr>
                                        <p:cTn id="7" dur="1" fill="hold">
                                          <p:stCondLst>
                                            <p:cond delay="499"/>
                                          </p:stCondLst>
                                        </p:cTn>
                                        <p:tgtEl>
                                          <p:spTgt spid="11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16"/>
                                        </p:tgtEl>
                                      </p:cBhvr>
                                    </p:animEffect>
                                    <p:set>
                                      <p:cBhvr>
                                        <p:cTn id="10" dur="1" fill="hold">
                                          <p:stCondLst>
                                            <p:cond delay="499"/>
                                          </p:stCondLst>
                                        </p:cTn>
                                        <p:tgtEl>
                                          <p:spTgt spid="116"/>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fade">
                                      <p:cBhvr>
                                        <p:cTn id="13" dur="500"/>
                                        <p:tgtEl>
                                          <p:spTgt spid="121"/>
                                        </p:tgtEl>
                                      </p:cBhvr>
                                    </p:animEffec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3.88889E-6 -4.44444E-6 C 0.04409 0.03612 0.08836 0.07246 0.09687 0.10116 C 0.10538 0.1301 0.07135 0.14954 0.05156 0.17315 C 0.03159 0.19676 0.00468 0.21528 -0.02188 0.24329 C -0.04844 0.27107 -0.08542 0.31088 -0.10782 0.34098 C -0.13021 0.37107 -0.13143 0.39723 -0.15625 0.42385 C -0.18108 0.45047 -0.23959 0.48843 -0.25625 0.50139 " pathEditMode="relative" rAng="0" ptsTypes="aaaaaaA">
                                      <p:cBhvr>
                                        <p:cTn id="17" dur="2000" fill="hold"/>
                                        <p:tgtEl>
                                          <p:spTgt spid="121"/>
                                        </p:tgtEl>
                                        <p:attrNameLst>
                                          <p:attrName>ppt_x</p:attrName>
                                          <p:attrName>ppt_y</p:attrName>
                                        </p:attrNameLst>
                                      </p:cBhvr>
                                      <p:rCtr x="-76" y="251"/>
                                    </p:animMotion>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1"/>
                                        </p:tgtEl>
                                      </p:cBhvr>
                                    </p:animEffect>
                                    <p:set>
                                      <p:cBhvr>
                                        <p:cTn id="22" dur="1" fill="hold">
                                          <p:stCondLst>
                                            <p:cond delay="499"/>
                                          </p:stCondLst>
                                        </p:cTn>
                                        <p:tgtEl>
                                          <p:spTgt spid="121"/>
                                        </p:tgtEl>
                                        <p:attrNameLst>
                                          <p:attrName>style.visibility</p:attrName>
                                        </p:attrNameLst>
                                      </p:cBhvr>
                                      <p:to>
                                        <p:strVal val="hidden"/>
                                      </p:to>
                                    </p:set>
                                  </p:childTnLst>
                                </p:cTn>
                              </p:par>
                              <p:par>
                                <p:cTn id="23" presetID="10" presetClass="entr" presetSubtype="0" fill="hold" grpId="2" nodeType="withEffect">
                                  <p:stCondLst>
                                    <p:cond delay="0"/>
                                  </p:stCondLst>
                                  <p:childTnLst>
                                    <p:set>
                                      <p:cBhvr>
                                        <p:cTn id="24" dur="1" fill="hold">
                                          <p:stCondLst>
                                            <p:cond delay="0"/>
                                          </p:stCondLst>
                                        </p:cTn>
                                        <p:tgtEl>
                                          <p:spTgt spid="129"/>
                                        </p:tgtEl>
                                        <p:attrNameLst>
                                          <p:attrName>style.visibility</p:attrName>
                                        </p:attrNameLst>
                                      </p:cBhvr>
                                      <p:to>
                                        <p:strVal val="visible"/>
                                      </p:to>
                                    </p:set>
                                    <p:animEffect transition="in" filter="fade">
                                      <p:cBhvr>
                                        <p:cTn id="25" dur="500"/>
                                        <p:tgtEl>
                                          <p:spTgt spid="129"/>
                                        </p:tgtEl>
                                      </p:cBhvr>
                                    </p:animEffect>
                                  </p:childTnLst>
                                </p:cTn>
                              </p:par>
                              <p:par>
                                <p:cTn id="26" presetID="10" presetClass="entr" presetSubtype="0" fill="hold" grpId="2" nodeType="withEffect">
                                  <p:stCondLst>
                                    <p:cond delay="0"/>
                                  </p:stCondLst>
                                  <p:childTnLst>
                                    <p:set>
                                      <p:cBhvr>
                                        <p:cTn id="27" dur="1" fill="hold">
                                          <p:stCondLst>
                                            <p:cond delay="0"/>
                                          </p:stCondLst>
                                        </p:cTn>
                                        <p:tgtEl>
                                          <p:spTgt spid="607"/>
                                        </p:tgtEl>
                                        <p:attrNameLst>
                                          <p:attrName>style.visibility</p:attrName>
                                        </p:attrNameLst>
                                      </p:cBhvr>
                                      <p:to>
                                        <p:strVal val="visible"/>
                                      </p:to>
                                    </p:set>
                                    <p:animEffect transition="in" filter="fade">
                                      <p:cBhvr>
                                        <p:cTn id="28" dur="500"/>
                                        <p:tgtEl>
                                          <p:spTgt spid="607"/>
                                        </p:tgtEl>
                                      </p:cBhvr>
                                    </p:animEffect>
                                  </p:childTnLst>
                                </p:cTn>
                              </p:par>
                              <p:par>
                                <p:cTn id="29" presetID="10" presetClass="entr" presetSubtype="0" fill="hold" grpId="2" nodeType="with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fade">
                                      <p:cBhvr>
                                        <p:cTn id="31" dur="500"/>
                                        <p:tgtEl>
                                          <p:spTgt spid="93"/>
                                        </p:tgtEl>
                                      </p:cBhvr>
                                    </p:animEffect>
                                  </p:childTnLst>
                                </p:cTn>
                              </p:par>
                              <p:par>
                                <p:cTn id="32" presetID="10" presetClass="entr" presetSubtype="0" fill="hold" grpId="3"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2" nodeType="withEffect">
                                  <p:stCondLst>
                                    <p:cond delay="0"/>
                                  </p:stCondLst>
                                  <p:childTnLst>
                                    <p:set>
                                      <p:cBhvr>
                                        <p:cTn id="36" dur="1" fill="hold">
                                          <p:stCondLst>
                                            <p:cond delay="0"/>
                                          </p:stCondLst>
                                        </p:cTn>
                                        <p:tgtEl>
                                          <p:spTgt spid="589"/>
                                        </p:tgtEl>
                                        <p:attrNameLst>
                                          <p:attrName>style.visibility</p:attrName>
                                        </p:attrNameLst>
                                      </p:cBhvr>
                                      <p:to>
                                        <p:strVal val="visible"/>
                                      </p:to>
                                    </p:set>
                                    <p:animEffect transition="in" filter="fade">
                                      <p:cBhvr>
                                        <p:cTn id="37" dur="500"/>
                                        <p:tgtEl>
                                          <p:spTgt spid="58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0"/>
                                        </p:tgtEl>
                                        <p:attrNameLst>
                                          <p:attrName>style.visibility</p:attrName>
                                        </p:attrNameLst>
                                      </p:cBhvr>
                                      <p:to>
                                        <p:strVal val="visible"/>
                                      </p:to>
                                    </p:set>
                                    <p:animEffect transition="in" filter="fade">
                                      <p:cBhvr>
                                        <p:cTn id="40" dur="500"/>
                                        <p:tgtEl>
                                          <p:spTgt spid="1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8"/>
                                        </p:tgtEl>
                                        <p:attrNameLst>
                                          <p:attrName>style.visibility</p:attrName>
                                        </p:attrNameLst>
                                      </p:cBhvr>
                                      <p:to>
                                        <p:strVal val="visible"/>
                                      </p:to>
                                    </p:set>
                                    <p:animEffect transition="in" filter="fade">
                                      <p:cBhvr>
                                        <p:cTn id="43" dur="500"/>
                                        <p:tgtEl>
                                          <p:spTgt spid="128"/>
                                        </p:tgtEl>
                                      </p:cBhvr>
                                    </p:animEffect>
                                  </p:childTnLst>
                                </p:cTn>
                              </p:par>
                              <p:par>
                                <p:cTn id="44" presetID="10" presetClass="entr" presetSubtype="0" fill="hold" nodeType="withEffect">
                                  <p:stCondLst>
                                    <p:cond delay="0"/>
                                  </p:stCondLst>
                                  <p:childTnLst>
                                    <p:set>
                                      <p:cBhvr>
                                        <p:cTn id="45" dur="1" fill="hold">
                                          <p:stCondLst>
                                            <p:cond delay="0"/>
                                          </p:stCondLst>
                                        </p:cTn>
                                        <p:tgtEl>
                                          <p:spTgt spid="605"/>
                                        </p:tgtEl>
                                        <p:attrNameLst>
                                          <p:attrName>style.visibility</p:attrName>
                                        </p:attrNameLst>
                                      </p:cBhvr>
                                      <p:to>
                                        <p:strVal val="visible"/>
                                      </p:to>
                                    </p:set>
                                    <p:animEffect transition="in" filter="fade">
                                      <p:cBhvr>
                                        <p:cTn id="46" dur="500"/>
                                        <p:tgtEl>
                                          <p:spTgt spid="605"/>
                                        </p:tgtEl>
                                      </p:cBhvr>
                                    </p:animEffect>
                                  </p:childTnLst>
                                </p:cTn>
                              </p:par>
                              <p:par>
                                <p:cTn id="47" presetID="10" presetClass="entr" presetSubtype="0" fill="hold" nodeType="withEffect">
                                  <p:stCondLst>
                                    <p:cond delay="0"/>
                                  </p:stCondLst>
                                  <p:childTnLst>
                                    <p:set>
                                      <p:cBhvr>
                                        <p:cTn id="48" dur="1" fill="hold">
                                          <p:stCondLst>
                                            <p:cond delay="0"/>
                                          </p:stCondLst>
                                        </p:cTn>
                                        <p:tgtEl>
                                          <p:spTgt spid="606"/>
                                        </p:tgtEl>
                                        <p:attrNameLst>
                                          <p:attrName>style.visibility</p:attrName>
                                        </p:attrNameLst>
                                      </p:cBhvr>
                                      <p:to>
                                        <p:strVal val="visible"/>
                                      </p:to>
                                    </p:set>
                                    <p:animEffect transition="in" filter="fade">
                                      <p:cBhvr>
                                        <p:cTn id="49" dur="500"/>
                                        <p:tgtEl>
                                          <p:spTgt spid="606"/>
                                        </p:tgtEl>
                                      </p:cBhvr>
                                    </p:animEffect>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par>
                                <p:cTn id="62" presetID="10" presetClass="entr" presetSubtype="0" fill="hold" nodeType="withEffect">
                                  <p:stCondLst>
                                    <p:cond delay="0"/>
                                  </p:stCondLst>
                                  <p:childTnLst>
                                    <p:set>
                                      <p:cBhvr>
                                        <p:cTn id="63" dur="1" fill="hold">
                                          <p:stCondLst>
                                            <p:cond delay="0"/>
                                          </p:stCondLst>
                                        </p:cTn>
                                        <p:tgtEl>
                                          <p:spTgt spid="588"/>
                                        </p:tgtEl>
                                        <p:attrNameLst>
                                          <p:attrName>style.visibility</p:attrName>
                                        </p:attrNameLst>
                                      </p:cBhvr>
                                      <p:to>
                                        <p:strVal val="visible"/>
                                      </p:to>
                                    </p:set>
                                    <p:animEffect transition="in" filter="fade">
                                      <p:cBhvr>
                                        <p:cTn id="64" dur="500"/>
                                        <p:tgtEl>
                                          <p:spTgt spid="588"/>
                                        </p:tgtEl>
                                      </p:cBhvr>
                                    </p:animEffect>
                                  </p:childTnLst>
                                </p:cTn>
                              </p:par>
                              <p:par>
                                <p:cTn id="65" presetID="10" presetClass="entr" presetSubtype="0" fill="hold" nodeType="withEffect">
                                  <p:stCondLst>
                                    <p:cond delay="0"/>
                                  </p:stCondLst>
                                  <p:childTnLst>
                                    <p:set>
                                      <p:cBhvr>
                                        <p:cTn id="66" dur="1" fill="hold">
                                          <p:stCondLst>
                                            <p:cond delay="0"/>
                                          </p:stCondLst>
                                        </p:cTn>
                                        <p:tgtEl>
                                          <p:spTgt spid="590"/>
                                        </p:tgtEl>
                                        <p:attrNameLst>
                                          <p:attrName>style.visibility</p:attrName>
                                        </p:attrNameLst>
                                      </p:cBhvr>
                                      <p:to>
                                        <p:strVal val="visible"/>
                                      </p:to>
                                    </p:set>
                                    <p:animEffect transition="in" filter="fade">
                                      <p:cBhvr>
                                        <p:cTn id="67" dur="500"/>
                                        <p:tgtEl>
                                          <p:spTgt spid="59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24"/>
                                        </p:tgtEl>
                                        <p:attrNameLst>
                                          <p:attrName>style.visibility</p:attrName>
                                        </p:attrNameLst>
                                      </p:cBhvr>
                                      <p:to>
                                        <p:strVal val="visible"/>
                                      </p:to>
                                    </p:set>
                                    <p:animEffect transition="in" filter="fade">
                                      <p:cBhvr>
                                        <p:cTn id="72" dur="500"/>
                                        <p:tgtEl>
                                          <p:spTgt spid="124"/>
                                        </p:tgtEl>
                                      </p:cBhvr>
                                    </p:animEffect>
                                  </p:childTnLst>
                                </p:cTn>
                              </p:par>
                            </p:childTnLst>
                          </p:cTn>
                        </p:par>
                      </p:childTnLst>
                    </p:cTn>
                  </p:par>
                  <p:par>
                    <p:cTn id="73" fill="hold">
                      <p:stCondLst>
                        <p:cond delay="indefinite"/>
                      </p:stCondLst>
                      <p:childTnLst>
                        <p:par>
                          <p:cTn id="74" fill="hold">
                            <p:stCondLst>
                              <p:cond delay="0"/>
                            </p:stCondLst>
                            <p:childTnLst>
                              <p:par>
                                <p:cTn id="75" presetID="0" presetClass="path" presetSubtype="0" accel="50000" decel="50000" fill="hold" nodeType="clickEffect">
                                  <p:stCondLst>
                                    <p:cond delay="0"/>
                                  </p:stCondLst>
                                  <p:childTnLst>
                                    <p:animMotion origin="layout" path="M 0 -1.15607E-7 C 0.02813 0.03746 0.05625 0.07514 0.08507 0.13156 C 0.11372 0.18775 0.13958 0.28254 0.17188 0.33873 C 0.20417 0.39468 0.25521 0.43214 0.27865 0.46821 C 0.30208 0.50405 0.2901 0.52208 0.31198 0.55445 C 0.33385 0.58682 0.3941 0.64439 0.41059 0.66243 " pathEditMode="relative" rAng="0" ptsTypes="aaaaaA">
                                      <p:cBhvr>
                                        <p:cTn id="76" dur="2000" fill="hold"/>
                                        <p:tgtEl>
                                          <p:spTgt spid="124"/>
                                        </p:tgtEl>
                                        <p:attrNameLst>
                                          <p:attrName>ppt_x</p:attrName>
                                          <p:attrName>ppt_y</p:attrName>
                                        </p:attrNameLst>
                                      </p:cBhvr>
                                      <p:rCtr x="205" y="331"/>
                                    </p:animMotion>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124"/>
                                        </p:tgtEl>
                                      </p:cBhvr>
                                    </p:animEffect>
                                    <p:set>
                                      <p:cBhvr>
                                        <p:cTn id="81" dur="1" fill="hold">
                                          <p:stCondLst>
                                            <p:cond delay="499"/>
                                          </p:stCondLst>
                                        </p:cTn>
                                        <p:tgtEl>
                                          <p:spTgt spid="124"/>
                                        </p:tgtEl>
                                        <p:attrNameLst>
                                          <p:attrName>style.visibility</p:attrName>
                                        </p:attrNameLst>
                                      </p:cBhvr>
                                      <p:to>
                                        <p:strVal val="hidden"/>
                                      </p:to>
                                    </p:set>
                                  </p:childTnLst>
                                </p:cTn>
                              </p:par>
                              <p:par>
                                <p:cTn id="82" presetID="10" presetClass="entr" presetSubtype="0" fill="hold" grpId="0" nodeType="withEffect">
                                  <p:stCondLst>
                                    <p:cond delay="0"/>
                                  </p:stCondLst>
                                  <p:childTnLst>
                                    <p:set>
                                      <p:cBhvr>
                                        <p:cTn id="83" dur="1" fill="hold">
                                          <p:stCondLst>
                                            <p:cond delay="0"/>
                                          </p:stCondLst>
                                        </p:cTn>
                                        <p:tgtEl>
                                          <p:spTgt spid="132"/>
                                        </p:tgtEl>
                                        <p:attrNameLst>
                                          <p:attrName>style.visibility</p:attrName>
                                        </p:attrNameLst>
                                      </p:cBhvr>
                                      <p:to>
                                        <p:strVal val="visible"/>
                                      </p:to>
                                    </p:set>
                                    <p:animEffect transition="in" filter="fade">
                                      <p:cBhvr>
                                        <p:cTn id="84" dur="500"/>
                                        <p:tgtEl>
                                          <p:spTgt spid="13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31"/>
                                        </p:tgtEl>
                                        <p:attrNameLst>
                                          <p:attrName>style.visibility</p:attrName>
                                        </p:attrNameLst>
                                      </p:cBhvr>
                                      <p:to>
                                        <p:strVal val="visible"/>
                                      </p:to>
                                    </p:set>
                                    <p:animEffect transition="in" filter="fade">
                                      <p:cBhvr>
                                        <p:cTn id="87" dur="500"/>
                                        <p:tgtEl>
                                          <p:spTgt spid="13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33"/>
                                        </p:tgtEl>
                                        <p:attrNameLst>
                                          <p:attrName>style.visibility</p:attrName>
                                        </p:attrNameLst>
                                      </p:cBhvr>
                                      <p:to>
                                        <p:strVal val="visible"/>
                                      </p:to>
                                    </p:set>
                                    <p:animEffect transition="in" filter="fade">
                                      <p:cBhvr>
                                        <p:cTn id="90" dur="500"/>
                                        <p:tgtEl>
                                          <p:spTgt spid="13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13"/>
                                        </p:tgtEl>
                                        <p:attrNameLst>
                                          <p:attrName>style.visibility</p:attrName>
                                        </p:attrNameLst>
                                      </p:cBhvr>
                                      <p:to>
                                        <p:strVal val="visible"/>
                                      </p:to>
                                    </p:set>
                                    <p:animEffect transition="in" filter="fade">
                                      <p:cBhvr>
                                        <p:cTn id="93" dur="500"/>
                                        <p:tgtEl>
                                          <p:spTgt spid="61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12"/>
                                        </p:tgtEl>
                                        <p:attrNameLst>
                                          <p:attrName>style.visibility</p:attrName>
                                        </p:attrNameLst>
                                      </p:cBhvr>
                                      <p:to>
                                        <p:strVal val="visible"/>
                                      </p:to>
                                    </p:set>
                                    <p:animEffect transition="in" filter="fade">
                                      <p:cBhvr>
                                        <p:cTn id="96" dur="500"/>
                                        <p:tgtEl>
                                          <p:spTgt spid="61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14"/>
                                        </p:tgtEl>
                                        <p:attrNameLst>
                                          <p:attrName>style.visibility</p:attrName>
                                        </p:attrNameLst>
                                      </p:cBhvr>
                                      <p:to>
                                        <p:strVal val="visible"/>
                                      </p:to>
                                    </p:set>
                                    <p:animEffect transition="in" filter="fade">
                                      <p:cBhvr>
                                        <p:cTn id="99" dur="500"/>
                                        <p:tgtEl>
                                          <p:spTgt spid="61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94"/>
                                        </p:tgtEl>
                                        <p:attrNameLst>
                                          <p:attrName>style.visibility</p:attrName>
                                        </p:attrNameLst>
                                      </p:cBhvr>
                                      <p:to>
                                        <p:strVal val="visible"/>
                                      </p:to>
                                    </p:set>
                                    <p:animEffect transition="in" filter="fade">
                                      <p:cBhvr>
                                        <p:cTn id="102" dur="500"/>
                                        <p:tgtEl>
                                          <p:spTgt spid="9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fade">
                                      <p:cBhvr>
                                        <p:cTn id="105" dur="500"/>
                                        <p:tgtEl>
                                          <p:spTgt spid="2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fade">
                                      <p:cBhvr>
                                        <p:cTn id="108" dur="500"/>
                                        <p:tgtEl>
                                          <p:spTgt spid="3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fade">
                                      <p:cBhvr>
                                        <p:cTn id="111" dur="500"/>
                                        <p:tgtEl>
                                          <p:spTgt spid="2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fade">
                                      <p:cBhvr>
                                        <p:cTn id="114" dur="500"/>
                                        <p:tgtEl>
                                          <p:spTgt spid="3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fade">
                                      <p:cBhvr>
                                        <p:cTn id="117" dur="500"/>
                                        <p:tgtEl>
                                          <p:spTgt spid="3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585"/>
                                        </p:tgtEl>
                                        <p:attrNameLst>
                                          <p:attrName>style.visibility</p:attrName>
                                        </p:attrNameLst>
                                      </p:cBhvr>
                                      <p:to>
                                        <p:strVal val="visible"/>
                                      </p:to>
                                    </p:set>
                                    <p:animEffect transition="in" filter="fade">
                                      <p:cBhvr>
                                        <p:cTn id="120" dur="500"/>
                                        <p:tgtEl>
                                          <p:spTgt spid="58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586"/>
                                        </p:tgtEl>
                                        <p:attrNameLst>
                                          <p:attrName>style.visibility</p:attrName>
                                        </p:attrNameLst>
                                      </p:cBhvr>
                                      <p:to>
                                        <p:strVal val="visible"/>
                                      </p:to>
                                    </p:set>
                                    <p:animEffect transition="in" filter="fade">
                                      <p:cBhvr>
                                        <p:cTn id="123" dur="500"/>
                                        <p:tgtEl>
                                          <p:spTgt spid="586"/>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587"/>
                                        </p:tgtEl>
                                        <p:attrNameLst>
                                          <p:attrName>style.visibility</p:attrName>
                                        </p:attrNameLst>
                                      </p:cBhvr>
                                      <p:to>
                                        <p:strVal val="visible"/>
                                      </p:to>
                                    </p:set>
                                    <p:animEffect transition="in" filter="fade">
                                      <p:cBhvr>
                                        <p:cTn id="126" dur="500"/>
                                        <p:tgtEl>
                                          <p:spTgt spid="587"/>
                                        </p:tgtEl>
                                      </p:cBhvr>
                                    </p:animEffect>
                                  </p:childTnLst>
                                </p:cTn>
                              </p:par>
                            </p:childTnLst>
                          </p:cTn>
                        </p:par>
                      </p:childTnLst>
                    </p:cTn>
                  </p:par>
                  <p:par>
                    <p:cTn id="127" fill="hold">
                      <p:stCondLst>
                        <p:cond delay="indefinite"/>
                      </p:stCondLst>
                      <p:childTnLst>
                        <p:par>
                          <p:cTn id="128" fill="hold">
                            <p:stCondLst>
                              <p:cond delay="0"/>
                            </p:stCondLst>
                            <p:childTnLst>
                              <p:par>
                                <p:cTn id="129" presetID="6" presetClass="emph" presetSubtype="0" fill="hold" nodeType="clickEffect">
                                  <p:stCondLst>
                                    <p:cond delay="0"/>
                                  </p:stCondLst>
                                  <p:childTnLst>
                                    <p:animScale>
                                      <p:cBhvr>
                                        <p:cTn id="130" dur="500" fill="hold"/>
                                        <p:tgtEl>
                                          <p:spTgt spid="30"/>
                                        </p:tgtEl>
                                      </p:cBhvr>
                                      <p:by x="50000" y="50000"/>
                                    </p:animScale>
                                  </p:childTnLst>
                                </p:cTn>
                              </p:par>
                              <p:par>
                                <p:cTn id="131" presetID="6" presetClass="emph" presetSubtype="0" fill="hold" nodeType="withEffect">
                                  <p:stCondLst>
                                    <p:cond delay="0"/>
                                  </p:stCondLst>
                                  <p:childTnLst>
                                    <p:animScale>
                                      <p:cBhvr>
                                        <p:cTn id="132" dur="500" fill="hold"/>
                                        <p:tgtEl>
                                          <p:spTgt spid="94"/>
                                        </p:tgtEl>
                                      </p:cBhvr>
                                      <p:by x="50000" y="50000"/>
                                    </p:animScale>
                                  </p:childTnLst>
                                </p:cTn>
                              </p:par>
                              <p:par>
                                <p:cTn id="133" presetID="6" presetClass="emph" presetSubtype="0" fill="hold" nodeType="withEffect">
                                  <p:stCondLst>
                                    <p:cond delay="0"/>
                                  </p:stCondLst>
                                  <p:childTnLst>
                                    <p:animScale>
                                      <p:cBhvr>
                                        <p:cTn id="134" dur="500" fill="hold"/>
                                        <p:tgtEl>
                                          <p:spTgt spid="613"/>
                                        </p:tgtEl>
                                      </p:cBhvr>
                                      <p:by x="50000" y="50000"/>
                                    </p:animScale>
                                  </p:childTnLst>
                                </p:cTn>
                              </p:par>
                              <p:par>
                                <p:cTn id="135" presetID="6" presetClass="emph" presetSubtype="0" fill="hold" nodeType="withEffect">
                                  <p:stCondLst>
                                    <p:cond delay="0"/>
                                  </p:stCondLst>
                                  <p:childTnLst>
                                    <p:animScale>
                                      <p:cBhvr>
                                        <p:cTn id="136" dur="500" fill="hold"/>
                                        <p:tgtEl>
                                          <p:spTgt spid="607"/>
                                        </p:tgtEl>
                                      </p:cBhvr>
                                      <p:by x="50000" y="50000"/>
                                    </p:animScale>
                                  </p:childTnLst>
                                </p:cTn>
                              </p:par>
                              <p:par>
                                <p:cTn id="137" presetID="6" presetClass="emph" presetSubtype="0" fill="hold" nodeType="withEffect">
                                  <p:stCondLst>
                                    <p:cond delay="0"/>
                                  </p:stCondLst>
                                  <p:childTnLst>
                                    <p:animScale>
                                      <p:cBhvr>
                                        <p:cTn id="138" dur="500" fill="hold"/>
                                        <p:tgtEl>
                                          <p:spTgt spid="21"/>
                                        </p:tgtEl>
                                      </p:cBhvr>
                                      <p:by x="50000" y="50000"/>
                                    </p:animScale>
                                  </p:childTnLst>
                                </p:cTn>
                              </p:par>
                              <p:par>
                                <p:cTn id="139" presetID="6" presetClass="emph" presetSubtype="0" fill="hold" nodeType="withEffect">
                                  <p:stCondLst>
                                    <p:cond delay="0"/>
                                  </p:stCondLst>
                                  <p:childTnLst>
                                    <p:animScale>
                                      <p:cBhvr>
                                        <p:cTn id="140" dur="500" fill="hold"/>
                                        <p:tgtEl>
                                          <p:spTgt spid="93"/>
                                        </p:tgtEl>
                                      </p:cBhvr>
                                      <p:by x="50000" y="50000"/>
                                    </p:animScale>
                                  </p:childTnLst>
                                </p:cTn>
                              </p:par>
                              <p:par>
                                <p:cTn id="141" presetID="6" presetClass="emph" presetSubtype="0" fill="hold" grpId="1" nodeType="withEffect">
                                  <p:stCondLst>
                                    <p:cond delay="0"/>
                                  </p:stCondLst>
                                  <p:childTnLst>
                                    <p:animScale>
                                      <p:cBhvr>
                                        <p:cTn id="142" dur="500" fill="hold"/>
                                        <p:tgtEl>
                                          <p:spTgt spid="132"/>
                                        </p:tgtEl>
                                      </p:cBhvr>
                                      <p:by x="50000" y="50000"/>
                                    </p:animScale>
                                  </p:childTnLst>
                                </p:cTn>
                              </p:par>
                              <p:par>
                                <p:cTn id="143" presetID="6" presetClass="emph" presetSubtype="0" fill="hold" grpId="1" nodeType="withEffect">
                                  <p:stCondLst>
                                    <p:cond delay="0"/>
                                  </p:stCondLst>
                                  <p:childTnLst>
                                    <p:animScale>
                                      <p:cBhvr>
                                        <p:cTn id="144" dur="500" fill="hold"/>
                                        <p:tgtEl>
                                          <p:spTgt spid="131"/>
                                        </p:tgtEl>
                                      </p:cBhvr>
                                      <p:by x="50000" y="50000"/>
                                    </p:animScale>
                                  </p:childTnLst>
                                </p:cTn>
                              </p:par>
                              <p:par>
                                <p:cTn id="145" presetID="6" presetClass="emph" presetSubtype="0" fill="hold" grpId="1" nodeType="withEffect">
                                  <p:stCondLst>
                                    <p:cond delay="0"/>
                                  </p:stCondLst>
                                  <p:childTnLst>
                                    <p:animScale>
                                      <p:cBhvr>
                                        <p:cTn id="146" dur="500" fill="hold"/>
                                        <p:tgtEl>
                                          <p:spTgt spid="133"/>
                                        </p:tgtEl>
                                      </p:cBhvr>
                                      <p:by x="50000" y="50000"/>
                                    </p:animScale>
                                  </p:childTnLst>
                                </p:cTn>
                              </p:par>
                              <p:par>
                                <p:cTn id="147" presetID="6" presetClass="emph" presetSubtype="0" fill="hold" nodeType="withEffect">
                                  <p:stCondLst>
                                    <p:cond delay="0"/>
                                  </p:stCondLst>
                                  <p:childTnLst>
                                    <p:animScale>
                                      <p:cBhvr>
                                        <p:cTn id="148" dur="500" fill="hold"/>
                                        <p:tgtEl>
                                          <p:spTgt spid="586"/>
                                        </p:tgtEl>
                                      </p:cBhvr>
                                      <p:by x="50000" y="50000"/>
                                    </p:animScale>
                                  </p:childTnLst>
                                </p:cTn>
                              </p:par>
                              <p:par>
                                <p:cTn id="149" presetID="6" presetClass="emph" presetSubtype="0" fill="hold" nodeType="withEffect">
                                  <p:stCondLst>
                                    <p:cond delay="0"/>
                                  </p:stCondLst>
                                  <p:childTnLst>
                                    <p:animScale>
                                      <p:cBhvr>
                                        <p:cTn id="150" dur="500" fill="hold"/>
                                        <p:tgtEl>
                                          <p:spTgt spid="589"/>
                                        </p:tgtEl>
                                      </p:cBhvr>
                                      <p:by x="50000" y="50000"/>
                                    </p:animScale>
                                  </p:childTnLst>
                                </p:cTn>
                              </p:par>
                              <p:par>
                                <p:cTn id="151" presetID="6" presetClass="emph" presetSubtype="0" fill="hold" nodeType="withEffect">
                                  <p:stCondLst>
                                    <p:cond delay="0"/>
                                  </p:stCondLst>
                                  <p:childTnLst>
                                    <p:animScale>
                                      <p:cBhvr>
                                        <p:cTn id="152" dur="500" fill="hold"/>
                                        <p:tgtEl>
                                          <p:spTgt spid="129"/>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0" grpId="0" animBg="1"/>
      <p:bldP spid="21" grpId="3" animBg="1"/>
      <p:bldP spid="33" grpId="0" animBg="1"/>
      <p:bldP spid="36" grpId="0" animBg="1"/>
      <p:bldP spid="94" grpId="0" animBg="1"/>
      <p:bldP spid="585" grpId="0" animBg="1"/>
      <p:bldP spid="586" grpId="0" animBg="1"/>
      <p:bldP spid="587" grpId="0" animBg="1"/>
      <p:bldP spid="589" grpId="2" animBg="1"/>
      <p:bldP spid="607" grpId="2" animBg="1"/>
      <p:bldP spid="612" grpId="0" animBg="1"/>
      <p:bldP spid="613" grpId="0" animBg="1"/>
      <p:bldP spid="614" grpId="0" animBg="1"/>
      <p:bldP spid="131" grpId="0" animBg="1"/>
      <p:bldP spid="131" grpId="1" animBg="1"/>
      <p:bldP spid="132" grpId="0" animBg="1"/>
      <p:bldP spid="132" grpId="1" animBg="1"/>
      <p:bldP spid="133" grpId="0" animBg="1"/>
      <p:bldP spid="133" grpId="1" animBg="1"/>
      <p:bldP spid="128" grpId="0" animBg="1"/>
      <p:bldP spid="129" grpId="2" animBg="1"/>
      <p:bldP spid="130" grpId="0" animBg="1"/>
      <p:bldP spid="93" grpId="2" animBg="1"/>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Redundancy elimination (RE): </a:t>
            </a:r>
            <a:br>
              <a:rPr lang="en-US" sz="3600" dirty="0" smtClean="0"/>
            </a:br>
            <a:r>
              <a:rPr lang="en-US" sz="3600" dirty="0" smtClean="0"/>
              <a:t>Many solutions</a:t>
            </a:r>
            <a:endParaRPr lang="en-US" sz="3600" dirty="0"/>
          </a:p>
        </p:txBody>
      </p:sp>
      <p:sp>
        <p:nvSpPr>
          <p:cNvPr id="4" name="Content Placeholder 3"/>
          <p:cNvSpPr>
            <a:spLocks noGrp="1"/>
          </p:cNvSpPr>
          <p:nvPr>
            <p:ph idx="1"/>
          </p:nvPr>
        </p:nvSpPr>
        <p:spPr>
          <a:xfrm>
            <a:off x="612648" y="1600200"/>
            <a:ext cx="8302752" cy="4648200"/>
          </a:xfrm>
        </p:spPr>
        <p:txBody>
          <a:bodyPr>
            <a:normAutofit/>
          </a:bodyPr>
          <a:lstStyle/>
          <a:p>
            <a:r>
              <a:rPr lang="en-US" sz="2162" dirty="0" smtClean="0"/>
              <a:t>Application-layer approaches</a:t>
            </a:r>
          </a:p>
          <a:p>
            <a:pPr lvl="1"/>
            <a:r>
              <a:rPr lang="en-US" sz="1946" dirty="0" smtClean="0"/>
              <a:t>E.g., Web and P2P caches, proxies</a:t>
            </a:r>
          </a:p>
          <a:p>
            <a:pPr lvl="1"/>
            <a:r>
              <a:rPr lang="en-US" sz="1946" dirty="0" smtClean="0"/>
              <a:t>Protocol-specific; miss sub-object redundancies; dynamic objects</a:t>
            </a:r>
          </a:p>
          <a:p>
            <a:pPr lvl="4"/>
            <a:endParaRPr lang="en-US" sz="900" dirty="0" smtClean="0"/>
          </a:p>
          <a:p>
            <a:r>
              <a:rPr lang="en-US" sz="2162" dirty="0" smtClean="0"/>
              <a:t>Protocol-independent redundancy elimination elimination</a:t>
            </a:r>
          </a:p>
          <a:p>
            <a:pPr lvl="1"/>
            <a:r>
              <a:rPr lang="en-US" sz="1946" dirty="0" smtClean="0"/>
              <a:t>Operate below app layer: remove duplicate bytes from any network flow</a:t>
            </a:r>
          </a:p>
          <a:p>
            <a:pPr lvl="1"/>
            <a:r>
              <a:rPr lang="en-US" sz="1946" dirty="0" smtClean="0"/>
              <a:t>E.g.: WAN optimizers, de-duplication or single-copy storage</a:t>
            </a:r>
          </a:p>
          <a:p>
            <a:pPr lvl="1"/>
            <a:r>
              <a:rPr lang="en-US" sz="1946" dirty="0" smtClean="0"/>
              <a:t>Much more effective and general than app-layer techniques</a:t>
            </a:r>
          </a:p>
          <a:p>
            <a:pPr lvl="3"/>
            <a:endParaRPr lang="en-US" sz="900" dirty="0" smtClean="0"/>
          </a:p>
          <a:p>
            <a:r>
              <a:rPr lang="en-US" sz="2162" dirty="0" smtClean="0"/>
              <a:t>Other approaches with similar goals</a:t>
            </a:r>
          </a:p>
          <a:p>
            <a:pPr lvl="1"/>
            <a:r>
              <a:rPr lang="en-US" sz="1946" dirty="0" err="1" smtClean="0"/>
              <a:t>CDNs</a:t>
            </a:r>
            <a:r>
              <a:rPr lang="en-US" sz="1946" dirty="0" smtClean="0"/>
              <a:t>, peer-assisted download (e.g., </a:t>
            </a:r>
            <a:r>
              <a:rPr lang="en-US" sz="1946" dirty="0" err="1" smtClean="0"/>
              <a:t>Bittorrent</a:t>
            </a:r>
            <a:r>
              <a:rPr lang="en-US" sz="1946" dirty="0" smtClean="0"/>
              <a:t>), multicast protocols</a:t>
            </a:r>
          </a:p>
          <a:p>
            <a:pPr lvl="1"/>
            <a:r>
              <a:rPr lang="en-US" sz="1946" dirty="0" smtClean="0"/>
              <a:t>Clean-slate: Data Oriented Transport and Similarity Enhanced Transfers</a:t>
            </a:r>
          </a:p>
          <a:p>
            <a:pPr lvl="1"/>
            <a:endParaRPr lang="en-US" sz="865" dirty="0" smtClean="0"/>
          </a:p>
          <a:p>
            <a:r>
              <a:rPr lang="en-US" sz="2162" dirty="0" smtClean="0"/>
              <a:t>All are </a:t>
            </a:r>
            <a:r>
              <a:rPr lang="en-US" sz="2162" b="1" i="1" dirty="0" smtClean="0">
                <a:solidFill>
                  <a:srgbClr val="FF6600"/>
                </a:solidFill>
              </a:rPr>
              <a:t>point solutions </a:t>
            </a:r>
            <a:r>
              <a:rPr lang="en-US" sz="2162" dirty="0" err="1" smtClean="0">
                <a:sym typeface="Wingdings"/>
              </a:rPr>
              <a:t></a:t>
            </a:r>
            <a:r>
              <a:rPr lang="en-US" sz="2162" dirty="0" smtClean="0">
                <a:sym typeface="Wingdings"/>
              </a:rPr>
              <a:t> specific link, system, application or protocol</a:t>
            </a:r>
          </a:p>
        </p:txBody>
      </p:sp>
      <p:sp>
        <p:nvSpPr>
          <p:cNvPr id="3" name="Slide Number Placeholder 2"/>
          <p:cNvSpPr>
            <a:spLocks noGrp="1"/>
          </p:cNvSpPr>
          <p:nvPr>
            <p:ph type="sldNum" sz="quarter" idx="12"/>
          </p:nvPr>
        </p:nvSpPr>
        <p:spPr/>
        <p:txBody>
          <a:bodyPr>
            <a:normAutofit/>
          </a:bodyPr>
          <a:lstStyle/>
          <a:p>
            <a:pPr>
              <a:defRPr/>
            </a:pPr>
            <a:fld id="{127DDA1B-A813-48E7-A621-BCE11CD7923A}" type="slidenum">
              <a:rPr lang="en-US" smtClean="0"/>
              <a:pPr>
                <a:defRPr/>
              </a:pPr>
              <a:t>50</a:t>
            </a:fld>
            <a:endParaRPr lang="en-US"/>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How? Ideas from WAN optimization</a:t>
            </a:r>
            <a:endParaRPr lang="en-US" dirty="0"/>
          </a:p>
        </p:txBody>
      </p:sp>
      <p:sp>
        <p:nvSpPr>
          <p:cNvPr id="35" name="Content Placeholder 34"/>
          <p:cNvSpPr>
            <a:spLocks noGrp="1"/>
          </p:cNvSpPr>
          <p:nvPr>
            <p:ph idx="1"/>
          </p:nvPr>
        </p:nvSpPr>
        <p:spPr>
          <a:xfrm>
            <a:off x="612648" y="1676400"/>
            <a:ext cx="8150352" cy="4724400"/>
          </a:xfrm>
        </p:spPr>
        <p:txBody>
          <a:bodyPr>
            <a:noAutofit/>
          </a:bodyPr>
          <a:lstStyle/>
          <a:p>
            <a:endParaRPr lang="en-US" sz="1800" dirty="0" smtClean="0"/>
          </a:p>
          <a:p>
            <a:endParaRPr lang="en-US" sz="1800" dirty="0" smtClean="0"/>
          </a:p>
          <a:p>
            <a:endParaRPr lang="en-US" sz="1800" dirty="0" smtClean="0"/>
          </a:p>
          <a:p>
            <a:endParaRPr lang="en-US" sz="1800" dirty="0" smtClean="0"/>
          </a:p>
          <a:p>
            <a:endParaRPr lang="en-US" sz="1100" dirty="0" smtClean="0"/>
          </a:p>
          <a:p>
            <a:pPr>
              <a:buNone/>
            </a:pPr>
            <a:endParaRPr lang="en-US" sz="1800" dirty="0" smtClean="0"/>
          </a:p>
          <a:p>
            <a:r>
              <a:rPr lang="en-US" sz="2000" dirty="0" smtClean="0"/>
              <a:t>Network must examine byte streams, remove duplicates, reinsert</a:t>
            </a:r>
          </a:p>
          <a:p>
            <a:r>
              <a:rPr lang="en-US" sz="2000" dirty="0" smtClean="0"/>
              <a:t>Building blocks from WAN optimizers: RE agnostic to application, ports or flow semantics</a:t>
            </a:r>
          </a:p>
          <a:p>
            <a:r>
              <a:rPr lang="en-US" sz="2000" dirty="0" smtClean="0"/>
              <a:t>Upstream cache = content table + fingerprint index</a:t>
            </a:r>
          </a:p>
          <a:p>
            <a:pPr lvl="1"/>
            <a:r>
              <a:rPr lang="en-US" sz="1800" dirty="0" smtClean="0"/>
              <a:t>Fingerprint index: content-based names for chunks of bytes in payload</a:t>
            </a:r>
          </a:p>
          <a:p>
            <a:pPr lvl="1"/>
            <a:r>
              <a:rPr lang="en-US" sz="1800" dirty="0" smtClean="0"/>
              <a:t>Fingerprints computed for content, looked up to identify redundant byte-strings</a:t>
            </a:r>
          </a:p>
          <a:p>
            <a:pPr lvl="1"/>
            <a:r>
              <a:rPr lang="en-US" sz="1800" dirty="0" smtClean="0"/>
              <a:t>Downstream cache: content table</a:t>
            </a:r>
          </a:p>
        </p:txBody>
      </p:sp>
      <p:sp>
        <p:nvSpPr>
          <p:cNvPr id="32" name="Slide Number Placeholder 4"/>
          <p:cNvSpPr>
            <a:spLocks noGrp="1"/>
          </p:cNvSpPr>
          <p:nvPr>
            <p:ph type="sldNum" sz="quarter" idx="12"/>
          </p:nvPr>
        </p:nvSpPr>
        <p:spPr>
          <a:xfrm>
            <a:off x="6400800" y="3216275"/>
            <a:ext cx="2133600" cy="365125"/>
          </a:xfrm>
        </p:spPr>
        <p:txBody>
          <a:bodyPr/>
          <a:lstStyle/>
          <a:p>
            <a:pPr>
              <a:defRPr/>
            </a:pPr>
            <a:fld id="{C6A3F146-9CCC-455D-A249-3FAD9DC8A94F}" type="slidenum">
              <a:rPr lang="en-US" sz="1200">
                <a:latin typeface="Calibri"/>
                <a:cs typeface="Calibri"/>
              </a:rPr>
              <a:pPr>
                <a:defRPr/>
              </a:pPr>
              <a:t>51</a:t>
            </a:fld>
            <a:endParaRPr lang="en-US" sz="1200" dirty="0">
              <a:latin typeface="Calibri"/>
              <a:cs typeface="Calibri"/>
            </a:endParaRPr>
          </a:p>
        </p:txBody>
      </p:sp>
      <p:sp>
        <p:nvSpPr>
          <p:cNvPr id="7" name="Slide Number Placeholder 236"/>
          <p:cNvSpPr txBox="1">
            <a:spLocks/>
          </p:cNvSpPr>
          <p:nvPr/>
        </p:nvSpPr>
        <p:spPr>
          <a:xfrm>
            <a:off x="0" y="1295400"/>
            <a:ext cx="533400" cy="244476"/>
          </a:xfrm>
          <a:prstGeom prst="rect">
            <a:avLst/>
          </a:prstGeom>
        </p:spPr>
        <p:txBody>
          <a:bodyPr vert="horz" anchor="ctr" anchorCtr="0">
            <a:normAutofit fontScale="850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493BE89-6C61-4410-B503-68E59F53D61E}" type="slidenum">
              <a:rPr kumimoji="0" lang="en-US" sz="1400" b="1" i="0" u="none" strike="noStrike" kern="1200" cap="none" spc="0" normalizeH="0" baseline="0" noProof="0" smtClean="0">
                <a:ln>
                  <a:noFill/>
                </a:ln>
                <a:solidFill>
                  <a:srgbClr val="FFFFFF"/>
                </a:solidFill>
                <a:effectLst/>
                <a:uLnTx/>
                <a:uFillTx/>
                <a:latin typeface="Calibri"/>
                <a:ea typeface="+mn-ea"/>
                <a:cs typeface="Calibri"/>
              </a:rPr>
              <a:pPr marL="0" marR="0" lvl="0" indent="0" algn="ctr" defTabSz="914400" rtl="0" eaLnBrk="1" fontAlgn="base" latinLnBrk="0" hangingPunct="1">
                <a:lnSpc>
                  <a:spcPct val="100000"/>
                </a:lnSpc>
                <a:spcBef>
                  <a:spcPct val="0"/>
                </a:spcBef>
                <a:spcAft>
                  <a:spcPct val="0"/>
                </a:spcAft>
                <a:buClrTx/>
                <a:buSzTx/>
                <a:buFontTx/>
                <a:buNone/>
                <a:tabLst/>
                <a:defRPr/>
              </a:pPr>
              <a:t>51</a:t>
            </a:fld>
            <a:endParaRPr kumimoji="0" lang="en-US" sz="1400" b="1" i="0" u="none" strike="noStrike" kern="1200" cap="none" spc="0" normalizeH="0" baseline="0" noProof="0" dirty="0">
              <a:ln>
                <a:noFill/>
              </a:ln>
              <a:solidFill>
                <a:srgbClr val="FFFFFF"/>
              </a:solidFill>
              <a:effectLst/>
              <a:uLnTx/>
              <a:uFillTx/>
              <a:latin typeface="Calibri"/>
              <a:ea typeface="+mn-ea"/>
              <a:cs typeface="Calibri"/>
            </a:endParaRPr>
          </a:p>
        </p:txBody>
      </p:sp>
      <p:sp>
        <p:nvSpPr>
          <p:cNvPr id="8" name="Cloud 7"/>
          <p:cNvSpPr/>
          <p:nvPr/>
        </p:nvSpPr>
        <p:spPr>
          <a:xfrm>
            <a:off x="7086600" y="2286000"/>
            <a:ext cx="1752600" cy="9144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Calibri"/>
              <a:cs typeface="Calibri"/>
            </a:endParaRPr>
          </a:p>
        </p:txBody>
      </p:sp>
      <p:sp>
        <p:nvSpPr>
          <p:cNvPr id="9" name="Flowchart: Magnetic Disk 6"/>
          <p:cNvSpPr/>
          <p:nvPr/>
        </p:nvSpPr>
        <p:spPr>
          <a:xfrm>
            <a:off x="2514600" y="2209800"/>
            <a:ext cx="838200" cy="1143000"/>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10" name="Flowchart: Magnetic Disk 7"/>
          <p:cNvSpPr/>
          <p:nvPr/>
        </p:nvSpPr>
        <p:spPr>
          <a:xfrm>
            <a:off x="6477000" y="2209800"/>
            <a:ext cx="838200" cy="1143000"/>
          </a:xfrm>
          <a:prstGeom prst="flowChartMagneticDisk">
            <a:avLst/>
          </a:prstGeom>
          <a:solidFill>
            <a:schemeClr val="accent6">
              <a:lumMod val="20000"/>
              <a:lumOff val="80000"/>
            </a:schemeClr>
          </a:solidFill>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cxnSp>
        <p:nvCxnSpPr>
          <p:cNvPr id="11" name="Straight Connector 10"/>
          <p:cNvCxnSpPr>
            <a:stCxn id="9" idx="4"/>
            <a:endCxn id="10" idx="2"/>
          </p:cNvCxnSpPr>
          <p:nvPr/>
        </p:nvCxnSpPr>
        <p:spPr>
          <a:xfrm>
            <a:off x="3352800" y="2781300"/>
            <a:ext cx="3124200" cy="1588"/>
          </a:xfrm>
          <a:prstGeom prst="line">
            <a:avLst/>
          </a:prstGeom>
          <a:ln w="63500">
            <a:solidFill>
              <a:schemeClr val="tx1"/>
            </a:solidFill>
          </a:ln>
          <a:effectLst>
            <a:outerShdw blurRad="50800" dist="38100" dir="2700000" algn="tl"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447800" y="1545336"/>
            <a:ext cx="762000" cy="304800"/>
          </a:xfrm>
          <a:prstGeom prst="rect">
            <a:avLst/>
          </a:prstGeom>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13" name="Rectangle 12"/>
          <p:cNvSpPr/>
          <p:nvPr/>
        </p:nvSpPr>
        <p:spPr>
          <a:xfrm>
            <a:off x="2514600" y="2743200"/>
            <a:ext cx="838200" cy="304800"/>
          </a:xfrm>
          <a:prstGeom prst="rect">
            <a:avLst/>
          </a:prstGeom>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14" name="Rectangle 13"/>
          <p:cNvSpPr/>
          <p:nvPr/>
        </p:nvSpPr>
        <p:spPr>
          <a:xfrm>
            <a:off x="1600200" y="1545336"/>
            <a:ext cx="457200" cy="304800"/>
          </a:xfrm>
          <a:prstGeom prst="rect">
            <a:avLst/>
          </a:prstGeom>
          <a:solidFill>
            <a:srgbClr val="FF0000"/>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15" name="Rectangle 14"/>
          <p:cNvSpPr/>
          <p:nvPr/>
        </p:nvSpPr>
        <p:spPr>
          <a:xfrm>
            <a:off x="2743200" y="2743200"/>
            <a:ext cx="533400" cy="304800"/>
          </a:xfrm>
          <a:prstGeom prst="rect">
            <a:avLst/>
          </a:prstGeom>
          <a:solidFill>
            <a:srgbClr val="FF0000"/>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grpSp>
        <p:nvGrpSpPr>
          <p:cNvPr id="3" name="Group 19"/>
          <p:cNvGrpSpPr/>
          <p:nvPr/>
        </p:nvGrpSpPr>
        <p:grpSpPr>
          <a:xfrm>
            <a:off x="1676400" y="1905000"/>
            <a:ext cx="381000" cy="304800"/>
            <a:chOff x="838200" y="4953000"/>
            <a:chExt cx="685800" cy="304800"/>
          </a:xfrm>
          <a:effectLst>
            <a:outerShdw blurRad="50800" dist="38100" dir="2700000" algn="tl" rotWithShape="0">
              <a:srgbClr val="000000">
                <a:alpha val="43000"/>
              </a:srgbClr>
            </a:outerShdw>
          </a:effectLst>
        </p:grpSpPr>
        <p:sp>
          <p:nvSpPr>
            <p:cNvPr id="17" name="Rectangle 16"/>
            <p:cNvSpPr/>
            <p:nvPr/>
          </p:nvSpPr>
          <p:spPr>
            <a:xfrm>
              <a:off x="838200" y="4953000"/>
              <a:ext cx="304799"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18" name="Rectangle 17"/>
            <p:cNvSpPr/>
            <p:nvPr/>
          </p:nvSpPr>
          <p:spPr>
            <a:xfrm>
              <a:off x="1025237" y="4953000"/>
              <a:ext cx="193963"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19" name="Rectangle 18"/>
            <p:cNvSpPr/>
            <p:nvPr/>
          </p:nvSpPr>
          <p:spPr>
            <a:xfrm>
              <a:off x="1219201" y="4953000"/>
              <a:ext cx="304799"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grpSp>
      <p:sp>
        <p:nvSpPr>
          <p:cNvPr id="20" name="Rectangle 19"/>
          <p:cNvSpPr/>
          <p:nvPr/>
        </p:nvSpPr>
        <p:spPr>
          <a:xfrm>
            <a:off x="6477000" y="2895600"/>
            <a:ext cx="838200" cy="304800"/>
          </a:xfrm>
          <a:prstGeom prst="rect">
            <a:avLst/>
          </a:prstGeom>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21" name="Rectangle 20"/>
          <p:cNvSpPr/>
          <p:nvPr/>
        </p:nvSpPr>
        <p:spPr>
          <a:xfrm>
            <a:off x="6705600" y="2895600"/>
            <a:ext cx="533400" cy="304800"/>
          </a:xfrm>
          <a:prstGeom prst="rect">
            <a:avLst/>
          </a:prstGeom>
          <a:solidFill>
            <a:srgbClr val="FF0000"/>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22" name="Rectangle 21"/>
          <p:cNvSpPr/>
          <p:nvPr/>
        </p:nvSpPr>
        <p:spPr>
          <a:xfrm>
            <a:off x="6934200" y="1600200"/>
            <a:ext cx="685800" cy="304800"/>
          </a:xfrm>
          <a:prstGeom prst="rect">
            <a:avLst/>
          </a:prstGeom>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23" name="TextBox 22"/>
          <p:cNvSpPr txBox="1"/>
          <p:nvPr/>
        </p:nvSpPr>
        <p:spPr>
          <a:xfrm>
            <a:off x="2514600" y="3429000"/>
            <a:ext cx="1905000" cy="338554"/>
          </a:xfrm>
          <a:prstGeom prst="rect">
            <a:avLst/>
          </a:prstGeom>
          <a:noFill/>
        </p:spPr>
        <p:txBody>
          <a:bodyPr wrap="square" rtlCol="0">
            <a:spAutoFit/>
          </a:bodyPr>
          <a:lstStyle/>
          <a:p>
            <a:r>
              <a:rPr lang="en-US" sz="1600" dirty="0" smtClean="0">
                <a:latin typeface="Calibri"/>
                <a:cs typeface="Calibri"/>
              </a:rPr>
              <a:t>Cache</a:t>
            </a:r>
            <a:endParaRPr lang="en-US" sz="1600" dirty="0">
              <a:latin typeface="Calibri"/>
              <a:cs typeface="Calibri"/>
            </a:endParaRPr>
          </a:p>
        </p:txBody>
      </p:sp>
      <p:sp>
        <p:nvSpPr>
          <p:cNvPr id="24" name="TextBox 23"/>
          <p:cNvSpPr txBox="1"/>
          <p:nvPr/>
        </p:nvSpPr>
        <p:spPr>
          <a:xfrm>
            <a:off x="6553200" y="3429000"/>
            <a:ext cx="2438400" cy="338554"/>
          </a:xfrm>
          <a:prstGeom prst="rect">
            <a:avLst/>
          </a:prstGeom>
          <a:noFill/>
        </p:spPr>
        <p:txBody>
          <a:bodyPr wrap="square" rtlCol="0">
            <a:spAutoFit/>
          </a:bodyPr>
          <a:lstStyle/>
          <a:p>
            <a:r>
              <a:rPr lang="en-US" sz="1600" dirty="0" smtClean="0">
                <a:latin typeface="Calibri"/>
                <a:cs typeface="Calibri"/>
              </a:rPr>
              <a:t>Cache</a:t>
            </a:r>
            <a:endParaRPr lang="en-US" sz="1600" dirty="0">
              <a:latin typeface="Calibri"/>
              <a:cs typeface="Calibri"/>
            </a:endParaRPr>
          </a:p>
        </p:txBody>
      </p:sp>
      <p:sp>
        <p:nvSpPr>
          <p:cNvPr id="25" name="TextBox 24"/>
          <p:cNvSpPr txBox="1"/>
          <p:nvPr/>
        </p:nvSpPr>
        <p:spPr>
          <a:xfrm>
            <a:off x="4343400" y="2362200"/>
            <a:ext cx="1905000" cy="338554"/>
          </a:xfrm>
          <a:prstGeom prst="rect">
            <a:avLst/>
          </a:prstGeom>
          <a:noFill/>
        </p:spPr>
        <p:txBody>
          <a:bodyPr wrap="square" rtlCol="0">
            <a:spAutoFit/>
          </a:bodyPr>
          <a:lstStyle/>
          <a:p>
            <a:r>
              <a:rPr lang="en-US" sz="1600" dirty="0" smtClean="0">
                <a:latin typeface="Calibri"/>
                <a:cs typeface="Calibri"/>
              </a:rPr>
              <a:t>WAN link</a:t>
            </a:r>
            <a:endParaRPr lang="en-US" sz="1600" dirty="0">
              <a:latin typeface="Calibri"/>
              <a:cs typeface="Calibri"/>
            </a:endParaRPr>
          </a:p>
        </p:txBody>
      </p:sp>
      <p:pic>
        <p:nvPicPr>
          <p:cNvPr id="28" name="Picture 27"/>
          <p:cNvPicPr>
            <a:picLocks noChangeAspect="1"/>
          </p:cNvPicPr>
          <p:nvPr/>
        </p:nvPicPr>
        <p:blipFill>
          <a:blip r:embed="rId4"/>
          <a:stretch>
            <a:fillRect/>
          </a:stretch>
        </p:blipFill>
        <p:spPr>
          <a:xfrm>
            <a:off x="7696200" y="1524000"/>
            <a:ext cx="1293517" cy="762000"/>
          </a:xfrm>
          <a:prstGeom prst="rect">
            <a:avLst/>
          </a:prstGeom>
          <a:effectLst>
            <a:outerShdw blurRad="50800" dist="38100" dir="2700000" algn="tl" rotWithShape="0">
              <a:srgbClr val="000000">
                <a:alpha val="43000"/>
              </a:srgbClr>
            </a:outerShdw>
          </a:effectLst>
        </p:spPr>
      </p:pic>
      <p:pic>
        <p:nvPicPr>
          <p:cNvPr id="29" name="Picture 28"/>
          <p:cNvPicPr>
            <a:picLocks noChangeAspect="1"/>
          </p:cNvPicPr>
          <p:nvPr/>
        </p:nvPicPr>
        <p:blipFill>
          <a:blip r:embed="rId5"/>
          <a:stretch>
            <a:fillRect/>
          </a:stretch>
        </p:blipFill>
        <p:spPr>
          <a:xfrm rot="10800000" flipV="1">
            <a:off x="76200" y="2286000"/>
            <a:ext cx="2362200" cy="1143000"/>
          </a:xfrm>
          <a:prstGeom prst="rect">
            <a:avLst/>
          </a:prstGeom>
          <a:effectLst>
            <a:outerShdw blurRad="50800" dist="38100" dir="2700000" algn="tl" rotWithShape="0">
              <a:srgbClr val="000000">
                <a:alpha val="43000"/>
              </a:srgbClr>
            </a:outerShdw>
          </a:effectLst>
        </p:spPr>
      </p:pic>
      <p:sp>
        <p:nvSpPr>
          <p:cNvPr id="30" name="TextBox 29"/>
          <p:cNvSpPr txBox="1"/>
          <p:nvPr/>
        </p:nvSpPr>
        <p:spPr>
          <a:xfrm>
            <a:off x="685800" y="3440668"/>
            <a:ext cx="1905000" cy="338554"/>
          </a:xfrm>
          <a:prstGeom prst="rect">
            <a:avLst/>
          </a:prstGeom>
          <a:noFill/>
        </p:spPr>
        <p:txBody>
          <a:bodyPr wrap="square" rtlCol="0">
            <a:spAutoFit/>
          </a:bodyPr>
          <a:lstStyle/>
          <a:p>
            <a:r>
              <a:rPr lang="en-US" sz="1600" dirty="0" smtClean="0">
                <a:latin typeface="Calibri"/>
                <a:cs typeface="Calibri"/>
              </a:rPr>
              <a:t>Data center</a:t>
            </a:r>
            <a:endParaRPr lang="en-US" sz="1600" dirty="0">
              <a:latin typeface="Calibri"/>
              <a:cs typeface="Calibri"/>
            </a:endParaRPr>
          </a:p>
        </p:txBody>
      </p:sp>
      <p:sp>
        <p:nvSpPr>
          <p:cNvPr id="31" name="TextBox 30"/>
          <p:cNvSpPr txBox="1"/>
          <p:nvPr/>
        </p:nvSpPr>
        <p:spPr>
          <a:xfrm>
            <a:off x="7162800" y="3429000"/>
            <a:ext cx="1676400" cy="338554"/>
          </a:xfrm>
          <a:prstGeom prst="rect">
            <a:avLst/>
          </a:prstGeom>
          <a:noFill/>
        </p:spPr>
        <p:txBody>
          <a:bodyPr wrap="square" rtlCol="0">
            <a:spAutoFit/>
          </a:bodyPr>
          <a:lstStyle/>
          <a:p>
            <a:pPr algn="ctr"/>
            <a:r>
              <a:rPr lang="en-US" sz="1600" dirty="0" smtClean="0">
                <a:latin typeface="Calibri"/>
                <a:cs typeface="Calibri"/>
              </a:rPr>
              <a:t>Enterprise</a:t>
            </a:r>
            <a:endParaRPr lang="en-US" sz="1600" dirty="0">
              <a:latin typeface="Calibri"/>
              <a:cs typeface="Calibri"/>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0.00417 2.22222E-6 L 0.54584 2.22222E-6 " pathEditMode="relative" rAng="0" ptsTypes="AA">
                                      <p:cBhvr>
                                        <p:cTn id="25" dur="2000" fill="hold"/>
                                        <p:tgtEl>
                                          <p:spTgt spid="3"/>
                                        </p:tgtEl>
                                        <p:attrNameLst>
                                          <p:attrName>ppt_x</p:attrName>
                                          <p:attrName>ppt_y</p:attrName>
                                        </p:attrNameLst>
                                      </p:cBhvr>
                                      <p:rCtr x="271" y="0"/>
                                    </p:animMotion>
                                  </p:childTnLst>
                                </p:cTn>
                              </p:par>
                              <p:par>
                                <p:cTn id="26" presetID="10" presetClass="exit" presetSubtype="0" fill="hold" grpId="1" nodeType="with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par>
                          <p:cTn id="42" fill="hold">
                            <p:stCondLst>
                              <p:cond delay="0"/>
                            </p:stCondLst>
                            <p:childTnLst>
                              <p:par>
                                <p:cTn id="43" presetID="63" presetClass="path" presetSubtype="0" accel="50000" decel="50000" fill="hold" grpId="1" nodeType="afterEffect">
                                  <p:stCondLst>
                                    <p:cond delay="0"/>
                                  </p:stCondLst>
                                  <p:childTnLst>
                                    <p:animMotion origin="layout" path="M -3.33333E-6 -2.22222E-6 L 0.12917 -2.22222E-6 " pathEditMode="relative" rAng="0" ptsTypes="AA">
                                      <p:cBhvr>
                                        <p:cTn id="44" dur="1000" fill="hold"/>
                                        <p:tgtEl>
                                          <p:spTgt spid="22"/>
                                        </p:tgtEl>
                                        <p:attrNameLst>
                                          <p:attrName>ppt_x</p:attrName>
                                          <p:attrName>ppt_y</p:attrName>
                                        </p:attrNameLst>
                                      </p:cBhvr>
                                      <p:rCtr x="65" y="0"/>
                                    </p:animMotion>
                                  </p:childTnLst>
                                </p:cTn>
                              </p:par>
                              <p:par>
                                <p:cTn id="45" presetID="10" presetClass="exit" presetSubtype="0" fill="hold" nodeType="withEffect">
                                  <p:stCondLst>
                                    <p:cond delay="0"/>
                                  </p:stCondLst>
                                  <p:childTnLst>
                                    <p:animEffect transition="out" filter="fade">
                                      <p:cBhvr>
                                        <p:cTn id="46" dur="500"/>
                                        <p:tgtEl>
                                          <p:spTgt spid="3"/>
                                        </p:tgtEl>
                                      </p:cBhvr>
                                    </p:animEffect>
                                    <p:set>
                                      <p:cBhvr>
                                        <p:cTn id="4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4" grpId="1" animBg="1"/>
      <p:bldP spid="15" grpId="0" animBg="1"/>
      <p:bldP spid="20" grpId="0" animBg="1"/>
      <p:bldP spid="21" grpId="0" animBg="1"/>
      <p:bldP spid="22" grpId="0" animBg="1"/>
      <p:bldP spid="22" grpId="1" animBg="1"/>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US" sz="3600" dirty="0" smtClean="0"/>
              <a:t>Growing traffic vs. network performance</a:t>
            </a:r>
          </a:p>
        </p:txBody>
      </p:sp>
      <p:sp>
        <p:nvSpPr>
          <p:cNvPr id="21" name="Content Placeholder 20"/>
          <p:cNvSpPr>
            <a:spLocks noGrp="1"/>
          </p:cNvSpPr>
          <p:nvPr>
            <p:ph idx="1"/>
          </p:nvPr>
        </p:nvSpPr>
        <p:spPr>
          <a:xfrm>
            <a:off x="5166360" y="1569720"/>
            <a:ext cx="3901440" cy="5059680"/>
          </a:xfrm>
        </p:spPr>
        <p:txBody>
          <a:bodyPr>
            <a:noAutofit/>
          </a:bodyPr>
          <a:lstStyle/>
          <a:p>
            <a:pPr marL="320040" lvl="1" indent="-320040">
              <a:spcBef>
                <a:spcPts val="700"/>
              </a:spcBef>
              <a:buClr>
                <a:schemeClr val="accent2"/>
              </a:buClr>
              <a:buSzPct val="60000"/>
              <a:buFont typeface="Wingdings"/>
              <a:buChar char=""/>
            </a:pPr>
            <a:r>
              <a:rPr lang="en-US" sz="2400" dirty="0" smtClean="0"/>
              <a:t>Network traffic volumes growing rapidly</a:t>
            </a:r>
          </a:p>
          <a:p>
            <a:pPr marL="594360" lvl="2" indent="-320040">
              <a:spcBef>
                <a:spcPts val="700"/>
              </a:spcBef>
              <a:buSzPct val="60000"/>
              <a:buFont typeface="Wingdings"/>
              <a:buChar char=""/>
            </a:pPr>
            <a:r>
              <a:rPr lang="en-US" sz="2000" dirty="0" smtClean="0"/>
              <a:t>Annual growth: overall (45%), enterprise (50%), mobile (125%)*</a:t>
            </a:r>
          </a:p>
          <a:p>
            <a:pPr marL="594360" lvl="2" indent="-320040">
              <a:spcBef>
                <a:spcPts val="700"/>
              </a:spcBef>
              <a:buSzPct val="60000"/>
              <a:buFont typeface="Wingdings"/>
              <a:buChar char=""/>
            </a:pPr>
            <a:endParaRPr lang="en-US" sz="400" dirty="0" smtClean="0"/>
          </a:p>
          <a:p>
            <a:pPr marL="320040" lvl="1" indent="-320040">
              <a:spcBef>
                <a:spcPts val="700"/>
              </a:spcBef>
              <a:buClr>
                <a:schemeClr val="accent2"/>
              </a:buClr>
              <a:buSzPct val="60000"/>
              <a:buFont typeface="Wingdings"/>
              <a:buChar char=""/>
            </a:pPr>
            <a:r>
              <a:rPr lang="en-US" sz="2400" dirty="0" smtClean="0"/>
              <a:t>Growing strain on installed capacity everywhere</a:t>
            </a:r>
          </a:p>
          <a:p>
            <a:pPr marL="594360" lvl="2" indent="-320040">
              <a:spcBef>
                <a:spcPts val="700"/>
              </a:spcBef>
              <a:buSzPct val="60000"/>
              <a:buFont typeface="Wingdings"/>
              <a:buChar char=""/>
            </a:pPr>
            <a:r>
              <a:rPr lang="en-US" sz="2100" dirty="0" smtClean="0"/>
              <a:t>Core, enterprise access, data center, cellular, wireless…</a:t>
            </a:r>
          </a:p>
          <a:p>
            <a:pPr marL="1051560" lvl="3" indent="-320040">
              <a:spcBef>
                <a:spcPts val="700"/>
              </a:spcBef>
              <a:buSzPct val="60000"/>
              <a:buFont typeface="Wingdings"/>
              <a:buChar char=""/>
            </a:pPr>
            <a:endParaRPr lang="en-US" sz="100" dirty="0" smtClean="0"/>
          </a:p>
          <a:p>
            <a:pPr marL="320040" lvl="1" indent="-320040">
              <a:spcBef>
                <a:spcPts val="700"/>
              </a:spcBef>
              <a:buClr>
                <a:schemeClr val="accent2"/>
              </a:buClr>
              <a:buSzPct val="60000"/>
              <a:buFont typeface="Wingdings"/>
              <a:buChar char=""/>
            </a:pPr>
            <a:r>
              <a:rPr lang="en-US" sz="2400" i="1" dirty="0" smtClean="0"/>
              <a:t>How to sustain robust network performance?</a:t>
            </a:r>
          </a:p>
        </p:txBody>
      </p:sp>
      <p:sp>
        <p:nvSpPr>
          <p:cNvPr id="237" name="Slide Number Placeholder 236"/>
          <p:cNvSpPr>
            <a:spLocks noGrp="1"/>
          </p:cNvSpPr>
          <p:nvPr>
            <p:ph type="sldNum" sz="quarter" idx="12"/>
          </p:nvPr>
        </p:nvSpPr>
        <p:spPr>
          <a:xfrm>
            <a:off x="0" y="1295400"/>
            <a:ext cx="533400" cy="244476"/>
          </a:xfrm>
        </p:spPr>
        <p:txBody>
          <a:bodyPr>
            <a:normAutofit fontScale="92500" lnSpcReduction="10000"/>
          </a:bodyPr>
          <a:lstStyle/>
          <a:p>
            <a:pPr>
              <a:defRPr/>
            </a:pPr>
            <a:fld id="{C493BE89-6C61-4410-B503-68E59F53D61E}" type="slidenum">
              <a:rPr lang="en-US">
                <a:latin typeface="Calibri"/>
                <a:cs typeface="Calibri"/>
              </a:rPr>
              <a:pPr>
                <a:defRPr/>
              </a:pPr>
              <a:t>52</a:t>
            </a:fld>
            <a:endParaRPr lang="en-US" dirty="0">
              <a:latin typeface="Calibri"/>
              <a:cs typeface="Calibri"/>
            </a:endParaRPr>
          </a:p>
        </p:txBody>
      </p:sp>
      <p:sp>
        <p:nvSpPr>
          <p:cNvPr id="40" name="TextBox 39"/>
          <p:cNvSpPr txBox="1"/>
          <p:nvPr/>
        </p:nvSpPr>
        <p:spPr>
          <a:xfrm>
            <a:off x="5257800" y="6504801"/>
            <a:ext cx="3513928" cy="276999"/>
          </a:xfrm>
          <a:prstGeom prst="rect">
            <a:avLst/>
          </a:prstGeom>
          <a:noFill/>
        </p:spPr>
        <p:txBody>
          <a:bodyPr wrap="none" rtlCol="0">
            <a:spAutoFit/>
          </a:bodyPr>
          <a:lstStyle/>
          <a:p>
            <a:r>
              <a:rPr lang="en-US" sz="1200" dirty="0" smtClean="0">
                <a:latin typeface="Calibri"/>
                <a:cs typeface="Calibri"/>
              </a:rPr>
              <a:t>* Interview with Cisco CEO, Aug 2007, Network world</a:t>
            </a:r>
            <a:endParaRPr lang="en-US" sz="1200" dirty="0">
              <a:latin typeface="Calibri"/>
              <a:cs typeface="Calibri"/>
            </a:endParaRPr>
          </a:p>
        </p:txBody>
      </p:sp>
      <p:sp>
        <p:nvSpPr>
          <p:cNvPr id="41" name="Cloud 40"/>
          <p:cNvSpPr/>
          <p:nvPr/>
        </p:nvSpPr>
        <p:spPr>
          <a:xfrm>
            <a:off x="2971800" y="5181600"/>
            <a:ext cx="2286000" cy="14478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43" name="Cloud 42"/>
          <p:cNvSpPr/>
          <p:nvPr/>
        </p:nvSpPr>
        <p:spPr>
          <a:xfrm>
            <a:off x="990600" y="5334000"/>
            <a:ext cx="1905000" cy="11430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r>
              <a:rPr lang="en-US" sz="1400" dirty="0" smtClean="0">
                <a:solidFill>
                  <a:schemeClr val="tx1"/>
                </a:solidFill>
                <a:latin typeface="Calibri"/>
                <a:cs typeface="Calibri"/>
              </a:rPr>
              <a:t>Enterprises</a:t>
            </a:r>
            <a:endParaRPr lang="en-US" dirty="0">
              <a:solidFill>
                <a:schemeClr val="tx1"/>
              </a:solidFill>
              <a:latin typeface="Calibri"/>
              <a:cs typeface="Calibri"/>
            </a:endParaRPr>
          </a:p>
        </p:txBody>
      </p:sp>
      <p:pic>
        <p:nvPicPr>
          <p:cNvPr id="45" name="Picture 44"/>
          <p:cNvPicPr>
            <a:picLocks noChangeAspect="1"/>
          </p:cNvPicPr>
          <p:nvPr/>
        </p:nvPicPr>
        <p:blipFill>
          <a:blip r:embed="rId4"/>
          <a:stretch>
            <a:fillRect/>
          </a:stretch>
        </p:blipFill>
        <p:spPr>
          <a:xfrm>
            <a:off x="1219200" y="5638800"/>
            <a:ext cx="676863" cy="398734"/>
          </a:xfrm>
          <a:prstGeom prst="rect">
            <a:avLst/>
          </a:prstGeom>
          <a:solidFill>
            <a:schemeClr val="bg2">
              <a:lumMod val="90000"/>
            </a:schemeClr>
          </a:solidFill>
        </p:spPr>
      </p:pic>
      <p:pic>
        <p:nvPicPr>
          <p:cNvPr id="47" name="Picture 46"/>
          <p:cNvPicPr>
            <a:picLocks noChangeAspect="1"/>
          </p:cNvPicPr>
          <p:nvPr/>
        </p:nvPicPr>
        <p:blipFill>
          <a:blip r:embed="rId4"/>
          <a:stretch>
            <a:fillRect/>
          </a:stretch>
        </p:blipFill>
        <p:spPr>
          <a:xfrm>
            <a:off x="2057399" y="5638800"/>
            <a:ext cx="676863" cy="398734"/>
          </a:xfrm>
          <a:prstGeom prst="rect">
            <a:avLst/>
          </a:prstGeom>
          <a:solidFill>
            <a:schemeClr val="bg2">
              <a:lumMod val="90000"/>
            </a:schemeClr>
          </a:solidFill>
        </p:spPr>
      </p:pic>
      <p:pic>
        <p:nvPicPr>
          <p:cNvPr id="49" name="Picture 48"/>
          <p:cNvPicPr>
            <a:picLocks noChangeAspect="1"/>
          </p:cNvPicPr>
          <p:nvPr/>
        </p:nvPicPr>
        <p:blipFill>
          <a:blip r:embed="rId5"/>
          <a:stretch>
            <a:fillRect/>
          </a:stretch>
        </p:blipFill>
        <p:spPr>
          <a:xfrm>
            <a:off x="4648200" y="5867400"/>
            <a:ext cx="598284" cy="483413"/>
          </a:xfrm>
          <a:prstGeom prst="rect">
            <a:avLst/>
          </a:prstGeom>
          <a:effectLst>
            <a:outerShdw blurRad="50800" dist="38100" dir="2700000" algn="tl" rotWithShape="0">
              <a:srgbClr val="000000">
                <a:alpha val="43000"/>
              </a:srgbClr>
            </a:outerShdw>
          </a:effectLst>
        </p:spPr>
      </p:pic>
      <p:sp>
        <p:nvSpPr>
          <p:cNvPr id="50" name="Cloud 49"/>
          <p:cNvSpPr/>
          <p:nvPr/>
        </p:nvSpPr>
        <p:spPr>
          <a:xfrm>
            <a:off x="1066800" y="3276600"/>
            <a:ext cx="3505200" cy="18288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solidFill>
                  <a:srgbClr val="000000"/>
                </a:solidFill>
                <a:latin typeface="Calibri"/>
                <a:cs typeface="Calibri"/>
              </a:rPr>
              <a:t>ISPs</a:t>
            </a:r>
            <a:endParaRPr lang="en-US" dirty="0">
              <a:solidFill>
                <a:srgbClr val="000000"/>
              </a:solidFill>
              <a:latin typeface="Calibri"/>
              <a:cs typeface="Calibri"/>
            </a:endParaRPr>
          </a:p>
        </p:txBody>
      </p:sp>
      <p:cxnSp>
        <p:nvCxnSpPr>
          <p:cNvPr id="51" name="Straight Arrow Connector 50"/>
          <p:cNvCxnSpPr>
            <a:endCxn id="45" idx="0"/>
          </p:cNvCxnSpPr>
          <p:nvPr/>
        </p:nvCxnSpPr>
        <p:spPr>
          <a:xfrm rot="16200000" flipH="1">
            <a:off x="54916" y="4136084"/>
            <a:ext cx="2057400" cy="948032"/>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60" idx="2"/>
            <a:endCxn id="49" idx="0"/>
          </p:cNvCxnSpPr>
          <p:nvPr/>
        </p:nvCxnSpPr>
        <p:spPr>
          <a:xfrm rot="16200000" flipH="1">
            <a:off x="3140421" y="4060479"/>
            <a:ext cx="2895600" cy="718242"/>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58" idx="0"/>
          </p:cNvCxnSpPr>
          <p:nvPr/>
        </p:nvCxnSpPr>
        <p:spPr>
          <a:xfrm rot="16200000" flipH="1">
            <a:off x="1841071" y="4078945"/>
            <a:ext cx="2614385" cy="352926"/>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9" idx="0"/>
          </p:cNvCxnSpPr>
          <p:nvPr/>
        </p:nvCxnSpPr>
        <p:spPr>
          <a:xfrm rot="16200000" flipH="1">
            <a:off x="2499979" y="3420037"/>
            <a:ext cx="2919184" cy="1975542"/>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60" idx="2"/>
          </p:cNvCxnSpPr>
          <p:nvPr/>
        </p:nvCxnSpPr>
        <p:spPr>
          <a:xfrm rot="5400000">
            <a:off x="2038350" y="3143250"/>
            <a:ext cx="2362200" cy="2019300"/>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p:nvPicPr>
        <p:blipFill>
          <a:blip r:embed="rId6"/>
          <a:stretch>
            <a:fillRect/>
          </a:stretch>
        </p:blipFill>
        <p:spPr>
          <a:xfrm>
            <a:off x="76200" y="5638800"/>
            <a:ext cx="381000" cy="658549"/>
          </a:xfrm>
          <a:prstGeom prst="rect">
            <a:avLst/>
          </a:prstGeom>
          <a:effectLst>
            <a:outerShdw blurRad="50800" dist="38100" dir="2700000" algn="tl" rotWithShape="0">
              <a:srgbClr val="000000">
                <a:alpha val="43000"/>
              </a:srgbClr>
            </a:outerShdw>
          </a:effectLst>
        </p:spPr>
      </p:pic>
      <p:pic>
        <p:nvPicPr>
          <p:cNvPr id="58" name="Picture 57"/>
          <p:cNvPicPr>
            <a:picLocks noChangeAspect="1"/>
          </p:cNvPicPr>
          <p:nvPr/>
        </p:nvPicPr>
        <p:blipFill>
          <a:blip r:embed="rId7"/>
          <a:stretch>
            <a:fillRect/>
          </a:stretch>
        </p:blipFill>
        <p:spPr>
          <a:xfrm>
            <a:off x="3047508" y="5562601"/>
            <a:ext cx="554436" cy="836885"/>
          </a:xfrm>
          <a:prstGeom prst="rect">
            <a:avLst/>
          </a:prstGeom>
          <a:effectLst>
            <a:outerShdw blurRad="50800" dist="38100" dir="2700000" algn="tl" rotWithShape="0">
              <a:srgbClr val="000000">
                <a:alpha val="43000"/>
              </a:srgbClr>
            </a:outerShdw>
          </a:effectLst>
        </p:spPr>
      </p:pic>
      <p:cxnSp>
        <p:nvCxnSpPr>
          <p:cNvPr id="59" name="Straight Arrow Connector 58"/>
          <p:cNvCxnSpPr/>
          <p:nvPr/>
        </p:nvCxnSpPr>
        <p:spPr>
          <a:xfrm rot="16200000" flipH="1">
            <a:off x="419100" y="3771900"/>
            <a:ext cx="2057400" cy="1676400"/>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pic>
        <p:nvPicPr>
          <p:cNvPr id="60" name="Picture 59"/>
          <p:cNvPicPr>
            <a:picLocks noChangeAspect="1"/>
          </p:cNvPicPr>
          <p:nvPr/>
        </p:nvPicPr>
        <p:blipFill>
          <a:blip r:embed="rId8"/>
          <a:stretch>
            <a:fillRect/>
          </a:stretch>
        </p:blipFill>
        <p:spPr>
          <a:xfrm>
            <a:off x="3810000" y="2133600"/>
            <a:ext cx="838200" cy="838200"/>
          </a:xfrm>
          <a:prstGeom prst="rect">
            <a:avLst/>
          </a:prstGeom>
          <a:effectLst>
            <a:outerShdw blurRad="50800" dist="38100" dir="2700000" algn="tl" rotWithShape="0">
              <a:srgbClr val="000000">
                <a:alpha val="43000"/>
              </a:srgbClr>
            </a:outerShdw>
          </a:effectLst>
        </p:spPr>
      </p:pic>
      <p:cxnSp>
        <p:nvCxnSpPr>
          <p:cNvPr id="61" name="Straight Arrow Connector 60"/>
          <p:cNvCxnSpPr>
            <a:endCxn id="57" idx="0"/>
          </p:cNvCxnSpPr>
          <p:nvPr/>
        </p:nvCxnSpPr>
        <p:spPr>
          <a:xfrm rot="5400000">
            <a:off x="-590550" y="4438650"/>
            <a:ext cx="2057400" cy="342900"/>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73" idx="0"/>
          </p:cNvCxnSpPr>
          <p:nvPr/>
        </p:nvCxnSpPr>
        <p:spPr>
          <a:xfrm rot="16200000" flipH="1">
            <a:off x="2107802" y="3812213"/>
            <a:ext cx="2829721" cy="1101725"/>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p:nvPicPr>
        <p:blipFill>
          <a:blip r:embed="rId9"/>
          <a:stretch>
            <a:fillRect/>
          </a:stretch>
        </p:blipFill>
        <p:spPr>
          <a:xfrm rot="10800000" flipV="1">
            <a:off x="1228068" y="2188062"/>
            <a:ext cx="1057932" cy="783738"/>
          </a:xfrm>
          <a:prstGeom prst="rect">
            <a:avLst/>
          </a:prstGeom>
          <a:effectLst>
            <a:outerShdw blurRad="50800" dist="38100" dir="2700000" algn="tl" rotWithShape="0">
              <a:srgbClr val="000000">
                <a:alpha val="43000"/>
              </a:srgbClr>
            </a:outerShdw>
          </a:effectLst>
        </p:spPr>
      </p:pic>
      <p:cxnSp>
        <p:nvCxnSpPr>
          <p:cNvPr id="64" name="Straight Arrow Connector 63"/>
          <p:cNvCxnSpPr>
            <a:stCxn id="63" idx="2"/>
            <a:endCxn id="43" idx="3"/>
          </p:cNvCxnSpPr>
          <p:nvPr/>
        </p:nvCxnSpPr>
        <p:spPr>
          <a:xfrm rot="16200000" flipH="1">
            <a:off x="636291" y="4092543"/>
            <a:ext cx="2427552" cy="186066"/>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p:cNvPicPr>
          <p:nvPr/>
        </p:nvPicPr>
        <p:blipFill>
          <a:blip r:embed="rId6"/>
          <a:stretch>
            <a:fillRect/>
          </a:stretch>
        </p:blipFill>
        <p:spPr>
          <a:xfrm>
            <a:off x="457200" y="5638800"/>
            <a:ext cx="381000" cy="658549"/>
          </a:xfrm>
          <a:prstGeom prst="rect">
            <a:avLst/>
          </a:prstGeom>
          <a:effectLst>
            <a:outerShdw blurRad="50800" dist="38100" dir="2700000" algn="tl" rotWithShape="0">
              <a:srgbClr val="000000">
                <a:alpha val="43000"/>
              </a:srgbClr>
            </a:outerShdw>
          </a:effectLst>
        </p:spPr>
      </p:pic>
      <p:cxnSp>
        <p:nvCxnSpPr>
          <p:cNvPr id="67" name="Straight Arrow Connector 66"/>
          <p:cNvCxnSpPr>
            <a:endCxn id="65" idx="0"/>
          </p:cNvCxnSpPr>
          <p:nvPr/>
        </p:nvCxnSpPr>
        <p:spPr>
          <a:xfrm rot="5400000">
            <a:off x="464458" y="3131458"/>
            <a:ext cx="2690584" cy="2324100"/>
          </a:xfrm>
          <a:prstGeom prst="straightConnector1">
            <a:avLst/>
          </a:prstGeom>
          <a:ln w="19050">
            <a:solidFill>
              <a:schemeClr val="tx2"/>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16200000" flipH="1">
            <a:off x="457200" y="4114800"/>
            <a:ext cx="2438400" cy="152400"/>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a:off x="2190751" y="3143250"/>
            <a:ext cx="2362199" cy="2019300"/>
          </a:xfrm>
          <a:prstGeom prst="straightConnector1">
            <a:avLst/>
          </a:prstGeom>
          <a:ln w="19050">
            <a:solidFill>
              <a:schemeClr val="tx2"/>
            </a:solidFill>
            <a:prstDash val="sysDash"/>
            <a:headEnd type="arrow"/>
            <a:tailEnd type="arrow" w="lg" len="lg"/>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57793" y="6248400"/>
            <a:ext cx="698904" cy="523220"/>
          </a:xfrm>
          <a:prstGeom prst="rect">
            <a:avLst/>
          </a:prstGeom>
          <a:noFill/>
        </p:spPr>
        <p:txBody>
          <a:bodyPr wrap="none" rtlCol="0">
            <a:spAutoFit/>
          </a:bodyPr>
          <a:lstStyle/>
          <a:p>
            <a:pPr algn="ctr"/>
            <a:r>
              <a:rPr lang="en-US" sz="1400" dirty="0" smtClean="0">
                <a:latin typeface="Calibri"/>
                <a:cs typeface="Calibri"/>
              </a:rPr>
              <a:t>Mobile </a:t>
            </a:r>
            <a:br>
              <a:rPr lang="en-US" sz="1400" dirty="0" smtClean="0">
                <a:latin typeface="Calibri"/>
                <a:cs typeface="Calibri"/>
              </a:rPr>
            </a:br>
            <a:r>
              <a:rPr lang="en-US" sz="1400" dirty="0" smtClean="0">
                <a:latin typeface="Calibri"/>
                <a:cs typeface="Calibri"/>
              </a:rPr>
              <a:t>users</a:t>
            </a:r>
            <a:endParaRPr lang="en-US" sz="1400" dirty="0">
              <a:latin typeface="Calibri"/>
              <a:cs typeface="Calibri"/>
            </a:endParaRPr>
          </a:p>
        </p:txBody>
      </p:sp>
      <p:sp>
        <p:nvSpPr>
          <p:cNvPr id="72" name="TextBox 71"/>
          <p:cNvSpPr txBox="1"/>
          <p:nvPr/>
        </p:nvSpPr>
        <p:spPr>
          <a:xfrm>
            <a:off x="3504708" y="6400800"/>
            <a:ext cx="1048159" cy="307777"/>
          </a:xfrm>
          <a:prstGeom prst="rect">
            <a:avLst/>
          </a:prstGeom>
          <a:noFill/>
        </p:spPr>
        <p:txBody>
          <a:bodyPr wrap="none" rtlCol="0">
            <a:spAutoFit/>
          </a:bodyPr>
          <a:lstStyle/>
          <a:p>
            <a:r>
              <a:rPr lang="en-US" sz="1400" dirty="0" smtClean="0">
                <a:latin typeface="Calibri"/>
                <a:cs typeface="Calibri"/>
              </a:rPr>
              <a:t>Home users</a:t>
            </a:r>
            <a:endParaRPr lang="en-US" sz="1400" dirty="0">
              <a:latin typeface="Calibri"/>
              <a:cs typeface="Calibri"/>
            </a:endParaRPr>
          </a:p>
        </p:txBody>
      </p:sp>
      <p:pic>
        <p:nvPicPr>
          <p:cNvPr id="73" name="Picture 72"/>
          <p:cNvPicPr>
            <a:picLocks noChangeAspect="1"/>
          </p:cNvPicPr>
          <p:nvPr/>
        </p:nvPicPr>
        <p:blipFill>
          <a:blip r:embed="rId10"/>
          <a:stretch>
            <a:fillRect/>
          </a:stretch>
        </p:blipFill>
        <p:spPr>
          <a:xfrm>
            <a:off x="3657600" y="5777937"/>
            <a:ext cx="831850" cy="622863"/>
          </a:xfrm>
          <a:prstGeom prst="rect">
            <a:avLst/>
          </a:prstGeom>
          <a:effectLst>
            <a:outerShdw blurRad="50800" dist="38100" dir="2700000" algn="tl" rotWithShape="0">
              <a:srgbClr val="000000">
                <a:alpha val="43000"/>
              </a:srgbClr>
            </a:outerShdw>
          </a:effectLst>
        </p:spPr>
      </p:pic>
      <p:sp>
        <p:nvSpPr>
          <p:cNvPr id="74" name="TextBox 73"/>
          <p:cNvSpPr txBox="1"/>
          <p:nvPr/>
        </p:nvSpPr>
        <p:spPr>
          <a:xfrm>
            <a:off x="228600" y="2286000"/>
            <a:ext cx="606068" cy="307777"/>
          </a:xfrm>
          <a:prstGeom prst="rect">
            <a:avLst/>
          </a:prstGeom>
          <a:noFill/>
        </p:spPr>
        <p:txBody>
          <a:bodyPr wrap="none" rtlCol="0">
            <a:spAutoFit/>
          </a:bodyPr>
          <a:lstStyle/>
          <a:p>
            <a:r>
              <a:rPr lang="en-US" sz="1400" dirty="0" smtClean="0">
                <a:latin typeface="Calibri"/>
                <a:cs typeface="Calibri"/>
              </a:rPr>
              <a:t>Video</a:t>
            </a:r>
            <a:endParaRPr lang="en-US" sz="1400" dirty="0">
              <a:latin typeface="Calibri"/>
              <a:cs typeface="Calibri"/>
            </a:endParaRPr>
          </a:p>
        </p:txBody>
      </p:sp>
      <p:sp>
        <p:nvSpPr>
          <p:cNvPr id="75" name="TextBox 74"/>
          <p:cNvSpPr txBox="1"/>
          <p:nvPr/>
        </p:nvSpPr>
        <p:spPr>
          <a:xfrm>
            <a:off x="1295400" y="1524000"/>
            <a:ext cx="719856" cy="523220"/>
          </a:xfrm>
          <a:prstGeom prst="rect">
            <a:avLst/>
          </a:prstGeom>
          <a:noFill/>
        </p:spPr>
        <p:txBody>
          <a:bodyPr wrap="none" rtlCol="0">
            <a:spAutoFit/>
          </a:bodyPr>
          <a:lstStyle/>
          <a:p>
            <a:r>
              <a:rPr lang="en-US" sz="1400" dirty="0" smtClean="0">
                <a:latin typeface="Calibri"/>
                <a:cs typeface="Calibri"/>
              </a:rPr>
              <a:t>Data </a:t>
            </a:r>
            <a:br>
              <a:rPr lang="en-US" sz="1400" dirty="0" smtClean="0">
                <a:latin typeface="Calibri"/>
                <a:cs typeface="Calibri"/>
              </a:rPr>
            </a:br>
            <a:r>
              <a:rPr lang="en-US" sz="1400" dirty="0" smtClean="0">
                <a:latin typeface="Calibri"/>
                <a:cs typeface="Calibri"/>
              </a:rPr>
              <a:t>centers</a:t>
            </a:r>
            <a:endParaRPr lang="en-US" sz="1400" dirty="0">
              <a:latin typeface="Calibri"/>
              <a:cs typeface="Calibri"/>
            </a:endParaRPr>
          </a:p>
        </p:txBody>
      </p:sp>
      <p:sp>
        <p:nvSpPr>
          <p:cNvPr id="76" name="TextBox 75"/>
          <p:cNvSpPr txBox="1"/>
          <p:nvPr/>
        </p:nvSpPr>
        <p:spPr>
          <a:xfrm>
            <a:off x="2590800" y="1676400"/>
            <a:ext cx="1124163" cy="307777"/>
          </a:xfrm>
          <a:prstGeom prst="rect">
            <a:avLst/>
          </a:prstGeom>
          <a:noFill/>
        </p:spPr>
        <p:txBody>
          <a:bodyPr wrap="none" rtlCol="0">
            <a:spAutoFit/>
          </a:bodyPr>
          <a:lstStyle/>
          <a:p>
            <a:r>
              <a:rPr lang="en-US" sz="1400" dirty="0" smtClean="0">
                <a:latin typeface="Calibri"/>
                <a:cs typeface="Calibri"/>
              </a:rPr>
              <a:t>Web content</a:t>
            </a:r>
            <a:endParaRPr lang="en-US" sz="1400" dirty="0">
              <a:latin typeface="Calibri"/>
              <a:cs typeface="Calibri"/>
            </a:endParaRPr>
          </a:p>
        </p:txBody>
      </p:sp>
      <p:sp>
        <p:nvSpPr>
          <p:cNvPr id="77" name="TextBox 76"/>
          <p:cNvSpPr txBox="1"/>
          <p:nvPr/>
        </p:nvSpPr>
        <p:spPr>
          <a:xfrm>
            <a:off x="3733800" y="1447800"/>
            <a:ext cx="943049" cy="523220"/>
          </a:xfrm>
          <a:prstGeom prst="rect">
            <a:avLst/>
          </a:prstGeom>
          <a:noFill/>
        </p:spPr>
        <p:txBody>
          <a:bodyPr wrap="none" rtlCol="0">
            <a:spAutoFit/>
          </a:bodyPr>
          <a:lstStyle/>
          <a:p>
            <a:r>
              <a:rPr lang="en-US" sz="1400" dirty="0" smtClean="0">
                <a:latin typeface="Calibri"/>
                <a:cs typeface="Calibri"/>
              </a:rPr>
              <a:t>Other </a:t>
            </a:r>
            <a:r>
              <a:rPr lang="en-US" sz="1400" dirty="0" err="1" smtClean="0">
                <a:latin typeface="Calibri"/>
                <a:cs typeface="Calibri"/>
              </a:rPr>
              <a:t>svcs</a:t>
            </a:r>
            <a:r>
              <a:rPr lang="en-US" sz="1400" dirty="0" smtClean="0">
                <a:latin typeface="Calibri"/>
                <a:cs typeface="Calibri"/>
              </a:rPr>
              <a:t/>
            </a:r>
            <a:br>
              <a:rPr lang="en-US" sz="1400" dirty="0" smtClean="0">
                <a:latin typeface="Calibri"/>
                <a:cs typeface="Calibri"/>
              </a:rPr>
            </a:br>
            <a:r>
              <a:rPr lang="en-US" sz="1400" dirty="0" smtClean="0">
                <a:latin typeface="Calibri"/>
                <a:cs typeface="Calibri"/>
              </a:rPr>
              <a:t>(backup)</a:t>
            </a:r>
            <a:endParaRPr lang="en-US" sz="1400" dirty="0">
              <a:latin typeface="Calibri"/>
              <a:cs typeface="Calibri"/>
            </a:endParaRPr>
          </a:p>
        </p:txBody>
      </p:sp>
      <p:grpSp>
        <p:nvGrpSpPr>
          <p:cNvPr id="2" name="Group 60"/>
          <p:cNvGrpSpPr/>
          <p:nvPr/>
        </p:nvGrpSpPr>
        <p:grpSpPr>
          <a:xfrm>
            <a:off x="0" y="2743200"/>
            <a:ext cx="1066800" cy="890817"/>
            <a:chOff x="1905000" y="1523277"/>
            <a:chExt cx="1295400" cy="1424940"/>
          </a:xfrm>
          <a:effectLst>
            <a:outerShdw blurRad="50800" dist="38100" dir="2700000" algn="tl" rotWithShape="0">
              <a:srgbClr val="000000">
                <a:alpha val="43000"/>
              </a:srgbClr>
            </a:outerShdw>
          </a:effectLst>
        </p:grpSpPr>
        <p:pic>
          <p:nvPicPr>
            <p:cNvPr id="88" name="Picture 10"/>
            <p:cNvPicPr>
              <a:picLocks noChangeAspect="1" noChangeArrowheads="1"/>
            </p:cNvPicPr>
            <p:nvPr/>
          </p:nvPicPr>
          <p:blipFill>
            <a:blip r:embed="rId11"/>
            <a:srcRect r="35484" b="7368"/>
            <a:stretch>
              <a:fillRect/>
            </a:stretch>
          </p:blipFill>
          <p:spPr bwMode="auto">
            <a:xfrm>
              <a:off x="1905000" y="1523277"/>
              <a:ext cx="1295400" cy="1424940"/>
            </a:xfrm>
            <a:prstGeom prst="rect">
              <a:avLst/>
            </a:prstGeom>
            <a:noFill/>
            <a:ln w="9525">
              <a:noFill/>
              <a:miter lim="800000"/>
              <a:headEnd/>
              <a:tailEnd/>
            </a:ln>
            <a:effectLst/>
          </p:spPr>
        </p:pic>
        <p:pic>
          <p:nvPicPr>
            <p:cNvPr id="89" name="Picture 11"/>
            <p:cNvPicPr>
              <a:picLocks noChangeAspect="1" noChangeArrowheads="1"/>
            </p:cNvPicPr>
            <p:nvPr/>
          </p:nvPicPr>
          <p:blipFill>
            <a:blip r:embed="rId12"/>
            <a:srcRect/>
            <a:stretch>
              <a:fillRect/>
            </a:stretch>
          </p:blipFill>
          <p:spPr bwMode="auto">
            <a:xfrm>
              <a:off x="1981200" y="2071917"/>
              <a:ext cx="914400" cy="678857"/>
            </a:xfrm>
            <a:prstGeom prst="rect">
              <a:avLst/>
            </a:prstGeom>
            <a:noFill/>
            <a:ln w="9525">
              <a:noFill/>
              <a:miter lim="800000"/>
              <a:headEnd/>
              <a:tailEnd/>
            </a:ln>
            <a:effectLst/>
          </p:spPr>
        </p:pic>
        <p:pic>
          <p:nvPicPr>
            <p:cNvPr id="90" name="Picture 15"/>
            <p:cNvPicPr>
              <a:picLocks noChangeAspect="1" noChangeArrowheads="1"/>
            </p:cNvPicPr>
            <p:nvPr/>
          </p:nvPicPr>
          <p:blipFill>
            <a:blip r:embed="rId13"/>
            <a:srcRect/>
            <a:stretch>
              <a:fillRect/>
            </a:stretch>
          </p:blipFill>
          <p:spPr bwMode="auto">
            <a:xfrm>
              <a:off x="1905000" y="1538517"/>
              <a:ext cx="1295400" cy="457598"/>
            </a:xfrm>
            <a:prstGeom prst="rect">
              <a:avLst/>
            </a:prstGeom>
            <a:noFill/>
            <a:ln w="9525">
              <a:noFill/>
              <a:miter lim="800000"/>
              <a:headEnd/>
              <a:tailEnd/>
            </a:ln>
            <a:effectLst/>
          </p:spPr>
        </p:pic>
      </p:grpSp>
      <p:pic>
        <p:nvPicPr>
          <p:cNvPr id="91" name="Picture 4"/>
          <p:cNvPicPr>
            <a:picLocks noChangeAspect="1" noChangeArrowheads="1"/>
          </p:cNvPicPr>
          <p:nvPr/>
        </p:nvPicPr>
        <p:blipFill>
          <a:blip r:embed="rId14"/>
          <a:srcRect r="25000" b="64000"/>
          <a:stretch>
            <a:fillRect/>
          </a:stretch>
        </p:blipFill>
        <p:spPr bwMode="auto">
          <a:xfrm>
            <a:off x="2438400" y="2133600"/>
            <a:ext cx="1066800" cy="834044"/>
          </a:xfrm>
          <a:prstGeom prst="rect">
            <a:avLst/>
          </a:prstGeom>
          <a:noFill/>
          <a:ln w="9525">
            <a:noFill/>
            <a:miter lim="800000"/>
            <a:headEnd/>
            <a:tailEnd/>
          </a:ln>
          <a:effectLst>
            <a:outerShdw blurRad="50800" dist="38100" dir="2700000" algn="tl" rotWithShape="0">
              <a:srgbClr val="000000">
                <a:alpha val="43000"/>
              </a:srgbClr>
            </a:outerShdw>
          </a:effectLst>
        </p:spPr>
      </p:pic>
    </p:spTree>
    <p:custDataLst>
      <p:tags r:id="rId1"/>
    </p:custData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600" dirty="0" smtClean="0"/>
              <a:t>RE as a network service: Why?</a:t>
            </a:r>
            <a:endParaRPr lang="en-US" sz="3600" dirty="0"/>
          </a:p>
        </p:txBody>
      </p:sp>
      <p:sp>
        <p:nvSpPr>
          <p:cNvPr id="3" name="Content Placeholder 2"/>
          <p:cNvSpPr>
            <a:spLocks noGrp="1"/>
          </p:cNvSpPr>
          <p:nvPr>
            <p:ph idx="1"/>
          </p:nvPr>
        </p:nvSpPr>
        <p:spPr>
          <a:xfrm>
            <a:off x="612648" y="1600200"/>
            <a:ext cx="8378952" cy="4953000"/>
          </a:xfrm>
        </p:spPr>
        <p:txBody>
          <a:bodyPr>
            <a:normAutofit lnSpcReduction="10000"/>
          </a:bodyPr>
          <a:lstStyle/>
          <a:p>
            <a:r>
              <a:rPr lang="en-US" sz="2400" dirty="0" smtClean="0"/>
              <a:t>Improved performance everywhere even if partially enabled</a:t>
            </a:r>
          </a:p>
          <a:p>
            <a:pPr lvl="1"/>
            <a:r>
              <a:rPr lang="en-US" sz="2000" b="1" i="1" dirty="0" smtClean="0">
                <a:solidFill>
                  <a:srgbClr val="FF0000"/>
                </a:solidFill>
              </a:rPr>
              <a:t>Generalizes point deployments</a:t>
            </a:r>
            <a:r>
              <a:rPr lang="en-US" sz="2000" dirty="0" smtClean="0"/>
              <a:t> and app-specific approaches</a:t>
            </a:r>
          </a:p>
          <a:p>
            <a:pPr lvl="2"/>
            <a:r>
              <a:rPr lang="en-US" sz="1800" dirty="0" smtClean="0"/>
              <a:t>Benefits all network end-points, applications, scales capacities universally</a:t>
            </a:r>
          </a:p>
          <a:p>
            <a:pPr lvl="1"/>
            <a:r>
              <a:rPr lang="en-US" sz="2000" b="1" i="1" dirty="0" smtClean="0">
                <a:solidFill>
                  <a:srgbClr val="FF0000"/>
                </a:solidFill>
              </a:rPr>
              <a:t>Benefits network core</a:t>
            </a:r>
          </a:p>
          <a:p>
            <a:pPr lvl="2"/>
            <a:r>
              <a:rPr lang="en-US" sz="1800" dirty="0" smtClean="0"/>
              <a:t>Improved switching capacity, </a:t>
            </a:r>
            <a:r>
              <a:rPr lang="en-US" sz="1800" dirty="0" smtClean="0">
                <a:sym typeface="Wingdings" pitchFamily="2" charset="2"/>
              </a:rPr>
              <a:t>responsiveness to sudden overload</a:t>
            </a:r>
          </a:p>
          <a:p>
            <a:pPr lvl="2"/>
            <a:r>
              <a:rPr lang="en-US" sz="1800" dirty="0" smtClean="0">
                <a:sym typeface="Wingdings" pitchFamily="2" charset="2"/>
              </a:rPr>
              <a:t>Other application domains: data centers, multi-hop wireless</a:t>
            </a:r>
          </a:p>
          <a:p>
            <a:pPr lvl="3"/>
            <a:endParaRPr lang="en-US" sz="1400" dirty="0" smtClean="0">
              <a:sym typeface="Wingdings" pitchFamily="2" charset="2"/>
            </a:endParaRPr>
          </a:p>
          <a:p>
            <a:pPr lvl="1"/>
            <a:endParaRPr lang="en-US" sz="216" dirty="0" smtClean="0">
              <a:sym typeface="Wingdings" pitchFamily="2" charset="2"/>
            </a:endParaRPr>
          </a:p>
          <a:p>
            <a:r>
              <a:rPr lang="en-US" sz="2400" dirty="0" smtClean="0">
                <a:sym typeface="Wingdings" pitchFamily="2" charset="2"/>
              </a:rPr>
              <a:t>Architectural benefits</a:t>
            </a:r>
          </a:p>
          <a:p>
            <a:pPr lvl="1"/>
            <a:r>
              <a:rPr lang="en-US" sz="2000" dirty="0" smtClean="0">
                <a:sym typeface="Wingdings" pitchFamily="2" charset="2"/>
              </a:rPr>
              <a:t>Enables</a:t>
            </a:r>
            <a:r>
              <a:rPr lang="en-US" sz="2000" b="1" i="1" dirty="0" smtClean="0">
                <a:solidFill>
                  <a:srgbClr val="FF6600"/>
                </a:solidFill>
                <a:sym typeface="Wingdings" pitchFamily="2" charset="2"/>
              </a:rPr>
              <a:t> </a:t>
            </a:r>
            <a:r>
              <a:rPr lang="en-US" sz="2000" b="1" i="1" dirty="0" smtClean="0">
                <a:solidFill>
                  <a:srgbClr val="FF0000"/>
                </a:solidFill>
                <a:sym typeface="Wingdings" pitchFamily="2" charset="2"/>
              </a:rPr>
              <a:t>new protocols and apps</a:t>
            </a:r>
            <a:endParaRPr lang="en-US" sz="2400" b="1" i="1" dirty="0" smtClean="0">
              <a:solidFill>
                <a:srgbClr val="FF0000"/>
              </a:solidFill>
              <a:sym typeface="Wingdings" pitchFamily="2" charset="2"/>
            </a:endParaRPr>
          </a:p>
          <a:p>
            <a:pPr lvl="2"/>
            <a:r>
              <a:rPr lang="en-US" sz="1800" dirty="0" smtClean="0">
                <a:sym typeface="Wingdings" pitchFamily="2" charset="2"/>
              </a:rPr>
              <a:t>Min-entropy routing, RE-aware traffic engineering (intra- and inter-domain)</a:t>
            </a:r>
          </a:p>
          <a:p>
            <a:pPr lvl="2"/>
            <a:r>
              <a:rPr lang="en-US" sz="1800" dirty="0" smtClean="0">
                <a:sym typeface="Wingdings" pitchFamily="2" charset="2"/>
              </a:rPr>
              <a:t>Anomaly detection, in-network spam filtering</a:t>
            </a:r>
          </a:p>
          <a:p>
            <a:pPr lvl="1"/>
            <a:r>
              <a:rPr lang="en-US" sz="2000" b="1" i="1" dirty="0" smtClean="0">
                <a:solidFill>
                  <a:srgbClr val="FF0000"/>
                </a:solidFill>
                <a:sym typeface="Wingdings" pitchFamily="2" charset="2"/>
              </a:rPr>
              <a:t>Improves apps</a:t>
            </a:r>
            <a:r>
              <a:rPr lang="en-US" sz="2000" dirty="0" smtClean="0">
                <a:sym typeface="Wingdings" pitchFamily="2" charset="2"/>
              </a:rPr>
              <a:t>: need not worry about using network efficiently</a:t>
            </a:r>
          </a:p>
          <a:p>
            <a:pPr lvl="2"/>
            <a:r>
              <a:rPr lang="en-US" sz="1800" dirty="0" smtClean="0">
                <a:sym typeface="Wingdings" pitchFamily="2" charset="2"/>
              </a:rPr>
              <a:t>App headers can be verbose </a:t>
            </a:r>
            <a:r>
              <a:rPr lang="en-US" sz="1800" dirty="0" err="1" smtClean="0">
                <a:sym typeface="Wingdings"/>
              </a:rPr>
              <a:t></a:t>
            </a:r>
            <a:r>
              <a:rPr lang="en-US" sz="1800" dirty="0" smtClean="0">
                <a:sym typeface="Wingdings"/>
              </a:rPr>
              <a:t> better diagnostics</a:t>
            </a:r>
          </a:p>
          <a:p>
            <a:pPr lvl="2"/>
            <a:r>
              <a:rPr lang="en-US" sz="1800" dirty="0" smtClean="0">
                <a:sym typeface="Wingdings" pitchFamily="2" charset="2"/>
              </a:rPr>
              <a:t>Controlling duplicate transmission in app-layer multicast is a non-issue</a:t>
            </a:r>
          </a:p>
          <a:p>
            <a:pPr lvl="1"/>
            <a:endParaRPr lang="en-US" sz="1800" dirty="0" smtClean="0">
              <a:sym typeface="Wingdings" pitchFamily="2" charset="2"/>
            </a:endParaRPr>
          </a:p>
        </p:txBody>
      </p:sp>
      <p:sp>
        <p:nvSpPr>
          <p:cNvPr id="5" name="Slide Number Placeholder 4"/>
          <p:cNvSpPr>
            <a:spLocks noGrp="1"/>
          </p:cNvSpPr>
          <p:nvPr>
            <p:ph type="sldNum" sz="quarter" idx="12"/>
          </p:nvPr>
        </p:nvSpPr>
        <p:spPr/>
        <p:txBody>
          <a:bodyPr>
            <a:normAutofit/>
          </a:bodyPr>
          <a:lstStyle/>
          <a:p>
            <a:pPr>
              <a:defRPr/>
            </a:pPr>
            <a:fld id="{3A8D6C74-C056-4CAF-8AD9-A1C342E85066}" type="slidenum">
              <a:rPr lang="en-US"/>
              <a:pPr>
                <a:defRPr/>
              </a:pPr>
              <a:t>6</a:t>
            </a:fld>
            <a:endParaRPr lang="en-US" dirty="0"/>
          </a:p>
        </p:txBody>
      </p:sp>
    </p:spTree>
    <p:custDataLst>
      <p:tags r:id="rId1"/>
    </p:custData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loud 3"/>
          <p:cNvSpPr/>
          <p:nvPr/>
        </p:nvSpPr>
        <p:spPr>
          <a:xfrm>
            <a:off x="1600200" y="2819400"/>
            <a:ext cx="5257800" cy="39624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endParaRPr lang="en-US" dirty="0" smtClean="0">
              <a:solidFill>
                <a:schemeClr val="tx1"/>
              </a:solidFill>
              <a:latin typeface="Calibri"/>
              <a:cs typeface="Calibri"/>
            </a:endParaRPr>
          </a:p>
          <a:p>
            <a:pPr algn="ctr" fontAlgn="auto">
              <a:spcBef>
                <a:spcPts val="0"/>
              </a:spcBef>
              <a:spcAft>
                <a:spcPts val="0"/>
              </a:spcAft>
              <a:defRPr/>
            </a:pPr>
            <a:r>
              <a:rPr lang="en-US" sz="2400" dirty="0" smtClean="0">
                <a:solidFill>
                  <a:schemeClr val="tx1"/>
                </a:solidFill>
                <a:latin typeface="Calibri"/>
                <a:cs typeface="Calibri"/>
              </a:rPr>
              <a:t>Internet2</a:t>
            </a:r>
            <a:endParaRPr lang="en-US" sz="2400" dirty="0">
              <a:solidFill>
                <a:schemeClr val="tx1"/>
              </a:solidFill>
              <a:latin typeface="Calibri"/>
              <a:cs typeface="Calibri"/>
            </a:endParaRPr>
          </a:p>
        </p:txBody>
      </p:sp>
      <p:sp>
        <p:nvSpPr>
          <p:cNvPr id="601" name="Slide Number Placeholder 600"/>
          <p:cNvSpPr>
            <a:spLocks noGrp="1"/>
          </p:cNvSpPr>
          <p:nvPr>
            <p:ph type="sldNum" sz="quarter" idx="12"/>
          </p:nvPr>
        </p:nvSpPr>
        <p:spPr/>
        <p:txBody>
          <a:bodyPr>
            <a:normAutofit/>
          </a:bodyPr>
          <a:lstStyle/>
          <a:p>
            <a:pPr>
              <a:defRPr/>
            </a:pPr>
            <a:fld id="{9344F9DF-B16C-496A-A4E6-0787BA6047D6}" type="slidenum">
              <a:rPr lang="en-US">
                <a:latin typeface="Calibri"/>
                <a:cs typeface="Calibri"/>
              </a:rPr>
              <a:pPr>
                <a:defRPr/>
              </a:pPr>
              <a:t>7</a:t>
            </a:fld>
            <a:endParaRPr lang="en-US" dirty="0">
              <a:latin typeface="Calibri"/>
              <a:cs typeface="Calibri"/>
            </a:endParaRPr>
          </a:p>
        </p:txBody>
      </p:sp>
      <p:sp>
        <p:nvSpPr>
          <p:cNvPr id="7176" name="AutoShape 11"/>
          <p:cNvSpPr>
            <a:spLocks noChangeAspect="1" noChangeArrowheads="1" noTextEdit="1"/>
          </p:cNvSpPr>
          <p:nvPr/>
        </p:nvSpPr>
        <p:spPr bwMode="auto">
          <a:xfrm>
            <a:off x="2514600" y="1806575"/>
            <a:ext cx="1076325" cy="530225"/>
          </a:xfrm>
          <a:prstGeom prst="rect">
            <a:avLst/>
          </a:prstGeom>
          <a:noFill/>
          <a:ln w="9525">
            <a:noFill/>
            <a:miter lim="800000"/>
            <a:headEnd/>
            <a:tailEnd/>
          </a:ln>
        </p:spPr>
        <p:txBody>
          <a:bodyPr/>
          <a:lstStyle/>
          <a:p>
            <a:endParaRPr lang="en-US">
              <a:latin typeface="Calibri"/>
              <a:cs typeface="Calibri"/>
            </a:endParaRPr>
          </a:p>
        </p:txBody>
      </p:sp>
      <p:sp>
        <p:nvSpPr>
          <p:cNvPr id="5" name="Oval 4"/>
          <p:cNvSpPr/>
          <p:nvPr/>
        </p:nvSpPr>
        <p:spPr>
          <a:xfrm>
            <a:off x="4019550" y="2895600"/>
            <a:ext cx="479425" cy="24765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7" name="Oval 6"/>
          <p:cNvSpPr/>
          <p:nvPr/>
        </p:nvSpPr>
        <p:spPr>
          <a:xfrm>
            <a:off x="2514600" y="4343400"/>
            <a:ext cx="531812"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9" name="Oval 8"/>
          <p:cNvSpPr/>
          <p:nvPr/>
        </p:nvSpPr>
        <p:spPr>
          <a:xfrm>
            <a:off x="4876800" y="4495800"/>
            <a:ext cx="477837"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1" name="Oval 10"/>
          <p:cNvSpPr/>
          <p:nvPr/>
        </p:nvSpPr>
        <p:spPr>
          <a:xfrm>
            <a:off x="1706563" y="5321300"/>
            <a:ext cx="477837" cy="31908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2" name="Oval 11"/>
          <p:cNvSpPr/>
          <p:nvPr/>
        </p:nvSpPr>
        <p:spPr>
          <a:xfrm>
            <a:off x="5824538" y="5494338"/>
            <a:ext cx="479425" cy="31908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cxnSp>
        <p:nvCxnSpPr>
          <p:cNvPr id="13" name="Straight Connector 12"/>
          <p:cNvCxnSpPr>
            <a:stCxn id="4" idx="3"/>
            <a:endCxn id="7" idx="7"/>
          </p:cNvCxnSpPr>
          <p:nvPr/>
        </p:nvCxnSpPr>
        <p:spPr>
          <a:xfrm rot="16200000" flipH="1" flipV="1">
            <a:off x="2929284" y="3085199"/>
            <a:ext cx="1339061" cy="1260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991519" y="4637881"/>
            <a:ext cx="741362"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3"/>
            <a:endCxn id="9" idx="1"/>
          </p:cNvCxnSpPr>
          <p:nvPr/>
        </p:nvCxnSpPr>
        <p:spPr>
          <a:xfrm rot="16200000" flipH="1">
            <a:off x="3842208" y="3432845"/>
            <a:ext cx="1491461" cy="717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9" idx="5"/>
            <a:endCxn id="12" idx="1"/>
          </p:cNvCxnSpPr>
          <p:nvPr/>
        </p:nvCxnSpPr>
        <p:spPr>
          <a:xfrm rot="16200000" flipH="1">
            <a:off x="5188344" y="4834662"/>
            <a:ext cx="802719" cy="610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846638" y="4084637"/>
            <a:ext cx="106363"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29" name="Rectangle 28"/>
          <p:cNvSpPr/>
          <p:nvPr/>
        </p:nvSpPr>
        <p:spPr>
          <a:xfrm>
            <a:off x="5638800" y="4953000"/>
            <a:ext cx="106362"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30" name="Rectangle 29"/>
          <p:cNvSpPr/>
          <p:nvPr/>
        </p:nvSpPr>
        <p:spPr>
          <a:xfrm>
            <a:off x="5562601" y="4800601"/>
            <a:ext cx="53181" cy="531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21" name="Rectangle 20"/>
          <p:cNvSpPr/>
          <p:nvPr/>
        </p:nvSpPr>
        <p:spPr>
          <a:xfrm>
            <a:off x="2362200" y="4572000"/>
            <a:ext cx="52388" cy="5318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22" name="Rectangle 21"/>
          <p:cNvSpPr/>
          <p:nvPr/>
        </p:nvSpPr>
        <p:spPr>
          <a:xfrm>
            <a:off x="2209800" y="4724400"/>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32" name="Rectangle 31"/>
          <p:cNvSpPr/>
          <p:nvPr/>
        </p:nvSpPr>
        <p:spPr>
          <a:xfrm>
            <a:off x="2057400" y="4876800"/>
            <a:ext cx="106363"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33" name="Rectangle 32"/>
          <p:cNvSpPr/>
          <p:nvPr/>
        </p:nvSpPr>
        <p:spPr>
          <a:xfrm>
            <a:off x="4922838" y="4237037"/>
            <a:ext cx="106362"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36" name="Rectangle 35"/>
          <p:cNvSpPr/>
          <p:nvPr/>
        </p:nvSpPr>
        <p:spPr>
          <a:xfrm>
            <a:off x="5715000" y="5105400"/>
            <a:ext cx="106362"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38" name="Oval 37"/>
          <p:cNvSpPr/>
          <p:nvPr/>
        </p:nvSpPr>
        <p:spPr>
          <a:xfrm>
            <a:off x="4191000" y="3054350"/>
            <a:ext cx="160338"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39" name="Oval 38"/>
          <p:cNvSpPr/>
          <p:nvPr/>
        </p:nvSpPr>
        <p:spPr>
          <a:xfrm>
            <a:off x="2667000" y="4500562"/>
            <a:ext cx="160337" cy="7143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41" name="Oval 40"/>
          <p:cNvSpPr/>
          <p:nvPr/>
        </p:nvSpPr>
        <p:spPr>
          <a:xfrm>
            <a:off x="1831975" y="5570538"/>
            <a:ext cx="160338"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46" name="Oval 45"/>
          <p:cNvSpPr/>
          <p:nvPr/>
        </p:nvSpPr>
        <p:spPr>
          <a:xfrm>
            <a:off x="5029200" y="4648200"/>
            <a:ext cx="158750" cy="7143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47" name="Oval 46"/>
          <p:cNvSpPr/>
          <p:nvPr/>
        </p:nvSpPr>
        <p:spPr>
          <a:xfrm>
            <a:off x="5824538" y="5656263"/>
            <a:ext cx="160337" cy="714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cxnSp>
        <p:nvCxnSpPr>
          <p:cNvPr id="50" name="Straight Connector 49"/>
          <p:cNvCxnSpPr>
            <a:endCxn id="11" idx="6"/>
          </p:cNvCxnSpPr>
          <p:nvPr/>
        </p:nvCxnSpPr>
        <p:spPr>
          <a:xfrm rot="10800000">
            <a:off x="2184400" y="5481638"/>
            <a:ext cx="1549400" cy="73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56" idx="6"/>
            <a:endCxn id="12" idx="1"/>
          </p:cNvCxnSpPr>
          <p:nvPr/>
        </p:nvCxnSpPr>
        <p:spPr>
          <a:xfrm flipV="1">
            <a:off x="4329113" y="5540375"/>
            <a:ext cx="1565275" cy="61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543"/>
          <p:cNvGrpSpPr/>
          <p:nvPr/>
        </p:nvGrpSpPr>
        <p:grpSpPr>
          <a:xfrm>
            <a:off x="3797300" y="5478463"/>
            <a:ext cx="531813" cy="249237"/>
            <a:chOff x="3797300" y="5478463"/>
            <a:chExt cx="531813" cy="249237"/>
          </a:xfrm>
        </p:grpSpPr>
        <p:sp>
          <p:nvSpPr>
            <p:cNvPr id="56" name="Oval 55"/>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7" name="Oval 56"/>
            <p:cNvSpPr/>
            <p:nvPr/>
          </p:nvSpPr>
          <p:spPr>
            <a:xfrm>
              <a:off x="3797300" y="5570538"/>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cxnSp>
        <p:nvCxnSpPr>
          <p:cNvPr id="59" name="Straight Connector 58"/>
          <p:cNvCxnSpPr>
            <a:stCxn id="578" idx="4"/>
            <a:endCxn id="56" idx="0"/>
          </p:cNvCxnSpPr>
          <p:nvPr/>
        </p:nvCxnSpPr>
        <p:spPr>
          <a:xfrm rot="16200000" flipH="1">
            <a:off x="3751660" y="5166915"/>
            <a:ext cx="601663" cy="21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Down Arrow 67"/>
          <p:cNvSpPr/>
          <p:nvPr/>
        </p:nvSpPr>
        <p:spPr>
          <a:xfrm rot="20039127">
            <a:off x="4631912" y="3960977"/>
            <a:ext cx="174196" cy="362590"/>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9" name="Down Arrow 68"/>
          <p:cNvSpPr/>
          <p:nvPr/>
        </p:nvSpPr>
        <p:spPr>
          <a:xfrm rot="2474777" flipH="1">
            <a:off x="2295016" y="4746234"/>
            <a:ext cx="190500" cy="330200"/>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71" name="Down Arrow 70"/>
          <p:cNvSpPr/>
          <p:nvPr/>
        </p:nvSpPr>
        <p:spPr>
          <a:xfrm rot="19405451">
            <a:off x="5407812" y="4902040"/>
            <a:ext cx="212725" cy="387350"/>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83" name="Oval 82"/>
          <p:cNvSpPr/>
          <p:nvPr/>
        </p:nvSpPr>
        <p:spPr>
          <a:xfrm>
            <a:off x="3886200" y="3733800"/>
            <a:ext cx="477837"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87" name="Oval 86"/>
          <p:cNvSpPr/>
          <p:nvPr/>
        </p:nvSpPr>
        <p:spPr>
          <a:xfrm>
            <a:off x="3962400" y="3886200"/>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cxnSp>
        <p:nvCxnSpPr>
          <p:cNvPr id="89" name="Straight Connector 88"/>
          <p:cNvCxnSpPr>
            <a:stCxn id="38" idx="3"/>
            <a:endCxn id="83" idx="0"/>
          </p:cNvCxnSpPr>
          <p:nvPr/>
        </p:nvCxnSpPr>
        <p:spPr>
          <a:xfrm rot="5400000">
            <a:off x="3859886" y="3379204"/>
            <a:ext cx="619829" cy="89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770438" y="3932238"/>
            <a:ext cx="53182" cy="531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85" name="Rectangle 584"/>
          <p:cNvSpPr/>
          <p:nvPr/>
        </p:nvSpPr>
        <p:spPr>
          <a:xfrm>
            <a:off x="6553200" y="5818187"/>
            <a:ext cx="104775" cy="1254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86" name="Rectangle 585"/>
          <p:cNvSpPr/>
          <p:nvPr/>
        </p:nvSpPr>
        <p:spPr>
          <a:xfrm>
            <a:off x="6434138" y="5678488"/>
            <a:ext cx="52388" cy="6270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87" name="Rectangle 586"/>
          <p:cNvSpPr/>
          <p:nvPr/>
        </p:nvSpPr>
        <p:spPr>
          <a:xfrm>
            <a:off x="6705600" y="5970587"/>
            <a:ext cx="104775" cy="12541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88" name="Rectangle 587"/>
          <p:cNvSpPr/>
          <p:nvPr/>
        </p:nvSpPr>
        <p:spPr>
          <a:xfrm>
            <a:off x="1257300" y="5591175"/>
            <a:ext cx="106363" cy="1238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89" name="Rectangle 588"/>
          <p:cNvSpPr/>
          <p:nvPr/>
        </p:nvSpPr>
        <p:spPr>
          <a:xfrm>
            <a:off x="1462088" y="5487988"/>
            <a:ext cx="52388" cy="6270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90" name="Rectangle 589"/>
          <p:cNvSpPr/>
          <p:nvPr/>
        </p:nvSpPr>
        <p:spPr>
          <a:xfrm>
            <a:off x="1054100" y="5667375"/>
            <a:ext cx="104775" cy="1238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80" name="TextBox 579"/>
          <p:cNvSpPr txBox="1">
            <a:spLocks noChangeArrowheads="1"/>
          </p:cNvSpPr>
          <p:nvPr/>
        </p:nvSpPr>
        <p:spPr bwMode="auto">
          <a:xfrm>
            <a:off x="152400" y="2529006"/>
            <a:ext cx="1752600" cy="1200329"/>
          </a:xfrm>
          <a:prstGeom prst="rect">
            <a:avLst/>
          </a:prstGeom>
          <a:solidFill>
            <a:schemeClr val="accent2"/>
          </a:solidFill>
          <a:ln w="9525">
            <a:noFill/>
            <a:miter lim="800000"/>
            <a:headEnd/>
            <a:tailEnd/>
          </a:ln>
          <a:effectLst>
            <a:outerShdw blurRad="50800" dist="38100" dir="2700000" algn="tl" rotWithShape="0">
              <a:srgbClr val="000000">
                <a:alpha val="43000"/>
              </a:srgbClr>
            </a:outerShdw>
          </a:effectLst>
        </p:spPr>
        <p:txBody>
          <a:bodyPr wrap="square">
            <a:spAutoFit/>
          </a:bodyPr>
          <a:lstStyle/>
          <a:p>
            <a:pPr algn="ctr"/>
            <a:r>
              <a:rPr lang="en-US" dirty="0" smtClean="0">
                <a:latin typeface="Calibri"/>
                <a:cs typeface="Calibri"/>
              </a:rPr>
              <a:t>Network RE </a:t>
            </a:r>
            <a:br>
              <a:rPr lang="en-US" dirty="0" smtClean="0">
                <a:latin typeface="Calibri"/>
                <a:cs typeface="Calibri"/>
              </a:rPr>
            </a:br>
            <a:r>
              <a:rPr lang="en-US" dirty="0" smtClean="0">
                <a:latin typeface="Calibri"/>
                <a:cs typeface="Calibri"/>
                <a:sym typeface="Wingdings" pitchFamily="2" charset="2"/>
              </a:rPr>
              <a:t> </a:t>
            </a:r>
            <a:r>
              <a:rPr lang="en-US" dirty="0" smtClean="0">
                <a:latin typeface="Calibri"/>
                <a:cs typeface="Calibri"/>
              </a:rPr>
              <a:t>12 </a:t>
            </a:r>
            <a:r>
              <a:rPr lang="en-US" dirty="0" err="1" smtClean="0">
                <a:latin typeface="Calibri"/>
                <a:cs typeface="Calibri"/>
              </a:rPr>
              <a:t>pkts</a:t>
            </a:r>
            <a:endParaRPr lang="en-US" dirty="0">
              <a:latin typeface="Calibri"/>
              <a:cs typeface="Calibri"/>
            </a:endParaRPr>
          </a:p>
          <a:p>
            <a:pPr algn="ctr"/>
            <a:r>
              <a:rPr lang="en-US" dirty="0">
                <a:latin typeface="Calibri"/>
                <a:cs typeface="Calibri"/>
              </a:rPr>
              <a:t> </a:t>
            </a:r>
            <a:r>
              <a:rPr lang="en-US" dirty="0" smtClean="0">
                <a:latin typeface="Calibri"/>
                <a:cs typeface="Calibri"/>
              </a:rPr>
              <a:t>(ignoring tiny packets)</a:t>
            </a:r>
            <a:endParaRPr lang="en-US" dirty="0">
              <a:latin typeface="Calibri"/>
              <a:cs typeface="Calibri"/>
            </a:endParaRPr>
          </a:p>
        </p:txBody>
      </p:sp>
      <p:sp>
        <p:nvSpPr>
          <p:cNvPr id="537" name="TextBox 536"/>
          <p:cNvSpPr txBox="1">
            <a:spLocks noChangeArrowheads="1"/>
          </p:cNvSpPr>
          <p:nvPr/>
        </p:nvSpPr>
        <p:spPr bwMode="auto">
          <a:xfrm>
            <a:off x="152400" y="4029670"/>
            <a:ext cx="1752600" cy="923330"/>
          </a:xfrm>
          <a:prstGeom prst="rect">
            <a:avLst/>
          </a:prstGeom>
          <a:solidFill>
            <a:schemeClr val="accent2"/>
          </a:solidFill>
          <a:ln w="9525">
            <a:noFill/>
            <a:miter lim="800000"/>
            <a:headEnd/>
            <a:tailEnd/>
          </a:ln>
          <a:effectLst>
            <a:outerShdw blurRad="50800" dist="38100" dir="2700000" algn="tl" rotWithShape="0">
              <a:srgbClr val="000000">
                <a:alpha val="43000"/>
              </a:srgbClr>
            </a:outerShdw>
          </a:effectLst>
        </p:spPr>
        <p:txBody>
          <a:bodyPr wrap="square">
            <a:spAutoFit/>
          </a:bodyPr>
          <a:lstStyle/>
          <a:p>
            <a:pPr algn="ctr"/>
            <a:r>
              <a:rPr lang="en-US" dirty="0" smtClean="0">
                <a:latin typeface="Calibri"/>
                <a:cs typeface="Calibri"/>
              </a:rPr>
              <a:t>Without RE  </a:t>
            </a:r>
            <a:br>
              <a:rPr lang="en-US" dirty="0" smtClean="0">
                <a:latin typeface="Calibri"/>
                <a:cs typeface="Calibri"/>
              </a:rPr>
            </a:br>
            <a:r>
              <a:rPr lang="en-US" dirty="0" smtClean="0">
                <a:latin typeface="Calibri"/>
                <a:cs typeface="Calibri"/>
                <a:sym typeface="Wingdings" pitchFamily="2" charset="2"/>
              </a:rPr>
              <a:t></a:t>
            </a:r>
            <a:r>
              <a:rPr lang="en-US" dirty="0" smtClean="0">
                <a:latin typeface="Calibri"/>
                <a:cs typeface="Calibri"/>
              </a:rPr>
              <a:t> 18 </a:t>
            </a:r>
            <a:r>
              <a:rPr lang="en-US" dirty="0" err="1" smtClean="0">
                <a:latin typeface="Calibri"/>
                <a:cs typeface="Calibri"/>
              </a:rPr>
              <a:t>pkts</a:t>
            </a:r>
            <a:endParaRPr lang="en-US" dirty="0" smtClean="0">
              <a:latin typeface="Calibri"/>
              <a:cs typeface="Calibri"/>
            </a:endParaRPr>
          </a:p>
          <a:p>
            <a:pPr algn="ctr"/>
            <a:r>
              <a:rPr lang="en-US" dirty="0" smtClean="0">
                <a:latin typeface="Calibri"/>
                <a:cs typeface="Calibri"/>
              </a:rPr>
              <a:t>33% lower</a:t>
            </a:r>
            <a:endParaRPr lang="en-US" dirty="0">
              <a:latin typeface="Calibri"/>
              <a:cs typeface="Calibri"/>
            </a:endParaRPr>
          </a:p>
        </p:txBody>
      </p:sp>
      <p:sp>
        <p:nvSpPr>
          <p:cNvPr id="538" name="Cloud 537"/>
          <p:cNvSpPr/>
          <p:nvPr/>
        </p:nvSpPr>
        <p:spPr>
          <a:xfrm>
            <a:off x="1143000" y="1219200"/>
            <a:ext cx="1905000" cy="11430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a:cs typeface="Calibri"/>
              </a:rPr>
              <a:t>Wisconsin</a:t>
            </a:r>
            <a:endParaRPr lang="en-US" dirty="0">
              <a:solidFill>
                <a:schemeClr val="tx1"/>
              </a:solidFill>
              <a:latin typeface="Calibri"/>
              <a:cs typeface="Calibri"/>
            </a:endParaRPr>
          </a:p>
        </p:txBody>
      </p:sp>
      <p:sp>
        <p:nvSpPr>
          <p:cNvPr id="539" name="Cloud 538"/>
          <p:cNvSpPr/>
          <p:nvPr/>
        </p:nvSpPr>
        <p:spPr>
          <a:xfrm>
            <a:off x="7086600" y="5638800"/>
            <a:ext cx="1676400" cy="11430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a:cs typeface="Calibri"/>
              </a:rPr>
              <a:t>Berkeley</a:t>
            </a:r>
            <a:endParaRPr lang="en-US" dirty="0">
              <a:solidFill>
                <a:schemeClr val="tx1"/>
              </a:solidFill>
              <a:latin typeface="Calibri"/>
              <a:cs typeface="Calibri"/>
            </a:endParaRPr>
          </a:p>
        </p:txBody>
      </p:sp>
      <p:sp>
        <p:nvSpPr>
          <p:cNvPr id="540" name="Cloud 539"/>
          <p:cNvSpPr/>
          <p:nvPr/>
        </p:nvSpPr>
        <p:spPr>
          <a:xfrm>
            <a:off x="0" y="5715000"/>
            <a:ext cx="1066800" cy="10668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a:cs typeface="Calibri"/>
              </a:rPr>
              <a:t>CMU</a:t>
            </a:r>
            <a:endParaRPr lang="en-US" dirty="0">
              <a:solidFill>
                <a:schemeClr val="tx1"/>
              </a:solidFill>
              <a:latin typeface="Calibri"/>
              <a:cs typeface="Calibri"/>
            </a:endParaRPr>
          </a:p>
        </p:txBody>
      </p:sp>
      <p:grpSp>
        <p:nvGrpSpPr>
          <p:cNvPr id="6" name="Group 544"/>
          <p:cNvGrpSpPr/>
          <p:nvPr/>
        </p:nvGrpSpPr>
        <p:grpSpPr>
          <a:xfrm>
            <a:off x="2667001" y="1828800"/>
            <a:ext cx="457200" cy="325437"/>
            <a:chOff x="3797300" y="5478463"/>
            <a:chExt cx="531813" cy="249237"/>
          </a:xfrm>
        </p:grpSpPr>
        <p:sp>
          <p:nvSpPr>
            <p:cNvPr id="546" name="Oval 545"/>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47" name="Oval 546"/>
            <p:cNvSpPr/>
            <p:nvPr/>
          </p:nvSpPr>
          <p:spPr>
            <a:xfrm>
              <a:off x="3797300" y="5570538"/>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grpSp>
        <p:nvGrpSpPr>
          <p:cNvPr id="8" name="Group 547"/>
          <p:cNvGrpSpPr/>
          <p:nvPr/>
        </p:nvGrpSpPr>
        <p:grpSpPr>
          <a:xfrm>
            <a:off x="762000" y="5943600"/>
            <a:ext cx="303213" cy="249237"/>
            <a:chOff x="3797300" y="5478463"/>
            <a:chExt cx="531813" cy="249237"/>
          </a:xfrm>
        </p:grpSpPr>
        <p:sp>
          <p:nvSpPr>
            <p:cNvPr id="549" name="Oval 548"/>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50" name="Oval 549"/>
            <p:cNvSpPr/>
            <p:nvPr/>
          </p:nvSpPr>
          <p:spPr>
            <a:xfrm>
              <a:off x="3797300" y="5570538"/>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grpSp>
        <p:nvGrpSpPr>
          <p:cNvPr id="10" name="Group 550"/>
          <p:cNvGrpSpPr/>
          <p:nvPr/>
        </p:nvGrpSpPr>
        <p:grpSpPr>
          <a:xfrm>
            <a:off x="6934201" y="6324601"/>
            <a:ext cx="381000" cy="228600"/>
            <a:chOff x="3797300" y="5478463"/>
            <a:chExt cx="531813" cy="249237"/>
          </a:xfrm>
        </p:grpSpPr>
        <p:sp>
          <p:nvSpPr>
            <p:cNvPr id="552" name="Oval 551"/>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53" name="Oval 552"/>
            <p:cNvSpPr/>
            <p:nvPr/>
          </p:nvSpPr>
          <p:spPr>
            <a:xfrm>
              <a:off x="3797300" y="5570538"/>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cxnSp>
        <p:nvCxnSpPr>
          <p:cNvPr id="559" name="Straight Connector 558"/>
          <p:cNvCxnSpPr>
            <a:stCxn id="546" idx="5"/>
            <a:endCxn id="5" idx="1"/>
          </p:cNvCxnSpPr>
          <p:nvPr/>
        </p:nvCxnSpPr>
        <p:spPr>
          <a:xfrm rot="16200000" flipH="1">
            <a:off x="3160859" y="2002965"/>
            <a:ext cx="825289" cy="1032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a:stCxn id="11" idx="3"/>
            <a:endCxn id="549" idx="7"/>
          </p:cNvCxnSpPr>
          <p:nvPr/>
        </p:nvCxnSpPr>
        <p:spPr>
          <a:xfrm rot="5400000">
            <a:off x="1205455" y="5409013"/>
            <a:ext cx="386441" cy="755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p:cNvCxnSpPr>
            <a:stCxn id="12" idx="5"/>
          </p:cNvCxnSpPr>
          <p:nvPr/>
        </p:nvCxnSpPr>
        <p:spPr>
          <a:xfrm rot="16200000" flipH="1">
            <a:off x="6266924" y="5733524"/>
            <a:ext cx="634104" cy="700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5" name="Down Arrow 564"/>
          <p:cNvSpPr/>
          <p:nvPr/>
        </p:nvSpPr>
        <p:spPr>
          <a:xfrm rot="3661824" flipH="1">
            <a:off x="1310719" y="5549701"/>
            <a:ext cx="176621" cy="487516"/>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66" name="Down Arrow 565"/>
          <p:cNvSpPr/>
          <p:nvPr/>
        </p:nvSpPr>
        <p:spPr>
          <a:xfrm rot="18744797" flipH="1">
            <a:off x="6414508" y="5777510"/>
            <a:ext cx="200242" cy="538267"/>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67" name="Down Arrow 566"/>
          <p:cNvSpPr/>
          <p:nvPr/>
        </p:nvSpPr>
        <p:spPr>
          <a:xfrm rot="18556239" flipH="1">
            <a:off x="3581668" y="2288022"/>
            <a:ext cx="175447" cy="567630"/>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76" name="Oval 575"/>
          <p:cNvSpPr/>
          <p:nvPr/>
        </p:nvSpPr>
        <p:spPr>
          <a:xfrm>
            <a:off x="3810000" y="4572000"/>
            <a:ext cx="477837"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78" name="Oval 577"/>
          <p:cNvSpPr/>
          <p:nvPr/>
        </p:nvSpPr>
        <p:spPr>
          <a:xfrm>
            <a:off x="3962400" y="4806950"/>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cxnSp>
        <p:nvCxnSpPr>
          <p:cNvPr id="579" name="Straight Connector 578"/>
          <p:cNvCxnSpPr>
            <a:stCxn id="83" idx="4"/>
            <a:endCxn id="576" idx="0"/>
          </p:cNvCxnSpPr>
          <p:nvPr/>
        </p:nvCxnSpPr>
        <p:spPr>
          <a:xfrm rot="5400000">
            <a:off x="3810001" y="4256881"/>
            <a:ext cx="554037"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7" name="Down Arrow 596"/>
          <p:cNvSpPr/>
          <p:nvPr/>
        </p:nvSpPr>
        <p:spPr>
          <a:xfrm rot="2991912">
            <a:off x="3884366" y="3200908"/>
            <a:ext cx="155326" cy="331265"/>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nvGrpSpPr>
          <p:cNvPr id="15" name="Group 597"/>
          <p:cNvGrpSpPr/>
          <p:nvPr/>
        </p:nvGrpSpPr>
        <p:grpSpPr>
          <a:xfrm>
            <a:off x="3429000" y="3505200"/>
            <a:ext cx="531813" cy="249237"/>
            <a:chOff x="3797300" y="5478463"/>
            <a:chExt cx="531813" cy="249237"/>
          </a:xfrm>
        </p:grpSpPr>
        <p:sp>
          <p:nvSpPr>
            <p:cNvPr id="603" name="Oval 602"/>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04" name="Oval 603"/>
            <p:cNvSpPr/>
            <p:nvPr/>
          </p:nvSpPr>
          <p:spPr>
            <a:xfrm>
              <a:off x="3797300" y="5570538"/>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sp>
        <p:nvSpPr>
          <p:cNvPr id="605" name="Rectangle 604"/>
          <p:cNvSpPr/>
          <p:nvPr/>
        </p:nvSpPr>
        <p:spPr>
          <a:xfrm>
            <a:off x="3783013" y="3170237"/>
            <a:ext cx="106362"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06" name="Rectangle 605"/>
          <p:cNvSpPr/>
          <p:nvPr/>
        </p:nvSpPr>
        <p:spPr>
          <a:xfrm>
            <a:off x="3627438" y="3322637"/>
            <a:ext cx="104775"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07" name="Rectangle 606"/>
          <p:cNvSpPr/>
          <p:nvPr/>
        </p:nvSpPr>
        <p:spPr>
          <a:xfrm>
            <a:off x="3932239" y="3048001"/>
            <a:ext cx="53181" cy="539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nvGrpSpPr>
          <p:cNvPr id="18" name="Group 607"/>
          <p:cNvGrpSpPr/>
          <p:nvPr/>
        </p:nvGrpSpPr>
        <p:grpSpPr>
          <a:xfrm>
            <a:off x="4419600" y="3505200"/>
            <a:ext cx="381000" cy="249237"/>
            <a:chOff x="3797300" y="5478463"/>
            <a:chExt cx="531813" cy="249237"/>
          </a:xfrm>
        </p:grpSpPr>
        <p:sp>
          <p:nvSpPr>
            <p:cNvPr id="609" name="Oval 608"/>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10" name="Oval 609"/>
            <p:cNvSpPr/>
            <p:nvPr/>
          </p:nvSpPr>
          <p:spPr>
            <a:xfrm>
              <a:off x="3797300" y="5570538"/>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sp>
        <p:nvSpPr>
          <p:cNvPr id="611" name="Down Arrow 610"/>
          <p:cNvSpPr/>
          <p:nvPr/>
        </p:nvSpPr>
        <p:spPr>
          <a:xfrm rot="20039127">
            <a:off x="4278192" y="3270407"/>
            <a:ext cx="137047" cy="295930"/>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12" name="Rectangle 611"/>
          <p:cNvSpPr/>
          <p:nvPr/>
        </p:nvSpPr>
        <p:spPr>
          <a:xfrm>
            <a:off x="4495800" y="3322638"/>
            <a:ext cx="106363"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13" name="Rectangle 612"/>
          <p:cNvSpPr/>
          <p:nvPr/>
        </p:nvSpPr>
        <p:spPr>
          <a:xfrm>
            <a:off x="4419600" y="3170239"/>
            <a:ext cx="53182" cy="531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14" name="Rectangle 613"/>
          <p:cNvSpPr/>
          <p:nvPr/>
        </p:nvSpPr>
        <p:spPr>
          <a:xfrm>
            <a:off x="4572000" y="3475037"/>
            <a:ext cx="106362"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31" name="Rectangle 130"/>
          <p:cNvSpPr/>
          <p:nvPr/>
        </p:nvSpPr>
        <p:spPr>
          <a:xfrm>
            <a:off x="3844925" y="2438400"/>
            <a:ext cx="54864" cy="548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32" name="Rectangle 131"/>
          <p:cNvSpPr/>
          <p:nvPr/>
        </p:nvSpPr>
        <p:spPr>
          <a:xfrm>
            <a:off x="3657600" y="2286000"/>
            <a:ext cx="54864" cy="548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33" name="Rectangle 132"/>
          <p:cNvSpPr/>
          <p:nvPr/>
        </p:nvSpPr>
        <p:spPr>
          <a:xfrm>
            <a:off x="4038600" y="2590800"/>
            <a:ext cx="54864" cy="548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05" name="Down Arrow 104"/>
          <p:cNvSpPr/>
          <p:nvPr/>
        </p:nvSpPr>
        <p:spPr>
          <a:xfrm rot="2991912">
            <a:off x="3194592" y="3877188"/>
            <a:ext cx="197344" cy="475224"/>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28" name="Rectangle 127"/>
          <p:cNvSpPr/>
          <p:nvPr/>
        </p:nvSpPr>
        <p:spPr>
          <a:xfrm>
            <a:off x="3505200" y="2633472"/>
            <a:ext cx="109728" cy="10972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29" name="Rectangle 128"/>
          <p:cNvSpPr/>
          <p:nvPr/>
        </p:nvSpPr>
        <p:spPr>
          <a:xfrm>
            <a:off x="3319272" y="2481072"/>
            <a:ext cx="54864" cy="548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30" name="Rectangle 129"/>
          <p:cNvSpPr/>
          <p:nvPr/>
        </p:nvSpPr>
        <p:spPr>
          <a:xfrm>
            <a:off x="3700272" y="2819400"/>
            <a:ext cx="109728" cy="1097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20" name="Rectangle 19"/>
          <p:cNvSpPr/>
          <p:nvPr/>
        </p:nvSpPr>
        <p:spPr>
          <a:xfrm>
            <a:off x="3048000" y="3886200"/>
            <a:ext cx="106362"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31" name="Rectangle 30"/>
          <p:cNvSpPr/>
          <p:nvPr/>
        </p:nvSpPr>
        <p:spPr>
          <a:xfrm>
            <a:off x="2895600" y="4038600"/>
            <a:ext cx="104775"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93" name="Rectangle 92"/>
          <p:cNvSpPr/>
          <p:nvPr/>
        </p:nvSpPr>
        <p:spPr>
          <a:xfrm>
            <a:off x="3200401" y="3733801"/>
            <a:ext cx="53181" cy="539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12" name="TextBox 111"/>
          <p:cNvSpPr txBox="1">
            <a:spLocks noChangeArrowheads="1"/>
          </p:cNvSpPr>
          <p:nvPr/>
        </p:nvSpPr>
        <p:spPr bwMode="auto">
          <a:xfrm>
            <a:off x="6324600" y="1981200"/>
            <a:ext cx="2209800" cy="707886"/>
          </a:xfrm>
          <a:prstGeom prst="rect">
            <a:avLst/>
          </a:prstGeom>
          <a:solidFill>
            <a:schemeClr val="accent5"/>
          </a:solidFill>
          <a:ln w="9525">
            <a:noFill/>
            <a:miter lim="800000"/>
            <a:headEnd/>
            <a:tailEnd/>
          </a:ln>
          <a:effectLst>
            <a:outerShdw blurRad="50800" dist="38100" dir="2700000" algn="tl" rotWithShape="0">
              <a:srgbClr val="000000">
                <a:alpha val="43000"/>
              </a:srgbClr>
            </a:outerShdw>
          </a:effectLst>
          <a:scene3d>
            <a:camera prst="orthographicFront"/>
            <a:lightRig rig="threePt" dir="t"/>
          </a:scene3d>
          <a:sp3d>
            <a:bevelT/>
          </a:sp3d>
        </p:spPr>
        <p:txBody>
          <a:bodyPr wrap="square">
            <a:spAutoFit/>
          </a:bodyPr>
          <a:lstStyle/>
          <a:p>
            <a:r>
              <a:rPr lang="en-US" sz="2000" dirty="0" smtClean="0">
                <a:latin typeface="Calibri"/>
                <a:cs typeface="Calibri"/>
              </a:rPr>
              <a:t>Generalizes point</a:t>
            </a:r>
            <a:br>
              <a:rPr lang="en-US" sz="2000" dirty="0" smtClean="0">
                <a:latin typeface="Calibri"/>
                <a:cs typeface="Calibri"/>
              </a:rPr>
            </a:br>
            <a:r>
              <a:rPr lang="en-US" sz="2000" dirty="0" smtClean="0">
                <a:latin typeface="Calibri"/>
                <a:cs typeface="Calibri"/>
              </a:rPr>
              <a:t>deployments</a:t>
            </a:r>
            <a:endParaRPr lang="en-US" sz="2000" dirty="0">
              <a:latin typeface="Calibri"/>
              <a:cs typeface="Calibri"/>
            </a:endParaRPr>
          </a:p>
        </p:txBody>
      </p:sp>
      <p:cxnSp>
        <p:nvCxnSpPr>
          <p:cNvPr id="115" name="Straight Arrow Connector 114"/>
          <p:cNvCxnSpPr>
            <a:stCxn id="112" idx="1"/>
          </p:cNvCxnSpPr>
          <p:nvPr/>
        </p:nvCxnSpPr>
        <p:spPr>
          <a:xfrm rot="10800000">
            <a:off x="4086738" y="2170907"/>
            <a:ext cx="2237862" cy="164236"/>
          </a:xfrm>
          <a:prstGeom prst="straightConnector1">
            <a:avLst/>
          </a:prstGeom>
          <a:ln w="285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a:stCxn id="112" idx="2"/>
          </p:cNvCxnSpPr>
          <p:nvPr/>
        </p:nvCxnSpPr>
        <p:spPr>
          <a:xfrm rot="5400000">
            <a:off x="5898286" y="3959016"/>
            <a:ext cx="2801144" cy="261284"/>
          </a:xfrm>
          <a:prstGeom prst="straightConnector1">
            <a:avLst/>
          </a:prstGeom>
          <a:ln w="285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3" name="TextBox 122"/>
          <p:cNvSpPr txBox="1">
            <a:spLocks noChangeArrowheads="1"/>
          </p:cNvSpPr>
          <p:nvPr/>
        </p:nvSpPr>
        <p:spPr bwMode="auto">
          <a:xfrm>
            <a:off x="6553200" y="2826603"/>
            <a:ext cx="2514600" cy="1015663"/>
          </a:xfrm>
          <a:prstGeom prst="rect">
            <a:avLst/>
          </a:prstGeom>
          <a:solidFill>
            <a:schemeClr val="accent5"/>
          </a:solidFill>
          <a:ln w="9525">
            <a:noFill/>
            <a:miter lim="800000"/>
            <a:headEnd/>
            <a:tailEnd/>
          </a:ln>
          <a:effectLst>
            <a:outerShdw blurRad="50800" dist="38100" dir="2700000" algn="tl" rotWithShape="0">
              <a:srgbClr val="000000">
                <a:alpha val="43000"/>
              </a:srgbClr>
            </a:outerShdw>
          </a:effectLst>
          <a:scene3d>
            <a:camera prst="orthographicFront"/>
            <a:lightRig rig="threePt" dir="t"/>
          </a:scene3d>
          <a:sp3d>
            <a:bevelT/>
          </a:sp3d>
        </p:spPr>
        <p:txBody>
          <a:bodyPr wrap="square">
            <a:spAutoFit/>
          </a:bodyPr>
          <a:lstStyle/>
          <a:p>
            <a:r>
              <a:rPr lang="en-US" sz="2000" dirty="0" smtClean="0">
                <a:latin typeface="Calibri"/>
                <a:cs typeface="Calibri"/>
              </a:rPr>
              <a:t>Benefits the network: improves effective switching capacity</a:t>
            </a:r>
            <a:endParaRPr lang="en-US" sz="2000" dirty="0">
              <a:latin typeface="Calibri"/>
              <a:cs typeface="Calibri"/>
            </a:endParaRPr>
          </a:p>
        </p:txBody>
      </p:sp>
      <p:cxnSp>
        <p:nvCxnSpPr>
          <p:cNvPr id="124" name="Straight Arrow Connector 123"/>
          <p:cNvCxnSpPr>
            <a:stCxn id="123" idx="1"/>
          </p:cNvCxnSpPr>
          <p:nvPr/>
        </p:nvCxnSpPr>
        <p:spPr>
          <a:xfrm rot="10800000" flipV="1">
            <a:off x="4876800" y="3334435"/>
            <a:ext cx="1676400" cy="323164"/>
          </a:xfrm>
          <a:prstGeom prst="straightConnector1">
            <a:avLst/>
          </a:prstGeom>
          <a:ln w="285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1" name="TextBox 100"/>
          <p:cNvSpPr txBox="1">
            <a:spLocks noChangeArrowheads="1"/>
          </p:cNvSpPr>
          <p:nvPr/>
        </p:nvSpPr>
        <p:spPr bwMode="auto">
          <a:xfrm>
            <a:off x="2209800" y="2286000"/>
            <a:ext cx="914400" cy="646331"/>
          </a:xfrm>
          <a:prstGeom prst="rect">
            <a:avLst/>
          </a:prstGeom>
          <a:solidFill>
            <a:schemeClr val="accent2"/>
          </a:solidFill>
          <a:ln w="9525">
            <a:noFill/>
            <a:miter lim="800000"/>
            <a:headEnd/>
            <a:tailEnd/>
          </a:ln>
          <a:effectLst>
            <a:outerShdw blurRad="50800" dist="38100" dir="2700000" algn="tl" rotWithShape="0">
              <a:srgbClr val="000000">
                <a:alpha val="43000"/>
              </a:srgbClr>
            </a:outerShdw>
          </a:effectLst>
        </p:spPr>
        <p:txBody>
          <a:bodyPr wrap="square">
            <a:spAutoFit/>
          </a:bodyPr>
          <a:lstStyle/>
          <a:p>
            <a:pPr algn="ctr"/>
            <a:r>
              <a:rPr lang="en-US" dirty="0" smtClean="0">
                <a:latin typeface="Calibri"/>
                <a:cs typeface="Calibri"/>
              </a:rPr>
              <a:t>6</a:t>
            </a:r>
            <a:r>
              <a:rPr lang="en-US" dirty="0" smtClean="0">
                <a:latin typeface="Calibri"/>
                <a:cs typeface="Calibri"/>
                <a:sym typeface="Wingdings"/>
              </a:rPr>
              <a:t>2 packets</a:t>
            </a:r>
            <a:endParaRPr lang="en-US" dirty="0">
              <a:latin typeface="Calibri"/>
              <a:cs typeface="Calibri"/>
            </a:endParaRPr>
          </a:p>
        </p:txBody>
      </p:sp>
      <p:sp>
        <p:nvSpPr>
          <p:cNvPr id="102" name="TextBox 101"/>
          <p:cNvSpPr txBox="1">
            <a:spLocks noChangeArrowheads="1"/>
          </p:cNvSpPr>
          <p:nvPr/>
        </p:nvSpPr>
        <p:spPr bwMode="auto">
          <a:xfrm>
            <a:off x="1371600" y="5997714"/>
            <a:ext cx="914400" cy="646331"/>
          </a:xfrm>
          <a:prstGeom prst="rect">
            <a:avLst/>
          </a:prstGeom>
          <a:solidFill>
            <a:schemeClr val="accent2"/>
          </a:solidFill>
          <a:ln w="9525">
            <a:noFill/>
            <a:miter lim="800000"/>
            <a:headEnd/>
            <a:tailEnd/>
          </a:ln>
          <a:effectLst>
            <a:outerShdw blurRad="50800" dist="38100" dir="2700000" algn="tl" rotWithShape="0">
              <a:srgbClr val="000000">
                <a:alpha val="43000"/>
              </a:srgbClr>
            </a:outerShdw>
          </a:effectLst>
        </p:spPr>
        <p:txBody>
          <a:bodyPr wrap="square">
            <a:spAutoFit/>
          </a:bodyPr>
          <a:lstStyle/>
          <a:p>
            <a:pPr algn="ctr"/>
            <a:r>
              <a:rPr lang="en-US" dirty="0" smtClean="0">
                <a:latin typeface="Calibri"/>
                <a:cs typeface="Calibri"/>
                <a:sym typeface="Wingdings"/>
              </a:rPr>
              <a:t>32 packets</a:t>
            </a:r>
            <a:endParaRPr lang="en-US" dirty="0">
              <a:latin typeface="Calibri"/>
              <a:cs typeface="Calibri"/>
            </a:endParaRPr>
          </a:p>
        </p:txBody>
      </p:sp>
      <p:sp>
        <p:nvSpPr>
          <p:cNvPr id="103" name="TextBox 102"/>
          <p:cNvSpPr txBox="1">
            <a:spLocks noChangeArrowheads="1"/>
          </p:cNvSpPr>
          <p:nvPr/>
        </p:nvSpPr>
        <p:spPr bwMode="auto">
          <a:xfrm>
            <a:off x="5486400" y="6019800"/>
            <a:ext cx="914400" cy="646331"/>
          </a:xfrm>
          <a:prstGeom prst="rect">
            <a:avLst/>
          </a:prstGeom>
          <a:solidFill>
            <a:schemeClr val="accent2"/>
          </a:solidFill>
          <a:ln w="9525">
            <a:noFill/>
            <a:miter lim="800000"/>
            <a:headEnd/>
            <a:tailEnd/>
          </a:ln>
          <a:effectLst>
            <a:outerShdw blurRad="50800" dist="38100" dir="2700000" algn="tl" rotWithShape="0">
              <a:srgbClr val="000000">
                <a:alpha val="43000"/>
              </a:srgbClr>
            </a:outerShdw>
          </a:effectLst>
        </p:spPr>
        <p:txBody>
          <a:bodyPr wrap="square">
            <a:spAutoFit/>
          </a:bodyPr>
          <a:lstStyle/>
          <a:p>
            <a:pPr algn="ctr"/>
            <a:r>
              <a:rPr lang="en-US" dirty="0" smtClean="0">
                <a:latin typeface="Calibri"/>
                <a:cs typeface="Calibri"/>
                <a:sym typeface="Wingdings"/>
              </a:rPr>
              <a:t>32 packets</a:t>
            </a:r>
            <a:endParaRPr lang="en-US" dirty="0">
              <a:latin typeface="Calibri"/>
              <a:cs typeface="Calibri"/>
            </a:endParaRPr>
          </a:p>
        </p:txBody>
      </p:sp>
      <p:sp>
        <p:nvSpPr>
          <p:cNvPr id="104" name="Title 103"/>
          <p:cNvSpPr>
            <a:spLocks noGrp="1"/>
          </p:cNvSpPr>
          <p:nvPr>
            <p:ph type="title"/>
          </p:nvPr>
        </p:nvSpPr>
        <p:spPr/>
        <p:txBody>
          <a:bodyPr>
            <a:normAutofit fontScale="90000"/>
          </a:bodyPr>
          <a:lstStyle/>
          <a:p>
            <a:r>
              <a:rPr lang="en-US" dirty="0" smtClean="0"/>
              <a:t>Implications example: Performance benefits</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par>
                                <p:cTn id="8" presetID="10" presetClass="entr" presetSubtype="0"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fade">
                                      <p:cBhvr>
                                        <p:cTn id="10" dur="500"/>
                                        <p:tgtEl>
                                          <p:spTgt spid="120"/>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fade">
                                      <p:cBhvr>
                                        <p:cTn id="13" dur="500"/>
                                        <p:tgtEl>
                                          <p:spTgt spid="1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fade">
                                      <p:cBhvr>
                                        <p:cTn id="16" dur="500"/>
                                        <p:tgtEl>
                                          <p:spTgt spid="10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
                                        </p:tgtEl>
                                        <p:attrNameLst>
                                          <p:attrName>style.visibility</p:attrName>
                                        </p:attrNameLst>
                                      </p:cBhvr>
                                      <p:to>
                                        <p:strVal val="visible"/>
                                      </p:to>
                                    </p:set>
                                    <p:animEffect transition="in" filter="fade">
                                      <p:cBhvr>
                                        <p:cTn id="19" dur="500"/>
                                        <p:tgtEl>
                                          <p:spTgt spid="10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fade">
                                      <p:cBhvr>
                                        <p:cTn id="22" dur="500"/>
                                        <p:tgtEl>
                                          <p:spTgt spid="10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15"/>
                                        </p:tgtEl>
                                      </p:cBhvr>
                                    </p:animEffect>
                                    <p:set>
                                      <p:cBhvr>
                                        <p:cTn id="27" dur="1" fill="hold">
                                          <p:stCondLst>
                                            <p:cond delay="499"/>
                                          </p:stCondLst>
                                        </p:cTn>
                                        <p:tgtEl>
                                          <p:spTgt spid="115"/>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20"/>
                                        </p:tgtEl>
                                      </p:cBhvr>
                                    </p:animEffect>
                                    <p:set>
                                      <p:cBhvr>
                                        <p:cTn id="30" dur="1" fill="hold">
                                          <p:stCondLst>
                                            <p:cond delay="499"/>
                                          </p:stCondLst>
                                        </p:cTn>
                                        <p:tgtEl>
                                          <p:spTgt spid="120"/>
                                        </p:tgtEl>
                                        <p:attrNameLst>
                                          <p:attrName>style.visibility</p:attrName>
                                        </p:attrNameLst>
                                      </p:cBhvr>
                                      <p:to>
                                        <p:strVal val="hidden"/>
                                      </p:to>
                                    </p:set>
                                  </p:childTnLst>
                                </p:cTn>
                              </p:par>
                              <p:par>
                                <p:cTn id="31" presetID="10" presetClass="exit" presetSubtype="0" fill="hold" grpId="3" nodeType="withEffect">
                                  <p:stCondLst>
                                    <p:cond delay="0"/>
                                  </p:stCondLst>
                                  <p:childTnLst>
                                    <p:animEffect transition="out" filter="fade">
                                      <p:cBhvr>
                                        <p:cTn id="32" dur="500"/>
                                        <p:tgtEl>
                                          <p:spTgt spid="112"/>
                                        </p:tgtEl>
                                      </p:cBhvr>
                                    </p:animEffect>
                                    <p:set>
                                      <p:cBhvr>
                                        <p:cTn id="33" dur="1" fill="hold">
                                          <p:stCondLst>
                                            <p:cond delay="499"/>
                                          </p:stCondLst>
                                        </p:cTn>
                                        <p:tgtEl>
                                          <p:spTgt spid="112"/>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01"/>
                                        </p:tgtEl>
                                      </p:cBhvr>
                                    </p:animEffect>
                                    <p:set>
                                      <p:cBhvr>
                                        <p:cTn id="36" dur="1" fill="hold">
                                          <p:stCondLst>
                                            <p:cond delay="499"/>
                                          </p:stCondLst>
                                        </p:cTn>
                                        <p:tgtEl>
                                          <p:spTgt spid="101"/>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02"/>
                                        </p:tgtEl>
                                      </p:cBhvr>
                                    </p:animEffect>
                                    <p:set>
                                      <p:cBhvr>
                                        <p:cTn id="39" dur="1" fill="hold">
                                          <p:stCondLst>
                                            <p:cond delay="499"/>
                                          </p:stCondLst>
                                        </p:cTn>
                                        <p:tgtEl>
                                          <p:spTgt spid="102"/>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03"/>
                                        </p:tgtEl>
                                      </p:cBhvr>
                                    </p:animEffect>
                                    <p:set>
                                      <p:cBhvr>
                                        <p:cTn id="42" dur="1" fill="hold">
                                          <p:stCondLst>
                                            <p:cond delay="499"/>
                                          </p:stCondLst>
                                        </p:cTn>
                                        <p:tgtEl>
                                          <p:spTgt spid="103"/>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23"/>
                                        </p:tgtEl>
                                        <p:attrNameLst>
                                          <p:attrName>style.visibility</p:attrName>
                                        </p:attrNameLst>
                                      </p:cBhvr>
                                      <p:to>
                                        <p:strVal val="visible"/>
                                      </p:to>
                                    </p:set>
                                    <p:animEffect transition="in" filter="fade">
                                      <p:cBhvr>
                                        <p:cTn id="46" dur="500"/>
                                        <p:tgtEl>
                                          <p:spTgt spid="123"/>
                                        </p:tgtEl>
                                      </p:cBhvr>
                                    </p:animEffect>
                                  </p:childTnLst>
                                </p:cTn>
                              </p:par>
                              <p:par>
                                <p:cTn id="47" presetID="10" presetClass="entr" presetSubtype="0" fill="hold" nodeType="with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500"/>
                                        <p:tgtEl>
                                          <p:spTgt spid="1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80"/>
                                        </p:tgtEl>
                                        <p:attrNameLst>
                                          <p:attrName>style.visibility</p:attrName>
                                        </p:attrNameLst>
                                      </p:cBhvr>
                                      <p:to>
                                        <p:strVal val="visible"/>
                                      </p:to>
                                    </p:set>
                                    <p:animEffect transition="in" filter="fade">
                                      <p:cBhvr>
                                        <p:cTn id="52" dur="500"/>
                                        <p:tgtEl>
                                          <p:spTgt spid="58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37"/>
                                        </p:tgtEl>
                                        <p:attrNameLst>
                                          <p:attrName>style.visibility</p:attrName>
                                        </p:attrNameLst>
                                      </p:cBhvr>
                                      <p:to>
                                        <p:strVal val="visible"/>
                                      </p:to>
                                    </p:set>
                                    <p:animEffect transition="in" filter="fade">
                                      <p:cBhvr>
                                        <p:cTn id="55" dur="500"/>
                                        <p:tgtEl>
                                          <p:spTgt spid="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 grpId="0" animBg="1"/>
      <p:bldP spid="537" grpId="0" animBg="1"/>
      <p:bldP spid="112" grpId="1" animBg="1"/>
      <p:bldP spid="112" grpId="3" animBg="1"/>
      <p:bldP spid="123" grpId="0" animBg="1"/>
      <p:bldP spid="101" grpId="0" animBg="1"/>
      <p:bldP spid="101" grpId="1" animBg="1"/>
      <p:bldP spid="102" grpId="0" animBg="1"/>
      <p:bldP spid="102" grpId="1" animBg="1"/>
      <p:bldP spid="103" grpId="0" animBg="1"/>
      <p:bldP spid="103" grpId="1"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 name="Cloud 105"/>
          <p:cNvSpPr/>
          <p:nvPr/>
        </p:nvSpPr>
        <p:spPr>
          <a:xfrm>
            <a:off x="1143000" y="1219200"/>
            <a:ext cx="1905000" cy="11430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a:cs typeface="Calibri"/>
              </a:rPr>
              <a:t>Wisconsin</a:t>
            </a:r>
            <a:endParaRPr lang="en-US" dirty="0">
              <a:solidFill>
                <a:schemeClr val="tx1"/>
              </a:solidFill>
              <a:latin typeface="Calibri"/>
              <a:cs typeface="Calibri"/>
            </a:endParaRPr>
          </a:p>
        </p:txBody>
      </p:sp>
      <p:sp>
        <p:nvSpPr>
          <p:cNvPr id="534" name="Cloud 533"/>
          <p:cNvSpPr/>
          <p:nvPr/>
        </p:nvSpPr>
        <p:spPr>
          <a:xfrm>
            <a:off x="1600200" y="2819400"/>
            <a:ext cx="5257800" cy="39624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defRPr/>
            </a:pPr>
            <a:endParaRPr lang="en-US" sz="2400" dirty="0" smtClean="0">
              <a:solidFill>
                <a:prstClr val="black"/>
              </a:solidFill>
              <a:latin typeface="Calibri"/>
              <a:cs typeface="Calibri"/>
            </a:endParaRPr>
          </a:p>
          <a:p>
            <a:pPr lvl="0" algn="ctr" fontAlgn="auto">
              <a:spcBef>
                <a:spcPts val="0"/>
              </a:spcBef>
              <a:spcAft>
                <a:spcPts val="0"/>
              </a:spcAft>
              <a:defRPr/>
            </a:pPr>
            <a:endParaRPr lang="en-US" sz="2400" dirty="0" smtClean="0">
              <a:solidFill>
                <a:prstClr val="black"/>
              </a:solidFill>
              <a:latin typeface="Calibri"/>
              <a:cs typeface="Calibri"/>
            </a:endParaRPr>
          </a:p>
          <a:p>
            <a:pPr lvl="0" algn="ctr" fontAlgn="auto">
              <a:spcBef>
                <a:spcPts val="0"/>
              </a:spcBef>
              <a:spcAft>
                <a:spcPts val="0"/>
              </a:spcAft>
              <a:defRPr/>
            </a:pPr>
            <a:endParaRPr lang="en-US" sz="2400" dirty="0" smtClean="0">
              <a:solidFill>
                <a:prstClr val="black"/>
              </a:solidFill>
              <a:latin typeface="Calibri"/>
              <a:cs typeface="Calibri"/>
            </a:endParaRPr>
          </a:p>
          <a:p>
            <a:pPr lvl="0" algn="ctr" fontAlgn="auto">
              <a:spcBef>
                <a:spcPts val="0"/>
              </a:spcBef>
              <a:spcAft>
                <a:spcPts val="0"/>
              </a:spcAft>
              <a:defRPr/>
            </a:pPr>
            <a:endParaRPr lang="en-US" sz="2400" dirty="0" smtClean="0">
              <a:solidFill>
                <a:prstClr val="black"/>
              </a:solidFill>
              <a:latin typeface="Calibri"/>
              <a:cs typeface="Calibri"/>
            </a:endParaRPr>
          </a:p>
          <a:p>
            <a:pPr lvl="0" algn="ctr" fontAlgn="auto">
              <a:spcBef>
                <a:spcPts val="0"/>
              </a:spcBef>
              <a:spcAft>
                <a:spcPts val="0"/>
              </a:spcAft>
              <a:defRPr/>
            </a:pPr>
            <a:endParaRPr lang="en-US" sz="2400" dirty="0" smtClean="0">
              <a:solidFill>
                <a:prstClr val="black"/>
              </a:solidFill>
              <a:latin typeface="Calibri"/>
              <a:cs typeface="Calibri"/>
            </a:endParaRPr>
          </a:p>
          <a:p>
            <a:pPr lvl="0" algn="ctr" fontAlgn="auto">
              <a:spcBef>
                <a:spcPts val="0"/>
              </a:spcBef>
              <a:spcAft>
                <a:spcPts val="0"/>
              </a:spcAft>
              <a:defRPr/>
            </a:pPr>
            <a:endParaRPr lang="en-US" sz="2400" dirty="0" smtClean="0">
              <a:solidFill>
                <a:prstClr val="black"/>
              </a:solidFill>
              <a:latin typeface="Calibri"/>
              <a:cs typeface="Calibri"/>
            </a:endParaRPr>
          </a:p>
          <a:p>
            <a:pPr lvl="0" algn="ctr" fontAlgn="auto">
              <a:spcBef>
                <a:spcPts val="0"/>
              </a:spcBef>
              <a:spcAft>
                <a:spcPts val="0"/>
              </a:spcAft>
              <a:defRPr/>
            </a:pPr>
            <a:endParaRPr lang="en-US" sz="2400" dirty="0" smtClean="0">
              <a:solidFill>
                <a:prstClr val="black"/>
              </a:solidFill>
              <a:latin typeface="Calibri"/>
              <a:cs typeface="Calibri"/>
            </a:endParaRPr>
          </a:p>
          <a:p>
            <a:pPr lvl="0" algn="ctr" fontAlgn="auto">
              <a:spcBef>
                <a:spcPts val="0"/>
              </a:spcBef>
              <a:spcAft>
                <a:spcPts val="0"/>
              </a:spcAft>
              <a:defRPr/>
            </a:pPr>
            <a:endParaRPr lang="en-US" sz="2400" dirty="0" smtClean="0">
              <a:solidFill>
                <a:prstClr val="black"/>
              </a:solidFill>
              <a:latin typeface="Calibri"/>
              <a:cs typeface="Calibri"/>
            </a:endParaRPr>
          </a:p>
          <a:p>
            <a:pPr lvl="0" algn="ctr" fontAlgn="auto">
              <a:spcBef>
                <a:spcPts val="0"/>
              </a:spcBef>
              <a:spcAft>
                <a:spcPts val="0"/>
              </a:spcAft>
              <a:defRPr/>
            </a:pPr>
            <a:r>
              <a:rPr lang="en-US" sz="2400" dirty="0" smtClean="0">
                <a:solidFill>
                  <a:prstClr val="black"/>
                </a:solidFill>
                <a:latin typeface="Calibri"/>
                <a:cs typeface="Calibri"/>
              </a:rPr>
              <a:t>Internet2</a:t>
            </a:r>
            <a:endParaRPr lang="en-US" sz="2400" dirty="0">
              <a:solidFill>
                <a:prstClr val="black"/>
              </a:solidFill>
              <a:latin typeface="Calibri"/>
              <a:cs typeface="Calibri"/>
            </a:endParaRPr>
          </a:p>
        </p:txBody>
      </p:sp>
      <p:sp>
        <p:nvSpPr>
          <p:cNvPr id="639" name="Slide Number Placeholder 600"/>
          <p:cNvSpPr>
            <a:spLocks noGrp="1"/>
          </p:cNvSpPr>
          <p:nvPr>
            <p:ph type="sldNum" sz="quarter" idx="12"/>
          </p:nvPr>
        </p:nvSpPr>
        <p:spPr>
          <a:xfrm>
            <a:off x="6553200" y="6356350"/>
            <a:ext cx="2133600" cy="365125"/>
          </a:xfrm>
        </p:spPr>
        <p:txBody>
          <a:bodyPr/>
          <a:lstStyle/>
          <a:p>
            <a:pPr>
              <a:defRPr/>
            </a:pPr>
            <a:fld id="{9344F9DF-B16C-496A-A4E6-0787BA6047D6}" type="slidenum">
              <a:rPr lang="en-US">
                <a:latin typeface="Calibri"/>
                <a:cs typeface="Calibri"/>
              </a:rPr>
              <a:pPr>
                <a:defRPr/>
              </a:pPr>
              <a:t>8</a:t>
            </a:fld>
            <a:endParaRPr lang="en-US">
              <a:latin typeface="Calibri"/>
              <a:cs typeface="Calibri"/>
            </a:endParaRPr>
          </a:p>
        </p:txBody>
      </p:sp>
      <p:sp>
        <p:nvSpPr>
          <p:cNvPr id="537" name="AutoShape 11"/>
          <p:cNvSpPr>
            <a:spLocks noChangeAspect="1" noChangeArrowheads="1" noTextEdit="1"/>
          </p:cNvSpPr>
          <p:nvPr/>
        </p:nvSpPr>
        <p:spPr bwMode="auto">
          <a:xfrm>
            <a:off x="2514600" y="1806575"/>
            <a:ext cx="1076325" cy="530225"/>
          </a:xfrm>
          <a:prstGeom prst="rect">
            <a:avLst/>
          </a:prstGeom>
          <a:noFill/>
          <a:ln w="9525">
            <a:noFill/>
            <a:miter lim="800000"/>
            <a:headEnd/>
            <a:tailEnd/>
          </a:ln>
        </p:spPr>
        <p:txBody>
          <a:bodyPr/>
          <a:lstStyle/>
          <a:p>
            <a:endParaRPr lang="en-US">
              <a:latin typeface="Calibri"/>
              <a:cs typeface="Calibri"/>
            </a:endParaRPr>
          </a:p>
        </p:txBody>
      </p:sp>
      <p:sp>
        <p:nvSpPr>
          <p:cNvPr id="541" name="Rectangle 540"/>
          <p:cNvSpPr/>
          <p:nvPr/>
        </p:nvSpPr>
        <p:spPr>
          <a:xfrm>
            <a:off x="3387725" y="2667000"/>
            <a:ext cx="117475" cy="1444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43" name="Rectangle 542"/>
          <p:cNvSpPr/>
          <p:nvPr/>
        </p:nvSpPr>
        <p:spPr>
          <a:xfrm>
            <a:off x="3616325" y="2819400"/>
            <a:ext cx="117475" cy="1444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45" name="Oval 544"/>
          <p:cNvSpPr/>
          <p:nvPr/>
        </p:nvSpPr>
        <p:spPr>
          <a:xfrm>
            <a:off x="2667000" y="4191000"/>
            <a:ext cx="531812"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47" name="Oval 546"/>
          <p:cNvSpPr/>
          <p:nvPr/>
        </p:nvSpPr>
        <p:spPr>
          <a:xfrm>
            <a:off x="4953000" y="4572000"/>
            <a:ext cx="477837"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48" name="Oval 547"/>
          <p:cNvSpPr/>
          <p:nvPr/>
        </p:nvSpPr>
        <p:spPr>
          <a:xfrm>
            <a:off x="1706563" y="5321300"/>
            <a:ext cx="477837" cy="31908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49" name="Oval 548"/>
          <p:cNvSpPr/>
          <p:nvPr/>
        </p:nvSpPr>
        <p:spPr>
          <a:xfrm>
            <a:off x="5824538" y="5494338"/>
            <a:ext cx="479425" cy="31908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cxnSp>
        <p:nvCxnSpPr>
          <p:cNvPr id="550" name="Straight Connector 549"/>
          <p:cNvCxnSpPr>
            <a:stCxn id="534" idx="3"/>
            <a:endCxn id="545" idx="7"/>
          </p:cNvCxnSpPr>
          <p:nvPr/>
        </p:nvCxnSpPr>
        <p:spPr>
          <a:xfrm rot="16200000" flipH="1" flipV="1">
            <a:off x="3081684" y="3085199"/>
            <a:ext cx="1186661" cy="11081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p:cNvCxnSpPr>
            <a:stCxn id="545" idx="3"/>
            <a:endCxn id="548" idx="0"/>
          </p:cNvCxnSpPr>
          <p:nvPr/>
        </p:nvCxnSpPr>
        <p:spPr>
          <a:xfrm rot="5400000">
            <a:off x="1901306" y="4477724"/>
            <a:ext cx="887752" cy="79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p:cNvCxnSpPr>
            <a:stCxn id="534" idx="3"/>
            <a:endCxn id="547" idx="1"/>
          </p:cNvCxnSpPr>
          <p:nvPr/>
        </p:nvCxnSpPr>
        <p:spPr>
          <a:xfrm rot="16200000" flipH="1">
            <a:off x="3842208" y="3432845"/>
            <a:ext cx="1567661" cy="7938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a:endCxn id="549" idx="0"/>
          </p:cNvCxnSpPr>
          <p:nvPr/>
        </p:nvCxnSpPr>
        <p:spPr>
          <a:xfrm>
            <a:off x="5334000" y="4876800"/>
            <a:ext cx="730251" cy="6175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3" name="Oval 572"/>
          <p:cNvSpPr/>
          <p:nvPr/>
        </p:nvSpPr>
        <p:spPr>
          <a:xfrm>
            <a:off x="2743200" y="4343400"/>
            <a:ext cx="160337" cy="7143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75" name="Oval 574"/>
          <p:cNvSpPr/>
          <p:nvPr/>
        </p:nvSpPr>
        <p:spPr>
          <a:xfrm>
            <a:off x="1831975" y="5570538"/>
            <a:ext cx="160338"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92" name="Oval 591"/>
          <p:cNvSpPr/>
          <p:nvPr/>
        </p:nvSpPr>
        <p:spPr>
          <a:xfrm>
            <a:off x="5029200" y="4724400"/>
            <a:ext cx="158750" cy="7143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95" name="Oval 594"/>
          <p:cNvSpPr/>
          <p:nvPr/>
        </p:nvSpPr>
        <p:spPr>
          <a:xfrm>
            <a:off x="5824538" y="5656263"/>
            <a:ext cx="160337" cy="714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cxnSp>
        <p:nvCxnSpPr>
          <p:cNvPr id="607" name="Straight Connector 606"/>
          <p:cNvCxnSpPr>
            <a:endCxn id="548" idx="6"/>
          </p:cNvCxnSpPr>
          <p:nvPr/>
        </p:nvCxnSpPr>
        <p:spPr>
          <a:xfrm rot="10800000">
            <a:off x="2184400" y="5481638"/>
            <a:ext cx="1549400" cy="73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p:cNvCxnSpPr>
            <a:endCxn id="549" idx="1"/>
          </p:cNvCxnSpPr>
          <p:nvPr/>
        </p:nvCxnSpPr>
        <p:spPr>
          <a:xfrm flipV="1">
            <a:off x="4329113" y="5540375"/>
            <a:ext cx="1565275" cy="61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1" name="Group 610"/>
          <p:cNvGrpSpPr/>
          <p:nvPr/>
        </p:nvGrpSpPr>
        <p:grpSpPr>
          <a:xfrm>
            <a:off x="3797300" y="5478463"/>
            <a:ext cx="531813" cy="249237"/>
            <a:chOff x="3797300" y="5478463"/>
            <a:chExt cx="531813" cy="249237"/>
          </a:xfrm>
        </p:grpSpPr>
        <p:sp>
          <p:nvSpPr>
            <p:cNvPr id="612" name="Oval 611"/>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13" name="Oval 612"/>
            <p:cNvSpPr/>
            <p:nvPr/>
          </p:nvSpPr>
          <p:spPr>
            <a:xfrm>
              <a:off x="3797300" y="5570538"/>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cxnSp>
        <p:nvCxnSpPr>
          <p:cNvPr id="614" name="Straight Connector 613"/>
          <p:cNvCxnSpPr>
            <a:stCxn id="660" idx="4"/>
          </p:cNvCxnSpPr>
          <p:nvPr/>
        </p:nvCxnSpPr>
        <p:spPr>
          <a:xfrm rot="16200000" flipH="1">
            <a:off x="3751660" y="5166915"/>
            <a:ext cx="601663" cy="21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0" name="Oval 619"/>
          <p:cNvSpPr/>
          <p:nvPr/>
        </p:nvSpPr>
        <p:spPr>
          <a:xfrm>
            <a:off x="3886200" y="3733800"/>
            <a:ext cx="477837"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21" name="Oval 620"/>
          <p:cNvSpPr/>
          <p:nvPr/>
        </p:nvSpPr>
        <p:spPr>
          <a:xfrm>
            <a:off x="3962400" y="3886200"/>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cxnSp>
        <p:nvCxnSpPr>
          <p:cNvPr id="622" name="Straight Connector 621"/>
          <p:cNvCxnSpPr>
            <a:endCxn id="620" idx="0"/>
          </p:cNvCxnSpPr>
          <p:nvPr/>
        </p:nvCxnSpPr>
        <p:spPr>
          <a:xfrm rot="5400000">
            <a:off x="3859886" y="3379204"/>
            <a:ext cx="619829" cy="89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7" name="Rectangle 626"/>
          <p:cNvSpPr/>
          <p:nvPr/>
        </p:nvSpPr>
        <p:spPr>
          <a:xfrm>
            <a:off x="6629400" y="5867400"/>
            <a:ext cx="104775" cy="12541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29" name="Rectangle 628"/>
          <p:cNvSpPr/>
          <p:nvPr/>
        </p:nvSpPr>
        <p:spPr>
          <a:xfrm>
            <a:off x="6781800" y="6046787"/>
            <a:ext cx="104775" cy="12541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30" name="Rectangle 629"/>
          <p:cNvSpPr/>
          <p:nvPr/>
        </p:nvSpPr>
        <p:spPr>
          <a:xfrm>
            <a:off x="1341437" y="5548313"/>
            <a:ext cx="106363" cy="1238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32" name="Rectangle 631"/>
          <p:cNvSpPr/>
          <p:nvPr/>
        </p:nvSpPr>
        <p:spPr>
          <a:xfrm>
            <a:off x="1114425" y="5667375"/>
            <a:ext cx="104775" cy="1238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34" name="TextBox 633"/>
          <p:cNvSpPr txBox="1">
            <a:spLocks noChangeArrowheads="1"/>
          </p:cNvSpPr>
          <p:nvPr/>
        </p:nvSpPr>
        <p:spPr bwMode="auto">
          <a:xfrm>
            <a:off x="152400" y="3251537"/>
            <a:ext cx="1828800" cy="707886"/>
          </a:xfrm>
          <a:prstGeom prst="rect">
            <a:avLst/>
          </a:prstGeom>
          <a:solidFill>
            <a:schemeClr val="accent2"/>
          </a:solidFill>
          <a:ln w="9525">
            <a:noFill/>
            <a:miter lim="800000"/>
            <a:headEnd/>
            <a:tailEnd/>
          </a:ln>
          <a:effectLst>
            <a:outerShdw blurRad="50800" dist="38100" dir="2700000" algn="tl" rotWithShape="0">
              <a:srgbClr val="000000">
                <a:alpha val="43000"/>
              </a:srgbClr>
            </a:outerShdw>
          </a:effectLst>
        </p:spPr>
        <p:txBody>
          <a:bodyPr wrap="square">
            <a:spAutoFit/>
          </a:bodyPr>
          <a:lstStyle/>
          <a:p>
            <a:pPr algn="ctr"/>
            <a:r>
              <a:rPr lang="en-US" sz="2000" dirty="0" smtClean="0">
                <a:latin typeface="Calibri"/>
                <a:cs typeface="Calibri"/>
              </a:rPr>
              <a:t>RE + routing </a:t>
            </a:r>
          </a:p>
          <a:p>
            <a:pPr algn="ctr">
              <a:buFont typeface="Wingdings" pitchFamily="-65" charset="2"/>
              <a:buChar char="à"/>
            </a:pPr>
            <a:r>
              <a:rPr lang="en-US" sz="2000" dirty="0" smtClean="0">
                <a:latin typeface="Calibri"/>
                <a:cs typeface="Calibri"/>
              </a:rPr>
              <a:t>10 </a:t>
            </a:r>
            <a:r>
              <a:rPr lang="en-US" sz="2000" dirty="0" err="1" smtClean="0">
                <a:latin typeface="Calibri"/>
                <a:cs typeface="Calibri"/>
              </a:rPr>
              <a:t>pkts</a:t>
            </a:r>
            <a:endParaRPr lang="en-US" sz="2000" dirty="0" smtClean="0">
              <a:latin typeface="Calibri"/>
              <a:cs typeface="Calibri"/>
            </a:endParaRPr>
          </a:p>
        </p:txBody>
      </p:sp>
      <p:sp>
        <p:nvSpPr>
          <p:cNvPr id="640" name="TextBox 639"/>
          <p:cNvSpPr txBox="1">
            <a:spLocks noChangeArrowheads="1"/>
          </p:cNvSpPr>
          <p:nvPr/>
        </p:nvSpPr>
        <p:spPr bwMode="auto">
          <a:xfrm>
            <a:off x="152400" y="2422267"/>
            <a:ext cx="1828800" cy="707886"/>
          </a:xfrm>
          <a:prstGeom prst="rect">
            <a:avLst/>
          </a:prstGeom>
          <a:solidFill>
            <a:schemeClr val="accent2"/>
          </a:solidFill>
          <a:ln w="9525">
            <a:noFill/>
            <a:miter lim="800000"/>
            <a:headEnd/>
            <a:tailEnd/>
          </a:ln>
          <a:effectLst>
            <a:outerShdw blurRad="50800" dist="38100" dir="2700000" algn="tl" rotWithShape="0">
              <a:srgbClr val="000000">
                <a:alpha val="43000"/>
              </a:srgbClr>
            </a:outerShdw>
          </a:effectLst>
        </p:spPr>
        <p:txBody>
          <a:bodyPr wrap="square">
            <a:spAutoFit/>
          </a:bodyPr>
          <a:lstStyle/>
          <a:p>
            <a:pPr algn="ctr"/>
            <a:r>
              <a:rPr lang="en-US" sz="2000" dirty="0" smtClean="0">
                <a:latin typeface="Calibri"/>
                <a:cs typeface="Calibri"/>
              </a:rPr>
              <a:t>Simple RE </a:t>
            </a:r>
            <a:br>
              <a:rPr lang="en-US" sz="2000" dirty="0" smtClean="0">
                <a:latin typeface="Calibri"/>
                <a:cs typeface="Calibri"/>
              </a:rPr>
            </a:br>
            <a:r>
              <a:rPr lang="en-US" sz="2000" dirty="0" smtClean="0">
                <a:latin typeface="Calibri"/>
                <a:cs typeface="Calibri"/>
                <a:sym typeface="Wingdings" pitchFamily="2" charset="2"/>
              </a:rPr>
              <a:t></a:t>
            </a:r>
            <a:r>
              <a:rPr lang="en-US" sz="2000" dirty="0" smtClean="0">
                <a:latin typeface="Calibri"/>
                <a:cs typeface="Calibri"/>
              </a:rPr>
              <a:t> 12  </a:t>
            </a:r>
            <a:r>
              <a:rPr lang="en-US" sz="2000" dirty="0" err="1" smtClean="0">
                <a:latin typeface="Calibri"/>
                <a:cs typeface="Calibri"/>
              </a:rPr>
              <a:t>pkts</a:t>
            </a:r>
            <a:endParaRPr lang="en-US" sz="2000" dirty="0">
              <a:latin typeface="Calibri"/>
              <a:cs typeface="Calibri"/>
            </a:endParaRPr>
          </a:p>
        </p:txBody>
      </p:sp>
      <p:sp>
        <p:nvSpPr>
          <p:cNvPr id="642" name="Cloud 641"/>
          <p:cNvSpPr/>
          <p:nvPr/>
        </p:nvSpPr>
        <p:spPr>
          <a:xfrm>
            <a:off x="7086600" y="5638800"/>
            <a:ext cx="1676400" cy="11430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a:cs typeface="Calibri"/>
              </a:rPr>
              <a:t>Berkeley</a:t>
            </a:r>
            <a:endParaRPr lang="en-US" dirty="0">
              <a:solidFill>
                <a:schemeClr val="tx1"/>
              </a:solidFill>
              <a:latin typeface="Calibri"/>
              <a:cs typeface="Calibri"/>
            </a:endParaRPr>
          </a:p>
        </p:txBody>
      </p:sp>
      <p:sp>
        <p:nvSpPr>
          <p:cNvPr id="643" name="Cloud 642"/>
          <p:cNvSpPr/>
          <p:nvPr/>
        </p:nvSpPr>
        <p:spPr>
          <a:xfrm>
            <a:off x="0" y="5715000"/>
            <a:ext cx="1066800" cy="1066800"/>
          </a:xfrm>
          <a:prstGeom prst="cloud">
            <a:avLst/>
          </a:prstGeom>
          <a:solidFill>
            <a:schemeClr val="bg2">
              <a:lumMod val="90000"/>
            </a:schemeClr>
          </a:solidFill>
          <a:ln>
            <a:no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a:cs typeface="Calibri"/>
              </a:rPr>
              <a:t>CMU</a:t>
            </a:r>
            <a:endParaRPr lang="en-US" dirty="0">
              <a:solidFill>
                <a:schemeClr val="tx1"/>
              </a:solidFill>
              <a:latin typeface="Calibri"/>
              <a:cs typeface="Calibri"/>
            </a:endParaRPr>
          </a:p>
        </p:txBody>
      </p:sp>
      <p:grpSp>
        <p:nvGrpSpPr>
          <p:cNvPr id="644" name="Group 643"/>
          <p:cNvGrpSpPr/>
          <p:nvPr/>
        </p:nvGrpSpPr>
        <p:grpSpPr>
          <a:xfrm>
            <a:off x="2667001" y="1828800"/>
            <a:ext cx="457200" cy="325437"/>
            <a:chOff x="3797300" y="5478463"/>
            <a:chExt cx="531813" cy="249237"/>
          </a:xfrm>
        </p:grpSpPr>
        <p:sp>
          <p:nvSpPr>
            <p:cNvPr id="645" name="Oval 644"/>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46" name="Oval 645"/>
            <p:cNvSpPr/>
            <p:nvPr/>
          </p:nvSpPr>
          <p:spPr>
            <a:xfrm>
              <a:off x="3797300" y="5570538"/>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grpSp>
        <p:nvGrpSpPr>
          <p:cNvPr id="647" name="Group 646"/>
          <p:cNvGrpSpPr/>
          <p:nvPr/>
        </p:nvGrpSpPr>
        <p:grpSpPr>
          <a:xfrm>
            <a:off x="762000" y="5943600"/>
            <a:ext cx="303213" cy="249237"/>
            <a:chOff x="3797300" y="5478463"/>
            <a:chExt cx="531813" cy="249237"/>
          </a:xfrm>
        </p:grpSpPr>
        <p:sp>
          <p:nvSpPr>
            <p:cNvPr id="648" name="Oval 647"/>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49" name="Oval 648"/>
            <p:cNvSpPr/>
            <p:nvPr/>
          </p:nvSpPr>
          <p:spPr>
            <a:xfrm>
              <a:off x="3797300" y="5570538"/>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grpSp>
        <p:nvGrpSpPr>
          <p:cNvPr id="650" name="Group 649"/>
          <p:cNvGrpSpPr/>
          <p:nvPr/>
        </p:nvGrpSpPr>
        <p:grpSpPr>
          <a:xfrm>
            <a:off x="6934201" y="6324601"/>
            <a:ext cx="381000" cy="228600"/>
            <a:chOff x="3797300" y="5478463"/>
            <a:chExt cx="531813" cy="249237"/>
          </a:xfrm>
        </p:grpSpPr>
        <p:sp>
          <p:nvSpPr>
            <p:cNvPr id="651" name="Oval 650"/>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52" name="Oval 651"/>
            <p:cNvSpPr/>
            <p:nvPr/>
          </p:nvSpPr>
          <p:spPr>
            <a:xfrm>
              <a:off x="3797300" y="5570538"/>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cxnSp>
        <p:nvCxnSpPr>
          <p:cNvPr id="653" name="Straight Connector 652"/>
          <p:cNvCxnSpPr/>
          <p:nvPr/>
        </p:nvCxnSpPr>
        <p:spPr>
          <a:xfrm rot="16200000" flipH="1">
            <a:off x="3160859" y="2002965"/>
            <a:ext cx="825289" cy="1032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a:stCxn id="548" idx="3"/>
          </p:cNvCxnSpPr>
          <p:nvPr/>
        </p:nvCxnSpPr>
        <p:spPr>
          <a:xfrm rot="5400000">
            <a:off x="1205455" y="5409013"/>
            <a:ext cx="386441" cy="755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a:stCxn id="549" idx="5"/>
          </p:cNvCxnSpPr>
          <p:nvPr/>
        </p:nvCxnSpPr>
        <p:spPr>
          <a:xfrm rot="16200000" flipH="1">
            <a:off x="6266924" y="5733524"/>
            <a:ext cx="634104" cy="700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6" name="Down Arrow 655"/>
          <p:cNvSpPr/>
          <p:nvPr/>
        </p:nvSpPr>
        <p:spPr>
          <a:xfrm rot="3661824" flipH="1">
            <a:off x="1310719" y="5549701"/>
            <a:ext cx="176621" cy="487516"/>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57" name="Down Arrow 656"/>
          <p:cNvSpPr/>
          <p:nvPr/>
        </p:nvSpPr>
        <p:spPr>
          <a:xfrm rot="18744797" flipH="1">
            <a:off x="6414508" y="5777510"/>
            <a:ext cx="200242" cy="538267"/>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58" name="Down Arrow 657"/>
          <p:cNvSpPr/>
          <p:nvPr/>
        </p:nvSpPr>
        <p:spPr>
          <a:xfrm rot="18556239" flipH="1">
            <a:off x="3581668" y="2288022"/>
            <a:ext cx="175447" cy="567630"/>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59" name="Oval 658"/>
          <p:cNvSpPr/>
          <p:nvPr/>
        </p:nvSpPr>
        <p:spPr>
          <a:xfrm>
            <a:off x="3810000" y="4572000"/>
            <a:ext cx="477837" cy="2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60" name="Oval 659"/>
          <p:cNvSpPr/>
          <p:nvPr/>
        </p:nvSpPr>
        <p:spPr>
          <a:xfrm>
            <a:off x="3962400" y="4806950"/>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cxnSp>
        <p:nvCxnSpPr>
          <p:cNvPr id="661" name="Straight Connector 660"/>
          <p:cNvCxnSpPr>
            <a:stCxn id="620" idx="4"/>
            <a:endCxn id="659" idx="0"/>
          </p:cNvCxnSpPr>
          <p:nvPr/>
        </p:nvCxnSpPr>
        <p:spPr>
          <a:xfrm rot="5400000">
            <a:off x="3810001" y="4256881"/>
            <a:ext cx="554037"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63" name="Group 662"/>
          <p:cNvGrpSpPr/>
          <p:nvPr/>
        </p:nvGrpSpPr>
        <p:grpSpPr>
          <a:xfrm>
            <a:off x="3429000" y="3505200"/>
            <a:ext cx="531813" cy="249237"/>
            <a:chOff x="3797300" y="5478463"/>
            <a:chExt cx="531813" cy="249237"/>
          </a:xfrm>
        </p:grpSpPr>
        <p:sp>
          <p:nvSpPr>
            <p:cNvPr id="664" name="Oval 663"/>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65" name="Oval 664"/>
            <p:cNvSpPr/>
            <p:nvPr/>
          </p:nvSpPr>
          <p:spPr>
            <a:xfrm>
              <a:off x="3797300" y="5570538"/>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grpSp>
        <p:nvGrpSpPr>
          <p:cNvPr id="669" name="Group 668"/>
          <p:cNvGrpSpPr/>
          <p:nvPr/>
        </p:nvGrpSpPr>
        <p:grpSpPr>
          <a:xfrm>
            <a:off x="4419600" y="3505200"/>
            <a:ext cx="381000" cy="249237"/>
            <a:chOff x="3797300" y="5478463"/>
            <a:chExt cx="531813" cy="249237"/>
          </a:xfrm>
        </p:grpSpPr>
        <p:sp>
          <p:nvSpPr>
            <p:cNvPr id="670" name="Oval 669"/>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71" name="Oval 670"/>
            <p:cNvSpPr/>
            <p:nvPr/>
          </p:nvSpPr>
          <p:spPr>
            <a:xfrm>
              <a:off x="3797300" y="5570538"/>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sp>
        <p:nvSpPr>
          <p:cNvPr id="556" name="Rectangle 555"/>
          <p:cNvSpPr/>
          <p:nvPr/>
        </p:nvSpPr>
        <p:spPr>
          <a:xfrm>
            <a:off x="3127375" y="3779837"/>
            <a:ext cx="106362"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58" name="Rectangle 557"/>
          <p:cNvSpPr/>
          <p:nvPr/>
        </p:nvSpPr>
        <p:spPr>
          <a:xfrm>
            <a:off x="2209800" y="4541837"/>
            <a:ext cx="106363"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61" name="Rectangle 560"/>
          <p:cNvSpPr/>
          <p:nvPr/>
        </p:nvSpPr>
        <p:spPr>
          <a:xfrm>
            <a:off x="4922837" y="4008438"/>
            <a:ext cx="106363"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64" name="Rectangle 563"/>
          <p:cNvSpPr/>
          <p:nvPr/>
        </p:nvSpPr>
        <p:spPr>
          <a:xfrm>
            <a:off x="5638800" y="4876800"/>
            <a:ext cx="106362" cy="1063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66" name="Rectangle 565"/>
          <p:cNvSpPr/>
          <p:nvPr/>
        </p:nvSpPr>
        <p:spPr>
          <a:xfrm>
            <a:off x="2971800" y="3932237"/>
            <a:ext cx="104775"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67" name="Rectangle 566"/>
          <p:cNvSpPr/>
          <p:nvPr/>
        </p:nvSpPr>
        <p:spPr>
          <a:xfrm>
            <a:off x="2027237" y="4770437"/>
            <a:ext cx="106363"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68" name="Rectangle 567"/>
          <p:cNvSpPr/>
          <p:nvPr/>
        </p:nvSpPr>
        <p:spPr>
          <a:xfrm>
            <a:off x="5029200" y="4267200"/>
            <a:ext cx="106362"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571" name="Rectangle 570"/>
          <p:cNvSpPr/>
          <p:nvPr/>
        </p:nvSpPr>
        <p:spPr>
          <a:xfrm>
            <a:off x="5867400" y="5029200"/>
            <a:ext cx="106362"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15" name="Down Arrow 614"/>
          <p:cNvSpPr/>
          <p:nvPr/>
        </p:nvSpPr>
        <p:spPr>
          <a:xfrm rot="20039127">
            <a:off x="4718891" y="4058434"/>
            <a:ext cx="174196" cy="362590"/>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16" name="Down Arrow 615"/>
          <p:cNvSpPr/>
          <p:nvPr/>
        </p:nvSpPr>
        <p:spPr>
          <a:xfrm rot="2474777" flipH="1">
            <a:off x="2295017" y="4600966"/>
            <a:ext cx="190500" cy="330200"/>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19" name="Down Arrow 618"/>
          <p:cNvSpPr/>
          <p:nvPr/>
        </p:nvSpPr>
        <p:spPr>
          <a:xfrm rot="18118742">
            <a:off x="5530250" y="4970940"/>
            <a:ext cx="250192" cy="374886"/>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26" name="Down Arrow 625"/>
          <p:cNvSpPr/>
          <p:nvPr/>
        </p:nvSpPr>
        <p:spPr>
          <a:xfrm rot="2991912">
            <a:off x="3270792" y="3724787"/>
            <a:ext cx="197344" cy="475224"/>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62" name="Down Arrow 661"/>
          <p:cNvSpPr/>
          <p:nvPr/>
        </p:nvSpPr>
        <p:spPr>
          <a:xfrm rot="2991912">
            <a:off x="3884366" y="3200908"/>
            <a:ext cx="155326" cy="331265"/>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66" name="Rectangle 665"/>
          <p:cNvSpPr/>
          <p:nvPr/>
        </p:nvSpPr>
        <p:spPr>
          <a:xfrm>
            <a:off x="3783013" y="3170237"/>
            <a:ext cx="106362"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67" name="Rectangle 666"/>
          <p:cNvSpPr/>
          <p:nvPr/>
        </p:nvSpPr>
        <p:spPr>
          <a:xfrm>
            <a:off x="3627438" y="3322637"/>
            <a:ext cx="104775"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72" name="Down Arrow 671"/>
          <p:cNvSpPr/>
          <p:nvPr/>
        </p:nvSpPr>
        <p:spPr>
          <a:xfrm rot="20039127">
            <a:off x="4278192" y="3270407"/>
            <a:ext cx="137047" cy="295930"/>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73" name="Rectangle 672"/>
          <p:cNvSpPr/>
          <p:nvPr/>
        </p:nvSpPr>
        <p:spPr>
          <a:xfrm>
            <a:off x="4495800" y="3276600"/>
            <a:ext cx="106363"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75" name="Rectangle 674"/>
          <p:cNvSpPr/>
          <p:nvPr/>
        </p:nvSpPr>
        <p:spPr>
          <a:xfrm>
            <a:off x="4618038" y="3475037"/>
            <a:ext cx="106362"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80" name="Rectangle 679"/>
          <p:cNvSpPr/>
          <p:nvPr/>
        </p:nvSpPr>
        <p:spPr>
          <a:xfrm>
            <a:off x="4114800" y="5029200"/>
            <a:ext cx="106363"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81" name="Rectangle 680"/>
          <p:cNvSpPr/>
          <p:nvPr/>
        </p:nvSpPr>
        <p:spPr>
          <a:xfrm>
            <a:off x="4160838" y="5257800"/>
            <a:ext cx="106362"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82" name="Rectangle 681"/>
          <p:cNvSpPr/>
          <p:nvPr/>
        </p:nvSpPr>
        <p:spPr>
          <a:xfrm>
            <a:off x="4237037" y="4160838"/>
            <a:ext cx="106363"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83" name="Rectangle 682"/>
          <p:cNvSpPr/>
          <p:nvPr/>
        </p:nvSpPr>
        <p:spPr>
          <a:xfrm>
            <a:off x="4237037" y="4389437"/>
            <a:ext cx="106362"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84" name="Rectangle 683"/>
          <p:cNvSpPr/>
          <p:nvPr/>
        </p:nvSpPr>
        <p:spPr>
          <a:xfrm>
            <a:off x="5105400" y="5334000"/>
            <a:ext cx="106363"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85" name="Rectangle 684"/>
          <p:cNvSpPr/>
          <p:nvPr/>
        </p:nvSpPr>
        <p:spPr>
          <a:xfrm>
            <a:off x="4800600" y="5334000"/>
            <a:ext cx="106362"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86" name="Rectangle 685"/>
          <p:cNvSpPr/>
          <p:nvPr/>
        </p:nvSpPr>
        <p:spPr>
          <a:xfrm>
            <a:off x="3200400" y="5257800"/>
            <a:ext cx="106363"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87" name="Rectangle 686"/>
          <p:cNvSpPr/>
          <p:nvPr/>
        </p:nvSpPr>
        <p:spPr>
          <a:xfrm>
            <a:off x="2895600" y="5257800"/>
            <a:ext cx="106362"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nvGrpSpPr>
          <p:cNvPr id="129" name="Group 128"/>
          <p:cNvGrpSpPr/>
          <p:nvPr/>
        </p:nvGrpSpPr>
        <p:grpSpPr>
          <a:xfrm>
            <a:off x="2735365" y="3337760"/>
            <a:ext cx="2671605" cy="2377240"/>
            <a:chOff x="2735365" y="3337760"/>
            <a:chExt cx="2671605" cy="2377240"/>
          </a:xfrm>
        </p:grpSpPr>
        <p:sp>
          <p:nvSpPr>
            <p:cNvPr id="676" name="Down Arrow 675"/>
            <p:cNvSpPr/>
            <p:nvPr/>
          </p:nvSpPr>
          <p:spPr>
            <a:xfrm rot="5613668" flipH="1">
              <a:off x="2939083" y="5226127"/>
              <a:ext cx="232361" cy="639798"/>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77" name="Down Arrow 676"/>
            <p:cNvSpPr/>
            <p:nvPr/>
          </p:nvSpPr>
          <p:spPr>
            <a:xfrm rot="523057" flipH="1">
              <a:off x="4062179" y="3337760"/>
              <a:ext cx="173739" cy="324378"/>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88" name="Down Arrow 687"/>
            <p:cNvSpPr/>
            <p:nvPr/>
          </p:nvSpPr>
          <p:spPr>
            <a:xfrm rot="16200000" flipH="1">
              <a:off x="4909067" y="5217097"/>
              <a:ext cx="237036" cy="758770"/>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90" name="Down Arrow 689"/>
            <p:cNvSpPr/>
            <p:nvPr/>
          </p:nvSpPr>
          <p:spPr>
            <a:xfrm flipH="1">
              <a:off x="4038600" y="4191000"/>
              <a:ext cx="152400" cy="304800"/>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91" name="Down Arrow 690"/>
            <p:cNvSpPr/>
            <p:nvPr/>
          </p:nvSpPr>
          <p:spPr>
            <a:xfrm flipH="1">
              <a:off x="3962400" y="5029200"/>
              <a:ext cx="152400" cy="304800"/>
            </a:xfrm>
            <a:prstGeom prst="downArrow">
              <a:avLst/>
            </a:prstGeom>
            <a:solidFill>
              <a:schemeClr val="accent3">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sp>
        <p:nvSpPr>
          <p:cNvPr id="692" name="Rectangle 691"/>
          <p:cNvSpPr/>
          <p:nvPr/>
        </p:nvSpPr>
        <p:spPr>
          <a:xfrm>
            <a:off x="4237037" y="3429000"/>
            <a:ext cx="106363" cy="1063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693" name="Rectangle 692"/>
          <p:cNvSpPr/>
          <p:nvPr/>
        </p:nvSpPr>
        <p:spPr>
          <a:xfrm>
            <a:off x="4237037" y="3581400"/>
            <a:ext cx="106362" cy="106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nvGrpSpPr>
          <p:cNvPr id="102" name="Group 101"/>
          <p:cNvGrpSpPr/>
          <p:nvPr/>
        </p:nvGrpSpPr>
        <p:grpSpPr>
          <a:xfrm>
            <a:off x="3962400" y="2874963"/>
            <a:ext cx="457200" cy="325437"/>
            <a:chOff x="3797300" y="5478463"/>
            <a:chExt cx="531813" cy="249237"/>
          </a:xfrm>
        </p:grpSpPr>
        <p:sp>
          <p:nvSpPr>
            <p:cNvPr id="103" name="Oval 102"/>
            <p:cNvSpPr/>
            <p:nvPr/>
          </p:nvSpPr>
          <p:spPr>
            <a:xfrm>
              <a:off x="3797300" y="5478463"/>
              <a:ext cx="531813" cy="24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sp>
          <p:nvSpPr>
            <p:cNvPr id="104" name="Oval 103"/>
            <p:cNvSpPr/>
            <p:nvPr/>
          </p:nvSpPr>
          <p:spPr>
            <a:xfrm>
              <a:off x="3797300" y="5570538"/>
              <a:ext cx="158750" cy="698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a:cs typeface="Calibri"/>
              </a:endParaRPr>
            </a:p>
          </p:txBody>
        </p:sp>
      </p:grpSp>
      <p:sp>
        <p:nvSpPr>
          <p:cNvPr id="101" name="Rectangle 100"/>
          <p:cNvSpPr/>
          <p:nvPr/>
        </p:nvSpPr>
        <p:spPr>
          <a:xfrm>
            <a:off x="4800600" y="3245584"/>
            <a:ext cx="4267200" cy="1631216"/>
          </a:xfrm>
          <a:prstGeom prst="rect">
            <a:avLst/>
          </a:prstGeom>
          <a:solidFill>
            <a:schemeClr val="accent5"/>
          </a:solidFill>
          <a:effectLst>
            <a:outerShdw blurRad="50800" dist="38100" dir="2700000" algn="tl" rotWithShape="0">
              <a:srgbClr val="000000">
                <a:alpha val="43000"/>
              </a:srgbClr>
            </a:outerShdw>
          </a:effectLst>
          <a:scene3d>
            <a:camera prst="orthographicFront"/>
            <a:lightRig rig="threePt" dir="t"/>
          </a:scene3d>
          <a:sp3d>
            <a:bevelT/>
          </a:sp3d>
        </p:spPr>
        <p:txBody>
          <a:bodyPr wrap="square">
            <a:spAutoFit/>
          </a:bodyPr>
          <a:lstStyle/>
          <a:p>
            <a:pPr>
              <a:buFont typeface="Zapf Dingbats" pitchFamily="-65" charset="2"/>
              <a:buChar char="✓"/>
            </a:pPr>
            <a:r>
              <a:rPr lang="en-US" sz="2000" dirty="0" smtClean="0">
                <a:latin typeface="Calibri"/>
                <a:cs typeface="Calibri"/>
              </a:rPr>
              <a:t> Verbose control messages </a:t>
            </a:r>
          </a:p>
          <a:p>
            <a:pPr>
              <a:buFont typeface="Zapf Dingbats" pitchFamily="-65" charset="2"/>
              <a:buChar char="✓"/>
            </a:pPr>
            <a:r>
              <a:rPr lang="en-US" sz="2000" dirty="0" smtClean="0">
                <a:latin typeface="Calibri"/>
                <a:cs typeface="Calibri"/>
              </a:rPr>
              <a:t> New video adaptation algorithms</a:t>
            </a:r>
          </a:p>
          <a:p>
            <a:pPr>
              <a:buFont typeface="Zapf Dingbats" pitchFamily="-65" charset="2"/>
              <a:buChar char="✓"/>
            </a:pPr>
            <a:r>
              <a:rPr lang="en-US" sz="2000" dirty="0" smtClean="0">
                <a:latin typeface="Calibri"/>
                <a:cs typeface="Calibri"/>
              </a:rPr>
              <a:t> Anomaly detectors</a:t>
            </a:r>
          </a:p>
          <a:p>
            <a:r>
              <a:rPr lang="en-US" sz="2000" dirty="0" smtClean="0">
                <a:latin typeface="Calibri"/>
                <a:ea typeface="Zapf Dingbats"/>
                <a:cs typeface="Calibri"/>
              </a:rPr>
              <a:t>✓</a:t>
            </a:r>
            <a:r>
              <a:rPr lang="en-US" sz="2000" dirty="0" smtClean="0">
                <a:latin typeface="Calibri"/>
                <a:cs typeface="Calibri"/>
              </a:rPr>
              <a:t> Spam filtering</a:t>
            </a:r>
          </a:p>
          <a:p>
            <a:r>
              <a:rPr lang="en-US" sz="2000" dirty="0" smtClean="0">
                <a:latin typeface="Calibri"/>
                <a:ea typeface="Zapf Dingbats"/>
                <a:cs typeface="Calibri"/>
              </a:rPr>
              <a:t>✓</a:t>
            </a:r>
            <a:r>
              <a:rPr lang="en-US" sz="2000" dirty="0" smtClean="0">
                <a:latin typeface="Calibri"/>
                <a:cs typeface="Calibri"/>
              </a:rPr>
              <a:t> Content distribution schemes</a:t>
            </a:r>
            <a:endParaRPr lang="en-US" sz="2000" dirty="0">
              <a:latin typeface="Calibri"/>
              <a:cs typeface="Calibri"/>
            </a:endParaRPr>
          </a:p>
        </p:txBody>
      </p:sp>
      <p:sp>
        <p:nvSpPr>
          <p:cNvPr id="105" name="Rectangle 104"/>
          <p:cNvSpPr/>
          <p:nvPr/>
        </p:nvSpPr>
        <p:spPr>
          <a:xfrm>
            <a:off x="4800600" y="1600200"/>
            <a:ext cx="4267200" cy="1323439"/>
          </a:xfrm>
          <a:prstGeom prst="rect">
            <a:avLst/>
          </a:prstGeom>
          <a:solidFill>
            <a:schemeClr val="accent5"/>
          </a:solidFill>
          <a:effectLst>
            <a:outerShdw blurRad="50800" dist="38100" dir="2700000" algn="tl" rotWithShape="0">
              <a:srgbClr val="000000">
                <a:alpha val="43000"/>
              </a:srgbClr>
            </a:outerShdw>
          </a:effectLst>
          <a:scene3d>
            <a:camera prst="orthographicFront"/>
            <a:lightRig rig="threePt" dir="t"/>
          </a:scene3d>
          <a:sp3d>
            <a:bevelT/>
          </a:sp3d>
        </p:spPr>
        <p:txBody>
          <a:bodyPr wrap="square">
            <a:spAutoFit/>
          </a:bodyPr>
          <a:lstStyle/>
          <a:p>
            <a:pPr>
              <a:buFont typeface="Zapf Dingbats" pitchFamily="-65" charset="2"/>
              <a:buChar char="✓"/>
            </a:pPr>
            <a:r>
              <a:rPr lang="en-US" sz="2000" dirty="0" smtClean="0">
                <a:latin typeface="Calibri"/>
                <a:cs typeface="Calibri"/>
              </a:rPr>
              <a:t> Minimum-entropy routing</a:t>
            </a:r>
          </a:p>
          <a:p>
            <a:pPr>
              <a:buFont typeface="Zapf Dingbats" pitchFamily="-65" charset="2"/>
              <a:buChar char="✓"/>
            </a:pPr>
            <a:r>
              <a:rPr lang="en-US" sz="2000" dirty="0" smtClean="0">
                <a:latin typeface="Calibri"/>
                <a:cs typeface="Calibri"/>
              </a:rPr>
              <a:t> New, flexible traffic engineering </a:t>
            </a:r>
            <a:br>
              <a:rPr lang="en-US" sz="2000" dirty="0" smtClean="0">
                <a:latin typeface="Calibri"/>
                <a:cs typeface="Calibri"/>
              </a:rPr>
            </a:br>
            <a:r>
              <a:rPr lang="en-US" sz="2000" dirty="0" smtClean="0">
                <a:latin typeface="Calibri"/>
                <a:cs typeface="Calibri"/>
              </a:rPr>
              <a:t>    mechanisms</a:t>
            </a:r>
          </a:p>
          <a:p>
            <a:pPr>
              <a:buFont typeface="Zapf Dingbats" pitchFamily="-65" charset="2"/>
              <a:buChar char="✓"/>
            </a:pPr>
            <a:r>
              <a:rPr lang="en-US" sz="2000" dirty="0" smtClean="0">
                <a:latin typeface="Calibri"/>
                <a:cs typeface="Calibri"/>
              </a:rPr>
              <a:t> Inter-domain protocols</a:t>
            </a:r>
          </a:p>
        </p:txBody>
      </p:sp>
      <p:sp>
        <p:nvSpPr>
          <p:cNvPr id="108" name="Title 107"/>
          <p:cNvSpPr>
            <a:spLocks noGrp="1"/>
          </p:cNvSpPr>
          <p:nvPr>
            <p:ph type="title"/>
          </p:nvPr>
        </p:nvSpPr>
        <p:spPr/>
        <p:txBody>
          <a:bodyPr>
            <a:normAutofit fontScale="90000"/>
          </a:bodyPr>
          <a:lstStyle/>
          <a:p>
            <a:r>
              <a:rPr lang="en-US" dirty="0" smtClean="0"/>
              <a:t>Implications example: New protocols</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541"/>
                                        </p:tgtEl>
                                      </p:cBhvr>
                                    </p:animEffect>
                                    <p:set>
                                      <p:cBhvr>
                                        <p:cTn id="7" dur="1" fill="hold">
                                          <p:stCondLst>
                                            <p:cond delay="499"/>
                                          </p:stCondLst>
                                        </p:cTn>
                                        <p:tgtEl>
                                          <p:spTgt spid="54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66"/>
                                        </p:tgtEl>
                                      </p:cBhvr>
                                    </p:animEffect>
                                    <p:set>
                                      <p:cBhvr>
                                        <p:cTn id="10" dur="1" fill="hold">
                                          <p:stCondLst>
                                            <p:cond delay="499"/>
                                          </p:stCondLst>
                                        </p:cTn>
                                        <p:tgtEl>
                                          <p:spTgt spid="66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67"/>
                                        </p:tgtEl>
                                      </p:cBhvr>
                                    </p:animEffect>
                                    <p:set>
                                      <p:cBhvr>
                                        <p:cTn id="13" dur="1" fill="hold">
                                          <p:stCondLst>
                                            <p:cond delay="499"/>
                                          </p:stCondLst>
                                        </p:cTn>
                                        <p:tgtEl>
                                          <p:spTgt spid="66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62"/>
                                        </p:tgtEl>
                                      </p:cBhvr>
                                    </p:animEffect>
                                    <p:set>
                                      <p:cBhvr>
                                        <p:cTn id="16" dur="1" fill="hold">
                                          <p:stCondLst>
                                            <p:cond delay="499"/>
                                          </p:stCondLst>
                                        </p:cTn>
                                        <p:tgtEl>
                                          <p:spTgt spid="662"/>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556"/>
                                        </p:tgtEl>
                                      </p:cBhvr>
                                    </p:animEffect>
                                    <p:set>
                                      <p:cBhvr>
                                        <p:cTn id="19" dur="1" fill="hold">
                                          <p:stCondLst>
                                            <p:cond delay="499"/>
                                          </p:stCondLst>
                                        </p:cTn>
                                        <p:tgtEl>
                                          <p:spTgt spid="55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566"/>
                                        </p:tgtEl>
                                      </p:cBhvr>
                                    </p:animEffect>
                                    <p:set>
                                      <p:cBhvr>
                                        <p:cTn id="22" dur="1" fill="hold">
                                          <p:stCondLst>
                                            <p:cond delay="499"/>
                                          </p:stCondLst>
                                        </p:cTn>
                                        <p:tgtEl>
                                          <p:spTgt spid="566"/>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626"/>
                                        </p:tgtEl>
                                      </p:cBhvr>
                                    </p:animEffect>
                                    <p:set>
                                      <p:cBhvr>
                                        <p:cTn id="25" dur="1" fill="hold">
                                          <p:stCondLst>
                                            <p:cond delay="499"/>
                                          </p:stCondLst>
                                        </p:cTn>
                                        <p:tgtEl>
                                          <p:spTgt spid="626"/>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616"/>
                                        </p:tgtEl>
                                      </p:cBhvr>
                                    </p:animEffect>
                                    <p:set>
                                      <p:cBhvr>
                                        <p:cTn id="28" dur="1" fill="hold">
                                          <p:stCondLst>
                                            <p:cond delay="499"/>
                                          </p:stCondLst>
                                        </p:cTn>
                                        <p:tgtEl>
                                          <p:spTgt spid="616"/>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558"/>
                                        </p:tgtEl>
                                      </p:cBhvr>
                                    </p:animEffect>
                                    <p:set>
                                      <p:cBhvr>
                                        <p:cTn id="31" dur="1" fill="hold">
                                          <p:stCondLst>
                                            <p:cond delay="499"/>
                                          </p:stCondLst>
                                        </p:cTn>
                                        <p:tgtEl>
                                          <p:spTgt spid="558"/>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567"/>
                                        </p:tgtEl>
                                      </p:cBhvr>
                                    </p:animEffect>
                                    <p:set>
                                      <p:cBhvr>
                                        <p:cTn id="34" dur="1" fill="hold">
                                          <p:stCondLst>
                                            <p:cond delay="499"/>
                                          </p:stCondLst>
                                        </p:cTn>
                                        <p:tgtEl>
                                          <p:spTgt spid="567"/>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672"/>
                                        </p:tgtEl>
                                      </p:cBhvr>
                                    </p:animEffect>
                                    <p:set>
                                      <p:cBhvr>
                                        <p:cTn id="37" dur="1" fill="hold">
                                          <p:stCondLst>
                                            <p:cond delay="499"/>
                                          </p:stCondLst>
                                        </p:cTn>
                                        <p:tgtEl>
                                          <p:spTgt spid="672"/>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673"/>
                                        </p:tgtEl>
                                      </p:cBhvr>
                                    </p:animEffect>
                                    <p:set>
                                      <p:cBhvr>
                                        <p:cTn id="40" dur="1" fill="hold">
                                          <p:stCondLst>
                                            <p:cond delay="499"/>
                                          </p:stCondLst>
                                        </p:cTn>
                                        <p:tgtEl>
                                          <p:spTgt spid="673"/>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675"/>
                                        </p:tgtEl>
                                      </p:cBhvr>
                                    </p:animEffect>
                                    <p:set>
                                      <p:cBhvr>
                                        <p:cTn id="43" dur="1" fill="hold">
                                          <p:stCondLst>
                                            <p:cond delay="499"/>
                                          </p:stCondLst>
                                        </p:cTn>
                                        <p:tgtEl>
                                          <p:spTgt spid="675"/>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615"/>
                                        </p:tgtEl>
                                      </p:cBhvr>
                                    </p:animEffect>
                                    <p:set>
                                      <p:cBhvr>
                                        <p:cTn id="46" dur="1" fill="hold">
                                          <p:stCondLst>
                                            <p:cond delay="499"/>
                                          </p:stCondLst>
                                        </p:cTn>
                                        <p:tgtEl>
                                          <p:spTgt spid="615"/>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561"/>
                                        </p:tgtEl>
                                      </p:cBhvr>
                                    </p:animEffect>
                                    <p:set>
                                      <p:cBhvr>
                                        <p:cTn id="49" dur="1" fill="hold">
                                          <p:stCondLst>
                                            <p:cond delay="499"/>
                                          </p:stCondLst>
                                        </p:cTn>
                                        <p:tgtEl>
                                          <p:spTgt spid="561"/>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568"/>
                                        </p:tgtEl>
                                      </p:cBhvr>
                                    </p:animEffect>
                                    <p:set>
                                      <p:cBhvr>
                                        <p:cTn id="52" dur="1" fill="hold">
                                          <p:stCondLst>
                                            <p:cond delay="499"/>
                                          </p:stCondLst>
                                        </p:cTn>
                                        <p:tgtEl>
                                          <p:spTgt spid="568"/>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619"/>
                                        </p:tgtEl>
                                      </p:cBhvr>
                                    </p:animEffect>
                                    <p:set>
                                      <p:cBhvr>
                                        <p:cTn id="55" dur="1" fill="hold">
                                          <p:stCondLst>
                                            <p:cond delay="499"/>
                                          </p:stCondLst>
                                        </p:cTn>
                                        <p:tgtEl>
                                          <p:spTgt spid="619"/>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564"/>
                                        </p:tgtEl>
                                      </p:cBhvr>
                                    </p:animEffect>
                                    <p:set>
                                      <p:cBhvr>
                                        <p:cTn id="58" dur="1" fill="hold">
                                          <p:stCondLst>
                                            <p:cond delay="499"/>
                                          </p:stCondLst>
                                        </p:cTn>
                                        <p:tgtEl>
                                          <p:spTgt spid="564"/>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571"/>
                                        </p:tgtEl>
                                      </p:cBhvr>
                                    </p:animEffect>
                                    <p:set>
                                      <p:cBhvr>
                                        <p:cTn id="61" dur="1" fill="hold">
                                          <p:stCondLst>
                                            <p:cond delay="499"/>
                                          </p:stCondLst>
                                        </p:cTn>
                                        <p:tgtEl>
                                          <p:spTgt spid="571"/>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543"/>
                                        </p:tgtEl>
                                      </p:cBhvr>
                                    </p:animEffect>
                                    <p:set>
                                      <p:cBhvr>
                                        <p:cTn id="64" dur="1" fill="hold">
                                          <p:stCondLst>
                                            <p:cond delay="499"/>
                                          </p:stCondLst>
                                        </p:cTn>
                                        <p:tgtEl>
                                          <p:spTgt spid="543"/>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632"/>
                                        </p:tgtEl>
                                      </p:cBhvr>
                                    </p:animEffect>
                                    <p:set>
                                      <p:cBhvr>
                                        <p:cTn id="67" dur="1" fill="hold">
                                          <p:stCondLst>
                                            <p:cond delay="499"/>
                                          </p:stCondLst>
                                        </p:cTn>
                                        <p:tgtEl>
                                          <p:spTgt spid="632"/>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630"/>
                                        </p:tgtEl>
                                      </p:cBhvr>
                                    </p:animEffect>
                                    <p:set>
                                      <p:cBhvr>
                                        <p:cTn id="70" dur="1" fill="hold">
                                          <p:stCondLst>
                                            <p:cond delay="499"/>
                                          </p:stCondLst>
                                        </p:cTn>
                                        <p:tgtEl>
                                          <p:spTgt spid="630"/>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627"/>
                                        </p:tgtEl>
                                      </p:cBhvr>
                                    </p:animEffect>
                                    <p:set>
                                      <p:cBhvr>
                                        <p:cTn id="73" dur="1" fill="hold">
                                          <p:stCondLst>
                                            <p:cond delay="499"/>
                                          </p:stCondLst>
                                        </p:cTn>
                                        <p:tgtEl>
                                          <p:spTgt spid="627"/>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629"/>
                                        </p:tgtEl>
                                      </p:cBhvr>
                                    </p:animEffect>
                                    <p:set>
                                      <p:cBhvr>
                                        <p:cTn id="76" dur="1" fill="hold">
                                          <p:stCondLst>
                                            <p:cond delay="499"/>
                                          </p:stCondLst>
                                        </p:cTn>
                                        <p:tgtEl>
                                          <p:spTgt spid="629"/>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nodeType="clickEffect">
                                  <p:stCondLst>
                                    <p:cond delay="0"/>
                                  </p:stCondLst>
                                  <p:childTnLst>
                                    <p:set>
                                      <p:cBhvr>
                                        <p:cTn id="80" dur="1" fill="hold">
                                          <p:stCondLst>
                                            <p:cond delay="0"/>
                                          </p:stCondLst>
                                        </p:cTn>
                                        <p:tgtEl>
                                          <p:spTgt spid="129"/>
                                        </p:tgtEl>
                                        <p:attrNameLst>
                                          <p:attrName>style.visibility</p:attrName>
                                        </p:attrNameLst>
                                      </p:cBhvr>
                                      <p:to>
                                        <p:strVal val="visible"/>
                                      </p:to>
                                    </p:set>
                                    <p:animEffect transition="in" filter="wipe(up)">
                                      <p:cBhvr>
                                        <p:cTn id="81" dur="500"/>
                                        <p:tgtEl>
                                          <p:spTgt spid="12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92"/>
                                        </p:tgtEl>
                                        <p:attrNameLst>
                                          <p:attrName>style.visibility</p:attrName>
                                        </p:attrNameLst>
                                      </p:cBhvr>
                                      <p:to>
                                        <p:strVal val="visible"/>
                                      </p:to>
                                    </p:set>
                                    <p:animEffect transition="in" filter="fade">
                                      <p:cBhvr>
                                        <p:cTn id="86" dur="500"/>
                                        <p:tgtEl>
                                          <p:spTgt spid="69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93"/>
                                        </p:tgtEl>
                                        <p:attrNameLst>
                                          <p:attrName>style.visibility</p:attrName>
                                        </p:attrNameLst>
                                      </p:cBhvr>
                                      <p:to>
                                        <p:strVal val="visible"/>
                                      </p:to>
                                    </p:set>
                                    <p:animEffect transition="in" filter="fade">
                                      <p:cBhvr>
                                        <p:cTn id="89" dur="500"/>
                                        <p:tgtEl>
                                          <p:spTgt spid="69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83"/>
                                        </p:tgtEl>
                                        <p:attrNameLst>
                                          <p:attrName>style.visibility</p:attrName>
                                        </p:attrNameLst>
                                      </p:cBhvr>
                                      <p:to>
                                        <p:strVal val="visible"/>
                                      </p:to>
                                    </p:set>
                                    <p:animEffect transition="in" filter="fade">
                                      <p:cBhvr>
                                        <p:cTn id="92" dur="500"/>
                                        <p:tgtEl>
                                          <p:spTgt spid="68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82"/>
                                        </p:tgtEl>
                                        <p:attrNameLst>
                                          <p:attrName>style.visibility</p:attrName>
                                        </p:attrNameLst>
                                      </p:cBhvr>
                                      <p:to>
                                        <p:strVal val="visible"/>
                                      </p:to>
                                    </p:set>
                                    <p:animEffect transition="in" filter="fade">
                                      <p:cBhvr>
                                        <p:cTn id="95" dur="500"/>
                                        <p:tgtEl>
                                          <p:spTgt spid="68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80"/>
                                        </p:tgtEl>
                                        <p:attrNameLst>
                                          <p:attrName>style.visibility</p:attrName>
                                        </p:attrNameLst>
                                      </p:cBhvr>
                                      <p:to>
                                        <p:strVal val="visible"/>
                                      </p:to>
                                    </p:set>
                                    <p:animEffect transition="in" filter="fade">
                                      <p:cBhvr>
                                        <p:cTn id="98" dur="500"/>
                                        <p:tgtEl>
                                          <p:spTgt spid="68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81"/>
                                        </p:tgtEl>
                                        <p:attrNameLst>
                                          <p:attrName>style.visibility</p:attrName>
                                        </p:attrNameLst>
                                      </p:cBhvr>
                                      <p:to>
                                        <p:strVal val="visible"/>
                                      </p:to>
                                    </p:set>
                                    <p:animEffect transition="in" filter="fade">
                                      <p:cBhvr>
                                        <p:cTn id="101" dur="500"/>
                                        <p:tgtEl>
                                          <p:spTgt spid="68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86"/>
                                        </p:tgtEl>
                                        <p:attrNameLst>
                                          <p:attrName>style.visibility</p:attrName>
                                        </p:attrNameLst>
                                      </p:cBhvr>
                                      <p:to>
                                        <p:strVal val="visible"/>
                                      </p:to>
                                    </p:set>
                                    <p:animEffect transition="in" filter="fade">
                                      <p:cBhvr>
                                        <p:cTn id="104" dur="500"/>
                                        <p:tgtEl>
                                          <p:spTgt spid="68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87"/>
                                        </p:tgtEl>
                                        <p:attrNameLst>
                                          <p:attrName>style.visibility</p:attrName>
                                        </p:attrNameLst>
                                      </p:cBhvr>
                                      <p:to>
                                        <p:strVal val="visible"/>
                                      </p:to>
                                    </p:set>
                                    <p:animEffect transition="in" filter="fade">
                                      <p:cBhvr>
                                        <p:cTn id="107" dur="500"/>
                                        <p:tgtEl>
                                          <p:spTgt spid="68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85"/>
                                        </p:tgtEl>
                                        <p:attrNameLst>
                                          <p:attrName>style.visibility</p:attrName>
                                        </p:attrNameLst>
                                      </p:cBhvr>
                                      <p:to>
                                        <p:strVal val="visible"/>
                                      </p:to>
                                    </p:set>
                                    <p:animEffect transition="in" filter="fade">
                                      <p:cBhvr>
                                        <p:cTn id="110" dur="500"/>
                                        <p:tgtEl>
                                          <p:spTgt spid="68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84"/>
                                        </p:tgtEl>
                                        <p:attrNameLst>
                                          <p:attrName>style.visibility</p:attrName>
                                        </p:attrNameLst>
                                      </p:cBhvr>
                                      <p:to>
                                        <p:strVal val="visible"/>
                                      </p:to>
                                    </p:set>
                                    <p:animEffect transition="in" filter="fade">
                                      <p:cBhvr>
                                        <p:cTn id="113" dur="500"/>
                                        <p:tgtEl>
                                          <p:spTgt spid="68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41"/>
                                        </p:tgtEl>
                                        <p:attrNameLst>
                                          <p:attrName>style.visibility</p:attrName>
                                        </p:attrNameLst>
                                      </p:cBhvr>
                                      <p:to>
                                        <p:strVal val="visible"/>
                                      </p:to>
                                    </p:set>
                                    <p:animEffect transition="in" filter="fade">
                                      <p:cBhvr>
                                        <p:cTn id="116" dur="500"/>
                                        <p:tgtEl>
                                          <p:spTgt spid="54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543"/>
                                        </p:tgtEl>
                                        <p:attrNameLst>
                                          <p:attrName>style.visibility</p:attrName>
                                        </p:attrNameLst>
                                      </p:cBhvr>
                                      <p:to>
                                        <p:strVal val="visible"/>
                                      </p:to>
                                    </p:set>
                                    <p:animEffect transition="in" filter="fade">
                                      <p:cBhvr>
                                        <p:cTn id="119" dur="500"/>
                                        <p:tgtEl>
                                          <p:spTgt spid="543"/>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30"/>
                                        </p:tgtEl>
                                        <p:attrNameLst>
                                          <p:attrName>style.visibility</p:attrName>
                                        </p:attrNameLst>
                                      </p:cBhvr>
                                      <p:to>
                                        <p:strVal val="visible"/>
                                      </p:to>
                                    </p:set>
                                    <p:animEffect transition="in" filter="fade">
                                      <p:cBhvr>
                                        <p:cTn id="122" dur="500"/>
                                        <p:tgtEl>
                                          <p:spTgt spid="630"/>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632"/>
                                        </p:tgtEl>
                                        <p:attrNameLst>
                                          <p:attrName>style.visibility</p:attrName>
                                        </p:attrNameLst>
                                      </p:cBhvr>
                                      <p:to>
                                        <p:strVal val="visible"/>
                                      </p:to>
                                    </p:set>
                                    <p:animEffect transition="in" filter="fade">
                                      <p:cBhvr>
                                        <p:cTn id="125" dur="500"/>
                                        <p:tgtEl>
                                          <p:spTgt spid="632"/>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27"/>
                                        </p:tgtEl>
                                        <p:attrNameLst>
                                          <p:attrName>style.visibility</p:attrName>
                                        </p:attrNameLst>
                                      </p:cBhvr>
                                      <p:to>
                                        <p:strVal val="visible"/>
                                      </p:to>
                                    </p:set>
                                    <p:animEffect transition="in" filter="fade">
                                      <p:cBhvr>
                                        <p:cTn id="128" dur="500"/>
                                        <p:tgtEl>
                                          <p:spTgt spid="627"/>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629"/>
                                        </p:tgtEl>
                                        <p:attrNameLst>
                                          <p:attrName>style.visibility</p:attrName>
                                        </p:attrNameLst>
                                      </p:cBhvr>
                                      <p:to>
                                        <p:strVal val="visible"/>
                                      </p:to>
                                    </p:set>
                                    <p:animEffect transition="in" filter="fade">
                                      <p:cBhvr>
                                        <p:cTn id="131" dur="500"/>
                                        <p:tgtEl>
                                          <p:spTgt spid="629"/>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634"/>
                                        </p:tgtEl>
                                        <p:attrNameLst>
                                          <p:attrName>style.visibility</p:attrName>
                                        </p:attrNameLst>
                                      </p:cBhvr>
                                      <p:to>
                                        <p:strVal val="visible"/>
                                      </p:to>
                                    </p:set>
                                    <p:animEffect transition="in" filter="fade">
                                      <p:cBhvr>
                                        <p:cTn id="136" dur="500"/>
                                        <p:tgtEl>
                                          <p:spTgt spid="634"/>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105"/>
                                        </p:tgtEl>
                                        <p:attrNameLst>
                                          <p:attrName>style.visibility</p:attrName>
                                        </p:attrNameLst>
                                      </p:cBhvr>
                                      <p:to>
                                        <p:strVal val="visible"/>
                                      </p:to>
                                    </p:set>
                                    <p:animEffect transition="in" filter="fade">
                                      <p:cBhvr>
                                        <p:cTn id="141" dur="500"/>
                                        <p:tgtEl>
                                          <p:spTgt spid="105"/>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101"/>
                                        </p:tgtEl>
                                        <p:attrNameLst>
                                          <p:attrName>style.visibility</p:attrName>
                                        </p:attrNameLst>
                                      </p:cBhvr>
                                      <p:to>
                                        <p:strVal val="visible"/>
                                      </p:to>
                                    </p:set>
                                    <p:animEffect transition="in" filter="fade">
                                      <p:cBhvr>
                                        <p:cTn id="14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 grpId="0" animBg="1"/>
      <p:bldP spid="541" grpId="1" animBg="1"/>
      <p:bldP spid="543" grpId="0" animBg="1"/>
      <p:bldP spid="543" grpId="1" animBg="1"/>
      <p:bldP spid="627" grpId="0" animBg="1"/>
      <p:bldP spid="627" grpId="1" animBg="1"/>
      <p:bldP spid="629" grpId="0" animBg="1"/>
      <p:bldP spid="629" grpId="1" animBg="1"/>
      <p:bldP spid="630" grpId="0" animBg="1"/>
      <p:bldP spid="630" grpId="1" animBg="1"/>
      <p:bldP spid="632" grpId="0" animBg="1"/>
      <p:bldP spid="632" grpId="1" animBg="1"/>
      <p:bldP spid="634" grpId="0" animBg="1"/>
      <p:bldP spid="556" grpId="0" animBg="1"/>
      <p:bldP spid="558" grpId="0" animBg="1"/>
      <p:bldP spid="561" grpId="0" animBg="1"/>
      <p:bldP spid="564" grpId="0" animBg="1"/>
      <p:bldP spid="566" grpId="0" animBg="1"/>
      <p:bldP spid="567" grpId="0" animBg="1"/>
      <p:bldP spid="568" grpId="0" animBg="1"/>
      <p:bldP spid="571" grpId="0" animBg="1"/>
      <p:bldP spid="615" grpId="0" animBg="1"/>
      <p:bldP spid="616" grpId="0" animBg="1"/>
      <p:bldP spid="619" grpId="0" animBg="1"/>
      <p:bldP spid="626" grpId="0" animBg="1"/>
      <p:bldP spid="662" grpId="0" animBg="1"/>
      <p:bldP spid="666" grpId="0" animBg="1"/>
      <p:bldP spid="667" grpId="0" animBg="1"/>
      <p:bldP spid="672" grpId="0" animBg="1"/>
      <p:bldP spid="673" grpId="0" animBg="1"/>
      <p:bldP spid="675" grpId="0" animBg="1"/>
      <p:bldP spid="680" grpId="0" animBg="1"/>
      <p:bldP spid="681" grpId="0" animBg="1"/>
      <p:bldP spid="682" grpId="0" animBg="1"/>
      <p:bldP spid="683" grpId="0" animBg="1"/>
      <p:bldP spid="684" grpId="0" animBg="1"/>
      <p:bldP spid="685" grpId="0" animBg="1"/>
      <p:bldP spid="686" grpId="0" animBg="1"/>
      <p:bldP spid="687" grpId="0" animBg="1"/>
      <p:bldP spid="692" grpId="0" animBg="1"/>
      <p:bldP spid="693" grpId="0" animBg="1"/>
      <p:bldP spid="101" grpId="0" animBg="1"/>
      <p:bldP spid="105"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4" name="Content Placeholder 3"/>
          <p:cNvSpPr>
            <a:spLocks noGrp="1"/>
          </p:cNvSpPr>
          <p:nvPr>
            <p:ph idx="1"/>
          </p:nvPr>
        </p:nvSpPr>
        <p:spPr/>
        <p:txBody>
          <a:bodyPr>
            <a:normAutofit fontScale="85000" lnSpcReduction="20000"/>
          </a:bodyPr>
          <a:lstStyle/>
          <a:p>
            <a:r>
              <a:rPr lang="en-US" b="1" i="1" dirty="0" smtClean="0">
                <a:solidFill>
                  <a:srgbClr val="FF0000"/>
                </a:solidFill>
              </a:rPr>
              <a:t>Is there promise today? </a:t>
            </a:r>
            <a:r>
              <a:rPr lang="en-US" dirty="0" smtClean="0"/>
              <a:t/>
            </a:r>
            <a:br>
              <a:rPr lang="en-US" dirty="0" smtClean="0"/>
            </a:br>
            <a:r>
              <a:rPr lang="en-US" dirty="0" smtClean="0"/>
              <a:t>Empirical study of redundancy in network traffic</a:t>
            </a:r>
          </a:p>
          <a:p>
            <a:pPr lvl="1"/>
            <a:r>
              <a:rPr lang="en-US" dirty="0" smtClean="0"/>
              <a:t>Extent, patterns</a:t>
            </a:r>
          </a:p>
          <a:p>
            <a:pPr lvl="1"/>
            <a:r>
              <a:rPr lang="en-US" dirty="0" smtClean="0"/>
              <a:t>Implications for network RE</a:t>
            </a:r>
          </a:p>
          <a:p>
            <a:endParaRPr lang="en-US" dirty="0" smtClean="0"/>
          </a:p>
          <a:p>
            <a:r>
              <a:rPr lang="en-US" b="1" i="1" dirty="0" smtClean="0">
                <a:solidFill>
                  <a:srgbClr val="FF0000"/>
                </a:solidFill>
              </a:rPr>
              <a:t>Is an IP-level RE service achievable today? </a:t>
            </a:r>
            <a:r>
              <a:rPr lang="en-US" dirty="0" smtClean="0"/>
              <a:t/>
            </a:r>
            <a:br>
              <a:rPr lang="en-US" dirty="0" smtClean="0"/>
            </a:br>
            <a:r>
              <a:rPr lang="en-US" dirty="0" smtClean="0"/>
              <a:t>Network-wide RE architecture</a:t>
            </a:r>
          </a:p>
          <a:p>
            <a:pPr lvl="1"/>
            <a:r>
              <a:rPr lang="en-US" dirty="0" smtClean="0">
                <a:solidFill>
                  <a:srgbClr val="000000"/>
                </a:solidFill>
              </a:rPr>
              <a:t>Getting RE to work on ISP routers</a:t>
            </a:r>
          </a:p>
          <a:p>
            <a:endParaRPr lang="en-US" dirty="0" smtClean="0">
              <a:solidFill>
                <a:schemeClr val="tx1">
                  <a:lumMod val="50000"/>
                  <a:lumOff val="50000"/>
                </a:schemeClr>
              </a:solidFill>
            </a:endParaRPr>
          </a:p>
          <a:p>
            <a:r>
              <a:rPr lang="en-US" b="1" i="1" dirty="0" smtClean="0">
                <a:solidFill>
                  <a:srgbClr val="FF0000"/>
                </a:solidFill>
              </a:rPr>
              <a:t>What next?</a:t>
            </a:r>
            <a:r>
              <a:rPr lang="en-US" dirty="0" smtClean="0"/>
              <a:t/>
            </a:r>
            <a:br>
              <a:rPr lang="en-US" dirty="0" smtClean="0"/>
            </a:br>
            <a:r>
              <a:rPr lang="en-US" dirty="0" smtClean="0"/>
              <a:t>Summary and future directions</a:t>
            </a:r>
          </a:p>
        </p:txBody>
      </p:sp>
      <p:sp>
        <p:nvSpPr>
          <p:cNvPr id="3" name="Slide Number Placeholder 2"/>
          <p:cNvSpPr>
            <a:spLocks noGrp="1"/>
          </p:cNvSpPr>
          <p:nvPr>
            <p:ph type="sldNum" sz="quarter" idx="12"/>
          </p:nvPr>
        </p:nvSpPr>
        <p:spPr/>
        <p:txBody>
          <a:bodyPr>
            <a:normAutofit/>
          </a:bodyPr>
          <a:lstStyle/>
          <a:p>
            <a:pPr>
              <a:defRPr/>
            </a:pPr>
            <a:fld id="{127DDA1B-A813-48E7-A621-BCE11CD7923A}" type="slidenum">
              <a:rPr lang="en-US" smtClean="0"/>
              <a:pPr>
                <a:defRPr/>
              </a:pPr>
              <a:t>9</a:t>
            </a:fld>
            <a:endParaRPr lang="en-US"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6.3|4.4|2.6|3.2"/>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0.9|10.7"/>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9.2|8.9|30.7"/>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5.4|18.5"/>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9.8|0.9"/>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6.3|4.4|2.6|3.2"/>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8|29.8"/>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6.3|4.4|2.6|3.2"/>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6.3|4.4|2.6|3.2"/>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9.2|17.2|1.6|1.6"/>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4|5.2|4|11.5"/>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9.2|17.2|1.6|1.6"/>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7.1|0.9|8.9|1.2"/>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8|29.8"/>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8|45.5"/>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6.2|2.6|4|3.1|1.3|10.1|9.1|5.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20115</TotalTime>
  <Words>10617</Words>
  <Application>Microsoft Macintosh PowerPoint</Application>
  <PresentationFormat>On-screen Show (4:3)</PresentationFormat>
  <Paragraphs>1411</Paragraphs>
  <Slides>52</Slides>
  <Notes>41</Notes>
  <HiddenSlides>11</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Office Theme</vt:lpstr>
      <vt:lpstr>Acrobat Document</vt:lpstr>
      <vt:lpstr>Redundancy elimination as a network service</vt:lpstr>
      <vt:lpstr>Growing traffic vs. network performance</vt:lpstr>
      <vt:lpstr>Scale link capacities by eliminating redundancy</vt:lpstr>
      <vt:lpstr>Universal need to scale capacities</vt:lpstr>
      <vt:lpstr>IP layer RE using router packet caches</vt:lpstr>
      <vt:lpstr>RE as a network service: Why?</vt:lpstr>
      <vt:lpstr>Implications example: Performance benefits</vt:lpstr>
      <vt:lpstr>Implications example: New protocols</vt:lpstr>
      <vt:lpstr>Talk outline</vt:lpstr>
      <vt:lpstr>Redundancy in network traffic*</vt:lpstr>
      <vt:lpstr>Empirical study of RE</vt:lpstr>
      <vt:lpstr>Analysis approach</vt:lpstr>
      <vt:lpstr>RE algorithms: MODP</vt:lpstr>
      <vt:lpstr>RE algorithms: MAXP</vt:lpstr>
      <vt:lpstr>Comparison of RE algorithms</vt:lpstr>
      <vt:lpstr>Comparison of RE algorithms</vt:lpstr>
      <vt:lpstr>Zipf-like distribution for chunk matches</vt:lpstr>
      <vt:lpstr>Cache size</vt:lpstr>
      <vt:lpstr>Empirical study: Summary</vt:lpstr>
      <vt:lpstr>SmartRE: Effective router-level RE*</vt:lpstr>
      <vt:lpstr>Realizing RE as a network service</vt:lpstr>
      <vt:lpstr>Hop-by-hop RE revisited</vt:lpstr>
      <vt:lpstr>RE at the network edge</vt:lpstr>
      <vt:lpstr>SmartRE: Motivating question</vt:lpstr>
      <vt:lpstr>SmartRE: Key ideas</vt:lpstr>
      <vt:lpstr>Cache constraints</vt:lpstr>
      <vt:lpstr>Coordinated caching</vt:lpstr>
      <vt:lpstr>Processing constraints</vt:lpstr>
      <vt:lpstr>Coordinating processing</vt:lpstr>
      <vt:lpstr>SmartRE system</vt:lpstr>
      <vt:lpstr>Ingress/Encoder Algorithm</vt:lpstr>
      <vt:lpstr>Interior/Decoder Algorithm</vt:lpstr>
      <vt:lpstr>Coordinating caching</vt:lpstr>
      <vt:lpstr>Network-wide optimization</vt:lpstr>
      <vt:lpstr>Cache consistency</vt:lpstr>
      <vt:lpstr>Valid encodings</vt:lpstr>
      <vt:lpstr>Slide 37</vt:lpstr>
      <vt:lpstr>Results: Performance benchmarks</vt:lpstr>
      <vt:lpstr>Network-wide benefits (ISPs)</vt:lpstr>
      <vt:lpstr>SmartRE: Other results</vt:lpstr>
      <vt:lpstr>Summary and future directions</vt:lpstr>
      <vt:lpstr>Architectural implications: Enhancement to routing</vt:lpstr>
      <vt:lpstr>Network RE: Impact on routing</vt:lpstr>
      <vt:lpstr>Network-wide utilization</vt:lpstr>
      <vt:lpstr>Responsiveness to flash crowds</vt:lpstr>
      <vt:lpstr>End-hosts</vt:lpstr>
      <vt:lpstr>Toward universal RE</vt:lpstr>
      <vt:lpstr>Traffic growth: Sustaining network performance</vt:lpstr>
      <vt:lpstr>Toward universal RE</vt:lpstr>
      <vt:lpstr>Redundancy elimination (RE):  Many solutions</vt:lpstr>
      <vt:lpstr>How? Ideas from WAN optimization</vt:lpstr>
      <vt:lpstr>Growing traffic vs. network performance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Packet Caches on Routers: The Implications of Universal Redundant Traffic Elimination</dc:title>
  <dc:creator>Ashok Anand</dc:creator>
  <cp:lastModifiedBy>Aditya Akella</cp:lastModifiedBy>
  <cp:revision>2345</cp:revision>
  <dcterms:created xsi:type="dcterms:W3CDTF">2010-02-18T19:40:51Z</dcterms:created>
  <dcterms:modified xsi:type="dcterms:W3CDTF">2010-02-18T19:43:23Z</dcterms:modified>
</cp:coreProperties>
</file>