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sldIdLst>
    <p:sldId id="256" r:id="rId2"/>
    <p:sldId id="258" r:id="rId3"/>
    <p:sldId id="257" r:id="rId4"/>
    <p:sldId id="286" r:id="rId5"/>
    <p:sldId id="284" r:id="rId6"/>
    <p:sldId id="262" r:id="rId7"/>
    <p:sldId id="259" r:id="rId8"/>
    <p:sldId id="260" r:id="rId9"/>
    <p:sldId id="261" r:id="rId10"/>
    <p:sldId id="270" r:id="rId11"/>
    <p:sldId id="271" r:id="rId12"/>
    <p:sldId id="263" r:id="rId13"/>
    <p:sldId id="264" r:id="rId14"/>
    <p:sldId id="265" r:id="rId15"/>
    <p:sldId id="274" r:id="rId16"/>
    <p:sldId id="267" r:id="rId17"/>
    <p:sldId id="275" r:id="rId18"/>
    <p:sldId id="276" r:id="rId19"/>
    <p:sldId id="281" r:id="rId20"/>
    <p:sldId id="280" r:id="rId21"/>
    <p:sldId id="282" r:id="rId22"/>
    <p:sldId id="283" r:id="rId23"/>
    <p:sldId id="285" r:id="rId24"/>
    <p:sldId id="279" r:id="rId25"/>
    <p:sldId id="27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83969" autoAdjust="0"/>
  </p:normalViewPr>
  <p:slideViewPr>
    <p:cSldViewPr>
      <p:cViewPr>
        <p:scale>
          <a:sx n="100" d="100"/>
          <a:sy n="100" d="100"/>
        </p:scale>
        <p:origin x="346" y="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461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Theophilus%20Benson\My%20Documents\netAna\NSDI09\linecnts\filesize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barChart>
        <c:barDir val="col"/>
        <c:grouping val="clustered"/>
        <c:ser>
          <c:idx val="0"/>
          <c:order val="0"/>
          <c:val>
            <c:numRef>
              <c:f>Sheet1!$C$2:$C$25</c:f>
              <c:numCache>
                <c:formatCode>General</c:formatCode>
                <c:ptCount val="24"/>
                <c:pt idx="0">
                  <c:v>7630</c:v>
                </c:pt>
                <c:pt idx="1">
                  <c:v>5294</c:v>
                </c:pt>
                <c:pt idx="2">
                  <c:v>5238</c:v>
                </c:pt>
                <c:pt idx="3">
                  <c:v>5184</c:v>
                </c:pt>
                <c:pt idx="4">
                  <c:v>4821</c:v>
                </c:pt>
                <c:pt idx="5">
                  <c:v>4336</c:v>
                </c:pt>
                <c:pt idx="6">
                  <c:v>4279</c:v>
                </c:pt>
                <c:pt idx="7">
                  <c:v>3697</c:v>
                </c:pt>
                <c:pt idx="8">
                  <c:v>3144</c:v>
                </c:pt>
                <c:pt idx="9">
                  <c:v>2948</c:v>
                </c:pt>
                <c:pt idx="10">
                  <c:v>2872</c:v>
                </c:pt>
                <c:pt idx="11">
                  <c:v>2580</c:v>
                </c:pt>
                <c:pt idx="12">
                  <c:v>2443</c:v>
                </c:pt>
                <c:pt idx="13">
                  <c:v>2428</c:v>
                </c:pt>
                <c:pt idx="14">
                  <c:v>2260</c:v>
                </c:pt>
                <c:pt idx="15">
                  <c:v>1991</c:v>
                </c:pt>
                <c:pt idx="16">
                  <c:v>1979</c:v>
                </c:pt>
                <c:pt idx="17">
                  <c:v>1965</c:v>
                </c:pt>
                <c:pt idx="18">
                  <c:v>1926</c:v>
                </c:pt>
                <c:pt idx="19">
                  <c:v>1711</c:v>
                </c:pt>
                <c:pt idx="20">
                  <c:v>1573</c:v>
                </c:pt>
                <c:pt idx="21">
                  <c:v>1492</c:v>
                </c:pt>
                <c:pt idx="22">
                  <c:v>872</c:v>
                </c:pt>
                <c:pt idx="23">
                  <c:v>765</c:v>
                </c:pt>
              </c:numCache>
            </c:numRef>
          </c:val>
        </c:ser>
        <c:gapWidth val="46"/>
        <c:axId val="83416576"/>
        <c:axId val="83418496"/>
      </c:barChart>
      <c:catAx>
        <c:axId val="8341657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100"/>
                </a:pPr>
                <a:r>
                  <a:rPr lang="en-US" sz="1100"/>
                  <a:t>Config File</a:t>
                </a:r>
              </a:p>
            </c:rich>
          </c:tx>
          <c:layout/>
        </c:title>
        <c:majorTickMark val="none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83418496"/>
        <c:crosses val="autoZero"/>
        <c:auto val="1"/>
        <c:lblAlgn val="ctr"/>
        <c:lblOffset val="100"/>
      </c:catAx>
      <c:valAx>
        <c:axId val="83418496"/>
        <c:scaling>
          <c:orientation val="minMax"/>
          <c:max val="8000"/>
        </c:scaling>
        <c:axPos val="l"/>
        <c:majorGridlines>
          <c:spPr>
            <a:ln>
              <a:solidFill>
                <a:srgbClr val="2DA2BF">
                  <a:alpha val="0"/>
                </a:srgb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100"/>
                </a:pPr>
                <a:r>
                  <a:rPr lang="en-US" sz="1100"/>
                  <a:t>Number of Lines in Config File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050" b="1"/>
            </a:pPr>
            <a:endParaRPr lang="en-US"/>
          </a:p>
        </c:txPr>
        <c:crossAx val="83416576"/>
        <c:crosses val="autoZero"/>
        <c:crossBetween val="between"/>
      </c:valAx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5E0438-CFC1-4CB6-979B-D6007F3E2C4F}" type="datetimeFigureOut">
              <a:rPr lang="en-US" smtClean="0"/>
              <a:pPr/>
              <a:t>11/7/2009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90386C-1D3C-4665-BA96-E069B3826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Several different policies</a:t>
            </a:r>
            <a:r>
              <a:rPr lang="en-US" baseline="0" dirty="0" smtClean="0"/>
              <a:t> but we focus on access control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0386C-1D3C-4665-BA96-E069B3826FE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Implementing policy</a:t>
            </a:r>
          </a:p>
          <a:p>
            <a:pPr lvl="1"/>
            <a:r>
              <a:rPr lang="en-US" dirty="0" smtClean="0"/>
              <a:t>Different </a:t>
            </a:r>
            <a:r>
              <a:rPr lang="en-US" dirty="0" smtClean="0"/>
              <a:t>mechanisms; </a:t>
            </a:r>
            <a:r>
              <a:rPr lang="en-US" dirty="0" err="1" smtClean="0"/>
              <a:t>acl</a:t>
            </a:r>
            <a:r>
              <a:rPr lang="en-US" dirty="0" smtClean="0"/>
              <a:t>, route-map</a:t>
            </a:r>
            <a:endParaRPr lang="en-US" dirty="0" smtClean="0"/>
          </a:p>
          <a:p>
            <a:pPr lvl="1"/>
            <a:r>
              <a:rPr lang="en-US" dirty="0" smtClean="0"/>
              <a:t>Multiple </a:t>
            </a:r>
            <a:r>
              <a:rPr lang="en-US" dirty="0" smtClean="0"/>
              <a:t>devices; core, edge</a:t>
            </a:r>
            <a:endParaRPr lang="en-US" dirty="0" smtClean="0"/>
          </a:p>
          <a:p>
            <a:pPr lvl="1"/>
            <a:r>
              <a:rPr lang="en-US" dirty="0" smtClean="0"/>
              <a:t>Low level command </a:t>
            </a:r>
            <a:r>
              <a:rPr lang="en-US" dirty="0" smtClean="0"/>
              <a:t>set; juniper</a:t>
            </a:r>
            <a:r>
              <a:rPr lang="en-US" baseline="0" dirty="0" smtClean="0"/>
              <a:t> </a:t>
            </a:r>
            <a:r>
              <a:rPr lang="en-US" dirty="0" err="1" smtClean="0"/>
              <a:t>junos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cisco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ios</a:t>
            </a:r>
            <a:endParaRPr lang="en-US" dirty="0" smtClean="0"/>
          </a:p>
          <a:p>
            <a:r>
              <a:rPr lang="en-US" dirty="0" smtClean="0"/>
              <a:t>Distributed</a:t>
            </a:r>
            <a:r>
              <a:rPr lang="en-US" baseline="0" dirty="0" smtClean="0"/>
              <a:t> implementation + low level </a:t>
            </a:r>
            <a:r>
              <a:rPr lang="en-US" baseline="0" dirty="0" err="1" smtClean="0"/>
              <a:t>comand</a:t>
            </a:r>
            <a:r>
              <a:rPr lang="en-US" baseline="0" dirty="0" smtClean="0"/>
              <a:t> set = difficult to extract global policy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0386C-1D3C-4665-BA96-E069B3826FE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0386C-1D3C-4665-BA96-E069B3826FE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Host 1 &amp;</a:t>
            </a:r>
            <a:r>
              <a:rPr lang="en-US" baseline="0" dirty="0" smtClean="0"/>
              <a:t> 2 same profile</a:t>
            </a:r>
          </a:p>
          <a:p>
            <a:r>
              <a:rPr lang="en-US" baseline="0" dirty="0" smtClean="0"/>
              <a:t>4 policy units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0386C-1D3C-4665-BA96-E069B3826FE4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0386C-1D3C-4665-BA96-E069B3826FE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aseline="0" dirty="0" smtClean="0"/>
              <a:t>Policy</a:t>
            </a:r>
            <a:r>
              <a:rPr lang="en-US" sz="3200" dirty="0" smtClean="0"/>
              <a:t> units succinctly describe network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No correlation between size and units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Two classes of enterprises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Policy-</a:t>
            </a:r>
            <a:r>
              <a:rPr lang="en-US" sz="3200" dirty="0" err="1" smtClean="0"/>
              <a:t>lite</a:t>
            </a:r>
            <a:r>
              <a:rPr lang="en-US" sz="3200" dirty="0" smtClean="0"/>
              <a:t>: simple with few 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Policy-heavy: complex with many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0386C-1D3C-4665-BA96-E069B3826FE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High-level:</a:t>
            </a:r>
          </a:p>
          <a:p>
            <a:r>
              <a:rPr lang="en-US" dirty="0" smtClean="0"/>
              <a:t>Graph showing</a:t>
            </a:r>
            <a:r>
              <a:rPr lang="en-US" baseline="0" dirty="0" smtClean="0"/>
              <a:t> result from one enterprise network with 24 routers. </a:t>
            </a:r>
          </a:p>
          <a:p>
            <a:r>
              <a:rPr lang="en-US" baseline="0" dirty="0" smtClean="0"/>
              <a:t>This is actually a Very common pattern.</a:t>
            </a:r>
          </a:p>
          <a:p>
            <a:r>
              <a:rPr lang="en-US" baseline="0" dirty="0" smtClean="0"/>
              <a:t>This specific one caused by restriction on a handful of subnets. All host can reach most subnet but only a special group and reach the restricted subnets.  The host that can talk with the restricted subnets are in PU #2 you their bar goes to 1.0, where as the host in PU#1 goes up to  a little less than that. What caused that in this specific case are control plane filters   Our system is able to automatically go through </a:t>
            </a:r>
            <a:r>
              <a:rPr lang="en-US" baseline="0" dirty="0" err="1" smtClean="0"/>
              <a:t>config</a:t>
            </a:r>
            <a:r>
              <a:rPr lang="en-US" baseline="0" dirty="0" smtClean="0"/>
              <a:t> files and discover the fact that the network has a default open policy as well as determine which hosts are in which group. From this example, we see the strength of the system in finding policies with </a:t>
            </a:r>
            <a:r>
              <a:rPr lang="en-US" baseline="0" smtClean="0"/>
              <a:t>subtle differences.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0386C-1D3C-4665-BA96-E069B3826FE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 half is similar</a:t>
            </a:r>
            <a:r>
              <a:rPr lang="en-US" baseline="0" dirty="0" smtClean="0"/>
              <a:t> to the previous example</a:t>
            </a:r>
          </a:p>
          <a:p>
            <a:r>
              <a:rPr lang="en-US" baseline="0" dirty="0" smtClean="0"/>
              <a:t>Second half more interesting. Sets of users that can reach less than half of the network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Able to summarize thousand of lines into 15 units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0386C-1D3C-4665-BA96-E069B3826FE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Elevator</a:t>
            </a:r>
            <a:r>
              <a:rPr lang="en-US" baseline="0" dirty="0" smtClean="0"/>
              <a:t> pitch:  from our analysis we discovered that the networks implement small # of policies as indicated by the small # of policy units discovered, this highlights the </a:t>
            </a:r>
            <a:r>
              <a:rPr lang="en-US" baseline="0" dirty="0" err="1" smtClean="0"/>
              <a:t>strenght</a:t>
            </a:r>
            <a:r>
              <a:rPr lang="en-US" baseline="0" dirty="0" smtClean="0"/>
              <a:t> of the Policy un as an analysis/</a:t>
            </a:r>
            <a:r>
              <a:rPr lang="en-US" baseline="0" dirty="0" err="1" smtClean="0"/>
              <a:t>sumary</a:t>
            </a:r>
            <a:r>
              <a:rPr lang="en-US" baseline="0" dirty="0" smtClean="0"/>
              <a:t> tool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90386C-1D3C-4665-BA96-E069B3826FE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2319D8B-6A49-40C7-B5A7-4B0B2ABB6D3B}" type="datetime1">
              <a:rPr lang="en-US" smtClean="0"/>
              <a:pPr/>
              <a:t>11/7/2009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A3E2D8D-AD08-461B-928A-17D9C46E7D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73807D-B684-4BD5-B79A-9A48E747A512}" type="datetime1">
              <a:rPr lang="en-US" smtClean="0"/>
              <a:pPr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3E2D8D-AD08-461B-928A-17D9C46E7D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075CC6-20A3-4CB4-9A1B-F3CD8A829666}" type="datetime1">
              <a:rPr lang="en-US" smtClean="0"/>
              <a:pPr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3E2D8D-AD08-461B-928A-17D9C46E7D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E4C298-5858-43D4-8236-33D9C4E0C8F6}" type="datetime1">
              <a:rPr lang="en-US" smtClean="0"/>
              <a:pPr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3E2D8D-AD08-461B-928A-17D9C46E7D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2275C8-1274-459D-9F8F-DCA374B216AD}" type="datetime1">
              <a:rPr lang="en-US" smtClean="0"/>
              <a:pPr/>
              <a:t>11/7/2009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3E2D8D-AD08-461B-928A-17D9C46E7D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74CDFD6-1CE9-4FD9-867B-1AACD3972F22}" type="datetime1">
              <a:rPr lang="en-US" smtClean="0"/>
              <a:pPr/>
              <a:t>11/7/2009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3E2D8D-AD08-461B-928A-17D9C46E7D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AA44F7-FCDB-46C8-9975-96CE8E246C68}" type="datetime1">
              <a:rPr lang="en-US" smtClean="0"/>
              <a:pPr/>
              <a:t>11/7/2009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3E2D8D-AD08-461B-928A-17D9C46E7D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1DAE79-1DE0-49E0-A66E-749F2D073F48}" type="datetime1">
              <a:rPr lang="en-US" smtClean="0"/>
              <a:pPr/>
              <a:t>11/7/2009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3E2D8D-AD08-461B-928A-17D9C46E7D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CC617F-21E7-48BF-8C48-63DF591CEAE9}" type="datetime1">
              <a:rPr lang="en-US" smtClean="0"/>
              <a:pPr/>
              <a:t>11/7/2009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3E2D8D-AD08-461B-928A-17D9C46E7D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5027F23-9217-4523-9101-C68A0B273665}" type="datetime1">
              <a:rPr lang="en-US" smtClean="0"/>
              <a:pPr/>
              <a:t>11/7/2009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3E2D8D-AD08-461B-928A-17D9C46E7D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B639EE-07F5-4FE2-92EE-10C69052457A}" type="datetime1">
              <a:rPr lang="en-US" smtClean="0"/>
              <a:pPr/>
              <a:t>11/7/2009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A3E2D8D-AD08-461B-928A-17D9C46E7D1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F7C7762-F9AD-4791-9875-1E4AC93CFACA}" type="datetime1">
              <a:rPr lang="en-US" smtClean="0"/>
              <a:pPr/>
              <a:t>11/7/2009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A3E2D8D-AD08-461B-928A-17D9C46E7D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5" Type="http://schemas.openxmlformats.org/officeDocument/2006/relationships/chart" Target="../charts/chart1.xml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5.wmf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82976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Mining Policies From Enterprise Network Configuration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581400"/>
            <a:ext cx="8077200" cy="17526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Theophilus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Benson</a:t>
            </a:r>
            <a:r>
              <a:rPr lang="en-US" dirty="0" smtClean="0"/>
              <a:t>, </a:t>
            </a:r>
          </a:p>
          <a:p>
            <a:pPr>
              <a:defRPr/>
            </a:pPr>
            <a:r>
              <a:rPr lang="en-US" dirty="0" err="1" smtClean="0"/>
              <a:t>Aditya</a:t>
            </a:r>
            <a:r>
              <a:rPr lang="en-US" dirty="0" smtClean="0"/>
              <a:t> </a:t>
            </a:r>
            <a:r>
              <a:rPr lang="en-US" dirty="0" err="1" smtClean="0"/>
              <a:t>Akella</a:t>
            </a:r>
            <a:r>
              <a:rPr lang="en-US" dirty="0" smtClean="0"/>
              <a:t>, David </a:t>
            </a:r>
            <a:r>
              <a:rPr lang="en-US" dirty="0" err="1" smtClean="0"/>
              <a:t>Maltz</a:t>
            </a:r>
            <a:r>
              <a:rPr lang="en-US" dirty="0" smtClean="0"/>
              <a:t> </a:t>
            </a:r>
          </a:p>
          <a:p>
            <a:pPr>
              <a:defRPr/>
            </a:pPr>
            <a:r>
              <a:rPr lang="en-US" sz="2000" dirty="0" smtClean="0"/>
              <a:t>University Of Wisconsin-Madison,</a:t>
            </a:r>
            <a:r>
              <a:rPr lang="en-US" dirty="0" smtClean="0"/>
              <a:t> </a:t>
            </a:r>
          </a:p>
          <a:p>
            <a:pPr>
              <a:defRPr/>
            </a:pPr>
            <a:r>
              <a:rPr lang="en-US" sz="2000" dirty="0" smtClean="0"/>
              <a:t>Microsoft Research</a:t>
            </a:r>
            <a:endParaRPr lang="en-US" baseline="30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E2D8D-AD08-461B-928A-17D9C46E7D1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 advTm="10547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largest group of addresses with identical reachability profile</a:t>
            </a:r>
          </a:p>
          <a:p>
            <a:r>
              <a:rPr lang="en-US" dirty="0" smtClean="0"/>
              <a:t>Hash each subunit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Discovering Policy Units 3:</a:t>
            </a:r>
            <a:br>
              <a:rPr lang="en-US" dirty="0" smtClean="0"/>
            </a:br>
            <a:r>
              <a:rPr lang="en-US" dirty="0" smtClean="0"/>
              <a:t>Extracting Subunit</a:t>
            </a:r>
            <a:endParaRPr lang="en-US" dirty="0"/>
          </a:p>
        </p:txBody>
      </p:sp>
      <p:grpSp>
        <p:nvGrpSpPr>
          <p:cNvPr id="88" name="Group 87"/>
          <p:cNvGrpSpPr/>
          <p:nvPr/>
        </p:nvGrpSpPr>
        <p:grpSpPr>
          <a:xfrm>
            <a:off x="3581400" y="2743200"/>
            <a:ext cx="5029200" cy="4114800"/>
            <a:chOff x="-711042" y="303213"/>
            <a:chExt cx="7873842" cy="6733310"/>
          </a:xfrm>
        </p:grpSpPr>
        <p:sp>
          <p:nvSpPr>
            <p:cNvPr id="89" name="Line 1"/>
            <p:cNvSpPr>
              <a:spLocks noChangeShapeType="1"/>
            </p:cNvSpPr>
            <p:nvPr/>
          </p:nvSpPr>
          <p:spPr bwMode="auto">
            <a:xfrm flipV="1">
              <a:off x="838200" y="303213"/>
              <a:ext cx="1588" cy="5337175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2"/>
            <p:cNvSpPr>
              <a:spLocks noChangeShapeType="1"/>
            </p:cNvSpPr>
            <p:nvPr/>
          </p:nvSpPr>
          <p:spPr bwMode="auto">
            <a:xfrm>
              <a:off x="838200" y="5638800"/>
              <a:ext cx="6324600" cy="1588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Rectangle 3"/>
            <p:cNvSpPr>
              <a:spLocks noChangeArrowheads="1"/>
            </p:cNvSpPr>
            <p:nvPr/>
          </p:nvSpPr>
          <p:spPr bwMode="auto">
            <a:xfrm>
              <a:off x="1371600" y="5715000"/>
              <a:ext cx="1219200" cy="1524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Rectangle 4"/>
            <p:cNvSpPr>
              <a:spLocks noChangeArrowheads="1"/>
            </p:cNvSpPr>
            <p:nvPr/>
          </p:nvSpPr>
          <p:spPr bwMode="auto">
            <a:xfrm>
              <a:off x="3276600" y="5715000"/>
              <a:ext cx="1219200" cy="1524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Rectangle 5"/>
            <p:cNvSpPr>
              <a:spLocks noChangeArrowheads="1"/>
            </p:cNvSpPr>
            <p:nvPr/>
          </p:nvSpPr>
          <p:spPr bwMode="auto">
            <a:xfrm>
              <a:off x="5181600" y="5715000"/>
              <a:ext cx="1219200" cy="1524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" name="Rectangle 6"/>
            <p:cNvSpPr>
              <a:spLocks noChangeArrowheads="1"/>
            </p:cNvSpPr>
            <p:nvPr/>
          </p:nvSpPr>
          <p:spPr bwMode="auto">
            <a:xfrm rot="5400000">
              <a:off x="1588" y="4800600"/>
              <a:ext cx="1219200" cy="152400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" name="Rectangle 7"/>
            <p:cNvSpPr>
              <a:spLocks noChangeArrowheads="1"/>
            </p:cNvSpPr>
            <p:nvPr/>
          </p:nvSpPr>
          <p:spPr bwMode="auto">
            <a:xfrm rot="5400000">
              <a:off x="1588" y="3162300"/>
              <a:ext cx="1219200" cy="152400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Rectangle 8"/>
            <p:cNvSpPr>
              <a:spLocks noChangeArrowheads="1"/>
            </p:cNvSpPr>
            <p:nvPr/>
          </p:nvSpPr>
          <p:spPr bwMode="auto">
            <a:xfrm rot="5400000">
              <a:off x="1588" y="1524000"/>
              <a:ext cx="1219200" cy="152400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" name="Rectangle 9"/>
            <p:cNvSpPr>
              <a:spLocks noChangeArrowheads="1"/>
            </p:cNvSpPr>
            <p:nvPr/>
          </p:nvSpPr>
          <p:spPr bwMode="auto">
            <a:xfrm>
              <a:off x="5181600" y="4270375"/>
              <a:ext cx="1216025" cy="121602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Rectangle 10"/>
            <p:cNvSpPr>
              <a:spLocks noChangeArrowheads="1"/>
            </p:cNvSpPr>
            <p:nvPr/>
          </p:nvSpPr>
          <p:spPr bwMode="auto">
            <a:xfrm>
              <a:off x="5181600" y="2632075"/>
              <a:ext cx="1216025" cy="121602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" name="Rectangle 11"/>
            <p:cNvSpPr>
              <a:spLocks noChangeArrowheads="1"/>
            </p:cNvSpPr>
            <p:nvPr/>
          </p:nvSpPr>
          <p:spPr bwMode="auto">
            <a:xfrm>
              <a:off x="5181600" y="993775"/>
              <a:ext cx="1216025" cy="121602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" name="Rectangle 12"/>
            <p:cNvSpPr>
              <a:spLocks noChangeArrowheads="1"/>
            </p:cNvSpPr>
            <p:nvPr/>
          </p:nvSpPr>
          <p:spPr bwMode="auto">
            <a:xfrm>
              <a:off x="1373188" y="4270375"/>
              <a:ext cx="1216025" cy="121602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" name="Rectangle 13"/>
            <p:cNvSpPr>
              <a:spLocks noChangeArrowheads="1"/>
            </p:cNvSpPr>
            <p:nvPr/>
          </p:nvSpPr>
          <p:spPr bwMode="auto">
            <a:xfrm>
              <a:off x="3279775" y="2632075"/>
              <a:ext cx="1216025" cy="121602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Rectangle 14"/>
            <p:cNvSpPr>
              <a:spLocks noChangeArrowheads="1"/>
            </p:cNvSpPr>
            <p:nvPr/>
          </p:nvSpPr>
          <p:spPr bwMode="auto">
            <a:xfrm>
              <a:off x="1371600" y="2628900"/>
              <a:ext cx="609600" cy="121602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" name="Rectangle 15"/>
            <p:cNvSpPr>
              <a:spLocks noChangeArrowheads="1"/>
            </p:cNvSpPr>
            <p:nvPr/>
          </p:nvSpPr>
          <p:spPr bwMode="auto">
            <a:xfrm>
              <a:off x="1371600" y="993775"/>
              <a:ext cx="1216025" cy="121602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" name="Rectangle 16"/>
            <p:cNvSpPr>
              <a:spLocks noChangeArrowheads="1"/>
            </p:cNvSpPr>
            <p:nvPr/>
          </p:nvSpPr>
          <p:spPr bwMode="auto">
            <a:xfrm>
              <a:off x="1981200" y="3235325"/>
              <a:ext cx="609600" cy="6096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" name="Rectangle 17"/>
            <p:cNvSpPr>
              <a:spLocks noChangeArrowheads="1"/>
            </p:cNvSpPr>
            <p:nvPr/>
          </p:nvSpPr>
          <p:spPr bwMode="auto">
            <a:xfrm>
              <a:off x="3276600" y="4270375"/>
              <a:ext cx="609600" cy="121602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" name="Rectangle 18"/>
            <p:cNvSpPr>
              <a:spLocks noChangeArrowheads="1"/>
            </p:cNvSpPr>
            <p:nvPr/>
          </p:nvSpPr>
          <p:spPr bwMode="auto">
            <a:xfrm>
              <a:off x="4191000" y="4270375"/>
              <a:ext cx="304800" cy="121602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" name="Rectangle 19"/>
            <p:cNvSpPr>
              <a:spLocks noChangeArrowheads="1"/>
            </p:cNvSpPr>
            <p:nvPr/>
          </p:nvSpPr>
          <p:spPr bwMode="auto">
            <a:xfrm>
              <a:off x="3886200" y="4879975"/>
              <a:ext cx="304800" cy="60642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Rectangle 20"/>
            <p:cNvSpPr>
              <a:spLocks noChangeArrowheads="1"/>
            </p:cNvSpPr>
            <p:nvPr/>
          </p:nvSpPr>
          <p:spPr bwMode="auto">
            <a:xfrm>
              <a:off x="3276600" y="993775"/>
              <a:ext cx="304800" cy="121602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" name="Rectangle 21"/>
            <p:cNvSpPr>
              <a:spLocks noChangeArrowheads="1"/>
            </p:cNvSpPr>
            <p:nvPr/>
          </p:nvSpPr>
          <p:spPr bwMode="auto">
            <a:xfrm>
              <a:off x="3581400" y="1600200"/>
              <a:ext cx="914400" cy="6096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Text Box 22"/>
            <p:cNvSpPr txBox="1">
              <a:spLocks noChangeArrowheads="1"/>
            </p:cNvSpPr>
            <p:nvPr/>
          </p:nvSpPr>
          <p:spPr bwMode="auto">
            <a:xfrm>
              <a:off x="1555670" y="5874595"/>
              <a:ext cx="1150412" cy="11619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4000" b="1" dirty="0" smtClean="0">
                  <a:solidFill>
                    <a:srgbClr val="000000"/>
                  </a:solidFill>
                  <a:ea typeface="Bitstream Vera Sans" charset="0"/>
                  <a:cs typeface="Bitstream Vera Sans" charset="0"/>
                </a:rPr>
                <a:t>SF</a:t>
              </a:r>
              <a:endParaRPr lang="en-US" sz="4000" b="1" dirty="0">
                <a:solidFill>
                  <a:srgbClr val="000000"/>
                </a:solidFill>
                <a:ea typeface="Bitstream Vera Sans" charset="0"/>
                <a:cs typeface="Bitstream Vera Sans" charset="0"/>
              </a:endParaRPr>
            </a:p>
          </p:txBody>
        </p:sp>
        <p:sp>
          <p:nvSpPr>
            <p:cNvPr id="111" name="Text Box 23"/>
            <p:cNvSpPr txBox="1">
              <a:spLocks noChangeArrowheads="1"/>
            </p:cNvSpPr>
            <p:nvPr/>
          </p:nvSpPr>
          <p:spPr bwMode="auto">
            <a:xfrm>
              <a:off x="3344854" y="5867400"/>
              <a:ext cx="1308523" cy="11619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4000" b="1" dirty="0" smtClean="0">
                  <a:solidFill>
                    <a:srgbClr val="000000"/>
                  </a:solidFill>
                  <a:ea typeface="Bitstream Vera Sans" charset="0"/>
                  <a:cs typeface="Bitstream Vera Sans" charset="0"/>
                </a:rPr>
                <a:t>SH</a:t>
              </a:r>
              <a:endParaRPr lang="en-US" sz="4000" b="1" dirty="0">
                <a:solidFill>
                  <a:srgbClr val="000000"/>
                </a:solidFill>
                <a:ea typeface="Bitstream Vera Sans" charset="0"/>
                <a:cs typeface="Bitstream Vera Sans" charset="0"/>
              </a:endParaRPr>
            </a:p>
          </p:txBody>
        </p:sp>
        <p:sp>
          <p:nvSpPr>
            <p:cNvPr id="112" name="Text Box 24"/>
            <p:cNvSpPr txBox="1">
              <a:spLocks noChangeArrowheads="1"/>
            </p:cNvSpPr>
            <p:nvPr/>
          </p:nvSpPr>
          <p:spPr bwMode="auto">
            <a:xfrm>
              <a:off x="5253990" y="5874595"/>
              <a:ext cx="949636" cy="11619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4000" b="1" dirty="0" smtClean="0">
                  <a:solidFill>
                    <a:srgbClr val="000000"/>
                  </a:solidFill>
                  <a:ea typeface="Bitstream Vera Sans" charset="0"/>
                  <a:cs typeface="Bitstream Vera Sans" charset="0"/>
                </a:rPr>
                <a:t>SI</a:t>
              </a:r>
              <a:endParaRPr lang="en-US" sz="4000" b="1" dirty="0">
                <a:solidFill>
                  <a:srgbClr val="000000"/>
                </a:solidFill>
                <a:ea typeface="Bitstream Vera Sans" charset="0"/>
                <a:cs typeface="Bitstream Vera Sans" charset="0"/>
              </a:endParaRPr>
            </a:p>
          </p:txBody>
        </p:sp>
        <p:sp>
          <p:nvSpPr>
            <p:cNvPr id="113" name="Text Box 25"/>
            <p:cNvSpPr txBox="1">
              <a:spLocks noChangeArrowheads="1"/>
            </p:cNvSpPr>
            <p:nvPr/>
          </p:nvSpPr>
          <p:spPr bwMode="auto">
            <a:xfrm>
              <a:off x="-353140" y="4418014"/>
              <a:ext cx="1188237" cy="11619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square"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4000" b="1" dirty="0" smtClean="0">
                  <a:solidFill>
                    <a:srgbClr val="000000"/>
                  </a:solidFill>
                  <a:ea typeface="Bitstream Vera Sans" charset="0"/>
                  <a:cs typeface="Bitstream Vera Sans" charset="0"/>
                </a:rPr>
                <a:t>SI</a:t>
              </a:r>
              <a:endParaRPr lang="en-US" sz="4000" b="1" dirty="0">
                <a:solidFill>
                  <a:srgbClr val="000000"/>
                </a:solidFill>
                <a:ea typeface="Bitstream Vera Sans" charset="0"/>
                <a:cs typeface="Bitstream Vera Sans" charset="0"/>
              </a:endParaRPr>
            </a:p>
          </p:txBody>
        </p:sp>
        <p:sp>
          <p:nvSpPr>
            <p:cNvPr id="114" name="Text Box 26"/>
            <p:cNvSpPr txBox="1">
              <a:spLocks noChangeArrowheads="1"/>
            </p:cNvSpPr>
            <p:nvPr/>
          </p:nvSpPr>
          <p:spPr bwMode="auto">
            <a:xfrm>
              <a:off x="-711042" y="2797032"/>
              <a:ext cx="1785725" cy="11619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square"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4000" b="1" dirty="0" smtClean="0">
                  <a:solidFill>
                    <a:srgbClr val="000000"/>
                  </a:solidFill>
                  <a:ea typeface="Bitstream Vera Sans" charset="0"/>
                  <a:cs typeface="Bitstream Vera Sans" charset="0"/>
                </a:rPr>
                <a:t>SH</a:t>
              </a:r>
              <a:endParaRPr lang="en-US" sz="4000" b="1" dirty="0">
                <a:solidFill>
                  <a:srgbClr val="000000"/>
                </a:solidFill>
                <a:ea typeface="Bitstream Vera Sans" charset="0"/>
                <a:cs typeface="Bitstream Vera Sans" charset="0"/>
              </a:endParaRPr>
            </a:p>
          </p:txBody>
        </p:sp>
        <p:sp>
          <p:nvSpPr>
            <p:cNvPr id="115" name="Text Box 27"/>
            <p:cNvSpPr txBox="1">
              <a:spLocks noChangeArrowheads="1"/>
            </p:cNvSpPr>
            <p:nvPr/>
          </p:nvSpPr>
          <p:spPr bwMode="auto">
            <a:xfrm>
              <a:off x="-591742" y="1176049"/>
              <a:ext cx="1312305" cy="11619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square"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4000" b="1" dirty="0" smtClean="0">
                  <a:solidFill>
                    <a:srgbClr val="000000"/>
                  </a:solidFill>
                  <a:ea typeface="Bitstream Vera Sans" charset="0"/>
                  <a:cs typeface="Bitstream Vera Sans" charset="0"/>
                </a:rPr>
                <a:t>SF</a:t>
              </a:r>
              <a:endParaRPr lang="en-US" sz="4000" b="1" dirty="0">
                <a:solidFill>
                  <a:srgbClr val="000000"/>
                </a:solidFill>
                <a:ea typeface="Bitstream Vera Sans" charset="0"/>
                <a:cs typeface="Bitstream Vera Sans" charset="0"/>
              </a:endParaRPr>
            </a:p>
          </p:txBody>
        </p:sp>
        <p:sp>
          <p:nvSpPr>
            <p:cNvPr id="116" name="Rectangle 28"/>
            <p:cNvSpPr>
              <a:spLocks noChangeArrowheads="1"/>
            </p:cNvSpPr>
            <p:nvPr/>
          </p:nvSpPr>
          <p:spPr bwMode="auto">
            <a:xfrm rot="5400000">
              <a:off x="306388" y="1828800"/>
              <a:ext cx="609600" cy="152400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" name="Rectangle 29"/>
            <p:cNvSpPr>
              <a:spLocks noChangeArrowheads="1"/>
            </p:cNvSpPr>
            <p:nvPr/>
          </p:nvSpPr>
          <p:spPr bwMode="auto">
            <a:xfrm rot="5400000">
              <a:off x="306388" y="3467100"/>
              <a:ext cx="609600" cy="152400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" name="Rectangle 30"/>
            <p:cNvSpPr>
              <a:spLocks noChangeArrowheads="1"/>
            </p:cNvSpPr>
            <p:nvPr/>
          </p:nvSpPr>
          <p:spPr bwMode="auto">
            <a:xfrm rot="5400000">
              <a:off x="306388" y="5105400"/>
              <a:ext cx="609600" cy="152400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" name="Rectangle 35"/>
            <p:cNvSpPr>
              <a:spLocks noChangeArrowheads="1"/>
            </p:cNvSpPr>
            <p:nvPr/>
          </p:nvSpPr>
          <p:spPr bwMode="auto">
            <a:xfrm>
              <a:off x="3276600" y="2632075"/>
              <a:ext cx="304800" cy="1216025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" name="Rectangle 40"/>
            <p:cNvSpPr>
              <a:spLocks noChangeArrowheads="1"/>
            </p:cNvSpPr>
            <p:nvPr/>
          </p:nvSpPr>
          <p:spPr bwMode="auto">
            <a:xfrm>
              <a:off x="3276600" y="5715000"/>
              <a:ext cx="304800" cy="1524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" name="Rectangle 41"/>
            <p:cNvSpPr>
              <a:spLocks noChangeArrowheads="1"/>
            </p:cNvSpPr>
            <p:nvPr/>
          </p:nvSpPr>
          <p:spPr bwMode="auto">
            <a:xfrm>
              <a:off x="3581400" y="5715000"/>
              <a:ext cx="304800" cy="1524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" name="Rectangle 42"/>
            <p:cNvSpPr>
              <a:spLocks noChangeArrowheads="1"/>
            </p:cNvSpPr>
            <p:nvPr/>
          </p:nvSpPr>
          <p:spPr bwMode="auto">
            <a:xfrm>
              <a:off x="3886200" y="5715000"/>
              <a:ext cx="304800" cy="1524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31" name="Line 1"/>
          <p:cNvSpPr>
            <a:spLocks noChangeShapeType="1"/>
          </p:cNvSpPr>
          <p:nvPr/>
        </p:nvSpPr>
        <p:spPr bwMode="auto">
          <a:xfrm flipV="1">
            <a:off x="4800599" y="2758192"/>
            <a:ext cx="2028" cy="3587768"/>
          </a:xfrm>
          <a:prstGeom prst="line">
            <a:avLst/>
          </a:prstGeom>
          <a:noFill/>
          <a:ln w="53975">
            <a:solidFill>
              <a:schemeClr val="accent2">
                <a:lumMod val="50000"/>
              </a:schemeClr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" name="Line 1"/>
          <p:cNvSpPr>
            <a:spLocks noChangeShapeType="1"/>
          </p:cNvSpPr>
          <p:nvPr/>
        </p:nvSpPr>
        <p:spPr bwMode="auto">
          <a:xfrm flipV="1">
            <a:off x="4570935" y="2743200"/>
            <a:ext cx="1014" cy="3261607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" name="Line 2"/>
          <p:cNvSpPr>
            <a:spLocks noChangeShapeType="1"/>
          </p:cNvSpPr>
          <p:nvPr/>
        </p:nvSpPr>
        <p:spPr bwMode="auto">
          <a:xfrm>
            <a:off x="4570935" y="6018830"/>
            <a:ext cx="4039665" cy="97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" name="Rectangle 3"/>
          <p:cNvSpPr>
            <a:spLocks noChangeArrowheads="1"/>
          </p:cNvSpPr>
          <p:nvPr/>
        </p:nvSpPr>
        <p:spPr bwMode="auto">
          <a:xfrm>
            <a:off x="4911630" y="6050403"/>
            <a:ext cx="778731" cy="9313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0" name="Rectangle 4"/>
          <p:cNvSpPr>
            <a:spLocks noChangeArrowheads="1"/>
          </p:cNvSpPr>
          <p:nvPr/>
        </p:nvSpPr>
        <p:spPr bwMode="auto">
          <a:xfrm>
            <a:off x="6128396" y="6050403"/>
            <a:ext cx="778731" cy="93133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1" name="Rectangle 5"/>
          <p:cNvSpPr>
            <a:spLocks noChangeArrowheads="1"/>
          </p:cNvSpPr>
          <p:nvPr/>
        </p:nvSpPr>
        <p:spPr bwMode="auto">
          <a:xfrm>
            <a:off x="7345163" y="6050403"/>
            <a:ext cx="778731" cy="93133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2" name="Rectangle 6"/>
          <p:cNvSpPr>
            <a:spLocks noChangeArrowheads="1"/>
          </p:cNvSpPr>
          <p:nvPr/>
        </p:nvSpPr>
        <p:spPr bwMode="auto">
          <a:xfrm rot="5400000">
            <a:off x="4053405" y="5489499"/>
            <a:ext cx="745067" cy="97341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3" name="Rectangle 7"/>
          <p:cNvSpPr>
            <a:spLocks noChangeArrowheads="1"/>
          </p:cNvSpPr>
          <p:nvPr/>
        </p:nvSpPr>
        <p:spPr bwMode="auto">
          <a:xfrm rot="5400000">
            <a:off x="4053405" y="4488316"/>
            <a:ext cx="745067" cy="97341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4" name="Rectangle 8"/>
          <p:cNvSpPr>
            <a:spLocks noChangeArrowheads="1"/>
          </p:cNvSpPr>
          <p:nvPr/>
        </p:nvSpPr>
        <p:spPr bwMode="auto">
          <a:xfrm rot="5400000">
            <a:off x="4053405" y="3487132"/>
            <a:ext cx="745067" cy="97341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5" name="Rectangle 9"/>
          <p:cNvSpPr>
            <a:spLocks noChangeArrowheads="1"/>
          </p:cNvSpPr>
          <p:nvPr/>
        </p:nvSpPr>
        <p:spPr bwMode="auto">
          <a:xfrm>
            <a:off x="7345163" y="5167576"/>
            <a:ext cx="776703" cy="743126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6" name="Rectangle 10"/>
          <p:cNvSpPr>
            <a:spLocks noChangeArrowheads="1"/>
          </p:cNvSpPr>
          <p:nvPr/>
        </p:nvSpPr>
        <p:spPr bwMode="auto">
          <a:xfrm>
            <a:off x="7345163" y="4166393"/>
            <a:ext cx="776703" cy="743126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7" name="Rectangle 11"/>
          <p:cNvSpPr>
            <a:spLocks noChangeArrowheads="1"/>
          </p:cNvSpPr>
          <p:nvPr/>
        </p:nvSpPr>
        <p:spPr bwMode="auto">
          <a:xfrm>
            <a:off x="7345163" y="3165210"/>
            <a:ext cx="776703" cy="743126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8" name="Rectangle 12"/>
          <p:cNvSpPr>
            <a:spLocks noChangeArrowheads="1"/>
          </p:cNvSpPr>
          <p:nvPr/>
        </p:nvSpPr>
        <p:spPr bwMode="auto">
          <a:xfrm>
            <a:off x="4912644" y="5167576"/>
            <a:ext cx="776703" cy="743126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9" name="Rectangle 13"/>
          <p:cNvSpPr>
            <a:spLocks noChangeArrowheads="1"/>
          </p:cNvSpPr>
          <p:nvPr/>
        </p:nvSpPr>
        <p:spPr bwMode="auto">
          <a:xfrm>
            <a:off x="6130424" y="4166393"/>
            <a:ext cx="776703" cy="743126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0" name="Rectangle 14"/>
          <p:cNvSpPr>
            <a:spLocks noChangeArrowheads="1"/>
          </p:cNvSpPr>
          <p:nvPr/>
        </p:nvSpPr>
        <p:spPr bwMode="auto">
          <a:xfrm>
            <a:off x="4911630" y="4164453"/>
            <a:ext cx="389365" cy="743126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1" name="Rectangle 15"/>
          <p:cNvSpPr>
            <a:spLocks noChangeArrowheads="1"/>
          </p:cNvSpPr>
          <p:nvPr/>
        </p:nvSpPr>
        <p:spPr bwMode="auto">
          <a:xfrm>
            <a:off x="4911630" y="3165210"/>
            <a:ext cx="776703" cy="743126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2" name="Rectangle 16"/>
          <p:cNvSpPr>
            <a:spLocks noChangeArrowheads="1"/>
          </p:cNvSpPr>
          <p:nvPr/>
        </p:nvSpPr>
        <p:spPr bwMode="auto">
          <a:xfrm>
            <a:off x="5300995" y="4535046"/>
            <a:ext cx="389365" cy="372533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3" name="Rectangle 17"/>
          <p:cNvSpPr>
            <a:spLocks noChangeArrowheads="1"/>
          </p:cNvSpPr>
          <p:nvPr/>
        </p:nvSpPr>
        <p:spPr bwMode="auto">
          <a:xfrm>
            <a:off x="6128396" y="5167576"/>
            <a:ext cx="389365" cy="743126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" name="Rectangle 18"/>
          <p:cNvSpPr>
            <a:spLocks noChangeArrowheads="1"/>
          </p:cNvSpPr>
          <p:nvPr/>
        </p:nvSpPr>
        <p:spPr bwMode="auto">
          <a:xfrm>
            <a:off x="6712444" y="5167576"/>
            <a:ext cx="194683" cy="743126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Rectangle 19"/>
          <p:cNvSpPr>
            <a:spLocks noChangeArrowheads="1"/>
          </p:cNvSpPr>
          <p:nvPr/>
        </p:nvSpPr>
        <p:spPr bwMode="auto">
          <a:xfrm>
            <a:off x="6517762" y="5540110"/>
            <a:ext cx="194683" cy="370593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6" name="Rectangle 20"/>
          <p:cNvSpPr>
            <a:spLocks noChangeArrowheads="1"/>
          </p:cNvSpPr>
          <p:nvPr/>
        </p:nvSpPr>
        <p:spPr bwMode="auto">
          <a:xfrm>
            <a:off x="6128396" y="3165210"/>
            <a:ext cx="194683" cy="743126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7" name="Rectangle 21"/>
          <p:cNvSpPr>
            <a:spLocks noChangeArrowheads="1"/>
          </p:cNvSpPr>
          <p:nvPr/>
        </p:nvSpPr>
        <p:spPr bwMode="auto">
          <a:xfrm>
            <a:off x="6323079" y="3535803"/>
            <a:ext cx="584048" cy="372533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4" name="Rectangle 28"/>
          <p:cNvSpPr>
            <a:spLocks noChangeArrowheads="1"/>
          </p:cNvSpPr>
          <p:nvPr/>
        </p:nvSpPr>
        <p:spPr bwMode="auto">
          <a:xfrm rot="5400000">
            <a:off x="4239671" y="3673399"/>
            <a:ext cx="372533" cy="97341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" name="Rectangle 29"/>
          <p:cNvSpPr>
            <a:spLocks noChangeArrowheads="1"/>
          </p:cNvSpPr>
          <p:nvPr/>
        </p:nvSpPr>
        <p:spPr bwMode="auto">
          <a:xfrm rot="5400000">
            <a:off x="4239671" y="4674582"/>
            <a:ext cx="372533" cy="97341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" name="Rectangle 30"/>
          <p:cNvSpPr>
            <a:spLocks noChangeArrowheads="1"/>
          </p:cNvSpPr>
          <p:nvPr/>
        </p:nvSpPr>
        <p:spPr bwMode="auto">
          <a:xfrm rot="5400000">
            <a:off x="4239671" y="5675765"/>
            <a:ext cx="372533" cy="97341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7" name="Rectangle 31"/>
          <p:cNvSpPr>
            <a:spLocks noChangeArrowheads="1"/>
          </p:cNvSpPr>
          <p:nvPr/>
        </p:nvSpPr>
        <p:spPr bwMode="auto">
          <a:xfrm>
            <a:off x="4911630" y="3163270"/>
            <a:ext cx="389365" cy="743126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" name="Rectangle 32"/>
          <p:cNvSpPr>
            <a:spLocks noChangeArrowheads="1"/>
          </p:cNvSpPr>
          <p:nvPr/>
        </p:nvSpPr>
        <p:spPr bwMode="auto">
          <a:xfrm>
            <a:off x="4911630" y="6050403"/>
            <a:ext cx="389365" cy="93133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" name="Rectangle 33"/>
          <p:cNvSpPr>
            <a:spLocks noChangeArrowheads="1"/>
          </p:cNvSpPr>
          <p:nvPr/>
        </p:nvSpPr>
        <p:spPr bwMode="auto">
          <a:xfrm>
            <a:off x="4911630" y="5167576"/>
            <a:ext cx="389365" cy="743126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0" name="Rectangle 34"/>
          <p:cNvSpPr>
            <a:spLocks noChangeArrowheads="1"/>
          </p:cNvSpPr>
          <p:nvPr/>
        </p:nvSpPr>
        <p:spPr bwMode="auto">
          <a:xfrm>
            <a:off x="6128396" y="5165636"/>
            <a:ext cx="194683" cy="743126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1" name="Rectangle 35"/>
          <p:cNvSpPr>
            <a:spLocks noChangeArrowheads="1"/>
          </p:cNvSpPr>
          <p:nvPr/>
        </p:nvSpPr>
        <p:spPr bwMode="auto">
          <a:xfrm>
            <a:off x="6128396" y="4166393"/>
            <a:ext cx="194683" cy="743126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2" name="Rectangle 36"/>
          <p:cNvSpPr>
            <a:spLocks noChangeArrowheads="1"/>
          </p:cNvSpPr>
          <p:nvPr/>
        </p:nvSpPr>
        <p:spPr bwMode="auto">
          <a:xfrm>
            <a:off x="6323079" y="4166393"/>
            <a:ext cx="194683" cy="743126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3" name="Rectangle 37"/>
          <p:cNvSpPr>
            <a:spLocks noChangeArrowheads="1"/>
          </p:cNvSpPr>
          <p:nvPr/>
        </p:nvSpPr>
        <p:spPr bwMode="auto">
          <a:xfrm>
            <a:off x="6517762" y="4166393"/>
            <a:ext cx="194683" cy="743126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4" name="Rectangle 38"/>
          <p:cNvSpPr>
            <a:spLocks noChangeArrowheads="1"/>
          </p:cNvSpPr>
          <p:nvPr/>
        </p:nvSpPr>
        <p:spPr bwMode="auto">
          <a:xfrm>
            <a:off x="6323079" y="3535803"/>
            <a:ext cx="194683" cy="372533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" name="Rectangle 39"/>
          <p:cNvSpPr>
            <a:spLocks noChangeArrowheads="1"/>
          </p:cNvSpPr>
          <p:nvPr/>
        </p:nvSpPr>
        <p:spPr bwMode="auto">
          <a:xfrm>
            <a:off x="6517762" y="3535803"/>
            <a:ext cx="194683" cy="372533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6" name="Rectangle 40"/>
          <p:cNvSpPr>
            <a:spLocks noChangeArrowheads="1"/>
          </p:cNvSpPr>
          <p:nvPr/>
        </p:nvSpPr>
        <p:spPr bwMode="auto">
          <a:xfrm>
            <a:off x="6128396" y="6050403"/>
            <a:ext cx="194683" cy="93133"/>
          </a:xfrm>
          <a:prstGeom prst="rec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7" name="Rectangle 41"/>
          <p:cNvSpPr>
            <a:spLocks noChangeArrowheads="1"/>
          </p:cNvSpPr>
          <p:nvPr/>
        </p:nvSpPr>
        <p:spPr bwMode="auto">
          <a:xfrm>
            <a:off x="6323079" y="6050403"/>
            <a:ext cx="194683" cy="93133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8" name="Rectangle 42"/>
          <p:cNvSpPr>
            <a:spLocks noChangeArrowheads="1"/>
          </p:cNvSpPr>
          <p:nvPr/>
        </p:nvSpPr>
        <p:spPr bwMode="auto">
          <a:xfrm>
            <a:off x="6517762" y="6050403"/>
            <a:ext cx="194683" cy="93133"/>
          </a:xfrm>
          <a:prstGeom prst="rect">
            <a:avLst/>
          </a:prstGeom>
          <a:blipFill dpi="0" rotWithShape="0">
            <a:blip r:embed="rId6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Slide Number Placeholder 7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E2D8D-AD08-461B-928A-17D9C46E7D1D}" type="slidenum">
              <a:rPr lang="en-US" smtClean="0"/>
              <a:pPr/>
              <a:t>10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ransition advTm="3856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00301 L 0.1 0.0030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3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 0.00301 L 0.36667 2.59259E-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" grpId="0" animBg="1"/>
      <p:bldP spid="131" grpId="3" animBg="1"/>
      <p:bldP spid="179" grpId="0" animBg="1"/>
      <p:bldP spid="180" grpId="0" animBg="1"/>
      <p:bldP spid="181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207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13380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Extract policy units</a:t>
            </a:r>
          </a:p>
          <a:p>
            <a:pPr lvl="1"/>
            <a:r>
              <a:rPr lang="en-US" dirty="0" smtClean="0"/>
              <a:t>Policy unit = subunit with same hash</a:t>
            </a:r>
          </a:p>
          <a:p>
            <a:r>
              <a:rPr lang="en-US" dirty="0" smtClean="0"/>
              <a:t>4 policy units from 7 sub units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Discovering Policy Units 4:</a:t>
            </a:r>
            <a:br>
              <a:rPr lang="en-US" dirty="0" smtClean="0"/>
            </a:br>
            <a:r>
              <a:rPr lang="en-US" dirty="0" smtClean="0"/>
              <a:t>The Policy Units</a:t>
            </a:r>
            <a:endParaRPr lang="en-US" dirty="0"/>
          </a:p>
        </p:txBody>
      </p:sp>
      <p:grpSp>
        <p:nvGrpSpPr>
          <p:cNvPr id="88" name="Group 87"/>
          <p:cNvGrpSpPr/>
          <p:nvPr/>
        </p:nvGrpSpPr>
        <p:grpSpPr>
          <a:xfrm>
            <a:off x="2898017" y="2743200"/>
            <a:ext cx="5026783" cy="4114800"/>
            <a:chOff x="-707259" y="303213"/>
            <a:chExt cx="7870059" cy="6733310"/>
          </a:xfrm>
        </p:grpSpPr>
        <p:sp>
          <p:nvSpPr>
            <p:cNvPr id="46" name="Line 1"/>
            <p:cNvSpPr>
              <a:spLocks noChangeShapeType="1"/>
            </p:cNvSpPr>
            <p:nvPr/>
          </p:nvSpPr>
          <p:spPr bwMode="auto">
            <a:xfrm flipV="1">
              <a:off x="838200" y="303213"/>
              <a:ext cx="1588" cy="5337175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2"/>
            <p:cNvSpPr>
              <a:spLocks noChangeShapeType="1"/>
            </p:cNvSpPr>
            <p:nvPr/>
          </p:nvSpPr>
          <p:spPr bwMode="auto">
            <a:xfrm>
              <a:off x="838200" y="5638800"/>
              <a:ext cx="6324600" cy="1588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Rectangle 3"/>
            <p:cNvSpPr>
              <a:spLocks noChangeArrowheads="1"/>
            </p:cNvSpPr>
            <p:nvPr/>
          </p:nvSpPr>
          <p:spPr bwMode="auto">
            <a:xfrm>
              <a:off x="1371600" y="5715000"/>
              <a:ext cx="1219200" cy="152400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Rectangle 4"/>
            <p:cNvSpPr>
              <a:spLocks noChangeArrowheads="1"/>
            </p:cNvSpPr>
            <p:nvPr/>
          </p:nvSpPr>
          <p:spPr bwMode="auto">
            <a:xfrm>
              <a:off x="3276600" y="5715000"/>
              <a:ext cx="1219200" cy="152400"/>
            </a:xfrm>
            <a:prstGeom prst="rect">
              <a:avLst/>
            </a:prstGeom>
            <a:blipFill dpi="0" rotWithShape="0">
              <a:blip r:embed="rId5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Rectangle 5"/>
            <p:cNvSpPr>
              <a:spLocks noChangeArrowheads="1"/>
            </p:cNvSpPr>
            <p:nvPr/>
          </p:nvSpPr>
          <p:spPr bwMode="auto">
            <a:xfrm>
              <a:off x="5181600" y="5715000"/>
              <a:ext cx="1219200" cy="152400"/>
            </a:xfrm>
            <a:prstGeom prst="rect">
              <a:avLst/>
            </a:prstGeom>
            <a:blipFill dpi="0" rotWithShape="0">
              <a:blip r:embed="rId6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Rectangle 6"/>
            <p:cNvSpPr>
              <a:spLocks noChangeArrowheads="1"/>
            </p:cNvSpPr>
            <p:nvPr/>
          </p:nvSpPr>
          <p:spPr bwMode="auto">
            <a:xfrm rot="5400000">
              <a:off x="1588" y="4800600"/>
              <a:ext cx="1219200" cy="152400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7"/>
            <p:cNvSpPr>
              <a:spLocks noChangeArrowheads="1"/>
            </p:cNvSpPr>
            <p:nvPr/>
          </p:nvSpPr>
          <p:spPr bwMode="auto">
            <a:xfrm rot="5400000">
              <a:off x="1588" y="3162300"/>
              <a:ext cx="1219200" cy="152400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Rectangle 8"/>
            <p:cNvSpPr>
              <a:spLocks noChangeArrowheads="1"/>
            </p:cNvSpPr>
            <p:nvPr/>
          </p:nvSpPr>
          <p:spPr bwMode="auto">
            <a:xfrm rot="5400000">
              <a:off x="1588" y="1524000"/>
              <a:ext cx="1219200" cy="152400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9"/>
            <p:cNvSpPr>
              <a:spLocks noChangeArrowheads="1"/>
            </p:cNvSpPr>
            <p:nvPr/>
          </p:nvSpPr>
          <p:spPr bwMode="auto">
            <a:xfrm>
              <a:off x="5181600" y="4270375"/>
              <a:ext cx="1216025" cy="1216025"/>
            </a:xfrm>
            <a:prstGeom prst="rect">
              <a:avLst/>
            </a:prstGeom>
            <a:blipFill dpi="0" rotWithShape="0">
              <a:blip r:embed="rId6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Rectangle 10"/>
            <p:cNvSpPr>
              <a:spLocks noChangeArrowheads="1"/>
            </p:cNvSpPr>
            <p:nvPr/>
          </p:nvSpPr>
          <p:spPr bwMode="auto">
            <a:xfrm>
              <a:off x="5181600" y="2632075"/>
              <a:ext cx="1216025" cy="1216025"/>
            </a:xfrm>
            <a:prstGeom prst="rect">
              <a:avLst/>
            </a:prstGeom>
            <a:blipFill dpi="0" rotWithShape="0">
              <a:blip r:embed="rId6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Rectangle 11"/>
            <p:cNvSpPr>
              <a:spLocks noChangeArrowheads="1"/>
            </p:cNvSpPr>
            <p:nvPr/>
          </p:nvSpPr>
          <p:spPr bwMode="auto">
            <a:xfrm>
              <a:off x="5181600" y="993775"/>
              <a:ext cx="1216025" cy="1216025"/>
            </a:xfrm>
            <a:prstGeom prst="rect">
              <a:avLst/>
            </a:prstGeom>
            <a:blipFill dpi="0" rotWithShape="0">
              <a:blip r:embed="rId6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Rectangle 12"/>
            <p:cNvSpPr>
              <a:spLocks noChangeArrowheads="1"/>
            </p:cNvSpPr>
            <p:nvPr/>
          </p:nvSpPr>
          <p:spPr bwMode="auto">
            <a:xfrm>
              <a:off x="1373188" y="4270375"/>
              <a:ext cx="1216025" cy="1216025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Rectangle 13"/>
            <p:cNvSpPr>
              <a:spLocks noChangeArrowheads="1"/>
            </p:cNvSpPr>
            <p:nvPr/>
          </p:nvSpPr>
          <p:spPr bwMode="auto">
            <a:xfrm>
              <a:off x="3279775" y="2632075"/>
              <a:ext cx="1216025" cy="1216025"/>
            </a:xfrm>
            <a:prstGeom prst="rect">
              <a:avLst/>
            </a:prstGeom>
            <a:blipFill dpi="0" rotWithShape="0">
              <a:blip r:embed="rId5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Rectangle 14"/>
            <p:cNvSpPr>
              <a:spLocks noChangeArrowheads="1"/>
            </p:cNvSpPr>
            <p:nvPr/>
          </p:nvSpPr>
          <p:spPr bwMode="auto">
            <a:xfrm>
              <a:off x="1371600" y="2628900"/>
              <a:ext cx="609600" cy="1216025"/>
            </a:xfrm>
            <a:prstGeom prst="rect">
              <a:avLst/>
            </a:prstGeom>
            <a:blipFill dpi="0" rotWithShape="0">
              <a:blip r:embed="rId6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" name="Rectangle 15"/>
            <p:cNvSpPr>
              <a:spLocks noChangeArrowheads="1"/>
            </p:cNvSpPr>
            <p:nvPr/>
          </p:nvSpPr>
          <p:spPr bwMode="auto">
            <a:xfrm>
              <a:off x="1371600" y="993775"/>
              <a:ext cx="1216025" cy="1216025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Rectangle 16"/>
            <p:cNvSpPr>
              <a:spLocks noChangeArrowheads="1"/>
            </p:cNvSpPr>
            <p:nvPr/>
          </p:nvSpPr>
          <p:spPr bwMode="auto">
            <a:xfrm>
              <a:off x="1981200" y="3235325"/>
              <a:ext cx="609600" cy="609600"/>
            </a:xfrm>
            <a:prstGeom prst="rect">
              <a:avLst/>
            </a:prstGeom>
            <a:blipFill dpi="0" rotWithShape="0">
              <a:blip r:embed="rId4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Rectangle 17"/>
            <p:cNvSpPr>
              <a:spLocks noChangeArrowheads="1"/>
            </p:cNvSpPr>
            <p:nvPr/>
          </p:nvSpPr>
          <p:spPr bwMode="auto">
            <a:xfrm>
              <a:off x="3276600" y="4270375"/>
              <a:ext cx="609600" cy="1216025"/>
            </a:xfrm>
            <a:prstGeom prst="rect">
              <a:avLst/>
            </a:prstGeom>
            <a:blipFill dpi="0" rotWithShape="0">
              <a:blip r:embed="rId5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Rectangle 18"/>
            <p:cNvSpPr>
              <a:spLocks noChangeArrowheads="1"/>
            </p:cNvSpPr>
            <p:nvPr/>
          </p:nvSpPr>
          <p:spPr bwMode="auto">
            <a:xfrm>
              <a:off x="4191000" y="4270375"/>
              <a:ext cx="304800" cy="1216025"/>
            </a:xfrm>
            <a:prstGeom prst="rect">
              <a:avLst/>
            </a:prstGeom>
            <a:blipFill dpi="0" rotWithShape="0">
              <a:blip r:embed="rId5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Rectangle 19"/>
            <p:cNvSpPr>
              <a:spLocks noChangeArrowheads="1"/>
            </p:cNvSpPr>
            <p:nvPr/>
          </p:nvSpPr>
          <p:spPr bwMode="auto">
            <a:xfrm>
              <a:off x="3886200" y="4879975"/>
              <a:ext cx="304800" cy="606425"/>
            </a:xfrm>
            <a:prstGeom prst="rect">
              <a:avLst/>
            </a:prstGeom>
            <a:blipFill dpi="0" rotWithShape="0">
              <a:blip r:embed="rId7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20"/>
            <p:cNvSpPr>
              <a:spLocks noChangeArrowheads="1"/>
            </p:cNvSpPr>
            <p:nvPr/>
          </p:nvSpPr>
          <p:spPr bwMode="auto">
            <a:xfrm>
              <a:off x="3276600" y="993775"/>
              <a:ext cx="304800" cy="1216025"/>
            </a:xfrm>
            <a:prstGeom prst="rect">
              <a:avLst/>
            </a:prstGeom>
            <a:blipFill dpi="0" rotWithShape="0">
              <a:blip r:embed="rId6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Rectangle 21"/>
            <p:cNvSpPr>
              <a:spLocks noChangeArrowheads="1"/>
            </p:cNvSpPr>
            <p:nvPr/>
          </p:nvSpPr>
          <p:spPr bwMode="auto">
            <a:xfrm>
              <a:off x="3581400" y="1600200"/>
              <a:ext cx="914400" cy="609600"/>
            </a:xfrm>
            <a:prstGeom prst="rect">
              <a:avLst/>
            </a:prstGeom>
            <a:blipFill dpi="0" rotWithShape="0">
              <a:blip r:embed="rId5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Text Box 22"/>
            <p:cNvSpPr txBox="1">
              <a:spLocks noChangeArrowheads="1"/>
            </p:cNvSpPr>
            <p:nvPr/>
          </p:nvSpPr>
          <p:spPr bwMode="auto">
            <a:xfrm>
              <a:off x="1317068" y="5874595"/>
              <a:ext cx="1389013" cy="11619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square"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4000" b="1" dirty="0" smtClean="0">
                  <a:solidFill>
                    <a:srgbClr val="000000"/>
                  </a:solidFill>
                  <a:ea typeface="Bitstream Vera Sans" charset="0"/>
                  <a:cs typeface="Bitstream Vera Sans" charset="0"/>
                </a:rPr>
                <a:t>SF</a:t>
              </a:r>
              <a:endParaRPr lang="en-US" sz="4000" b="1" dirty="0">
                <a:solidFill>
                  <a:srgbClr val="000000"/>
                </a:solidFill>
                <a:ea typeface="Bitstream Vera Sans" charset="0"/>
                <a:cs typeface="Bitstream Vera Sans" charset="0"/>
              </a:endParaRPr>
            </a:p>
          </p:txBody>
        </p:sp>
        <p:sp>
          <p:nvSpPr>
            <p:cNvPr id="68" name="Text Box 23"/>
            <p:cNvSpPr txBox="1">
              <a:spLocks noChangeArrowheads="1"/>
            </p:cNvSpPr>
            <p:nvPr/>
          </p:nvSpPr>
          <p:spPr bwMode="auto">
            <a:xfrm>
              <a:off x="3225878" y="5867400"/>
              <a:ext cx="1427498" cy="11619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square"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4000" b="1" dirty="0" smtClean="0">
                  <a:solidFill>
                    <a:srgbClr val="000000"/>
                  </a:solidFill>
                  <a:ea typeface="Bitstream Vera Sans" charset="0"/>
                  <a:cs typeface="Bitstream Vera Sans" charset="0"/>
                </a:rPr>
                <a:t>SH</a:t>
              </a:r>
              <a:endParaRPr lang="en-US" sz="4000" b="1" dirty="0">
                <a:solidFill>
                  <a:srgbClr val="000000"/>
                </a:solidFill>
                <a:ea typeface="Bitstream Vera Sans" charset="0"/>
                <a:cs typeface="Bitstream Vera Sans" charset="0"/>
              </a:endParaRPr>
            </a:p>
          </p:txBody>
        </p:sp>
        <p:sp>
          <p:nvSpPr>
            <p:cNvPr id="69" name="Text Box 24"/>
            <p:cNvSpPr txBox="1">
              <a:spLocks noChangeArrowheads="1"/>
            </p:cNvSpPr>
            <p:nvPr/>
          </p:nvSpPr>
          <p:spPr bwMode="auto">
            <a:xfrm>
              <a:off x="5253990" y="5874595"/>
              <a:ext cx="1175459" cy="11619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square"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4000" b="1" dirty="0" smtClean="0">
                  <a:solidFill>
                    <a:srgbClr val="000000"/>
                  </a:solidFill>
                  <a:ea typeface="Bitstream Vera Sans" charset="0"/>
                  <a:cs typeface="Bitstream Vera Sans" charset="0"/>
                </a:rPr>
                <a:t>SI</a:t>
              </a:r>
              <a:endParaRPr lang="en-US" sz="4000" b="1" dirty="0">
                <a:solidFill>
                  <a:srgbClr val="000000"/>
                </a:solidFill>
                <a:ea typeface="Bitstream Vera Sans" charset="0"/>
                <a:cs typeface="Bitstream Vera Sans" charset="0"/>
              </a:endParaRPr>
            </a:p>
          </p:txBody>
        </p:sp>
        <p:sp>
          <p:nvSpPr>
            <p:cNvPr id="70" name="Text Box 25"/>
            <p:cNvSpPr txBox="1">
              <a:spLocks noChangeArrowheads="1"/>
            </p:cNvSpPr>
            <p:nvPr/>
          </p:nvSpPr>
          <p:spPr bwMode="auto">
            <a:xfrm>
              <a:off x="-472442" y="4418014"/>
              <a:ext cx="1307538" cy="11619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square"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4000" b="1" dirty="0" smtClean="0">
                  <a:solidFill>
                    <a:srgbClr val="000000"/>
                  </a:solidFill>
                  <a:ea typeface="Bitstream Vera Sans" charset="0"/>
                  <a:cs typeface="Bitstream Vera Sans" charset="0"/>
                </a:rPr>
                <a:t>SI</a:t>
              </a:r>
              <a:endParaRPr lang="en-US" sz="4000" b="1" dirty="0">
                <a:solidFill>
                  <a:srgbClr val="000000"/>
                </a:solidFill>
                <a:ea typeface="Bitstream Vera Sans" charset="0"/>
                <a:cs typeface="Bitstream Vera Sans" charset="0"/>
              </a:endParaRPr>
            </a:p>
          </p:txBody>
        </p:sp>
        <p:sp>
          <p:nvSpPr>
            <p:cNvPr id="71" name="Text Box 26"/>
            <p:cNvSpPr txBox="1">
              <a:spLocks noChangeArrowheads="1"/>
            </p:cNvSpPr>
            <p:nvPr/>
          </p:nvSpPr>
          <p:spPr bwMode="auto">
            <a:xfrm>
              <a:off x="-707259" y="2797032"/>
              <a:ext cx="1308523" cy="11619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4000" b="1" dirty="0" smtClean="0">
                  <a:solidFill>
                    <a:srgbClr val="000000"/>
                  </a:solidFill>
                  <a:ea typeface="Bitstream Vera Sans" charset="0"/>
                  <a:cs typeface="Bitstream Vera Sans" charset="0"/>
                </a:rPr>
                <a:t>SH</a:t>
              </a:r>
              <a:endParaRPr lang="en-US" sz="4000" b="1" dirty="0">
                <a:solidFill>
                  <a:srgbClr val="000000"/>
                </a:solidFill>
                <a:ea typeface="Bitstream Vera Sans" charset="0"/>
                <a:cs typeface="Bitstream Vera Sans" charset="0"/>
              </a:endParaRPr>
            </a:p>
          </p:txBody>
        </p:sp>
        <p:sp>
          <p:nvSpPr>
            <p:cNvPr id="72" name="Text Box 27"/>
            <p:cNvSpPr txBox="1">
              <a:spLocks noChangeArrowheads="1"/>
            </p:cNvSpPr>
            <p:nvPr/>
          </p:nvSpPr>
          <p:spPr bwMode="auto">
            <a:xfrm>
              <a:off x="-131680" y="1300740"/>
              <a:ext cx="494345" cy="11619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square"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US" sz="4000" b="1" dirty="0">
                <a:solidFill>
                  <a:srgbClr val="000000"/>
                </a:solidFill>
                <a:ea typeface="Bitstream Vera Sans" charset="0"/>
                <a:cs typeface="Bitstream Vera Sans" charset="0"/>
              </a:endParaRPr>
            </a:p>
          </p:txBody>
        </p:sp>
        <p:sp>
          <p:nvSpPr>
            <p:cNvPr id="73" name="Rectangle 28"/>
            <p:cNvSpPr>
              <a:spLocks noChangeArrowheads="1"/>
            </p:cNvSpPr>
            <p:nvPr/>
          </p:nvSpPr>
          <p:spPr bwMode="auto">
            <a:xfrm rot="5400000">
              <a:off x="306388" y="1828800"/>
              <a:ext cx="609600" cy="152400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Rectangle 29"/>
            <p:cNvSpPr>
              <a:spLocks noChangeArrowheads="1"/>
            </p:cNvSpPr>
            <p:nvPr/>
          </p:nvSpPr>
          <p:spPr bwMode="auto">
            <a:xfrm rot="5400000">
              <a:off x="306388" y="3467100"/>
              <a:ext cx="609600" cy="152400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Rectangle 30"/>
            <p:cNvSpPr>
              <a:spLocks noChangeArrowheads="1"/>
            </p:cNvSpPr>
            <p:nvPr/>
          </p:nvSpPr>
          <p:spPr bwMode="auto">
            <a:xfrm rot="5400000">
              <a:off x="306388" y="5105400"/>
              <a:ext cx="609600" cy="152400"/>
            </a:xfrm>
            <a:prstGeom prst="rect">
              <a:avLst/>
            </a:prstGeom>
            <a:solidFill>
              <a:srgbClr val="BBE0E3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Rectangle 31"/>
            <p:cNvSpPr>
              <a:spLocks noChangeArrowheads="1"/>
            </p:cNvSpPr>
            <p:nvPr/>
          </p:nvSpPr>
          <p:spPr bwMode="auto">
            <a:xfrm>
              <a:off x="1371600" y="990600"/>
              <a:ext cx="609600" cy="1216025"/>
            </a:xfrm>
            <a:prstGeom prst="rect">
              <a:avLst/>
            </a:prstGeom>
            <a:blipFill dpi="0" rotWithShape="0">
              <a:blip r:embed="rId6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Rectangle 32"/>
            <p:cNvSpPr>
              <a:spLocks noChangeArrowheads="1"/>
            </p:cNvSpPr>
            <p:nvPr/>
          </p:nvSpPr>
          <p:spPr bwMode="auto">
            <a:xfrm>
              <a:off x="1371600" y="5715000"/>
              <a:ext cx="609600" cy="152400"/>
            </a:xfrm>
            <a:prstGeom prst="rect">
              <a:avLst/>
            </a:prstGeom>
            <a:blipFill dpi="0" rotWithShape="0">
              <a:blip r:embed="rId6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Rectangle 33"/>
            <p:cNvSpPr>
              <a:spLocks noChangeArrowheads="1"/>
            </p:cNvSpPr>
            <p:nvPr/>
          </p:nvSpPr>
          <p:spPr bwMode="auto">
            <a:xfrm>
              <a:off x="1371600" y="4270375"/>
              <a:ext cx="609600" cy="1216025"/>
            </a:xfrm>
            <a:prstGeom prst="rect">
              <a:avLst/>
            </a:prstGeom>
            <a:blipFill dpi="0" rotWithShape="0">
              <a:blip r:embed="rId6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9" name="Rectangle 34"/>
            <p:cNvSpPr>
              <a:spLocks noChangeArrowheads="1"/>
            </p:cNvSpPr>
            <p:nvPr/>
          </p:nvSpPr>
          <p:spPr bwMode="auto">
            <a:xfrm>
              <a:off x="3276600" y="4267200"/>
              <a:ext cx="304800" cy="1216025"/>
            </a:xfrm>
            <a:prstGeom prst="rect">
              <a:avLst/>
            </a:prstGeom>
            <a:blipFill dpi="0" rotWithShape="0">
              <a:blip r:embed="rId6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" name="Rectangle 35"/>
            <p:cNvSpPr>
              <a:spLocks noChangeArrowheads="1"/>
            </p:cNvSpPr>
            <p:nvPr/>
          </p:nvSpPr>
          <p:spPr bwMode="auto">
            <a:xfrm>
              <a:off x="3276600" y="2632075"/>
              <a:ext cx="304800" cy="1216025"/>
            </a:xfrm>
            <a:prstGeom prst="rect">
              <a:avLst/>
            </a:prstGeom>
            <a:blipFill dpi="0" rotWithShape="0">
              <a:blip r:embed="rId6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1" name="Rectangle 36"/>
            <p:cNvSpPr>
              <a:spLocks noChangeArrowheads="1"/>
            </p:cNvSpPr>
            <p:nvPr/>
          </p:nvSpPr>
          <p:spPr bwMode="auto">
            <a:xfrm>
              <a:off x="3581400" y="2632075"/>
              <a:ext cx="304800" cy="1216025"/>
            </a:xfrm>
            <a:prstGeom prst="rect">
              <a:avLst/>
            </a:prstGeom>
            <a:blipFill dpi="0" rotWithShape="0">
              <a:blip r:embed="rId5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" name="Rectangle 37"/>
            <p:cNvSpPr>
              <a:spLocks noChangeArrowheads="1"/>
            </p:cNvSpPr>
            <p:nvPr/>
          </p:nvSpPr>
          <p:spPr bwMode="auto">
            <a:xfrm>
              <a:off x="3886200" y="2632075"/>
              <a:ext cx="304800" cy="1216025"/>
            </a:xfrm>
            <a:prstGeom prst="rect">
              <a:avLst/>
            </a:prstGeom>
            <a:blipFill dpi="0" rotWithShape="0">
              <a:blip r:embed="rId7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38"/>
            <p:cNvSpPr>
              <a:spLocks noChangeArrowheads="1"/>
            </p:cNvSpPr>
            <p:nvPr/>
          </p:nvSpPr>
          <p:spPr bwMode="auto">
            <a:xfrm>
              <a:off x="3581400" y="1600200"/>
              <a:ext cx="304800" cy="609600"/>
            </a:xfrm>
            <a:prstGeom prst="rect">
              <a:avLst/>
            </a:prstGeom>
            <a:blipFill dpi="0" rotWithShape="0">
              <a:blip r:embed="rId5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Rectangle 39"/>
            <p:cNvSpPr>
              <a:spLocks noChangeArrowheads="1"/>
            </p:cNvSpPr>
            <p:nvPr/>
          </p:nvSpPr>
          <p:spPr bwMode="auto">
            <a:xfrm>
              <a:off x="3886200" y="1600200"/>
              <a:ext cx="304800" cy="609600"/>
            </a:xfrm>
            <a:prstGeom prst="rect">
              <a:avLst/>
            </a:prstGeom>
            <a:blipFill dpi="0" rotWithShape="0">
              <a:blip r:embed="rId7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Rectangle 40"/>
            <p:cNvSpPr>
              <a:spLocks noChangeArrowheads="1"/>
            </p:cNvSpPr>
            <p:nvPr/>
          </p:nvSpPr>
          <p:spPr bwMode="auto">
            <a:xfrm>
              <a:off x="3276600" y="5715000"/>
              <a:ext cx="304800" cy="152400"/>
            </a:xfrm>
            <a:prstGeom prst="rect">
              <a:avLst/>
            </a:prstGeom>
            <a:blipFill dpi="0" rotWithShape="0">
              <a:blip r:embed="rId6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6" name="Rectangle 41"/>
            <p:cNvSpPr>
              <a:spLocks noChangeArrowheads="1"/>
            </p:cNvSpPr>
            <p:nvPr/>
          </p:nvSpPr>
          <p:spPr bwMode="auto">
            <a:xfrm>
              <a:off x="3581400" y="5715000"/>
              <a:ext cx="304800" cy="152400"/>
            </a:xfrm>
            <a:prstGeom prst="rect">
              <a:avLst/>
            </a:prstGeom>
            <a:blipFill dpi="0" rotWithShape="0">
              <a:blip r:embed="rId5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7" name="Rectangle 42"/>
            <p:cNvSpPr>
              <a:spLocks noChangeArrowheads="1"/>
            </p:cNvSpPr>
            <p:nvPr/>
          </p:nvSpPr>
          <p:spPr bwMode="auto">
            <a:xfrm>
              <a:off x="3886200" y="5715000"/>
              <a:ext cx="304800" cy="152400"/>
            </a:xfrm>
            <a:prstGeom prst="rect">
              <a:avLst/>
            </a:prstGeom>
            <a:blipFill dpi="0" rotWithShape="0">
              <a:blip r:embed="rId7"/>
              <a:srcRect/>
              <a:tile tx="0" ty="0" sx="100000" sy="100000" flip="none" algn="tl"/>
            </a:blipFill>
            <a:ln w="93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" name="Line 1"/>
          <p:cNvSpPr>
            <a:spLocks noChangeShapeType="1"/>
          </p:cNvSpPr>
          <p:nvPr/>
        </p:nvSpPr>
        <p:spPr bwMode="auto">
          <a:xfrm flipV="1">
            <a:off x="3885135" y="2743200"/>
            <a:ext cx="1014" cy="3261607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4" name="Line 2"/>
          <p:cNvSpPr>
            <a:spLocks noChangeShapeType="1"/>
          </p:cNvSpPr>
          <p:nvPr/>
        </p:nvSpPr>
        <p:spPr bwMode="auto">
          <a:xfrm>
            <a:off x="3885135" y="6003836"/>
            <a:ext cx="4039665" cy="970"/>
          </a:xfrm>
          <a:prstGeom prst="line">
            <a:avLst/>
          </a:prstGeom>
          <a:noFill/>
          <a:ln w="2844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" name="Rectangle 3"/>
          <p:cNvSpPr>
            <a:spLocks noChangeArrowheads="1"/>
          </p:cNvSpPr>
          <p:nvPr/>
        </p:nvSpPr>
        <p:spPr bwMode="auto">
          <a:xfrm>
            <a:off x="4225830" y="6050403"/>
            <a:ext cx="778731" cy="93133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" name="Rectangle 4"/>
          <p:cNvSpPr>
            <a:spLocks noChangeArrowheads="1"/>
          </p:cNvSpPr>
          <p:nvPr/>
        </p:nvSpPr>
        <p:spPr bwMode="auto">
          <a:xfrm>
            <a:off x="5442596" y="6050403"/>
            <a:ext cx="778731" cy="93133"/>
          </a:xfrm>
          <a:prstGeom prst="rect">
            <a:avLst/>
          </a:prstGeom>
          <a:solidFill>
            <a:srgbClr val="00B05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7" name="Rectangle 5"/>
          <p:cNvSpPr>
            <a:spLocks noChangeArrowheads="1"/>
          </p:cNvSpPr>
          <p:nvPr/>
        </p:nvSpPr>
        <p:spPr bwMode="auto">
          <a:xfrm>
            <a:off x="6659363" y="6050403"/>
            <a:ext cx="778731" cy="93133"/>
          </a:xfrm>
          <a:prstGeom prst="rect">
            <a:avLst/>
          </a:prstGeom>
          <a:solidFill>
            <a:srgbClr val="0070C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" name="Rectangle 6"/>
          <p:cNvSpPr>
            <a:spLocks noChangeArrowheads="1"/>
          </p:cNvSpPr>
          <p:nvPr/>
        </p:nvSpPr>
        <p:spPr bwMode="auto">
          <a:xfrm rot="5400000">
            <a:off x="3367605" y="5489499"/>
            <a:ext cx="745067" cy="97341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9" name="Rectangle 7"/>
          <p:cNvSpPr>
            <a:spLocks noChangeArrowheads="1"/>
          </p:cNvSpPr>
          <p:nvPr/>
        </p:nvSpPr>
        <p:spPr bwMode="auto">
          <a:xfrm rot="5400000">
            <a:off x="3367605" y="4488316"/>
            <a:ext cx="745067" cy="97341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" name="Rectangle 8"/>
          <p:cNvSpPr>
            <a:spLocks noChangeArrowheads="1"/>
          </p:cNvSpPr>
          <p:nvPr/>
        </p:nvSpPr>
        <p:spPr bwMode="auto">
          <a:xfrm rot="5400000">
            <a:off x="3367605" y="3487132"/>
            <a:ext cx="745067" cy="97341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" name="Rectangle 9"/>
          <p:cNvSpPr>
            <a:spLocks noChangeArrowheads="1"/>
          </p:cNvSpPr>
          <p:nvPr/>
        </p:nvSpPr>
        <p:spPr bwMode="auto">
          <a:xfrm>
            <a:off x="6659363" y="5167576"/>
            <a:ext cx="776703" cy="743126"/>
          </a:xfrm>
          <a:prstGeom prst="rect">
            <a:avLst/>
          </a:prstGeom>
          <a:solidFill>
            <a:srgbClr val="0070C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" name="Rectangle 10"/>
          <p:cNvSpPr>
            <a:spLocks noChangeArrowheads="1"/>
          </p:cNvSpPr>
          <p:nvPr/>
        </p:nvSpPr>
        <p:spPr bwMode="auto">
          <a:xfrm>
            <a:off x="6659363" y="4166393"/>
            <a:ext cx="776703" cy="743126"/>
          </a:xfrm>
          <a:prstGeom prst="rect">
            <a:avLst/>
          </a:prstGeom>
          <a:solidFill>
            <a:srgbClr val="0070C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" name="Rectangle 11"/>
          <p:cNvSpPr>
            <a:spLocks noChangeArrowheads="1"/>
          </p:cNvSpPr>
          <p:nvPr/>
        </p:nvSpPr>
        <p:spPr bwMode="auto">
          <a:xfrm>
            <a:off x="6659363" y="3165210"/>
            <a:ext cx="776703" cy="743126"/>
          </a:xfrm>
          <a:prstGeom prst="rect">
            <a:avLst/>
          </a:prstGeom>
          <a:solidFill>
            <a:srgbClr val="0070C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4" name="Rectangle 12"/>
          <p:cNvSpPr>
            <a:spLocks noChangeArrowheads="1"/>
          </p:cNvSpPr>
          <p:nvPr/>
        </p:nvSpPr>
        <p:spPr bwMode="auto">
          <a:xfrm>
            <a:off x="4226844" y="5167576"/>
            <a:ext cx="776703" cy="74312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" name="Rectangle 13"/>
          <p:cNvSpPr>
            <a:spLocks noChangeArrowheads="1"/>
          </p:cNvSpPr>
          <p:nvPr/>
        </p:nvSpPr>
        <p:spPr bwMode="auto">
          <a:xfrm>
            <a:off x="5444624" y="4166393"/>
            <a:ext cx="776703" cy="743126"/>
          </a:xfrm>
          <a:prstGeom prst="rect">
            <a:avLst/>
          </a:prstGeom>
          <a:solidFill>
            <a:srgbClr val="00B05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" name="Rectangle 14"/>
          <p:cNvSpPr>
            <a:spLocks noChangeArrowheads="1"/>
          </p:cNvSpPr>
          <p:nvPr/>
        </p:nvSpPr>
        <p:spPr bwMode="auto">
          <a:xfrm>
            <a:off x="4225830" y="4164453"/>
            <a:ext cx="389365" cy="743126"/>
          </a:xfrm>
          <a:prstGeom prst="rect">
            <a:avLst/>
          </a:prstGeom>
          <a:solidFill>
            <a:srgbClr val="0070C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" name="Rectangle 15"/>
          <p:cNvSpPr>
            <a:spLocks noChangeArrowheads="1"/>
          </p:cNvSpPr>
          <p:nvPr/>
        </p:nvSpPr>
        <p:spPr bwMode="auto">
          <a:xfrm>
            <a:off x="4225830" y="3165210"/>
            <a:ext cx="776703" cy="74312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8" name="Rectangle 16"/>
          <p:cNvSpPr>
            <a:spLocks noChangeArrowheads="1"/>
          </p:cNvSpPr>
          <p:nvPr/>
        </p:nvSpPr>
        <p:spPr bwMode="auto">
          <a:xfrm>
            <a:off x="4615195" y="4535046"/>
            <a:ext cx="389365" cy="372533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9" name="Rectangle 17"/>
          <p:cNvSpPr>
            <a:spLocks noChangeArrowheads="1"/>
          </p:cNvSpPr>
          <p:nvPr/>
        </p:nvSpPr>
        <p:spPr bwMode="auto">
          <a:xfrm>
            <a:off x="5442596" y="5167576"/>
            <a:ext cx="389365" cy="743126"/>
          </a:xfrm>
          <a:prstGeom prst="rect">
            <a:avLst/>
          </a:prstGeom>
          <a:solidFill>
            <a:srgbClr val="00B05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0" name="Rectangle 18"/>
          <p:cNvSpPr>
            <a:spLocks noChangeArrowheads="1"/>
          </p:cNvSpPr>
          <p:nvPr/>
        </p:nvSpPr>
        <p:spPr bwMode="auto">
          <a:xfrm>
            <a:off x="6026644" y="5167576"/>
            <a:ext cx="194683" cy="743126"/>
          </a:xfrm>
          <a:prstGeom prst="rect">
            <a:avLst/>
          </a:prstGeom>
          <a:solidFill>
            <a:srgbClr val="00B05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1" name="Rectangle 19"/>
          <p:cNvSpPr>
            <a:spLocks noChangeArrowheads="1"/>
          </p:cNvSpPr>
          <p:nvPr/>
        </p:nvSpPr>
        <p:spPr bwMode="auto">
          <a:xfrm>
            <a:off x="5831962" y="5540110"/>
            <a:ext cx="194683" cy="370593"/>
          </a:xfrm>
          <a:prstGeom prst="rect">
            <a:avLst/>
          </a:prstGeom>
          <a:solidFill>
            <a:srgbClr val="FFC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" name="Rectangle 20"/>
          <p:cNvSpPr>
            <a:spLocks noChangeArrowheads="1"/>
          </p:cNvSpPr>
          <p:nvPr/>
        </p:nvSpPr>
        <p:spPr bwMode="auto">
          <a:xfrm>
            <a:off x="5442596" y="3165210"/>
            <a:ext cx="194683" cy="743126"/>
          </a:xfrm>
          <a:prstGeom prst="rect">
            <a:avLst/>
          </a:prstGeom>
          <a:solidFill>
            <a:srgbClr val="0070C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" name="Rectangle 21"/>
          <p:cNvSpPr>
            <a:spLocks noChangeArrowheads="1"/>
          </p:cNvSpPr>
          <p:nvPr/>
        </p:nvSpPr>
        <p:spPr bwMode="auto">
          <a:xfrm>
            <a:off x="5637279" y="3535803"/>
            <a:ext cx="584048" cy="372533"/>
          </a:xfrm>
          <a:prstGeom prst="rect">
            <a:avLst/>
          </a:prstGeom>
          <a:solidFill>
            <a:srgbClr val="00B05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9" name="Text Box 27"/>
          <p:cNvSpPr txBox="1">
            <a:spLocks noChangeArrowheads="1"/>
          </p:cNvSpPr>
          <p:nvPr/>
        </p:nvSpPr>
        <p:spPr bwMode="auto">
          <a:xfrm>
            <a:off x="2971799" y="3252333"/>
            <a:ext cx="838201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 smtClean="0">
                <a:solidFill>
                  <a:srgbClr val="000000"/>
                </a:solidFill>
                <a:ea typeface="Bitstream Vera Sans" charset="0"/>
                <a:cs typeface="Bitstream Vera Sans" charset="0"/>
              </a:rPr>
              <a:t>SF</a:t>
            </a:r>
            <a:endParaRPr lang="en-US" sz="4000" b="1" dirty="0">
              <a:solidFill>
                <a:srgbClr val="000000"/>
              </a:solidFill>
              <a:ea typeface="Bitstream Vera Sans" charset="0"/>
              <a:cs typeface="Bitstream Vera Sans" charset="0"/>
            </a:endParaRPr>
          </a:p>
        </p:txBody>
      </p:sp>
      <p:sp>
        <p:nvSpPr>
          <p:cNvPr id="130" name="Rectangle 28"/>
          <p:cNvSpPr>
            <a:spLocks noChangeArrowheads="1"/>
          </p:cNvSpPr>
          <p:nvPr/>
        </p:nvSpPr>
        <p:spPr bwMode="auto">
          <a:xfrm rot="5400000">
            <a:off x="3553871" y="3673399"/>
            <a:ext cx="372533" cy="97341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1" name="Rectangle 29"/>
          <p:cNvSpPr>
            <a:spLocks noChangeArrowheads="1"/>
          </p:cNvSpPr>
          <p:nvPr/>
        </p:nvSpPr>
        <p:spPr bwMode="auto">
          <a:xfrm rot="5400000">
            <a:off x="3553871" y="4674582"/>
            <a:ext cx="372533" cy="97341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2" name="Rectangle 30"/>
          <p:cNvSpPr>
            <a:spLocks noChangeArrowheads="1"/>
          </p:cNvSpPr>
          <p:nvPr/>
        </p:nvSpPr>
        <p:spPr bwMode="auto">
          <a:xfrm rot="5400000">
            <a:off x="3553871" y="5675765"/>
            <a:ext cx="372533" cy="97341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" name="Rectangle 31"/>
          <p:cNvSpPr>
            <a:spLocks noChangeArrowheads="1"/>
          </p:cNvSpPr>
          <p:nvPr/>
        </p:nvSpPr>
        <p:spPr bwMode="auto">
          <a:xfrm>
            <a:off x="4225830" y="3163270"/>
            <a:ext cx="389365" cy="743126"/>
          </a:xfrm>
          <a:prstGeom prst="rect">
            <a:avLst/>
          </a:prstGeom>
          <a:solidFill>
            <a:srgbClr val="0070C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" name="Rectangle 32"/>
          <p:cNvSpPr>
            <a:spLocks noChangeArrowheads="1"/>
          </p:cNvSpPr>
          <p:nvPr/>
        </p:nvSpPr>
        <p:spPr bwMode="auto">
          <a:xfrm>
            <a:off x="4225830" y="6050403"/>
            <a:ext cx="389365" cy="93133"/>
          </a:xfrm>
          <a:prstGeom prst="rect">
            <a:avLst/>
          </a:prstGeom>
          <a:solidFill>
            <a:srgbClr val="0070C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5" name="Rectangle 33"/>
          <p:cNvSpPr>
            <a:spLocks noChangeArrowheads="1"/>
          </p:cNvSpPr>
          <p:nvPr/>
        </p:nvSpPr>
        <p:spPr bwMode="auto">
          <a:xfrm>
            <a:off x="4225830" y="5167576"/>
            <a:ext cx="389365" cy="743126"/>
          </a:xfrm>
          <a:prstGeom prst="rect">
            <a:avLst/>
          </a:prstGeom>
          <a:solidFill>
            <a:srgbClr val="0070C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6" name="Rectangle 34"/>
          <p:cNvSpPr>
            <a:spLocks noChangeArrowheads="1"/>
          </p:cNvSpPr>
          <p:nvPr/>
        </p:nvSpPr>
        <p:spPr bwMode="auto">
          <a:xfrm>
            <a:off x="5442596" y="5165636"/>
            <a:ext cx="194683" cy="743126"/>
          </a:xfrm>
          <a:prstGeom prst="rect">
            <a:avLst/>
          </a:prstGeom>
          <a:solidFill>
            <a:srgbClr val="0070C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7" name="Rectangle 35"/>
          <p:cNvSpPr>
            <a:spLocks noChangeArrowheads="1"/>
          </p:cNvSpPr>
          <p:nvPr/>
        </p:nvSpPr>
        <p:spPr bwMode="auto">
          <a:xfrm>
            <a:off x="5442596" y="4166393"/>
            <a:ext cx="194683" cy="743126"/>
          </a:xfrm>
          <a:prstGeom prst="rect">
            <a:avLst/>
          </a:prstGeom>
          <a:solidFill>
            <a:srgbClr val="0070C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" name="Rectangle 36"/>
          <p:cNvSpPr>
            <a:spLocks noChangeArrowheads="1"/>
          </p:cNvSpPr>
          <p:nvPr/>
        </p:nvSpPr>
        <p:spPr bwMode="auto">
          <a:xfrm>
            <a:off x="5637279" y="4166393"/>
            <a:ext cx="194683" cy="743126"/>
          </a:xfrm>
          <a:prstGeom prst="rect">
            <a:avLst/>
          </a:prstGeom>
          <a:solidFill>
            <a:srgbClr val="00B05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9" name="Rectangle 37"/>
          <p:cNvSpPr>
            <a:spLocks noChangeArrowheads="1"/>
          </p:cNvSpPr>
          <p:nvPr/>
        </p:nvSpPr>
        <p:spPr bwMode="auto">
          <a:xfrm>
            <a:off x="5831962" y="4166393"/>
            <a:ext cx="194683" cy="743126"/>
          </a:xfrm>
          <a:prstGeom prst="rect">
            <a:avLst/>
          </a:prstGeom>
          <a:solidFill>
            <a:srgbClr val="FFC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" name="Rectangle 38"/>
          <p:cNvSpPr>
            <a:spLocks noChangeArrowheads="1"/>
          </p:cNvSpPr>
          <p:nvPr/>
        </p:nvSpPr>
        <p:spPr bwMode="auto">
          <a:xfrm>
            <a:off x="5637279" y="3535803"/>
            <a:ext cx="194683" cy="372533"/>
          </a:xfrm>
          <a:prstGeom prst="rect">
            <a:avLst/>
          </a:prstGeom>
          <a:solidFill>
            <a:srgbClr val="00B05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" name="Rectangle 39"/>
          <p:cNvSpPr>
            <a:spLocks noChangeArrowheads="1"/>
          </p:cNvSpPr>
          <p:nvPr/>
        </p:nvSpPr>
        <p:spPr bwMode="auto">
          <a:xfrm>
            <a:off x="5831962" y="3535803"/>
            <a:ext cx="194683" cy="372533"/>
          </a:xfrm>
          <a:prstGeom prst="rect">
            <a:avLst/>
          </a:prstGeom>
          <a:solidFill>
            <a:srgbClr val="FFC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2" name="Rectangle 40"/>
          <p:cNvSpPr>
            <a:spLocks noChangeArrowheads="1"/>
          </p:cNvSpPr>
          <p:nvPr/>
        </p:nvSpPr>
        <p:spPr bwMode="auto">
          <a:xfrm>
            <a:off x="5442596" y="6050403"/>
            <a:ext cx="194683" cy="93133"/>
          </a:xfrm>
          <a:prstGeom prst="rect">
            <a:avLst/>
          </a:prstGeom>
          <a:solidFill>
            <a:srgbClr val="0070C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" name="Rectangle 41"/>
          <p:cNvSpPr>
            <a:spLocks noChangeArrowheads="1"/>
          </p:cNvSpPr>
          <p:nvPr/>
        </p:nvSpPr>
        <p:spPr bwMode="auto">
          <a:xfrm>
            <a:off x="5637279" y="6050403"/>
            <a:ext cx="194683" cy="93133"/>
          </a:xfrm>
          <a:prstGeom prst="rect">
            <a:avLst/>
          </a:prstGeom>
          <a:solidFill>
            <a:srgbClr val="00B05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4" name="Rectangle 42"/>
          <p:cNvSpPr>
            <a:spLocks noChangeArrowheads="1"/>
          </p:cNvSpPr>
          <p:nvPr/>
        </p:nvSpPr>
        <p:spPr bwMode="auto">
          <a:xfrm>
            <a:off x="5831962" y="6050403"/>
            <a:ext cx="194683" cy="93133"/>
          </a:xfrm>
          <a:prstGeom prst="rect">
            <a:avLst/>
          </a:prstGeom>
          <a:solidFill>
            <a:srgbClr val="FFC000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Slide Number Placeholder 8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E2D8D-AD08-461B-928A-17D9C46E7D1D}" type="slidenum">
              <a:rPr lang="en-US" smtClean="0"/>
              <a:pPr/>
              <a:t>11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ransition advTm="2798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/>
      <p:bldP spid="106" grpId="0" animBg="1"/>
      <p:bldP spid="107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1" animBg="1"/>
      <p:bldP spid="123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05000" y="1219200"/>
          <a:ext cx="4710157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143"/>
                <a:gridCol w="1444729"/>
                <a:gridCol w="1850285"/>
              </a:tblGrid>
              <a:tr h="44450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Subnets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Policy Units</a:t>
                      </a:r>
                      <a:endParaRPr lang="en-US" dirty="0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dirty="0" smtClean="0"/>
                        <a:t>Univ-1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dirty="0" smtClean="0"/>
                        <a:t>Univ-2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dirty="0" smtClean="0"/>
                        <a:t>Univ-3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dirty="0" smtClean="0"/>
                        <a:t>Enet-1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44500">
                <a:tc>
                  <a:txBody>
                    <a:bodyPr/>
                    <a:lstStyle/>
                    <a:p>
                      <a:r>
                        <a:rPr lang="en-US" dirty="0" smtClean="0"/>
                        <a:t>Enet-2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Policy Units in Enterprises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191001"/>
            <a:ext cx="8229600" cy="129539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baseline="0" dirty="0" smtClean="0"/>
              <a:t>Policy</a:t>
            </a:r>
            <a:r>
              <a:rPr lang="en-US" sz="3200" dirty="0" smtClean="0"/>
              <a:t> units succinctly describe network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Two classes of enterprises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Policy-</a:t>
            </a:r>
            <a:r>
              <a:rPr lang="en-US" sz="3200" dirty="0" err="1" smtClean="0"/>
              <a:t>lite</a:t>
            </a:r>
            <a:r>
              <a:rPr lang="en-US" sz="3200" dirty="0" smtClean="0"/>
              <a:t>: simple with few 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3200" dirty="0" smtClean="0"/>
              <a:t>Policy-heavy: complex with many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3200" dirty="0" smtClean="0"/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32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1828800" y="1600200"/>
            <a:ext cx="4876800" cy="45720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28800" y="3429000"/>
            <a:ext cx="4876800" cy="457200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828800" y="1600200"/>
            <a:ext cx="4876800" cy="914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828800" y="2971800"/>
            <a:ext cx="4876800" cy="4572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828800" y="3429000"/>
            <a:ext cx="4876800" cy="4572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828800" y="2514600"/>
            <a:ext cx="4876800" cy="4572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E2D8D-AD08-461B-928A-17D9C46E7D1D}" type="slidenum">
              <a:rPr lang="en-US" smtClean="0"/>
              <a:pPr/>
              <a:t>12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ransition advTm="365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0"/>
            <a:ext cx="8229600" cy="1816291"/>
          </a:xfrm>
        </p:spPr>
        <p:txBody>
          <a:bodyPr>
            <a:normAutofit/>
          </a:bodyPr>
          <a:lstStyle/>
          <a:p>
            <a:r>
              <a:rPr lang="en-US" dirty="0" smtClean="0"/>
              <a:t>4 units cover 70% of end points</a:t>
            </a:r>
          </a:p>
          <a:p>
            <a:r>
              <a:rPr lang="en-US" dirty="0" smtClean="0"/>
              <a:t>Policy-Heavy: Special cases exists</a:t>
            </a:r>
          </a:p>
          <a:p>
            <a:pPr lvl="1"/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dirty="0" err="1" smtClean="0"/>
              <a:t>admins</a:t>
            </a:r>
            <a:r>
              <a:rPr lang="en-US" dirty="0" smtClean="0"/>
              <a:t>, networked appliances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Footprint of Policy Units</a:t>
            </a:r>
            <a:endParaRPr lang="en-US" dirty="0"/>
          </a:p>
        </p:txBody>
      </p:sp>
      <p:pic>
        <p:nvPicPr>
          <p:cNvPr id="4" name="Picture 3" descr="cdfsrcipcdfsub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066800"/>
            <a:ext cx="5638800" cy="3001773"/>
          </a:xfrm>
          <a:prstGeom prst="rect">
            <a:avLst/>
          </a:prstGeom>
        </p:spPr>
      </p:pic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6477000" y="1066800"/>
          <a:ext cx="2363704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137310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Policy Units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Univ-1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Univ-2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Univ-3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Enet-1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Enet-2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E2D8D-AD08-461B-928A-17D9C46E7D1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 advTm="30641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14800"/>
            <a:ext cx="8229600" cy="1892491"/>
          </a:xfrm>
        </p:spPr>
        <p:txBody>
          <a:bodyPr/>
          <a:lstStyle/>
          <a:p>
            <a:r>
              <a:rPr lang="en-US" dirty="0" smtClean="0"/>
              <a:t>“Default open”: network</a:t>
            </a:r>
          </a:p>
          <a:p>
            <a:pPr lvl="1"/>
            <a:r>
              <a:rPr lang="en-US" dirty="0" smtClean="0"/>
              <a:t>Control plane filters</a:t>
            </a:r>
          </a:p>
          <a:p>
            <a:r>
              <a:rPr lang="en-US" dirty="0" smtClean="0"/>
              <a:t>Verified units with operator</a:t>
            </a:r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Policy Units in a Policy-</a:t>
            </a:r>
            <a:r>
              <a:rPr lang="en-US" dirty="0" err="1" smtClean="0"/>
              <a:t>lite</a:t>
            </a:r>
            <a:r>
              <a:rPr lang="en-US" dirty="0" smtClean="0"/>
              <a:t> Enterprise</a:t>
            </a:r>
            <a:endParaRPr lang="en-US" dirty="0"/>
          </a:p>
        </p:txBody>
      </p:sp>
      <p:pic>
        <p:nvPicPr>
          <p:cNvPr id="4" name="Picture 3" descr="uw_subsiz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62200" y="1526401"/>
            <a:ext cx="4464186" cy="2435999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E2D8D-AD08-461B-928A-17D9C46E7D1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 advTm="60969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43400"/>
            <a:ext cx="8229600" cy="1663891"/>
          </a:xfrm>
        </p:spPr>
        <p:txBody>
          <a:bodyPr/>
          <a:lstStyle/>
          <a:p>
            <a:r>
              <a:rPr lang="en-US" dirty="0" smtClean="0"/>
              <a:t>Dichotomy:</a:t>
            </a:r>
          </a:p>
          <a:p>
            <a:pPr lvl="1"/>
            <a:r>
              <a:rPr lang="en-US" dirty="0" smtClean="0"/>
              <a:t>Default-open: data plane filters </a:t>
            </a:r>
          </a:p>
          <a:p>
            <a:pPr lvl="1"/>
            <a:r>
              <a:rPr lang="en-US" dirty="0" smtClean="0"/>
              <a:t>Default-closed: data plane &amp; control plane filters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Policy Units in a Policy-heavy Enterprise</a:t>
            </a:r>
            <a:endParaRPr lang="en-US" dirty="0"/>
          </a:p>
        </p:txBody>
      </p:sp>
      <p:pic>
        <p:nvPicPr>
          <p:cNvPr id="4" name="Picture 3" descr="uw_subsiz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" y="1602601"/>
            <a:ext cx="4464185" cy="243599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546216" y="1676400"/>
            <a:ext cx="2178184" cy="2209800"/>
          </a:xfrm>
          <a:prstGeom prst="rect">
            <a:avLst/>
          </a:prstGeom>
          <a:noFill/>
          <a:ln w="31750" cmpd="sng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66800" y="1676400"/>
            <a:ext cx="1523999" cy="2209800"/>
          </a:xfrm>
          <a:prstGeom prst="rect">
            <a:avLst/>
          </a:prstGeom>
          <a:noFill/>
          <a:ln w="38100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Chart 8"/>
          <p:cNvGraphicFramePr/>
          <p:nvPr/>
        </p:nvGraphicFramePr>
        <p:xfrm>
          <a:off x="4800600" y="1600200"/>
          <a:ext cx="35814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E2D8D-AD08-461B-928A-17D9C46E7D1D}" type="slidenum">
              <a:rPr lang="en-US" smtClean="0"/>
              <a:pPr/>
              <a:t>15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ransition advTm="6173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 smtClean="0"/>
              <a:t>Described a framework for extracting policy units</a:t>
            </a:r>
          </a:p>
          <a:p>
            <a:r>
              <a:rPr lang="en-US" dirty="0" smtClean="0"/>
              <a:t>Analyzed policies of 5 enterprises</a:t>
            </a:r>
          </a:p>
          <a:p>
            <a:pPr lvl="2"/>
            <a:r>
              <a:rPr lang="en-US" dirty="0" smtClean="0"/>
              <a:t>Most users experience the same policy</a:t>
            </a:r>
          </a:p>
          <a:p>
            <a:pPr lvl="2"/>
            <a:r>
              <a:rPr lang="en-US" dirty="0" smtClean="0"/>
              <a:t>Network implement few policies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E2D8D-AD08-461B-928A-17D9C46E7D1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 advTm="39922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E2D8D-AD08-461B-928A-17D9C46E7D1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 advTm="2562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 smtClean="0"/>
              <a:t>Reachability sets</a:t>
            </a:r>
          </a:p>
          <a:p>
            <a:pPr lvl="1"/>
            <a:r>
              <a:rPr lang="en-US" sz="2600" dirty="0" err="1" smtClean="0"/>
              <a:t>Xie</a:t>
            </a:r>
            <a:r>
              <a:rPr lang="en-US" sz="2600" dirty="0" smtClean="0"/>
              <a:t> et al. mine policies to check for inconsistencies</a:t>
            </a:r>
          </a:p>
          <a:p>
            <a:r>
              <a:rPr lang="en-US" dirty="0" smtClean="0"/>
              <a:t>Simplify policy implementation</a:t>
            </a:r>
          </a:p>
          <a:p>
            <a:pPr lvl="1"/>
            <a:r>
              <a:rPr lang="en-US" sz="2400" dirty="0" smtClean="0"/>
              <a:t>Inherent support for manageability [e.g., Ethane, 4D]</a:t>
            </a:r>
          </a:p>
          <a:p>
            <a:pPr lvl="1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E2D8D-AD08-461B-928A-17D9C46E7D1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Reachability Sets As ACLs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E2D8D-AD08-461B-928A-17D9C46E7D1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 control policies</a:t>
            </a:r>
          </a:p>
          <a:p>
            <a:pPr lvl="1"/>
            <a:r>
              <a:rPr lang="en-US" dirty="0" smtClean="0"/>
              <a:t>Restrict communication between end-hosts</a:t>
            </a:r>
          </a:p>
          <a:p>
            <a:pPr lvl="2"/>
            <a:r>
              <a:rPr lang="en-US" dirty="0" smtClean="0"/>
              <a:t>Secure network resources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Enterprise Network Policies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E2D8D-AD08-461B-928A-17D9C46E7D1D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3276600"/>
            <a:ext cx="3833857" cy="2114550"/>
          </a:xfrm>
          <a:prstGeom prst="rect">
            <a:avLst/>
          </a:prstGeom>
          <a:noFill/>
          <a:ln w="9525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 advTm="99343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 ACLs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E2D8D-AD08-461B-928A-17D9C46E7D1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Reachability Profile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E2D8D-AD08-461B-928A-17D9C46E7D1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Subnet Matrix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E2D8D-AD08-461B-928A-17D9C46E7D1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E2D8D-AD08-461B-928A-17D9C46E7D1D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2895600" y="4398962"/>
            <a:ext cx="544513" cy="630238"/>
            <a:chOff x="4941" y="1622"/>
            <a:chExt cx="343" cy="397"/>
          </a:xfrm>
        </p:grpSpPr>
        <p:pic>
          <p:nvPicPr>
            <p:cNvPr id="6" name="Picture 30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41" y="1622"/>
              <a:ext cx="343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Text Box 31"/>
            <p:cNvSpPr txBox="1">
              <a:spLocks noChangeArrowheads="1"/>
            </p:cNvSpPr>
            <p:nvPr/>
          </p:nvSpPr>
          <p:spPr bwMode="auto">
            <a:xfrm>
              <a:off x="5081" y="1858"/>
              <a:ext cx="92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algn="ctr" eaLnBrk="0" hangingPunct="0"/>
              <a:endParaRPr lang="en-US" sz="1200"/>
            </a:p>
          </p:txBody>
        </p:sp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4495800" y="4475162"/>
            <a:ext cx="544513" cy="630238"/>
            <a:chOff x="4941" y="1622"/>
            <a:chExt cx="343" cy="397"/>
          </a:xfrm>
        </p:grpSpPr>
        <p:pic>
          <p:nvPicPr>
            <p:cNvPr id="9" name="Picture 30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41" y="1622"/>
              <a:ext cx="343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" name="Text Box 31"/>
            <p:cNvSpPr txBox="1">
              <a:spLocks noChangeArrowheads="1"/>
            </p:cNvSpPr>
            <p:nvPr/>
          </p:nvSpPr>
          <p:spPr bwMode="auto">
            <a:xfrm>
              <a:off x="5081" y="1858"/>
              <a:ext cx="92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algn="ctr" eaLnBrk="0" hangingPunct="0"/>
              <a:endParaRPr lang="en-US" sz="1200"/>
            </a:p>
          </p:txBody>
        </p:sp>
      </p:grpSp>
      <p:grpSp>
        <p:nvGrpSpPr>
          <p:cNvPr id="11" name="Group 29"/>
          <p:cNvGrpSpPr>
            <a:grpSpLocks/>
          </p:cNvGrpSpPr>
          <p:nvPr/>
        </p:nvGrpSpPr>
        <p:grpSpPr bwMode="auto">
          <a:xfrm>
            <a:off x="3733800" y="5105400"/>
            <a:ext cx="544513" cy="630238"/>
            <a:chOff x="4941" y="1622"/>
            <a:chExt cx="343" cy="397"/>
          </a:xfrm>
        </p:grpSpPr>
        <p:pic>
          <p:nvPicPr>
            <p:cNvPr id="12" name="Picture 30"/>
            <p:cNvPicPr>
              <a:picLocks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941" y="1622"/>
              <a:ext cx="343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" name="Text Box 31"/>
            <p:cNvSpPr txBox="1">
              <a:spLocks noChangeArrowheads="1"/>
            </p:cNvSpPr>
            <p:nvPr/>
          </p:nvSpPr>
          <p:spPr bwMode="auto">
            <a:xfrm>
              <a:off x="5081" y="1858"/>
              <a:ext cx="92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algn="ctr" eaLnBrk="0" hangingPunct="0"/>
              <a:endParaRPr lang="en-US" sz="1200"/>
            </a:p>
          </p:txBody>
        </p:sp>
      </p:grpSp>
      <p:sp>
        <p:nvSpPr>
          <p:cNvPr id="14" name="Cloud"/>
          <p:cNvSpPr>
            <a:spLocks noChangeAspect="1" noEditPoints="1" noChangeArrowheads="1"/>
          </p:cNvSpPr>
          <p:nvPr/>
        </p:nvSpPr>
        <p:spPr bwMode="auto">
          <a:xfrm flipH="1">
            <a:off x="5867400" y="4242933"/>
            <a:ext cx="1287951" cy="86246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cxnSp>
        <p:nvCxnSpPr>
          <p:cNvPr id="15" name="Straight Connector 14"/>
          <p:cNvCxnSpPr>
            <a:stCxn id="6" idx="3"/>
          </p:cNvCxnSpPr>
          <p:nvPr/>
        </p:nvCxnSpPr>
        <p:spPr>
          <a:xfrm>
            <a:off x="3440113" y="4577556"/>
            <a:ext cx="565944" cy="52784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stCxn id="6" idx="3"/>
            <a:endCxn id="9" idx="1"/>
          </p:cNvCxnSpPr>
          <p:nvPr/>
        </p:nvCxnSpPr>
        <p:spPr>
          <a:xfrm>
            <a:off x="3440113" y="4577556"/>
            <a:ext cx="1055687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9" idx="1"/>
          </p:cNvCxnSpPr>
          <p:nvPr/>
        </p:nvCxnSpPr>
        <p:spPr>
          <a:xfrm flipV="1">
            <a:off x="4006056" y="4653756"/>
            <a:ext cx="489744" cy="45164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3"/>
            <a:endCxn id="14" idx="2"/>
          </p:cNvCxnSpPr>
          <p:nvPr/>
        </p:nvCxnSpPr>
        <p:spPr>
          <a:xfrm>
            <a:off x="5040313" y="4653756"/>
            <a:ext cx="828160" cy="2041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2" descr="C:\Documents and Settings\Theophilus Benson\Local Settings\Temporary Internet Files\Content.IE5\CN1YYB0F\MCj0431622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4267200"/>
            <a:ext cx="762000" cy="762000"/>
          </a:xfrm>
          <a:prstGeom prst="rect">
            <a:avLst/>
          </a:prstGeom>
          <a:noFill/>
        </p:spPr>
      </p:pic>
      <p:sp>
        <p:nvSpPr>
          <p:cNvPr id="20" name="Cloud"/>
          <p:cNvSpPr>
            <a:spLocks noChangeAspect="1" noEditPoints="1" noChangeArrowheads="1"/>
          </p:cNvSpPr>
          <p:nvPr/>
        </p:nvSpPr>
        <p:spPr bwMode="auto">
          <a:xfrm flipH="1">
            <a:off x="3436449" y="5715000"/>
            <a:ext cx="1287951" cy="86246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 b="1" dirty="0"/>
          </a:p>
        </p:txBody>
      </p:sp>
      <p:cxnSp>
        <p:nvCxnSpPr>
          <p:cNvPr id="21" name="Straight Connector 20"/>
          <p:cNvCxnSpPr>
            <a:stCxn id="13" idx="0"/>
            <a:endCxn id="20" idx="3"/>
          </p:cNvCxnSpPr>
          <p:nvPr/>
        </p:nvCxnSpPr>
        <p:spPr>
          <a:xfrm rot="16200000" flipH="1">
            <a:off x="3912618" y="5596507"/>
            <a:ext cx="284262" cy="5134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loud"/>
          <p:cNvSpPr>
            <a:spLocks noChangeAspect="1" noEditPoints="1" noChangeArrowheads="1"/>
          </p:cNvSpPr>
          <p:nvPr/>
        </p:nvSpPr>
        <p:spPr bwMode="auto">
          <a:xfrm flipH="1">
            <a:off x="1066800" y="4166733"/>
            <a:ext cx="1287951" cy="86246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 b="1" dirty="0"/>
          </a:p>
        </p:txBody>
      </p:sp>
      <p:cxnSp>
        <p:nvCxnSpPr>
          <p:cNvPr id="23" name="Straight Connector 22"/>
          <p:cNvCxnSpPr>
            <a:stCxn id="6" idx="1"/>
            <a:endCxn id="22" idx="0"/>
          </p:cNvCxnSpPr>
          <p:nvPr/>
        </p:nvCxnSpPr>
        <p:spPr>
          <a:xfrm rot="10800000" flipV="1">
            <a:off x="2350756" y="4577555"/>
            <a:ext cx="544844" cy="2041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6096000" y="5181600"/>
            <a:ext cx="14045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 smtClean="0"/>
              <a:t>HR Depart.</a:t>
            </a:r>
            <a:endParaRPr lang="en-US" dirty="0"/>
          </a:p>
        </p:txBody>
      </p: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3733800" y="6477000"/>
            <a:ext cx="1981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dirty="0" smtClean="0"/>
              <a:t>Finance Depart.</a:t>
            </a:r>
            <a:endParaRPr lang="en-US" dirty="0"/>
          </a:p>
        </p:txBody>
      </p:sp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990600" y="5181600"/>
            <a:ext cx="13003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 smtClean="0"/>
              <a:t>IT Depart.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uw_srcusersiz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2971800"/>
            <a:ext cx="4328940" cy="243839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042941" y="3047999"/>
            <a:ext cx="2209800" cy="2209800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95141" y="3047999"/>
            <a:ext cx="1524000" cy="2209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E2D8D-AD08-461B-928A-17D9C46E7D1D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Most policies in a few units</a:t>
            </a:r>
          </a:p>
          <a:p>
            <a:pPr lvl="1"/>
            <a:r>
              <a:rPr lang="en-US" dirty="0" smtClean="0"/>
              <a:t>Over 70% in 2 units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Results: Policy Units In Enterprises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/>
        </p:nvGraphicFramePr>
        <p:xfrm>
          <a:off x="6324600" y="2971800"/>
          <a:ext cx="2666999" cy="2811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0636"/>
                <a:gridCol w="646545"/>
                <a:gridCol w="969818"/>
              </a:tblGrid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 Dev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#</a:t>
                      </a:r>
                    </a:p>
                    <a:p>
                      <a:r>
                        <a:rPr lang="en-US" dirty="0" smtClean="0"/>
                        <a:t>Units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Univ-1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Univ-2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Univ-3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Enet-1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34340">
                <a:tc>
                  <a:txBody>
                    <a:bodyPr/>
                    <a:lstStyle/>
                    <a:p>
                      <a:r>
                        <a:rPr lang="en-US" dirty="0" smtClean="0"/>
                        <a:t>Enet-2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Content Placeholder 3" descr="sdev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948410"/>
            <a:ext cx="5791200" cy="3160119"/>
          </a:xfrm>
          <a:prstGeom prst="rect">
            <a:avLst/>
          </a:prstGeom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E2D8D-AD08-461B-928A-17D9C46E7D1D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090672"/>
          </a:xfrm>
        </p:spPr>
        <p:txBody>
          <a:bodyPr>
            <a:normAutofit/>
          </a:bodyPr>
          <a:lstStyle/>
          <a:p>
            <a:r>
              <a:rPr lang="en-US" dirty="0" smtClean="0"/>
              <a:t>Implementing policy</a:t>
            </a:r>
          </a:p>
          <a:p>
            <a:pPr lvl="1"/>
            <a:r>
              <a:rPr lang="en-US" dirty="0" smtClean="0"/>
              <a:t>Low level command set</a:t>
            </a:r>
          </a:p>
          <a:p>
            <a:pPr lvl="1"/>
            <a:r>
              <a:rPr lang="en-US" dirty="0" smtClean="0"/>
              <a:t>Different mechanisms </a:t>
            </a:r>
          </a:p>
          <a:p>
            <a:r>
              <a:rPr lang="en-US" dirty="0" smtClean="0"/>
              <a:t>Global policy is difficult to discover</a:t>
            </a:r>
          </a:p>
          <a:p>
            <a:pPr lvl="1"/>
            <a:r>
              <a:rPr lang="en-US" dirty="0" smtClean="0"/>
              <a:t>No documentation</a:t>
            </a:r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Implementing Network Policies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4419600"/>
            <a:ext cx="2514600" cy="762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cmpd="sng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3400" lvl="0" indent="-533400" defTabSz="457200">
              <a:spcBef>
                <a:spcPct val="20000"/>
              </a:spcBef>
              <a:defRPr/>
            </a:pPr>
            <a:r>
              <a:rPr lang="en-US" sz="800" b="1" dirty="0" smtClean="0">
                <a:solidFill>
                  <a:schemeClr val="tx1"/>
                </a:solidFill>
              </a:rPr>
              <a:t>access-list 9 10.1.0.0 0.0.255.255</a:t>
            </a:r>
          </a:p>
          <a:p>
            <a:pPr marL="533400" lvl="0" indent="-533400" defTabSz="457200">
              <a:spcBef>
                <a:spcPct val="20000"/>
              </a:spcBef>
              <a:defRPr/>
            </a:pPr>
            <a:r>
              <a:rPr lang="en-US" sz="800" b="1" dirty="0" smtClean="0">
                <a:solidFill>
                  <a:schemeClr val="tx1"/>
                </a:solidFill>
              </a:rPr>
              <a:t>access-list 5 permit 146.151.176.0 0.0.1.255</a:t>
            </a:r>
          </a:p>
          <a:p>
            <a:pPr marL="533400" lvl="0" indent="-533400" defTabSz="457200">
              <a:spcBef>
                <a:spcPct val="20000"/>
              </a:spcBef>
              <a:defRPr/>
            </a:pPr>
            <a:r>
              <a:rPr lang="en-US" sz="800" b="1" dirty="0" smtClean="0">
                <a:solidFill>
                  <a:schemeClr val="tx1"/>
                </a:solidFill>
              </a:rPr>
              <a:t>access-list 5 permit 146.151.178.0 0.0.1.255</a:t>
            </a:r>
          </a:p>
          <a:p>
            <a:pPr marL="533400" lvl="0" indent="-533400" defTabSz="457200">
              <a:spcBef>
                <a:spcPct val="20000"/>
              </a:spcBef>
              <a:defRPr/>
            </a:pPr>
            <a:r>
              <a:rPr lang="en-US" sz="800" b="1" dirty="0" smtClean="0">
                <a:solidFill>
                  <a:schemeClr val="tx1"/>
                </a:solidFill>
              </a:rPr>
              <a:t>access-list 5 permit 146.151.180.0 0.0.3.255</a:t>
            </a:r>
          </a:p>
        </p:txBody>
      </p:sp>
      <p:sp>
        <p:nvSpPr>
          <p:cNvPr id="7" name="Rectangle 6"/>
          <p:cNvSpPr/>
          <p:nvPr/>
        </p:nvSpPr>
        <p:spPr>
          <a:xfrm>
            <a:off x="3200400" y="4419600"/>
            <a:ext cx="2514600" cy="762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cmpd="sng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b="1" dirty="0" smtClean="0">
                <a:solidFill>
                  <a:schemeClr val="tx1"/>
                </a:solidFill>
              </a:rPr>
              <a:t> route-map I1-Only permit 10</a:t>
            </a:r>
          </a:p>
          <a:p>
            <a:r>
              <a:rPr lang="en-US" sz="800" b="1" dirty="0" smtClean="0">
                <a:solidFill>
                  <a:schemeClr val="tx1"/>
                </a:solidFill>
              </a:rPr>
              <a:t> description using access-list 125</a:t>
            </a:r>
          </a:p>
          <a:p>
            <a:r>
              <a:rPr lang="en-US" sz="800" b="1" dirty="0" smtClean="0">
                <a:solidFill>
                  <a:schemeClr val="tx1"/>
                </a:solidFill>
              </a:rPr>
              <a:t> match </a:t>
            </a:r>
            <a:r>
              <a:rPr lang="en-US" sz="800" b="1" dirty="0" err="1" smtClean="0">
                <a:solidFill>
                  <a:schemeClr val="tx1"/>
                </a:solidFill>
              </a:rPr>
              <a:t>ip</a:t>
            </a:r>
            <a:r>
              <a:rPr lang="en-US" sz="800" b="1" dirty="0" smtClean="0">
                <a:solidFill>
                  <a:schemeClr val="tx1"/>
                </a:solidFill>
              </a:rPr>
              <a:t> address 125</a:t>
            </a:r>
          </a:p>
          <a:p>
            <a:r>
              <a:rPr lang="en-US" sz="800" b="1" dirty="0" smtClean="0">
                <a:solidFill>
                  <a:schemeClr val="tx1"/>
                </a:solidFill>
              </a:rPr>
              <a:t> set </a:t>
            </a:r>
            <a:r>
              <a:rPr lang="en-US" sz="800" b="1" dirty="0" err="1" smtClean="0">
                <a:solidFill>
                  <a:schemeClr val="tx1"/>
                </a:solidFill>
              </a:rPr>
              <a:t>ip</a:t>
            </a:r>
            <a:r>
              <a:rPr lang="en-US" sz="800" b="1" dirty="0" smtClean="0">
                <a:solidFill>
                  <a:schemeClr val="tx1"/>
                </a:solidFill>
              </a:rPr>
              <a:t> next-hop 128.2.33.225</a:t>
            </a:r>
          </a:p>
        </p:txBody>
      </p:sp>
      <p:sp>
        <p:nvSpPr>
          <p:cNvPr id="9" name="Rectangle 8"/>
          <p:cNvSpPr/>
          <p:nvPr/>
        </p:nvSpPr>
        <p:spPr>
          <a:xfrm>
            <a:off x="5867400" y="4419600"/>
            <a:ext cx="3124200" cy="762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cmpd="sng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33400" lvl="0" indent="-533400" defTabSz="457200">
              <a:spcBef>
                <a:spcPct val="20000"/>
              </a:spcBef>
              <a:defRPr/>
            </a:pPr>
            <a:r>
              <a:rPr lang="en-US" sz="800" b="1" dirty="0" err="1" smtClean="0">
                <a:solidFill>
                  <a:schemeClr val="tx1"/>
                </a:solidFill>
              </a:rPr>
              <a:t>ip</a:t>
            </a:r>
            <a:r>
              <a:rPr lang="en-US" sz="800" b="1" dirty="0" smtClean="0">
                <a:solidFill>
                  <a:schemeClr val="tx1"/>
                </a:solidFill>
              </a:rPr>
              <a:t> prefix-list campus-routes </a:t>
            </a:r>
            <a:r>
              <a:rPr lang="en-US" sz="800" b="1" dirty="0" err="1" smtClean="0">
                <a:solidFill>
                  <a:schemeClr val="tx1"/>
                </a:solidFill>
              </a:rPr>
              <a:t>seq</a:t>
            </a:r>
            <a:r>
              <a:rPr lang="en-US" sz="800" b="1" dirty="0" smtClean="0">
                <a:solidFill>
                  <a:schemeClr val="tx1"/>
                </a:solidFill>
              </a:rPr>
              <a:t> 1 permit 72.33.0.0/16</a:t>
            </a:r>
          </a:p>
          <a:p>
            <a:pPr marL="533400" lvl="0" indent="-533400" defTabSz="457200">
              <a:spcBef>
                <a:spcPct val="20000"/>
              </a:spcBef>
              <a:defRPr/>
            </a:pPr>
            <a:r>
              <a:rPr lang="en-US" sz="800" b="1" dirty="0" err="1" smtClean="0">
                <a:solidFill>
                  <a:schemeClr val="tx1"/>
                </a:solidFill>
              </a:rPr>
              <a:t>ip</a:t>
            </a:r>
            <a:r>
              <a:rPr lang="en-US" sz="800" b="1" dirty="0" smtClean="0">
                <a:solidFill>
                  <a:schemeClr val="tx1"/>
                </a:solidFill>
              </a:rPr>
              <a:t> prefix-list campus-routes </a:t>
            </a:r>
            <a:r>
              <a:rPr lang="en-US" sz="800" b="1" dirty="0" err="1" smtClean="0">
                <a:solidFill>
                  <a:schemeClr val="tx1"/>
                </a:solidFill>
              </a:rPr>
              <a:t>seq</a:t>
            </a:r>
            <a:r>
              <a:rPr lang="en-US" sz="800" b="1" dirty="0" smtClean="0">
                <a:solidFill>
                  <a:schemeClr val="tx1"/>
                </a:solidFill>
              </a:rPr>
              <a:t> 3 permit 144.92.0.0/16</a:t>
            </a:r>
          </a:p>
          <a:p>
            <a:pPr marL="533400" lvl="0" indent="-533400" defTabSz="457200">
              <a:spcBef>
                <a:spcPct val="20000"/>
              </a:spcBef>
              <a:defRPr/>
            </a:pPr>
            <a:r>
              <a:rPr lang="en-US" sz="800" b="1" dirty="0" err="1" smtClean="0">
                <a:solidFill>
                  <a:schemeClr val="tx1"/>
                </a:solidFill>
              </a:rPr>
              <a:t>ip</a:t>
            </a:r>
            <a:r>
              <a:rPr lang="en-US" sz="800" b="1" dirty="0" smtClean="0">
                <a:solidFill>
                  <a:schemeClr val="tx1"/>
                </a:solidFill>
              </a:rPr>
              <a:t> prefix-list campus-routes </a:t>
            </a:r>
            <a:r>
              <a:rPr lang="en-US" sz="800" b="1" dirty="0" err="1" smtClean="0">
                <a:solidFill>
                  <a:schemeClr val="tx1"/>
                </a:solidFill>
              </a:rPr>
              <a:t>seq</a:t>
            </a:r>
            <a:r>
              <a:rPr lang="en-US" sz="800" b="1" dirty="0" smtClean="0">
                <a:solidFill>
                  <a:schemeClr val="tx1"/>
                </a:solidFill>
              </a:rPr>
              <a:t> 4 permit 146.151.0.0/16</a:t>
            </a:r>
          </a:p>
          <a:p>
            <a:pPr marL="533400" lvl="0" indent="-533400" defTabSz="457200">
              <a:spcBef>
                <a:spcPct val="20000"/>
              </a:spcBef>
              <a:defRPr/>
            </a:pPr>
            <a:r>
              <a:rPr lang="en-US" sz="800" b="1" dirty="0" err="1" smtClean="0">
                <a:solidFill>
                  <a:schemeClr val="tx1"/>
                </a:solidFill>
              </a:rPr>
              <a:t>ip</a:t>
            </a:r>
            <a:r>
              <a:rPr lang="en-US" sz="800" b="1" dirty="0" smtClean="0">
                <a:solidFill>
                  <a:schemeClr val="tx1"/>
                </a:solidFill>
              </a:rPr>
              <a:t> prefix-list campus-routes </a:t>
            </a:r>
            <a:r>
              <a:rPr lang="en-US" sz="800" b="1" dirty="0" err="1" smtClean="0">
                <a:solidFill>
                  <a:schemeClr val="tx1"/>
                </a:solidFill>
              </a:rPr>
              <a:t>seq</a:t>
            </a:r>
            <a:r>
              <a:rPr lang="en-US" sz="800" b="1" dirty="0" smtClean="0">
                <a:solidFill>
                  <a:schemeClr val="tx1"/>
                </a:solidFill>
              </a:rPr>
              <a:t> 5 permit 198.51.254.0/</a:t>
            </a:r>
          </a:p>
        </p:txBody>
      </p:sp>
      <p:grpSp>
        <p:nvGrpSpPr>
          <p:cNvPr id="10" name="Group 13"/>
          <p:cNvGrpSpPr>
            <a:grpSpLocks/>
          </p:cNvGrpSpPr>
          <p:nvPr/>
        </p:nvGrpSpPr>
        <p:grpSpPr bwMode="auto">
          <a:xfrm>
            <a:off x="6705600" y="5257992"/>
            <a:ext cx="914400" cy="914208"/>
            <a:chOff x="4941" y="1586"/>
            <a:chExt cx="343" cy="433"/>
          </a:xfrm>
        </p:grpSpPr>
        <p:pic>
          <p:nvPicPr>
            <p:cNvPr id="11" name="Picture 14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41" y="1586"/>
              <a:ext cx="343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" name="Text Box 15"/>
            <p:cNvSpPr txBox="1">
              <a:spLocks noChangeArrowheads="1"/>
            </p:cNvSpPr>
            <p:nvPr/>
          </p:nvSpPr>
          <p:spPr bwMode="auto">
            <a:xfrm>
              <a:off x="5081" y="1858"/>
              <a:ext cx="92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algn="ctr"/>
              <a:endParaRPr lang="en-US" sz="1200" b="1" dirty="0"/>
            </a:p>
          </p:txBody>
        </p:sp>
      </p:grpSp>
      <p:grpSp>
        <p:nvGrpSpPr>
          <p:cNvPr id="13" name="Group 21"/>
          <p:cNvGrpSpPr>
            <a:grpSpLocks/>
          </p:cNvGrpSpPr>
          <p:nvPr/>
        </p:nvGrpSpPr>
        <p:grpSpPr bwMode="auto">
          <a:xfrm>
            <a:off x="3886200" y="5257800"/>
            <a:ext cx="914400" cy="914400"/>
            <a:chOff x="4941" y="1622"/>
            <a:chExt cx="343" cy="397"/>
          </a:xfrm>
        </p:grpSpPr>
        <p:pic>
          <p:nvPicPr>
            <p:cNvPr id="14" name="Picture 22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41" y="1622"/>
              <a:ext cx="343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" name="Text Box 23"/>
            <p:cNvSpPr txBox="1">
              <a:spLocks noChangeArrowheads="1"/>
            </p:cNvSpPr>
            <p:nvPr/>
          </p:nvSpPr>
          <p:spPr bwMode="auto">
            <a:xfrm>
              <a:off x="5081" y="1858"/>
              <a:ext cx="92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algn="ctr"/>
              <a:endParaRPr lang="en-US" sz="1200" b="1" dirty="0"/>
            </a:p>
          </p:txBody>
        </p:sp>
      </p:grpSp>
      <p:grpSp>
        <p:nvGrpSpPr>
          <p:cNvPr id="16" name="Group 13"/>
          <p:cNvGrpSpPr>
            <a:grpSpLocks/>
          </p:cNvGrpSpPr>
          <p:nvPr/>
        </p:nvGrpSpPr>
        <p:grpSpPr bwMode="auto">
          <a:xfrm>
            <a:off x="1295400" y="5257800"/>
            <a:ext cx="914400" cy="914400"/>
            <a:chOff x="4941" y="1622"/>
            <a:chExt cx="343" cy="397"/>
          </a:xfrm>
        </p:grpSpPr>
        <p:pic>
          <p:nvPicPr>
            <p:cNvPr id="17" name="Picture 14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41" y="1622"/>
              <a:ext cx="343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5081" y="1858"/>
              <a:ext cx="92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algn="ctr"/>
              <a:endParaRPr lang="en-US" sz="1200" b="1" dirty="0"/>
            </a:p>
          </p:txBody>
        </p:sp>
      </p:grpSp>
      <p:cxnSp>
        <p:nvCxnSpPr>
          <p:cNvPr id="19" name="Straight Connector 18"/>
          <p:cNvCxnSpPr/>
          <p:nvPr/>
        </p:nvCxnSpPr>
        <p:spPr>
          <a:xfrm>
            <a:off x="2209800" y="5516919"/>
            <a:ext cx="1676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0800000" flipV="1">
            <a:off x="4800600" y="5495325"/>
            <a:ext cx="1905000" cy="21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AutoShape 18"/>
          <p:cNvCxnSpPr>
            <a:cxnSpLocks noChangeShapeType="1"/>
            <a:stCxn id="23" idx="3"/>
            <a:endCxn id="11" idx="2"/>
          </p:cNvCxnSpPr>
          <p:nvPr/>
        </p:nvCxnSpPr>
        <p:spPr bwMode="auto">
          <a:xfrm flipV="1">
            <a:off x="7162800" y="5733042"/>
            <a:ext cx="1588" cy="2280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6553200" y="6488668"/>
            <a:ext cx="14045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 smtClean="0"/>
              <a:t>HR Depart.</a:t>
            </a:r>
            <a:endParaRPr lang="en-US" dirty="0"/>
          </a:p>
        </p:txBody>
      </p:sp>
      <p:sp>
        <p:nvSpPr>
          <p:cNvPr id="23" name="Cloud"/>
          <p:cNvSpPr>
            <a:spLocks noChangeAspect="1" noEditPoints="1" noChangeArrowheads="1"/>
          </p:cNvSpPr>
          <p:nvPr/>
        </p:nvSpPr>
        <p:spPr bwMode="auto">
          <a:xfrm>
            <a:off x="6629400" y="5715000"/>
            <a:ext cx="1066800" cy="71437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 dirty="0"/>
          </a:p>
        </p:txBody>
      </p:sp>
      <p:cxnSp>
        <p:nvCxnSpPr>
          <p:cNvPr id="24" name="AutoShape 18"/>
          <p:cNvCxnSpPr>
            <a:cxnSpLocks noChangeShapeType="1"/>
            <a:stCxn id="26" idx="3"/>
            <a:endCxn id="17" idx="2"/>
          </p:cNvCxnSpPr>
          <p:nvPr/>
        </p:nvCxnSpPr>
        <p:spPr bwMode="auto">
          <a:xfrm>
            <a:off x="1752600" y="5767513"/>
            <a:ext cx="1588" cy="852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5" name="Text Box 31"/>
          <p:cNvSpPr txBox="1">
            <a:spLocks noChangeArrowheads="1"/>
          </p:cNvSpPr>
          <p:nvPr/>
        </p:nvSpPr>
        <p:spPr bwMode="auto">
          <a:xfrm>
            <a:off x="1066800" y="6488668"/>
            <a:ext cx="13003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 smtClean="0"/>
              <a:t>IT Depart.</a:t>
            </a:r>
            <a:endParaRPr lang="en-US" dirty="0"/>
          </a:p>
        </p:txBody>
      </p:sp>
      <p:sp>
        <p:nvSpPr>
          <p:cNvPr id="26" name="Cloud"/>
          <p:cNvSpPr>
            <a:spLocks noChangeAspect="1" noEditPoints="1" noChangeArrowheads="1"/>
          </p:cNvSpPr>
          <p:nvPr/>
        </p:nvSpPr>
        <p:spPr bwMode="auto">
          <a:xfrm>
            <a:off x="1219200" y="5726668"/>
            <a:ext cx="1066800" cy="71437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 dirty="0"/>
          </a:p>
        </p:txBody>
      </p:sp>
      <p:cxnSp>
        <p:nvCxnSpPr>
          <p:cNvPr id="27" name="AutoShape 18"/>
          <p:cNvCxnSpPr>
            <a:cxnSpLocks noChangeShapeType="1"/>
            <a:stCxn id="29" idx="3"/>
            <a:endCxn id="14" idx="2"/>
          </p:cNvCxnSpPr>
          <p:nvPr/>
        </p:nvCxnSpPr>
        <p:spPr bwMode="auto">
          <a:xfrm flipV="1">
            <a:off x="4343400" y="5776037"/>
            <a:ext cx="1588" cy="5600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28" name="Text Box 31"/>
          <p:cNvSpPr txBox="1">
            <a:spLocks noChangeArrowheads="1"/>
          </p:cNvSpPr>
          <p:nvPr/>
        </p:nvSpPr>
        <p:spPr bwMode="auto">
          <a:xfrm>
            <a:off x="3733800" y="6477000"/>
            <a:ext cx="1981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/>
            <a:r>
              <a:rPr lang="en-US" dirty="0" smtClean="0"/>
              <a:t>Finance Depart.</a:t>
            </a:r>
            <a:endParaRPr lang="en-US" dirty="0"/>
          </a:p>
        </p:txBody>
      </p:sp>
      <p:sp>
        <p:nvSpPr>
          <p:cNvPr id="29" name="Cloud"/>
          <p:cNvSpPr>
            <a:spLocks noChangeAspect="1" noEditPoints="1" noChangeArrowheads="1"/>
          </p:cNvSpPr>
          <p:nvPr/>
        </p:nvSpPr>
        <p:spPr bwMode="auto">
          <a:xfrm>
            <a:off x="3810000" y="5791200"/>
            <a:ext cx="1066800" cy="71437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 dirty="0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E2D8D-AD08-461B-928A-17D9C46E7D1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advTm="39359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discover a network’s policy?</a:t>
            </a:r>
          </a:p>
          <a:p>
            <a:pPr lvl="1"/>
            <a:r>
              <a:rPr lang="en-US" dirty="0" smtClean="0"/>
              <a:t>Debug network problems</a:t>
            </a:r>
          </a:p>
          <a:p>
            <a:pPr lvl="1"/>
            <a:r>
              <a:rPr lang="en-US" dirty="0" smtClean="0"/>
              <a:t>Guide network redesign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Motivation: Discovering Network Policies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E2D8D-AD08-461B-928A-17D9C46E7D1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3505200"/>
            <a:ext cx="3276600" cy="21741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 advTm="99343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Manual inspection</a:t>
            </a:r>
          </a:p>
          <a:p>
            <a:pPr lvl="1"/>
            <a:r>
              <a:rPr lang="en-US" dirty="0" smtClean="0"/>
              <a:t>Time consuming</a:t>
            </a:r>
          </a:p>
          <a:p>
            <a:pPr lvl="1"/>
            <a:r>
              <a:rPr lang="en-US" dirty="0" smtClean="0"/>
              <a:t>Error prone</a:t>
            </a:r>
          </a:p>
          <a:p>
            <a:r>
              <a:rPr lang="en-US" dirty="0" smtClean="0"/>
              <a:t>Extracting reachability sets</a:t>
            </a:r>
          </a:p>
          <a:p>
            <a:pPr lvl="1"/>
            <a:r>
              <a:rPr lang="en-US" dirty="0" smtClean="0"/>
              <a:t>Too fined grained</a:t>
            </a:r>
          </a:p>
          <a:p>
            <a:pPr lvl="1"/>
            <a:r>
              <a:rPr lang="en-US" dirty="0" smtClean="0"/>
              <a:t>Not human readable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Approaches for Discovering Network Policies</a:t>
            </a:r>
            <a:endParaRPr lang="en-US" dirty="0"/>
          </a:p>
        </p:txBody>
      </p:sp>
      <p:graphicFrame>
        <p:nvGraphicFramePr>
          <p:cNvPr id="5" name="Content Placeholder 14"/>
          <p:cNvGraphicFramePr>
            <a:graphicFrameLocks/>
          </p:cNvGraphicFramePr>
          <p:nvPr/>
        </p:nvGraphicFramePr>
        <p:xfrm>
          <a:off x="5791200" y="1752600"/>
          <a:ext cx="3200400" cy="204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828800"/>
              </a:tblGrid>
              <a:tr h="343393">
                <a:tc>
                  <a:txBody>
                    <a:bodyPr/>
                    <a:lstStyle/>
                    <a:p>
                      <a:r>
                        <a:rPr lang="en-US" dirty="0" smtClean="0"/>
                        <a:t>Networks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Mean file size</a:t>
                      </a:r>
                      <a:endParaRPr lang="en-US" dirty="0"/>
                    </a:p>
                  </a:txBody>
                  <a:tcPr/>
                </a:tc>
              </a:tr>
              <a:tr h="31232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Univ-1   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0594" marR="905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2535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0594" marR="90594" anchor="ctr"/>
                </a:tc>
              </a:tr>
              <a:tr h="31232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Univ-2   </a:t>
                      </a:r>
                      <a:endParaRPr lang="en-US" sz="16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90594" marR="905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560</a:t>
                      </a:r>
                      <a:endParaRPr lang="en-US" sz="16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90594" marR="90594" anchor="ctr"/>
                </a:tc>
              </a:tr>
              <a:tr h="31232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Univ-3   </a:t>
                      </a:r>
                      <a:endParaRPr lang="en-US" sz="16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90594" marR="905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3060</a:t>
                      </a:r>
                      <a:endParaRPr lang="en-US" sz="16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90594" marR="90594" anchor="ctr"/>
                </a:tc>
              </a:tr>
              <a:tr h="31232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Enet-1   </a:t>
                      </a:r>
                      <a:endParaRPr lang="en-US" sz="16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90594" marR="905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278</a:t>
                      </a:r>
                      <a:endParaRPr lang="en-US" sz="16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90594" marR="90594" anchor="ctr"/>
                </a:tc>
              </a:tr>
              <a:tr h="312321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Enet-3   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0594" marR="905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600</a:t>
                      </a:r>
                      <a:endParaRPr 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0594" marR="90594" anchor="ctr"/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E2D8D-AD08-461B-928A-17D9C46E7D1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7650" name="AutoShape 2" descr="imap://tbenson@imap.cs.wisc.edu:993/fetch%3EUID%3E.INBOX%3E12359?header=quotebody&amp;part=1.2&amp;filename=image001.png"/>
          <p:cNvSpPr>
            <a:spLocks noChangeAspect="1" noChangeArrowheads="1"/>
          </p:cNvSpPr>
          <p:nvPr/>
        </p:nvSpPr>
        <p:spPr bwMode="auto">
          <a:xfrm>
            <a:off x="155575" y="-1089025"/>
            <a:ext cx="4143375" cy="22764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2" name="AutoShape 4" descr="imap://tbenson@imap.cs.wisc.edu:993/fetch%3EUID%3E.INBOX%3E12359?header=quotebody&amp;part=1.2&amp;filename=image001.png"/>
          <p:cNvSpPr>
            <a:spLocks noChangeAspect="1" noChangeArrowheads="1"/>
          </p:cNvSpPr>
          <p:nvPr/>
        </p:nvSpPr>
        <p:spPr bwMode="auto">
          <a:xfrm>
            <a:off x="155575" y="-1089025"/>
            <a:ext cx="4143375" cy="22764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654" name="AutoShape 6" descr="imap://tbenson@imap.cs.wisc.edu:993/fetch%3EUID%3E.INBOX%3E12359?header=quotebody&amp;part=1.2&amp;filename=image001.png"/>
          <p:cNvSpPr>
            <a:spLocks noChangeAspect="1" noChangeArrowheads="1"/>
          </p:cNvSpPr>
          <p:nvPr/>
        </p:nvSpPr>
        <p:spPr bwMode="auto">
          <a:xfrm>
            <a:off x="155575" y="-1089025"/>
            <a:ext cx="4143375" cy="22764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5715000" y="1981200"/>
            <a:ext cx="3218247" cy="2133600"/>
            <a:chOff x="4937760" y="1629071"/>
            <a:chExt cx="4056447" cy="2216864"/>
          </a:xfrm>
        </p:grpSpPr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4937760" y="1629071"/>
              <a:ext cx="651510" cy="533368"/>
            </a:xfrm>
            <a:prstGeom prst="ellipse">
              <a:avLst/>
            </a:prstGeom>
            <a:solidFill>
              <a:srgbClr val="4F81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lIns="90000" tIns="46800" rIns="90000" bIns="468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dirty="0">
                  <a:solidFill>
                    <a:srgbClr val="FFFFFF"/>
                  </a:solidFill>
                  <a:latin typeface="Calibri" charset="0"/>
                  <a:ea typeface="Bitstream Vera Sans" charset="0"/>
                  <a:cs typeface="Bitstream Vera Sans" charset="0"/>
                </a:rPr>
                <a:t>A</a:t>
              </a:r>
            </a:p>
          </p:txBody>
        </p:sp>
        <p:sp>
          <p:nvSpPr>
            <p:cNvPr id="11" name="Oval 8"/>
            <p:cNvSpPr>
              <a:spLocks noChangeArrowheads="1"/>
            </p:cNvSpPr>
            <p:nvPr/>
          </p:nvSpPr>
          <p:spPr bwMode="auto">
            <a:xfrm>
              <a:off x="8340090" y="1629071"/>
              <a:ext cx="651510" cy="533368"/>
            </a:xfrm>
            <a:prstGeom prst="ellipse">
              <a:avLst/>
            </a:prstGeom>
            <a:solidFill>
              <a:srgbClr val="4F81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lIns="90000" tIns="46800" rIns="90000" bIns="468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dirty="0">
                  <a:solidFill>
                    <a:srgbClr val="FFFFFF"/>
                  </a:solidFill>
                  <a:latin typeface="Calibri" charset="0"/>
                  <a:ea typeface="Bitstream Vera Sans" charset="0"/>
                  <a:cs typeface="Bitstream Vera Sans" charset="0"/>
                </a:rPr>
                <a:t>B</a:t>
              </a:r>
            </a:p>
          </p:txBody>
        </p:sp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8340090" y="2518018"/>
              <a:ext cx="651510" cy="533368"/>
            </a:xfrm>
            <a:prstGeom prst="ellipse">
              <a:avLst/>
            </a:prstGeom>
            <a:solidFill>
              <a:srgbClr val="4F81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lIns="90000" tIns="46800" rIns="90000" bIns="468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dirty="0">
                  <a:solidFill>
                    <a:srgbClr val="FFFFFF"/>
                  </a:solidFill>
                  <a:latin typeface="Calibri" charset="0"/>
                  <a:ea typeface="Bitstream Vera Sans" charset="0"/>
                  <a:cs typeface="Bitstream Vera Sans" charset="0"/>
                </a:rPr>
                <a:t>C</a:t>
              </a:r>
            </a:p>
          </p:txBody>
        </p:sp>
        <p:sp>
          <p:nvSpPr>
            <p:cNvPr id="13" name="Oval 10"/>
            <p:cNvSpPr>
              <a:spLocks noChangeArrowheads="1"/>
            </p:cNvSpPr>
            <p:nvPr/>
          </p:nvSpPr>
          <p:spPr bwMode="auto">
            <a:xfrm>
              <a:off x="4937760" y="2518018"/>
              <a:ext cx="651510" cy="533368"/>
            </a:xfrm>
            <a:prstGeom prst="ellipse">
              <a:avLst/>
            </a:prstGeom>
            <a:solidFill>
              <a:srgbClr val="4F81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lIns="90000" tIns="46800" rIns="90000" bIns="468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dirty="0">
                  <a:solidFill>
                    <a:srgbClr val="FFFFFF"/>
                  </a:solidFill>
                  <a:latin typeface="Calibri" charset="0"/>
                  <a:ea typeface="Bitstream Vera Sans" charset="0"/>
                  <a:cs typeface="Bitstream Vera Sans" charset="0"/>
                </a:rPr>
                <a:t>D</a:t>
              </a:r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5589270" y="1895755"/>
              <a:ext cx="2750820" cy="888947"/>
            </a:xfrm>
            <a:prstGeom prst="line">
              <a:avLst/>
            </a:prstGeom>
            <a:noFill/>
            <a:ln w="64080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600" dirty="0"/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 flipH="1">
              <a:off x="5587762" y="1895755"/>
              <a:ext cx="2753836" cy="888947"/>
            </a:xfrm>
            <a:prstGeom prst="line">
              <a:avLst/>
            </a:prstGeom>
            <a:noFill/>
            <a:ln w="45720">
              <a:solidFill>
                <a:srgbClr val="4A7EBB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600" dirty="0"/>
            </a:p>
          </p:txBody>
        </p:sp>
        <p:sp>
          <p:nvSpPr>
            <p:cNvPr id="16" name="Oval 13"/>
            <p:cNvSpPr>
              <a:spLocks noChangeArrowheads="1"/>
            </p:cNvSpPr>
            <p:nvPr/>
          </p:nvSpPr>
          <p:spPr bwMode="auto">
            <a:xfrm>
              <a:off x="6675120" y="2103176"/>
              <a:ext cx="651510" cy="533368"/>
            </a:xfrm>
            <a:prstGeom prst="ellipse">
              <a:avLst/>
            </a:prstGeom>
            <a:solidFill>
              <a:srgbClr val="4F81BD"/>
            </a:solidFill>
            <a:ln w="2556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txBody>
            <a:bodyPr lIns="90000" tIns="46800" rIns="90000" bIns="46800" anchor="ctr">
              <a:prstTxWarp prst="textNoShape">
                <a:avLst/>
              </a:prstTxWarp>
            </a:bodyPr>
            <a:lstStyle/>
            <a:p>
              <a:pPr algn="ctr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dirty="0">
                  <a:solidFill>
                    <a:srgbClr val="FFFFFF"/>
                  </a:solidFill>
                  <a:latin typeface="Calibri" charset="0"/>
                  <a:ea typeface="Bitstream Vera Sans" charset="0"/>
                  <a:cs typeface="Bitstream Vera Sans" charset="0"/>
                </a:rPr>
                <a:t>E</a:t>
              </a: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5661660" y="1806860"/>
              <a:ext cx="2606040" cy="829684"/>
            </a:xfrm>
            <a:prstGeom prst="line">
              <a:avLst/>
            </a:prstGeom>
            <a:noFill/>
            <a:ln w="28575" cmpd="sng">
              <a:solidFill>
                <a:srgbClr val="000000"/>
              </a:solidFill>
              <a:prstDash val="sysDash"/>
              <a:miter lim="800000"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 sz="1600" dirty="0"/>
            </a:p>
          </p:txBody>
        </p:sp>
        <p:sp>
          <p:nvSpPr>
            <p:cNvPr id="18" name="AutoShape 15"/>
            <p:cNvSpPr>
              <a:spLocks/>
            </p:cNvSpPr>
            <p:nvPr/>
          </p:nvSpPr>
          <p:spPr bwMode="auto">
            <a:xfrm>
              <a:off x="5681266" y="2677289"/>
              <a:ext cx="2514044" cy="314835"/>
            </a:xfrm>
            <a:custGeom>
              <a:avLst/>
              <a:gdLst>
                <a:gd name="T0" fmla="*/ 0 w 2646218"/>
                <a:gd name="T1" fmla="*/ 404812 h 404091"/>
                <a:gd name="T2" fmla="*/ 900594 w 2646218"/>
                <a:gd name="T3" fmla="*/ 57830 h 404091"/>
                <a:gd name="T4" fmla="*/ 1731912 w 2646218"/>
                <a:gd name="T5" fmla="*/ 57830 h 404091"/>
                <a:gd name="T6" fmla="*/ 2646362 w 2646218"/>
                <a:gd name="T7" fmla="*/ 377053 h 404091"/>
                <a:gd name="T8" fmla="*/ 0 w 2646218"/>
                <a:gd name="T9" fmla="*/ 0 h 404091"/>
                <a:gd name="T10" fmla="*/ 2646218 w 2646218"/>
                <a:gd name="T11" fmla="*/ 404091 h 4040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646218" h="404091">
                  <a:moveTo>
                    <a:pt x="0" y="404091"/>
                  </a:moveTo>
                  <a:cubicBezTo>
                    <a:pt x="305954" y="259772"/>
                    <a:pt x="611909" y="115454"/>
                    <a:pt x="900545" y="57727"/>
                  </a:cubicBezTo>
                  <a:cubicBezTo>
                    <a:pt x="1189181" y="0"/>
                    <a:pt x="1440872" y="4618"/>
                    <a:pt x="1731818" y="57727"/>
                  </a:cubicBezTo>
                  <a:cubicBezTo>
                    <a:pt x="2022764" y="110836"/>
                    <a:pt x="2334491" y="243608"/>
                    <a:pt x="2646218" y="376381"/>
                  </a:cubicBezTo>
                </a:path>
              </a:pathLst>
            </a:custGeom>
            <a:noFill/>
            <a:ln w="28575" cmpd="sng">
              <a:solidFill>
                <a:srgbClr val="000000"/>
              </a:solidFill>
              <a:prstDash val="sysDash"/>
              <a:miter lim="800000"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 dirty="0"/>
            </a:p>
          </p:txBody>
        </p:sp>
        <p:sp>
          <p:nvSpPr>
            <p:cNvPr id="19" name="AutoShape 16"/>
            <p:cNvSpPr>
              <a:spLocks/>
            </p:cNvSpPr>
            <p:nvPr/>
          </p:nvSpPr>
          <p:spPr bwMode="auto">
            <a:xfrm>
              <a:off x="7625239" y="2059964"/>
              <a:ext cx="675640" cy="419781"/>
            </a:xfrm>
            <a:custGeom>
              <a:avLst/>
              <a:gdLst>
                <a:gd name="T0" fmla="*/ 711200 w 711200"/>
                <a:gd name="T1" fmla="*/ 0 h 540327"/>
                <a:gd name="T2" fmla="*/ 101600 w 711200"/>
                <a:gd name="T3" fmla="*/ 207596 h 540327"/>
                <a:gd name="T4" fmla="*/ 101600 w 711200"/>
                <a:gd name="T5" fmla="*/ 359833 h 540327"/>
                <a:gd name="T6" fmla="*/ 683491 w 711200"/>
                <a:gd name="T7" fmla="*/ 539750 h 540327"/>
                <a:gd name="T8" fmla="*/ 0 w 711200"/>
                <a:gd name="T9" fmla="*/ 0 h 540327"/>
                <a:gd name="T10" fmla="*/ 711200 w 711200"/>
                <a:gd name="T11" fmla="*/ 540327 h 540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711200" h="540327">
                  <a:moveTo>
                    <a:pt x="711200" y="0"/>
                  </a:moveTo>
                  <a:cubicBezTo>
                    <a:pt x="457200" y="73891"/>
                    <a:pt x="203200" y="147782"/>
                    <a:pt x="101600" y="207818"/>
                  </a:cubicBezTo>
                  <a:cubicBezTo>
                    <a:pt x="0" y="267854"/>
                    <a:pt x="4618" y="304800"/>
                    <a:pt x="101600" y="360218"/>
                  </a:cubicBezTo>
                  <a:cubicBezTo>
                    <a:pt x="198582" y="415636"/>
                    <a:pt x="441036" y="477981"/>
                    <a:pt x="683491" y="540327"/>
                  </a:cubicBezTo>
                </a:path>
              </a:pathLst>
            </a:custGeom>
            <a:noFill/>
            <a:ln w="28575" cmpd="sng">
              <a:solidFill>
                <a:srgbClr val="000000"/>
              </a:solidFill>
              <a:prstDash val="sysDash"/>
              <a:miter lim="800000"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600" dirty="0"/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6668629" y="2752602"/>
              <a:ext cx="676084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dirty="0">
                  <a:solidFill>
                    <a:srgbClr val="000000"/>
                  </a:solidFill>
                  <a:ea typeface="Bitstream Vera Sans" charset="0"/>
                  <a:cs typeface="Bitstream Vera Sans" charset="0"/>
                </a:rPr>
                <a:t>R(D,C)</a:t>
              </a:r>
            </a:p>
          </p:txBody>
        </p:sp>
        <p:sp>
          <p:nvSpPr>
            <p:cNvPr id="21" name="Text Box 19"/>
            <p:cNvSpPr txBox="1">
              <a:spLocks noChangeArrowheads="1"/>
            </p:cNvSpPr>
            <p:nvPr/>
          </p:nvSpPr>
          <p:spPr bwMode="auto">
            <a:xfrm>
              <a:off x="7899150" y="2133600"/>
              <a:ext cx="656848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dirty="0">
                  <a:solidFill>
                    <a:srgbClr val="000000"/>
                  </a:solidFill>
                  <a:ea typeface="Bitstream Vera Sans" charset="0"/>
                  <a:cs typeface="Bitstream Vera Sans" charset="0"/>
                </a:rPr>
                <a:t>R(B,C)</a:t>
              </a:r>
            </a:p>
          </p:txBody>
        </p:sp>
        <p:sp>
          <p:nvSpPr>
            <p:cNvPr id="22" name="Text Box 19"/>
            <p:cNvSpPr txBox="1">
              <a:spLocks noChangeArrowheads="1"/>
            </p:cNvSpPr>
            <p:nvPr/>
          </p:nvSpPr>
          <p:spPr bwMode="auto">
            <a:xfrm>
              <a:off x="8305800" y="3505200"/>
              <a:ext cx="688407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1600" dirty="0">
                  <a:solidFill>
                    <a:srgbClr val="000000"/>
                  </a:solidFill>
                  <a:ea typeface="Bitstream Vera Sans" charset="0"/>
                  <a:cs typeface="Bitstream Vera Sans" charset="0"/>
                </a:rPr>
                <a:t>R</a:t>
              </a:r>
              <a:r>
                <a:rPr lang="en-US" sz="1600" dirty="0" smtClean="0">
                  <a:solidFill>
                    <a:srgbClr val="000000"/>
                  </a:solidFill>
                  <a:ea typeface="Bitstream Vera Sans" charset="0"/>
                  <a:cs typeface="Bitstream Vera Sans" charset="0"/>
                </a:rPr>
                <a:t>(C,</a:t>
              </a:r>
              <a:r>
                <a:rPr lang="en-US" sz="1600" dirty="0">
                  <a:solidFill>
                    <a:srgbClr val="000000"/>
                  </a:solidFill>
                  <a:ea typeface="Bitstream Vera Sans" charset="0"/>
                  <a:cs typeface="Bitstream Vera Sans" charset="0"/>
                </a:rPr>
                <a:t>C)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13"/>
          <p:cNvGrpSpPr>
            <a:grpSpLocks/>
          </p:cNvGrpSpPr>
          <p:nvPr/>
        </p:nvGrpSpPr>
        <p:grpSpPr bwMode="auto">
          <a:xfrm>
            <a:off x="4572000" y="3962400"/>
            <a:ext cx="914400" cy="914400"/>
            <a:chOff x="4941" y="1622"/>
            <a:chExt cx="343" cy="397"/>
          </a:xfrm>
        </p:grpSpPr>
        <p:pic>
          <p:nvPicPr>
            <p:cNvPr id="96" name="Picture 14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941" y="1622"/>
              <a:ext cx="343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7" name="Text Box 15"/>
            <p:cNvSpPr txBox="1">
              <a:spLocks noChangeArrowheads="1"/>
            </p:cNvSpPr>
            <p:nvPr/>
          </p:nvSpPr>
          <p:spPr bwMode="auto">
            <a:xfrm>
              <a:off x="5081" y="1858"/>
              <a:ext cx="92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algn="ctr"/>
              <a:endParaRPr lang="en-US" sz="1200" b="1" dirty="0"/>
            </a:p>
          </p:txBody>
        </p:sp>
      </p:grpSp>
      <p:pic>
        <p:nvPicPr>
          <p:cNvPr id="99" name="Picture 14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43400" y="4953000"/>
            <a:ext cx="914400" cy="518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1338072"/>
          </a:xfrm>
        </p:spPr>
        <p:txBody>
          <a:bodyPr>
            <a:normAutofit/>
          </a:bodyPr>
          <a:lstStyle/>
          <a:p>
            <a:r>
              <a:rPr lang="en-US" dirty="0" smtClean="0"/>
              <a:t>Solution: policy units</a:t>
            </a:r>
          </a:p>
          <a:p>
            <a:pPr lvl="1"/>
            <a:r>
              <a:rPr lang="en-US" dirty="0" smtClean="0"/>
              <a:t>Equivalence class on the reachability profile over the network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of Policies in an Enterprise</a:t>
            </a:r>
            <a:endParaRPr lang="en-US" dirty="0"/>
          </a:p>
        </p:txBody>
      </p:sp>
      <p:pic>
        <p:nvPicPr>
          <p:cNvPr id="88" name="Picture 110" descr="EndUserLef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95800" y="3124200"/>
            <a:ext cx="54697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" name="Picture 110" descr="EndUserLef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96630" y="3124200"/>
            <a:ext cx="54697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1" name="Picture 110" descr="EndUserLef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67200" y="5638800"/>
            <a:ext cx="54697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3" name="Straight Arrow Connector 92"/>
          <p:cNvCxnSpPr>
            <a:stCxn id="90" idx="2"/>
            <a:endCxn id="91" idx="0"/>
          </p:cNvCxnSpPr>
          <p:nvPr/>
        </p:nvCxnSpPr>
        <p:spPr>
          <a:xfrm rot="5400000">
            <a:off x="4229100" y="4197785"/>
            <a:ext cx="1752600" cy="1129430"/>
          </a:xfrm>
          <a:prstGeom prst="straightConnector1">
            <a:avLst/>
          </a:prstGeom>
          <a:ln w="254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>
            <a:stCxn id="88" idx="2"/>
            <a:endCxn id="91" idx="0"/>
          </p:cNvCxnSpPr>
          <p:nvPr/>
        </p:nvCxnSpPr>
        <p:spPr>
          <a:xfrm rot="5400000">
            <a:off x="3778685" y="4648200"/>
            <a:ext cx="1752600" cy="228600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" name="Picture 110" descr="EndUserLef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68030" y="5638800"/>
            <a:ext cx="54697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4" name="Straight Arrow Connector 103"/>
          <p:cNvCxnSpPr>
            <a:stCxn id="88" idx="2"/>
            <a:endCxn id="102" idx="0"/>
          </p:cNvCxnSpPr>
          <p:nvPr/>
        </p:nvCxnSpPr>
        <p:spPr>
          <a:xfrm rot="16200000" flipH="1">
            <a:off x="4229100" y="4426385"/>
            <a:ext cx="1752600" cy="672230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9" name="Picture 110" descr="EndUserLef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90800" y="3124200"/>
            <a:ext cx="54697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0" name="Group 13"/>
          <p:cNvGrpSpPr>
            <a:grpSpLocks/>
          </p:cNvGrpSpPr>
          <p:nvPr/>
        </p:nvGrpSpPr>
        <p:grpSpPr bwMode="auto">
          <a:xfrm>
            <a:off x="2743200" y="4038600"/>
            <a:ext cx="914400" cy="914400"/>
            <a:chOff x="4941" y="1622"/>
            <a:chExt cx="343" cy="397"/>
          </a:xfrm>
        </p:grpSpPr>
        <p:pic>
          <p:nvPicPr>
            <p:cNvPr id="111" name="Picture 14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941" y="1622"/>
              <a:ext cx="343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2" name="Text Box 15"/>
            <p:cNvSpPr txBox="1">
              <a:spLocks noChangeArrowheads="1"/>
            </p:cNvSpPr>
            <p:nvPr/>
          </p:nvSpPr>
          <p:spPr bwMode="auto">
            <a:xfrm>
              <a:off x="5081" y="1858"/>
              <a:ext cx="92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algn="ctr"/>
              <a:endParaRPr lang="en-US" sz="1200" b="1" dirty="0"/>
            </a:p>
          </p:txBody>
        </p:sp>
      </p:grpSp>
      <p:cxnSp>
        <p:nvCxnSpPr>
          <p:cNvPr id="113" name="Straight Arrow Connector 112"/>
          <p:cNvCxnSpPr>
            <a:stCxn id="109" idx="2"/>
            <a:endCxn id="102" idx="0"/>
          </p:cNvCxnSpPr>
          <p:nvPr/>
        </p:nvCxnSpPr>
        <p:spPr>
          <a:xfrm rot="16200000" flipH="1">
            <a:off x="3276600" y="3473885"/>
            <a:ext cx="1752600" cy="257723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109" idx="2"/>
            <a:endCxn id="91" idx="0"/>
          </p:cNvCxnSpPr>
          <p:nvPr/>
        </p:nvCxnSpPr>
        <p:spPr>
          <a:xfrm rot="16200000" flipH="1">
            <a:off x="2826185" y="3924300"/>
            <a:ext cx="1752600" cy="1676400"/>
          </a:xfrm>
          <a:prstGeom prst="straightConnector1">
            <a:avLst/>
          </a:prstGeom>
          <a:ln w="25400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>
            <a:stCxn id="109" idx="2"/>
            <a:endCxn id="88" idx="2"/>
          </p:cNvCxnSpPr>
          <p:nvPr/>
        </p:nvCxnSpPr>
        <p:spPr>
          <a:xfrm rot="16200000" flipH="1">
            <a:off x="3816785" y="2933700"/>
            <a:ext cx="1588" cy="1905000"/>
          </a:xfrm>
          <a:prstGeom prst="line">
            <a:avLst/>
          </a:pr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Rounded Rectangle 229"/>
          <p:cNvSpPr/>
          <p:nvPr/>
        </p:nvSpPr>
        <p:spPr>
          <a:xfrm>
            <a:off x="2438400" y="3048000"/>
            <a:ext cx="838200" cy="838200"/>
          </a:xfrm>
          <a:prstGeom prst="roundRect">
            <a:avLst/>
          </a:prstGeom>
          <a:noFill/>
          <a:ln w="28575"/>
        </p:spPr>
        <p:style>
          <a:lnRef idx="1">
            <a:schemeClr val="dk1"/>
          </a:lnRef>
          <a:fillRef idx="1002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TextBox 230"/>
          <p:cNvSpPr txBox="1"/>
          <p:nvPr/>
        </p:nvSpPr>
        <p:spPr>
          <a:xfrm>
            <a:off x="2362200" y="2743200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Host 1</a:t>
            </a:r>
            <a:endParaRPr lang="en-US" dirty="0"/>
          </a:p>
        </p:txBody>
      </p:sp>
      <p:sp>
        <p:nvSpPr>
          <p:cNvPr id="232" name="TextBox 231"/>
          <p:cNvSpPr txBox="1"/>
          <p:nvPr/>
        </p:nvSpPr>
        <p:spPr>
          <a:xfrm>
            <a:off x="4267200" y="2743200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Host 2</a:t>
            </a:r>
            <a:endParaRPr lang="en-US" dirty="0"/>
          </a:p>
        </p:txBody>
      </p:sp>
      <p:sp>
        <p:nvSpPr>
          <p:cNvPr id="233" name="TextBox 232"/>
          <p:cNvSpPr txBox="1"/>
          <p:nvPr/>
        </p:nvSpPr>
        <p:spPr>
          <a:xfrm>
            <a:off x="5253359" y="2743200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Host 3</a:t>
            </a:r>
            <a:endParaRPr lang="en-US" dirty="0"/>
          </a:p>
        </p:txBody>
      </p:sp>
      <p:sp>
        <p:nvSpPr>
          <p:cNvPr id="234" name="TextBox 233"/>
          <p:cNvSpPr txBox="1"/>
          <p:nvPr/>
        </p:nvSpPr>
        <p:spPr>
          <a:xfrm>
            <a:off x="4038600" y="6412468"/>
            <a:ext cx="918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Host 4</a:t>
            </a:r>
            <a:endParaRPr lang="en-US" dirty="0"/>
          </a:p>
        </p:txBody>
      </p:sp>
      <p:sp>
        <p:nvSpPr>
          <p:cNvPr id="236" name="TextBox 235"/>
          <p:cNvSpPr txBox="1"/>
          <p:nvPr/>
        </p:nvSpPr>
        <p:spPr>
          <a:xfrm>
            <a:off x="5105400" y="6400800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Host  5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4343400" y="3048000"/>
            <a:ext cx="838200" cy="838200"/>
          </a:xfrm>
          <a:prstGeom prst="roundRect">
            <a:avLst/>
          </a:prstGeom>
          <a:noFill/>
          <a:ln w="28575"/>
        </p:spPr>
        <p:style>
          <a:lnRef idx="1">
            <a:schemeClr val="dk1"/>
          </a:lnRef>
          <a:fillRef idx="1002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2438400" y="3048000"/>
            <a:ext cx="2743200" cy="838200"/>
          </a:xfrm>
          <a:prstGeom prst="roundRect">
            <a:avLst/>
          </a:prstGeom>
          <a:solidFill>
            <a:schemeClr val="accent2">
              <a:lumMod val="20000"/>
              <a:lumOff val="80000"/>
              <a:alpha val="28000"/>
            </a:schemeClr>
          </a:solidFill>
          <a:ln w="28575"/>
        </p:spPr>
        <p:style>
          <a:lnRef idx="1">
            <a:schemeClr val="dk1"/>
          </a:lnRef>
          <a:fillRef idx="1002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5257800" y="3048000"/>
            <a:ext cx="838200" cy="838200"/>
          </a:xfrm>
          <a:prstGeom prst="roundRect">
            <a:avLst/>
          </a:prstGeom>
          <a:solidFill>
            <a:schemeClr val="accent1">
              <a:lumMod val="60000"/>
              <a:lumOff val="40000"/>
              <a:alpha val="24000"/>
            </a:schemeClr>
          </a:solidFill>
          <a:ln w="28575"/>
        </p:spPr>
        <p:style>
          <a:lnRef idx="1">
            <a:schemeClr val="dk1"/>
          </a:lnRef>
          <a:fillRef idx="1002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ounded Rectangle 32"/>
          <p:cNvSpPr/>
          <p:nvPr/>
        </p:nvSpPr>
        <p:spPr>
          <a:xfrm>
            <a:off x="4114800" y="5562600"/>
            <a:ext cx="838200" cy="838200"/>
          </a:xfrm>
          <a:prstGeom prst="roundRect">
            <a:avLst/>
          </a:prstGeom>
          <a:solidFill>
            <a:srgbClr val="92D050">
              <a:alpha val="32000"/>
            </a:srgbClr>
          </a:solidFill>
          <a:ln w="28575"/>
        </p:spPr>
        <p:style>
          <a:lnRef idx="1">
            <a:schemeClr val="dk1"/>
          </a:lnRef>
          <a:fillRef idx="1002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ed Rectangle 33"/>
          <p:cNvSpPr/>
          <p:nvPr/>
        </p:nvSpPr>
        <p:spPr>
          <a:xfrm>
            <a:off x="5105400" y="5562600"/>
            <a:ext cx="838200" cy="838200"/>
          </a:xfrm>
          <a:prstGeom prst="roundRect">
            <a:avLst/>
          </a:prstGeom>
          <a:solidFill>
            <a:srgbClr val="C00000">
              <a:alpha val="34000"/>
            </a:srgbClr>
          </a:solidFill>
          <a:ln w="28575"/>
        </p:spPr>
        <p:style>
          <a:lnRef idx="1">
            <a:schemeClr val="dk1"/>
          </a:lnRef>
          <a:fillRef idx="1002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E2D8D-AD08-461B-928A-17D9C46E7D1D}" type="slidenum">
              <a:rPr lang="en-US" smtClean="0"/>
              <a:pPr/>
              <a:t>6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ransition advTm="5239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" grpId="0" animBg="1"/>
      <p:bldP spid="230" grpId="1" animBg="1"/>
      <p:bldP spid="30" grpId="0" animBg="1"/>
      <p:bldP spid="30" grpId="1" animBg="1"/>
      <p:bldP spid="31" grpId="0" animBg="1"/>
      <p:bldP spid="32" grpId="0" animBg="1"/>
      <p:bldP spid="33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Background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Motivation</a:t>
            </a:r>
          </a:p>
          <a:p>
            <a:r>
              <a:rPr lang="en-US" dirty="0" smtClean="0"/>
              <a:t>Extracting policy units</a:t>
            </a:r>
          </a:p>
          <a:p>
            <a:r>
              <a:rPr lang="en-US" dirty="0" smtClean="0"/>
              <a:t>Empirical study on 5 networks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E2D8D-AD08-461B-928A-17D9C46E7D1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 advTm="1364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Simulate control plane protocols</a:t>
            </a:r>
          </a:p>
          <a:p>
            <a:pPr lvl="1"/>
            <a:r>
              <a:rPr lang="en-US" dirty="0" smtClean="0"/>
              <a:t>Discover shortest paths</a:t>
            </a:r>
          </a:p>
          <a:p>
            <a:r>
              <a:rPr lang="en-US" dirty="0" smtClean="0"/>
              <a:t>Apply data plane restrictions</a:t>
            </a:r>
          </a:p>
          <a:p>
            <a:pPr marL="365760" lvl="1" indent="-256032">
              <a:spcBef>
                <a:spcPts val="400"/>
              </a:spcBef>
              <a:buSzPct val="68000"/>
              <a:buFont typeface="Wingdings 3"/>
              <a:buChar char=""/>
            </a:pPr>
            <a:r>
              <a:rPr lang="en-US" sz="2700" dirty="0" smtClean="0"/>
              <a:t>R</a:t>
            </a:r>
            <a:r>
              <a:rPr lang="en-US" sz="2700" baseline="30000" dirty="0" smtClean="0"/>
              <a:t>2</a:t>
            </a:r>
            <a:r>
              <a:rPr lang="en-US" sz="2700" dirty="0" smtClean="0"/>
              <a:t> reachability sets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Discovering Policy Units 1:  Extracting Router Reachability Set</a:t>
            </a:r>
            <a:endParaRPr lang="en-US" dirty="0"/>
          </a:p>
        </p:txBody>
      </p:sp>
      <p:sp>
        <p:nvSpPr>
          <p:cNvPr id="64" name="Line 14"/>
          <p:cNvSpPr>
            <a:spLocks noChangeShapeType="1"/>
          </p:cNvSpPr>
          <p:nvPr/>
        </p:nvSpPr>
        <p:spPr bwMode="auto">
          <a:xfrm flipV="1">
            <a:off x="2819400" y="3657600"/>
            <a:ext cx="1066800" cy="76200"/>
          </a:xfrm>
          <a:prstGeom prst="line">
            <a:avLst/>
          </a:prstGeom>
          <a:noFill/>
          <a:ln w="28575" cmpd="sng">
            <a:solidFill>
              <a:srgbClr val="000000"/>
            </a:solidFill>
            <a:prstDash val="sysDash"/>
            <a:miter lim="800000"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1600" dirty="0"/>
          </a:p>
        </p:txBody>
      </p:sp>
      <p:sp>
        <p:nvSpPr>
          <p:cNvPr id="65" name="Line 14"/>
          <p:cNvSpPr>
            <a:spLocks noChangeShapeType="1"/>
          </p:cNvSpPr>
          <p:nvPr/>
        </p:nvSpPr>
        <p:spPr bwMode="auto">
          <a:xfrm>
            <a:off x="2819400" y="3962400"/>
            <a:ext cx="457200" cy="533400"/>
          </a:xfrm>
          <a:prstGeom prst="line">
            <a:avLst/>
          </a:prstGeom>
          <a:noFill/>
          <a:ln w="28575" cmpd="sng">
            <a:solidFill>
              <a:srgbClr val="000000"/>
            </a:solidFill>
            <a:prstDash val="sysDash"/>
            <a:miter lim="800000"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 sz="1600" dirty="0"/>
          </a:p>
        </p:txBody>
      </p:sp>
      <p:grpSp>
        <p:nvGrpSpPr>
          <p:cNvPr id="164" name="Group 163"/>
          <p:cNvGrpSpPr/>
          <p:nvPr/>
        </p:nvGrpSpPr>
        <p:grpSpPr>
          <a:xfrm>
            <a:off x="1993604" y="3429000"/>
            <a:ext cx="2704369" cy="2081667"/>
            <a:chOff x="1155404" y="4572000"/>
            <a:chExt cx="2704369" cy="2081667"/>
          </a:xfrm>
        </p:grpSpPr>
        <p:grpSp>
          <p:nvGrpSpPr>
            <p:cNvPr id="165" name="Group 29"/>
            <p:cNvGrpSpPr>
              <a:grpSpLocks/>
            </p:cNvGrpSpPr>
            <p:nvPr/>
          </p:nvGrpSpPr>
          <p:grpSpPr bwMode="auto">
            <a:xfrm>
              <a:off x="1524000" y="4800600"/>
              <a:ext cx="544513" cy="630238"/>
              <a:chOff x="4941" y="1622"/>
              <a:chExt cx="343" cy="397"/>
            </a:xfrm>
          </p:grpSpPr>
          <p:pic>
            <p:nvPicPr>
              <p:cNvPr id="178" name="Picture 30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941" y="1622"/>
                <a:ext cx="343" cy="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79" name="Text Box 31"/>
              <p:cNvSpPr txBox="1">
                <a:spLocks noChangeArrowheads="1"/>
              </p:cNvSpPr>
              <p:nvPr/>
            </p:nvSpPr>
            <p:spPr bwMode="auto">
              <a:xfrm>
                <a:off x="5081" y="1858"/>
                <a:ext cx="92" cy="1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73025" tIns="36512" rIns="73025" bIns="36512">
                <a:spAutoFit/>
              </a:bodyPr>
              <a:lstStyle/>
              <a:p>
                <a:pPr algn="ctr" eaLnBrk="0" hangingPunct="0"/>
                <a:endParaRPr lang="en-US" sz="1200"/>
              </a:p>
            </p:txBody>
          </p:sp>
        </p:grpSp>
        <p:grpSp>
          <p:nvGrpSpPr>
            <p:cNvPr id="166" name="Group 29"/>
            <p:cNvGrpSpPr>
              <a:grpSpLocks/>
            </p:cNvGrpSpPr>
            <p:nvPr/>
          </p:nvGrpSpPr>
          <p:grpSpPr bwMode="auto">
            <a:xfrm>
              <a:off x="3124200" y="4724400"/>
              <a:ext cx="544513" cy="630238"/>
              <a:chOff x="4941" y="1622"/>
              <a:chExt cx="343" cy="397"/>
            </a:xfrm>
          </p:grpSpPr>
          <p:pic>
            <p:nvPicPr>
              <p:cNvPr id="176" name="Picture 30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941" y="1622"/>
                <a:ext cx="343" cy="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77" name="Text Box 31"/>
              <p:cNvSpPr txBox="1">
                <a:spLocks noChangeArrowheads="1"/>
              </p:cNvSpPr>
              <p:nvPr/>
            </p:nvSpPr>
            <p:spPr bwMode="auto">
              <a:xfrm>
                <a:off x="5081" y="1858"/>
                <a:ext cx="92" cy="1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73025" tIns="36512" rIns="73025" bIns="36512">
                <a:spAutoFit/>
              </a:bodyPr>
              <a:lstStyle/>
              <a:p>
                <a:pPr algn="ctr" eaLnBrk="0" hangingPunct="0"/>
                <a:endParaRPr lang="en-US" sz="1200"/>
              </a:p>
            </p:txBody>
          </p:sp>
        </p:grpSp>
        <p:grpSp>
          <p:nvGrpSpPr>
            <p:cNvPr id="167" name="Group 29"/>
            <p:cNvGrpSpPr>
              <a:grpSpLocks/>
            </p:cNvGrpSpPr>
            <p:nvPr/>
          </p:nvGrpSpPr>
          <p:grpSpPr bwMode="auto">
            <a:xfrm>
              <a:off x="2362200" y="5638800"/>
              <a:ext cx="544513" cy="630238"/>
              <a:chOff x="4941" y="1622"/>
              <a:chExt cx="343" cy="397"/>
            </a:xfrm>
          </p:grpSpPr>
          <p:pic>
            <p:nvPicPr>
              <p:cNvPr id="174" name="Picture 30"/>
              <p:cNvPicPr>
                <a:picLocks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941" y="1622"/>
                <a:ext cx="343" cy="2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75" name="Text Box 31"/>
              <p:cNvSpPr txBox="1">
                <a:spLocks noChangeArrowheads="1"/>
              </p:cNvSpPr>
              <p:nvPr/>
            </p:nvSpPr>
            <p:spPr bwMode="auto">
              <a:xfrm>
                <a:off x="5081" y="1858"/>
                <a:ext cx="92" cy="1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73025" tIns="36512" rIns="73025" bIns="36512">
                <a:spAutoFit/>
              </a:bodyPr>
              <a:lstStyle/>
              <a:p>
                <a:pPr algn="ctr" eaLnBrk="0" hangingPunct="0"/>
                <a:endParaRPr lang="en-US" sz="1200"/>
              </a:p>
            </p:txBody>
          </p:sp>
        </p:grpSp>
        <p:cxnSp>
          <p:nvCxnSpPr>
            <p:cNvPr id="168" name="Straight Connector 167"/>
            <p:cNvCxnSpPr>
              <a:stCxn id="178" idx="3"/>
              <a:endCxn id="174" idx="0"/>
            </p:cNvCxnSpPr>
            <p:nvPr/>
          </p:nvCxnSpPr>
          <p:spPr>
            <a:xfrm>
              <a:off x="2068513" y="4979194"/>
              <a:ext cx="565944" cy="659606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>
              <a:stCxn id="178" idx="3"/>
              <a:endCxn id="176" idx="1"/>
            </p:cNvCxnSpPr>
            <p:nvPr/>
          </p:nvCxnSpPr>
          <p:spPr>
            <a:xfrm flipV="1">
              <a:off x="2068513" y="4902994"/>
              <a:ext cx="1055687" cy="762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>
              <a:stCxn id="174" idx="0"/>
              <a:endCxn id="176" idx="1"/>
            </p:cNvCxnSpPr>
            <p:nvPr/>
          </p:nvCxnSpPr>
          <p:spPr>
            <a:xfrm rot="5400000" flipH="1" flipV="1">
              <a:off x="2511425" y="5026026"/>
              <a:ext cx="735806" cy="48974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Text Box 27"/>
            <p:cNvSpPr txBox="1">
              <a:spLocks noChangeArrowheads="1"/>
            </p:cNvSpPr>
            <p:nvPr/>
          </p:nvSpPr>
          <p:spPr bwMode="auto">
            <a:xfrm>
              <a:off x="3581400" y="4572000"/>
              <a:ext cx="278373" cy="7100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square"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4000" b="1" dirty="0" smtClean="0">
                  <a:solidFill>
                    <a:srgbClr val="000000"/>
                  </a:solidFill>
                  <a:ea typeface="Bitstream Vera Sans" charset="0"/>
                  <a:cs typeface="Bitstream Vera Sans" charset="0"/>
                </a:rPr>
                <a:t>H</a:t>
              </a:r>
              <a:endParaRPr lang="en-US" sz="4000" b="1" dirty="0">
                <a:solidFill>
                  <a:srgbClr val="000000"/>
                </a:solidFill>
                <a:ea typeface="Bitstream Vera Sans" charset="0"/>
                <a:cs typeface="Bitstream Vera Sans" charset="0"/>
              </a:endParaRPr>
            </a:p>
          </p:txBody>
        </p:sp>
        <p:sp>
          <p:nvSpPr>
            <p:cNvPr id="172" name="Text Box 26"/>
            <p:cNvSpPr txBox="1">
              <a:spLocks noChangeArrowheads="1"/>
            </p:cNvSpPr>
            <p:nvPr/>
          </p:nvSpPr>
          <p:spPr bwMode="auto">
            <a:xfrm>
              <a:off x="1155404" y="4648200"/>
              <a:ext cx="520996" cy="7100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square"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4000" b="1" dirty="0" smtClean="0">
                  <a:solidFill>
                    <a:srgbClr val="000000"/>
                  </a:solidFill>
                  <a:ea typeface="Bitstream Vera Sans" charset="0"/>
                  <a:cs typeface="Bitstream Vera Sans" charset="0"/>
                </a:rPr>
                <a:t>F</a:t>
              </a:r>
              <a:endParaRPr lang="en-US" sz="4000" b="1" dirty="0">
                <a:solidFill>
                  <a:srgbClr val="000000"/>
                </a:solidFill>
                <a:ea typeface="Bitstream Vera Sans" charset="0"/>
                <a:cs typeface="Bitstream Vera Sans" charset="0"/>
              </a:endParaRPr>
            </a:p>
          </p:txBody>
        </p:sp>
        <p:sp>
          <p:nvSpPr>
            <p:cNvPr id="173" name="Text Box 25"/>
            <p:cNvSpPr txBox="1">
              <a:spLocks noChangeArrowheads="1"/>
            </p:cNvSpPr>
            <p:nvPr/>
          </p:nvSpPr>
          <p:spPr bwMode="auto">
            <a:xfrm>
              <a:off x="2514600" y="5943600"/>
              <a:ext cx="372139" cy="7100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square" lIns="90000" tIns="46800" rIns="90000" bIns="46800">
              <a:spAutoFit/>
            </a:bodyPr>
            <a:lstStyle/>
            <a:p>
              <a:pPr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4000" b="1" dirty="0">
                  <a:solidFill>
                    <a:srgbClr val="000000"/>
                  </a:solidFill>
                  <a:ea typeface="Bitstream Vera Sans" charset="0"/>
                  <a:cs typeface="Bitstream Vera Sans" charset="0"/>
                </a:rPr>
                <a:t>I</a:t>
              </a:r>
            </a:p>
          </p:txBody>
        </p:sp>
      </p:grpSp>
      <p:sp>
        <p:nvSpPr>
          <p:cNvPr id="180" name="Rectangle 179"/>
          <p:cNvSpPr/>
          <p:nvPr/>
        </p:nvSpPr>
        <p:spPr>
          <a:xfrm>
            <a:off x="3810000" y="3810000"/>
            <a:ext cx="76200" cy="762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/>
          <p:cNvSpPr/>
          <p:nvPr/>
        </p:nvSpPr>
        <p:spPr>
          <a:xfrm>
            <a:off x="2819400" y="3733800"/>
            <a:ext cx="76200" cy="76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/>
          <p:cNvSpPr/>
          <p:nvPr/>
        </p:nvSpPr>
        <p:spPr>
          <a:xfrm>
            <a:off x="3810000" y="3657600"/>
            <a:ext cx="76200" cy="762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/>
          <p:cNvSpPr/>
          <p:nvPr/>
        </p:nvSpPr>
        <p:spPr>
          <a:xfrm>
            <a:off x="2819400" y="3886200"/>
            <a:ext cx="76200" cy="76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/>
          <p:cNvSpPr/>
          <p:nvPr/>
        </p:nvSpPr>
        <p:spPr>
          <a:xfrm>
            <a:off x="3429000" y="4419600"/>
            <a:ext cx="76200" cy="762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/>
          <p:cNvSpPr/>
          <p:nvPr/>
        </p:nvSpPr>
        <p:spPr>
          <a:xfrm>
            <a:off x="3276600" y="4419600"/>
            <a:ext cx="76200" cy="762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E2D8D-AD08-461B-928A-17D9C46E7D1D}" type="slidenum">
              <a:rPr lang="en-US" smtClean="0"/>
              <a:pPr/>
              <a:t>8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ransition advTm="4682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10416 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0.01112 L -0.10834 0.0166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0.05416 0.0833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" y="42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-0.00556 L -0.05 -0.0777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" y="-36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6 3.33333E-6 L 0.04167 -0.0833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" y="-42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-1.11111E-6 L -0.04166 0.0833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" y="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5" grpId="0" animBg="1"/>
      <p:bldP spid="180" grpId="0" animBg="1"/>
      <p:bldP spid="180" grpId="1" animBg="1"/>
      <p:bldP spid="181" grpId="0" animBg="1"/>
      <p:bldP spid="181" grpId="1" animBg="1"/>
      <p:bldP spid="182" grpId="0" animBg="1"/>
      <p:bldP spid="182" grpId="1" animBg="1"/>
      <p:bldP spid="183" grpId="0" animBg="1"/>
      <p:bldP spid="183" grpId="1" animBg="1"/>
      <p:bldP spid="184" grpId="0" animBg="1"/>
      <p:bldP spid="184" grpId="1" animBg="1"/>
      <p:bldP spid="185" grpId="0" animBg="1"/>
      <p:bldP spid="18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871472"/>
          </a:xfrm>
        </p:spPr>
        <p:txBody>
          <a:bodyPr>
            <a:normAutofit/>
          </a:bodyPr>
          <a:lstStyle/>
          <a:p>
            <a:r>
              <a:rPr lang="en-US" dirty="0" smtClean="0"/>
              <a:t>Decompose each RRS into several subnet reachability set</a:t>
            </a:r>
          </a:p>
          <a:p>
            <a:pPr lvl="1"/>
            <a:r>
              <a:rPr lang="en-US" dirty="0" smtClean="0"/>
              <a:t>Apply egress and ingress filters</a:t>
            </a:r>
          </a:p>
          <a:p>
            <a:r>
              <a:rPr lang="en-US" dirty="0" smtClean="0"/>
              <a:t>S</a:t>
            </a:r>
            <a:r>
              <a:rPr lang="en-US" baseline="30000" dirty="0" smtClean="0"/>
              <a:t>2</a:t>
            </a:r>
            <a:r>
              <a:rPr lang="en-US" dirty="0" smtClean="0"/>
              <a:t> reachability sets</a:t>
            </a:r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Discovering Policy Units 2:</a:t>
            </a:r>
            <a:br>
              <a:rPr lang="en-US" dirty="0" smtClean="0"/>
            </a:br>
            <a:r>
              <a:rPr lang="en-US" dirty="0" smtClean="0"/>
              <a:t>Extracting Subnet Reachability Set</a:t>
            </a:r>
            <a:endParaRPr lang="en-US" dirty="0"/>
          </a:p>
        </p:txBody>
      </p:sp>
      <p:grpSp>
        <p:nvGrpSpPr>
          <p:cNvPr id="88" name="Group 29"/>
          <p:cNvGrpSpPr>
            <a:grpSpLocks/>
          </p:cNvGrpSpPr>
          <p:nvPr/>
        </p:nvGrpSpPr>
        <p:grpSpPr bwMode="auto">
          <a:xfrm>
            <a:off x="2971800" y="3605667"/>
            <a:ext cx="544513" cy="630238"/>
            <a:chOff x="4941" y="1622"/>
            <a:chExt cx="343" cy="397"/>
          </a:xfrm>
        </p:grpSpPr>
        <p:pic>
          <p:nvPicPr>
            <p:cNvPr id="107" name="Picture 30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41" y="1622"/>
              <a:ext cx="343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8" name="Text Box 31"/>
            <p:cNvSpPr txBox="1">
              <a:spLocks noChangeArrowheads="1"/>
            </p:cNvSpPr>
            <p:nvPr/>
          </p:nvSpPr>
          <p:spPr bwMode="auto">
            <a:xfrm>
              <a:off x="5081" y="1858"/>
              <a:ext cx="92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algn="ctr" eaLnBrk="0" hangingPunct="0"/>
              <a:endParaRPr lang="en-US" sz="1200"/>
            </a:p>
          </p:txBody>
        </p:sp>
      </p:grpSp>
      <p:grpSp>
        <p:nvGrpSpPr>
          <p:cNvPr id="89" name="Group 29"/>
          <p:cNvGrpSpPr>
            <a:grpSpLocks/>
          </p:cNvGrpSpPr>
          <p:nvPr/>
        </p:nvGrpSpPr>
        <p:grpSpPr bwMode="auto">
          <a:xfrm>
            <a:off x="4572000" y="3529467"/>
            <a:ext cx="544513" cy="630238"/>
            <a:chOff x="4941" y="1622"/>
            <a:chExt cx="343" cy="397"/>
          </a:xfrm>
        </p:grpSpPr>
        <p:pic>
          <p:nvPicPr>
            <p:cNvPr id="105" name="Picture 30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41" y="1622"/>
              <a:ext cx="343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6" name="Text Box 31"/>
            <p:cNvSpPr txBox="1">
              <a:spLocks noChangeArrowheads="1"/>
            </p:cNvSpPr>
            <p:nvPr/>
          </p:nvSpPr>
          <p:spPr bwMode="auto">
            <a:xfrm>
              <a:off x="5081" y="1858"/>
              <a:ext cx="92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algn="ctr" eaLnBrk="0" hangingPunct="0"/>
              <a:endParaRPr lang="en-US" sz="1200"/>
            </a:p>
          </p:txBody>
        </p:sp>
      </p:grpSp>
      <p:grpSp>
        <p:nvGrpSpPr>
          <p:cNvPr id="90" name="Group 29"/>
          <p:cNvGrpSpPr>
            <a:grpSpLocks/>
          </p:cNvGrpSpPr>
          <p:nvPr/>
        </p:nvGrpSpPr>
        <p:grpSpPr bwMode="auto">
          <a:xfrm>
            <a:off x="3810000" y="4443867"/>
            <a:ext cx="544513" cy="630238"/>
            <a:chOff x="4941" y="1622"/>
            <a:chExt cx="343" cy="397"/>
          </a:xfrm>
        </p:grpSpPr>
        <p:pic>
          <p:nvPicPr>
            <p:cNvPr id="103" name="Picture 30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41" y="1622"/>
              <a:ext cx="343" cy="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4" name="Text Box 31"/>
            <p:cNvSpPr txBox="1">
              <a:spLocks noChangeArrowheads="1"/>
            </p:cNvSpPr>
            <p:nvPr/>
          </p:nvSpPr>
          <p:spPr bwMode="auto">
            <a:xfrm>
              <a:off x="5081" y="1858"/>
              <a:ext cx="92" cy="1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73025" tIns="36512" rIns="73025" bIns="36512">
              <a:spAutoFit/>
            </a:bodyPr>
            <a:lstStyle/>
            <a:p>
              <a:pPr algn="ctr" eaLnBrk="0" hangingPunct="0"/>
              <a:endParaRPr lang="en-US" sz="1200"/>
            </a:p>
          </p:txBody>
        </p:sp>
      </p:grpSp>
      <p:sp>
        <p:nvSpPr>
          <p:cNvPr id="91" name="Cloud"/>
          <p:cNvSpPr>
            <a:spLocks noChangeAspect="1" noEditPoints="1" noChangeArrowheads="1"/>
          </p:cNvSpPr>
          <p:nvPr/>
        </p:nvSpPr>
        <p:spPr bwMode="auto">
          <a:xfrm>
            <a:off x="1981200" y="3529467"/>
            <a:ext cx="682752" cy="4572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92" name="Cloud"/>
          <p:cNvSpPr>
            <a:spLocks noChangeAspect="1" noEditPoints="1" noChangeArrowheads="1"/>
          </p:cNvSpPr>
          <p:nvPr/>
        </p:nvSpPr>
        <p:spPr bwMode="auto">
          <a:xfrm flipH="1">
            <a:off x="5791200" y="3505200"/>
            <a:ext cx="568960" cy="38100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93" name="Cloud"/>
          <p:cNvSpPr>
            <a:spLocks noChangeAspect="1" noEditPoints="1" noChangeArrowheads="1"/>
          </p:cNvSpPr>
          <p:nvPr/>
        </p:nvSpPr>
        <p:spPr bwMode="auto">
          <a:xfrm>
            <a:off x="3733800" y="5358267"/>
            <a:ext cx="682753" cy="457201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cxnSp>
        <p:nvCxnSpPr>
          <p:cNvPr id="94" name="Straight Connector 93"/>
          <p:cNvCxnSpPr>
            <a:stCxn id="107" idx="3"/>
            <a:endCxn id="103" idx="0"/>
          </p:cNvCxnSpPr>
          <p:nvPr/>
        </p:nvCxnSpPr>
        <p:spPr>
          <a:xfrm>
            <a:off x="3516313" y="3784261"/>
            <a:ext cx="565944" cy="65960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>
            <a:stCxn id="107" idx="3"/>
            <a:endCxn id="105" idx="1"/>
          </p:cNvCxnSpPr>
          <p:nvPr/>
        </p:nvCxnSpPr>
        <p:spPr>
          <a:xfrm flipV="1">
            <a:off x="3516313" y="3708061"/>
            <a:ext cx="1055687" cy="762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103" idx="0"/>
            <a:endCxn id="105" idx="1"/>
          </p:cNvCxnSpPr>
          <p:nvPr/>
        </p:nvCxnSpPr>
        <p:spPr>
          <a:xfrm rot="5400000" flipH="1" flipV="1">
            <a:off x="3959225" y="3831093"/>
            <a:ext cx="735806" cy="48974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103" idx="2"/>
            <a:endCxn id="93" idx="3"/>
          </p:cNvCxnSpPr>
          <p:nvPr/>
        </p:nvCxnSpPr>
        <p:spPr>
          <a:xfrm rot="5400000">
            <a:off x="3787041" y="5089191"/>
            <a:ext cx="583353" cy="708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>
            <a:stCxn id="105" idx="3"/>
            <a:endCxn id="92" idx="2"/>
          </p:cNvCxnSpPr>
          <p:nvPr/>
        </p:nvCxnSpPr>
        <p:spPr>
          <a:xfrm flipV="1">
            <a:off x="5116513" y="3695700"/>
            <a:ext cx="675161" cy="1236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stCxn id="91" idx="2"/>
            <a:endCxn id="107" idx="1"/>
          </p:cNvCxnSpPr>
          <p:nvPr/>
        </p:nvCxnSpPr>
        <p:spPr>
          <a:xfrm>
            <a:off x="2663383" y="3758067"/>
            <a:ext cx="308417" cy="2619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 Box 27"/>
          <p:cNvSpPr txBox="1">
            <a:spLocks noChangeArrowheads="1"/>
          </p:cNvSpPr>
          <p:nvPr/>
        </p:nvSpPr>
        <p:spPr bwMode="auto">
          <a:xfrm>
            <a:off x="5665227" y="3404733"/>
            <a:ext cx="887973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 smtClean="0">
                <a:solidFill>
                  <a:srgbClr val="000000"/>
                </a:solidFill>
                <a:ea typeface="Bitstream Vera Sans" charset="0"/>
                <a:cs typeface="Bitstream Vera Sans" charset="0"/>
              </a:rPr>
              <a:t>SH</a:t>
            </a:r>
            <a:endParaRPr lang="en-US" sz="4000" b="1" dirty="0">
              <a:solidFill>
                <a:srgbClr val="000000"/>
              </a:solidFill>
              <a:ea typeface="Bitstream Vera Sans" charset="0"/>
              <a:cs typeface="Bitstream Vera Sans" charset="0"/>
            </a:endParaRPr>
          </a:p>
        </p:txBody>
      </p:sp>
      <p:sp>
        <p:nvSpPr>
          <p:cNvPr id="101" name="Text Box 26"/>
          <p:cNvSpPr txBox="1">
            <a:spLocks noChangeArrowheads="1"/>
          </p:cNvSpPr>
          <p:nvPr/>
        </p:nvSpPr>
        <p:spPr bwMode="auto">
          <a:xfrm>
            <a:off x="1905000" y="3480933"/>
            <a:ext cx="838200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 smtClean="0">
                <a:solidFill>
                  <a:srgbClr val="000000"/>
                </a:solidFill>
                <a:ea typeface="Bitstream Vera Sans" charset="0"/>
                <a:cs typeface="Bitstream Vera Sans" charset="0"/>
              </a:rPr>
              <a:t>SF</a:t>
            </a:r>
            <a:endParaRPr lang="en-US" sz="4000" b="1" dirty="0">
              <a:solidFill>
                <a:srgbClr val="000000"/>
              </a:solidFill>
              <a:ea typeface="Bitstream Vera Sans" charset="0"/>
              <a:cs typeface="Bitstream Vera Sans" charset="0"/>
            </a:endParaRPr>
          </a:p>
        </p:txBody>
      </p:sp>
      <p:sp>
        <p:nvSpPr>
          <p:cNvPr id="102" name="Text Box 25"/>
          <p:cNvSpPr txBox="1">
            <a:spLocks noChangeArrowheads="1"/>
          </p:cNvSpPr>
          <p:nvPr/>
        </p:nvSpPr>
        <p:spPr bwMode="auto">
          <a:xfrm>
            <a:off x="3742661" y="5309733"/>
            <a:ext cx="753139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 smtClean="0">
                <a:solidFill>
                  <a:srgbClr val="000000"/>
                </a:solidFill>
                <a:ea typeface="Bitstream Vera Sans" charset="0"/>
                <a:cs typeface="Bitstream Vera Sans" charset="0"/>
              </a:rPr>
              <a:t>SI</a:t>
            </a:r>
            <a:endParaRPr lang="en-US" sz="4000" b="1" dirty="0">
              <a:solidFill>
                <a:srgbClr val="000000"/>
              </a:solidFill>
              <a:ea typeface="Bitstream Vera Sans" charset="0"/>
              <a:cs typeface="Bitstream Vera Sans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5647948" y="3803396"/>
            <a:ext cx="67051" cy="8280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/>
          <p:cNvSpPr/>
          <p:nvPr/>
        </p:nvSpPr>
        <p:spPr>
          <a:xfrm>
            <a:off x="2667000" y="3657600"/>
            <a:ext cx="76200" cy="76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5647948" y="3650996"/>
            <a:ext cx="67051" cy="82804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/>
          <p:cNvSpPr/>
          <p:nvPr/>
        </p:nvSpPr>
        <p:spPr>
          <a:xfrm>
            <a:off x="2667000" y="3733800"/>
            <a:ext cx="76200" cy="762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/>
          <p:cNvSpPr/>
          <p:nvPr/>
        </p:nvSpPr>
        <p:spPr>
          <a:xfrm>
            <a:off x="4114800" y="5257800"/>
            <a:ext cx="76200" cy="762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/>
          <p:cNvSpPr/>
          <p:nvPr/>
        </p:nvSpPr>
        <p:spPr>
          <a:xfrm>
            <a:off x="3962400" y="5257800"/>
            <a:ext cx="76200" cy="7620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AutoShape 15"/>
          <p:cNvSpPr>
            <a:spLocks/>
          </p:cNvSpPr>
          <p:nvPr/>
        </p:nvSpPr>
        <p:spPr bwMode="auto">
          <a:xfrm rot="18914930">
            <a:off x="3715978" y="3940711"/>
            <a:ext cx="1334890" cy="366967"/>
          </a:xfrm>
          <a:custGeom>
            <a:avLst/>
            <a:gdLst>
              <a:gd name="T0" fmla="*/ 0 w 2646218"/>
              <a:gd name="T1" fmla="*/ 404812 h 404091"/>
              <a:gd name="T2" fmla="*/ 900594 w 2646218"/>
              <a:gd name="T3" fmla="*/ 57830 h 404091"/>
              <a:gd name="T4" fmla="*/ 1731912 w 2646218"/>
              <a:gd name="T5" fmla="*/ 57830 h 404091"/>
              <a:gd name="T6" fmla="*/ 2646362 w 2646218"/>
              <a:gd name="T7" fmla="*/ 377053 h 404091"/>
              <a:gd name="T8" fmla="*/ 0 w 2646218"/>
              <a:gd name="T9" fmla="*/ 0 h 404091"/>
              <a:gd name="T10" fmla="*/ 2646218 w 2646218"/>
              <a:gd name="T11" fmla="*/ 404091 h 4040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646218" h="404091">
                <a:moveTo>
                  <a:pt x="0" y="404091"/>
                </a:moveTo>
                <a:cubicBezTo>
                  <a:pt x="305954" y="259772"/>
                  <a:pt x="611909" y="115454"/>
                  <a:pt x="900545" y="57727"/>
                </a:cubicBezTo>
                <a:cubicBezTo>
                  <a:pt x="1189181" y="0"/>
                  <a:pt x="1440872" y="4618"/>
                  <a:pt x="1731818" y="57727"/>
                </a:cubicBezTo>
                <a:cubicBezTo>
                  <a:pt x="2022764" y="110836"/>
                  <a:pt x="2334491" y="243608"/>
                  <a:pt x="2646218" y="376381"/>
                </a:cubicBezTo>
              </a:path>
            </a:pathLst>
          </a:custGeom>
          <a:noFill/>
          <a:ln w="44450" cmpd="sng">
            <a:solidFill>
              <a:srgbClr val="000000"/>
            </a:solidFill>
            <a:prstDash val="sysDash"/>
            <a:miter lim="800000"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 dirty="0"/>
          </a:p>
        </p:txBody>
      </p:sp>
      <p:sp>
        <p:nvSpPr>
          <p:cNvPr id="137" name="Oval 136"/>
          <p:cNvSpPr/>
          <p:nvPr/>
        </p:nvSpPr>
        <p:spPr>
          <a:xfrm>
            <a:off x="3581400" y="5257800"/>
            <a:ext cx="990600" cy="685800"/>
          </a:xfrm>
          <a:prstGeom prst="ellipse">
            <a:avLst/>
          </a:prstGeom>
          <a:noFill/>
          <a:ln w="38100" cmpd="sng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val 137"/>
          <p:cNvSpPr/>
          <p:nvPr/>
        </p:nvSpPr>
        <p:spPr>
          <a:xfrm>
            <a:off x="5715000" y="3352800"/>
            <a:ext cx="838200" cy="685800"/>
          </a:xfrm>
          <a:prstGeom prst="ellipse">
            <a:avLst/>
          </a:prstGeom>
          <a:noFill/>
          <a:ln w="38100" cmpd="sng">
            <a:solidFill>
              <a:schemeClr val="tx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 Box 26"/>
          <p:cNvSpPr txBox="1">
            <a:spLocks noChangeArrowheads="1"/>
          </p:cNvSpPr>
          <p:nvPr/>
        </p:nvSpPr>
        <p:spPr bwMode="auto">
          <a:xfrm>
            <a:off x="4572000" y="2971800"/>
            <a:ext cx="533400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 smtClean="0">
                <a:solidFill>
                  <a:srgbClr val="000000"/>
                </a:solidFill>
                <a:ea typeface="Bitstream Vera Sans" charset="0"/>
                <a:cs typeface="Bitstream Vera Sans" charset="0"/>
              </a:rPr>
              <a:t>H</a:t>
            </a:r>
            <a:endParaRPr lang="en-US" sz="4000" b="1" dirty="0">
              <a:solidFill>
                <a:srgbClr val="000000"/>
              </a:solidFill>
              <a:ea typeface="Bitstream Vera Sans" charset="0"/>
              <a:cs typeface="Bitstream Vera Sans" charset="0"/>
            </a:endParaRPr>
          </a:p>
        </p:txBody>
      </p:sp>
      <p:sp>
        <p:nvSpPr>
          <p:cNvPr id="38" name="Text Box 26"/>
          <p:cNvSpPr txBox="1">
            <a:spLocks noChangeArrowheads="1"/>
          </p:cNvSpPr>
          <p:nvPr/>
        </p:nvSpPr>
        <p:spPr bwMode="auto">
          <a:xfrm>
            <a:off x="2971800" y="3099933"/>
            <a:ext cx="533400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 smtClean="0">
                <a:solidFill>
                  <a:srgbClr val="000000"/>
                </a:solidFill>
                <a:ea typeface="Bitstream Vera Sans" charset="0"/>
                <a:cs typeface="Bitstream Vera Sans" charset="0"/>
              </a:rPr>
              <a:t>F</a:t>
            </a:r>
            <a:endParaRPr lang="en-US" sz="4000" b="1" dirty="0">
              <a:solidFill>
                <a:srgbClr val="000000"/>
              </a:solidFill>
              <a:ea typeface="Bitstream Vera Sans" charset="0"/>
              <a:cs typeface="Bitstream Vera Sans" charset="0"/>
            </a:endParaRPr>
          </a:p>
        </p:txBody>
      </p:sp>
      <p:sp>
        <p:nvSpPr>
          <p:cNvPr id="39" name="Text Box 26"/>
          <p:cNvSpPr txBox="1">
            <a:spLocks noChangeArrowheads="1"/>
          </p:cNvSpPr>
          <p:nvPr/>
        </p:nvSpPr>
        <p:spPr bwMode="auto">
          <a:xfrm>
            <a:off x="3505200" y="4319133"/>
            <a:ext cx="533400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 smtClean="0">
                <a:solidFill>
                  <a:srgbClr val="000000"/>
                </a:solidFill>
                <a:ea typeface="Bitstream Vera Sans" charset="0"/>
                <a:cs typeface="Bitstream Vera Sans" charset="0"/>
              </a:rPr>
              <a:t>I</a:t>
            </a:r>
            <a:endParaRPr lang="en-US" sz="4000" b="1" dirty="0">
              <a:solidFill>
                <a:srgbClr val="000000"/>
              </a:solidFill>
              <a:ea typeface="Bitstream Vera Sans" charset="0"/>
              <a:cs typeface="Bitstream Vera Sans" charset="0"/>
            </a:endParaRPr>
          </a:p>
        </p:txBody>
      </p:sp>
      <p:pic>
        <p:nvPicPr>
          <p:cNvPr id="2050" name="Picture 2" descr="C:\Documents and Settings\Theophilus Benson\Local Settings\Temporary Internet Files\Content.IE5\CN1YYB0F\MCj0431622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200" y="4724400"/>
            <a:ext cx="533400" cy="533400"/>
          </a:xfrm>
          <a:prstGeom prst="rect">
            <a:avLst/>
          </a:prstGeom>
          <a:noFill/>
        </p:spPr>
      </p:pic>
      <p:pic>
        <p:nvPicPr>
          <p:cNvPr id="42" name="Picture 2" descr="C:\Documents and Settings\Theophilus Benson\Local Settings\Temporary Internet Files\Content.IE5\CN1YYB0F\MCj0431622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20823" y="3444424"/>
            <a:ext cx="457200" cy="457200"/>
          </a:xfrm>
          <a:prstGeom prst="rect">
            <a:avLst/>
          </a:prstGeom>
          <a:noFill/>
        </p:spPr>
      </p:pic>
      <p:cxnSp>
        <p:nvCxnSpPr>
          <p:cNvPr id="43" name="Straight Arrow Connector 42"/>
          <p:cNvCxnSpPr/>
          <p:nvPr/>
        </p:nvCxnSpPr>
        <p:spPr>
          <a:xfrm rot="5400000" flipH="1" flipV="1">
            <a:off x="3923506" y="4990306"/>
            <a:ext cx="381000" cy="1588"/>
          </a:xfrm>
          <a:prstGeom prst="straightConnector1">
            <a:avLst/>
          </a:prstGeom>
          <a:ln w="50800">
            <a:solidFill>
              <a:schemeClr val="tx1"/>
            </a:solidFill>
            <a:prstDash val="sysDash"/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5227675" y="3703677"/>
            <a:ext cx="381000" cy="1588"/>
          </a:xfrm>
          <a:prstGeom prst="straightConnector1">
            <a:avLst/>
          </a:prstGeom>
          <a:ln w="63500">
            <a:solidFill>
              <a:schemeClr val="tx1"/>
            </a:solidFill>
            <a:prstDash val="sysDash"/>
            <a:miter lim="800000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Slide Number Placeholder 5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E2D8D-AD08-461B-928A-17D9C46E7D1D}" type="slidenum">
              <a:rPr lang="en-US" smtClean="0"/>
              <a:pPr/>
              <a:t>9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ransition advTm="7084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1065 L 0.32969 0.0050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" y="-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6 0.00555 L -0.325 0.01111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" y="3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9.48854E-8 L 0.15 0.2332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" y="11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0.00556 L -0.1375 -0.2166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" y="-11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56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01111 L 0.1625 -0.216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" y="-114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9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44444E-6 L -0.175 0.2111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" y="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34" grpId="0" animBg="1"/>
      <p:bldP spid="137" grpId="0" animBg="1"/>
      <p:bldP spid="13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2|0.3|25.3|2.6|1.4|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9|7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16.9|2.1|1|3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6.9|4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6|2.6|8.2|3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3|5.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6500</TotalTime>
  <Words>912</Words>
  <Application>Microsoft Office PowerPoint</Application>
  <PresentationFormat>On-screen Show (4:3)</PresentationFormat>
  <Paragraphs>260</Paragraphs>
  <Slides>25</Slides>
  <Notes>9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Concourse</vt:lpstr>
      <vt:lpstr>Mining Policies From Enterprise Network Configuration</vt:lpstr>
      <vt:lpstr>Enterprise Network Policies</vt:lpstr>
      <vt:lpstr>Implementing Network Policies</vt:lpstr>
      <vt:lpstr>Motivation: Discovering Network Policies</vt:lpstr>
      <vt:lpstr>Current Approaches for Discovering Network Policies</vt:lpstr>
      <vt:lpstr>Example of Policies in an Enterprise</vt:lpstr>
      <vt:lpstr>Outline</vt:lpstr>
      <vt:lpstr>Discovering Policy Units 1:  Extracting Router Reachability Set</vt:lpstr>
      <vt:lpstr>Discovering Policy Units 2: Extracting Subnet Reachability Set</vt:lpstr>
      <vt:lpstr>Discovering Policy Units 3: Extracting Subunit</vt:lpstr>
      <vt:lpstr>Discovering Policy Units 4: The Policy Units</vt:lpstr>
      <vt:lpstr>Policy Units in Enterprises</vt:lpstr>
      <vt:lpstr>Footprint of Policy Units</vt:lpstr>
      <vt:lpstr>Policy Units in a Policy-lite Enterprise</vt:lpstr>
      <vt:lpstr>Policy Units in a Policy-heavy Enterprise</vt:lpstr>
      <vt:lpstr>Conclusion</vt:lpstr>
      <vt:lpstr>Thank You</vt:lpstr>
      <vt:lpstr>Related Work</vt:lpstr>
      <vt:lpstr>Reachability Sets As ACLs</vt:lpstr>
      <vt:lpstr>Hashing ACLs</vt:lpstr>
      <vt:lpstr>Reachability Profile</vt:lpstr>
      <vt:lpstr>Subnet Matrix</vt:lpstr>
      <vt:lpstr>Slide 23</vt:lpstr>
      <vt:lpstr>Slide 24</vt:lpstr>
      <vt:lpstr>Results: Policy Units In Enterprises</vt:lpstr>
    </vt:vector>
  </TitlesOfParts>
  <Company>wisc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Mining Policies From Enterprise Network Configuration</dc:title>
  <dc:creator>Theophilus Benson</dc:creator>
  <cp:lastModifiedBy>Theophilus Benson</cp:lastModifiedBy>
  <cp:revision>386</cp:revision>
  <dcterms:created xsi:type="dcterms:W3CDTF">2009-10-27T12:03:02Z</dcterms:created>
  <dcterms:modified xsi:type="dcterms:W3CDTF">2009-11-07T23:26:16Z</dcterms:modified>
</cp:coreProperties>
</file>