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657" r:id="rId2"/>
    <p:sldId id="658" r:id="rId3"/>
    <p:sldId id="659" r:id="rId4"/>
    <p:sldId id="660" r:id="rId5"/>
    <p:sldId id="661" r:id="rId6"/>
    <p:sldId id="662" r:id="rId7"/>
    <p:sldId id="663" r:id="rId8"/>
    <p:sldId id="665" r:id="rId9"/>
    <p:sldId id="664" r:id="rId10"/>
    <p:sldId id="666" r:id="rId11"/>
    <p:sldId id="667" r:id="rId12"/>
  </p:sldIdLst>
  <p:sldSz cx="9144000" cy="6858000" type="screen4x3"/>
  <p:notesSz cx="6940550" cy="90805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–"/>
      <a:defRPr kumimoji="1" sz="20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–"/>
      <a:defRPr kumimoji="1" sz="20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–"/>
      <a:defRPr kumimoji="1" sz="20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–"/>
      <a:defRPr kumimoji="1" sz="20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–"/>
      <a:defRPr kumimoji="1" sz="20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DC"/>
    <a:srgbClr val="C5F1FF"/>
    <a:srgbClr val="007894"/>
    <a:srgbClr val="FFCC00"/>
    <a:srgbClr val="478E16"/>
    <a:srgbClr val="FF00FF"/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34564" autoAdjust="0"/>
    <p:restoredTop sz="86323" autoAdjust="0"/>
  </p:normalViewPr>
  <p:slideViewPr>
    <p:cSldViewPr snapToGrid="0">
      <p:cViewPr varScale="1">
        <p:scale>
          <a:sx n="78" d="100"/>
          <a:sy n="78" d="100"/>
        </p:scale>
        <p:origin x="1848" y="96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55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548" y="990"/>
      </p:cViewPr>
      <p:guideLst>
        <p:guide orient="horz" pos="2860"/>
        <p:guide pos="218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32" tIns="44917" rIns="89832" bIns="44917" numCol="1" anchor="t" anchorCtr="0" compatLnSpc="1">
            <a:prstTxWarp prst="textNoShape">
              <a:avLst/>
            </a:prstTxWarp>
          </a:bodyPr>
          <a:lstStyle>
            <a:lvl1pPr defTabSz="900113"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3825" y="0"/>
            <a:ext cx="30257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32" tIns="44917" rIns="89832" bIns="44917" numCol="1" anchor="t" anchorCtr="0" compatLnSpc="1">
            <a:prstTxWarp prst="textNoShape">
              <a:avLst/>
            </a:prstTxWarp>
          </a:bodyPr>
          <a:lstStyle>
            <a:lvl1pPr algn="r" defTabSz="900113"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47113"/>
            <a:ext cx="30257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32" tIns="44917" rIns="89832" bIns="44917" numCol="1" anchor="b" anchorCtr="0" compatLnSpc="1">
            <a:prstTxWarp prst="textNoShape">
              <a:avLst/>
            </a:prstTxWarp>
          </a:bodyPr>
          <a:lstStyle>
            <a:lvl1pPr defTabSz="900113"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3825" y="8647113"/>
            <a:ext cx="30257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32" tIns="44917" rIns="89832" bIns="44917" numCol="1" anchor="b" anchorCtr="0" compatLnSpc="1">
            <a:prstTxWarp prst="textNoShape">
              <a:avLst/>
            </a:prstTxWarp>
          </a:bodyPr>
          <a:lstStyle>
            <a:lvl1pPr algn="r" defTabSz="900113"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E6A2AE57-3BED-486F-A398-FE2BC0F122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29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845" tIns="44924" rIns="89845" bIns="44924" numCol="1" anchor="t" anchorCtr="0" compatLnSpc="1">
            <a:prstTxWarp prst="textNoShape">
              <a:avLst/>
            </a:prstTxWarp>
          </a:bodyPr>
          <a:lstStyle>
            <a:lvl1pPr defTabSz="900113"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42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33825" y="0"/>
            <a:ext cx="3025775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845" tIns="44924" rIns="89845" bIns="44924" numCol="1" anchor="t" anchorCtr="0" compatLnSpc="1">
            <a:prstTxWarp prst="textNoShape">
              <a:avLst/>
            </a:prstTxWarp>
          </a:bodyPr>
          <a:lstStyle>
            <a:lvl1pPr algn="r" defTabSz="900113"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42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671513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324350"/>
            <a:ext cx="5143500" cy="4098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845" tIns="44924" rIns="89845" bIns="449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47113"/>
            <a:ext cx="3025775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845" tIns="44924" rIns="89845" bIns="44924" numCol="1" anchor="b" anchorCtr="0" compatLnSpc="1">
            <a:prstTxWarp prst="textNoShape">
              <a:avLst/>
            </a:prstTxWarp>
          </a:bodyPr>
          <a:lstStyle>
            <a:lvl1pPr defTabSz="900113"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42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3825" y="8647113"/>
            <a:ext cx="3025775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845" tIns="44924" rIns="89845" bIns="44924" numCol="1" anchor="b" anchorCtr="0" compatLnSpc="1">
            <a:prstTxWarp prst="textNoShape">
              <a:avLst/>
            </a:prstTxWarp>
          </a:bodyPr>
          <a:lstStyle>
            <a:lvl1pPr algn="r" defTabSz="900113"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5D0822F5-2E57-442C-80F4-1571946EB6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81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E1B0C4-291E-4F1F-BE3F-0280AD7DEA9F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mart.com/ip/12490924" TargetMode="External"/><Relationship Id="rId2" Type="http://schemas.openxmlformats.org/officeDocument/2006/relationships/hyperlink" Target="http://www.walmart.com/ip/1496834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57252"/>
            <a:ext cx="8021319" cy="1031875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 smtClean="0"/>
              <a:t>Chong Sun, </a:t>
            </a:r>
            <a:r>
              <a:rPr lang="en-US" dirty="0" err="1" smtClean="0"/>
              <a:t>Narasimhan</a:t>
            </a:r>
            <a:r>
              <a:rPr lang="en-US" dirty="0" smtClean="0"/>
              <a:t> </a:t>
            </a:r>
            <a:r>
              <a:rPr lang="en-US" dirty="0" err="1" smtClean="0"/>
              <a:t>Rampalli</a:t>
            </a:r>
            <a:r>
              <a:rPr lang="en-US" dirty="0" smtClean="0"/>
              <a:t>, Frank Yang, </a:t>
            </a:r>
            <a:r>
              <a:rPr lang="en-US" dirty="0" err="1" smtClean="0"/>
              <a:t>AnHai</a:t>
            </a:r>
            <a:r>
              <a:rPr lang="en-US" dirty="0" smtClean="0"/>
              <a:t> Doan</a:t>
            </a:r>
          </a:p>
          <a:p>
            <a:pPr algn="l">
              <a:lnSpc>
                <a:spcPct val="90000"/>
              </a:lnSpc>
            </a:pPr>
            <a:r>
              <a:rPr lang="en-US" dirty="0" smtClean="0"/>
              <a:t>@</a:t>
            </a:r>
            <a:r>
              <a:rPr lang="en-US" dirty="0" err="1" smtClean="0"/>
              <a:t>WalmartLabs</a:t>
            </a:r>
            <a:r>
              <a:rPr lang="en-US" dirty="0" smtClean="0"/>
              <a:t> &amp; UW-Madison</a:t>
            </a:r>
          </a:p>
          <a:p>
            <a:pPr algn="l">
              <a:lnSpc>
                <a:spcPct val="90000"/>
              </a:lnSpc>
            </a:pPr>
            <a:endParaRPr lang="en-US" dirty="0" smtClean="0"/>
          </a:p>
          <a:p>
            <a:pPr algn="l">
              <a:lnSpc>
                <a:spcPct val="90000"/>
              </a:lnSpc>
            </a:pPr>
            <a:r>
              <a:rPr lang="en-US" dirty="0" smtClean="0"/>
              <a:t>Presenter: Jun </a:t>
            </a:r>
            <a:r>
              <a:rPr lang="en-US" dirty="0" err="1" smtClean="0"/>
              <a:t>Xie</a:t>
            </a:r>
            <a:r>
              <a:rPr lang="en-US" dirty="0" smtClean="0"/>
              <a:t>, @</a:t>
            </a:r>
            <a:r>
              <a:rPr lang="en-US" dirty="0" err="1" smtClean="0"/>
              <a:t>WalmartLabs</a:t>
            </a:r>
            <a:endParaRPr lang="en-US" dirty="0" smtClean="0"/>
          </a:p>
          <a:p>
            <a:pPr algn="l">
              <a:lnSpc>
                <a:spcPct val="90000"/>
              </a:lnSpc>
            </a:pPr>
            <a:r>
              <a:rPr lang="en-US" dirty="0" smtClean="0"/>
              <a:t> </a:t>
            </a:r>
            <a:endParaRPr lang="en-US" sz="2000" i="1" dirty="0" smtClean="0"/>
          </a:p>
          <a:p>
            <a:pPr algn="r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92113" y="740673"/>
            <a:ext cx="8267700" cy="16891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Chimera: Large-Scale Classification using Machine Learning, Rules, and </a:t>
            </a:r>
            <a:r>
              <a:rPr lang="en-US" dirty="0" err="1" smtClean="0"/>
              <a:t>Crowdsourcing</a:t>
            </a:r>
            <a:endParaRPr lang="en-US" dirty="0"/>
          </a:p>
        </p:txBody>
      </p:sp>
      <p:pic>
        <p:nvPicPr>
          <p:cNvPr id="16387" name="Picture 8" descr="whitewo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6290" y="5041346"/>
            <a:ext cx="533732" cy="841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1414" y="5119121"/>
            <a:ext cx="45524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FFC000"/>
                </a:solidFill>
              </a:rPr>
              <a:t>@</a:t>
            </a:r>
            <a:r>
              <a:rPr lang="en-US" sz="4800" b="1" dirty="0" err="1" smtClean="0">
                <a:solidFill>
                  <a:srgbClr val="0070C0"/>
                </a:solidFill>
              </a:rPr>
              <a:t>Walmart</a:t>
            </a:r>
            <a:r>
              <a:rPr lang="en-US" sz="4800" dirty="0" err="1" smtClean="0">
                <a:solidFill>
                  <a:srgbClr val="FFC000"/>
                </a:solidFill>
              </a:rPr>
              <a:t>Labs</a:t>
            </a:r>
            <a:endParaRPr lang="en-US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Chimera has been developed and deployed for 2 years</a:t>
            </a:r>
          </a:p>
          <a:p>
            <a:r>
              <a:rPr lang="en-US" dirty="0" smtClean="0"/>
              <a:t>Applied to 2.5M items from market place vendors</a:t>
            </a:r>
          </a:p>
          <a:p>
            <a:pPr lvl="1"/>
            <a:r>
              <a:rPr lang="en-US" dirty="0" smtClean="0"/>
              <a:t>classified more than 90% with 92% precision</a:t>
            </a:r>
          </a:p>
          <a:p>
            <a:r>
              <a:rPr lang="en-US" dirty="0" smtClean="0"/>
              <a:t>Applied to 14M items from walmart.com</a:t>
            </a:r>
          </a:p>
          <a:p>
            <a:pPr lvl="1"/>
            <a:r>
              <a:rPr lang="en-US" dirty="0" smtClean="0"/>
              <a:t>classified 93% with 93% precision</a:t>
            </a:r>
          </a:p>
          <a:p>
            <a:r>
              <a:rPr lang="en-US" dirty="0" smtClean="0"/>
              <a:t>As of March 2014</a:t>
            </a:r>
          </a:p>
          <a:p>
            <a:pPr lvl="1"/>
            <a:r>
              <a:rPr lang="en-US" dirty="0" smtClean="0"/>
              <a:t>has 852K items in training data for 3,663 types</a:t>
            </a:r>
          </a:p>
          <a:p>
            <a:pPr lvl="1"/>
            <a:r>
              <a:rPr lang="en-US" dirty="0" smtClean="0"/>
              <a:t>20,459 rules for 4,930 types</a:t>
            </a:r>
          </a:p>
          <a:p>
            <a:r>
              <a:rPr lang="en-US" dirty="0" err="1" smtClean="0"/>
              <a:t>Crowdsourcing</a:t>
            </a:r>
            <a:endParaRPr lang="en-US" dirty="0" smtClean="0"/>
          </a:p>
          <a:p>
            <a:pPr lvl="1"/>
            <a:r>
              <a:rPr lang="en-US" dirty="0" smtClean="0"/>
              <a:t>evaluating 1,000 items takes 1 hour with 15-25 workers</a:t>
            </a:r>
          </a:p>
          <a:p>
            <a:r>
              <a:rPr lang="en-US" dirty="0" smtClean="0"/>
              <a:t>Staffing</a:t>
            </a:r>
          </a:p>
          <a:p>
            <a:pPr lvl="1"/>
            <a:r>
              <a:rPr lang="en-US" dirty="0" smtClean="0"/>
              <a:t>1 developer + 1 dedicated analyst + 1 more analyst when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&amp;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914400"/>
            <a:ext cx="8923020" cy="5181600"/>
          </a:xfrm>
        </p:spPr>
        <p:txBody>
          <a:bodyPr/>
          <a:lstStyle/>
          <a:p>
            <a:r>
              <a:rPr lang="en-US" dirty="0" smtClean="0"/>
              <a:t>Chimera: classifying millions of items into 5000+ types</a:t>
            </a:r>
          </a:p>
          <a:p>
            <a:r>
              <a:rPr lang="en-US" dirty="0" smtClean="0"/>
              <a:t>At this scale, existing approaches do not work well</a:t>
            </a:r>
          </a:p>
          <a:p>
            <a:r>
              <a:rPr lang="en-US" dirty="0" smtClean="0"/>
              <a:t>We have developed a highly scalable, accurate solution</a:t>
            </a:r>
          </a:p>
          <a:p>
            <a:pPr lvl="1"/>
            <a:r>
              <a:rPr lang="en-US" dirty="0" smtClean="0"/>
              <a:t>using learning, rules, </a:t>
            </a:r>
            <a:r>
              <a:rPr lang="en-US" dirty="0" err="1" smtClean="0"/>
              <a:t>crowdsourcing</a:t>
            </a:r>
            <a:r>
              <a:rPr lang="en-US" dirty="0" smtClean="0"/>
              <a:t>, analysts</a:t>
            </a:r>
          </a:p>
          <a:p>
            <a:endParaRPr lang="en-US" dirty="0" smtClean="0"/>
          </a:p>
          <a:p>
            <a:r>
              <a:rPr lang="en-US" dirty="0" smtClean="0"/>
              <a:t>Lessons learned</a:t>
            </a:r>
          </a:p>
          <a:p>
            <a:pPr lvl="1"/>
            <a:r>
              <a:rPr lang="en-US" dirty="0" smtClean="0"/>
              <a:t>both learning + rules are critical</a:t>
            </a:r>
          </a:p>
          <a:p>
            <a:pPr lvl="1"/>
            <a:r>
              <a:rPr lang="en-US" dirty="0" err="1" smtClean="0"/>
              <a:t>crowdsourcing</a:t>
            </a:r>
            <a:r>
              <a:rPr lang="en-US" dirty="0" smtClean="0"/>
              <a:t> is critical but must be closely monitored</a:t>
            </a:r>
          </a:p>
          <a:p>
            <a:pPr lvl="1"/>
            <a:r>
              <a:rPr lang="en-US" dirty="0" err="1" smtClean="0"/>
              <a:t>crowdsourcing</a:t>
            </a:r>
            <a:r>
              <a:rPr lang="en-US" dirty="0" smtClean="0"/>
              <a:t> must be coupled with in-house analysts and developers</a:t>
            </a:r>
          </a:p>
          <a:p>
            <a:pPr lvl="1"/>
            <a:r>
              <a:rPr lang="en-US" dirty="0" smtClean="0"/>
              <a:t>outsourcing does not work at a very large scale</a:t>
            </a:r>
          </a:p>
          <a:p>
            <a:pPr lvl="1"/>
            <a:r>
              <a:rPr lang="en-US" dirty="0" smtClean="0"/>
              <a:t>hybrid human-machine systems are here to stay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details in our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Classify tens of millions of products into 5000+ types</a:t>
            </a:r>
          </a:p>
          <a:p>
            <a:r>
              <a:rPr lang="en-US" dirty="0" smtClean="0"/>
              <a:t>Each product: a record of attribute-value pairs</a:t>
            </a:r>
          </a:p>
          <a:p>
            <a:pPr lvl="1"/>
            <a:r>
              <a:rPr lang="en-US" dirty="0" smtClean="0"/>
              <a:t>title: </a:t>
            </a:r>
            <a:r>
              <a:rPr lang="en-US" dirty="0" smtClean="0">
                <a:solidFill>
                  <a:srgbClr val="FF0000"/>
                </a:solidFill>
              </a:rPr>
              <a:t>Gerber folding knife 0 KN-Knives</a:t>
            </a:r>
          </a:p>
          <a:p>
            <a:pPr lvl="1"/>
            <a:r>
              <a:rPr lang="en-US" dirty="0" smtClean="0"/>
              <a:t>description: </a:t>
            </a:r>
            <a:r>
              <a:rPr lang="en-US" dirty="0" smtClean="0">
                <a:solidFill>
                  <a:srgbClr val="FF0000"/>
                </a:solidFill>
              </a:rPr>
              <a:t>most versatile knife in its category ... </a:t>
            </a:r>
          </a:p>
          <a:p>
            <a:pPr lvl="1"/>
            <a:r>
              <a:rPr lang="en-US" dirty="0" smtClean="0"/>
              <a:t>manufacturer, color, etc. </a:t>
            </a:r>
          </a:p>
          <a:p>
            <a:pPr lvl="1"/>
            <a:r>
              <a:rPr lang="en-US" dirty="0" smtClean="0"/>
              <a:t>many products have just title attribute</a:t>
            </a:r>
          </a:p>
          <a:p>
            <a:r>
              <a:rPr lang="en-US" dirty="0" smtClean="0"/>
              <a:t>Product types</a:t>
            </a:r>
          </a:p>
          <a:p>
            <a:pPr lvl="1"/>
            <a:r>
              <a:rPr lang="en-US" dirty="0" smtClean="0"/>
              <a:t>laptop computers, area rugs, laptop bags &amp; cases, dining chairs,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479034"/>
              </p:ext>
            </p:extLst>
          </p:nvPr>
        </p:nvGraphicFramePr>
        <p:xfrm>
          <a:off x="337457" y="4354285"/>
          <a:ext cx="8381999" cy="2107024"/>
        </p:xfrm>
        <a:graphic>
          <a:graphicData uri="http://schemas.openxmlformats.org/drawingml/2006/table">
            <a:tbl>
              <a:tblPr firstRow="1" bandRow="1"/>
              <a:tblGrid>
                <a:gridCol w="1153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4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22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>SCC PT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>EASW1876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>Eastern Weavers Rugs EYEBALLWH-8x10 Shag Eyeball White 8x10 Rug Shag Rugs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>Area</a:t>
                      </a:r>
                      <a:r>
                        <a:rPr lang="en-US" sz="1200" baseline="0" dirty="0" smtClean="0"/>
                        <a:t> R</a:t>
                      </a:r>
                      <a:r>
                        <a:rPr lang="en-US" sz="1200" dirty="0" smtClean="0"/>
                        <a:t>ugs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36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>EMLCO655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>Royce Leather 643-RED-4 Ladies Laptop Brief - Red Notebook Cases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>Laptop</a:t>
                      </a:r>
                      <a:r>
                        <a:rPr lang="en-US" sz="1200" baseline="0" dirty="0" smtClean="0"/>
                        <a:t> B</a:t>
                      </a:r>
                      <a:r>
                        <a:rPr lang="en-US" sz="1200" dirty="0" smtClean="0"/>
                        <a:t>ags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and</a:t>
                      </a:r>
                      <a:r>
                        <a:rPr lang="en-US" sz="1200" baseline="0" dirty="0" smtClean="0"/>
                        <a:t> C</a:t>
                      </a:r>
                      <a:r>
                        <a:rPr lang="en-US" sz="1200" dirty="0" smtClean="0"/>
                        <a:t>ases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6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i="0" u="none" dirty="0" smtClean="0">
                          <a:solidFill>
                            <a:schemeClr val="tx1"/>
                          </a:solidFill>
                          <a:hlinkClick r:id="rId2"/>
                        </a:rPr>
                        <a:t>14968347</a:t>
                      </a:r>
                      <a:endParaRPr lang="en-US" sz="12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dirty="0" smtClean="0"/>
                        <a:t>International Concepts Stacking Dining Arm Chair (Set of 2)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>Dining Chairs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34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12490924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 smtClean="0"/>
                        <a:t>South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200" b="0" i="0" dirty="0" smtClean="0"/>
                        <a:t>Carolina Gamecocks Rectangle </a:t>
                      </a:r>
                      <a:r>
                        <a:rPr lang="en-US" sz="1200" b="0" i="0" dirty="0" err="1" smtClean="0"/>
                        <a:t>Toothfairy</a:t>
                      </a:r>
                      <a:r>
                        <a:rPr lang="en-US" sz="1200" b="0" i="0" dirty="0" smtClean="0"/>
                        <a:t> Pillow</a:t>
                      </a:r>
                    </a:p>
                    <a:p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>Decorative Pillows 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3" y="925286"/>
            <a:ext cx="8991600" cy="5181600"/>
          </a:xfrm>
        </p:spPr>
        <p:txBody>
          <a:bodyPr/>
          <a:lstStyle/>
          <a:p>
            <a:r>
              <a:rPr lang="en-US" dirty="0" smtClean="0"/>
              <a:t>Very large # of product types (5000+)</a:t>
            </a:r>
          </a:p>
          <a:p>
            <a:pPr lvl="1"/>
            <a:r>
              <a:rPr lang="en-US" dirty="0" smtClean="0"/>
              <a:t>started out having very little training data</a:t>
            </a:r>
          </a:p>
          <a:p>
            <a:pPr lvl="1"/>
            <a:r>
              <a:rPr lang="en-US" dirty="0" smtClean="0"/>
              <a:t>creating training data for 5000+ is very difficult </a:t>
            </a:r>
          </a:p>
          <a:p>
            <a:r>
              <a:rPr lang="en-US" dirty="0" smtClean="0"/>
              <a:t>Very limited human resources</a:t>
            </a:r>
          </a:p>
          <a:p>
            <a:pPr lvl="1"/>
            <a:r>
              <a:rPr lang="en-US" dirty="0" smtClean="0"/>
              <a:t>1 developer and 1-2 analysts (who can’t write code)</a:t>
            </a:r>
          </a:p>
          <a:p>
            <a:r>
              <a:rPr lang="en-US" dirty="0" smtClean="0"/>
              <a:t>Products often arrive in bursts</a:t>
            </a:r>
          </a:p>
          <a:p>
            <a:pPr lvl="1"/>
            <a:r>
              <a:rPr lang="en-US" dirty="0" smtClean="0"/>
              <a:t>e.g., a batch of 300K items just come, must classify fast</a:t>
            </a:r>
          </a:p>
          <a:p>
            <a:pPr lvl="1"/>
            <a:r>
              <a:rPr lang="en-US" dirty="0" smtClean="0"/>
              <a:t>makes it hard to provision for analysts and outsourcing</a:t>
            </a:r>
          </a:p>
          <a:p>
            <a:r>
              <a:rPr lang="en-US" dirty="0" smtClean="0"/>
              <a:t>Need very high precision (&gt;92%)</a:t>
            </a:r>
          </a:p>
          <a:p>
            <a:pPr lvl="1"/>
            <a:r>
              <a:rPr lang="en-US" dirty="0" smtClean="0"/>
              <a:t>can tolerate lower recall, but want to increase recall over time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Current approaches can’t handle these scales/challenges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Manually Classifying the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analysts</a:t>
            </a:r>
          </a:p>
          <a:p>
            <a:pPr lvl="1"/>
            <a:r>
              <a:rPr lang="en-US" dirty="0" smtClean="0"/>
              <a:t>can accurately classify about 100 items per day</a:t>
            </a:r>
          </a:p>
          <a:p>
            <a:pPr lvl="1"/>
            <a:r>
              <a:rPr lang="en-US" dirty="0" smtClean="0"/>
              <a:t>must understand the item, navigate through a large space of possible types, decide on the most appropriate one</a:t>
            </a:r>
          </a:p>
          <a:p>
            <a:pPr lvl="1"/>
            <a:r>
              <a:rPr lang="en-US" dirty="0" smtClean="0"/>
              <a:t>e.g., </a:t>
            </a:r>
            <a:r>
              <a:rPr lang="en-US" dirty="0" smtClean="0">
                <a:solidFill>
                  <a:srgbClr val="FF0000"/>
                </a:solidFill>
              </a:rPr>
              <a:t>Misses’ Jacket, Pants and Blouse – 14 -16-18-20 Pattern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>
                <a:solidFill>
                  <a:srgbClr val="0000DC"/>
                </a:solidFill>
                <a:sym typeface="Wingdings" pitchFamily="2" charset="2"/>
              </a:rPr>
              <a:t>sewing patterns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e.g., </a:t>
            </a:r>
            <a:r>
              <a:rPr lang="en-US" dirty="0" smtClean="0">
                <a:solidFill>
                  <a:srgbClr val="FF0000"/>
                </a:solidFill>
              </a:rPr>
              <a:t>Gerber folding knife 0 KN-Knives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>
                <a:solidFill>
                  <a:srgbClr val="0000DC"/>
                </a:solidFill>
                <a:sym typeface="Wingdings" pitchFamily="2" charset="2"/>
              </a:rPr>
              <a:t>utility knives</a:t>
            </a:r>
            <a:r>
              <a:rPr lang="en-US" dirty="0" smtClean="0">
                <a:sym typeface="Wingdings" pitchFamily="2" charset="2"/>
              </a:rPr>
              <a:t>? </a:t>
            </a:r>
            <a:r>
              <a:rPr lang="en-US" dirty="0" smtClean="0">
                <a:solidFill>
                  <a:srgbClr val="0000DC"/>
                </a:solidFill>
                <a:sym typeface="Wingdings" pitchFamily="2" charset="2"/>
              </a:rPr>
              <a:t>pocket knives</a:t>
            </a:r>
            <a:r>
              <a:rPr lang="en-US" dirty="0" smtClean="0">
                <a:sym typeface="Wingdings" pitchFamily="2" charset="2"/>
              </a:rPr>
              <a:t>? </a:t>
            </a:r>
            <a:r>
              <a:rPr lang="en-US" dirty="0" smtClean="0">
                <a:solidFill>
                  <a:srgbClr val="0000DC"/>
                </a:solidFill>
                <a:sym typeface="Wingdings" pitchFamily="2" charset="2"/>
              </a:rPr>
              <a:t>tactical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0000DC"/>
                </a:solidFill>
                <a:sym typeface="Wingdings" pitchFamily="2" charset="2"/>
              </a:rPr>
              <a:t>knives</a:t>
            </a:r>
            <a:r>
              <a:rPr lang="en-US" dirty="0" smtClean="0">
                <a:sym typeface="Wingdings" pitchFamily="2" charset="2"/>
              </a:rPr>
              <a:t>? </a:t>
            </a:r>
            <a:r>
              <a:rPr lang="en-US" dirty="0" err="1" smtClean="0">
                <a:solidFill>
                  <a:srgbClr val="0000DC"/>
                </a:solidFill>
                <a:sym typeface="Wingdings" pitchFamily="2" charset="2"/>
              </a:rPr>
              <a:t>multitools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would take 5 analysts 200 days to classify 100K items</a:t>
            </a:r>
          </a:p>
          <a:p>
            <a:r>
              <a:rPr lang="en-US" dirty="0" smtClean="0">
                <a:sym typeface="Wingdings" pitchFamily="2" charset="2"/>
              </a:rPr>
              <a:t>Using outsourcing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very expensive: $770K for 1M items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outsourcing is not “elastic”</a:t>
            </a:r>
          </a:p>
          <a:p>
            <a:r>
              <a:rPr lang="en-US" dirty="0" smtClean="0">
                <a:sym typeface="Wingdings" pitchFamily="2" charset="2"/>
              </a:rPr>
              <a:t>Using </a:t>
            </a:r>
            <a:r>
              <a:rPr lang="en-US" dirty="0" err="1" smtClean="0">
                <a:sym typeface="Wingdings" pitchFamily="2" charset="2"/>
              </a:rPr>
              <a:t>crowdsourcing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crowd workers can’t navigate a complex and large taxonomy of types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Learning-Based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to generate training data</a:t>
            </a:r>
          </a:p>
          <a:p>
            <a:pPr lvl="1"/>
            <a:r>
              <a:rPr lang="en-US" dirty="0" smtClean="0"/>
              <a:t>too many prod types (5000+)</a:t>
            </a:r>
          </a:p>
          <a:p>
            <a:pPr lvl="1"/>
            <a:r>
              <a:rPr lang="en-US" dirty="0" smtClean="0"/>
              <a:t>to label just 200 items per prod type, must label 1M items</a:t>
            </a:r>
          </a:p>
          <a:p>
            <a:r>
              <a:rPr lang="en-US" dirty="0" smtClean="0"/>
              <a:t>Difficult to generate representative samples</a:t>
            </a:r>
          </a:p>
          <a:p>
            <a:pPr lvl="1"/>
            <a:r>
              <a:rPr lang="en-US" dirty="0" smtClean="0"/>
              <a:t>random sampling would severely under-sample certain types</a:t>
            </a:r>
          </a:p>
          <a:p>
            <a:pPr lvl="1"/>
            <a:r>
              <a:rPr lang="en-US" dirty="0" smtClean="0"/>
              <a:t>analysts and outsourced workers don’t know how to obtain a random sample, e.g., for </a:t>
            </a:r>
            <a:r>
              <a:rPr lang="en-US" dirty="0" smtClean="0">
                <a:solidFill>
                  <a:srgbClr val="0000DC"/>
                </a:solidFill>
              </a:rPr>
              <a:t>handbags, computer cables</a:t>
            </a:r>
          </a:p>
          <a:p>
            <a:pPr lvl="1"/>
            <a:r>
              <a:rPr lang="en-US" dirty="0" smtClean="0"/>
              <a:t>new product types appear all the time </a:t>
            </a:r>
            <a:r>
              <a:rPr lang="en-US" dirty="0" smtClean="0">
                <a:sym typeface="Wingdings" pitchFamily="2" charset="2"/>
              </a:rPr>
              <a:t> the universe of items keeps changing</a:t>
            </a:r>
          </a:p>
          <a:p>
            <a:r>
              <a:rPr lang="en-US" dirty="0" smtClean="0">
                <a:sym typeface="Wingdings" pitchFamily="2" charset="2"/>
              </a:rPr>
              <a:t>Difficult to handle “corner” cases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items coming from special sources, need to be handled specially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hard to “go the last mile”, e.g., increasing precision from 90 to 95%</a:t>
            </a:r>
          </a:p>
          <a:p>
            <a:r>
              <a:rPr lang="en-US" dirty="0" smtClean="0">
                <a:sym typeface="Wingdings" pitchFamily="2" charset="2"/>
              </a:rPr>
              <a:t>Concept drift and changing distribution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e.g., </a:t>
            </a:r>
            <a:r>
              <a:rPr lang="en-US" dirty="0" smtClean="0">
                <a:solidFill>
                  <a:srgbClr val="0000DC"/>
                </a:solidFill>
                <a:sym typeface="Wingdings" pitchFamily="2" charset="2"/>
              </a:rPr>
              <a:t>smart phone</a:t>
            </a:r>
            <a:endParaRPr lang="en-US" dirty="0">
              <a:solidFill>
                <a:srgbClr val="0000D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Rule-Based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Analysts &amp; outsourcing workers write rules to classify items</a:t>
            </a:r>
          </a:p>
          <a:p>
            <a:r>
              <a:rPr lang="en-US" dirty="0" smtClean="0"/>
              <a:t>Writing rules to cover 5000+ product types is very slow </a:t>
            </a:r>
          </a:p>
          <a:p>
            <a:pPr lvl="1"/>
            <a:r>
              <a:rPr lang="en-US" dirty="0" smtClean="0"/>
              <a:t>doesn’t scale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Our Chimera solution</a:t>
            </a:r>
          </a:p>
          <a:p>
            <a:pPr lvl="1"/>
            <a:r>
              <a:rPr lang="en-US" dirty="0" smtClean="0"/>
              <a:t>combines the above approaches</a:t>
            </a:r>
          </a:p>
          <a:p>
            <a:pPr lvl="1"/>
            <a:r>
              <a:rPr lang="en-US" dirty="0" smtClean="0"/>
              <a:t>uses learning &amp; hand-crafted rules</a:t>
            </a:r>
          </a:p>
          <a:p>
            <a:pPr lvl="1"/>
            <a:r>
              <a:rPr lang="en-US" dirty="0" smtClean="0"/>
              <a:t>uses developers, analysts, and </a:t>
            </a:r>
            <a:r>
              <a:rPr lang="en-US" dirty="0" err="1" smtClean="0"/>
              <a:t>crowsourcing</a:t>
            </a:r>
            <a:endParaRPr lang="en-US" dirty="0" smtClean="0"/>
          </a:p>
          <a:p>
            <a:pPr lvl="1"/>
            <a:r>
              <a:rPr lang="en-US" dirty="0" smtClean="0"/>
              <a:t>continuously improves over time</a:t>
            </a:r>
          </a:p>
          <a:p>
            <a:pPr lvl="1"/>
            <a:r>
              <a:rPr lang="en-US" dirty="0" smtClean="0"/>
              <a:t>keeps precision high while trying to improve recall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Chimera 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7F81-C478-4236-B151-3559EA9001C3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67" name="Group 222"/>
          <p:cNvGrpSpPr/>
          <p:nvPr/>
        </p:nvGrpSpPr>
        <p:grpSpPr>
          <a:xfrm>
            <a:off x="419100" y="2286000"/>
            <a:ext cx="5867400" cy="2743200"/>
            <a:chOff x="1066800" y="2133600"/>
            <a:chExt cx="5867400" cy="2743200"/>
          </a:xfrm>
        </p:grpSpPr>
        <p:sp>
          <p:nvSpPr>
            <p:cNvPr id="69" name="Rectangle 68"/>
            <p:cNvSpPr/>
            <p:nvPr/>
          </p:nvSpPr>
          <p:spPr bwMode="auto">
            <a:xfrm>
              <a:off x="1752600" y="2971800"/>
              <a:ext cx="914400" cy="381000"/>
            </a:xfrm>
            <a:prstGeom prst="rect">
              <a:avLst/>
            </a:prstGeom>
            <a:gradFill rotWithShape="1">
              <a:gsLst>
                <a:gs pos="0">
                  <a:srgbClr val="000000">
                    <a:tint val="50000"/>
                    <a:satMod val="300000"/>
                  </a:srgbClr>
                </a:gs>
                <a:gs pos="35000">
                  <a:srgbClr val="000000">
                    <a:tint val="37000"/>
                    <a:satMod val="300000"/>
                  </a:srgbClr>
                </a:gs>
                <a:gs pos="100000">
                  <a:srgbClr val="0000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459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Gatekeeper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459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Rules</a:t>
              </a: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3048000" y="2286000"/>
              <a:ext cx="990600" cy="228600"/>
            </a:xfrm>
            <a:prstGeom prst="rect">
              <a:avLst/>
            </a:prstGeom>
            <a:gradFill rotWithShape="1">
              <a:gsLst>
                <a:gs pos="0">
                  <a:srgbClr val="000000">
                    <a:tint val="50000"/>
                    <a:satMod val="300000"/>
                  </a:srgbClr>
                </a:gs>
                <a:gs pos="35000">
                  <a:srgbClr val="000000">
                    <a:tint val="37000"/>
                    <a:satMod val="300000"/>
                  </a:srgbClr>
                </a:gs>
                <a:gs pos="100000">
                  <a:srgbClr val="0000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459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Whitelist Rules</a:t>
              </a:r>
            </a:p>
          </p:txBody>
        </p:sp>
        <p:sp>
          <p:nvSpPr>
            <p:cNvPr id="71" name="Right Arrow 70"/>
            <p:cNvSpPr/>
            <p:nvPr/>
          </p:nvSpPr>
          <p:spPr>
            <a:xfrm>
              <a:off x="1066800" y="3155950"/>
              <a:ext cx="662394" cy="49798"/>
            </a:xfrm>
            <a:prstGeom prst="rightArrow">
              <a:avLst/>
            </a:prstGeom>
            <a:gradFill rotWithShape="1">
              <a:gsLst>
                <a:gs pos="0">
                  <a:srgbClr val="2B7FC3">
                    <a:shade val="51000"/>
                    <a:satMod val="130000"/>
                  </a:srgbClr>
                </a:gs>
                <a:gs pos="80000">
                  <a:srgbClr val="2B7FC3">
                    <a:shade val="93000"/>
                    <a:satMod val="130000"/>
                  </a:srgbClr>
                </a:gs>
                <a:gs pos="100000">
                  <a:srgbClr val="2B7FC3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2B7FC3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066800" y="26670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Items to Classify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6324600" y="2971800"/>
              <a:ext cx="609600" cy="381000"/>
            </a:xfrm>
            <a:prstGeom prst="rect">
              <a:avLst/>
            </a:prstGeom>
            <a:gradFill rotWithShape="1">
              <a:gsLst>
                <a:gs pos="0">
                  <a:srgbClr val="000000">
                    <a:tint val="50000"/>
                    <a:satMod val="300000"/>
                  </a:srgbClr>
                </a:gs>
                <a:gs pos="35000">
                  <a:srgbClr val="000000">
                    <a:tint val="37000"/>
                    <a:satMod val="300000"/>
                  </a:srgbClr>
                </a:gs>
                <a:gs pos="100000">
                  <a:srgbClr val="0000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459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Result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 bwMode="auto">
            <a:xfrm>
              <a:off x="2209800" y="3352800"/>
              <a:ext cx="0" cy="1524000"/>
            </a:xfrm>
            <a:prstGeom prst="straightConnector1">
              <a:avLst/>
            </a:prstGeom>
            <a:noFill/>
            <a:ln w="9525" cap="flat" cmpd="sng" algn="ctr">
              <a:solidFill>
                <a:srgbClr val="2B7FC3">
                  <a:shade val="95000"/>
                  <a:satMod val="105000"/>
                </a:srgbClr>
              </a:solidFill>
              <a:prstDash val="solid"/>
              <a:headEnd type="none" w="med" len="med"/>
              <a:tailEnd type="none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>
              <a:off x="2209800" y="4876800"/>
              <a:ext cx="4419600" cy="0"/>
            </a:xfrm>
            <a:prstGeom prst="line">
              <a:avLst/>
            </a:prstGeom>
            <a:noFill/>
            <a:ln w="9525" cap="flat" cmpd="sng" algn="ctr">
              <a:solidFill>
                <a:srgbClr val="2B7FC3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Arrow Connector 75"/>
            <p:cNvCxnSpPr>
              <a:endCxn id="73" idx="2"/>
            </p:cNvCxnSpPr>
            <p:nvPr/>
          </p:nvCxnSpPr>
          <p:spPr bwMode="auto">
            <a:xfrm flipV="1">
              <a:off x="6629400" y="3352800"/>
              <a:ext cx="0" cy="1524000"/>
            </a:xfrm>
            <a:prstGeom prst="straightConnector1">
              <a:avLst/>
            </a:prstGeom>
            <a:noFill/>
            <a:ln w="9525" cap="flat" cmpd="sng" algn="ctr">
              <a:solidFill>
                <a:srgbClr val="2B7FC3">
                  <a:shade val="95000"/>
                  <a:satMod val="10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sp>
          <p:nvSpPr>
            <p:cNvPr id="77" name="Rectangle 76"/>
            <p:cNvSpPr/>
            <p:nvPr/>
          </p:nvSpPr>
          <p:spPr bwMode="auto">
            <a:xfrm>
              <a:off x="4191000" y="2286000"/>
              <a:ext cx="990600" cy="228600"/>
            </a:xfrm>
            <a:prstGeom prst="rect">
              <a:avLst/>
            </a:prstGeom>
            <a:gradFill rotWithShape="1">
              <a:gsLst>
                <a:gs pos="0">
                  <a:srgbClr val="000000">
                    <a:tint val="50000"/>
                    <a:satMod val="300000"/>
                  </a:srgbClr>
                </a:gs>
                <a:gs pos="35000">
                  <a:srgbClr val="000000">
                    <a:tint val="37000"/>
                    <a:satMod val="300000"/>
                  </a:srgbClr>
                </a:gs>
                <a:gs pos="100000">
                  <a:srgbClr val="0000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459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Blacklist Rules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895600" y="2133600"/>
              <a:ext cx="2438400" cy="533400"/>
            </a:xfrm>
            <a:prstGeom prst="rect">
              <a:avLst/>
            </a:prstGeom>
            <a:noFill/>
            <a:ln w="9525" cap="flat" cmpd="sng" algn="ctr">
              <a:solidFill>
                <a:srgbClr val="33CC33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smtClean="0">
                <a:ln>
                  <a:solidFill>
                    <a:srgbClr val="003B7E"/>
                  </a:solidFill>
                </a:ln>
                <a:solidFill>
                  <a:srgbClr val="00459D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  <p:cxnSp>
          <p:nvCxnSpPr>
            <p:cNvPr id="79" name="Straight Connector 78"/>
            <p:cNvCxnSpPr>
              <a:stCxn id="69" idx="3"/>
              <a:endCxn id="78" idx="1"/>
            </p:cNvCxnSpPr>
            <p:nvPr/>
          </p:nvCxnSpPr>
          <p:spPr bwMode="auto">
            <a:xfrm flipV="1">
              <a:off x="2667000" y="2400300"/>
              <a:ext cx="228600" cy="762000"/>
            </a:xfrm>
            <a:prstGeom prst="line">
              <a:avLst/>
            </a:prstGeom>
            <a:noFill/>
            <a:ln w="9525" cap="flat" cmpd="sng" algn="ctr">
              <a:solidFill>
                <a:srgbClr val="2B7FC3">
                  <a:shade val="95000"/>
                  <a:satMod val="105000"/>
                </a:srgbClr>
              </a:solidFill>
              <a:prstDash val="solid"/>
              <a:headEnd type="none" w="med" len="med"/>
              <a:tailEnd type="arrow" w="med" len="med"/>
            </a:ln>
            <a:effectLst/>
          </p:spPr>
        </p:cxnSp>
        <p:cxnSp>
          <p:nvCxnSpPr>
            <p:cNvPr id="80" name="Straight Connector 79"/>
            <p:cNvCxnSpPr>
              <a:stCxn id="78" idx="1"/>
              <a:endCxn id="70" idx="1"/>
            </p:cNvCxnSpPr>
            <p:nvPr/>
          </p:nvCxnSpPr>
          <p:spPr bwMode="auto">
            <a:xfrm>
              <a:off x="2895600" y="24003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rgbClr val="2B7FC3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70" idx="3"/>
              <a:endCxn id="77" idx="1"/>
            </p:cNvCxnSpPr>
            <p:nvPr/>
          </p:nvCxnSpPr>
          <p:spPr bwMode="auto">
            <a:xfrm>
              <a:off x="4038600" y="24003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rgbClr val="2B7FC3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>
              <a:stCxn id="77" idx="3"/>
              <a:endCxn id="90" idx="1"/>
            </p:cNvCxnSpPr>
            <p:nvPr/>
          </p:nvCxnSpPr>
          <p:spPr bwMode="auto">
            <a:xfrm>
              <a:off x="5181600" y="2400300"/>
              <a:ext cx="152400" cy="762000"/>
            </a:xfrm>
            <a:prstGeom prst="line">
              <a:avLst/>
            </a:prstGeom>
            <a:noFill/>
            <a:ln w="9525" cap="flat" cmpd="sng" algn="ctr">
              <a:solidFill>
                <a:srgbClr val="2B7FC3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2895600" y="3505200"/>
              <a:ext cx="1371600" cy="1295400"/>
            </a:xfrm>
            <a:prstGeom prst="rect">
              <a:avLst/>
            </a:prstGeom>
            <a:noFill/>
            <a:ln w="9525" cap="flat" cmpd="sng" algn="ctr">
              <a:solidFill>
                <a:srgbClr val="33CC33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459D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98800" y="3581400"/>
              <a:ext cx="990600" cy="152400"/>
            </a:xfrm>
            <a:prstGeom prst="rect">
              <a:avLst/>
            </a:prstGeom>
            <a:gradFill rotWithShape="1">
              <a:gsLst>
                <a:gs pos="0">
                  <a:srgbClr val="000000">
                    <a:tint val="50000"/>
                    <a:satMod val="300000"/>
                  </a:srgbClr>
                </a:gs>
                <a:gs pos="35000">
                  <a:srgbClr val="000000">
                    <a:tint val="37000"/>
                    <a:satMod val="300000"/>
                  </a:srgbClr>
                </a:gs>
                <a:gs pos="100000">
                  <a:srgbClr val="0000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459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K-NN</a:t>
              </a: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3098800" y="3810000"/>
              <a:ext cx="990600" cy="152400"/>
            </a:xfrm>
            <a:prstGeom prst="rect">
              <a:avLst/>
            </a:prstGeom>
            <a:gradFill rotWithShape="1">
              <a:gsLst>
                <a:gs pos="0">
                  <a:srgbClr val="000000">
                    <a:tint val="50000"/>
                    <a:satMod val="300000"/>
                  </a:srgbClr>
                </a:gs>
                <a:gs pos="35000">
                  <a:srgbClr val="000000">
                    <a:tint val="37000"/>
                    <a:satMod val="300000"/>
                  </a:srgbClr>
                </a:gs>
                <a:gs pos="100000">
                  <a:srgbClr val="0000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459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Naïve Bayes</a:t>
              </a: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3098800" y="4038600"/>
              <a:ext cx="990600" cy="152400"/>
            </a:xfrm>
            <a:prstGeom prst="rect">
              <a:avLst/>
            </a:prstGeom>
            <a:gradFill rotWithShape="1">
              <a:gsLst>
                <a:gs pos="0">
                  <a:srgbClr val="000000">
                    <a:tint val="50000"/>
                    <a:satMod val="300000"/>
                  </a:srgbClr>
                </a:gs>
                <a:gs pos="35000">
                  <a:srgbClr val="000000">
                    <a:tint val="37000"/>
                    <a:satMod val="300000"/>
                  </a:srgbClr>
                </a:gs>
                <a:gs pos="100000">
                  <a:srgbClr val="0000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459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Perceptron</a:t>
              </a: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3098800" y="4267200"/>
              <a:ext cx="990600" cy="152400"/>
            </a:xfrm>
            <a:prstGeom prst="rect">
              <a:avLst/>
            </a:prstGeom>
            <a:gradFill rotWithShape="1">
              <a:gsLst>
                <a:gs pos="0">
                  <a:srgbClr val="000000">
                    <a:tint val="50000"/>
                    <a:satMod val="300000"/>
                  </a:srgbClr>
                </a:gs>
                <a:gs pos="35000">
                  <a:srgbClr val="000000">
                    <a:tint val="37000"/>
                    <a:satMod val="300000"/>
                  </a:srgbClr>
                </a:gs>
                <a:gs pos="100000">
                  <a:srgbClr val="0000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459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Regression</a:t>
              </a: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3098800" y="4495800"/>
              <a:ext cx="990600" cy="152400"/>
            </a:xfrm>
            <a:prstGeom prst="rect">
              <a:avLst/>
            </a:prstGeom>
            <a:gradFill rotWithShape="1">
              <a:gsLst>
                <a:gs pos="0">
                  <a:srgbClr val="000000">
                    <a:tint val="50000"/>
                    <a:satMod val="300000"/>
                  </a:srgbClr>
                </a:gs>
                <a:gs pos="35000">
                  <a:srgbClr val="000000">
                    <a:tint val="37000"/>
                    <a:satMod val="300000"/>
                  </a:srgbClr>
                </a:gs>
                <a:gs pos="100000">
                  <a:srgbClr val="0000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459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SVM</a:t>
              </a:r>
            </a:p>
          </p:txBody>
        </p:sp>
        <p:cxnSp>
          <p:nvCxnSpPr>
            <p:cNvPr id="89" name="Straight Connector 88"/>
            <p:cNvCxnSpPr>
              <a:stCxn id="69" idx="3"/>
              <a:endCxn id="83" idx="1"/>
            </p:cNvCxnSpPr>
            <p:nvPr/>
          </p:nvCxnSpPr>
          <p:spPr bwMode="auto">
            <a:xfrm>
              <a:off x="2667000" y="3162300"/>
              <a:ext cx="228600" cy="990600"/>
            </a:xfrm>
            <a:prstGeom prst="line">
              <a:avLst/>
            </a:prstGeom>
            <a:noFill/>
            <a:ln w="9525" cap="flat" cmpd="sng" algn="ctr">
              <a:solidFill>
                <a:srgbClr val="2B7FC3">
                  <a:shade val="95000"/>
                  <a:satMod val="105000"/>
                </a:srgbClr>
              </a:solidFill>
              <a:prstDash val="solid"/>
              <a:headEnd type="none" w="med" len="med"/>
              <a:tailEnd type="arrow" w="med" len="med"/>
            </a:ln>
            <a:effectLst/>
          </p:spPr>
        </p:cxnSp>
        <p:sp>
          <p:nvSpPr>
            <p:cNvPr id="90" name="Rectangle 89"/>
            <p:cNvSpPr/>
            <p:nvPr/>
          </p:nvSpPr>
          <p:spPr bwMode="auto">
            <a:xfrm>
              <a:off x="5334000" y="2971800"/>
              <a:ext cx="609600" cy="381000"/>
            </a:xfrm>
            <a:prstGeom prst="rect">
              <a:avLst/>
            </a:prstGeom>
            <a:gradFill rotWithShape="1">
              <a:gsLst>
                <a:gs pos="0">
                  <a:srgbClr val="000000">
                    <a:tint val="50000"/>
                    <a:satMod val="300000"/>
                  </a:srgbClr>
                </a:gs>
                <a:gs pos="35000">
                  <a:srgbClr val="000000">
                    <a:tint val="37000"/>
                    <a:satMod val="300000"/>
                  </a:srgbClr>
                </a:gs>
                <a:gs pos="100000">
                  <a:srgbClr val="0000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459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Voting Master</a:t>
              </a: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3086100" y="3048000"/>
              <a:ext cx="990600" cy="228600"/>
            </a:xfrm>
            <a:prstGeom prst="rect">
              <a:avLst/>
            </a:prstGeom>
            <a:gradFill rotWithShape="1">
              <a:gsLst>
                <a:gs pos="0">
                  <a:srgbClr val="000000">
                    <a:tint val="50000"/>
                    <a:satMod val="300000"/>
                  </a:srgbClr>
                </a:gs>
                <a:gs pos="35000">
                  <a:srgbClr val="000000">
                    <a:tint val="37000"/>
                    <a:satMod val="300000"/>
                  </a:srgbClr>
                </a:gs>
                <a:gs pos="100000">
                  <a:srgbClr val="0000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459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Attribute Based</a:t>
              </a: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895600" y="2971800"/>
              <a:ext cx="1371600" cy="381000"/>
            </a:xfrm>
            <a:prstGeom prst="rect">
              <a:avLst/>
            </a:prstGeom>
            <a:noFill/>
            <a:ln w="9525" cap="flat" cmpd="sng" algn="ctr">
              <a:solidFill>
                <a:srgbClr val="33CC33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459D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  <p:cxnSp>
          <p:nvCxnSpPr>
            <p:cNvPr id="93" name="Straight Connector 92"/>
            <p:cNvCxnSpPr>
              <a:stCxn id="92" idx="1"/>
              <a:endCxn id="91" idx="1"/>
            </p:cNvCxnSpPr>
            <p:nvPr/>
          </p:nvCxnSpPr>
          <p:spPr bwMode="auto">
            <a:xfrm>
              <a:off x="2895600" y="3162300"/>
              <a:ext cx="190500" cy="0"/>
            </a:xfrm>
            <a:prstGeom prst="line">
              <a:avLst/>
            </a:prstGeom>
            <a:noFill/>
            <a:ln w="9525" cap="flat" cmpd="sng" algn="ctr">
              <a:solidFill>
                <a:srgbClr val="2B7FC3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91" idx="3"/>
              <a:endCxn id="90" idx="1"/>
            </p:cNvCxnSpPr>
            <p:nvPr/>
          </p:nvCxnSpPr>
          <p:spPr bwMode="auto">
            <a:xfrm>
              <a:off x="4076700" y="3162300"/>
              <a:ext cx="1257300" cy="0"/>
            </a:xfrm>
            <a:prstGeom prst="line">
              <a:avLst/>
            </a:prstGeom>
            <a:noFill/>
            <a:ln w="9525" cap="flat" cmpd="sng" algn="ctr">
              <a:solidFill>
                <a:srgbClr val="2B7FC3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>
              <a:stCxn id="69" idx="3"/>
              <a:endCxn id="92" idx="1"/>
            </p:cNvCxnSpPr>
            <p:nvPr/>
          </p:nvCxnSpPr>
          <p:spPr bwMode="auto">
            <a:xfrm>
              <a:off x="2667000" y="31623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rgbClr val="2B7FC3">
                  <a:shade val="95000"/>
                  <a:satMod val="105000"/>
                </a:srgbClr>
              </a:solidFill>
              <a:prstDash val="solid"/>
              <a:headEnd type="none" w="med" len="med"/>
              <a:tailEnd type="arrow" w="med" len="med"/>
            </a:ln>
            <a:effectLst/>
          </p:spPr>
        </p:cxnSp>
        <p:cxnSp>
          <p:nvCxnSpPr>
            <p:cNvPr id="96" name="Straight Connector 95"/>
            <p:cNvCxnSpPr>
              <a:stCxn id="87" idx="3"/>
              <a:endCxn id="90" idx="1"/>
            </p:cNvCxnSpPr>
            <p:nvPr/>
          </p:nvCxnSpPr>
          <p:spPr bwMode="auto">
            <a:xfrm flipV="1">
              <a:off x="4089400" y="3162300"/>
              <a:ext cx="1244600" cy="1181100"/>
            </a:xfrm>
            <a:prstGeom prst="line">
              <a:avLst/>
            </a:prstGeom>
            <a:noFill/>
            <a:ln w="9525" cap="flat" cmpd="sng" algn="ctr">
              <a:solidFill>
                <a:srgbClr val="2B7FC3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>
              <a:stCxn id="84" idx="3"/>
              <a:endCxn id="90" idx="1"/>
            </p:cNvCxnSpPr>
            <p:nvPr/>
          </p:nvCxnSpPr>
          <p:spPr bwMode="auto">
            <a:xfrm flipV="1">
              <a:off x="4089400" y="3162300"/>
              <a:ext cx="1244600" cy="495300"/>
            </a:xfrm>
            <a:prstGeom prst="line">
              <a:avLst/>
            </a:prstGeom>
            <a:noFill/>
            <a:ln w="9525" cap="flat" cmpd="sng" algn="ctr">
              <a:solidFill>
                <a:srgbClr val="2B7FC3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>
              <a:stCxn id="85" idx="3"/>
              <a:endCxn id="90" idx="1"/>
            </p:cNvCxnSpPr>
            <p:nvPr/>
          </p:nvCxnSpPr>
          <p:spPr bwMode="auto">
            <a:xfrm flipV="1">
              <a:off x="4089400" y="3162300"/>
              <a:ext cx="1244600" cy="723900"/>
            </a:xfrm>
            <a:prstGeom prst="line">
              <a:avLst/>
            </a:prstGeom>
            <a:noFill/>
            <a:ln w="9525" cap="flat" cmpd="sng" algn="ctr">
              <a:solidFill>
                <a:srgbClr val="2B7FC3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>
              <a:stCxn id="86" idx="3"/>
              <a:endCxn id="90" idx="1"/>
            </p:cNvCxnSpPr>
            <p:nvPr/>
          </p:nvCxnSpPr>
          <p:spPr bwMode="auto">
            <a:xfrm flipV="1">
              <a:off x="4089400" y="3162300"/>
              <a:ext cx="1244600" cy="952500"/>
            </a:xfrm>
            <a:prstGeom prst="line">
              <a:avLst/>
            </a:prstGeom>
            <a:noFill/>
            <a:ln w="9525" cap="flat" cmpd="sng" algn="ctr">
              <a:solidFill>
                <a:srgbClr val="2B7FC3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88" idx="3"/>
              <a:endCxn id="90" idx="1"/>
            </p:cNvCxnSpPr>
            <p:nvPr/>
          </p:nvCxnSpPr>
          <p:spPr bwMode="auto">
            <a:xfrm flipV="1">
              <a:off x="4089400" y="3162300"/>
              <a:ext cx="1244600" cy="1409700"/>
            </a:xfrm>
            <a:prstGeom prst="line">
              <a:avLst/>
            </a:prstGeom>
            <a:noFill/>
            <a:ln w="9525" cap="flat" cmpd="sng" algn="ctr">
              <a:solidFill>
                <a:srgbClr val="2B7FC3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sp>
          <p:nvSpPr>
            <p:cNvPr id="101" name="Rectangle 100"/>
            <p:cNvSpPr/>
            <p:nvPr/>
          </p:nvSpPr>
          <p:spPr bwMode="auto">
            <a:xfrm>
              <a:off x="6019800" y="2743200"/>
              <a:ext cx="152400" cy="838200"/>
            </a:xfrm>
            <a:prstGeom prst="rect">
              <a:avLst/>
            </a:prstGeom>
            <a:solidFill>
              <a:srgbClr val="F47B20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459D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867400" y="35052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Filter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03" name="Straight Connector 102"/>
            <p:cNvCxnSpPr>
              <a:stCxn id="90" idx="3"/>
              <a:endCxn id="73" idx="1"/>
            </p:cNvCxnSpPr>
            <p:nvPr/>
          </p:nvCxnSpPr>
          <p:spPr bwMode="auto">
            <a:xfrm>
              <a:off x="5943600" y="3162300"/>
              <a:ext cx="381000" cy="0"/>
            </a:xfrm>
            <a:prstGeom prst="line">
              <a:avLst/>
            </a:prstGeom>
            <a:noFill/>
            <a:ln w="9525" cap="flat" cmpd="sng" algn="ctr">
              <a:solidFill>
                <a:srgbClr val="2B7FC3">
                  <a:shade val="95000"/>
                  <a:satMod val="105000"/>
                </a:srgbClr>
              </a:solidFill>
              <a:prstDash val="solid"/>
              <a:headEnd type="none" w="med" len="med"/>
              <a:tailEnd type="arrow" w="med" len="med"/>
            </a:ln>
            <a:effectLst/>
          </p:spPr>
        </p:cxnSp>
      </p:grpSp>
      <p:grpSp>
        <p:nvGrpSpPr>
          <p:cNvPr id="105" name="Group 373"/>
          <p:cNvGrpSpPr/>
          <p:nvPr/>
        </p:nvGrpSpPr>
        <p:grpSpPr>
          <a:xfrm>
            <a:off x="5600700" y="1905000"/>
            <a:ext cx="1981200" cy="1739444"/>
            <a:chOff x="5715000" y="1905000"/>
            <a:chExt cx="1981200" cy="1739444"/>
          </a:xfrm>
        </p:grpSpPr>
        <p:sp>
          <p:nvSpPr>
            <p:cNvPr id="107" name="Rectangle 106"/>
            <p:cNvSpPr/>
            <p:nvPr/>
          </p:nvSpPr>
          <p:spPr bwMode="auto">
            <a:xfrm>
              <a:off x="5715000" y="1905000"/>
              <a:ext cx="762000" cy="304800"/>
            </a:xfrm>
            <a:prstGeom prst="rect">
              <a:avLst/>
            </a:prstGeom>
            <a:gradFill rotWithShape="1">
              <a:gsLst>
                <a:gs pos="0">
                  <a:srgbClr val="000000">
                    <a:tint val="50000"/>
                    <a:satMod val="300000"/>
                  </a:srgbClr>
                </a:gs>
                <a:gs pos="35000">
                  <a:srgbClr val="000000">
                    <a:tint val="37000"/>
                    <a:satMod val="300000"/>
                  </a:srgbClr>
                </a:gs>
                <a:gs pos="100000">
                  <a:srgbClr val="0000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459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Crowd Evaluation</a:t>
              </a: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5715000" y="2514600"/>
              <a:ext cx="762000" cy="228600"/>
            </a:xfrm>
            <a:prstGeom prst="rect">
              <a:avLst/>
            </a:prstGeom>
            <a:gradFill rotWithShape="1">
              <a:gsLst>
                <a:gs pos="0">
                  <a:srgbClr val="000000">
                    <a:tint val="50000"/>
                    <a:satMod val="300000"/>
                  </a:srgbClr>
                </a:gs>
                <a:gs pos="35000">
                  <a:srgbClr val="000000">
                    <a:tint val="37000"/>
                    <a:satMod val="300000"/>
                  </a:srgbClr>
                </a:gs>
                <a:gs pos="100000">
                  <a:srgbClr val="0000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459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Sample</a:t>
              </a: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7086600" y="3276600"/>
              <a:ext cx="609600" cy="228600"/>
            </a:xfrm>
            <a:prstGeom prst="rect">
              <a:avLst/>
            </a:prstGeom>
            <a:gradFill rotWithShape="1">
              <a:gsLst>
                <a:gs pos="0">
                  <a:srgbClr val="000000">
                    <a:tint val="50000"/>
                    <a:satMod val="300000"/>
                  </a:srgbClr>
                </a:gs>
                <a:gs pos="35000">
                  <a:srgbClr val="000000">
                    <a:tint val="37000"/>
                    <a:satMod val="300000"/>
                  </a:srgbClr>
                </a:gs>
                <a:gs pos="100000">
                  <a:srgbClr val="0000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459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Analysis</a:t>
              </a:r>
            </a:p>
          </p:txBody>
        </p:sp>
        <p:cxnSp>
          <p:nvCxnSpPr>
            <p:cNvPr id="110" name="Straight Connector 109"/>
            <p:cNvCxnSpPr>
              <a:stCxn id="73" idx="3"/>
              <a:endCxn id="109" idx="1"/>
            </p:cNvCxnSpPr>
            <p:nvPr/>
          </p:nvCxnSpPr>
          <p:spPr bwMode="auto">
            <a:xfrm>
              <a:off x="6286500" y="3314700"/>
              <a:ext cx="800100" cy="76200"/>
            </a:xfrm>
            <a:prstGeom prst="line">
              <a:avLst/>
            </a:prstGeom>
            <a:noFill/>
            <a:ln w="9525" cap="flat" cmpd="sng" algn="ctr">
              <a:solidFill>
                <a:srgbClr val="CC3300"/>
              </a:solidFill>
              <a:prstDash val="solid"/>
              <a:headEnd type="none" w="med" len="med"/>
              <a:tailEnd type="arrow" w="med" len="med"/>
            </a:ln>
            <a:effectLst/>
          </p:spPr>
        </p:cxnSp>
        <p:cxnSp>
          <p:nvCxnSpPr>
            <p:cNvPr id="111" name="Straight Connector 110"/>
            <p:cNvCxnSpPr>
              <a:stCxn id="73" idx="0"/>
              <a:endCxn id="108" idx="2"/>
            </p:cNvCxnSpPr>
            <p:nvPr/>
          </p:nvCxnSpPr>
          <p:spPr bwMode="auto">
            <a:xfrm flipV="1">
              <a:off x="5981700" y="2743200"/>
              <a:ext cx="114300" cy="381000"/>
            </a:xfrm>
            <a:prstGeom prst="line">
              <a:avLst/>
            </a:prstGeom>
            <a:noFill/>
            <a:ln w="9525" cap="flat" cmpd="sng" algn="ctr">
              <a:solidFill>
                <a:srgbClr val="CC3300"/>
              </a:solidFill>
              <a:prstDash val="solid"/>
              <a:headEnd type="none" w="med" len="med"/>
              <a:tailEnd type="arrow" w="med" len="med"/>
            </a:ln>
            <a:effectLst/>
          </p:spPr>
        </p:cxnSp>
        <p:cxnSp>
          <p:nvCxnSpPr>
            <p:cNvPr id="112" name="Straight Connector 111"/>
            <p:cNvCxnSpPr>
              <a:stCxn id="108" idx="0"/>
              <a:endCxn id="107" idx="2"/>
            </p:cNvCxnSpPr>
            <p:nvPr/>
          </p:nvCxnSpPr>
          <p:spPr bwMode="auto">
            <a:xfrm flipV="1">
              <a:off x="60960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rgbClr val="CC3300"/>
              </a:solidFill>
              <a:prstDash val="solid"/>
              <a:headEnd type="none" w="med" len="med"/>
              <a:tailEnd type="arrow" w="med" len="med"/>
            </a:ln>
            <a:effectLst/>
          </p:spPr>
        </p:cxnSp>
        <p:cxnSp>
          <p:nvCxnSpPr>
            <p:cNvPr id="113" name="Straight Connector 112"/>
            <p:cNvCxnSpPr>
              <a:stCxn id="107" idx="3"/>
              <a:endCxn id="109" idx="1"/>
            </p:cNvCxnSpPr>
            <p:nvPr/>
          </p:nvCxnSpPr>
          <p:spPr bwMode="auto">
            <a:xfrm>
              <a:off x="6477000" y="2057400"/>
              <a:ext cx="609600" cy="1333500"/>
            </a:xfrm>
            <a:prstGeom prst="line">
              <a:avLst/>
            </a:prstGeom>
            <a:noFill/>
            <a:ln w="9525" cap="flat" cmpd="sng" algn="ctr">
              <a:solidFill>
                <a:srgbClr val="CC3300"/>
              </a:solidFill>
              <a:prstDash val="solid"/>
              <a:headEnd type="none" w="med" len="med"/>
              <a:tailEnd type="arrow" w="med" len="med"/>
            </a:ln>
            <a:effectLst/>
          </p:spPr>
        </p:cxnSp>
        <p:sp>
          <p:nvSpPr>
            <p:cNvPr id="114" name="TextBox 113"/>
            <p:cNvSpPr txBox="1"/>
            <p:nvPr/>
          </p:nvSpPr>
          <p:spPr>
            <a:xfrm>
              <a:off x="6400800" y="342900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Unclassified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791200" y="2895600"/>
              <a:ext cx="76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lassified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7" name="Group 374"/>
          <p:cNvGrpSpPr/>
          <p:nvPr/>
        </p:nvGrpSpPr>
        <p:grpSpPr>
          <a:xfrm>
            <a:off x="3352800" y="1295400"/>
            <a:ext cx="5143500" cy="3401199"/>
            <a:chOff x="3467100" y="1295400"/>
            <a:chExt cx="5143500" cy="3401199"/>
          </a:xfrm>
        </p:grpSpPr>
        <p:sp>
          <p:nvSpPr>
            <p:cNvPr id="119" name="Right Arrow 118"/>
            <p:cNvSpPr/>
            <p:nvPr/>
          </p:nvSpPr>
          <p:spPr>
            <a:xfrm>
              <a:off x="7715250" y="3352800"/>
              <a:ext cx="700494" cy="68848"/>
            </a:xfrm>
            <a:prstGeom prst="rightArrow">
              <a:avLst/>
            </a:prstGeom>
            <a:solidFill>
              <a:srgbClr val="000000">
                <a:lumMod val="50000"/>
                <a:lumOff val="50000"/>
              </a:srgbClr>
            </a:solidFill>
            <a:ln w="9525" cap="flat" cmpd="sng" algn="ctr">
              <a:solidFill>
                <a:srgbClr val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120" name="Straight Connector 119"/>
            <p:cNvCxnSpPr>
              <a:stCxn id="109" idx="2"/>
            </p:cNvCxnSpPr>
            <p:nvPr/>
          </p:nvCxnSpPr>
          <p:spPr bwMode="auto">
            <a:xfrm>
              <a:off x="7277100" y="3505200"/>
              <a:ext cx="0" cy="83820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>
              <a:endCxn id="83" idx="3"/>
            </p:cNvCxnSpPr>
            <p:nvPr/>
          </p:nvCxnSpPr>
          <p:spPr bwMode="auto">
            <a:xfrm flipH="1" flipV="1">
              <a:off x="3619500" y="4305300"/>
              <a:ext cx="3657600" cy="3810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none" w="med" len="med"/>
              <a:tailEnd type="arrow" w="med" len="med"/>
            </a:ln>
            <a:effectLst/>
          </p:spPr>
        </p:cxnSp>
        <p:sp>
          <p:nvSpPr>
            <p:cNvPr id="122" name="TextBox 121"/>
            <p:cNvSpPr txBox="1"/>
            <p:nvPr/>
          </p:nvSpPr>
          <p:spPr>
            <a:xfrm>
              <a:off x="6248400" y="4419600"/>
              <a:ext cx="1143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raining Data 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334000" y="1295400"/>
              <a:ext cx="1752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Classification Rules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24" name="Straight Connector 123"/>
            <p:cNvCxnSpPr>
              <a:stCxn id="109" idx="0"/>
            </p:cNvCxnSpPr>
            <p:nvPr/>
          </p:nvCxnSpPr>
          <p:spPr bwMode="auto">
            <a:xfrm flipV="1">
              <a:off x="7277100" y="16764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 bwMode="auto">
            <a:xfrm flipH="1">
              <a:off x="3474720" y="1676400"/>
              <a:ext cx="3810000" cy="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>
              <a:endCxn id="78" idx="0"/>
            </p:cNvCxnSpPr>
            <p:nvPr/>
          </p:nvCxnSpPr>
          <p:spPr bwMode="auto">
            <a:xfrm>
              <a:off x="3467100" y="1676400"/>
              <a:ext cx="0" cy="60960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none" w="med" len="med"/>
              <a:tailEnd type="arrow" w="med" len="med"/>
            </a:ln>
            <a:effectLst/>
          </p:spPr>
        </p:cxnSp>
        <p:sp>
          <p:nvSpPr>
            <p:cNvPr id="127" name="TextBox 126"/>
            <p:cNvSpPr txBox="1"/>
            <p:nvPr/>
          </p:nvSpPr>
          <p:spPr>
            <a:xfrm>
              <a:off x="7772400" y="2971800"/>
              <a:ext cx="838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Reports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48006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77240"/>
            <a:ext cx="8686800" cy="5181600"/>
          </a:xfrm>
        </p:spPr>
        <p:txBody>
          <a:bodyPr/>
          <a:lstStyle/>
          <a:p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rings? </a:t>
            </a:r>
            <a:r>
              <a:rPr lang="en-US" dirty="0" smtClean="0">
                <a:sym typeface="Wingdings" pitchFamily="2" charset="2"/>
              </a:rPr>
              <a:t> rings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wedding bands?  rings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diamond.*trio sets?  rings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macbook</a:t>
            </a:r>
            <a:r>
              <a:rPr lang="en-US" dirty="0" smtClean="0">
                <a:sym typeface="Wingdings" pitchFamily="2" charset="2"/>
              </a:rPr>
              <a:t>  ! Fruit (a blacklist rule)</a:t>
            </a:r>
          </a:p>
          <a:p>
            <a:r>
              <a:rPr lang="en-US" dirty="0" smtClean="0">
                <a:sym typeface="Wingdings" pitchFamily="2" charset="2"/>
              </a:rPr>
              <a:t>Classification evaluation using </a:t>
            </a:r>
            <a:r>
              <a:rPr lang="en-US" dirty="0" err="1" smtClean="0">
                <a:sym typeface="Wingdings" pitchFamily="2" charset="2"/>
              </a:rPr>
              <a:t>crowdsourcing</a:t>
            </a: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8220" y="3186007"/>
            <a:ext cx="6324600" cy="3432000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Novelties of 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both learning and rules extensively</a:t>
            </a:r>
          </a:p>
          <a:p>
            <a:pPr lvl="1"/>
            <a:r>
              <a:rPr lang="en-US" dirty="0" smtClean="0"/>
              <a:t>rules are not “nice to have”, they are critical for high accuracy</a:t>
            </a:r>
          </a:p>
          <a:p>
            <a:r>
              <a:rPr lang="en-US" dirty="0" smtClean="0"/>
              <a:t>Use both crowd and analysts for evaluation/analysis</a:t>
            </a:r>
          </a:p>
          <a:p>
            <a:pPr lvl="1"/>
            <a:r>
              <a:rPr lang="en-US" dirty="0" smtClean="0"/>
              <a:t>using both in-house analysts and </a:t>
            </a:r>
            <a:r>
              <a:rPr lang="en-US" dirty="0" err="1" smtClean="0"/>
              <a:t>crowdsourcing</a:t>
            </a:r>
            <a:r>
              <a:rPr lang="en-US" dirty="0" smtClean="0"/>
              <a:t> is critical at our scale to achieve an accurate, continuously improving, and cost-effective solution</a:t>
            </a:r>
          </a:p>
          <a:p>
            <a:r>
              <a:rPr lang="en-US" dirty="0" smtClean="0"/>
              <a:t>Scalable in terms of human resources</a:t>
            </a:r>
          </a:p>
          <a:p>
            <a:pPr lvl="1"/>
            <a:r>
              <a:rPr lang="en-US" dirty="0" smtClean="0"/>
              <a:t>taps into </a:t>
            </a:r>
            <a:r>
              <a:rPr lang="en-US" dirty="0" err="1" smtClean="0"/>
              <a:t>crowdsourcing</a:t>
            </a:r>
            <a:r>
              <a:rPr lang="en-US" dirty="0" smtClean="0"/>
              <a:t> (very elastic) and analysts</a:t>
            </a:r>
          </a:p>
          <a:p>
            <a:r>
              <a:rPr lang="en-US" dirty="0" smtClean="0"/>
              <a:t>Treat human and machines as first-class citizens</a:t>
            </a:r>
          </a:p>
          <a:p>
            <a:pPr lvl="1"/>
            <a:r>
              <a:rPr lang="en-US" dirty="0" smtClean="0"/>
              <a:t>solution carefully spells out what techniques are used where, who is doing what, and how to coordinate among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39802</TotalTime>
  <Words>876</Words>
  <Application>Microsoft Office PowerPoint</Application>
  <PresentationFormat>On-screen Show (4:3)</PresentationFormat>
  <Paragraphs>158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orenstyle1</vt:lpstr>
      <vt:lpstr>Chimera: Large-Scale Classification using Machine Learning, Rules, and Crowdsourcing</vt:lpstr>
      <vt:lpstr>Problem Definition</vt:lpstr>
      <vt:lpstr>Challenges</vt:lpstr>
      <vt:lpstr>Manually Classifying the Items</vt:lpstr>
      <vt:lpstr>Learning-Based Solutions</vt:lpstr>
      <vt:lpstr>Rule-Based Solutions</vt:lpstr>
      <vt:lpstr>Our Chimera Solution</vt:lpstr>
      <vt:lpstr>Examples</vt:lpstr>
      <vt:lpstr>Key Novelties of Our Solution</vt:lpstr>
      <vt:lpstr>Evaluation</vt:lpstr>
      <vt:lpstr>Conclusion &amp; Lessons Learned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zamir</dc:creator>
  <cp:lastModifiedBy>Patron</cp:lastModifiedBy>
  <cp:revision>1560</cp:revision>
  <cp:lastPrinted>2002-04-03T18:11:18Z</cp:lastPrinted>
  <dcterms:created xsi:type="dcterms:W3CDTF">1998-06-03T16:59:21Z</dcterms:created>
  <dcterms:modified xsi:type="dcterms:W3CDTF">2016-09-06T02:21:01Z</dcterms:modified>
</cp:coreProperties>
</file>