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657" r:id="rId2"/>
    <p:sldId id="846" r:id="rId3"/>
    <p:sldId id="880" r:id="rId4"/>
    <p:sldId id="848" r:id="rId5"/>
    <p:sldId id="844" r:id="rId6"/>
    <p:sldId id="834" r:id="rId7"/>
    <p:sldId id="847" r:id="rId8"/>
    <p:sldId id="850" r:id="rId9"/>
    <p:sldId id="877" r:id="rId10"/>
    <p:sldId id="854" r:id="rId11"/>
    <p:sldId id="875" r:id="rId12"/>
    <p:sldId id="876" r:id="rId13"/>
    <p:sldId id="878" r:id="rId14"/>
    <p:sldId id="879" r:id="rId15"/>
    <p:sldId id="862" r:id="rId16"/>
    <p:sldId id="863" r:id="rId17"/>
    <p:sldId id="865" r:id="rId18"/>
    <p:sldId id="881" r:id="rId19"/>
    <p:sldId id="882" r:id="rId20"/>
    <p:sldId id="869" r:id="rId21"/>
    <p:sldId id="870" r:id="rId22"/>
    <p:sldId id="872" r:id="rId23"/>
    <p:sldId id="829" r:id="rId24"/>
    <p:sldId id="835" r:id="rId25"/>
    <p:sldId id="836" r:id="rId26"/>
    <p:sldId id="839" r:id="rId27"/>
  </p:sldIdLst>
  <p:sldSz cx="11887200" cy="8229600"/>
  <p:notesSz cx="6940550" cy="90805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Char char="–"/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3">
          <p15:clr>
            <a:srgbClr val="A4A3A4"/>
          </p15:clr>
        </p15:guide>
        <p15:guide id="2" pos="7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00FF"/>
    <a:srgbClr val="FFFFCC"/>
    <a:srgbClr val="FFFF99"/>
    <a:srgbClr val="990099"/>
    <a:srgbClr val="000000"/>
    <a:srgbClr val="478E16"/>
    <a:srgbClr val="CC3300"/>
    <a:srgbClr val="333300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1" autoAdjust="0"/>
    <p:restoredTop sz="84337" autoAdjust="0"/>
  </p:normalViewPr>
  <p:slideViewPr>
    <p:cSldViewPr snapToGrid="0">
      <p:cViewPr>
        <p:scale>
          <a:sx n="64" d="100"/>
          <a:sy n="64" d="100"/>
        </p:scale>
        <p:origin x="1632" y="72"/>
      </p:cViewPr>
      <p:guideLst>
        <p:guide orient="horz" pos="5183"/>
        <p:guide pos="7487"/>
      </p:guideLst>
    </p:cSldViewPr>
  </p:slideViewPr>
  <p:outlineViewPr>
    <p:cViewPr>
      <p:scale>
        <a:sx n="33" d="100"/>
        <a:sy n="33" d="100"/>
      </p:scale>
      <p:origin x="259" y="147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"/>
    </p:cViewPr>
  </p:sorterViewPr>
  <p:notesViewPr>
    <p:cSldViewPr snapToGrid="0">
      <p:cViewPr>
        <p:scale>
          <a:sx n="100" d="100"/>
          <a:sy n="100" d="100"/>
        </p:scale>
        <p:origin x="-1548" y="990"/>
      </p:cViewPr>
      <p:guideLst>
        <p:guide orient="horz" pos="2860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2" tIns="44917" rIns="89832" bIns="44917" numCol="1" anchor="t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3825" y="0"/>
            <a:ext cx="302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2" tIns="44917" rIns="89832" bIns="44917" numCol="1" anchor="t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7113"/>
            <a:ext cx="302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2" tIns="44917" rIns="89832" bIns="44917" numCol="1" anchor="b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3825" y="8647113"/>
            <a:ext cx="302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2" tIns="44917" rIns="89832" bIns="44917" numCol="1" anchor="b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6A2AE57-3BED-486F-A398-FE2BC0F12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t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25775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t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671513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324350"/>
            <a:ext cx="5143500" cy="4098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47113"/>
            <a:ext cx="3025775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b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647113"/>
            <a:ext cx="3025775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45" tIns="44924" rIns="89845" bIns="44924" numCol="1" anchor="b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D0822F5-2E57-442C-80F4-1571946EB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8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1B0C4-291E-4F1F-BE3F-0280AD7DEA9F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671513"/>
            <a:ext cx="4953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91540" y="1645920"/>
            <a:ext cx="10104120" cy="13716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82140" y="3840480"/>
            <a:ext cx="8321040" cy="210312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6810" y="274320"/>
            <a:ext cx="2823210" cy="7040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180" y="274320"/>
            <a:ext cx="8271510" cy="7040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2"/>
            <a:ext cx="1010412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" y="1097280"/>
            <a:ext cx="554736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097280"/>
            <a:ext cx="554736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842136"/>
            <a:ext cx="5252244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609850"/>
            <a:ext cx="5252244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842136"/>
            <a:ext cx="5254308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609850"/>
            <a:ext cx="5254308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327660"/>
            <a:ext cx="3910807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7" y="327662"/>
            <a:ext cx="6645275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722122"/>
            <a:ext cx="3910807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274320"/>
            <a:ext cx="1010412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180" y="1097280"/>
            <a:ext cx="1129284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1540" y="7498080"/>
            <a:ext cx="2476500" cy="5486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/>
              <a:pPr/>
              <a:t>9/5/2016</a:t>
            </a:fld>
            <a:endParaRPr lang="en-US"/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7498080"/>
            <a:ext cx="3764280" cy="5486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7498080"/>
            <a:ext cx="2476500" cy="5486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09747" y="888808"/>
            <a:ext cx="10748010" cy="202692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Building, Maintaining, and Using Knowledge Bases: A Report from the Trenches</a:t>
            </a:r>
            <a:endParaRPr lang="en-US" dirty="0"/>
          </a:p>
        </p:txBody>
      </p:sp>
      <p:sp>
        <p:nvSpPr>
          <p:cNvPr id="16385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9666" y="3216988"/>
            <a:ext cx="10790939" cy="1238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Omkar</a:t>
            </a:r>
            <a:r>
              <a:rPr lang="en-US" dirty="0" smtClean="0"/>
              <a:t> </a:t>
            </a:r>
            <a:r>
              <a:rPr lang="en-US" dirty="0" err="1" smtClean="0"/>
              <a:t>Deshpande</a:t>
            </a:r>
            <a:r>
              <a:rPr lang="en-US" dirty="0" smtClean="0"/>
              <a:t>   , </a:t>
            </a:r>
            <a:r>
              <a:rPr lang="en-US" dirty="0" err="1" smtClean="0"/>
              <a:t>Digvijay</a:t>
            </a:r>
            <a:r>
              <a:rPr lang="en-US" dirty="0" smtClean="0"/>
              <a:t> S. </a:t>
            </a:r>
            <a:r>
              <a:rPr lang="en-US" dirty="0" err="1" smtClean="0"/>
              <a:t>Lamba</a:t>
            </a:r>
            <a:r>
              <a:rPr lang="en-US" dirty="0" smtClean="0"/>
              <a:t>   , Michel </a:t>
            </a:r>
            <a:r>
              <a:rPr lang="en-US" dirty="0" err="1" smtClean="0"/>
              <a:t>Tourn</a:t>
            </a:r>
            <a:r>
              <a:rPr lang="en-US" dirty="0" smtClean="0"/>
              <a:t> , 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Sanjib</a:t>
            </a:r>
            <a:r>
              <a:rPr lang="en-US" dirty="0" smtClean="0"/>
              <a:t> Das , Sri </a:t>
            </a:r>
            <a:r>
              <a:rPr lang="en-US" dirty="0" err="1" smtClean="0"/>
              <a:t>Subramaniam</a:t>
            </a:r>
            <a:r>
              <a:rPr lang="en-US" dirty="0" smtClean="0"/>
              <a:t>  ,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 smtClean="0"/>
              <a:t>Rajaraman</a:t>
            </a:r>
            <a:r>
              <a:rPr lang="en-US" dirty="0" smtClean="0"/>
              <a:t> ,</a:t>
            </a:r>
            <a:r>
              <a:rPr lang="en-US" dirty="0" err="1" smtClean="0"/>
              <a:t>Venky</a:t>
            </a:r>
            <a:r>
              <a:rPr lang="en-US" dirty="0"/>
              <a:t> </a:t>
            </a:r>
            <a:r>
              <a:rPr lang="en-US" dirty="0" err="1" smtClean="0"/>
              <a:t>Harinarayan</a:t>
            </a:r>
            <a:r>
              <a:rPr lang="en-US" dirty="0" smtClean="0"/>
              <a:t> , </a:t>
            </a:r>
            <a:r>
              <a:rPr lang="en-US" dirty="0" err="1" smtClean="0"/>
              <a:t>AnHai</a:t>
            </a:r>
            <a:r>
              <a:rPr lang="en-US" dirty="0" smtClean="0"/>
              <a:t> Doan</a:t>
            </a:r>
            <a:endParaRPr lang="en-US" sz="2000" i="1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6387" name="Picture 8" descr="white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7404" y="5837538"/>
            <a:ext cx="1410131" cy="20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93833" y="7058279"/>
            <a:ext cx="455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C000"/>
                </a:solidFill>
              </a:rPr>
              <a:t>@</a:t>
            </a:r>
            <a:r>
              <a:rPr lang="en-US" sz="4800" b="1" dirty="0" err="1" smtClean="0">
                <a:solidFill>
                  <a:srgbClr val="0070C0"/>
                </a:solidFill>
              </a:rPr>
              <a:t>Walmart</a:t>
            </a:r>
            <a:r>
              <a:rPr lang="en-US" sz="4800" dirty="0" err="1" smtClean="0">
                <a:solidFill>
                  <a:srgbClr val="FFC000"/>
                </a:solidFill>
              </a:rPr>
              <a:t>Labs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9" y="6889028"/>
            <a:ext cx="3187568" cy="1169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0897" y="306865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1,2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6342" y="306865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1,2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9038" y="35366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2"/>
                </a:solidFill>
              </a:rPr>
              <a:t>3</a:t>
            </a:r>
            <a:endParaRPr lang="en-US" sz="1600" dirty="0" smtClean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3949" y="3536641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1,2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08137" y="3536641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1,2,3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53548" y="35366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0503" y="35366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5884" y="306865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62066" y="4433690"/>
            <a:ext cx="10790939" cy="45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kumimoji="1" sz="2400" b="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kern="0" dirty="0" err="1" smtClean="0"/>
              <a:t>Kosmix</a:t>
            </a:r>
            <a:r>
              <a:rPr lang="en-US" sz="2000" kern="0" dirty="0" smtClean="0"/>
              <a:t>,  @</a:t>
            </a:r>
            <a:r>
              <a:rPr lang="en-US" sz="2000" kern="0" dirty="0" err="1" smtClean="0"/>
              <a:t>WalmartLabs</a:t>
            </a:r>
            <a:r>
              <a:rPr lang="en-US" sz="2000" kern="0" dirty="0" smtClean="0"/>
              <a:t>,  University of Wisconsin-Madison</a:t>
            </a:r>
            <a:endParaRPr lang="en-US" sz="2000" i="1" kern="0" dirty="0" smtClean="0"/>
          </a:p>
          <a:p>
            <a:pPr>
              <a:lnSpc>
                <a:spcPct val="90000"/>
              </a:lnSpc>
            </a:pPr>
            <a:endParaRPr lang="en-US" sz="2000" kern="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694266" y="424884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3320" y="424884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5327" y="424884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2"/>
                </a:solidFill>
              </a:rPr>
              <a:t>3</a:t>
            </a:r>
            <a:endParaRPr lang="en-US" sz="1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</a:t>
            </a:r>
            <a:r>
              <a:rPr lang="en-US" dirty="0" err="1" smtClean="0"/>
              <a:t>Kosmix</a:t>
            </a:r>
            <a:r>
              <a:rPr lang="en-US" dirty="0" smtClean="0"/>
              <a:t> 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08280" y="779780"/>
            <a:ext cx="11292840" cy="20269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Wikipedia into a KB, then add more</a:t>
            </a:r>
            <a:r>
              <a:rPr kumimoji="1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sources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en-US" sz="2400" b="1" kern="0" dirty="0" smtClean="0">
              <a:solidFill>
                <a:srgbClr val="0000DC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en-US" sz="2400" b="1" kern="0" dirty="0" smtClean="0">
              <a:solidFill>
                <a:srgbClr val="0000DC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  <a:defRPr/>
            </a:pPr>
            <a:endParaRPr lang="en-US" sz="2400" b="1" kern="0" dirty="0" smtClean="0">
              <a:solidFill>
                <a:srgbClr val="0000DC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en-US" sz="2400" b="1" kern="0" dirty="0" smtClean="0">
              <a:solidFill>
                <a:srgbClr val="0000DC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starting with Wikipedia?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must process social media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social media often mentions latest events/persons/... </a:t>
            </a:r>
            <a:r>
              <a:rPr lang="en-US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kern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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need them to be in our KB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asap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Wikipedia </a:t>
            </a:r>
            <a:r>
              <a:rPr lang="en-US" kern="0" dirty="0" smtClean="0">
                <a:solidFill>
                  <a:schemeClr val="tx1"/>
                </a:solidFill>
                <a:latin typeface="+mn-lt"/>
              </a:rPr>
              <a:t>is ideal for this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200150" lvl="2" indent="-285750"/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e.g., very soon after Susan Boyle became famous, Wikipedia had a homepage</a:t>
            </a:r>
            <a:r>
              <a:rPr kumimoji="1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her</a:t>
            </a:r>
          </a:p>
          <a:p>
            <a:pPr marL="285750" indent="-285750">
              <a:buNone/>
            </a:pPr>
            <a:endParaRPr kumimoji="1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2241" y="1851297"/>
            <a:ext cx="144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Kosmix</a:t>
            </a:r>
            <a:r>
              <a:rPr lang="en-US" sz="1800" dirty="0" smtClean="0">
                <a:solidFill>
                  <a:schemeClr val="tx1"/>
                </a:solidFill>
              </a:rPr>
              <a:t> KB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0893" y="2806700"/>
            <a:ext cx="139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Wikipedia</a:t>
            </a:r>
          </a:p>
        </p:txBody>
      </p:sp>
      <p:cxnSp>
        <p:nvCxnSpPr>
          <p:cNvPr id="26" name="Straight Arrow Connector 25"/>
          <p:cNvCxnSpPr>
            <a:stCxn id="24" idx="0"/>
            <a:endCxn id="23" idx="2"/>
          </p:cNvCxnSpPr>
          <p:nvPr/>
        </p:nvCxnSpPr>
        <p:spPr bwMode="auto">
          <a:xfrm flipV="1">
            <a:off x="3648195" y="2220629"/>
            <a:ext cx="944592" cy="5860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173935" y="2806700"/>
            <a:ext cx="435461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Adam (health)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Chrome (automobiles)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Music-</a:t>
            </a:r>
            <a:r>
              <a:rPr lang="en-US" sz="1800" dirty="0" err="1" smtClean="0">
                <a:solidFill>
                  <a:schemeClr val="tx1"/>
                </a:solidFill>
              </a:rPr>
              <a:t>Brainz</a:t>
            </a:r>
            <a:r>
              <a:rPr lang="en-US" sz="1800" dirty="0" smtClean="0">
                <a:solidFill>
                  <a:schemeClr val="tx1"/>
                </a:solidFill>
              </a:rPr>
              <a:t> (music)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City DB (cities)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Yahoo! Stocks (stocks and companies)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Yahoo! Travel (travel destinations)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….....</a:t>
            </a:r>
          </a:p>
        </p:txBody>
      </p:sp>
      <p:cxnSp>
        <p:nvCxnSpPr>
          <p:cNvPr id="28" name="Straight Arrow Connector 27"/>
          <p:cNvCxnSpPr>
            <a:endCxn id="23" idx="2"/>
          </p:cNvCxnSpPr>
          <p:nvPr/>
        </p:nvCxnSpPr>
        <p:spPr bwMode="auto">
          <a:xfrm flipH="1" flipV="1">
            <a:off x="4592787" y="2220629"/>
            <a:ext cx="720545" cy="5860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6" descr="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8615" y="3251200"/>
            <a:ext cx="1442720" cy="144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577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Convert Wikipedia into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Crawl Wikipedia, parse &amp; construct a graph</a:t>
            </a:r>
          </a:p>
          <a:p>
            <a:pPr lvl="1"/>
            <a:r>
              <a:rPr lang="en-US" dirty="0" smtClean="0"/>
              <a:t>nodes = Wikipedia pages, edges = links among Wikipedia pages</a:t>
            </a:r>
          </a:p>
          <a:p>
            <a:r>
              <a:rPr lang="en-US" dirty="0" smtClean="0"/>
              <a:t>Remove irrelevant parts of graph</a:t>
            </a:r>
          </a:p>
          <a:p>
            <a:pPr lvl="1"/>
            <a:r>
              <a:rPr lang="en-US" dirty="0" smtClean="0"/>
              <a:t>administration, help, discussion, ...</a:t>
            </a:r>
          </a:p>
          <a:p>
            <a:r>
              <a:rPr lang="en-US" dirty="0" smtClean="0"/>
              <a:t>Glue remaining parts into a new graph with a ROOT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370" y="4489997"/>
            <a:ext cx="4475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….</a:t>
            </a:r>
          </a:p>
        </p:txBody>
      </p:sp>
      <p:cxnSp>
        <p:nvCxnSpPr>
          <p:cNvPr id="6" name="Straight Arrow Connector 5"/>
          <p:cNvCxnSpPr>
            <a:stCxn id="13" idx="2"/>
            <a:endCxn id="15" idx="0"/>
          </p:cNvCxnSpPr>
          <p:nvPr/>
        </p:nvCxnSpPr>
        <p:spPr bwMode="auto">
          <a:xfrm flipH="1">
            <a:off x="3388802" y="3719677"/>
            <a:ext cx="2693989" cy="622587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13" idx="2"/>
            <a:endCxn id="14" idx="0"/>
          </p:cNvCxnSpPr>
          <p:nvPr/>
        </p:nvCxnSpPr>
        <p:spPr bwMode="auto">
          <a:xfrm flipH="1">
            <a:off x="4896329" y="3719677"/>
            <a:ext cx="1186462" cy="619322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87917" y="4342264"/>
            <a:ext cx="1009777" cy="634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DC"/>
                </a:solidFill>
              </a:rPr>
              <a:t>Kosmix</a:t>
            </a:r>
            <a:endParaRPr lang="en-US" sz="1600" dirty="0" smtClean="0">
              <a:solidFill>
                <a:srgbClr val="0000DC"/>
              </a:solidFill>
            </a:endParaRPr>
          </a:p>
          <a:p>
            <a:pPr>
              <a:buNone/>
            </a:pPr>
            <a:r>
              <a:rPr lang="en-US" sz="1600" dirty="0" err="1" smtClean="0">
                <a:solidFill>
                  <a:srgbClr val="0000DC"/>
                </a:solidFill>
              </a:rPr>
              <a:t>Arts&amp;Ent</a:t>
            </a:r>
            <a:endParaRPr lang="en-US" sz="1600" dirty="0" smtClean="0">
              <a:solidFill>
                <a:srgbClr val="0000D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973" y="4338999"/>
            <a:ext cx="1055412" cy="634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DC"/>
                </a:solidFill>
              </a:rPr>
              <a:t>Kosmix</a:t>
            </a:r>
            <a:endParaRPr lang="en-US" sz="1600" dirty="0" smtClean="0">
              <a:solidFill>
                <a:srgbClr val="0000DC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History</a:t>
            </a:r>
          </a:p>
        </p:txBody>
      </p:sp>
      <p:cxnSp>
        <p:nvCxnSpPr>
          <p:cNvPr id="11" name="Straight Arrow Connector 10"/>
          <p:cNvCxnSpPr>
            <a:stCxn id="13" idx="2"/>
            <a:endCxn id="10" idx="0"/>
          </p:cNvCxnSpPr>
          <p:nvPr/>
        </p:nvCxnSpPr>
        <p:spPr bwMode="auto">
          <a:xfrm>
            <a:off x="6082791" y="3719677"/>
            <a:ext cx="388888" cy="619322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13" idx="2"/>
            <a:endCxn id="9" idx="0"/>
          </p:cNvCxnSpPr>
          <p:nvPr/>
        </p:nvCxnSpPr>
        <p:spPr bwMode="auto">
          <a:xfrm>
            <a:off x="6082791" y="3719677"/>
            <a:ext cx="1710015" cy="622587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693902" y="3381123"/>
            <a:ext cx="7777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ROOT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8756" y="4338999"/>
            <a:ext cx="1595145" cy="634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DC"/>
                </a:solidFill>
              </a:rPr>
              <a:t>Kosmix</a:t>
            </a:r>
            <a:endParaRPr lang="en-US" sz="1600" dirty="0" smtClean="0">
              <a:solidFill>
                <a:srgbClr val="0000DC"/>
              </a:solidFill>
            </a:endParaRPr>
          </a:p>
          <a:p>
            <a:pPr>
              <a:buNone/>
            </a:pPr>
            <a:r>
              <a:rPr lang="en-US" sz="1600" dirty="0" err="1" smtClean="0">
                <a:solidFill>
                  <a:srgbClr val="0000DC"/>
                </a:solidFill>
              </a:rPr>
              <a:t>SocialSciences</a:t>
            </a:r>
            <a:endParaRPr lang="en-US" sz="1600" dirty="0" smtClean="0">
              <a:solidFill>
                <a:srgbClr val="0000D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2064" y="4342264"/>
            <a:ext cx="1013476" cy="634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DC"/>
                </a:solidFill>
              </a:rPr>
              <a:t>Kosmix</a:t>
            </a:r>
            <a:endParaRPr lang="en-US" sz="1600" dirty="0" smtClean="0">
              <a:solidFill>
                <a:srgbClr val="0000DC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Health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6272" y="5388745"/>
            <a:ext cx="1582484" cy="634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Diseases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and disorders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5505" y="5452848"/>
            <a:ext cx="118494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Philosophy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0055" y="5452848"/>
            <a:ext cx="156324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Ancient History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47319" y="5402490"/>
            <a:ext cx="4475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….</a:t>
            </a:r>
          </a:p>
        </p:txBody>
      </p:sp>
      <p:cxnSp>
        <p:nvCxnSpPr>
          <p:cNvPr id="21" name="Straight Arrow Connector 20"/>
          <p:cNvCxnSpPr>
            <a:stCxn id="10" idx="2"/>
            <a:endCxn id="19" idx="0"/>
          </p:cNvCxnSpPr>
          <p:nvPr/>
        </p:nvCxnSpPr>
        <p:spPr bwMode="auto">
          <a:xfrm>
            <a:off x="6471679" y="4973019"/>
            <a:ext cx="0" cy="479829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4" idx="2"/>
            <a:endCxn id="18" idx="0"/>
          </p:cNvCxnSpPr>
          <p:nvPr/>
        </p:nvCxnSpPr>
        <p:spPr bwMode="auto">
          <a:xfrm>
            <a:off x="4896329" y="4973019"/>
            <a:ext cx="1646" cy="479829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5" idx="2"/>
            <a:endCxn id="17" idx="0"/>
          </p:cNvCxnSpPr>
          <p:nvPr/>
        </p:nvCxnSpPr>
        <p:spPr bwMode="auto">
          <a:xfrm flipH="1">
            <a:off x="3307514" y="4976284"/>
            <a:ext cx="81288" cy="412461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376080" y="5369596"/>
            <a:ext cx="1143262" cy="6340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Disney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characters</a:t>
            </a:r>
          </a:p>
        </p:txBody>
      </p:sp>
      <p:cxnSp>
        <p:nvCxnSpPr>
          <p:cNvPr id="25" name="Straight Arrow Connector 24"/>
          <p:cNvCxnSpPr>
            <a:stCxn id="9" idx="2"/>
            <a:endCxn id="24" idx="0"/>
          </p:cNvCxnSpPr>
          <p:nvPr/>
        </p:nvCxnSpPr>
        <p:spPr bwMode="auto">
          <a:xfrm>
            <a:off x="7792806" y="4976284"/>
            <a:ext cx="154905" cy="393312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2924017" y="6287494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0"/>
          <p:cNvSpPr>
            <a:spLocks noChangeArrowheads="1"/>
          </p:cNvSpPr>
          <p:nvPr/>
        </p:nvSpPr>
        <p:spPr bwMode="auto">
          <a:xfrm>
            <a:off x="2451118" y="6677549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2763787" y="7037398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30"/>
          <p:cNvSpPr>
            <a:spLocks noChangeArrowheads="1"/>
          </p:cNvSpPr>
          <p:nvPr/>
        </p:nvSpPr>
        <p:spPr bwMode="auto">
          <a:xfrm>
            <a:off x="2994294" y="7389339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0"/>
          <p:cNvSpPr>
            <a:spLocks noChangeArrowheads="1"/>
          </p:cNvSpPr>
          <p:nvPr/>
        </p:nvSpPr>
        <p:spPr bwMode="auto">
          <a:xfrm>
            <a:off x="3299505" y="6900408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0"/>
          <p:cNvSpPr>
            <a:spLocks noChangeArrowheads="1"/>
          </p:cNvSpPr>
          <p:nvPr/>
        </p:nvSpPr>
        <p:spPr bwMode="auto">
          <a:xfrm>
            <a:off x="3425228" y="7439713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3806243" y="7400837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" name="Straight Arrow Connector 78"/>
          <p:cNvCxnSpPr>
            <a:stCxn id="44" idx="3"/>
            <a:endCxn id="72" idx="7"/>
          </p:cNvCxnSpPr>
          <p:nvPr/>
        </p:nvCxnSpPr>
        <p:spPr bwMode="auto">
          <a:xfrm flipH="1">
            <a:off x="2603558" y="6455790"/>
            <a:ext cx="346613" cy="250634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72" idx="5"/>
            <a:endCxn id="73" idx="1"/>
          </p:cNvCxnSpPr>
          <p:nvPr/>
        </p:nvCxnSpPr>
        <p:spPr bwMode="auto">
          <a:xfrm>
            <a:off x="2603558" y="6845845"/>
            <a:ext cx="186383" cy="220428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73" idx="0"/>
            <a:endCxn id="44" idx="4"/>
          </p:cNvCxnSpPr>
          <p:nvPr/>
        </p:nvCxnSpPr>
        <p:spPr bwMode="auto">
          <a:xfrm flipV="1">
            <a:off x="2853084" y="6484665"/>
            <a:ext cx="160230" cy="552733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5" idx="4"/>
            <a:endCxn id="74" idx="7"/>
          </p:cNvCxnSpPr>
          <p:nvPr/>
        </p:nvCxnSpPr>
        <p:spPr bwMode="auto">
          <a:xfrm flipH="1">
            <a:off x="3146734" y="7097579"/>
            <a:ext cx="242068" cy="3206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4" idx="5"/>
            <a:endCxn id="75" idx="0"/>
          </p:cNvCxnSpPr>
          <p:nvPr/>
        </p:nvCxnSpPr>
        <p:spPr bwMode="auto">
          <a:xfrm>
            <a:off x="3076457" y="6455790"/>
            <a:ext cx="312345" cy="444618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75" idx="4"/>
            <a:endCxn id="76" idx="1"/>
          </p:cNvCxnSpPr>
          <p:nvPr/>
        </p:nvCxnSpPr>
        <p:spPr bwMode="auto">
          <a:xfrm>
            <a:off x="3388802" y="7097579"/>
            <a:ext cx="62580" cy="3710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5" idx="5"/>
            <a:endCxn id="77" idx="1"/>
          </p:cNvCxnSpPr>
          <p:nvPr/>
        </p:nvCxnSpPr>
        <p:spPr bwMode="auto">
          <a:xfrm>
            <a:off x="3451945" y="7068704"/>
            <a:ext cx="380452" cy="3610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17" idx="2"/>
            <a:endCxn id="44" idx="7"/>
          </p:cNvCxnSpPr>
          <p:nvPr/>
        </p:nvCxnSpPr>
        <p:spPr bwMode="auto">
          <a:xfrm flipH="1">
            <a:off x="3076457" y="6022765"/>
            <a:ext cx="231057" cy="293604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Oval 30"/>
          <p:cNvSpPr>
            <a:spLocks noChangeArrowheads="1"/>
          </p:cNvSpPr>
          <p:nvPr/>
        </p:nvSpPr>
        <p:spPr bwMode="auto">
          <a:xfrm>
            <a:off x="4772324" y="6251077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30"/>
          <p:cNvSpPr>
            <a:spLocks noChangeArrowheads="1"/>
          </p:cNvSpPr>
          <p:nvPr/>
        </p:nvSpPr>
        <p:spPr bwMode="auto">
          <a:xfrm>
            <a:off x="4299425" y="6641132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0"/>
          <p:cNvSpPr>
            <a:spLocks noChangeArrowheads="1"/>
          </p:cNvSpPr>
          <p:nvPr/>
        </p:nvSpPr>
        <p:spPr bwMode="auto">
          <a:xfrm>
            <a:off x="4612094" y="7000981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30"/>
          <p:cNvSpPr>
            <a:spLocks noChangeArrowheads="1"/>
          </p:cNvSpPr>
          <p:nvPr/>
        </p:nvSpPr>
        <p:spPr bwMode="auto">
          <a:xfrm>
            <a:off x="5018199" y="7224356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30"/>
          <p:cNvSpPr>
            <a:spLocks noChangeArrowheads="1"/>
          </p:cNvSpPr>
          <p:nvPr/>
        </p:nvSpPr>
        <p:spPr bwMode="auto">
          <a:xfrm>
            <a:off x="5224301" y="6722471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30"/>
          <p:cNvSpPr>
            <a:spLocks noChangeArrowheads="1"/>
          </p:cNvSpPr>
          <p:nvPr/>
        </p:nvSpPr>
        <p:spPr bwMode="auto">
          <a:xfrm>
            <a:off x="5439425" y="7221813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5" name="Straight Arrow Connector 124"/>
          <p:cNvCxnSpPr>
            <a:stCxn id="118" idx="3"/>
            <a:endCxn id="119" idx="7"/>
          </p:cNvCxnSpPr>
          <p:nvPr/>
        </p:nvCxnSpPr>
        <p:spPr bwMode="auto">
          <a:xfrm flipH="1">
            <a:off x="4451865" y="6419373"/>
            <a:ext cx="346613" cy="250634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>
            <a:stCxn id="119" idx="5"/>
            <a:endCxn id="120" idx="1"/>
          </p:cNvCxnSpPr>
          <p:nvPr/>
        </p:nvCxnSpPr>
        <p:spPr bwMode="auto">
          <a:xfrm>
            <a:off x="4451865" y="6809428"/>
            <a:ext cx="186383" cy="220428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0" idx="0"/>
            <a:endCxn id="93" idx="7"/>
          </p:cNvCxnSpPr>
          <p:nvPr/>
        </p:nvCxnSpPr>
        <p:spPr bwMode="auto">
          <a:xfrm flipH="1">
            <a:off x="4528715" y="7000981"/>
            <a:ext cx="172676" cy="3026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2" idx="4"/>
            <a:endCxn id="121" idx="7"/>
          </p:cNvCxnSpPr>
          <p:nvPr/>
        </p:nvCxnSpPr>
        <p:spPr bwMode="auto">
          <a:xfrm flipH="1">
            <a:off x="5170639" y="6919642"/>
            <a:ext cx="142959" cy="3335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18" idx="5"/>
            <a:endCxn id="122" idx="0"/>
          </p:cNvCxnSpPr>
          <p:nvPr/>
        </p:nvCxnSpPr>
        <p:spPr bwMode="auto">
          <a:xfrm>
            <a:off x="4924764" y="6419373"/>
            <a:ext cx="388834" cy="303098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2" idx="5"/>
            <a:endCxn id="124" idx="1"/>
          </p:cNvCxnSpPr>
          <p:nvPr/>
        </p:nvCxnSpPr>
        <p:spPr bwMode="auto">
          <a:xfrm>
            <a:off x="5376741" y="6890767"/>
            <a:ext cx="88838" cy="359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>
            <a:stCxn id="18" idx="2"/>
            <a:endCxn id="118" idx="7"/>
          </p:cNvCxnSpPr>
          <p:nvPr/>
        </p:nvCxnSpPr>
        <p:spPr bwMode="auto">
          <a:xfrm>
            <a:off x="4897975" y="5791402"/>
            <a:ext cx="26789" cy="488550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3" name="Oval 30"/>
          <p:cNvSpPr>
            <a:spLocks noChangeArrowheads="1"/>
          </p:cNvSpPr>
          <p:nvPr/>
        </p:nvSpPr>
        <p:spPr bwMode="auto">
          <a:xfrm>
            <a:off x="6441546" y="6189679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30"/>
          <p:cNvSpPr>
            <a:spLocks noChangeArrowheads="1"/>
          </p:cNvSpPr>
          <p:nvPr/>
        </p:nvSpPr>
        <p:spPr bwMode="auto">
          <a:xfrm>
            <a:off x="5968647" y="6579734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30"/>
          <p:cNvSpPr>
            <a:spLocks noChangeArrowheads="1"/>
          </p:cNvSpPr>
          <p:nvPr/>
        </p:nvSpPr>
        <p:spPr bwMode="auto">
          <a:xfrm>
            <a:off x="6511823" y="7291524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Oval 30"/>
          <p:cNvSpPr>
            <a:spLocks noChangeArrowheads="1"/>
          </p:cNvSpPr>
          <p:nvPr/>
        </p:nvSpPr>
        <p:spPr bwMode="auto">
          <a:xfrm>
            <a:off x="6817034" y="6802593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30"/>
          <p:cNvSpPr>
            <a:spLocks noChangeArrowheads="1"/>
          </p:cNvSpPr>
          <p:nvPr/>
        </p:nvSpPr>
        <p:spPr bwMode="auto">
          <a:xfrm>
            <a:off x="6942757" y="7341898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30"/>
          <p:cNvSpPr>
            <a:spLocks noChangeArrowheads="1"/>
          </p:cNvSpPr>
          <p:nvPr/>
        </p:nvSpPr>
        <p:spPr bwMode="auto">
          <a:xfrm>
            <a:off x="7323772" y="7303022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0" name="Straight Arrow Connector 139"/>
          <p:cNvCxnSpPr>
            <a:stCxn id="133" idx="3"/>
            <a:endCxn id="134" idx="7"/>
          </p:cNvCxnSpPr>
          <p:nvPr/>
        </p:nvCxnSpPr>
        <p:spPr bwMode="auto">
          <a:xfrm flipH="1">
            <a:off x="6121087" y="6357975"/>
            <a:ext cx="346613" cy="250634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34" idx="5"/>
            <a:endCxn id="102" idx="0"/>
          </p:cNvCxnSpPr>
          <p:nvPr/>
        </p:nvCxnSpPr>
        <p:spPr bwMode="auto">
          <a:xfrm>
            <a:off x="6121087" y="6748030"/>
            <a:ext cx="115451" cy="3336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Arrow Connector 142"/>
          <p:cNvCxnSpPr>
            <a:stCxn id="137" idx="4"/>
            <a:endCxn id="136" idx="7"/>
          </p:cNvCxnSpPr>
          <p:nvPr/>
        </p:nvCxnSpPr>
        <p:spPr bwMode="auto">
          <a:xfrm flipH="1">
            <a:off x="6664263" y="6999764"/>
            <a:ext cx="242068" cy="3206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>
            <a:stCxn id="133" idx="5"/>
            <a:endCxn id="137" idx="0"/>
          </p:cNvCxnSpPr>
          <p:nvPr/>
        </p:nvCxnSpPr>
        <p:spPr bwMode="auto">
          <a:xfrm>
            <a:off x="6593986" y="6357975"/>
            <a:ext cx="312345" cy="444618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>
            <a:stCxn id="137" idx="4"/>
            <a:endCxn id="138" idx="1"/>
          </p:cNvCxnSpPr>
          <p:nvPr/>
        </p:nvCxnSpPr>
        <p:spPr bwMode="auto">
          <a:xfrm>
            <a:off x="6906331" y="6999764"/>
            <a:ext cx="62580" cy="3710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>
            <a:stCxn id="137" idx="5"/>
            <a:endCxn id="139" idx="1"/>
          </p:cNvCxnSpPr>
          <p:nvPr/>
        </p:nvCxnSpPr>
        <p:spPr bwMode="auto">
          <a:xfrm>
            <a:off x="6969474" y="6970889"/>
            <a:ext cx="380452" cy="3610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>
            <a:stCxn id="19" idx="2"/>
            <a:endCxn id="133" idx="7"/>
          </p:cNvCxnSpPr>
          <p:nvPr/>
        </p:nvCxnSpPr>
        <p:spPr bwMode="auto">
          <a:xfrm>
            <a:off x="6471679" y="5791402"/>
            <a:ext cx="122307" cy="427152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8" name="Oval 30"/>
          <p:cNvSpPr>
            <a:spLocks noChangeArrowheads="1"/>
          </p:cNvSpPr>
          <p:nvPr/>
        </p:nvSpPr>
        <p:spPr bwMode="auto">
          <a:xfrm>
            <a:off x="7983624" y="6218554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Oval 30"/>
          <p:cNvSpPr>
            <a:spLocks noChangeArrowheads="1"/>
          </p:cNvSpPr>
          <p:nvPr/>
        </p:nvSpPr>
        <p:spPr bwMode="auto">
          <a:xfrm>
            <a:off x="7510725" y="6608609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Oval 30"/>
          <p:cNvSpPr>
            <a:spLocks noChangeArrowheads="1"/>
          </p:cNvSpPr>
          <p:nvPr/>
        </p:nvSpPr>
        <p:spPr bwMode="auto">
          <a:xfrm>
            <a:off x="7823394" y="6968458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Oval 30"/>
          <p:cNvSpPr>
            <a:spLocks noChangeArrowheads="1"/>
          </p:cNvSpPr>
          <p:nvPr/>
        </p:nvSpPr>
        <p:spPr bwMode="auto">
          <a:xfrm>
            <a:off x="7792805" y="7369179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Oval 30"/>
          <p:cNvSpPr>
            <a:spLocks noChangeArrowheads="1"/>
          </p:cNvSpPr>
          <p:nvPr/>
        </p:nvSpPr>
        <p:spPr bwMode="auto">
          <a:xfrm>
            <a:off x="8332958" y="6584718"/>
            <a:ext cx="178594" cy="197171"/>
          </a:xfrm>
          <a:prstGeom prst="ellipse">
            <a:avLst/>
          </a:prstGeom>
          <a:solidFill>
            <a:srgbClr val="0000D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Oval 30"/>
          <p:cNvSpPr>
            <a:spLocks noChangeArrowheads="1"/>
          </p:cNvSpPr>
          <p:nvPr/>
        </p:nvSpPr>
        <p:spPr bwMode="auto">
          <a:xfrm>
            <a:off x="8231083" y="7389338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Oval 30"/>
          <p:cNvSpPr>
            <a:spLocks noChangeArrowheads="1"/>
          </p:cNvSpPr>
          <p:nvPr/>
        </p:nvSpPr>
        <p:spPr bwMode="auto">
          <a:xfrm>
            <a:off x="8519675" y="7365970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5" name="Straight Arrow Connector 154"/>
          <p:cNvCxnSpPr>
            <a:stCxn id="148" idx="3"/>
            <a:endCxn id="149" idx="7"/>
          </p:cNvCxnSpPr>
          <p:nvPr/>
        </p:nvCxnSpPr>
        <p:spPr bwMode="auto">
          <a:xfrm flipH="1">
            <a:off x="7663165" y="6386850"/>
            <a:ext cx="346613" cy="250634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>
            <a:stCxn id="152" idx="3"/>
          </p:cNvCxnSpPr>
          <p:nvPr/>
        </p:nvCxnSpPr>
        <p:spPr bwMode="auto">
          <a:xfrm flipH="1">
            <a:off x="7975834" y="6753014"/>
            <a:ext cx="383278" cy="307107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150" idx="4"/>
            <a:endCxn id="151" idx="7"/>
          </p:cNvCxnSpPr>
          <p:nvPr/>
        </p:nvCxnSpPr>
        <p:spPr bwMode="auto">
          <a:xfrm>
            <a:off x="7912691" y="7165629"/>
            <a:ext cx="32554" cy="2324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Straight Arrow Connector 158"/>
          <p:cNvCxnSpPr>
            <a:stCxn id="148" idx="5"/>
            <a:endCxn id="152" idx="0"/>
          </p:cNvCxnSpPr>
          <p:nvPr/>
        </p:nvCxnSpPr>
        <p:spPr bwMode="auto">
          <a:xfrm>
            <a:off x="8136064" y="6386850"/>
            <a:ext cx="286191" cy="197868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150" idx="5"/>
            <a:endCxn id="153" idx="1"/>
          </p:cNvCxnSpPr>
          <p:nvPr/>
        </p:nvCxnSpPr>
        <p:spPr bwMode="auto">
          <a:xfrm>
            <a:off x="7975834" y="7136754"/>
            <a:ext cx="281403" cy="2814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152" idx="5"/>
            <a:endCxn id="154" idx="1"/>
          </p:cNvCxnSpPr>
          <p:nvPr/>
        </p:nvCxnSpPr>
        <p:spPr bwMode="auto">
          <a:xfrm>
            <a:off x="8485398" y="6753014"/>
            <a:ext cx="60431" cy="6418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Straight Arrow Connector 161"/>
          <p:cNvCxnSpPr>
            <a:stCxn id="24" idx="2"/>
            <a:endCxn id="148" idx="7"/>
          </p:cNvCxnSpPr>
          <p:nvPr/>
        </p:nvCxnSpPr>
        <p:spPr bwMode="auto">
          <a:xfrm>
            <a:off x="7947711" y="6003616"/>
            <a:ext cx="188353" cy="243813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1" name="TextBox 170"/>
          <p:cNvSpPr txBox="1"/>
          <p:nvPr/>
        </p:nvSpPr>
        <p:spPr>
          <a:xfrm>
            <a:off x="2182154" y="4484915"/>
            <a:ext cx="4475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….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014363" y="5452848"/>
            <a:ext cx="4475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DC"/>
                </a:solidFill>
              </a:rPr>
              <a:t>….</a:t>
            </a:r>
          </a:p>
        </p:txBody>
      </p:sp>
      <p:sp>
        <p:nvSpPr>
          <p:cNvPr id="93" name="Oval 30"/>
          <p:cNvSpPr>
            <a:spLocks noChangeArrowheads="1"/>
          </p:cNvSpPr>
          <p:nvPr/>
        </p:nvSpPr>
        <p:spPr bwMode="auto">
          <a:xfrm>
            <a:off x="4376275" y="7274787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7" name="Straight Arrow Connector 96"/>
          <p:cNvCxnSpPr>
            <a:stCxn id="119" idx="4"/>
            <a:endCxn id="93" idx="0"/>
          </p:cNvCxnSpPr>
          <p:nvPr/>
        </p:nvCxnSpPr>
        <p:spPr bwMode="auto">
          <a:xfrm>
            <a:off x="4388722" y="6838303"/>
            <a:ext cx="76850" cy="4364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" name="Oval 30"/>
          <p:cNvSpPr>
            <a:spLocks noChangeArrowheads="1"/>
          </p:cNvSpPr>
          <p:nvPr/>
        </p:nvSpPr>
        <p:spPr bwMode="auto">
          <a:xfrm>
            <a:off x="6147241" y="7081682"/>
            <a:ext cx="178594" cy="197171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ight Brace 7"/>
          <p:cNvSpPr/>
          <p:nvPr/>
        </p:nvSpPr>
        <p:spPr bwMode="auto">
          <a:xfrm>
            <a:off x="8886154" y="4405885"/>
            <a:ext cx="320340" cy="657158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5485" y="4549798"/>
            <a:ext cx="13516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23 verticals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4" grpId="0"/>
      <p:bldP spid="44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4" grpId="0" animBg="1"/>
      <p:bldP spid="133" grpId="0" animBg="1"/>
      <p:bldP spid="134" grpId="0" animBg="1"/>
      <p:bldP spid="136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71" grpId="0"/>
      <p:bldP spid="175" grpId="0"/>
      <p:bldP spid="93" grpId="0" animBg="1"/>
      <p:bldP spid="102" grpId="0" animBg="1"/>
      <p:bldP spid="8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Extract Taxonomy of Concepts from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097280"/>
            <a:ext cx="11292840" cy="6398904"/>
          </a:xfrm>
        </p:spPr>
        <p:txBody>
          <a:bodyPr/>
          <a:lstStyle/>
          <a:p>
            <a:r>
              <a:rPr lang="en-US" dirty="0" smtClean="0"/>
              <a:t>To obtain taxonomic tree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for each node, find a single path to ROOT</a:t>
            </a:r>
          </a:p>
          <a:p>
            <a:r>
              <a:rPr lang="en-US" dirty="0" smtClean="0"/>
              <a:t>But nodes can have multiple paths to ROOT; which one to pick?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Picking wrong path causes many problems</a:t>
            </a:r>
          </a:p>
          <a:p>
            <a:pPr lvl="1"/>
            <a:r>
              <a:rPr lang="en-US" dirty="0" smtClean="0"/>
              <a:t>e.g., ROOT </a:t>
            </a:r>
            <a:r>
              <a:rPr lang="en-US" dirty="0" smtClean="0">
                <a:sym typeface="Wingdings" pitchFamily="2" charset="2"/>
              </a:rPr>
              <a:t> Movies  Actors  </a:t>
            </a:r>
            <a:r>
              <a:rPr lang="en-US" dirty="0" smtClean="0"/>
              <a:t>Ronald Reagan</a:t>
            </a:r>
            <a:br>
              <a:rPr lang="en-US" dirty="0" smtClean="0"/>
            </a:br>
            <a:r>
              <a:rPr lang="en-US" dirty="0" smtClean="0"/>
              <a:t>        “Reagan left a mixed legacy”: will be classified incorrectly under “Movies”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441" y="4095885"/>
            <a:ext cx="91082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281" y="2070254"/>
            <a:ext cx="92525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7029" y="5149155"/>
            <a:ext cx="19688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Ronald Reagan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>
            <a:off x="5224908" y="2470364"/>
            <a:ext cx="1302015" cy="575504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775033" y="4095886"/>
            <a:ext cx="18245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 Presidents</a:t>
            </a:r>
          </a:p>
        </p:txBody>
      </p:sp>
      <p:cxnSp>
        <p:nvCxnSpPr>
          <p:cNvPr id="11" name="Straight Arrow Connector 10"/>
          <p:cNvCxnSpPr>
            <a:stCxn id="7" idx="2"/>
            <a:endCxn id="25" idx="0"/>
          </p:cNvCxnSpPr>
          <p:nvPr/>
        </p:nvCxnSpPr>
        <p:spPr bwMode="auto">
          <a:xfrm>
            <a:off x="5224908" y="2470364"/>
            <a:ext cx="462626" cy="575503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 bwMode="auto">
          <a:xfrm flipH="1">
            <a:off x="7171434" y="4495995"/>
            <a:ext cx="980421" cy="653160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0" idx="2"/>
            <a:endCxn id="8" idx="0"/>
          </p:cNvCxnSpPr>
          <p:nvPr/>
        </p:nvCxnSpPr>
        <p:spPr bwMode="auto">
          <a:xfrm>
            <a:off x="6687302" y="4495996"/>
            <a:ext cx="484132" cy="653159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746170" y="3933452"/>
            <a:ext cx="186621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lang="en-US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Century BC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0232" y="3045868"/>
            <a:ext cx="166904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6167" y="5955103"/>
            <a:ext cx="11961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Socrates</a:t>
            </a:r>
          </a:p>
        </p:txBody>
      </p:sp>
      <p:cxnSp>
        <p:nvCxnSpPr>
          <p:cNvPr id="17" name="Straight Arrow Connector 16"/>
          <p:cNvCxnSpPr>
            <a:stCxn id="15" idx="2"/>
            <a:endCxn id="14" idx="0"/>
          </p:cNvCxnSpPr>
          <p:nvPr/>
        </p:nvCxnSpPr>
        <p:spPr bwMode="auto">
          <a:xfrm>
            <a:off x="3844756" y="3445978"/>
            <a:ext cx="834523" cy="487474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00286" y="3911219"/>
            <a:ext cx="1808508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Ancient Greek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</a:t>
            </a:r>
          </a:p>
        </p:txBody>
      </p:sp>
      <p:cxnSp>
        <p:nvCxnSpPr>
          <p:cNvPr id="19" name="Straight Arrow Connector 18"/>
          <p:cNvCxnSpPr>
            <a:endCxn id="18" idx="0"/>
          </p:cNvCxnSpPr>
          <p:nvPr/>
        </p:nvCxnSpPr>
        <p:spPr bwMode="auto">
          <a:xfrm flipH="1">
            <a:off x="2804540" y="3445978"/>
            <a:ext cx="926401" cy="465241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4" idx="2"/>
            <a:endCxn id="22" idx="0"/>
          </p:cNvCxnSpPr>
          <p:nvPr/>
        </p:nvCxnSpPr>
        <p:spPr bwMode="auto">
          <a:xfrm flipH="1">
            <a:off x="3730942" y="4702893"/>
            <a:ext cx="948337" cy="507558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8" idx="2"/>
            <a:endCxn id="22" idx="0"/>
          </p:cNvCxnSpPr>
          <p:nvPr/>
        </p:nvCxnSpPr>
        <p:spPr bwMode="auto">
          <a:xfrm>
            <a:off x="2804540" y="4680660"/>
            <a:ext cx="926402" cy="529791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782605" y="5210451"/>
            <a:ext cx="189667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Forced Suicide</a:t>
            </a:r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 bwMode="auto">
          <a:xfrm>
            <a:off x="3730942" y="5610561"/>
            <a:ext cx="23306" cy="344542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2"/>
          </p:cNvCxnSpPr>
          <p:nvPr/>
        </p:nvCxnSpPr>
        <p:spPr bwMode="auto">
          <a:xfrm flipH="1">
            <a:off x="4205110" y="2470364"/>
            <a:ext cx="1019798" cy="575502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188038" y="3045867"/>
            <a:ext cx="99899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Politics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3502" y="3045866"/>
            <a:ext cx="9973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Movies</a:t>
            </a:r>
          </a:p>
        </p:txBody>
      </p:sp>
      <p:cxnSp>
        <p:nvCxnSpPr>
          <p:cNvPr id="27" name="Straight Arrow Connector 26"/>
          <p:cNvCxnSpPr>
            <a:endCxn id="6" idx="0"/>
          </p:cNvCxnSpPr>
          <p:nvPr/>
        </p:nvCxnSpPr>
        <p:spPr bwMode="auto">
          <a:xfrm>
            <a:off x="6929368" y="3445978"/>
            <a:ext cx="1222487" cy="649907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896302" y="3445976"/>
            <a:ext cx="457200" cy="649910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Extract Taxonomy of Concepts from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Intuitively, pick </a:t>
            </a:r>
            <a:r>
              <a:rPr lang="en-US" dirty="0" smtClean="0">
                <a:solidFill>
                  <a:srgbClr val="FF0000"/>
                </a:solidFill>
              </a:rPr>
              <a:t>most popular/important/relevant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e.g., most people know Reagan as a president, not as an actor</a:t>
            </a:r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assign to each edge A</a:t>
            </a:r>
            <a:r>
              <a:rPr lang="en-US" dirty="0" smtClean="0">
                <a:sym typeface="Wingdings" pitchFamily="2" charset="2"/>
              </a:rPr>
              <a:t>B</a:t>
            </a:r>
            <a:r>
              <a:rPr lang="en-US" dirty="0" smtClean="0"/>
              <a:t> a weight to capture its popularity/importance/relevance</a:t>
            </a:r>
          </a:p>
          <a:p>
            <a:pPr lvl="1"/>
            <a:r>
              <a:rPr lang="en-US" dirty="0" smtClean="0"/>
              <a:t>run a spanning tree discovery algorithm using these weights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utput a maximum spanning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 bwMode="auto">
          <a:xfrm>
            <a:off x="8519160" y="7498080"/>
            <a:ext cx="2476500" cy="5486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96442" y="5436911"/>
            <a:ext cx="91082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Actors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62282" y="3411280"/>
            <a:ext cx="92525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ROOT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87030" y="6490181"/>
            <a:ext cx="19688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Ronald Reagan</a:t>
            </a:r>
          </a:p>
        </p:txBody>
      </p:sp>
      <p:cxnSp>
        <p:nvCxnSpPr>
          <p:cNvPr id="78" name="Straight Arrow Connector 77"/>
          <p:cNvCxnSpPr>
            <a:stCxn id="76" idx="2"/>
          </p:cNvCxnSpPr>
          <p:nvPr/>
        </p:nvCxnSpPr>
        <p:spPr bwMode="auto">
          <a:xfrm>
            <a:off x="5224909" y="3811390"/>
            <a:ext cx="1302015" cy="575504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775034" y="5436912"/>
            <a:ext cx="18245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 Presidents</a:t>
            </a:r>
          </a:p>
        </p:txBody>
      </p:sp>
      <p:cxnSp>
        <p:nvCxnSpPr>
          <p:cNvPr id="80" name="Straight Arrow Connector 79"/>
          <p:cNvCxnSpPr>
            <a:stCxn id="76" idx="2"/>
            <a:endCxn id="94" idx="0"/>
          </p:cNvCxnSpPr>
          <p:nvPr/>
        </p:nvCxnSpPr>
        <p:spPr bwMode="auto">
          <a:xfrm>
            <a:off x="5224909" y="3811390"/>
            <a:ext cx="462626" cy="575503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stCxn id="75" idx="2"/>
            <a:endCxn id="77" idx="0"/>
          </p:cNvCxnSpPr>
          <p:nvPr/>
        </p:nvCxnSpPr>
        <p:spPr bwMode="auto">
          <a:xfrm flipH="1">
            <a:off x="7171435" y="5837021"/>
            <a:ext cx="980421" cy="653160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79" idx="2"/>
            <a:endCxn id="77" idx="0"/>
          </p:cNvCxnSpPr>
          <p:nvPr/>
        </p:nvCxnSpPr>
        <p:spPr bwMode="auto">
          <a:xfrm>
            <a:off x="6687303" y="5837022"/>
            <a:ext cx="484132" cy="653159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746171" y="5274478"/>
            <a:ext cx="186621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lang="en-US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Century BC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010233" y="4386894"/>
            <a:ext cx="166904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56168" y="7296129"/>
            <a:ext cx="11961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Socrates</a:t>
            </a:r>
          </a:p>
        </p:txBody>
      </p:sp>
      <p:cxnSp>
        <p:nvCxnSpPr>
          <p:cNvPr id="86" name="Straight Arrow Connector 85"/>
          <p:cNvCxnSpPr>
            <a:stCxn id="84" idx="2"/>
            <a:endCxn id="83" idx="0"/>
          </p:cNvCxnSpPr>
          <p:nvPr/>
        </p:nvCxnSpPr>
        <p:spPr bwMode="auto">
          <a:xfrm>
            <a:off x="3844757" y="4787004"/>
            <a:ext cx="834523" cy="487474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1900287" y="5252245"/>
            <a:ext cx="1808508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Ancient Greek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</a:t>
            </a:r>
          </a:p>
        </p:txBody>
      </p:sp>
      <p:cxnSp>
        <p:nvCxnSpPr>
          <p:cNvPr id="88" name="Straight Arrow Connector 87"/>
          <p:cNvCxnSpPr>
            <a:endCxn id="87" idx="0"/>
          </p:cNvCxnSpPr>
          <p:nvPr/>
        </p:nvCxnSpPr>
        <p:spPr bwMode="auto">
          <a:xfrm flipH="1">
            <a:off x="2804541" y="4787004"/>
            <a:ext cx="926401" cy="465241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83" idx="2"/>
            <a:endCxn id="91" idx="0"/>
          </p:cNvCxnSpPr>
          <p:nvPr/>
        </p:nvCxnSpPr>
        <p:spPr bwMode="auto">
          <a:xfrm flipH="1">
            <a:off x="3730943" y="6043919"/>
            <a:ext cx="948337" cy="507558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87" idx="2"/>
            <a:endCxn id="91" idx="0"/>
          </p:cNvCxnSpPr>
          <p:nvPr/>
        </p:nvCxnSpPr>
        <p:spPr bwMode="auto">
          <a:xfrm>
            <a:off x="2804541" y="6021686"/>
            <a:ext cx="926402" cy="529791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2782606" y="6551477"/>
            <a:ext cx="189667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Forced Suicide</a:t>
            </a:r>
          </a:p>
        </p:txBody>
      </p:sp>
      <p:cxnSp>
        <p:nvCxnSpPr>
          <p:cNvPr id="92" name="Straight Arrow Connector 91"/>
          <p:cNvCxnSpPr>
            <a:stCxn id="91" idx="2"/>
            <a:endCxn id="85" idx="0"/>
          </p:cNvCxnSpPr>
          <p:nvPr/>
        </p:nvCxnSpPr>
        <p:spPr bwMode="auto">
          <a:xfrm>
            <a:off x="3730943" y="6951587"/>
            <a:ext cx="23306" cy="344542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76" idx="2"/>
          </p:cNvCxnSpPr>
          <p:nvPr/>
        </p:nvCxnSpPr>
        <p:spPr bwMode="auto">
          <a:xfrm flipH="1">
            <a:off x="4205111" y="3811390"/>
            <a:ext cx="1019798" cy="575502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188039" y="4386893"/>
            <a:ext cx="99899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Politics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53503" y="4386892"/>
            <a:ext cx="9973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Movies</a:t>
            </a:r>
          </a:p>
        </p:txBody>
      </p:sp>
      <p:cxnSp>
        <p:nvCxnSpPr>
          <p:cNvPr id="96" name="Straight Arrow Connector 95"/>
          <p:cNvCxnSpPr>
            <a:endCxn id="75" idx="0"/>
          </p:cNvCxnSpPr>
          <p:nvPr/>
        </p:nvCxnSpPr>
        <p:spPr bwMode="auto">
          <a:xfrm>
            <a:off x="6929369" y="4787004"/>
            <a:ext cx="1222487" cy="649907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5896303" y="4787002"/>
            <a:ext cx="457200" cy="649910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353503" y="592836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23628" y="602168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30376" y="38113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14813" y="49175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09011" y="4763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68226" y="47201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09743" y="383026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2035" y="391447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78174" y="616360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05111" y="47126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57599" y="6179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72907" y="68902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0.8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0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Extract Taxonomy of Concepts from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239520"/>
            <a:ext cx="11292840" cy="6217920"/>
          </a:xfrm>
        </p:spPr>
        <p:txBody>
          <a:bodyPr/>
          <a:lstStyle/>
          <a:p>
            <a:r>
              <a:rPr lang="en-US" dirty="0" smtClean="0"/>
              <a:t>How to assign weights to edge A</a:t>
            </a:r>
            <a:r>
              <a:rPr lang="en-US" dirty="0" smtClean="0">
                <a:sym typeface="Wingdings" pitchFamily="2" charset="2"/>
              </a:rPr>
              <a:t>B? </a:t>
            </a:r>
          </a:p>
          <a:p>
            <a:pPr lvl="1"/>
            <a:r>
              <a:rPr lang="en-US" dirty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ssign multiple weights, they form a weight vector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Examples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Web signal: </a:t>
            </a:r>
            <a:r>
              <a:rPr lang="en-US" dirty="0" smtClean="0"/>
              <a:t>co-occurrence count of A and B on the Web </a:t>
            </a:r>
          </a:p>
          <a:p>
            <a:pPr lvl="2"/>
            <a:r>
              <a:rPr lang="en-US" dirty="0" smtClean="0"/>
              <a:t>e.g., how many times “Ronald Reagan” and “President” co-occur in same Web page?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Social signal: </a:t>
            </a:r>
            <a:r>
              <a:rPr lang="en-US" dirty="0" smtClean="0"/>
              <a:t>same as Web signal, but measure co-occurrence  in social media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List signal: </a:t>
            </a:r>
            <a:r>
              <a:rPr lang="en-US" dirty="0" smtClean="0"/>
              <a:t>how many times A and B co-occur in the same Wikipedia list?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Similarity in the names </a:t>
            </a:r>
            <a:r>
              <a:rPr lang="en-US" dirty="0" smtClean="0"/>
              <a:t>of the two nodes</a:t>
            </a:r>
          </a:p>
          <a:p>
            <a:pPr lvl="2"/>
            <a:r>
              <a:rPr lang="en-US" dirty="0" smtClean="0"/>
              <a:t>e.g., “Actors” and “Actors by Nationality”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analyst can also assign weights to the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70" y="274320"/>
            <a:ext cx="9983448" cy="822960"/>
          </a:xfrm>
        </p:spPr>
        <p:txBody>
          <a:bodyPr/>
          <a:lstStyle/>
          <a:p>
            <a:r>
              <a:rPr lang="en-US" dirty="0" smtClean="0"/>
              <a:t>2. Extract Taxonomy of Concepts from Graph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97180" y="5423338"/>
            <a:ext cx="11292840" cy="1891862"/>
          </a:xfrm>
        </p:spPr>
        <p:txBody>
          <a:bodyPr/>
          <a:lstStyle/>
          <a:p>
            <a:r>
              <a:rPr lang="en-US" dirty="0" smtClean="0"/>
              <a:t>We keep all paths for the nodes</a:t>
            </a:r>
          </a:p>
          <a:p>
            <a:pPr lvl="1"/>
            <a:r>
              <a:rPr lang="en-US" dirty="0" smtClean="0"/>
              <a:t>very useful for applications</a:t>
            </a:r>
          </a:p>
          <a:p>
            <a:r>
              <a:rPr lang="en-US" dirty="0" smtClean="0"/>
              <a:t>To keep all paths, must detect and break cycles (see paper)</a:t>
            </a:r>
          </a:p>
          <a:p>
            <a:r>
              <a:rPr lang="en-US" dirty="0" smtClean="0"/>
              <a:t>End result: DAG of concepts + taxonomic tree imposed on the DAG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844752" y="3005145"/>
            <a:ext cx="91082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Actors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10592" y="979514"/>
            <a:ext cx="92525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ROOT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35340" y="4058415"/>
            <a:ext cx="19688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Ronald Reagan</a:t>
            </a:r>
          </a:p>
        </p:txBody>
      </p:sp>
      <p:cxnSp>
        <p:nvCxnSpPr>
          <p:cNvPr id="52" name="Straight Arrow Connector 51"/>
          <p:cNvCxnSpPr>
            <a:stCxn id="50" idx="2"/>
          </p:cNvCxnSpPr>
          <p:nvPr/>
        </p:nvCxnSpPr>
        <p:spPr bwMode="auto">
          <a:xfrm>
            <a:off x="5373219" y="1379624"/>
            <a:ext cx="1302015" cy="575504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923344" y="3005146"/>
            <a:ext cx="18245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 Presidents</a:t>
            </a:r>
          </a:p>
        </p:txBody>
      </p:sp>
      <p:cxnSp>
        <p:nvCxnSpPr>
          <p:cNvPr id="54" name="Straight Arrow Connector 53"/>
          <p:cNvCxnSpPr>
            <a:stCxn id="50" idx="2"/>
            <a:endCxn id="68" idx="0"/>
          </p:cNvCxnSpPr>
          <p:nvPr/>
        </p:nvCxnSpPr>
        <p:spPr bwMode="auto">
          <a:xfrm>
            <a:off x="5373219" y="1379624"/>
            <a:ext cx="462626" cy="575503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49" idx="2"/>
            <a:endCxn id="51" idx="0"/>
          </p:cNvCxnSpPr>
          <p:nvPr/>
        </p:nvCxnSpPr>
        <p:spPr bwMode="auto">
          <a:xfrm flipH="1">
            <a:off x="7319745" y="3405255"/>
            <a:ext cx="980421" cy="653160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53" idx="2"/>
            <a:endCxn id="51" idx="0"/>
          </p:cNvCxnSpPr>
          <p:nvPr/>
        </p:nvCxnSpPr>
        <p:spPr bwMode="auto">
          <a:xfrm>
            <a:off x="6835613" y="3405256"/>
            <a:ext cx="484132" cy="653159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894481" y="2842712"/>
            <a:ext cx="186621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lang="en-US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Century BC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58543" y="1955128"/>
            <a:ext cx="166904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04478" y="4864363"/>
            <a:ext cx="11961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Socrates</a:t>
            </a:r>
          </a:p>
        </p:txBody>
      </p:sp>
      <p:cxnSp>
        <p:nvCxnSpPr>
          <p:cNvPr id="60" name="Straight Arrow Connector 59"/>
          <p:cNvCxnSpPr>
            <a:stCxn id="58" idx="2"/>
            <a:endCxn id="57" idx="0"/>
          </p:cNvCxnSpPr>
          <p:nvPr/>
        </p:nvCxnSpPr>
        <p:spPr bwMode="auto">
          <a:xfrm>
            <a:off x="3993067" y="2355238"/>
            <a:ext cx="834523" cy="487474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2048597" y="2820479"/>
            <a:ext cx="1808508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Ancient Greek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</a:t>
            </a:r>
          </a:p>
        </p:txBody>
      </p:sp>
      <p:cxnSp>
        <p:nvCxnSpPr>
          <p:cNvPr id="62" name="Straight Arrow Connector 61"/>
          <p:cNvCxnSpPr>
            <a:endCxn id="61" idx="0"/>
          </p:cNvCxnSpPr>
          <p:nvPr/>
        </p:nvCxnSpPr>
        <p:spPr bwMode="auto">
          <a:xfrm flipH="1">
            <a:off x="2952851" y="2355238"/>
            <a:ext cx="926401" cy="465241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57" idx="2"/>
            <a:endCxn id="65" idx="0"/>
          </p:cNvCxnSpPr>
          <p:nvPr/>
        </p:nvCxnSpPr>
        <p:spPr bwMode="auto">
          <a:xfrm flipH="1">
            <a:off x="3879253" y="3612153"/>
            <a:ext cx="948337" cy="507558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61" idx="2"/>
            <a:endCxn id="65" idx="0"/>
          </p:cNvCxnSpPr>
          <p:nvPr/>
        </p:nvCxnSpPr>
        <p:spPr bwMode="auto">
          <a:xfrm>
            <a:off x="2952851" y="3589920"/>
            <a:ext cx="926402" cy="529791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2930916" y="4119711"/>
            <a:ext cx="189667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Forced Suicide</a:t>
            </a:r>
          </a:p>
        </p:txBody>
      </p:sp>
      <p:cxnSp>
        <p:nvCxnSpPr>
          <p:cNvPr id="66" name="Straight Arrow Connector 65"/>
          <p:cNvCxnSpPr>
            <a:stCxn id="65" idx="2"/>
            <a:endCxn id="59" idx="0"/>
          </p:cNvCxnSpPr>
          <p:nvPr/>
        </p:nvCxnSpPr>
        <p:spPr bwMode="auto">
          <a:xfrm>
            <a:off x="3879253" y="4519821"/>
            <a:ext cx="23306" cy="344542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0" idx="2"/>
          </p:cNvCxnSpPr>
          <p:nvPr/>
        </p:nvCxnSpPr>
        <p:spPr bwMode="auto">
          <a:xfrm flipH="1">
            <a:off x="4353421" y="1379624"/>
            <a:ext cx="1019798" cy="575502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336349" y="1955127"/>
            <a:ext cx="99899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Politics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01813" y="1955126"/>
            <a:ext cx="9973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Movies</a:t>
            </a:r>
          </a:p>
        </p:txBody>
      </p:sp>
      <p:cxnSp>
        <p:nvCxnSpPr>
          <p:cNvPr id="70" name="Straight Arrow Connector 69"/>
          <p:cNvCxnSpPr>
            <a:endCxn id="49" idx="0"/>
          </p:cNvCxnSpPr>
          <p:nvPr/>
        </p:nvCxnSpPr>
        <p:spPr bwMode="auto">
          <a:xfrm>
            <a:off x="7077679" y="2355238"/>
            <a:ext cx="1222487" cy="649907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6044613" y="2355236"/>
            <a:ext cx="457200" cy="649910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17306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Extract Relations for the KB</a:t>
            </a:r>
            <a:endParaRPr lang="en-US" dirty="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6454491" y="1422400"/>
            <a:ext cx="4973320" cy="621792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solution: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a set of relations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livesIn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birthYear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 extractors for them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using rules, machine learning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extractors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livesIn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(Reagan, DC),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birthYear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(Reagan, 1911)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endParaRPr lang="en-US" kern="0" dirty="0" smtClean="0">
              <a:solidFill>
                <a:schemeClr val="tx1"/>
              </a:solidFill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Wikipedia has 10,000+ interesting relations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</a:t>
            </a:r>
            <a:b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</a:b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can’t manually define and extract all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difficult to obtain high accuracy</a:t>
            </a: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86562" y="3499119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Actors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123346" y="1452880"/>
            <a:ext cx="8515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ROOT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69213" y="4531781"/>
            <a:ext cx="17876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Ronald Reagan</a:t>
            </a:r>
          </a:p>
        </p:txBody>
      </p:sp>
      <p:cxnSp>
        <p:nvCxnSpPr>
          <p:cNvPr id="97" name="Straight Arrow Connector 96"/>
          <p:cNvCxnSpPr>
            <a:stCxn id="95" idx="2"/>
            <a:endCxn id="114" idx="0"/>
          </p:cNvCxnSpPr>
          <p:nvPr/>
        </p:nvCxnSpPr>
        <p:spPr bwMode="auto">
          <a:xfrm>
            <a:off x="3549104" y="1822212"/>
            <a:ext cx="791238" cy="585863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649100" y="3478512"/>
            <a:ext cx="16594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 Presidents</a:t>
            </a:r>
          </a:p>
        </p:txBody>
      </p:sp>
      <p:cxnSp>
        <p:nvCxnSpPr>
          <p:cNvPr id="99" name="Straight Arrow Connector 98"/>
          <p:cNvCxnSpPr>
            <a:stCxn id="95" idx="2"/>
            <a:endCxn id="113" idx="0"/>
          </p:cNvCxnSpPr>
          <p:nvPr/>
        </p:nvCxnSpPr>
        <p:spPr bwMode="auto">
          <a:xfrm flipH="1">
            <a:off x="3216954" y="1822212"/>
            <a:ext cx="332150" cy="585863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4" idx="2"/>
            <a:endCxn id="96" idx="0"/>
          </p:cNvCxnSpPr>
          <p:nvPr/>
        </p:nvCxnSpPr>
        <p:spPr bwMode="auto">
          <a:xfrm flipH="1">
            <a:off x="5163048" y="3868451"/>
            <a:ext cx="642860" cy="663330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endCxn id="96" idx="0"/>
          </p:cNvCxnSpPr>
          <p:nvPr/>
        </p:nvCxnSpPr>
        <p:spPr bwMode="auto">
          <a:xfrm>
            <a:off x="4530632" y="3847844"/>
            <a:ext cx="632416" cy="683937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1851203" y="3316078"/>
            <a:ext cx="1697901" cy="7017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1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Century BC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177534" y="2428492"/>
            <a:ext cx="15183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416212" y="5341458"/>
            <a:ext cx="1095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Socrates</a:t>
            </a:r>
          </a:p>
        </p:txBody>
      </p:sp>
      <p:cxnSp>
        <p:nvCxnSpPr>
          <p:cNvPr id="105" name="Straight Arrow Connector 104"/>
          <p:cNvCxnSpPr>
            <a:stCxn id="103" idx="2"/>
            <a:endCxn id="102" idx="0"/>
          </p:cNvCxnSpPr>
          <p:nvPr/>
        </p:nvCxnSpPr>
        <p:spPr bwMode="auto">
          <a:xfrm>
            <a:off x="1936716" y="2797824"/>
            <a:ext cx="763438" cy="518254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111760" y="3312311"/>
            <a:ext cx="1646605" cy="7017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Ancient Greek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</a:t>
            </a:r>
          </a:p>
        </p:txBody>
      </p:sp>
      <p:cxnSp>
        <p:nvCxnSpPr>
          <p:cNvPr id="107" name="Straight Arrow Connector 106"/>
          <p:cNvCxnSpPr>
            <a:endCxn id="106" idx="0"/>
          </p:cNvCxnSpPr>
          <p:nvPr/>
        </p:nvCxnSpPr>
        <p:spPr bwMode="auto">
          <a:xfrm flipH="1">
            <a:off x="935063" y="2797824"/>
            <a:ext cx="916140" cy="514487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102" idx="2"/>
            <a:endCxn id="110" idx="0"/>
          </p:cNvCxnSpPr>
          <p:nvPr/>
        </p:nvCxnSpPr>
        <p:spPr bwMode="auto">
          <a:xfrm flipH="1">
            <a:off x="1897362" y="4017809"/>
            <a:ext cx="802792" cy="575324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106" idx="2"/>
            <a:endCxn id="110" idx="0"/>
          </p:cNvCxnSpPr>
          <p:nvPr/>
        </p:nvCxnSpPr>
        <p:spPr bwMode="auto">
          <a:xfrm>
            <a:off x="935063" y="4014042"/>
            <a:ext cx="962299" cy="579091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1035587" y="4593133"/>
            <a:ext cx="17235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Forced Suicide</a:t>
            </a:r>
          </a:p>
        </p:txBody>
      </p:sp>
      <p:cxnSp>
        <p:nvCxnSpPr>
          <p:cNvPr id="111" name="Straight Arrow Connector 110"/>
          <p:cNvCxnSpPr>
            <a:stCxn id="110" idx="2"/>
            <a:endCxn id="104" idx="0"/>
          </p:cNvCxnSpPr>
          <p:nvPr/>
        </p:nvCxnSpPr>
        <p:spPr bwMode="auto">
          <a:xfrm>
            <a:off x="1897362" y="4962465"/>
            <a:ext cx="66436" cy="378993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95" idx="2"/>
          </p:cNvCxnSpPr>
          <p:nvPr/>
        </p:nvCxnSpPr>
        <p:spPr bwMode="auto">
          <a:xfrm flipH="1">
            <a:off x="2352799" y="1822212"/>
            <a:ext cx="1196305" cy="585863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2759136" y="2408075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Politics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82524" y="2408075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Movies</a:t>
            </a:r>
          </a:p>
        </p:txBody>
      </p:sp>
      <p:cxnSp>
        <p:nvCxnSpPr>
          <p:cNvPr id="115" name="Straight Arrow Connector 114"/>
          <p:cNvCxnSpPr/>
          <p:nvPr/>
        </p:nvCxnSpPr>
        <p:spPr bwMode="auto">
          <a:xfrm>
            <a:off x="4652229" y="2777407"/>
            <a:ext cx="859932" cy="690856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3549103" y="2777407"/>
            <a:ext cx="720110" cy="721712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4926103" y="2408075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Locations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868707" y="3098931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DC</a:t>
            </a:r>
          </a:p>
        </p:txBody>
      </p:sp>
      <p:cxnSp>
        <p:nvCxnSpPr>
          <p:cNvPr id="136" name="Straight Arrow Connector 135"/>
          <p:cNvCxnSpPr>
            <a:stCxn id="95" idx="2"/>
          </p:cNvCxnSpPr>
          <p:nvPr/>
        </p:nvCxnSpPr>
        <p:spPr bwMode="auto">
          <a:xfrm>
            <a:off x="3549104" y="1822212"/>
            <a:ext cx="1613944" cy="585863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>
            <a:endCxn id="118" idx="0"/>
          </p:cNvCxnSpPr>
          <p:nvPr/>
        </p:nvCxnSpPr>
        <p:spPr bwMode="auto">
          <a:xfrm>
            <a:off x="5692753" y="2797824"/>
            <a:ext cx="435000" cy="301107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5366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Extract Relations for the KB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4596" y="1251549"/>
            <a:ext cx="11272603" cy="6533551"/>
          </a:xfrm>
        </p:spPr>
        <p:txBody>
          <a:bodyPr/>
          <a:lstStyle/>
          <a:p>
            <a:r>
              <a:rPr lang="en-US" dirty="0" smtClean="0"/>
              <a:t>Our solution: </a:t>
            </a:r>
            <a:r>
              <a:rPr lang="en-US" dirty="0"/>
              <a:t>e</a:t>
            </a:r>
            <a:r>
              <a:rPr lang="en-US" dirty="0" smtClean="0"/>
              <a:t>xtract fuzzy relations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Extract &lt;Barack Obama, Bo (dog), Family&gt; as a relation</a:t>
            </a:r>
          </a:p>
          <a:p>
            <a:pPr lvl="1"/>
            <a:r>
              <a:rPr lang="en-US" dirty="0" smtClean="0"/>
              <a:t>a relation exists between “Barack Obama” and “Bo (dog)”, encoded by string “Family”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we don’t know anything more precise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Yet this is already quite useful</a:t>
            </a:r>
          </a:p>
          <a:p>
            <a:r>
              <a:rPr lang="en-US" dirty="0" smtClean="0"/>
              <a:t>Example: querying “Obama family” on a search engine</a:t>
            </a:r>
          </a:p>
          <a:p>
            <a:pPr lvl="1"/>
            <a:r>
              <a:rPr lang="en-US" dirty="0" smtClean="0"/>
              <a:t>search query contains “family”, above relation also contains “family”</a:t>
            </a:r>
          </a:p>
          <a:p>
            <a:pPr lvl="1"/>
            <a:r>
              <a:rPr lang="en-US" dirty="0" smtClean="0"/>
              <a:t>can return “Bo (dog)” as an answer</a:t>
            </a:r>
          </a:p>
          <a:p>
            <a:pPr lvl="1"/>
            <a:r>
              <a:rPr lang="en-US" dirty="0" smtClean="0"/>
              <a:t>even though word “family” never appears in the page “Bo (dog)”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2782" y="1807174"/>
            <a:ext cx="2342308" cy="249299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Barack Obama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………………..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………………..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Family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………………..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 </a:t>
            </a:r>
            <a:r>
              <a:rPr lang="en-US" sz="1800" u="sng" dirty="0" smtClean="0">
                <a:solidFill>
                  <a:srgbClr val="0000DC"/>
                </a:solidFill>
              </a:rPr>
              <a:t>Bo </a:t>
            </a:r>
            <a:r>
              <a:rPr lang="en-US" sz="1800" dirty="0" smtClean="0">
                <a:solidFill>
                  <a:schemeClr val="tx1"/>
                </a:solidFill>
              </a:rPr>
              <a:t> …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……………….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4901" y="2166564"/>
            <a:ext cx="1762021" cy="2123658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Bo (dog)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………………..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………………..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………………..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………………..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………………..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653259" y="2166564"/>
            <a:ext cx="2421642" cy="1640261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75838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" y="-1"/>
            <a:ext cx="11870618" cy="82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32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Extract Metadata for KB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81278" y="2148806"/>
            <a:ext cx="925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ROOT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13715" y="2798760"/>
            <a:ext cx="101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DC"/>
                </a:solidFill>
              </a:rPr>
              <a:t>people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4344" y="3468228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DC"/>
                </a:solidFill>
              </a:rPr>
              <a:t>actors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20117" y="4173945"/>
            <a:ext cx="1922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00"/>
                </a:solidFill>
              </a:rPr>
              <a:t>Angelina </a:t>
            </a:r>
            <a:r>
              <a:rPr kumimoji="0" lang="en-US" b="1" dirty="0">
                <a:solidFill>
                  <a:srgbClr val="000000"/>
                </a:solidFill>
              </a:rPr>
              <a:t>Jolie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50693" y="4186075"/>
            <a:ext cx="1564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00"/>
                </a:solidFill>
              </a:rPr>
              <a:t>Mel Gibson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1310" y="2798760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DC"/>
                </a:solidFill>
              </a:rPr>
              <a:t>places</a:t>
            </a:r>
          </a:p>
        </p:txBody>
      </p:sp>
      <p:cxnSp>
        <p:nvCxnSpPr>
          <p:cNvPr id="15" name="Straight Arrow Connector 14"/>
          <p:cNvCxnSpPr>
            <a:stCxn id="5" idx="2"/>
            <a:endCxn id="10" idx="0"/>
          </p:cNvCxnSpPr>
          <p:nvPr/>
        </p:nvCxnSpPr>
        <p:spPr bwMode="auto">
          <a:xfrm flipH="1">
            <a:off x="1932791" y="2548916"/>
            <a:ext cx="711114" cy="249844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 bwMode="auto">
          <a:xfrm>
            <a:off x="3251398" y="3868338"/>
            <a:ext cx="681721" cy="31773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 bwMode="auto">
          <a:xfrm flipH="1">
            <a:off x="2181278" y="3868338"/>
            <a:ext cx="1070120" cy="3056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 bwMode="auto">
          <a:xfrm flipH="1">
            <a:off x="3251398" y="3198870"/>
            <a:ext cx="68225" cy="2693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 bwMode="auto">
          <a:xfrm>
            <a:off x="2643905" y="2548916"/>
            <a:ext cx="675718" cy="249844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721663" y="1536696"/>
            <a:ext cx="4923207" cy="602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Web URLs</a:t>
            </a:r>
          </a:p>
          <a:p>
            <a:pPr marL="285750" indent="-285750"/>
            <a:r>
              <a:rPr lang="en-US" sz="1800" dirty="0" smtClean="0">
                <a:solidFill>
                  <a:schemeClr val="tx1"/>
                </a:solidFill>
              </a:rPr>
              <a:t>en.wikipedia.org/wiki/</a:t>
            </a:r>
            <a:r>
              <a:rPr lang="en-US" sz="1800" dirty="0" err="1" smtClean="0">
                <a:solidFill>
                  <a:schemeClr val="tx1"/>
                </a:solidFill>
              </a:rPr>
              <a:t>Mel_Gibson</a:t>
            </a:r>
            <a:r>
              <a:rPr lang="en-US" sz="1800" dirty="0" smtClean="0">
                <a:solidFill>
                  <a:schemeClr val="tx1"/>
                </a:solidFill>
              </a:rPr>
              <a:t>‎</a:t>
            </a:r>
          </a:p>
          <a:p>
            <a:pPr marL="285750" indent="-285750"/>
            <a:r>
              <a:rPr lang="en-US" sz="1800" dirty="0" smtClean="0">
                <a:solidFill>
                  <a:schemeClr val="tx1"/>
                </a:solidFill>
              </a:rPr>
              <a:t>movies.yahoo.com/person/</a:t>
            </a:r>
            <a:r>
              <a:rPr lang="en-US" sz="1800" dirty="0" err="1" smtClean="0">
                <a:solidFill>
                  <a:schemeClr val="tx1"/>
                </a:solidFill>
              </a:rPr>
              <a:t>mel-gibson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</a:p>
          <a:p>
            <a:pPr marL="285750" indent="-285750"/>
            <a:r>
              <a:rPr lang="en-US" sz="1800" dirty="0" smtClean="0">
                <a:solidFill>
                  <a:schemeClr val="tx1"/>
                </a:solidFill>
              </a:rPr>
              <a:t>imdb.com/name/nm0000154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/>
            <a:endParaRPr lang="en-US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Twitter ID</a:t>
            </a:r>
          </a:p>
          <a:p>
            <a:pPr marL="285750" indent="-285750"/>
            <a:r>
              <a:rPr lang="en-US" sz="1800" dirty="0" smtClean="0">
                <a:solidFill>
                  <a:schemeClr val="tx1"/>
                </a:solidFill>
              </a:rPr>
              <a:t>@</a:t>
            </a:r>
            <a:r>
              <a:rPr lang="en-US" sz="1800" dirty="0" err="1" smtClean="0">
                <a:solidFill>
                  <a:schemeClr val="tx1"/>
                </a:solidFill>
              </a:rPr>
              <a:t>melgibson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/>
            <a:endParaRPr lang="en-US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Wikipedia page visits (last day, last week,..)</a:t>
            </a:r>
          </a:p>
          <a:p>
            <a:pPr marL="285750" indent="-285750"/>
            <a:r>
              <a:rPr lang="en-US" sz="1800" dirty="0" smtClean="0">
                <a:solidFill>
                  <a:schemeClr val="tx1"/>
                </a:solidFill>
              </a:rPr>
              <a:t>7, 33, …</a:t>
            </a:r>
          </a:p>
          <a:p>
            <a:pP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Web signature</a:t>
            </a:r>
          </a:p>
          <a:p>
            <a:pPr marL="285750" indent="-285750"/>
            <a:r>
              <a:rPr lang="en-US" sz="1800" dirty="0" smtClean="0">
                <a:solidFill>
                  <a:schemeClr val="tx1"/>
                </a:solidFill>
              </a:rPr>
              <a:t>“actor”, “Hollywood”, “Oscar”, …</a:t>
            </a:r>
          </a:p>
          <a:p>
            <a:pPr marL="285750" indent="-285750"/>
            <a:endParaRPr lang="en-US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Social signature (last 3 hours)</a:t>
            </a:r>
          </a:p>
          <a:p>
            <a:pPr marL="285750" indent="-285750"/>
            <a:r>
              <a:rPr lang="en-US" sz="1800" dirty="0" smtClean="0">
                <a:solidFill>
                  <a:schemeClr val="tx1"/>
                </a:solidFill>
              </a:rPr>
              <a:t>“car”, “crash”, “Maserati”, …</a:t>
            </a: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…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5" name="Left Brace 54"/>
          <p:cNvSpPr/>
          <p:nvPr/>
        </p:nvSpPr>
        <p:spPr bwMode="auto">
          <a:xfrm>
            <a:off x="4715545" y="1581877"/>
            <a:ext cx="1006118" cy="5955149"/>
          </a:xfrm>
          <a:prstGeom prst="leftBrace">
            <a:avLst>
              <a:gd name="adj1" fmla="val 8333"/>
              <a:gd name="adj2" fmla="val 4709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90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Bases (KBs)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52" y="856211"/>
            <a:ext cx="11292840" cy="62179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Concept taxonomy</a:t>
            </a:r>
            <a:endParaRPr lang="en-US" dirty="0"/>
          </a:p>
          <a:p>
            <a:r>
              <a:rPr lang="en-US" dirty="0" smtClean="0"/>
              <a:t>Instances</a:t>
            </a:r>
            <a:endParaRPr lang="en-US" dirty="0"/>
          </a:p>
          <a:p>
            <a:r>
              <a:rPr lang="en-US" dirty="0" smtClean="0"/>
              <a:t>Relationships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92030" y="2148644"/>
            <a:ext cx="92685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6985" y="1215429"/>
            <a:ext cx="44275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 bwMode="auto">
          <a:xfrm flipH="1">
            <a:off x="6960159" y="1615539"/>
            <a:ext cx="938201" cy="577848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364782" y="2148644"/>
            <a:ext cx="9557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people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0493" y="1993332"/>
            <a:ext cx="98456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lives-in</a:t>
            </a:r>
          </a:p>
        </p:txBody>
      </p:sp>
      <p:cxnSp>
        <p:nvCxnSpPr>
          <p:cNvPr id="10" name="Straight Arrow Connector 9"/>
          <p:cNvCxnSpPr>
            <a:stCxn id="6" idx="2"/>
            <a:endCxn id="5" idx="0"/>
          </p:cNvCxnSpPr>
          <p:nvPr/>
        </p:nvCxnSpPr>
        <p:spPr bwMode="auto">
          <a:xfrm>
            <a:off x="7898360" y="1615539"/>
            <a:ext cx="957099" cy="533105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550402" y="2960920"/>
            <a:ext cx="164019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philosophers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058" y="2959563"/>
            <a:ext cx="105509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capitals</a:t>
            </a:r>
          </a:p>
        </p:txBody>
      </p:sp>
      <p:cxnSp>
        <p:nvCxnSpPr>
          <p:cNvPr id="13" name="Straight Arrow Connector 12"/>
          <p:cNvCxnSpPr>
            <a:stCxn id="8" idx="2"/>
            <a:endCxn id="11" idx="0"/>
          </p:cNvCxnSpPr>
          <p:nvPr/>
        </p:nvCxnSpPr>
        <p:spPr bwMode="auto">
          <a:xfrm>
            <a:off x="6842638" y="2548754"/>
            <a:ext cx="527861" cy="412166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47183" y="2959563"/>
            <a:ext cx="88197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actors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020398" y="2548754"/>
            <a:ext cx="569783" cy="412166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" idx="2"/>
            <a:endCxn id="12" idx="0"/>
          </p:cNvCxnSpPr>
          <p:nvPr/>
        </p:nvCxnSpPr>
        <p:spPr bwMode="auto">
          <a:xfrm flipH="1">
            <a:off x="8832607" y="2548754"/>
            <a:ext cx="22852" cy="410809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222610" y="4089768"/>
            <a:ext cx="148149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Mel Gibson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418" y="4089768"/>
            <a:ext cx="11961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Socrates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72244" y="4088026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Athens</a:t>
            </a:r>
          </a:p>
        </p:txBody>
      </p:sp>
      <p:cxnSp>
        <p:nvCxnSpPr>
          <p:cNvPr id="20" name="Straight Arrow Connector 19"/>
          <p:cNvCxnSpPr>
            <a:stCxn id="14" idx="2"/>
            <a:endCxn id="17" idx="0"/>
          </p:cNvCxnSpPr>
          <p:nvPr/>
        </p:nvCxnSpPr>
        <p:spPr bwMode="auto">
          <a:xfrm flipH="1">
            <a:off x="5963358" y="3359673"/>
            <a:ext cx="24812" cy="730095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  <a:endCxn id="18" idx="0"/>
          </p:cNvCxnSpPr>
          <p:nvPr/>
        </p:nvCxnSpPr>
        <p:spPr bwMode="auto">
          <a:xfrm>
            <a:off x="7370499" y="3361030"/>
            <a:ext cx="0" cy="728738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2" idx="2"/>
            <a:endCxn id="19" idx="0"/>
          </p:cNvCxnSpPr>
          <p:nvPr/>
        </p:nvCxnSpPr>
        <p:spPr bwMode="auto">
          <a:xfrm>
            <a:off x="8832607" y="3359673"/>
            <a:ext cx="31118" cy="728353"/>
          </a:xfrm>
          <a:prstGeom prst="straightConnector1">
            <a:avLst/>
          </a:prstGeom>
          <a:noFill/>
          <a:ln w="25400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3"/>
            <a:endCxn id="5" idx="1"/>
          </p:cNvCxnSpPr>
          <p:nvPr/>
        </p:nvCxnSpPr>
        <p:spPr bwMode="auto">
          <a:xfrm>
            <a:off x="7320493" y="2348699"/>
            <a:ext cx="1071537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825158" y="3865529"/>
            <a:ext cx="553004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54314" y="3323739"/>
            <a:ext cx="126829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65000"/>
                  </a:schemeClr>
                </a:solidFill>
              </a:rPr>
              <a:t>Concepts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4184" y="4034764"/>
            <a:ext cx="128112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65000"/>
                  </a:schemeClr>
                </a:solidFill>
              </a:rPr>
              <a:t>Instances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62" y="6541690"/>
            <a:ext cx="1119879" cy="10498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8" y="5333075"/>
            <a:ext cx="2156603" cy="13831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26" y="6508422"/>
            <a:ext cx="1606221" cy="9893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59" y="6730242"/>
            <a:ext cx="1648873" cy="5862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8" y="6788843"/>
            <a:ext cx="1320042" cy="6342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05" y="6730242"/>
            <a:ext cx="1302399" cy="6727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04" y="6652650"/>
            <a:ext cx="1710187" cy="7611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37" y="5768539"/>
            <a:ext cx="1362076" cy="6971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46" y="5616643"/>
            <a:ext cx="859009" cy="8160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86" y="6854483"/>
            <a:ext cx="1548876" cy="357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69" y="5736149"/>
            <a:ext cx="1876191" cy="7619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69" y="5723219"/>
            <a:ext cx="2381250" cy="514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24" y="5594741"/>
            <a:ext cx="1779938" cy="7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66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274320"/>
            <a:ext cx="10416540" cy="822960"/>
          </a:xfrm>
        </p:spPr>
        <p:txBody>
          <a:bodyPr/>
          <a:lstStyle/>
          <a:p>
            <a:r>
              <a:rPr lang="en-US" dirty="0" smtClean="0"/>
              <a:t>Example: Using Metadata in Social Media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76687" y="6564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345911" y="1523958"/>
            <a:ext cx="925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ROOT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810909" y="2368687"/>
            <a:ext cx="101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DC"/>
                </a:solidFill>
              </a:rPr>
              <a:t>people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87534" y="3065629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DC"/>
                </a:solidFill>
              </a:rPr>
              <a:t>actors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253061" y="3749354"/>
            <a:ext cx="1922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00"/>
                </a:solidFill>
              </a:rPr>
              <a:t>Angelina Jolie</a:t>
            </a:r>
            <a:endParaRPr kumimoji="0" lang="en-US" b="1" dirty="0">
              <a:solidFill>
                <a:srgbClr val="000000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237215" y="3718972"/>
            <a:ext cx="1564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00"/>
                </a:solidFill>
              </a:rPr>
              <a:t>Mel Gibson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034548" y="2368687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DC"/>
                </a:solidFill>
              </a:rPr>
              <a:t>places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3599622" y="4708835"/>
            <a:ext cx="5129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478E16"/>
                </a:solidFill>
              </a:rPr>
              <a:t>@</a:t>
            </a:r>
            <a:r>
              <a:rPr kumimoji="0" lang="en-US" b="1" dirty="0" err="1">
                <a:solidFill>
                  <a:srgbClr val="478E16"/>
                </a:solidFill>
              </a:rPr>
              <a:t>dsmith</a:t>
            </a:r>
            <a:r>
              <a:rPr kumimoji="0" lang="en-US" b="1" dirty="0">
                <a:solidFill>
                  <a:srgbClr val="478E16"/>
                </a:solidFill>
              </a:rPr>
              <a:t>: Mel crashed. </a:t>
            </a:r>
            <a:r>
              <a:rPr kumimoji="0" lang="en-US" b="1" dirty="0" smtClean="0">
                <a:solidFill>
                  <a:srgbClr val="478E16"/>
                </a:solidFill>
              </a:rPr>
              <a:t>Maserati </a:t>
            </a:r>
            <a:r>
              <a:rPr kumimoji="0" lang="en-US" b="1" dirty="0">
                <a:solidFill>
                  <a:srgbClr val="478E16"/>
                </a:solidFill>
              </a:rPr>
              <a:t>is gone.</a:t>
            </a:r>
          </a:p>
        </p:txBody>
      </p:sp>
      <p:pic>
        <p:nvPicPr>
          <p:cNvPr id="45" name="Picture 44" descr="ico-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9784" y="4642117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7"/>
          <p:cNvSpPr>
            <a:spLocks/>
          </p:cNvSpPr>
          <p:nvPr/>
        </p:nvSpPr>
        <p:spPr bwMode="auto">
          <a:xfrm>
            <a:off x="4859854" y="4708835"/>
            <a:ext cx="538710" cy="400007"/>
          </a:xfrm>
          <a:custGeom>
            <a:avLst/>
            <a:gdLst>
              <a:gd name="T0" fmla="*/ 116 w 310"/>
              <a:gd name="T1" fmla="*/ 37 h 222"/>
              <a:gd name="T2" fmla="*/ 16 w 310"/>
              <a:gd name="T3" fmla="*/ 72 h 222"/>
              <a:gd name="T4" fmla="*/ 22 w 310"/>
              <a:gd name="T5" fmla="*/ 201 h 222"/>
              <a:gd name="T6" fmla="*/ 151 w 310"/>
              <a:gd name="T7" fmla="*/ 201 h 222"/>
              <a:gd name="T8" fmla="*/ 287 w 310"/>
              <a:gd name="T9" fmla="*/ 201 h 222"/>
              <a:gd name="T10" fmla="*/ 287 w 310"/>
              <a:gd name="T11" fmla="*/ 113 h 222"/>
              <a:gd name="T12" fmla="*/ 251 w 310"/>
              <a:gd name="T13" fmla="*/ 13 h 222"/>
              <a:gd name="T14" fmla="*/ 116 w 310"/>
              <a:gd name="T15" fmla="*/ 37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b="1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/>
          <p:cNvCxnSpPr>
            <a:stCxn id="46" idx="6"/>
            <a:endCxn id="36" idx="2"/>
          </p:cNvCxnSpPr>
          <p:nvPr/>
        </p:nvCxnSpPr>
        <p:spPr bwMode="auto">
          <a:xfrm flipV="1">
            <a:off x="5296035" y="4119082"/>
            <a:ext cx="1723606" cy="613177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51" name="Straight Arrow Connector 50"/>
          <p:cNvCxnSpPr>
            <a:endCxn id="37" idx="0"/>
          </p:cNvCxnSpPr>
          <p:nvPr/>
        </p:nvCxnSpPr>
        <p:spPr bwMode="auto">
          <a:xfrm flipH="1">
            <a:off x="4526029" y="1924068"/>
            <a:ext cx="257281" cy="444619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34" idx="2"/>
            <a:endCxn id="36" idx="0"/>
          </p:cNvCxnSpPr>
          <p:nvPr/>
        </p:nvCxnSpPr>
        <p:spPr bwMode="auto">
          <a:xfrm>
            <a:off x="6164588" y="3465739"/>
            <a:ext cx="855053" cy="2532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34" idx="2"/>
            <a:endCxn id="35" idx="0"/>
          </p:cNvCxnSpPr>
          <p:nvPr/>
        </p:nvCxnSpPr>
        <p:spPr bwMode="auto">
          <a:xfrm flipH="1">
            <a:off x="5214222" y="3465739"/>
            <a:ext cx="950366" cy="28361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33" idx="2"/>
            <a:endCxn id="34" idx="0"/>
          </p:cNvCxnSpPr>
          <p:nvPr/>
        </p:nvCxnSpPr>
        <p:spPr bwMode="auto">
          <a:xfrm flipH="1">
            <a:off x="6164588" y="2768797"/>
            <a:ext cx="152229" cy="2968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endCxn id="33" idx="0"/>
          </p:cNvCxnSpPr>
          <p:nvPr/>
        </p:nvCxnSpPr>
        <p:spPr bwMode="auto">
          <a:xfrm>
            <a:off x="4783310" y="1924068"/>
            <a:ext cx="1533507" cy="444619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2031154" y="2368687"/>
            <a:ext cx="10679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movies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cxnSp>
        <p:nvCxnSpPr>
          <p:cNvPr id="69" name="Straight Arrow Connector 68"/>
          <p:cNvCxnSpPr>
            <a:stCxn id="68" idx="2"/>
            <a:endCxn id="76" idx="0"/>
          </p:cNvCxnSpPr>
          <p:nvPr/>
        </p:nvCxnSpPr>
        <p:spPr bwMode="auto">
          <a:xfrm flipH="1">
            <a:off x="2446493" y="2768797"/>
            <a:ext cx="118622" cy="5804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endCxn id="68" idx="0"/>
          </p:cNvCxnSpPr>
          <p:nvPr/>
        </p:nvCxnSpPr>
        <p:spPr bwMode="auto">
          <a:xfrm flipH="1">
            <a:off x="2565115" y="1924068"/>
            <a:ext cx="2218195" cy="444619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793910" y="3349244"/>
            <a:ext cx="1305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00"/>
                </a:solidFill>
              </a:rPr>
              <a:t>Mel (film)</a:t>
            </a:r>
            <a:endParaRPr kumimoji="0" lang="en-US" b="1" dirty="0">
              <a:solidFill>
                <a:srgbClr val="0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1040" y="6192805"/>
            <a:ext cx="10396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For more detail, see “Entity Extraction, Linking, Classification, and Tagging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for Social Media: A Wikipedia-Based Approach”, VLDB-13</a:t>
            </a:r>
          </a:p>
        </p:txBody>
      </p:sp>
      <p:sp>
        <p:nvSpPr>
          <p:cNvPr id="28" name="AutoShape 39"/>
          <p:cNvSpPr>
            <a:spLocks noChangeArrowheads="1"/>
          </p:cNvSpPr>
          <p:nvPr/>
        </p:nvSpPr>
        <p:spPr bwMode="auto">
          <a:xfrm>
            <a:off x="8385982" y="3038396"/>
            <a:ext cx="2082321" cy="669925"/>
          </a:xfrm>
          <a:prstGeom prst="wedgeRoundRectCallout">
            <a:avLst>
              <a:gd name="adj1" fmla="val -76889"/>
              <a:gd name="adj2" fmla="val 6447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8385982" y="3082847"/>
            <a:ext cx="208232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 smtClean="0">
                <a:solidFill>
                  <a:srgbClr val="000000"/>
                </a:solidFill>
              </a:rPr>
              <a:t>Social signature: </a:t>
            </a:r>
            <a:endParaRPr kumimoji="0" lang="en-US" sz="160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600" i="1" dirty="0">
                <a:solidFill>
                  <a:srgbClr val="000000"/>
                </a:solidFill>
              </a:rPr>
              <a:t>crash, car, Maserati</a:t>
            </a:r>
          </a:p>
        </p:txBody>
      </p:sp>
    </p:spTree>
    <p:extLst>
      <p:ext uri="{BB962C8B-B14F-4D97-AF65-F5344CB8AC3E}">
        <p14:creationId xmlns:p14="http://schemas.microsoft.com/office/powerpoint/2010/main" val="142504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Add More Data Sources to the 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0980" y="4391310"/>
            <a:ext cx="11292840" cy="35072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2400" b="1" kern="0" dirty="0" smtClean="0">
                <a:solidFill>
                  <a:srgbClr val="0000DC"/>
                </a:solidFill>
                <a:latin typeface="+mn-lt"/>
              </a:rPr>
              <a:t>C</a:t>
            </a: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hallenges</a:t>
            </a: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Match source taxonomy (if any) to KB taxonomy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Match source instances to KB instances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000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innovations (see paper)</a:t>
            </a:r>
          </a:p>
          <a:p>
            <a:pPr marL="9715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</a:rPr>
              <a:t>Interleave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taxonomy matching and instance matching</a:t>
            </a:r>
          </a:p>
          <a:p>
            <a:pPr marL="9715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</a:rPr>
              <a:t>Heavily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use node</a:t>
            </a:r>
            <a:r>
              <a:rPr kumimoji="1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metadata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</a:t>
            </a:r>
            <a:r>
              <a:rPr lang="en-US" kern="0" baseline="0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en-US" kern="0" dirty="0" smtClean="0">
                <a:solidFill>
                  <a:schemeClr val="tx1"/>
                </a:solidFill>
                <a:latin typeface="+mn-lt"/>
              </a:rPr>
              <a:t> match instances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5685" y="1124979"/>
            <a:ext cx="144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Kosmix</a:t>
            </a:r>
            <a:r>
              <a:rPr lang="en-US" sz="1800" dirty="0" smtClean="0">
                <a:solidFill>
                  <a:schemeClr val="tx1"/>
                </a:solidFill>
              </a:rPr>
              <a:t> KB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4337" y="2080382"/>
            <a:ext cx="139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Wikipedia</a:t>
            </a:r>
          </a:p>
        </p:txBody>
      </p:sp>
      <p:cxnSp>
        <p:nvCxnSpPr>
          <p:cNvPr id="24" name="Straight Arrow Connector 23"/>
          <p:cNvCxnSpPr>
            <a:stCxn id="23" idx="0"/>
            <a:endCxn id="22" idx="2"/>
          </p:cNvCxnSpPr>
          <p:nvPr/>
        </p:nvCxnSpPr>
        <p:spPr bwMode="auto">
          <a:xfrm flipV="1">
            <a:off x="4701639" y="1494311"/>
            <a:ext cx="944592" cy="5860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227379" y="2080382"/>
            <a:ext cx="435461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Adam (health)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Chrome (automobiles)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Music-</a:t>
            </a:r>
            <a:r>
              <a:rPr lang="en-US" sz="1800" dirty="0" err="1" smtClean="0">
                <a:solidFill>
                  <a:schemeClr val="tx1"/>
                </a:solidFill>
              </a:rPr>
              <a:t>Brainz</a:t>
            </a:r>
            <a:r>
              <a:rPr lang="en-US" sz="1800" dirty="0" smtClean="0">
                <a:solidFill>
                  <a:schemeClr val="tx1"/>
                </a:solidFill>
              </a:rPr>
              <a:t> (music)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City DB (cities)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Yahoo! Stocks (stocks and companies)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Yahoo! Travel (travel destinations)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….....</a:t>
            </a:r>
          </a:p>
        </p:txBody>
      </p:sp>
      <p:cxnSp>
        <p:nvCxnSpPr>
          <p:cNvPr id="26" name="Straight Arrow Connector 25"/>
          <p:cNvCxnSpPr>
            <a:endCxn id="22" idx="2"/>
          </p:cNvCxnSpPr>
          <p:nvPr/>
        </p:nvCxnSpPr>
        <p:spPr bwMode="auto">
          <a:xfrm flipH="1" flipV="1">
            <a:off x="5646231" y="1494311"/>
            <a:ext cx="720545" cy="5860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6" descr="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3213" y="2543165"/>
            <a:ext cx="1442720" cy="144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534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KB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520" y="4391310"/>
            <a:ext cx="11292840" cy="3152902"/>
          </a:xfrm>
        </p:spPr>
        <p:txBody>
          <a:bodyPr/>
          <a:lstStyle/>
          <a:p>
            <a:r>
              <a:rPr lang="en-US" dirty="0" smtClean="0"/>
              <a:t>Typical solution : Incremental updates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ast, relatively easy to preserve human </a:t>
            </a:r>
            <a:r>
              <a:rPr lang="en-US" dirty="0" err="1" smtClean="0"/>
              <a:t>curations</a:t>
            </a:r>
            <a:endParaRPr lang="en-US" dirty="0" smtClean="0"/>
          </a:p>
          <a:p>
            <a:r>
              <a:rPr lang="en-US" dirty="0" smtClean="0"/>
              <a:t>But difficult in our case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use “global” algorithms</a:t>
            </a:r>
            <a:r>
              <a:rPr lang="en-US" dirty="0"/>
              <a:t> </a:t>
            </a:r>
            <a:r>
              <a:rPr lang="en-US" dirty="0" smtClean="0"/>
              <a:t>(e.g., spanning tree discovery) during KB construction</a:t>
            </a:r>
            <a:endParaRPr lang="en-US" dirty="0"/>
          </a:p>
          <a:p>
            <a:r>
              <a:rPr lang="en-US" dirty="0" smtClean="0"/>
              <a:t>Our solution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un the pipeline from the scratch daily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hallenge: how to preserve human </a:t>
            </a:r>
            <a:r>
              <a:rPr lang="en-US" dirty="0" err="1" smtClean="0"/>
              <a:t>curation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F81-C478-4236-B151-3559EA9001C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925685" y="1124979"/>
            <a:ext cx="144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Kosmix</a:t>
            </a:r>
            <a:r>
              <a:rPr lang="en-US" sz="1800" dirty="0" smtClean="0">
                <a:solidFill>
                  <a:schemeClr val="tx1"/>
                </a:solidFill>
              </a:rPr>
              <a:t> KB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04337" y="2080382"/>
            <a:ext cx="139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Wikipedia</a:t>
            </a:r>
          </a:p>
        </p:txBody>
      </p:sp>
      <p:cxnSp>
        <p:nvCxnSpPr>
          <p:cNvPr id="41" name="Straight Arrow Connector 40"/>
          <p:cNvCxnSpPr>
            <a:stCxn id="40" idx="0"/>
            <a:endCxn id="39" idx="2"/>
          </p:cNvCxnSpPr>
          <p:nvPr/>
        </p:nvCxnSpPr>
        <p:spPr bwMode="auto">
          <a:xfrm flipV="1">
            <a:off x="4701639" y="1494311"/>
            <a:ext cx="944592" cy="5860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227379" y="2080382"/>
            <a:ext cx="435461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Adam (health)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Chrome (automobiles)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Music-</a:t>
            </a:r>
            <a:r>
              <a:rPr lang="en-US" sz="1800" dirty="0" err="1" smtClean="0">
                <a:solidFill>
                  <a:schemeClr val="tx1"/>
                </a:solidFill>
              </a:rPr>
              <a:t>Brainz</a:t>
            </a:r>
            <a:r>
              <a:rPr lang="en-US" sz="1800" dirty="0" smtClean="0">
                <a:solidFill>
                  <a:schemeClr val="tx1"/>
                </a:solidFill>
              </a:rPr>
              <a:t> (music)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City DB (cities)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Yahoo! Stocks (stocks and companies)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Yahoo! Travel (travel destinations)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….....</a:t>
            </a:r>
          </a:p>
        </p:txBody>
      </p:sp>
      <p:cxnSp>
        <p:nvCxnSpPr>
          <p:cNvPr id="43" name="Straight Arrow Connector 42"/>
          <p:cNvCxnSpPr>
            <a:endCxn id="39" idx="2"/>
          </p:cNvCxnSpPr>
          <p:nvPr/>
        </p:nvCxnSpPr>
        <p:spPr bwMode="auto">
          <a:xfrm flipH="1" flipV="1">
            <a:off x="5646231" y="1494311"/>
            <a:ext cx="720545" cy="5860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6" descr="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129" y="2540884"/>
            <a:ext cx="1442720" cy="144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56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" y="1107440"/>
            <a:ext cx="11468100" cy="6217920"/>
          </a:xfrm>
        </p:spPr>
        <p:txBody>
          <a:bodyPr/>
          <a:lstStyle/>
          <a:p>
            <a:r>
              <a:rPr lang="en-US" dirty="0" smtClean="0"/>
              <a:t>Automatically constructed KB often contains errors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utomatic version of </a:t>
            </a:r>
            <a:r>
              <a:rPr lang="en-US" dirty="0" err="1" smtClean="0"/>
              <a:t>Kosmix</a:t>
            </a:r>
            <a:r>
              <a:rPr lang="en-US" dirty="0" smtClean="0"/>
              <a:t> KB is about 70% accurate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 need human </a:t>
            </a:r>
            <a:r>
              <a:rPr lang="en-US" dirty="0" err="1" smtClean="0">
                <a:sym typeface="Wingdings" pitchFamily="2" charset="2"/>
              </a:rPr>
              <a:t>curation</a:t>
            </a:r>
            <a:endParaRPr lang="en-US" dirty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human analyst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valuates the quality of our KB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rites </a:t>
            </a:r>
            <a:r>
              <a:rPr lang="en-US" dirty="0" err="1" smtClean="0"/>
              <a:t>curation</a:t>
            </a:r>
            <a:r>
              <a:rPr lang="en-US" dirty="0" err="1"/>
              <a:t>s</a:t>
            </a:r>
            <a:endParaRPr lang="en-US" dirty="0" smtClean="0"/>
          </a:p>
          <a:p>
            <a:r>
              <a:rPr lang="en-US" dirty="0" smtClean="0"/>
              <a:t>Evaluate quality</a:t>
            </a:r>
          </a:p>
          <a:p>
            <a:pPr lvl="1"/>
            <a:r>
              <a:rPr lang="en-US" dirty="0" smtClean="0"/>
              <a:t>samples paths and examines their accuracy</a:t>
            </a:r>
          </a:p>
          <a:p>
            <a:pPr lvl="1"/>
            <a:r>
              <a:rPr lang="en-US" dirty="0" smtClean="0"/>
              <a:t>checks parent assignment for all nodes having at least 200 children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ets alerted by developers working on applications in case of quality issues</a:t>
            </a:r>
          </a:p>
          <a:p>
            <a:r>
              <a:rPr lang="en-US" dirty="0" smtClean="0"/>
              <a:t>Curate by writing commands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solidFill>
                  <a:srgbClr val="FF0000"/>
                </a:solidFill>
              </a:rPr>
              <a:t>Angelina Jolie | actors | 0.9</a:t>
            </a:r>
            <a:r>
              <a:rPr lang="en-US" dirty="0" smtClean="0"/>
              <a:t>, or even better:  </a:t>
            </a:r>
            <a:r>
              <a:rPr lang="en-US" dirty="0" err="1" smtClean="0">
                <a:solidFill>
                  <a:srgbClr val="FF0000"/>
                </a:solidFill>
              </a:rPr>
              <a:t>infobox:actors</a:t>
            </a:r>
            <a:r>
              <a:rPr lang="en-US" dirty="0" smtClean="0">
                <a:solidFill>
                  <a:srgbClr val="FF0000"/>
                </a:solidFill>
              </a:rPr>
              <a:t> | actors | 0.9 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Current KB contains </a:t>
            </a:r>
            <a:r>
              <a:rPr lang="en-US" smtClean="0"/>
              <a:t>several thousand </a:t>
            </a:r>
            <a:r>
              <a:rPr lang="en-US" dirty="0" smtClean="0"/>
              <a:t>commands (written over 3-4 years)</a:t>
            </a:r>
          </a:p>
          <a:p>
            <a:r>
              <a:rPr lang="en-US" dirty="0" smtClean="0"/>
              <a:t>Raises the accuracy of the KB to well above 90%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541357" y="1149949"/>
            <a:ext cx="41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buNone/>
            </a:pPr>
            <a:r>
              <a:rPr kumimoji="0" lang="en-US" b="1" dirty="0">
                <a:solidFill>
                  <a:srgbClr val="0000DC"/>
                </a:solidFill>
              </a:rPr>
              <a:t>all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23919" y="1621437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buNone/>
            </a:pPr>
            <a:r>
              <a:rPr kumimoji="0" lang="en-US" b="1" dirty="0">
                <a:solidFill>
                  <a:srgbClr val="0000DC"/>
                </a:solidFill>
              </a:rPr>
              <a:t>people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741132" y="2134199"/>
            <a:ext cx="1608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buNone/>
            </a:pPr>
            <a:r>
              <a:rPr kumimoji="0" lang="en-US" b="1" dirty="0"/>
              <a:t>Mountain View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545200" y="2651724"/>
            <a:ext cx="1576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buNone/>
            </a:pPr>
            <a:r>
              <a:rPr kumimoji="0" lang="en-US" b="1" dirty="0" smtClean="0"/>
              <a:t>Angelina </a:t>
            </a:r>
            <a:r>
              <a:rPr kumimoji="0" lang="en-US" b="1" dirty="0"/>
              <a:t>Jolie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143019" y="2651724"/>
            <a:ext cx="1281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buNone/>
            </a:pPr>
            <a:r>
              <a:rPr kumimoji="0" lang="en-US" b="1" dirty="0"/>
              <a:t>Mel Gibson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885719" y="1621437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buNone/>
            </a:pPr>
            <a:r>
              <a:rPr kumimoji="0" lang="en-US" b="1" dirty="0">
                <a:solidFill>
                  <a:srgbClr val="0000DC"/>
                </a:solidFill>
              </a:rPr>
              <a:t>places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0109682" y="1948462"/>
            <a:ext cx="200025" cy="250825"/>
          </a:xfrm>
          <a:prstGeom prst="line">
            <a:avLst/>
          </a:prstGeom>
          <a:noFill/>
          <a:ln w="9525">
            <a:solidFill>
              <a:srgbClr val="0000DC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0462107" y="2432649"/>
            <a:ext cx="2000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9742969" y="1437287"/>
            <a:ext cx="200025" cy="250825"/>
          </a:xfrm>
          <a:prstGeom prst="line">
            <a:avLst/>
          </a:prstGeom>
          <a:noFill/>
          <a:ln w="9525">
            <a:solidFill>
              <a:srgbClr val="0000DC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9177819" y="1437287"/>
            <a:ext cx="447675" cy="250825"/>
          </a:xfrm>
          <a:prstGeom prst="line">
            <a:avLst/>
          </a:prstGeom>
          <a:noFill/>
          <a:ln w="9525">
            <a:solidFill>
              <a:srgbClr val="0000DC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9455632" y="1930999"/>
            <a:ext cx="163512" cy="739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936644" y="2134199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buNone/>
            </a:pPr>
            <a:r>
              <a:rPr kumimoji="0" lang="en-US" b="1" dirty="0">
                <a:solidFill>
                  <a:srgbClr val="0000DC"/>
                </a:solidFill>
              </a:rPr>
              <a:t>actors</a:t>
            </a:r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 flipH="1">
            <a:off x="8492019" y="1907187"/>
            <a:ext cx="41592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662132" y="1590650"/>
            <a:ext cx="1061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products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9842981" y="1437286"/>
            <a:ext cx="1140619" cy="184151"/>
          </a:xfrm>
          <a:prstGeom prst="line">
            <a:avLst/>
          </a:prstGeom>
          <a:noFill/>
          <a:ln w="9525">
            <a:solidFill>
              <a:srgbClr val="0000DC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11192886" y="1930999"/>
            <a:ext cx="111024" cy="2027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783575" y="2133757"/>
            <a:ext cx="1040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buNone/>
            </a:pPr>
            <a:r>
              <a:rPr kumimoji="0" lang="en-US" b="1" dirty="0" smtClean="0"/>
              <a:t>Brad Pitt</a:t>
            </a:r>
            <a:endParaRPr kumimoji="0"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370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615440"/>
            <a:ext cx="11292840" cy="6217920"/>
          </a:xfrm>
        </p:spPr>
        <p:txBody>
          <a:bodyPr/>
          <a:lstStyle/>
          <a:p>
            <a:r>
              <a:rPr lang="en-US" dirty="0" smtClean="0"/>
              <a:t>A core team of 4 people (in 2010-2011)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 data analyst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erformed quality evaluation and </a:t>
            </a:r>
            <a:r>
              <a:rPr lang="en-US" dirty="0" err="1" smtClean="0"/>
              <a:t>curation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 developer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rote code, developed new features,</a:t>
            </a:r>
          </a:p>
          <a:p>
            <a:pPr marL="914400" lvl="2" indent="0">
              <a:buNone/>
            </a:pPr>
            <a:r>
              <a:rPr lang="en-US" dirty="0" smtClean="0"/>
              <a:t>    added new signals on edges, etc.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0.5 systems expert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rawled data sources, maintained in-house Wikipedia mirror and Web corpus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0.5 UI specialist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orked on the look-and-feel of the tools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 team lead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esigned, supervised and coordinated the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55" y="718120"/>
            <a:ext cx="3114828" cy="31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60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229360"/>
            <a:ext cx="11292840" cy="6217920"/>
          </a:xfrm>
        </p:spPr>
        <p:txBody>
          <a:bodyPr/>
          <a:lstStyle/>
          <a:p>
            <a:r>
              <a:rPr lang="en-US" dirty="0" smtClean="0"/>
              <a:t>Possible to build relatively large KBs with modest hardware and team size</a:t>
            </a:r>
            <a:endParaRPr lang="en-US" dirty="0"/>
          </a:p>
          <a:p>
            <a:r>
              <a:rPr lang="en-US" dirty="0" smtClean="0"/>
              <a:t>Human </a:t>
            </a:r>
            <a:r>
              <a:rPr lang="en-US" dirty="0" err="1" smtClean="0"/>
              <a:t>curation</a:t>
            </a:r>
            <a:r>
              <a:rPr lang="en-US" dirty="0" smtClean="0"/>
              <a:t> is important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aises the accuracy of our KB from 70% to well above 90%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ossible to make a lot of </a:t>
            </a:r>
            <a:r>
              <a:rPr lang="en-US" dirty="0" err="1" smtClean="0"/>
              <a:t>curation</a:t>
            </a:r>
            <a:r>
              <a:rPr lang="en-US" dirty="0" smtClean="0"/>
              <a:t> with just 1-2 persons, using commands</a:t>
            </a:r>
            <a:endParaRPr lang="en-US" dirty="0"/>
          </a:p>
          <a:p>
            <a:r>
              <a:rPr lang="en-US" dirty="0" smtClean="0"/>
              <a:t>An imperfect KB is still very useful for a variety of real world applications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earch, advertising, social media analysis, product search, user query understanding, social gifting, social mining, …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ften, these apps use KB internally and do not need to show KB data to end users</a:t>
            </a:r>
          </a:p>
          <a:p>
            <a:r>
              <a:rPr lang="en-US" dirty="0" smtClean="0"/>
              <a:t>Imperfect relationships still quite useful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contexts for KB nodes, show how they relate to one another</a:t>
            </a:r>
            <a:endParaRPr lang="en-US" dirty="0"/>
          </a:p>
          <a:p>
            <a:r>
              <a:rPr lang="en-US" dirty="0" smtClean="0"/>
              <a:t>Capturing contexts is critical for processing social media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specially social contexts</a:t>
            </a:r>
            <a:endParaRPr lang="en-US" dirty="0"/>
          </a:p>
          <a:p>
            <a:r>
              <a:rPr lang="en-US" dirty="0" smtClean="0"/>
              <a:t>Important to have clear &amp; proven methodologies to build &amp; maintain KBs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multiple teams try to build their own KBs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895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KBs are increasingly critical to wide variety of applications</a:t>
            </a:r>
          </a:p>
          <a:p>
            <a:r>
              <a:rPr lang="en-US" dirty="0" smtClean="0"/>
              <a:t>Described end-to-end process of building, maintaining and using KB</a:t>
            </a:r>
          </a:p>
          <a:p>
            <a:endParaRPr lang="en-US" dirty="0" smtClean="0"/>
          </a:p>
          <a:p>
            <a:r>
              <a:rPr lang="en-US" dirty="0" smtClean="0"/>
              <a:t>Most important takeaways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a small team can already build non-trivial KBs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somewhat imperfect KBs can already help many applications</a:t>
            </a:r>
          </a:p>
          <a:p>
            <a:pPr lvl="1"/>
            <a:r>
              <a:rPr lang="en-US" dirty="0" smtClean="0"/>
              <a:t>need end-to-end methodology to build and maintain KBs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more information</a:t>
            </a:r>
            <a:endParaRPr lang="en-US" dirty="0"/>
          </a:p>
          <a:p>
            <a:pPr lvl="1"/>
            <a:r>
              <a:rPr lang="en-US" dirty="0"/>
              <a:t>h</a:t>
            </a:r>
            <a:r>
              <a:rPr lang="en-US" dirty="0" smtClean="0"/>
              <a:t>ave also added much more social data to the </a:t>
            </a:r>
            <a:r>
              <a:rPr lang="en-US" dirty="0" err="1" smtClean="0"/>
              <a:t>Kosmix</a:t>
            </a:r>
            <a:r>
              <a:rPr lang="en-US" dirty="0" smtClean="0"/>
              <a:t> KB (the social genome)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ee an upcoming tech report for more details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ee an upcoming VLDB-13 paper for using the KB to process social media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project, </a:t>
            </a:r>
            <a:r>
              <a:rPr lang="en-US" dirty="0" smtClean="0">
                <a:solidFill>
                  <a:srgbClr val="FF0000"/>
                </a:solidFill>
              </a:rPr>
              <a:t>Badger</a:t>
            </a:r>
            <a:r>
              <a:rPr lang="en-US" dirty="0" smtClean="0"/>
              <a:t>, between UW-Madison and </a:t>
            </a:r>
            <a:r>
              <a:rPr lang="en-US" dirty="0" err="1" smtClean="0"/>
              <a:t>WalmartLabs</a:t>
            </a:r>
            <a:r>
              <a:rPr lang="en-US" dirty="0" smtClean="0"/>
              <a:t>, on building KBs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8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274320"/>
            <a:ext cx="10500360" cy="822960"/>
          </a:xfrm>
        </p:spPr>
        <p:txBody>
          <a:bodyPr/>
          <a:lstStyle/>
          <a:p>
            <a:r>
              <a:rPr lang="en-US" dirty="0" smtClean="0"/>
              <a:t>Increasingly Critical </a:t>
            </a:r>
            <a:br>
              <a:rPr lang="en-US" dirty="0" smtClean="0"/>
            </a:br>
            <a:r>
              <a:rPr lang="en-US" dirty="0" smtClean="0"/>
              <a:t>to a Wide Variety of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351280"/>
            <a:ext cx="11292840" cy="6217920"/>
          </a:xfrm>
        </p:spPr>
        <p:txBody>
          <a:bodyPr/>
          <a:lstStyle/>
          <a:p>
            <a:r>
              <a:rPr lang="en-US" dirty="0" smtClean="0"/>
              <a:t>General search</a:t>
            </a:r>
          </a:p>
          <a:p>
            <a:pPr lvl="1"/>
            <a:r>
              <a:rPr lang="en-US" dirty="0" smtClean="0"/>
              <a:t>Google search using Knowledge Graph</a:t>
            </a:r>
          </a:p>
          <a:p>
            <a:r>
              <a:rPr lang="en-US" dirty="0" smtClean="0"/>
              <a:t>Product search</a:t>
            </a:r>
          </a:p>
          <a:p>
            <a:pPr lvl="1"/>
            <a:r>
              <a:rPr lang="en-US" dirty="0" smtClean="0"/>
              <a:t>Walmart.com, Amazon.com</a:t>
            </a:r>
          </a:p>
          <a:p>
            <a:r>
              <a:rPr lang="en-US" dirty="0" smtClean="0"/>
              <a:t>Question answering</a:t>
            </a:r>
          </a:p>
          <a:p>
            <a:pPr lvl="1"/>
            <a:r>
              <a:rPr lang="en-US" dirty="0" smtClean="0"/>
              <a:t>IBM Watson, Apple </a:t>
            </a:r>
            <a:r>
              <a:rPr lang="en-US" dirty="0" err="1" smtClean="0"/>
              <a:t>Siri</a:t>
            </a:r>
            <a:endParaRPr lang="en-US" dirty="0" smtClean="0"/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Information extraction</a:t>
            </a:r>
          </a:p>
          <a:p>
            <a:r>
              <a:rPr lang="en-US" dirty="0" smtClean="0"/>
              <a:t>Recommendation, </a:t>
            </a:r>
            <a:r>
              <a:rPr lang="en-US" dirty="0" err="1" smtClean="0"/>
              <a:t>playlisting</a:t>
            </a:r>
            <a:r>
              <a:rPr lang="en-US" dirty="0" smtClean="0"/>
              <a:t>, fingerprinting music (e.g., echonest.com)</a:t>
            </a:r>
          </a:p>
          <a:p>
            <a:r>
              <a:rPr lang="en-US" dirty="0" smtClean="0"/>
              <a:t>Biomedical expert finding (e.g., knode.com)</a:t>
            </a:r>
          </a:p>
          <a:p>
            <a:r>
              <a:rPr lang="en-US" dirty="0" smtClean="0"/>
              <a:t>Data mining in heating and cooling (e.g., Johnson Control)</a:t>
            </a:r>
          </a:p>
          <a:p>
            <a:r>
              <a:rPr lang="en-US" dirty="0" smtClean="0"/>
              <a:t>Deep Web search</a:t>
            </a:r>
          </a:p>
          <a:p>
            <a:r>
              <a:rPr lang="en-US" dirty="0" smtClean="0"/>
              <a:t>Social media analysis (e.g., event discovery, event monitoring)</a:t>
            </a:r>
          </a:p>
          <a:p>
            <a:r>
              <a:rPr lang="en-US" dirty="0" smtClean="0"/>
              <a:t>Social commerce (e.g., social gifting), and many more ...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35" y="1375429"/>
            <a:ext cx="5065657" cy="31259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754763" y="1214203"/>
            <a:ext cx="2697722" cy="341775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8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6.5M concepts, 6.7M concept instances, 165M relationship instances</a:t>
            </a:r>
          </a:p>
          <a:p>
            <a:r>
              <a:rPr lang="en-US" dirty="0" smtClean="0"/>
              <a:t>23 verticals, 30G of disk space</a:t>
            </a:r>
          </a:p>
          <a:p>
            <a:r>
              <a:rPr lang="en-US" dirty="0" smtClean="0"/>
              <a:t>First built around 2005 at </a:t>
            </a:r>
            <a:r>
              <a:rPr lang="en-US" dirty="0" err="1" smtClean="0"/>
              <a:t>Kosmix</a:t>
            </a:r>
            <a:endParaRPr lang="en-US" dirty="0" smtClean="0"/>
          </a:p>
          <a:p>
            <a:pPr lvl="1"/>
            <a:r>
              <a:rPr lang="en-US" dirty="0" smtClean="0"/>
              <a:t>for Deep Web search, advertising, social media analysis</a:t>
            </a:r>
          </a:p>
          <a:p>
            <a:r>
              <a:rPr lang="en-US" dirty="0" smtClean="0"/>
              <a:t>Has been significantly expanded at </a:t>
            </a:r>
            <a:r>
              <a:rPr lang="en-US" dirty="0" err="1" smtClean="0"/>
              <a:t>WalmartLabs</a:t>
            </a:r>
            <a:r>
              <a:rPr lang="en-US" dirty="0" smtClean="0"/>
              <a:t> since 2011</a:t>
            </a:r>
          </a:p>
          <a:p>
            <a:pPr lvl="1"/>
            <a:r>
              <a:rPr lang="en-US" dirty="0" smtClean="0"/>
              <a:t>for product search, social commerce, mining of social media, understanding Web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Knowledge Base: </a:t>
            </a:r>
            <a:r>
              <a:rPr lang="en-US" dirty="0" err="1" smtClean="0"/>
              <a:t>Kosmix</a:t>
            </a:r>
            <a:r>
              <a:rPr lang="en-US" dirty="0" smtClean="0"/>
              <a:t> 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25685" y="1124979"/>
            <a:ext cx="144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Kosmix</a:t>
            </a:r>
            <a:r>
              <a:rPr lang="en-US" sz="1800" dirty="0" smtClean="0">
                <a:solidFill>
                  <a:schemeClr val="tx1"/>
                </a:solidFill>
              </a:rPr>
              <a:t> KB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4337" y="2080382"/>
            <a:ext cx="139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Wikipedia</a:t>
            </a:r>
          </a:p>
        </p:txBody>
      </p:sp>
      <p:cxnSp>
        <p:nvCxnSpPr>
          <p:cNvPr id="19" name="Straight Arrow Connector 18"/>
          <p:cNvCxnSpPr>
            <a:stCxn id="8" idx="0"/>
            <a:endCxn id="7" idx="2"/>
          </p:cNvCxnSpPr>
          <p:nvPr/>
        </p:nvCxnSpPr>
        <p:spPr bwMode="auto">
          <a:xfrm flipV="1">
            <a:off x="4701639" y="1494311"/>
            <a:ext cx="944592" cy="5860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227379" y="2080382"/>
            <a:ext cx="435461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Adam (health)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Chrome (automobiles)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Music-</a:t>
            </a:r>
            <a:r>
              <a:rPr lang="en-US" sz="1800" dirty="0" err="1" smtClean="0">
                <a:solidFill>
                  <a:schemeClr val="tx1"/>
                </a:solidFill>
              </a:rPr>
              <a:t>Brainz</a:t>
            </a:r>
            <a:r>
              <a:rPr lang="en-US" sz="1800" dirty="0" smtClean="0">
                <a:solidFill>
                  <a:schemeClr val="tx1"/>
                </a:solidFill>
              </a:rPr>
              <a:t> (music)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City DB (cities)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Yahoo! Stocks (stocks and companies)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Yahoo! Travel (travel destinations)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….....</a:t>
            </a:r>
          </a:p>
        </p:txBody>
      </p:sp>
      <p:cxnSp>
        <p:nvCxnSpPr>
          <p:cNvPr id="29" name="Straight Arrow Connector 28"/>
          <p:cNvCxnSpPr>
            <a:endCxn id="7" idx="2"/>
          </p:cNvCxnSpPr>
          <p:nvPr/>
        </p:nvCxnSpPr>
        <p:spPr bwMode="auto">
          <a:xfrm flipH="1" flipV="1">
            <a:off x="5646231" y="1494311"/>
            <a:ext cx="720545" cy="5860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578" name="AutoShape 2" descr="data:image/jpeg;base64,/9j/4AAQSkZJRgABAQAAAQABAAD/2wCEAAkGBxQSEhUUExQVFRQWGBoYGBcYGBcXFRgXHBoWGBccGhsaHCggGholHBQXITEiJSksLi4uHB8zODMsNygtLisBCgoKDA0NDwwMDisZFBksLCwsKys3LCwsKywsKywrNysrKywrKyssKyw3LCsrKysrLCsrKysrLCwrKysrKzcrK//AABEIAKAAoAMBIgACEQEDEQH/xAAbAAABBQEBAAAAAAAAAAAAAAAAAgMEBQYHAf/EADoQAAIBAgQDBQYFAwQDAQAAAAECEQADBBIhMUFRYQUTcYGRBiKhscHRBzJCUvBicuEUIzPxNJLiJP/EABUBAQEAAAAAAAAAAAAAAAAAAAAB/8QAFREBAQAAAAAAAAAAAAAAAAAAAAH/2gAMAwEAAhEDEQA/AO40UUUBRRRQFFFFAUUUUBRRRQFFFFAUUUUBRRRQFFFFAUUUUBRRRQFFeM0CTWa7U7QuveFlPcVkktIkCYLRMgjYaak/06haYntAzFvKQDq2403GnGm+yu1GvXbiwMiAajnJ06/4qjxuFyFZYpaBCqqH3jO5JPHjzNans/ArZQIm25J3J5mgk0UUUBTd28q/mMUPfUbkeHGqfHZnuhg3uZIKka5pJkGdoPwoLaziVYwpk8qerN2sWq3GCuudVlxIlUOxIOw03r27iWcTnJB5HQjy3oLy/jET8zAdOPpVdd9oEGysfQVUMkeHKmGHMQPjQWfbPbrqqNaHuEHMxAJB5dD86T2T7Q/pveT/AHH1qg7SLLbdkUM6qxVeZAJArIWu2LwAdH70XFL28w/Ou7Rl2u2+KbMNo1qjuFu4GEqQRzBkUuua+y/bDqLd0gANGYA5lZf3LzHEca6RbcMAQZB1B6VAqiiigKKKi425+nnv4UDeKvkyBt/JqCcHb70XIBuBSmaNQpIJGngK9xd9bVtrhGiidOPIAnTWnMJd7y2rwVzqGyn8wkTB660EDDW+/wAVr/x2dehbh9/KtNVDhGGFUA+8HuaniC0AelX1AUVzb2k9v7ouG3hQihSQXcFiSNwBwqwwX4k4cWUN3Mb0e+ltCRI03MATvvQa7FJrPDjyHjUBLgeYzgEGGjKGHNT8ay1v2qbH3ltWsOimCQ105oA1JKqI8tau8J2fie9D38SHVdraJlUnbWSdBNBWWOylt2nu40LduWw4N1yGzWlJZTl2UkbqBvVXhMLcw2DwasCiWe7a+QSsAyAum4BcFuEL1rb37YMAidZA6jUem9NXFY/tHqaCLcSoD2ZmWO5kDQRy9Ks2FRMQI1/h/wA1RGuCszc9m4uMUYCy7i41uDKXQZD2mB92eNal1J29Tp8N6YuKPHqfoNhRFetgKAqiANgKn9n9t3MOANCgM5dz4A7AcajEEbeWtRcU65ssgEyQswSBvA5a0HS8NfW4odTKsJFOVjvYrtEqzWGOh95Oh/UPr61saiis921hGxFt0Fzu85gtlD+5xEEga1d4poU9dKr42Hj46f8AdBQYXsVzeK3S9y2oT32yqrKgYqoVf6m1EAQo3mpXtJ26MMBzOpO8DwG9XarFc5/ENz3sHbT5aUCcb7ch3Utad0QzAKpmI2mZgTU7EfiZcI9zDhT/AFPm+S/SsGSDSgaCRj8W164114zOZMCBUepfZ3Zt2+xWyjORvGw8TsK0eF/D7EN+d7dvzLn0H3oIPsHfy423/UGX1Bj5V1UisjgPYJbTLcN92dCGUKoQFhqBqSYkVrAAwBkkESNeevCgRc01kDx2/mlIOonavMTcW0pfIxj9il38gNazmI9qXfCf6rC2e8tyc+Zv9xFBh27tQSxAk5cwNBeXLfj61HKxsIPPj671T3Ma12ziry4jNaVJstbASD3ecmdZIJUeulWdy1ktZZMhQCZJPDMZOs71QzdEHx+fP0n4UzcFSBh1X8qgeAE+tRy4MwZoiFi7gRSzaKNSeQ4nwFZD21s92yYuCe6UiR+gyGUnmje8p8Qa2lwVkO1eycWqGzhrls2HBUC4PftKdCFP6ljbiKKuVvlGW4h1BDD511HCXxcRXGzAH1rlj2cqhRsoAk8gAK2vsNis1goTJtsRtGh1H19KUXOOOw/n81qtw2KRrjoHBdDBUkZhoG23jXerDG7jwrC4zBF8UGW9Z71HU2u+tg3Cc16baXEKsFy2joQ2hqDaC0OZ9TTS4K2zMWtoxBEFlDHYc6cS4do1AGaDoDyE705ZG5Okn/FA9bWNgB4ACuW/iL2nnxPdG2ENsCGIhnB68RpXUxVdie1bfeG0qG/dQAsiBSbc7ZmYhUJjQTJigx/4Z2sQrscpGGYEsWES4gLl56TPCuhGqfAe09q5fOGdbljERIt3QAWHNGUlW2OxqxxwkKp2ZgD1EEx5xQei+pMBlJ6EUxgj7mmoBYA8IkxFPvZUiCqkcoEUGgQayHbNhuz7zY2ypNi4f/12l36X0H7hJzDiK15ptxOlBz44O7aUthxnwmNfVFEdwXuALcQfsZfzDga2t7c0sQgCIuigAKugUbAcgIpi4rnio8i3x0oINywdg5C8oExyDf4pq4gWI0A08tvt6VKV8wB51EvPmBC+9wngPPaqGbum+lRbizvIHLY+J5eFSn113J1HIeA4nqajXKIhTpB6j7Vdfh/fi7dTmgPmD/8ARrO9pYgJtAd5CkgkT1jYSQJ6irX2CuziVP7rZPwBoN1jRqD0/nzrHN2ZcbGhls2mt5g4xOaLltZzNbCRrmcaNOxNbPHrMeY9f+qiJsJ3iopSNBM8dR10A+lPW3mkg15ZOreP0FBJQ1ivwluzh74f/wAgYm538/mzmNT5aDwrZA1hxhsccYbtvCWrP+4FuXhfI7+yraFrYEE5ZiZInegX+JWFL3uzTb/5/wDUgLG/diGuH+0ZVnx61tcTbzCJgzIPIjY1mu2/Z/E3cSb1jFrh1KKk9yLl0RMhWZgEU6GBxq77JwZsWLdoubhtqFzkQWjiRO9As22b85AA4ITqeZOhA6UhhkI1JUkAgmYJ2IPKdIp+5dA3IHiai4u4CjRJ8jG44xQSCabND3P6W9I+dNlmOwjqT9BM0DYMe6RxJB4Hj5H7Uze2PDqN6duQssSSRxjbwUf5NUmC7ft371y1aVybUd4WBTLM5QAwlj7pqiU1kRESBwO3oNKZums5252hcTH4a010mzckMoGUBzJtgsDJmJjp1rRXDQRW4j08/wDM/CmLqwd5J9B96futFQ3YzqAAOsn0j60RR9rsO8QBxmOht7lhmDDWfcErueFXf4cibyHlbPyiq3GKDB4gg9THCr78OsPF1uSW48yR9AaDc4we6emtUrdooLvdHMG097KcktqFzbZulaAisd27ZdHZluKqFGW4txC9o5BmXYhlOUvqJ2GlRV7LdD8D9aRbZszQBw4k8PDrVX7M9qPftkuqjKcoZXzh446qpBiNxxq1tH3mHgfhH0oHRn5r/wCp+9KDkbweoEfCvAaTcGoO8cJjz8fvQO3XIBIEnlTSrmEliwPLRfQfevM7HQBR4mSPIfevbaZfMyeGtAtQF2AHhpTGPP8Att4T6a06TSWEiDsdKD1zqaQaYUuBlgEjQMTpHAkbz0+NIOHX9QDE7kgfDkOlAu4aw2Lvrhe1mdtExGHJY9bfzOnxrZhtBx3HXQkVmPaPsR8Tfw1xWRBh2ZszLnzTlIAUEaDLuTVFR7a4d1wQvsIvJeTEMN8pkDLPRcq+VaVMUtwZkYMp1BBka68PGvcThluqA47wDXUe4TzI2PxpJYbDSNI5UDOIbQ1EvtT916gPoPDbpvp5RREXFax/IFbf8P8ADRae5+9oH9q6D4lq51dxea8LSqWY7xw5T1OnrXZOy8ILNpLY/SoB8ePxpVSqrO2cJnAPUdRpz6ESD41Z14yyINQZfAYRrV64c73EuwxzEHu3WFCiANCsbyZXrViyg9COI3pF2zkYjnqKRef3Z4CCfAb0DndzqCc3AzPlyinbVyQDzE0ktP8APtQKDIvimTFtdI7q4SovG4JVMMsizbUhspuXXLEGdI121qsTi3tKwlrd69jVN4tcIt22C51RFQlmUrkBKgZpM9LTGdlBMQxW2zZ7gBe9N60e+R9kJgBGtoumsPE1G7e7LvM90JbIuNaw9y2bYBQXrTEFe8YSqiEjbwoNxauSoJ3IB2Kj0Oo8DXpNQOzrjQVa3cQDZrlxbjNO8kEnTrUl7kUHly5JgGOJPIcPMwfQ00wHX1NILQxMGGAGx3WY9Qx9K8Ynl8qo8dqjOw8+R5c+v0px/ED4/KmLlwDr1P0FA3dfnUJtJ1Gpnj8vCsdf9vbm/wDo3C5oJZmEAmB+jRo4TvWpxFyJ6UQm9c5f5qDiHgfzypeIYTr/ADypi3hXxDi0k5n0kcOZnhHOgl/hl2DmxFzEMcwSBP6WualoHSfgK6rULsbsxMNZSzbEKgjlJ4mptRRRRRQM4qwHEceBrN3sYEuG24KnSGMZTm2gzz0141qqg9r9mJiLbI4GqlZiYDCDQVKPBy7Dh9vGnQ3X5VSYnEPh2W1iB+aFS4CYZuU/u4g8djB3nW7+m89edUTjdjj0oNyonfVFxnaiWzBDkwW91WaANCTA0oLBbszO/LbTh40d5G2nhUC32gjbSCdswKk+E/SvbuIj1A9TFA/f94QT58QeBFR++MwwE8xsY6cKS13x+VRGxi7Ajlpr8aCRcu1FuXKRcu1Ge5RFV7VvnS3bn/kvWx5Bs5+Cmpl95nrSb7AwdJB0J4Ty6xXmHsPeYJbUsx+HjyFBHW2WICgknQAakmui+y/YIwyS2t1h7x4AftFe+z3s8uHGZveunduA6L96u6iiiiigKKKKAooooEXrQYQwkVQ47sJhJtmRy4/Y1oaKDC3CyGDOm4O9RO0GzpEBh+oFQ5j+0kfOugX8OriGUHxqpxPs3bYyjMh2/cPQ/egxtrtMkBO5cgL73u5UGwAUPGbSdtopvBYp2uOptutnKMpeJzahlAkkrEHXrWluezV0bOjeRB+vzqBiOwMRBAUSdjoQD4TVEJ1HGT4kkfGkXXEEHaPhTtj2dxob3ghXwgzz308Ksrfsldb8zqvqTRFDcxI5yYExrJjXaol++5bIiFifSeA5nyrcYT2Ptr+d2foAFHwk/GrzB4C3aHuIF68fWisF2V7E3bxD4ghBA90akaa5Z2J5+Gmlbrszsy1h0yWlCjidyTzJ41Moq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QSEhUUExQVFRQWGBoYGBcYGBcXFRgXHBoWGBccGhsaHCggGholHBQXITEiJSksLi4uHB8zODMsNygtLisBCgoKDA0NDwwMDisZFBksLCwsKys3LCwsKywsKywrNysrKywrKyssKyw3LCsrKysrLCsrKysrLCwrKysrKzcrK//AABEIAKAAoAMBIgACEQEDEQH/xAAbAAABBQEBAAAAAAAAAAAAAAAAAgMEBQYHAf/EADoQAAIBAgQDBQYFAwQDAQAAAAECEQADBBIhMUFRYQUTcYGRBiKhscHRBzJCUvBicuEUIzPxNJLiJP/EABUBAQEAAAAAAAAAAAAAAAAAAAAB/8QAFREBAQAAAAAAAAAAAAAAAAAAAAH/2gAMAwEAAhEDEQA/AO40UUUBRRRQFFFFAUUUUBRRRQFFFFAUUUUBRRRQFFFFAUUUUBRRRQFFeM0CTWa7U7QuveFlPcVkktIkCYLRMgjYaak/06haYntAzFvKQDq2403GnGm+yu1GvXbiwMiAajnJ06/4qjxuFyFZYpaBCqqH3jO5JPHjzNans/ArZQIm25J3J5mgk0UUUBTd28q/mMUPfUbkeHGqfHZnuhg3uZIKka5pJkGdoPwoLaziVYwpk8qerN2sWq3GCuudVlxIlUOxIOw03r27iWcTnJB5HQjy3oLy/jET8zAdOPpVdd9oEGysfQVUMkeHKmGHMQPjQWfbPbrqqNaHuEHMxAJB5dD86T2T7Q/pveT/AHH1qg7SLLbdkUM6qxVeZAJArIWu2LwAdH70XFL28w/Ou7Rl2u2+KbMNo1qjuFu4GEqQRzBkUuua+y/bDqLd0gANGYA5lZf3LzHEca6RbcMAQZB1B6VAqiiigKKKi425+nnv4UDeKvkyBt/JqCcHb70XIBuBSmaNQpIJGngK9xd9bVtrhGiidOPIAnTWnMJd7y2rwVzqGyn8wkTB660EDDW+/wAVr/x2dehbh9/KtNVDhGGFUA+8HuaniC0AelX1AUVzb2k9v7ouG3hQihSQXcFiSNwBwqwwX4k4cWUN3Mb0e+ltCRI03MATvvQa7FJrPDjyHjUBLgeYzgEGGjKGHNT8ay1v2qbH3ltWsOimCQ105oA1JKqI8tau8J2fie9D38SHVdraJlUnbWSdBNBWWOylt2nu40LduWw4N1yGzWlJZTl2UkbqBvVXhMLcw2DwasCiWe7a+QSsAyAum4BcFuEL1rb37YMAidZA6jUem9NXFY/tHqaCLcSoD2ZmWO5kDQRy9Ks2FRMQI1/h/wA1RGuCszc9m4uMUYCy7i41uDKXQZD2mB92eNal1J29Tp8N6YuKPHqfoNhRFetgKAqiANgKn9n9t3MOANCgM5dz4A7AcajEEbeWtRcU65ssgEyQswSBvA5a0HS8NfW4odTKsJFOVjvYrtEqzWGOh95Oh/UPr61saiis921hGxFt0Fzu85gtlD+5xEEga1d4poU9dKr42Hj46f8AdBQYXsVzeK3S9y2oT32yqrKgYqoVf6m1EAQo3mpXtJ26MMBzOpO8DwG9XarFc5/ENz3sHbT5aUCcb7ch3Utad0QzAKpmI2mZgTU7EfiZcI9zDhT/AFPm+S/SsGSDSgaCRj8W164114zOZMCBUepfZ3Zt2+xWyjORvGw8TsK0eF/D7EN+d7dvzLn0H3oIPsHfy423/UGX1Bj5V1UisjgPYJbTLcN92dCGUKoQFhqBqSYkVrAAwBkkESNeevCgRc01kDx2/mlIOonavMTcW0pfIxj9il38gNazmI9qXfCf6rC2e8tyc+Zv9xFBh27tQSxAk5cwNBeXLfj61HKxsIPPj671T3Ma12ziry4jNaVJstbASD3ecmdZIJUeulWdy1ktZZMhQCZJPDMZOs71QzdEHx+fP0n4UzcFSBh1X8qgeAE+tRy4MwZoiFi7gRSzaKNSeQ4nwFZD21s92yYuCe6UiR+gyGUnmje8p8Qa2lwVkO1eycWqGzhrls2HBUC4PftKdCFP6ljbiKKuVvlGW4h1BDD511HCXxcRXGzAH1rlj2cqhRsoAk8gAK2vsNis1goTJtsRtGh1H19KUXOOOw/n81qtw2KRrjoHBdDBUkZhoG23jXerDG7jwrC4zBF8UGW9Z71HU2u+tg3Cc16baXEKsFy2joQ2hqDaC0OZ9TTS4K2zMWtoxBEFlDHYc6cS4do1AGaDoDyE705ZG5Okn/FA9bWNgB4ACuW/iL2nnxPdG2ENsCGIhnB68RpXUxVdie1bfeG0qG/dQAsiBSbc7ZmYhUJjQTJigx/4Z2sQrscpGGYEsWES4gLl56TPCuhGqfAe09q5fOGdbljERIt3QAWHNGUlW2OxqxxwkKp2ZgD1EEx5xQei+pMBlJ6EUxgj7mmoBYA8IkxFPvZUiCqkcoEUGgQayHbNhuz7zY2ypNi4f/12l36X0H7hJzDiK15ptxOlBz44O7aUthxnwmNfVFEdwXuALcQfsZfzDga2t7c0sQgCIuigAKugUbAcgIpi4rnio8i3x0oINywdg5C8oExyDf4pq4gWI0A08tvt6VKV8wB51EvPmBC+9wngPPaqGbum+lRbizvIHLY+J5eFSn113J1HIeA4nqajXKIhTpB6j7Vdfh/fi7dTmgPmD/8ARrO9pYgJtAd5CkgkT1jYSQJ6irX2CuziVP7rZPwBoN1jRqD0/nzrHN2ZcbGhls2mt5g4xOaLltZzNbCRrmcaNOxNbPHrMeY9f+qiJsJ3iopSNBM8dR10A+lPW3mkg15ZOreP0FBJQ1ivwluzh74f/wAgYm538/mzmNT5aDwrZA1hxhsccYbtvCWrP+4FuXhfI7+yraFrYEE5ZiZInegX+JWFL3uzTb/5/wDUgLG/diGuH+0ZVnx61tcTbzCJgzIPIjY1mu2/Z/E3cSb1jFrh1KKk9yLl0RMhWZgEU6GBxq77JwZsWLdoubhtqFzkQWjiRO9As22b85AA4ITqeZOhA6UhhkI1JUkAgmYJ2IPKdIp+5dA3IHiai4u4CjRJ8jG44xQSCabND3P6W9I+dNlmOwjqT9BM0DYMe6RxJB4Hj5H7Uze2PDqN6duQssSSRxjbwUf5NUmC7ft371y1aVybUd4WBTLM5QAwlj7pqiU1kRESBwO3oNKZums5252hcTH4a010mzckMoGUBzJtgsDJmJjp1rRXDQRW4j08/wDM/CmLqwd5J9B96futFQ3YzqAAOsn0j60RR9rsO8QBxmOht7lhmDDWfcErueFXf4cibyHlbPyiq3GKDB4gg9THCr78OsPF1uSW48yR9AaDc4we6emtUrdooLvdHMG097KcktqFzbZulaAisd27ZdHZluKqFGW4txC9o5BmXYhlOUvqJ2GlRV7LdD8D9aRbZszQBw4k8PDrVX7M9qPftkuqjKcoZXzh446qpBiNxxq1tH3mHgfhH0oHRn5r/wCp+9KDkbweoEfCvAaTcGoO8cJjz8fvQO3XIBIEnlTSrmEliwPLRfQfevM7HQBR4mSPIfevbaZfMyeGtAtQF2AHhpTGPP8Att4T6a06TSWEiDsdKD1zqaQaYUuBlgEjQMTpHAkbz0+NIOHX9QDE7kgfDkOlAu4aw2Lvrhe1mdtExGHJY9bfzOnxrZhtBx3HXQkVmPaPsR8Tfw1xWRBh2ZszLnzTlIAUEaDLuTVFR7a4d1wQvsIvJeTEMN8pkDLPRcq+VaVMUtwZkYMp1BBka68PGvcThluqA47wDXUe4TzI2PxpJYbDSNI5UDOIbQ1EvtT916gPoPDbpvp5RREXFax/IFbf8P8ADRae5+9oH9q6D4lq51dxea8LSqWY7xw5T1OnrXZOy8ILNpLY/SoB8ePxpVSqrO2cJnAPUdRpz6ESD41Z14yyINQZfAYRrV64c73EuwxzEHu3WFCiANCsbyZXrViyg9COI3pF2zkYjnqKRef3Z4CCfAb0DndzqCc3AzPlyinbVyQDzE0ktP8APtQKDIvimTFtdI7q4SovG4JVMMsizbUhspuXXLEGdI121qsTi3tKwlrd69jVN4tcIt22C51RFQlmUrkBKgZpM9LTGdlBMQxW2zZ7gBe9N60e+R9kJgBGtoumsPE1G7e7LvM90JbIuNaw9y2bYBQXrTEFe8YSqiEjbwoNxauSoJ3IB2Kj0Oo8DXpNQOzrjQVa3cQDZrlxbjNO8kEnTrUl7kUHly5JgGOJPIcPMwfQ00wHX1NILQxMGGAGx3WY9Qx9K8Ynl8qo8dqjOw8+R5c+v0px/ED4/KmLlwDr1P0FA3dfnUJtJ1Gpnj8vCsdf9vbm/wDo3C5oJZmEAmB+jRo4TvWpxFyJ6UQm9c5f5qDiHgfzypeIYTr/ADypi3hXxDi0k5n0kcOZnhHOgl/hl2DmxFzEMcwSBP6WualoHSfgK6rULsbsxMNZSzbEKgjlJ4mptRRRRRQM4qwHEceBrN3sYEuG24KnSGMZTm2gzz0141qqg9r9mJiLbI4GqlZiYDCDQVKPBy7Dh9vGnQ3X5VSYnEPh2W1iB+aFS4CYZuU/u4g8djB3nW7+m89edUTjdjj0oNyonfVFxnaiWzBDkwW91WaANCTA0oLBbszO/LbTh40d5G2nhUC32gjbSCdswKk+E/SvbuIj1A9TFA/f94QT58QeBFR++MwwE8xsY6cKS13x+VRGxi7Ajlpr8aCRcu1FuXKRcu1Ge5RFV7VvnS3bn/kvWx5Bs5+Cmpl95nrSb7AwdJB0J4Ty6xXmHsPeYJbUsx+HjyFBHW2WICgknQAakmui+y/YIwyS2t1h7x4AftFe+z3s8uHGZveunduA6L96u6iiiiigKKKKAooooEXrQYQwkVQ47sJhJtmRy4/Y1oaKDC3CyGDOm4O9RO0GzpEBh+oFQ5j+0kfOugX8OriGUHxqpxPs3bYyjMh2/cPQ/egxtrtMkBO5cgL73u5UGwAUPGbSdtopvBYp2uOptutnKMpeJzahlAkkrEHXrWluezV0bOjeRB+vzqBiOwMRBAUSdjoQD4TVEJ1HGT4kkfGkXXEEHaPhTtj2dxob3ghXwgzz308Ksrfsldb8zqvqTRFDcxI5yYExrJjXaol++5bIiFifSeA5nyrcYT2Ptr+d2foAFHwk/GrzB4C3aHuIF68fWisF2V7E3bxD4ghBA90akaa5Z2J5+Gmlbrszsy1h0yWlCjidyTzJ41Moq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815" y="2387600"/>
            <a:ext cx="1442720" cy="144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86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" y="210820"/>
            <a:ext cx="10449560" cy="822960"/>
          </a:xfrm>
        </p:spPr>
        <p:txBody>
          <a:bodyPr/>
          <a:lstStyle/>
          <a:p>
            <a:r>
              <a:rPr lang="en-US" dirty="0" smtClean="0"/>
              <a:t>Example Application: Deep Web Search at </a:t>
            </a:r>
            <a:r>
              <a:rPr lang="en-US" dirty="0" err="1" smtClean="0"/>
              <a:t>Kosmix</a:t>
            </a:r>
            <a:endParaRPr lang="en-US" dirty="0"/>
          </a:p>
        </p:txBody>
      </p:sp>
      <p:pic>
        <p:nvPicPr>
          <p:cNvPr id="5" name="Picture 2" descr="http://searchengineland.com/figz/wp-content/seloads/2011/04/Picture-14-600x54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90" y="1063590"/>
            <a:ext cx="7644607" cy="691837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041422" y="983561"/>
            <a:ext cx="468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DC"/>
                </a:solidFill>
              </a:rPr>
              <a:t>all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20683" y="1827780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places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937918" y="2725287"/>
            <a:ext cx="1440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00"/>
                </a:solidFill>
              </a:rPr>
              <a:t>Las Vegas</a:t>
            </a:r>
            <a:endParaRPr kumimoji="0" lang="en-US" b="1" dirty="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509820" y="1828290"/>
            <a:ext cx="101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people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9" idx="0"/>
          </p:cNvCxnSpPr>
          <p:nvPr/>
        </p:nvCxnSpPr>
        <p:spPr bwMode="auto">
          <a:xfrm>
            <a:off x="9275621" y="1383671"/>
            <a:ext cx="740107" cy="444619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 bwMode="auto">
          <a:xfrm flipH="1">
            <a:off x="8657955" y="2227890"/>
            <a:ext cx="54209" cy="4973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 bwMode="auto">
          <a:xfrm flipH="1">
            <a:off x="8712164" y="1383671"/>
            <a:ext cx="563457" cy="444109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Freeform 47"/>
          <p:cNvSpPr>
            <a:spLocks/>
          </p:cNvSpPr>
          <p:nvPr/>
        </p:nvSpPr>
        <p:spPr bwMode="auto">
          <a:xfrm>
            <a:off x="1500996" y="1011696"/>
            <a:ext cx="759125" cy="594284"/>
          </a:xfrm>
          <a:custGeom>
            <a:avLst/>
            <a:gdLst>
              <a:gd name="T0" fmla="*/ 116 w 310"/>
              <a:gd name="T1" fmla="*/ 37 h 222"/>
              <a:gd name="T2" fmla="*/ 16 w 310"/>
              <a:gd name="T3" fmla="*/ 72 h 222"/>
              <a:gd name="T4" fmla="*/ 22 w 310"/>
              <a:gd name="T5" fmla="*/ 201 h 222"/>
              <a:gd name="T6" fmla="*/ 151 w 310"/>
              <a:gd name="T7" fmla="*/ 201 h 222"/>
              <a:gd name="T8" fmla="*/ 287 w 310"/>
              <a:gd name="T9" fmla="*/ 201 h 222"/>
              <a:gd name="T10" fmla="*/ 287 w 310"/>
              <a:gd name="T11" fmla="*/ 113 h 222"/>
              <a:gd name="T12" fmla="*/ 251 w 310"/>
              <a:gd name="T13" fmla="*/ 13 h 222"/>
              <a:gd name="T14" fmla="*/ 116 w 310"/>
              <a:gd name="T15" fmla="*/ 37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b="1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13" idx="5"/>
            <a:endCxn id="8" idx="1"/>
          </p:cNvCxnSpPr>
          <p:nvPr/>
        </p:nvCxnSpPr>
        <p:spPr bwMode="auto">
          <a:xfrm>
            <a:off x="2203799" y="1314192"/>
            <a:ext cx="5734119" cy="1611150"/>
          </a:xfrm>
          <a:prstGeom prst="straightConnector1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lowchart: Magnetic Disk 14"/>
          <p:cNvSpPr/>
          <p:nvPr/>
        </p:nvSpPr>
        <p:spPr bwMode="auto">
          <a:xfrm>
            <a:off x="8436103" y="3125397"/>
            <a:ext cx="497912" cy="400110"/>
          </a:xfrm>
          <a:prstGeom prst="flowChartMagneticDisk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8436103" y="3614104"/>
            <a:ext cx="497912" cy="400110"/>
          </a:xfrm>
          <a:prstGeom prst="flowChartMagneticDisk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</a:pPr>
            <a:endParaRPr kumimoji="1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7771" y="4014214"/>
            <a:ext cx="248786" cy="10341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3892" y="3140786"/>
            <a:ext cx="168520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Yahoo! Travel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41422" y="3608409"/>
            <a:ext cx="17491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err="1" smtClean="0">
                <a:solidFill>
                  <a:srgbClr val="FF0000"/>
                </a:solidFill>
              </a:rPr>
              <a:t>Whatsonwhen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5" idx="2"/>
          </p:cNvCxnSpPr>
          <p:nvPr/>
        </p:nvCxnSpPr>
        <p:spPr bwMode="auto">
          <a:xfrm flipH="1">
            <a:off x="3238500" y="3325452"/>
            <a:ext cx="5197603" cy="1805348"/>
          </a:xfrm>
          <a:prstGeom prst="straightConnector1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6" idx="2"/>
          </p:cNvCxnSpPr>
          <p:nvPr/>
        </p:nvCxnSpPr>
        <p:spPr bwMode="auto">
          <a:xfrm flipH="1">
            <a:off x="1798357" y="3814159"/>
            <a:ext cx="6637746" cy="3644418"/>
          </a:xfrm>
          <a:prstGeom prst="straightConnector1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Flowchart: Magnetic Disk 21"/>
          <p:cNvSpPr/>
          <p:nvPr/>
        </p:nvSpPr>
        <p:spPr bwMode="auto">
          <a:xfrm>
            <a:off x="10573981" y="1872050"/>
            <a:ext cx="497912" cy="400110"/>
          </a:xfrm>
          <a:prstGeom prst="flowChartMagneticDisk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5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320"/>
            <a:ext cx="11277600" cy="474980"/>
          </a:xfrm>
        </p:spPr>
        <p:txBody>
          <a:bodyPr/>
          <a:lstStyle/>
          <a:p>
            <a:r>
              <a:rPr lang="en-US" dirty="0" smtClean="0"/>
              <a:t>Example Application: Event Monitoring in Social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6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67" y="1116013"/>
            <a:ext cx="6293030" cy="507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8677" y="2659608"/>
            <a:ext cx="3873958" cy="51416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" name="Freeform 42"/>
          <p:cNvSpPr>
            <a:spLocks/>
          </p:cNvSpPr>
          <p:nvPr/>
        </p:nvSpPr>
        <p:spPr bwMode="auto">
          <a:xfrm>
            <a:off x="2396360" y="4330314"/>
            <a:ext cx="1592317" cy="1721017"/>
          </a:xfrm>
          <a:custGeom>
            <a:avLst/>
            <a:gdLst>
              <a:gd name="T0" fmla="*/ 552450 w 1079"/>
              <a:gd name="T1" fmla="*/ 50800 h 1167"/>
              <a:gd name="T2" fmla="*/ 150812 w 1079"/>
              <a:gd name="T3" fmla="*/ 106362 h 1167"/>
              <a:gd name="T4" fmla="*/ 20637 w 1079"/>
              <a:gd name="T5" fmla="*/ 563562 h 1167"/>
              <a:gd name="T6" fmla="*/ 30162 w 1079"/>
              <a:gd name="T7" fmla="*/ 1133475 h 1167"/>
              <a:gd name="T8" fmla="*/ 49212 w 1079"/>
              <a:gd name="T9" fmla="*/ 1684337 h 1167"/>
              <a:gd name="T10" fmla="*/ 225425 w 1079"/>
              <a:gd name="T11" fmla="*/ 1824037 h 1167"/>
              <a:gd name="T12" fmla="*/ 757237 w 1079"/>
              <a:gd name="T13" fmla="*/ 1824037 h 1167"/>
              <a:gd name="T14" fmla="*/ 906462 w 1079"/>
              <a:gd name="T15" fmla="*/ 1833562 h 1167"/>
              <a:gd name="T16" fmla="*/ 1531937 w 1079"/>
              <a:gd name="T17" fmla="*/ 1768475 h 1167"/>
              <a:gd name="T18" fmla="*/ 1671637 w 1079"/>
              <a:gd name="T19" fmla="*/ 1328737 h 1167"/>
              <a:gd name="T20" fmla="*/ 1671637 w 1079"/>
              <a:gd name="T21" fmla="*/ 630237 h 1167"/>
              <a:gd name="T22" fmla="*/ 1420812 w 1079"/>
              <a:gd name="T23" fmla="*/ 238125 h 1167"/>
              <a:gd name="T24" fmla="*/ 730250 w 1079"/>
              <a:gd name="T25" fmla="*/ 31750 h 1167"/>
              <a:gd name="T26" fmla="*/ 552450 w 1079"/>
              <a:gd name="T27" fmla="*/ 50800 h 1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79"/>
              <a:gd name="T43" fmla="*/ 0 h 1167"/>
              <a:gd name="T44" fmla="*/ 1079 w 1079"/>
              <a:gd name="T45" fmla="*/ 1167 h 1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79" h="1167">
                <a:moveTo>
                  <a:pt x="348" y="32"/>
                </a:moveTo>
                <a:cubicBezTo>
                  <a:pt x="287" y="40"/>
                  <a:pt x="151" y="13"/>
                  <a:pt x="95" y="67"/>
                </a:cubicBezTo>
                <a:cubicBezTo>
                  <a:pt x="39" y="121"/>
                  <a:pt x="26" y="247"/>
                  <a:pt x="13" y="355"/>
                </a:cubicBezTo>
                <a:cubicBezTo>
                  <a:pt x="0" y="463"/>
                  <a:pt x="16" y="596"/>
                  <a:pt x="19" y="714"/>
                </a:cubicBezTo>
                <a:cubicBezTo>
                  <a:pt x="22" y="832"/>
                  <a:pt x="11" y="989"/>
                  <a:pt x="31" y="1061"/>
                </a:cubicBezTo>
                <a:cubicBezTo>
                  <a:pt x="51" y="1133"/>
                  <a:pt x="68" y="1134"/>
                  <a:pt x="142" y="1149"/>
                </a:cubicBezTo>
                <a:cubicBezTo>
                  <a:pt x="216" y="1164"/>
                  <a:pt x="406" y="1148"/>
                  <a:pt x="477" y="1149"/>
                </a:cubicBezTo>
                <a:cubicBezTo>
                  <a:pt x="548" y="1150"/>
                  <a:pt x="490" y="1161"/>
                  <a:pt x="571" y="1155"/>
                </a:cubicBezTo>
                <a:cubicBezTo>
                  <a:pt x="652" y="1149"/>
                  <a:pt x="885" y="1167"/>
                  <a:pt x="965" y="1114"/>
                </a:cubicBezTo>
                <a:cubicBezTo>
                  <a:pt x="1045" y="1061"/>
                  <a:pt x="1038" y="956"/>
                  <a:pt x="1053" y="837"/>
                </a:cubicBezTo>
                <a:cubicBezTo>
                  <a:pt x="1068" y="718"/>
                  <a:pt x="1079" y="511"/>
                  <a:pt x="1053" y="397"/>
                </a:cubicBezTo>
                <a:cubicBezTo>
                  <a:pt x="1027" y="283"/>
                  <a:pt x="994" y="213"/>
                  <a:pt x="895" y="150"/>
                </a:cubicBezTo>
                <a:cubicBezTo>
                  <a:pt x="796" y="87"/>
                  <a:pt x="554" y="40"/>
                  <a:pt x="460" y="20"/>
                </a:cubicBezTo>
                <a:cubicBezTo>
                  <a:pt x="366" y="0"/>
                  <a:pt x="409" y="24"/>
                  <a:pt x="348" y="32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sz="1600">
              <a:solidFill>
                <a:srgbClr val="000000"/>
              </a:solidFill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9862481" y="1739088"/>
            <a:ext cx="468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DC"/>
                </a:solidFill>
              </a:rPr>
              <a:t>all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8921979" y="2583307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places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521677" y="3443364"/>
            <a:ext cx="891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err="1" smtClean="0">
                <a:solidFill>
                  <a:srgbClr val="000000"/>
                </a:solidFill>
              </a:rPr>
              <a:t>Tahrir</a:t>
            </a:r>
            <a:endParaRPr kumimoji="0" lang="en-US" b="1" dirty="0">
              <a:solidFill>
                <a:srgbClr val="000000"/>
              </a:solidFill>
            </a:endParaRPr>
          </a:p>
        </p:txBody>
      </p:sp>
      <p:cxnSp>
        <p:nvCxnSpPr>
          <p:cNvPr id="42" name="Straight Arrow Connector 41"/>
          <p:cNvCxnSpPr>
            <a:stCxn id="39" idx="2"/>
          </p:cNvCxnSpPr>
          <p:nvPr/>
        </p:nvCxnSpPr>
        <p:spPr bwMode="auto">
          <a:xfrm>
            <a:off x="10096680" y="2139198"/>
            <a:ext cx="545044" cy="520410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40" idx="2"/>
            <a:endCxn id="41" idx="0"/>
          </p:cNvCxnSpPr>
          <p:nvPr/>
        </p:nvCxnSpPr>
        <p:spPr bwMode="auto">
          <a:xfrm flipH="1">
            <a:off x="8967569" y="2983417"/>
            <a:ext cx="445891" cy="4599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9" idx="2"/>
          </p:cNvCxnSpPr>
          <p:nvPr/>
        </p:nvCxnSpPr>
        <p:spPr bwMode="auto">
          <a:xfrm flipH="1">
            <a:off x="9586282" y="2139198"/>
            <a:ext cx="510398" cy="520410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330879" y="2583307"/>
            <a:ext cx="101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people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9419071" y="3455889"/>
            <a:ext cx="1440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00"/>
                </a:solidFill>
              </a:rPr>
              <a:t>Las Vegas</a:t>
            </a:r>
            <a:endParaRPr kumimoji="0" lang="en-US" b="1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40" idx="2"/>
          </p:cNvCxnSpPr>
          <p:nvPr/>
        </p:nvCxnSpPr>
        <p:spPr bwMode="auto">
          <a:xfrm>
            <a:off x="9413460" y="2983417"/>
            <a:ext cx="545120" cy="4599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6627196" y="4811843"/>
            <a:ext cx="493132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55924" y="4966742"/>
            <a:ext cx="493132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urved Connector 26"/>
          <p:cNvCxnSpPr>
            <a:endCxn id="41" idx="1"/>
          </p:cNvCxnSpPr>
          <p:nvPr/>
        </p:nvCxnSpPr>
        <p:spPr bwMode="auto">
          <a:xfrm flipV="1">
            <a:off x="7120330" y="3643419"/>
            <a:ext cx="1401347" cy="1048502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998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8620"/>
            <a:ext cx="10883900" cy="589280"/>
          </a:xfrm>
        </p:spPr>
        <p:txBody>
          <a:bodyPr/>
          <a:lstStyle/>
          <a:p>
            <a:r>
              <a:rPr lang="en-US" dirty="0" smtClean="0"/>
              <a:t>Example Application: Social Gifting at </a:t>
            </a:r>
            <a:r>
              <a:rPr lang="en-US" dirty="0" err="1" smtClean="0"/>
              <a:t>WalmartLabs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" y="1456067"/>
            <a:ext cx="5974538" cy="53038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62233"/>
            <a:ext cx="580350" cy="482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3550" y="1818698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Is it bad that I want a Donnie </a:t>
            </a:r>
            <a:r>
              <a:rPr lang="en-US" sz="1800" dirty="0" err="1" smtClean="0">
                <a:solidFill>
                  <a:schemeClr val="tx1"/>
                </a:solidFill>
              </a:rPr>
              <a:t>Darko</a:t>
            </a:r>
            <a:r>
              <a:rPr lang="en-US" sz="1800" dirty="0" smtClean="0">
                <a:solidFill>
                  <a:schemeClr val="tx1"/>
                </a:solidFill>
              </a:rPr>
              <a:t> tattoo?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3550" y="3265213"/>
            <a:ext cx="423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How can you not like </a:t>
            </a:r>
            <a:r>
              <a:rPr lang="en-US" sz="1800" dirty="0" err="1" smtClean="0">
                <a:solidFill>
                  <a:schemeClr val="tx1"/>
                </a:solidFill>
              </a:rPr>
              <a:t>Darko</a:t>
            </a:r>
            <a:r>
              <a:rPr lang="en-US" sz="1800" dirty="0" smtClean="0">
                <a:solidFill>
                  <a:schemeClr val="tx1"/>
                </a:solidFill>
              </a:rPr>
              <a:t>?! :o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67638"/>
            <a:ext cx="580350" cy="48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52282"/>
            <a:ext cx="580350" cy="482263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423756" y="3912444"/>
            <a:ext cx="468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>
                <a:solidFill>
                  <a:srgbClr val="0000DC"/>
                </a:solidFill>
              </a:rPr>
              <a:t>all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03017" y="4756663"/>
            <a:ext cx="10679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movies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985757" y="5499976"/>
            <a:ext cx="1853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00"/>
                </a:solidFill>
              </a:rPr>
              <a:t>Donnie </a:t>
            </a:r>
            <a:r>
              <a:rPr kumimoji="0" lang="en-US" b="1" dirty="0" err="1" smtClean="0">
                <a:solidFill>
                  <a:srgbClr val="000000"/>
                </a:solidFill>
              </a:rPr>
              <a:t>Darko</a:t>
            </a:r>
            <a:endParaRPr kumimoji="0" lang="en-US" b="1" dirty="0">
              <a:solidFill>
                <a:srgbClr val="000000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892154" y="4757173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 dirty="0" smtClean="0">
                <a:solidFill>
                  <a:srgbClr val="0000DC"/>
                </a:solidFill>
              </a:rPr>
              <a:t>places</a:t>
            </a:r>
            <a:endParaRPr kumimoji="0" lang="en-US" b="1" dirty="0">
              <a:solidFill>
                <a:srgbClr val="0000DC"/>
              </a:solidFill>
            </a:endParaRPr>
          </a:p>
        </p:txBody>
      </p:sp>
      <p:cxnSp>
        <p:nvCxnSpPr>
          <p:cNvPr id="19" name="Straight Arrow Connector 18"/>
          <p:cNvCxnSpPr>
            <a:stCxn id="15" idx="2"/>
            <a:endCxn id="18" idx="0"/>
          </p:cNvCxnSpPr>
          <p:nvPr/>
        </p:nvCxnSpPr>
        <p:spPr bwMode="auto">
          <a:xfrm>
            <a:off x="8657955" y="4312554"/>
            <a:ext cx="725680" cy="444619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7692654" y="5156773"/>
            <a:ext cx="238880" cy="3127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5" idx="2"/>
          </p:cNvCxnSpPr>
          <p:nvPr/>
        </p:nvCxnSpPr>
        <p:spPr bwMode="auto">
          <a:xfrm flipH="1">
            <a:off x="8261131" y="4312554"/>
            <a:ext cx="396824" cy="444109"/>
          </a:xfrm>
          <a:prstGeom prst="straightConnector1">
            <a:avLst/>
          </a:prstGeom>
          <a:noFill/>
          <a:ln w="9525" cap="flat" cmpd="sng" algn="ctr">
            <a:solidFill>
              <a:srgbClr val="0000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Freeform 47"/>
          <p:cNvSpPr>
            <a:spLocks/>
          </p:cNvSpPr>
          <p:nvPr/>
        </p:nvSpPr>
        <p:spPr bwMode="auto">
          <a:xfrm>
            <a:off x="9383634" y="1692793"/>
            <a:ext cx="1478807" cy="495237"/>
          </a:xfrm>
          <a:custGeom>
            <a:avLst/>
            <a:gdLst>
              <a:gd name="T0" fmla="*/ 116 w 310"/>
              <a:gd name="T1" fmla="*/ 37 h 222"/>
              <a:gd name="T2" fmla="*/ 16 w 310"/>
              <a:gd name="T3" fmla="*/ 72 h 222"/>
              <a:gd name="T4" fmla="*/ 22 w 310"/>
              <a:gd name="T5" fmla="*/ 201 h 222"/>
              <a:gd name="T6" fmla="*/ 151 w 310"/>
              <a:gd name="T7" fmla="*/ 201 h 222"/>
              <a:gd name="T8" fmla="*/ 287 w 310"/>
              <a:gd name="T9" fmla="*/ 201 h 222"/>
              <a:gd name="T10" fmla="*/ 287 w 310"/>
              <a:gd name="T11" fmla="*/ 113 h 222"/>
              <a:gd name="T12" fmla="*/ 251 w 310"/>
              <a:gd name="T13" fmla="*/ 13 h 222"/>
              <a:gd name="T14" fmla="*/ 116 w 310"/>
              <a:gd name="T15" fmla="*/ 37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b="1">
              <a:solidFill>
                <a:srgbClr val="000000"/>
              </a:solidFill>
            </a:endParaRPr>
          </a:p>
        </p:txBody>
      </p:sp>
      <p:sp>
        <p:nvSpPr>
          <p:cNvPr id="30" name="Freeform 47"/>
          <p:cNvSpPr>
            <a:spLocks/>
          </p:cNvSpPr>
          <p:nvPr/>
        </p:nvSpPr>
        <p:spPr bwMode="auto">
          <a:xfrm>
            <a:off x="9352103" y="3202260"/>
            <a:ext cx="735681" cy="495237"/>
          </a:xfrm>
          <a:custGeom>
            <a:avLst/>
            <a:gdLst>
              <a:gd name="T0" fmla="*/ 116 w 310"/>
              <a:gd name="T1" fmla="*/ 37 h 222"/>
              <a:gd name="T2" fmla="*/ 16 w 310"/>
              <a:gd name="T3" fmla="*/ 72 h 222"/>
              <a:gd name="T4" fmla="*/ 22 w 310"/>
              <a:gd name="T5" fmla="*/ 201 h 222"/>
              <a:gd name="T6" fmla="*/ 151 w 310"/>
              <a:gd name="T7" fmla="*/ 201 h 222"/>
              <a:gd name="T8" fmla="*/ 287 w 310"/>
              <a:gd name="T9" fmla="*/ 201 h 222"/>
              <a:gd name="T10" fmla="*/ 287 w 310"/>
              <a:gd name="T11" fmla="*/ 113 h 222"/>
              <a:gd name="T12" fmla="*/ 251 w 310"/>
              <a:gd name="T13" fmla="*/ 13 h 222"/>
              <a:gd name="T14" fmla="*/ 116 w 310"/>
              <a:gd name="T15" fmla="*/ 37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222"/>
              <a:gd name="T26" fmla="*/ 310 w 310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222">
                <a:moveTo>
                  <a:pt x="116" y="37"/>
                </a:moveTo>
                <a:cubicBezTo>
                  <a:pt x="77" y="47"/>
                  <a:pt x="32" y="45"/>
                  <a:pt x="16" y="72"/>
                </a:cubicBezTo>
                <a:cubicBezTo>
                  <a:pt x="0" y="99"/>
                  <a:pt x="0" y="180"/>
                  <a:pt x="22" y="201"/>
                </a:cubicBezTo>
                <a:cubicBezTo>
                  <a:pt x="44" y="222"/>
                  <a:pt x="107" y="201"/>
                  <a:pt x="151" y="201"/>
                </a:cubicBezTo>
                <a:cubicBezTo>
                  <a:pt x="195" y="201"/>
                  <a:pt x="264" y="216"/>
                  <a:pt x="287" y="201"/>
                </a:cubicBezTo>
                <a:cubicBezTo>
                  <a:pt x="310" y="186"/>
                  <a:pt x="293" y="144"/>
                  <a:pt x="287" y="113"/>
                </a:cubicBezTo>
                <a:cubicBezTo>
                  <a:pt x="281" y="82"/>
                  <a:pt x="279" y="26"/>
                  <a:pt x="251" y="13"/>
                </a:cubicBezTo>
                <a:cubicBezTo>
                  <a:pt x="223" y="0"/>
                  <a:pt x="155" y="27"/>
                  <a:pt x="116" y="37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endParaRPr kumimoji="0" lang="en-US" b="1">
              <a:solidFill>
                <a:srgbClr val="000000"/>
              </a:solidFill>
            </a:endParaRPr>
          </a:p>
        </p:txBody>
      </p:sp>
      <p:cxnSp>
        <p:nvCxnSpPr>
          <p:cNvPr id="33" name="Curved Connector 32"/>
          <p:cNvCxnSpPr/>
          <p:nvPr/>
        </p:nvCxnSpPr>
        <p:spPr bwMode="auto">
          <a:xfrm flipH="1">
            <a:off x="8822977" y="2214150"/>
            <a:ext cx="1264807" cy="3558848"/>
          </a:xfrm>
          <a:prstGeom prst="curvedConnector3">
            <a:avLst>
              <a:gd name="adj1" fmla="val -78042"/>
            </a:avLst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17" idx="1"/>
          </p:cNvCxnSpPr>
          <p:nvPr/>
        </p:nvCxnSpPr>
        <p:spPr bwMode="auto">
          <a:xfrm flipH="1" flipV="1">
            <a:off x="3734615" y="3480315"/>
            <a:ext cx="3251142" cy="2219716"/>
          </a:xfrm>
          <a:prstGeom prst="straightConnector1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133550" y="2580569"/>
            <a:ext cx="353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Should ‘family guy’ end? NEVER</a:t>
            </a:r>
          </a:p>
        </p:txBody>
      </p:sp>
      <p:cxnSp>
        <p:nvCxnSpPr>
          <p:cNvPr id="62" name="Curved Connector 61"/>
          <p:cNvCxnSpPr>
            <a:stCxn id="30" idx="4"/>
          </p:cNvCxnSpPr>
          <p:nvPr/>
        </p:nvCxnSpPr>
        <p:spPr bwMode="auto">
          <a:xfrm flipH="1">
            <a:off x="8459543" y="3650650"/>
            <a:ext cx="1573658" cy="1849327"/>
          </a:xfrm>
          <a:prstGeom prst="curvedConnector4">
            <a:avLst>
              <a:gd name="adj1" fmla="val -14527"/>
              <a:gd name="adj2" fmla="val 102418"/>
            </a:avLst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9539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274320"/>
            <a:ext cx="10104120" cy="563880"/>
          </a:xfrm>
        </p:spPr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80" y="1021080"/>
            <a:ext cx="11292840" cy="6217920"/>
          </a:xfrm>
        </p:spPr>
        <p:txBody>
          <a:bodyPr/>
          <a:lstStyle/>
          <a:p>
            <a:r>
              <a:rPr lang="en-US" dirty="0" smtClean="0"/>
              <a:t>Increasingly critical for a wide variety of applications</a:t>
            </a:r>
          </a:p>
          <a:p>
            <a:r>
              <a:rPr lang="en-US" dirty="0" smtClean="0"/>
              <a:t>Significant &amp; growing interest in academia and industry</a:t>
            </a:r>
          </a:p>
          <a:p>
            <a:r>
              <a:rPr lang="en-US" dirty="0" smtClean="0"/>
              <a:t>Important for Big Data</a:t>
            </a:r>
          </a:p>
          <a:p>
            <a:pPr lvl="1"/>
            <a:r>
              <a:rPr lang="en-US" dirty="0" smtClean="0"/>
              <a:t>Big Data needs big semantics, which often come in form of large KBs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little has been published about building, maintaining, using KBs</a:t>
            </a:r>
            <a:endParaRPr lang="en-US" dirty="0"/>
          </a:p>
          <a:p>
            <a:r>
              <a:rPr lang="en-US" dirty="0" smtClean="0"/>
              <a:t>Current works have addressed only isolated aspects:</a:t>
            </a:r>
          </a:p>
          <a:p>
            <a:pPr lvl="1"/>
            <a:r>
              <a:rPr lang="en-US" dirty="0" smtClean="0"/>
              <a:t>Initial construction, data representation, storage format, query APIs, ... </a:t>
            </a:r>
          </a:p>
          <a:p>
            <a:r>
              <a:rPr lang="en-US" dirty="0" smtClean="0"/>
              <a:t>No work has addressed the </a:t>
            </a:r>
            <a:r>
              <a:rPr lang="en-US" dirty="0" smtClean="0">
                <a:solidFill>
                  <a:srgbClr val="FF0000"/>
                </a:solidFill>
              </a:rPr>
              <a:t>end-to-end process</a:t>
            </a:r>
          </a:p>
          <a:p>
            <a:endParaRPr lang="en-US" dirty="0" smtClean="0"/>
          </a:p>
          <a:p>
            <a:r>
              <a:rPr lang="en-US" dirty="0" smtClean="0"/>
              <a:t>This work: end-to-end process of building, maintaining, using </a:t>
            </a:r>
            <a:r>
              <a:rPr lang="en-US" dirty="0" err="1" smtClean="0"/>
              <a:t>Kosmix</a:t>
            </a:r>
            <a:r>
              <a:rPr lang="en-US" dirty="0" smtClean="0"/>
              <a:t> KB</a:t>
            </a:r>
          </a:p>
          <a:p>
            <a:pPr lvl="1"/>
            <a:r>
              <a:rPr lang="en-US" dirty="0"/>
              <a:t>How </a:t>
            </a:r>
            <a:r>
              <a:rPr lang="en-US" dirty="0" smtClean="0"/>
              <a:t>to maintain the </a:t>
            </a:r>
            <a:r>
              <a:rPr lang="en-US" dirty="0"/>
              <a:t>KB over time?</a:t>
            </a:r>
          </a:p>
          <a:p>
            <a:pPr lvl="1"/>
            <a:r>
              <a:rPr lang="en-US" dirty="0"/>
              <a:t>How </a:t>
            </a:r>
            <a:r>
              <a:rPr lang="en-US" dirty="0" smtClean="0"/>
              <a:t>to handle </a:t>
            </a:r>
            <a:r>
              <a:rPr lang="en-US" dirty="0"/>
              <a:t>human feedback?</a:t>
            </a:r>
          </a:p>
          <a:p>
            <a:pPr lvl="1"/>
            <a:r>
              <a:rPr lang="en-US" dirty="0"/>
              <a:t>How </a:t>
            </a:r>
            <a:r>
              <a:rPr lang="en-US" dirty="0" smtClean="0"/>
              <a:t>to integrate various </a:t>
            </a:r>
            <a:r>
              <a:rPr lang="en-US" dirty="0"/>
              <a:t>data </a:t>
            </a:r>
            <a:r>
              <a:rPr lang="en-US" dirty="0" smtClean="0"/>
              <a:t>sources?</a:t>
            </a:r>
            <a:endParaRPr lang="en-US" dirty="0"/>
          </a:p>
          <a:p>
            <a:pPr lvl="1"/>
            <a:r>
              <a:rPr lang="en-US" dirty="0"/>
              <a:t>What kinds of applications is a </a:t>
            </a:r>
            <a:r>
              <a:rPr lang="en-US" dirty="0" smtClean="0"/>
              <a:t>not-so-accurate </a:t>
            </a:r>
            <a:r>
              <a:rPr lang="en-US" dirty="0"/>
              <a:t>KB good for?</a:t>
            </a:r>
          </a:p>
          <a:p>
            <a:pPr lvl="1"/>
            <a:r>
              <a:rPr lang="en-US" dirty="0"/>
              <a:t>How big of a team is required to build such a KB? What should the team do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781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Distinguishing Aspects of </a:t>
            </a:r>
            <a:r>
              <a:rPr lang="en-US" dirty="0" err="1" smtClean="0"/>
              <a:t>Kosmix</a:t>
            </a:r>
            <a:r>
              <a:rPr lang="en-US" dirty="0" smtClean="0"/>
              <a:t> KB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80" y="1287780"/>
            <a:ext cx="11292840" cy="6217920"/>
          </a:xfrm>
        </p:spPr>
        <p:txBody>
          <a:bodyPr/>
          <a:lstStyle/>
          <a:p>
            <a:r>
              <a:rPr lang="en-US" dirty="0" smtClean="0"/>
              <a:t>Building the KB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started with Wikipedia</a:t>
            </a:r>
            <a:r>
              <a:rPr lang="en-US" dirty="0" smtClean="0"/>
              <a:t>, added many more data sources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extracting a KB from Wikipedia is non-trivial</a:t>
            </a:r>
            <a:r>
              <a:rPr lang="en-US" dirty="0" smtClean="0"/>
              <a:t>, use </a:t>
            </a:r>
            <a:r>
              <a:rPr lang="en-US" dirty="0" smtClean="0">
                <a:solidFill>
                  <a:srgbClr val="FF0000"/>
                </a:solidFill>
              </a:rPr>
              <a:t>Web and social data / </a:t>
            </a:r>
            <a:r>
              <a:rPr lang="en-US" dirty="0" err="1" smtClean="0">
                <a:solidFill>
                  <a:srgbClr val="FF0000"/>
                </a:solidFill>
              </a:rPr>
              <a:t>curation</a:t>
            </a:r>
            <a:r>
              <a:rPr lang="en-US" dirty="0" smtClean="0"/>
              <a:t> to guide the process</a:t>
            </a:r>
          </a:p>
          <a:p>
            <a:pPr lvl="1"/>
            <a:r>
              <a:rPr lang="en-US" dirty="0" smtClean="0"/>
              <a:t>adding a lot of </a:t>
            </a:r>
            <a:r>
              <a:rPr lang="en-US" dirty="0" smtClean="0">
                <a:solidFill>
                  <a:srgbClr val="FF0000"/>
                </a:solidFill>
              </a:rPr>
              <a:t>social/Web metadata</a:t>
            </a:r>
            <a:r>
              <a:rPr lang="en-US" dirty="0" smtClean="0"/>
              <a:t> to KB nodes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Updating the KB</a:t>
            </a:r>
          </a:p>
          <a:p>
            <a:pPr lvl="1"/>
            <a:r>
              <a:rPr lang="en-US" dirty="0" smtClean="0"/>
              <a:t>rerun from scratch instead of incremental updating</a:t>
            </a:r>
          </a:p>
          <a:p>
            <a:pPr lvl="1"/>
            <a:r>
              <a:rPr lang="en-US" dirty="0" smtClean="0"/>
              <a:t>must reuse human </a:t>
            </a:r>
            <a:r>
              <a:rPr lang="en-US" dirty="0" err="1" smtClean="0"/>
              <a:t>curation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Curating</a:t>
            </a:r>
            <a:r>
              <a:rPr lang="en-US" dirty="0" smtClean="0"/>
              <a:t> the KB</a:t>
            </a:r>
          </a:p>
          <a:p>
            <a:pPr lvl="1"/>
            <a:r>
              <a:rPr lang="en-US" dirty="0" smtClean="0"/>
              <a:t>ongoing process, regularly evaluate the KB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curations</a:t>
            </a:r>
            <a:r>
              <a:rPr lang="en-US" dirty="0" smtClean="0"/>
              <a:t> in form of </a:t>
            </a:r>
            <a:r>
              <a:rPr lang="en-US" dirty="0" smtClean="0">
                <a:solidFill>
                  <a:srgbClr val="FF0000"/>
                </a:solidFill>
              </a:rPr>
              <a:t>commands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enable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reusing of human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curation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                                                         can curate multiple errors all at once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2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5.9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9.5|23.3|78.7|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4|11.5|12.3|7.7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6|4.4|18.5"/>
</p:tagLst>
</file>

<file path=ppt/theme/theme1.xml><?xml version="1.0" encoding="utf-8"?>
<a:theme xmlns:a="http://schemas.openxmlformats.org/drawingml/2006/main" name="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79832</TotalTime>
  <Words>2036</Words>
  <Application>Microsoft Office PowerPoint</Application>
  <PresentationFormat>Custom</PresentationFormat>
  <Paragraphs>499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Wingdings</vt:lpstr>
      <vt:lpstr>orenstyle1</vt:lpstr>
      <vt:lpstr>Building, Maintaining, and Using Knowledge Bases: A Report from the Trenches</vt:lpstr>
      <vt:lpstr>Knowledge Bases (KBs)  </vt:lpstr>
      <vt:lpstr>Increasingly Critical  to a Wide Variety of Applications</vt:lpstr>
      <vt:lpstr>Example Knowledge Base: Kosmix KB</vt:lpstr>
      <vt:lpstr>Example Application: Deep Web Search at Kosmix</vt:lpstr>
      <vt:lpstr>Example Application: Event Monitoring in Social Media</vt:lpstr>
      <vt:lpstr>Example Application: Social Gifting at WalmartLabs</vt:lpstr>
      <vt:lpstr>State of the Art</vt:lpstr>
      <vt:lpstr>Key Distinguishing Aspects of Kosmix KB</vt:lpstr>
      <vt:lpstr>Building the Kosmix KB</vt:lpstr>
      <vt:lpstr>1. Convert Wikipedia into a Graph</vt:lpstr>
      <vt:lpstr>2. Extract Taxonomy of Concepts from Graph</vt:lpstr>
      <vt:lpstr>2. Extract Taxonomy of Concepts from Graph</vt:lpstr>
      <vt:lpstr>2. Extract Taxonomy of Concepts from Graph</vt:lpstr>
      <vt:lpstr>2. Extract Taxonomy of Concepts from Graph</vt:lpstr>
      <vt:lpstr>3. Extract Relations for the KB</vt:lpstr>
      <vt:lpstr>3. Extract Relations for the KB</vt:lpstr>
      <vt:lpstr>PowerPoint Presentation</vt:lpstr>
      <vt:lpstr>4. Extract Metadata for KB Instances</vt:lpstr>
      <vt:lpstr>Example: Using Metadata in Social Media Analysis</vt:lpstr>
      <vt:lpstr>5. Add More Data Sources to the KB</vt:lpstr>
      <vt:lpstr>Updating the KB</vt:lpstr>
      <vt:lpstr>Human Curation</vt:lpstr>
      <vt:lpstr>Team Organization</vt:lpstr>
      <vt:lpstr>Lessons Learned</vt:lpstr>
      <vt:lpstr>Conclusions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zamir</dc:creator>
  <cp:lastModifiedBy>Patron</cp:lastModifiedBy>
  <cp:revision>2350</cp:revision>
  <cp:lastPrinted>2002-04-03T18:11:18Z</cp:lastPrinted>
  <dcterms:created xsi:type="dcterms:W3CDTF">1998-06-03T16:59:21Z</dcterms:created>
  <dcterms:modified xsi:type="dcterms:W3CDTF">2016-09-06T02:10:26Z</dcterms:modified>
</cp:coreProperties>
</file>