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78" r:id="rId5"/>
    <p:sldId id="260" r:id="rId6"/>
    <p:sldId id="261" r:id="rId7"/>
    <p:sldId id="262" r:id="rId8"/>
    <p:sldId id="263" r:id="rId9"/>
    <p:sldId id="279"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26"/>
  </p:normalViewPr>
  <p:slideViewPr>
    <p:cSldViewPr snapToGrid="0">
      <p:cViewPr varScale="1">
        <p:scale>
          <a:sx n="85" d="100"/>
          <a:sy n="85" d="100"/>
        </p:scale>
        <p:origin x="1904"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ws Albarghouthi" userId="73b66d31-7697-4878-baab-5ebd4dfec75f" providerId="ADAL" clId="{2D1DCC90-22A3-8948-BC7C-E5796ACC25E7}"/>
    <pc:docChg chg="modSld">
      <pc:chgData name="Aws Albarghouthi" userId="73b66d31-7697-4878-baab-5ebd4dfec75f" providerId="ADAL" clId="{2D1DCC90-22A3-8948-BC7C-E5796ACC25E7}" dt="2021-09-09T14:39:15.817" v="6" actId="20577"/>
      <pc:docMkLst>
        <pc:docMk/>
      </pc:docMkLst>
      <pc:sldChg chg="modSp">
        <pc:chgData name="Aws Albarghouthi" userId="73b66d31-7697-4878-baab-5ebd4dfec75f" providerId="ADAL" clId="{2D1DCC90-22A3-8948-BC7C-E5796ACC25E7}" dt="2021-09-09T14:38:38.363" v="1" actId="20577"/>
        <pc:sldMkLst>
          <pc:docMk/>
          <pc:sldMk cId="0" sldId="256"/>
        </pc:sldMkLst>
        <pc:spChg chg="mod">
          <ac:chgData name="Aws Albarghouthi" userId="73b66d31-7697-4878-baab-5ebd4dfec75f" providerId="ADAL" clId="{2D1DCC90-22A3-8948-BC7C-E5796ACC25E7}" dt="2021-09-09T14:38:38.363" v="1" actId="20577"/>
          <ac:spMkLst>
            <pc:docMk/>
            <pc:sldMk cId="0" sldId="256"/>
            <ac:spMk id="119" creationId="{00000000-0000-0000-0000-000000000000}"/>
          </ac:spMkLst>
        </pc:spChg>
      </pc:sldChg>
      <pc:sldChg chg="modSp">
        <pc:chgData name="Aws Albarghouthi" userId="73b66d31-7697-4878-baab-5ebd4dfec75f" providerId="ADAL" clId="{2D1DCC90-22A3-8948-BC7C-E5796ACC25E7}" dt="2021-09-09T14:39:15.817" v="6" actId="20577"/>
        <pc:sldMkLst>
          <pc:docMk/>
          <pc:sldMk cId="3381559852" sldId="278"/>
        </pc:sldMkLst>
        <pc:spChg chg="mod">
          <ac:chgData name="Aws Albarghouthi" userId="73b66d31-7697-4878-baab-5ebd4dfec75f" providerId="ADAL" clId="{2D1DCC90-22A3-8948-BC7C-E5796ACC25E7}" dt="2021-09-09T14:39:15.817" v="6" actId="20577"/>
          <ac:spMkLst>
            <pc:docMk/>
            <pc:sldMk cId="3381559852" sldId="27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927842965"/>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does not exactly match what will be done in Program 6.  In CS 536, we are building a simple compiler that does not have an optimization phase.  Thus, instead of translating the (annotated) AST to intermediate code and then translating the intermediate code to target code, P6 goes directly from the (annotated) AST to target code</a:t>
            </a:r>
          </a:p>
        </p:txBody>
      </p:sp>
    </p:spTree>
    <p:extLst>
      <p:ext uri="{BB962C8B-B14F-4D97-AF65-F5344CB8AC3E}">
        <p14:creationId xmlns:p14="http://schemas.microsoft.com/office/powerpoint/2010/main" val="156699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lvl1pPr>
              <a:defRPr sz="8000" b="1">
                <a:latin typeface="Helvetica Neue"/>
                <a:ea typeface="Helvetica Neue"/>
                <a:cs typeface="Helvetica Neue"/>
                <a:sym typeface="Helvetica Neue"/>
              </a:defRPr>
            </a:lvl1pPr>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spcBef>
                <a:spcPts val="0"/>
              </a:spcBef>
              <a:buSzTx/>
              <a:buNone/>
              <a:defRPr sz="3200">
                <a:latin typeface="Helvetica Neue Light"/>
                <a:ea typeface="Helvetica Neue Light"/>
                <a:cs typeface="Helvetica Neue Light"/>
                <a:sym typeface="Helvetica Neue Light"/>
              </a:defRPr>
            </a:lvl1pPr>
            <a:lvl2pPr marL="0" indent="228600">
              <a:spcBef>
                <a:spcPts val="0"/>
              </a:spcBef>
              <a:buSzTx/>
              <a:buNone/>
              <a:defRPr sz="3200">
                <a:latin typeface="Helvetica Neue Light"/>
                <a:ea typeface="Helvetica Neue Light"/>
                <a:cs typeface="Helvetica Neue Light"/>
                <a:sym typeface="Helvetica Neue Light"/>
              </a:defRPr>
            </a:lvl2pPr>
            <a:lvl3pPr marL="0" indent="457200">
              <a:spcBef>
                <a:spcPts val="0"/>
              </a:spcBef>
              <a:buSzTx/>
              <a:buNone/>
              <a:defRPr sz="3200">
                <a:latin typeface="Helvetica Neue Light"/>
                <a:ea typeface="Helvetica Neue Light"/>
                <a:cs typeface="Helvetica Neue Light"/>
                <a:sym typeface="Helvetica Neue Light"/>
              </a:defRPr>
            </a:lvl3pPr>
            <a:lvl4pPr marL="0" indent="685800">
              <a:spcBef>
                <a:spcPts val="0"/>
              </a:spcBef>
              <a:buSzTx/>
              <a:buNone/>
              <a:defRPr sz="3200">
                <a:latin typeface="Helvetica Neue Light"/>
                <a:ea typeface="Helvetica Neue Light"/>
                <a:cs typeface="Helvetica Neue Light"/>
                <a:sym typeface="Helvetica Neue Light"/>
              </a:defRPr>
            </a:lvl4pPr>
            <a:lvl5pPr marL="0" indent="914400">
              <a:spcBef>
                <a:spcPts val="0"/>
              </a:spcBef>
              <a:buSzTx/>
              <a:buNone/>
              <a:defRPr sz="3200">
                <a:latin typeface="Helvetica Neue Light"/>
                <a:ea typeface="Helvetica Neue Light"/>
                <a:cs typeface="Helvetica Neue Light"/>
                <a:sym typeface="Helvetica Neue Light"/>
              </a:defRPr>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lvl1pPr algn="ctr">
              <a:defRPr sz="8000">
                <a:latin typeface="+mn-lt"/>
                <a:ea typeface="+mn-ea"/>
                <a:cs typeface="+mn-cs"/>
                <a:sym typeface="Helvetica Light"/>
              </a:defRPr>
            </a:lvl1pPr>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lvl1pPr algn="ctr">
              <a:defRPr sz="8000" b="1">
                <a:latin typeface="Helvetica Neue"/>
                <a:ea typeface="Helvetica Neue"/>
                <a:cs typeface="Helvetica Neue"/>
                <a:sym typeface="Helvetica Neue"/>
              </a:defRPr>
            </a:lvl1pPr>
          </a:lstStyle>
          <a:p>
            <a:r>
              <a:t>Title Text</a:t>
            </a:r>
          </a:p>
        </p:txBody>
      </p:sp>
      <p:sp>
        <p:nvSpPr>
          <p:cNvPr id="31" name="Shape 31"/>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lgn="ctr">
              <a:defRPr sz="6000">
                <a:latin typeface="+mn-lt"/>
                <a:ea typeface="+mn-ea"/>
                <a:cs typeface="+mn-cs"/>
                <a:sym typeface="Helvetica Light"/>
              </a:defRPr>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xfrm>
            <a:off x="952500" y="2609850"/>
            <a:ext cx="11099800" cy="6286500"/>
          </a:xfrm>
          <a:prstGeom prst="rect">
            <a:avLst/>
          </a:prstGeom>
        </p:spPr>
        <p:txBody>
          <a:bodyPr/>
          <a:lstStyle>
            <a:lvl1pPr marL="0" indent="0">
              <a:lnSpc>
                <a:spcPct val="50000"/>
              </a:lnSpc>
              <a:buSzTx/>
              <a:buNone/>
              <a:defRPr sz="4200">
                <a:latin typeface="Helvetica Neue Light"/>
                <a:ea typeface="Helvetica Neue Light"/>
                <a:cs typeface="Helvetica Neue Light"/>
                <a:sym typeface="Helvetica Neue Light"/>
              </a:defRPr>
            </a:lvl1pPr>
            <a:lvl2pPr marL="0" indent="228600">
              <a:lnSpc>
                <a:spcPct val="10000"/>
              </a:lnSpc>
              <a:buSzTx/>
              <a:buNone/>
              <a:defRPr sz="3200">
                <a:latin typeface="Helvetica Neue Light"/>
                <a:ea typeface="Helvetica Neue Light"/>
                <a:cs typeface="Helvetica Neue Light"/>
                <a:sym typeface="Helvetica Neue Light"/>
              </a:defRPr>
            </a:lvl2pPr>
            <a:lvl3pPr marL="0" indent="457200">
              <a:lnSpc>
                <a:spcPct val="20000"/>
              </a:lnSpc>
              <a:buSzTx/>
              <a:buNone/>
              <a:defRPr sz="3000" i="1">
                <a:latin typeface="Helvetica Neue Light"/>
                <a:ea typeface="Helvetica Neue Light"/>
                <a:cs typeface="Helvetica Neue Light"/>
                <a:sym typeface="Helvetica Neue Light"/>
              </a:defRPr>
            </a:lvl3pPr>
            <a:lvl4pPr marL="1703916" indent="-370416">
              <a:lnSpc>
                <a:spcPct val="70000"/>
              </a:lnSpc>
              <a:defRPr sz="3000">
                <a:latin typeface="Helvetica Neue Light"/>
                <a:ea typeface="Helvetica Neue Light"/>
                <a:cs typeface="Helvetica Neue Light"/>
                <a:sym typeface="Helvetica Neue Light"/>
              </a:defRPr>
            </a:lvl4pPr>
            <a:lvl5pPr marL="2148416" indent="-370416">
              <a:lnSpc>
                <a:spcPct val="70000"/>
              </a:lnSpc>
              <a:defRPr sz="3000">
                <a:latin typeface="Helvetica Neue Light"/>
                <a:ea typeface="Helvetica Neue Light"/>
                <a:cs typeface="Helvetica Neue Light"/>
                <a:sym typeface="Helvetica Neue Light"/>
              </a:defRPr>
            </a:lvl5p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xfrm>
            <a:off x="952500" y="393700"/>
            <a:ext cx="11099800" cy="2159000"/>
          </a:xfrm>
          <a:prstGeom prst="rect">
            <a:avLst/>
          </a:prstGeom>
        </p:spPr>
        <p:txBody>
          <a:bodyPr/>
          <a:lstStyle>
            <a:lvl1pPr>
              <a:defRPr sz="8000"/>
            </a:lvl1p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0" indent="0">
              <a:spcBef>
                <a:spcPts val="3200"/>
              </a:spcBef>
              <a:buSzTx/>
              <a:buNone/>
              <a:defRPr>
                <a:latin typeface="Helvetica Neue Light"/>
                <a:ea typeface="Helvetica Neue Light"/>
                <a:cs typeface="Helvetica Neue Light"/>
                <a:sym typeface="Helvetica Neue Light"/>
              </a:defRPr>
            </a:lvl1pPr>
            <a:lvl2pPr marL="0" indent="228600">
              <a:spcBef>
                <a:spcPts val="3200"/>
              </a:spcBef>
              <a:buSzTx/>
              <a:buNone/>
              <a:defRPr sz="3200">
                <a:latin typeface="Helvetica Neue Light"/>
                <a:ea typeface="Helvetica Neue Light"/>
                <a:cs typeface="Helvetica Neue Light"/>
                <a:sym typeface="Helvetica Neue Light"/>
              </a:defRPr>
            </a:lvl2pPr>
            <a:lvl3pPr marL="1028700" indent="-342900">
              <a:spcBef>
                <a:spcPts val="3200"/>
              </a:spcBef>
              <a:defRPr sz="2800">
                <a:latin typeface="Helvetica Neue Light"/>
                <a:ea typeface="Helvetica Neue Light"/>
                <a:cs typeface="Helvetica Neue Light"/>
                <a:sym typeface="Helvetica Neue Light"/>
              </a:defRPr>
            </a:lvl3pPr>
            <a:lvl4pPr marL="1371600" indent="-342900">
              <a:spcBef>
                <a:spcPts val="3200"/>
              </a:spcBef>
              <a:defRPr sz="2800">
                <a:latin typeface="Helvetica Neue Light"/>
                <a:ea typeface="Helvetica Neue Light"/>
                <a:cs typeface="Helvetica Neue Light"/>
                <a:sym typeface="Helvetica Neue Light"/>
              </a:defRPr>
            </a:lvl4pPr>
            <a:lvl5pPr marL="1714500" indent="-342900">
              <a:spcBef>
                <a:spcPts val="3200"/>
              </a:spcBef>
              <a:defRPr sz="2800">
                <a:latin typeface="Helvetica Neue Light"/>
                <a:ea typeface="Helvetica Neue Light"/>
                <a:cs typeface="Helvetica Neue Light"/>
                <a:sym typeface="Helvetica Neue Light"/>
              </a:defRPr>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lvl1pPr>
              <a:defRPr>
                <a:latin typeface="Helvetica Neue Medium"/>
                <a:ea typeface="Helvetica Neue Medium"/>
                <a:cs typeface="Helvetica Neue Medium"/>
                <a:sym typeface="Helvetica Neue Medium"/>
              </a:defRPr>
            </a:lvl1pPr>
            <a:lvl2pPr>
              <a:defRPr>
                <a:latin typeface="Helvetica Neue Medium"/>
                <a:ea typeface="Helvetica Neue Medium"/>
                <a:cs typeface="Helvetica Neue Medium"/>
                <a:sym typeface="Helvetica Neue Medium"/>
              </a:defRPr>
            </a:lvl2pPr>
            <a:lvl3pPr>
              <a:defRPr>
                <a:latin typeface="Helvetica Neue Medium"/>
                <a:ea typeface="Helvetica Neue Medium"/>
                <a:cs typeface="Helvetica Neue Medium"/>
                <a:sym typeface="Helvetica Neue Medium"/>
              </a:defRPr>
            </a:lvl3pPr>
            <a:lvl4pPr>
              <a:defRPr>
                <a:latin typeface="Helvetica Neue Medium"/>
                <a:ea typeface="Helvetica Neue Medium"/>
                <a:cs typeface="Helvetica Neue Medium"/>
                <a:sym typeface="Helvetica Neue Medium"/>
              </a:defRPr>
            </a:lvl4pPr>
            <a:lvl5pPr>
              <a:defRPr>
                <a:latin typeface="Helvetica Neue Medium"/>
                <a:ea typeface="Helvetica Neue Medium"/>
                <a:cs typeface="Helvetica Neue Medium"/>
                <a:sym typeface="Helvetica Neue Medium"/>
              </a:defRPr>
            </a:lvl5p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half" idx="13"/>
          </p:nvPr>
        </p:nvSpPr>
        <p:spPr>
          <a:xfrm>
            <a:off x="952500" y="889000"/>
            <a:ext cx="5334000" cy="79756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18300" y="5092700"/>
            <a:ext cx="5334000" cy="3771900"/>
          </a:xfrm>
          <a:prstGeom prst="rect">
            <a:avLst/>
          </a:prstGeom>
        </p:spPr>
        <p:txBody>
          <a:bodyPr lIns="91439" tIns="45719" rIns="91439" bIns="45719" anchor="t">
            <a:noAutofit/>
          </a:bodyPr>
          <a:lstStyle/>
          <a:p>
            <a:endParaRPr/>
          </a:p>
        </p:txBody>
      </p:sp>
      <p:sp>
        <p:nvSpPr>
          <p:cNvPr id="85" name="Shape 85"/>
          <p:cNvSpPr>
            <a:spLocks noGrp="1"/>
          </p:cNvSpPr>
          <p:nvPr>
            <p:ph type="pic" sz="quarter" idx="15"/>
          </p:nvPr>
        </p:nvSpPr>
        <p:spPr>
          <a:xfrm>
            <a:off x="6724518" y="889000"/>
            <a:ext cx="5334001" cy="37719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2999418"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xfrm>
            <a:off x="6311798" y="9251950"/>
            <a:ext cx="368504" cy="381000"/>
          </a:xfrm>
          <a:prstGeom prst="rect">
            <a:avLst/>
          </a:prstGeom>
        </p:spPr>
        <p:txBody>
          <a:bodyPr/>
          <a:lstStyle>
            <a:lvl1pPr>
              <a:defRPr sz="1800">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20650"/>
            <a:ext cx="11099800" cy="2159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sldNum" sz="quarter" idx="2"/>
          </p:nvPr>
        </p:nvSpPr>
        <p:spPr>
          <a:xfrm>
            <a:off x="12533545" y="9295557"/>
            <a:ext cx="396826" cy="406401"/>
          </a:xfrm>
          <a:prstGeom prst="rect">
            <a:avLst/>
          </a:prstGeom>
          <a:ln w="12700">
            <a:miter lim="400000"/>
          </a:ln>
        </p:spPr>
        <p:txBody>
          <a:bodyPr wrap="none" lIns="50800" tIns="50800" rIns="50800" bIns="50800">
            <a:spAutoFit/>
          </a:bodyPr>
          <a:lstStyle>
            <a:lvl1pPr>
              <a:defRPr sz="2000">
                <a:latin typeface="Helvetica"/>
                <a:ea typeface="Helvetica"/>
                <a:cs typeface="Helvetica"/>
                <a:sym typeface="Helvetica"/>
              </a:defRPr>
            </a:lvl1pPr>
          </a:lstStyle>
          <a:p>
            <a:fld id="{86CB4B4D-7CA3-9044-876B-883B54F8677D}" type="slidenum">
              <a:t>‹#›</a:t>
            </a:fld>
            <a:endParaRPr/>
          </a:p>
        </p:txBody>
      </p:sp>
      <p:sp>
        <p:nvSpPr>
          <p:cNvPr id="4" name="Shape 4"/>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9" r:id="rId9"/>
    <p:sldLayoutId id="2147483660" r:id="rId10"/>
  </p:sldLayoutIdLst>
  <p:transition spd="med"/>
  <p:txStyles>
    <p:titleStyle>
      <a:lvl1pPr marL="0" marR="0" indent="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2286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4572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6858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9144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11430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13716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16002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1828800" algn="l" defTabSz="58420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1pPr>
      <a:lvl2pPr marL="0" marR="0" indent="2286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2pPr>
      <a:lvl3pPr marL="0" marR="0" indent="4572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3pPr>
      <a:lvl4pPr marL="0" marR="0" indent="6858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4pPr>
      <a:lvl5pPr marL="0" marR="0" indent="9144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5pPr>
      <a:lvl6pPr marL="0" marR="0" indent="11430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6pPr>
      <a:lvl7pPr marL="0" marR="0" indent="13716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7pPr>
      <a:lvl8pPr marL="0" marR="0" indent="16002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8pPr>
      <a:lvl9pPr marL="0" marR="0" indent="1828800" algn="ctr" defTabSz="58420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oris-teach@cs.wis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pages.cs.wisc.edu/~reps/"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cs.wisc.edu/~aws/courses/cs536-f19/"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xfrm>
            <a:off x="1270000" y="1633966"/>
            <a:ext cx="10464800" cy="3302000"/>
          </a:xfrm>
          <a:prstGeom prst="rect">
            <a:avLst/>
          </a:prstGeom>
        </p:spPr>
        <p:txBody>
          <a:bodyPr>
            <a:noAutofit/>
          </a:bodyPr>
          <a:lstStyle/>
          <a:p>
            <a:r>
              <a:rPr dirty="0"/>
              <a:t>CS 536 / </a:t>
            </a:r>
            <a:r>
              <a:rPr lang="en-US" dirty="0"/>
              <a:t>Fall </a:t>
            </a:r>
            <a:r>
              <a:rPr dirty="0"/>
              <a:t>20</a:t>
            </a:r>
            <a:r>
              <a:rPr lang="en-US" dirty="0"/>
              <a:t>21</a:t>
            </a:r>
            <a:endParaRPr dirty="0"/>
          </a:p>
        </p:txBody>
      </p:sp>
      <p:sp>
        <p:nvSpPr>
          <p:cNvPr id="120" name="Shape 120"/>
          <p:cNvSpPr>
            <a:spLocks noGrp="1"/>
          </p:cNvSpPr>
          <p:nvPr>
            <p:ph type="subTitle" sz="quarter" idx="1"/>
          </p:nvPr>
        </p:nvSpPr>
        <p:spPr>
          <a:xfrm>
            <a:off x="1270000" y="5013897"/>
            <a:ext cx="10464800" cy="2355717"/>
          </a:xfrm>
          <a:prstGeom prst="rect">
            <a:avLst/>
          </a:prstGeom>
        </p:spPr>
        <p:txBody>
          <a:bodyPr/>
          <a:lstStyle/>
          <a:p>
            <a:pPr defTabSz="572516">
              <a:defRPr sz="3136"/>
            </a:pPr>
            <a:r>
              <a:rPr dirty="0"/>
              <a:t>Introduction to programming languages and compilers</a:t>
            </a:r>
          </a:p>
          <a:p>
            <a:pPr defTabSz="572516">
              <a:defRPr sz="3136"/>
            </a:pPr>
            <a:endParaRPr dirty="0"/>
          </a:p>
          <a:p>
            <a:pPr marL="0" lvl="8" indent="1792223" defTabSz="572516">
              <a:spcBef>
                <a:spcPts val="0"/>
              </a:spcBef>
              <a:buSzTx/>
              <a:buNone/>
              <a:defRPr sz="3136">
                <a:latin typeface="Helvetica Neue Light"/>
                <a:ea typeface="Helvetica Neue Light"/>
                <a:cs typeface="Helvetica Neue Light"/>
                <a:sym typeface="Helvetica Neue Light"/>
              </a:defRPr>
            </a:pPr>
            <a:r>
              <a:rPr lang="en-US" dirty="0"/>
              <a:t>								</a:t>
            </a:r>
            <a:r>
              <a:rPr lang="en-US" dirty="0" err="1"/>
              <a:t>Aws</a:t>
            </a:r>
            <a:r>
              <a:rPr lang="en-US" dirty="0"/>
              <a:t> </a:t>
            </a:r>
            <a:r>
              <a:rPr lang="en-US" dirty="0" err="1"/>
              <a:t>Albarghouthi</a:t>
            </a:r>
            <a:endParaRPr dirty="0"/>
          </a:p>
          <a:p>
            <a:pPr marL="0" lvl="8" indent="1792223" defTabSz="572516">
              <a:spcBef>
                <a:spcPts val="0"/>
              </a:spcBef>
              <a:buSzTx/>
              <a:buNone/>
              <a:defRPr sz="3136">
                <a:latin typeface="Helvetica Neue Light"/>
                <a:ea typeface="Helvetica Neue Light"/>
                <a:cs typeface="Helvetica Neue Light"/>
                <a:sym typeface="Helvetica Neue Light"/>
              </a:defRPr>
            </a:pPr>
            <a:r>
              <a:rPr dirty="0"/>
              <a:t>                                       </a:t>
            </a:r>
            <a:r>
              <a:rPr lang="en-US" dirty="0"/>
              <a:t>  </a:t>
            </a:r>
            <a:r>
              <a:rPr lang="en-US" u="sng" dirty="0">
                <a:hlinkClick r:id="rId2"/>
              </a:rPr>
              <a:t>aws@cs.wisc.edu</a:t>
            </a:r>
            <a:endParaRPr u="sng" dirty="0">
              <a:hlinkClick r:id="rId2"/>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p>
            <a:r>
              <a:rPr dirty="0"/>
              <a:t>Parser</a:t>
            </a:r>
            <a:r>
              <a:rPr lang="en-US" dirty="0"/>
              <a:t> (P3)</a:t>
            </a:r>
            <a:endParaRPr dirty="0"/>
          </a:p>
        </p:txBody>
      </p:sp>
      <p:sp>
        <p:nvSpPr>
          <p:cNvPr id="159" name="Shape 159"/>
          <p:cNvSpPr>
            <a:spLocks noGrp="1"/>
          </p:cNvSpPr>
          <p:nvPr>
            <p:ph type="body" idx="1"/>
          </p:nvPr>
        </p:nvSpPr>
        <p:spPr>
          <a:prstGeom prst="rect">
            <a:avLst/>
          </a:prstGeom>
        </p:spPr>
        <p:txBody>
          <a:bodyPr/>
          <a:lstStyle/>
          <a:p>
            <a:pPr defTabSz="549148">
              <a:spcBef>
                <a:spcPts val="3900"/>
              </a:spcBef>
              <a:defRPr sz="3948"/>
            </a:pPr>
            <a:r>
              <a:rPr b="1">
                <a:latin typeface="Helvetica Neue"/>
                <a:ea typeface="Helvetica Neue"/>
                <a:cs typeface="Helvetica Neue"/>
                <a:sym typeface="Helvetica Neue"/>
              </a:rPr>
              <a:t>Input</a:t>
            </a:r>
            <a:r>
              <a:t>: sequence of tokens from the scanner</a:t>
            </a:r>
          </a:p>
          <a:p>
            <a:pPr defTabSz="549148">
              <a:spcBef>
                <a:spcPts val="3900"/>
              </a:spcBef>
              <a:defRPr sz="3948"/>
            </a:pPr>
            <a:r>
              <a:rPr b="1">
                <a:latin typeface="Helvetica Neue"/>
                <a:ea typeface="Helvetica Neue"/>
                <a:cs typeface="Helvetica Neue"/>
                <a:sym typeface="Helvetica Neue"/>
              </a:rPr>
              <a:t>Output</a:t>
            </a:r>
            <a:r>
              <a:t>: AST (abstract syntax tree)</a:t>
            </a:r>
          </a:p>
          <a:p>
            <a:pPr defTabSz="549148">
              <a:spcBef>
                <a:spcPts val="3900"/>
              </a:spcBef>
              <a:defRPr sz="3948"/>
            </a:pPr>
            <a:r>
              <a:rPr b="1">
                <a:latin typeface="Helvetica Neue"/>
                <a:ea typeface="Helvetica Neue"/>
                <a:cs typeface="Helvetica Neue"/>
                <a:sym typeface="Helvetica Neue"/>
              </a:rPr>
              <a:t>Actions</a:t>
            </a:r>
            <a:r>
              <a:t>: </a:t>
            </a:r>
          </a:p>
          <a:p>
            <a:pPr lvl="1" indent="214884" defTabSz="549148">
              <a:spcBef>
                <a:spcPts val="3900"/>
              </a:spcBef>
              <a:defRPr sz="3008"/>
            </a:pPr>
            <a:r>
              <a:t>groups tokens into sentences</a:t>
            </a:r>
          </a:p>
          <a:p>
            <a:pPr defTabSz="549148">
              <a:spcBef>
                <a:spcPts val="3900"/>
              </a:spcBef>
              <a:defRPr sz="3948"/>
            </a:pPr>
            <a:endParaRPr/>
          </a:p>
          <a:p>
            <a:pPr defTabSz="549148">
              <a:spcBef>
                <a:spcPts val="3900"/>
              </a:spcBef>
              <a:defRPr sz="3948"/>
            </a:pPr>
            <a:r>
              <a:rPr b="1">
                <a:latin typeface="Helvetica Neue"/>
                <a:ea typeface="Helvetica Neue"/>
                <a:cs typeface="Helvetica Neue"/>
                <a:sym typeface="Helvetica Neue"/>
              </a:rPr>
              <a:t>Error checking</a:t>
            </a:r>
            <a:r>
              <a:t>:</a:t>
            </a:r>
          </a:p>
          <a:p>
            <a:pPr lvl="1" indent="214884" defTabSz="549148">
              <a:spcBef>
                <a:spcPts val="3900"/>
              </a:spcBef>
              <a:defRPr sz="3008"/>
            </a:pPr>
            <a:r>
              <a:t>syntax errors, e.g., x = y *= 5</a:t>
            </a:r>
          </a:p>
          <a:p>
            <a:pPr lvl="1" indent="214884" defTabSz="549148">
              <a:spcBef>
                <a:spcPts val="3900"/>
              </a:spcBef>
              <a:defRPr sz="3008"/>
            </a:pPr>
            <a:r>
              <a:t>(possibly) </a:t>
            </a:r>
            <a:r>
              <a:rPr i="1"/>
              <a:t>static semantic </a:t>
            </a:r>
            <a:r>
              <a:t>errors, e.g., use of undeclared variables</a:t>
            </a:r>
          </a:p>
        </p:txBody>
      </p:sp>
      <p:sp>
        <p:nvSpPr>
          <p:cNvPr id="160" name="Shape 160"/>
          <p:cNvSpPr>
            <a:spLocks noGrp="1"/>
          </p:cNvSpPr>
          <p:nvPr>
            <p:ph type="sldNum" sz="quarter" idx="2"/>
          </p:nvPr>
        </p:nvSpPr>
        <p:spPr>
          <a:xfrm>
            <a:off x="12604176" y="9295557"/>
            <a:ext cx="255564"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prstGeom prst="rect">
            <a:avLst/>
          </a:prstGeom>
        </p:spPr>
        <p:txBody>
          <a:bodyPr/>
          <a:lstStyle/>
          <a:p>
            <a:r>
              <a:rPr dirty="0"/>
              <a:t>Semantic analyzer</a:t>
            </a:r>
            <a:r>
              <a:rPr lang="en-US" dirty="0"/>
              <a:t> (P4,P5)</a:t>
            </a:r>
            <a:r>
              <a:rPr dirty="0"/>
              <a:t> </a:t>
            </a:r>
          </a:p>
        </p:txBody>
      </p:sp>
      <p:sp>
        <p:nvSpPr>
          <p:cNvPr id="163" name="Shape 163"/>
          <p:cNvSpPr>
            <a:spLocks noGrp="1"/>
          </p:cNvSpPr>
          <p:nvPr>
            <p:ph type="body" idx="1"/>
          </p:nvPr>
        </p:nvSpPr>
        <p:spPr>
          <a:prstGeom prst="rect">
            <a:avLst/>
          </a:prstGeom>
        </p:spPr>
        <p:txBody>
          <a:bodyPr/>
          <a:lstStyle/>
          <a:p>
            <a:r>
              <a:rPr b="1">
                <a:latin typeface="Helvetica Neue"/>
                <a:ea typeface="Helvetica Neue"/>
                <a:cs typeface="Helvetica Neue"/>
                <a:sym typeface="Helvetica Neue"/>
              </a:rPr>
              <a:t>Input</a:t>
            </a:r>
            <a:r>
              <a:t>: AST</a:t>
            </a:r>
          </a:p>
          <a:p>
            <a:r>
              <a:rPr b="1">
                <a:latin typeface="Helvetica Neue"/>
                <a:ea typeface="Helvetica Neue"/>
                <a:cs typeface="Helvetica Neue"/>
                <a:sym typeface="Helvetica Neue"/>
              </a:rPr>
              <a:t>Output</a:t>
            </a:r>
            <a:r>
              <a:t>: annotated AST</a:t>
            </a:r>
          </a:p>
          <a:p>
            <a:r>
              <a:rPr b="1">
                <a:latin typeface="Helvetica Neue"/>
                <a:ea typeface="Helvetica Neue"/>
                <a:cs typeface="Helvetica Neue"/>
                <a:sym typeface="Helvetica Neue"/>
              </a:rPr>
              <a:t>Actions</a:t>
            </a:r>
            <a:r>
              <a:t>: does more static semantic checks</a:t>
            </a:r>
          </a:p>
          <a:p>
            <a:pPr lvl="1"/>
            <a:r>
              <a:t>Name analysis</a:t>
            </a:r>
          </a:p>
          <a:p>
            <a:pPr lvl="2"/>
            <a:r>
              <a:t>process declarations and uses of variables</a:t>
            </a:r>
          </a:p>
          <a:p>
            <a:pPr lvl="2"/>
            <a:r>
              <a:t>enforces scope</a:t>
            </a:r>
          </a:p>
          <a:p>
            <a:pPr lvl="1"/>
            <a:r>
              <a:t>Type checking</a:t>
            </a:r>
          </a:p>
          <a:p>
            <a:pPr lvl="2"/>
            <a:r>
              <a:t>checks types</a:t>
            </a:r>
          </a:p>
          <a:p>
            <a:pPr lvl="2"/>
            <a:r>
              <a:t>augments AST w/ types</a:t>
            </a:r>
          </a:p>
        </p:txBody>
      </p:sp>
      <p:sp>
        <p:nvSpPr>
          <p:cNvPr id="164" name="Shape 16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prstGeom prst="rect">
            <a:avLst/>
          </a:prstGeom>
        </p:spPr>
        <p:txBody>
          <a:bodyPr/>
          <a:lstStyle/>
          <a:p>
            <a:r>
              <a:rPr dirty="0"/>
              <a:t>Semantic analyzer</a:t>
            </a:r>
            <a:r>
              <a:rPr lang="en-US" dirty="0"/>
              <a:t> (P4,P5)</a:t>
            </a:r>
            <a:endParaRPr dirty="0"/>
          </a:p>
        </p:txBody>
      </p:sp>
      <p:sp>
        <p:nvSpPr>
          <p:cNvPr id="167" name="Shape 167"/>
          <p:cNvSpPr>
            <a:spLocks noGrp="1"/>
          </p:cNvSpPr>
          <p:nvPr>
            <p:ph type="body" sz="quarter" idx="1"/>
          </p:nvPr>
        </p:nvSpPr>
        <p:spPr>
          <a:xfrm>
            <a:off x="952500" y="2609850"/>
            <a:ext cx="11099800" cy="1619895"/>
          </a:xfrm>
          <a:prstGeom prst="rect">
            <a:avLst/>
          </a:prstGeom>
        </p:spPr>
        <p:txBody>
          <a:bodyPr/>
          <a:lstStyle/>
          <a:p>
            <a:r>
              <a:rPr dirty="0"/>
              <a:t>Scope example:</a:t>
            </a:r>
          </a:p>
        </p:txBody>
      </p:sp>
      <p:sp>
        <p:nvSpPr>
          <p:cNvPr id="168" name="Shape 168"/>
          <p:cNvSpPr>
            <a:spLocks noGrp="1"/>
          </p:cNvSpPr>
          <p:nvPr>
            <p:ph type="sldNum" sz="quarter" idx="2"/>
          </p:nvPr>
        </p:nvSpPr>
        <p:spPr>
          <a:xfrm>
            <a:off x="12542908" y="9295557"/>
            <a:ext cx="378099"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12</a:t>
            </a:fld>
            <a:endParaRPr/>
          </a:p>
        </p:txBody>
      </p:sp>
      <p:sp>
        <p:nvSpPr>
          <p:cNvPr id="169" name="Shape 169"/>
          <p:cNvSpPr/>
          <p:nvPr/>
        </p:nvSpPr>
        <p:spPr>
          <a:xfrm>
            <a:off x="5297106" y="3584574"/>
            <a:ext cx="3692650" cy="459105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gn="l">
              <a:lnSpc>
                <a:spcPct val="50000"/>
              </a:lnSpc>
              <a:spcBef>
                <a:spcPts val="4200"/>
              </a:spcBef>
              <a:defRPr>
                <a:latin typeface="Menlo"/>
                <a:ea typeface="Menlo"/>
                <a:cs typeface="Menlo"/>
                <a:sym typeface="Menlo"/>
              </a:defRPr>
            </a:pPr>
            <a:r>
              <a:t>…</a:t>
            </a:r>
          </a:p>
          <a:p>
            <a:pPr algn="l">
              <a:lnSpc>
                <a:spcPct val="50000"/>
              </a:lnSpc>
              <a:spcBef>
                <a:spcPts val="4200"/>
              </a:spcBef>
              <a:defRPr>
                <a:latin typeface="Menlo"/>
                <a:ea typeface="Menlo"/>
                <a:cs typeface="Menlo"/>
                <a:sym typeface="Menlo"/>
              </a:defRPr>
            </a:pPr>
            <a:r>
              <a:t>{</a:t>
            </a:r>
          </a:p>
          <a:p>
            <a:pPr algn="l">
              <a:lnSpc>
                <a:spcPct val="50000"/>
              </a:lnSpc>
              <a:spcBef>
                <a:spcPts val="4200"/>
              </a:spcBef>
              <a:defRPr>
                <a:latin typeface="Menlo"/>
                <a:ea typeface="Menlo"/>
                <a:cs typeface="Menlo"/>
                <a:sym typeface="Menlo"/>
              </a:defRPr>
            </a:pPr>
            <a:r>
              <a:t>  int i = 4;</a:t>
            </a:r>
          </a:p>
          <a:p>
            <a:pPr algn="l">
              <a:lnSpc>
                <a:spcPct val="50000"/>
              </a:lnSpc>
              <a:spcBef>
                <a:spcPts val="4200"/>
              </a:spcBef>
              <a:defRPr>
                <a:latin typeface="Menlo"/>
                <a:ea typeface="Menlo"/>
                <a:cs typeface="Menlo"/>
                <a:sym typeface="Menlo"/>
              </a:defRPr>
            </a:pPr>
            <a:r>
              <a:t>  i++;</a:t>
            </a:r>
          </a:p>
          <a:p>
            <a:pPr algn="l">
              <a:lnSpc>
                <a:spcPct val="50000"/>
              </a:lnSpc>
              <a:spcBef>
                <a:spcPts val="4200"/>
              </a:spcBef>
              <a:defRPr>
                <a:latin typeface="Menlo"/>
                <a:ea typeface="Menlo"/>
                <a:cs typeface="Menlo"/>
                <a:sym typeface="Menlo"/>
              </a:defRPr>
            </a:pPr>
            <a:r>
              <a:t>}</a:t>
            </a:r>
          </a:p>
          <a:p>
            <a:pPr algn="l">
              <a:lnSpc>
                <a:spcPct val="50000"/>
              </a:lnSpc>
              <a:spcBef>
                <a:spcPts val="4200"/>
              </a:spcBef>
              <a:defRPr>
                <a:latin typeface="Menlo"/>
                <a:ea typeface="Menlo"/>
                <a:cs typeface="Menlo"/>
                <a:sym typeface="Menlo"/>
              </a:defRPr>
            </a:pPr>
            <a:r>
              <a:t>i = 5;</a:t>
            </a:r>
          </a:p>
        </p:txBody>
      </p:sp>
      <p:sp>
        <p:nvSpPr>
          <p:cNvPr id="170" name="Shape 170"/>
          <p:cNvSpPr/>
          <p:nvPr/>
        </p:nvSpPr>
        <p:spPr>
          <a:xfrm>
            <a:off x="958646" y="7508380"/>
            <a:ext cx="2680108" cy="63489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r>
              <a:t>out of scope</a:t>
            </a:r>
          </a:p>
        </p:txBody>
      </p:sp>
      <p:sp>
        <p:nvSpPr>
          <p:cNvPr id="171" name="Shape 171"/>
          <p:cNvSpPr/>
          <p:nvPr/>
        </p:nvSpPr>
        <p:spPr>
          <a:xfrm>
            <a:off x="3684637" y="7863929"/>
            <a:ext cx="1566586" cy="1"/>
          </a:xfrm>
          <a:prstGeom prst="line">
            <a:avLst/>
          </a:prstGeom>
          <a:ln w="88900">
            <a:solidFill>
              <a:srgbClr val="000000"/>
            </a:solidFill>
            <a:miter lim="400000"/>
            <a:tailEnd type="triangle"/>
          </a:ln>
        </p:spPr>
        <p:txBody>
          <a:bodyPr lIns="50800" tIns="50800" rIns="50800" bIns="50800" anchor="ctr"/>
          <a:lstStyle/>
          <a:p>
            <a:pPr>
              <a:defRPr sz="2400">
                <a:latin typeface="+mn-lt"/>
                <a:ea typeface="+mn-ea"/>
                <a:cs typeface="+mn-cs"/>
                <a:sym typeface="Helvetica Light"/>
              </a:defRPr>
            </a:pPr>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title"/>
          </p:nvPr>
        </p:nvSpPr>
        <p:spPr>
          <a:prstGeom prst="rect">
            <a:avLst/>
          </a:prstGeom>
        </p:spPr>
        <p:txBody>
          <a:bodyPr/>
          <a:lstStyle/>
          <a:p>
            <a:r>
              <a:t>Intermediate code generation</a:t>
            </a:r>
          </a:p>
        </p:txBody>
      </p:sp>
      <p:sp>
        <p:nvSpPr>
          <p:cNvPr id="174" name="Shape 174"/>
          <p:cNvSpPr>
            <a:spLocks noGrp="1"/>
          </p:cNvSpPr>
          <p:nvPr>
            <p:ph type="body" idx="1"/>
          </p:nvPr>
        </p:nvSpPr>
        <p:spPr>
          <a:prstGeom prst="rect">
            <a:avLst/>
          </a:prstGeom>
        </p:spPr>
        <p:txBody>
          <a:bodyPr/>
          <a:lstStyle/>
          <a:p>
            <a:pPr defTabSz="554990">
              <a:spcBef>
                <a:spcPts val="3900"/>
              </a:spcBef>
              <a:defRPr sz="3989" b="1">
                <a:latin typeface="Helvetica Neue"/>
                <a:ea typeface="Helvetica Neue"/>
                <a:cs typeface="Helvetica Neue"/>
                <a:sym typeface="Helvetica Neue"/>
              </a:defRPr>
            </a:pPr>
            <a:r>
              <a:t>Input: </a:t>
            </a:r>
            <a:r>
              <a:rPr b="0">
                <a:latin typeface="Helvetica Neue Light"/>
                <a:ea typeface="Helvetica Neue Light"/>
                <a:cs typeface="Helvetica Neue Light"/>
                <a:sym typeface="Helvetica Neue Light"/>
              </a:rPr>
              <a:t>annotated AST (assumes no errors)</a:t>
            </a:r>
          </a:p>
          <a:p>
            <a:pPr defTabSz="554990">
              <a:spcBef>
                <a:spcPts val="3900"/>
              </a:spcBef>
              <a:defRPr sz="3989" b="1">
                <a:latin typeface="Helvetica Neue"/>
                <a:ea typeface="Helvetica Neue"/>
                <a:cs typeface="Helvetica Neue"/>
                <a:sym typeface="Helvetica Neue"/>
              </a:defRPr>
            </a:pPr>
            <a:r>
              <a:t>Output: </a:t>
            </a:r>
            <a:r>
              <a:rPr b="0">
                <a:latin typeface="Helvetica Neue Light"/>
                <a:ea typeface="Helvetica Neue Light"/>
                <a:cs typeface="Helvetica Neue Light"/>
                <a:sym typeface="Helvetica Neue Light"/>
              </a:rPr>
              <a:t>intermediate representation (IR)</a:t>
            </a:r>
          </a:p>
          <a:p>
            <a:pPr lvl="1" indent="217170" defTabSz="554990">
              <a:lnSpc>
                <a:spcPct val="50000"/>
              </a:lnSpc>
              <a:spcBef>
                <a:spcPts val="3900"/>
              </a:spcBef>
              <a:defRPr sz="3420" b="1">
                <a:latin typeface="Helvetica Neue"/>
                <a:ea typeface="Helvetica Neue"/>
                <a:cs typeface="Helvetica Neue"/>
                <a:sym typeface="Helvetica Neue"/>
              </a:defRPr>
            </a:pPr>
            <a:r>
              <a:rPr b="0">
                <a:latin typeface="Helvetica Neue Light"/>
                <a:ea typeface="Helvetica Neue Light"/>
                <a:cs typeface="Helvetica Neue Light"/>
                <a:sym typeface="Helvetica Neue Light"/>
              </a:rPr>
              <a:t>e.g., 3-address code</a:t>
            </a:r>
          </a:p>
          <a:p>
            <a:pPr lvl="1" indent="217170" defTabSz="554990">
              <a:lnSpc>
                <a:spcPct val="50000"/>
              </a:lnSpc>
              <a:spcBef>
                <a:spcPts val="3900"/>
              </a:spcBef>
              <a:defRPr sz="3420" b="1">
                <a:latin typeface="Helvetica Neue"/>
                <a:ea typeface="Helvetica Neue"/>
                <a:cs typeface="Helvetica Neue"/>
                <a:sym typeface="Helvetica Neue"/>
              </a:defRPr>
            </a:pPr>
            <a:r>
              <a:rPr b="0">
                <a:latin typeface="Helvetica Neue Light"/>
                <a:ea typeface="Helvetica Neue Light"/>
                <a:cs typeface="Helvetica Neue Light"/>
                <a:sym typeface="Helvetica Neue Light"/>
              </a:rPr>
              <a:t>instructions have 3 operands at most</a:t>
            </a:r>
          </a:p>
          <a:p>
            <a:pPr lvl="1" indent="217170" defTabSz="554990">
              <a:lnSpc>
                <a:spcPct val="50000"/>
              </a:lnSpc>
              <a:spcBef>
                <a:spcPts val="3900"/>
              </a:spcBef>
              <a:defRPr sz="3420" b="1">
                <a:latin typeface="Helvetica Neue"/>
                <a:ea typeface="Helvetica Neue"/>
                <a:cs typeface="Helvetica Neue"/>
                <a:sym typeface="Helvetica Neue"/>
              </a:defRPr>
            </a:pPr>
            <a:r>
              <a:rPr b="0">
                <a:latin typeface="Helvetica Neue Light"/>
                <a:ea typeface="Helvetica Neue Light"/>
                <a:cs typeface="Helvetica Neue Light"/>
                <a:sym typeface="Helvetica Neue Light"/>
              </a:rPr>
              <a:t>easy to generate from AST</a:t>
            </a:r>
          </a:p>
          <a:p>
            <a:pPr lvl="1" indent="217170" defTabSz="554990">
              <a:lnSpc>
                <a:spcPct val="50000"/>
              </a:lnSpc>
              <a:spcBef>
                <a:spcPts val="3900"/>
              </a:spcBef>
              <a:defRPr sz="3420" b="1">
                <a:latin typeface="Helvetica Neue"/>
                <a:ea typeface="Helvetica Neue"/>
                <a:cs typeface="Helvetica Neue"/>
                <a:sym typeface="Helvetica Neue"/>
              </a:defRPr>
            </a:pPr>
            <a:r>
              <a:rPr b="0">
                <a:latin typeface="Helvetica Neue Light"/>
                <a:ea typeface="Helvetica Neue Light"/>
                <a:cs typeface="Helvetica Neue Light"/>
                <a:sym typeface="Helvetica Neue Light"/>
              </a:rPr>
              <a:t>1 instr per AST internal node</a:t>
            </a:r>
          </a:p>
          <a:p>
            <a:pPr lvl="1" indent="217170" defTabSz="554990">
              <a:lnSpc>
                <a:spcPct val="50000"/>
              </a:lnSpc>
              <a:spcBef>
                <a:spcPts val="3900"/>
              </a:spcBef>
              <a:defRPr sz="3989" b="1">
                <a:latin typeface="Helvetica Neue"/>
                <a:ea typeface="Helvetica Neue"/>
                <a:cs typeface="Helvetica Neue"/>
                <a:sym typeface="Helvetica Neue"/>
              </a:defRPr>
            </a:pPr>
            <a:endParaRPr b="0">
              <a:latin typeface="Helvetica Neue Light"/>
              <a:ea typeface="Helvetica Neue Light"/>
              <a:cs typeface="Helvetica Neue Light"/>
              <a:sym typeface="Helvetica Neue Light"/>
            </a:endParaRPr>
          </a:p>
        </p:txBody>
      </p:sp>
      <p:sp>
        <p:nvSpPr>
          <p:cNvPr id="175" name="Shape 17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13</a:t>
            </a:fld>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p:nvPr>
        </p:nvSpPr>
        <p:spPr>
          <a:xfrm>
            <a:off x="952500" y="-20650"/>
            <a:ext cx="2628900" cy="2159001"/>
          </a:xfrm>
          <a:prstGeom prst="rect">
            <a:avLst/>
          </a:prstGeom>
        </p:spPr>
        <p:txBody>
          <a:bodyPr/>
          <a:lstStyle>
            <a:lvl1pPr defTabSz="403097">
              <a:defRPr sz="4416"/>
            </a:lvl1pPr>
          </a:lstStyle>
          <a:p>
            <a:r>
              <a:t>Phases of a compiler</a:t>
            </a:r>
          </a:p>
        </p:txBody>
      </p:sp>
      <p:sp>
        <p:nvSpPr>
          <p:cNvPr id="178" name="Shape 17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14</a:t>
            </a:fld>
            <a:endParaRPr/>
          </a:p>
        </p:txBody>
      </p:sp>
      <p:pic>
        <p:nvPicPr>
          <p:cNvPr id="179" name="Screen Shot 2015-08-21 at 11.43.47 AM.png"/>
          <p:cNvPicPr>
            <a:picLocks noChangeAspect="1"/>
          </p:cNvPicPr>
          <p:nvPr/>
        </p:nvPicPr>
        <p:blipFill>
          <a:blip r:embed="rId2"/>
          <a:stretch>
            <a:fillRect/>
          </a:stretch>
        </p:blipFill>
        <p:spPr>
          <a:xfrm>
            <a:off x="3500896" y="-38100"/>
            <a:ext cx="6561808" cy="9753600"/>
          </a:xfrm>
          <a:prstGeom prst="rect">
            <a:avLst/>
          </a:prstGeom>
          <a:ln w="12700">
            <a:miter lim="400000"/>
          </a:ln>
        </p:spPr>
      </p:pic>
      <p:sp>
        <p:nvSpPr>
          <p:cNvPr id="180" name="Shape 180"/>
          <p:cNvSpPr/>
          <p:nvPr/>
        </p:nvSpPr>
        <p:spPr>
          <a:xfrm>
            <a:off x="1838322" y="6220122"/>
            <a:ext cx="8106076" cy="1"/>
          </a:xfrm>
          <a:prstGeom prst="line">
            <a:avLst/>
          </a:prstGeom>
          <a:ln w="88900">
            <a:solidFill>
              <a:srgbClr val="000000"/>
            </a:solidFill>
            <a:custDash>
              <a:ds d="200000" sp="200000"/>
            </a:custDash>
            <a:miter lim="400000"/>
          </a:ln>
        </p:spPr>
        <p:txBody>
          <a:bodyPr lIns="50800" tIns="50800" rIns="50800" bIns="50800" anchor="ctr"/>
          <a:lstStyle/>
          <a:p>
            <a:pPr>
              <a:defRPr sz="2400">
                <a:latin typeface="+mn-lt"/>
                <a:ea typeface="+mn-ea"/>
                <a:cs typeface="+mn-cs"/>
                <a:sym typeface="Helvetica Light"/>
              </a:defRPr>
            </a:pPr>
            <a:endParaRPr/>
          </a:p>
        </p:txBody>
      </p:sp>
      <p:sp>
        <p:nvSpPr>
          <p:cNvPr id="181" name="Shape 181"/>
          <p:cNvSpPr/>
          <p:nvPr/>
        </p:nvSpPr>
        <p:spPr>
          <a:xfrm>
            <a:off x="9120378" y="5270550"/>
            <a:ext cx="1952245"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lvl1pPr>
          </a:lstStyle>
          <a:p>
            <a:r>
              <a:t>front end</a:t>
            </a:r>
          </a:p>
        </p:txBody>
      </p:sp>
      <p:sp>
        <p:nvSpPr>
          <p:cNvPr id="182" name="Shape 182"/>
          <p:cNvSpPr/>
          <p:nvPr/>
        </p:nvSpPr>
        <p:spPr>
          <a:xfrm>
            <a:off x="9103461" y="6350050"/>
            <a:ext cx="1986078"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lvl1pPr>
          </a:lstStyle>
          <a:p>
            <a:r>
              <a:t>back end</a:t>
            </a:r>
          </a:p>
        </p:txBody>
      </p:sp>
      <p:sp>
        <p:nvSpPr>
          <p:cNvPr id="183" name="Shape 183"/>
          <p:cNvSpPr/>
          <p:nvPr/>
        </p:nvSpPr>
        <p:spPr>
          <a:xfrm>
            <a:off x="1028700" y="3606800"/>
            <a:ext cx="1901445" cy="1270000"/>
          </a:xfrm>
          <a:prstGeom prst="rect">
            <a:avLst/>
          </a:prstGeom>
          <a:solidFill>
            <a:schemeClr val="accent1"/>
          </a:solidFill>
          <a:ln w="12700">
            <a:miter lim="400000"/>
          </a:ln>
        </p:spPr>
        <p:txBody>
          <a:bodyPr lIns="50800" tIns="50800" rIns="50800" bIns="50800" anchor="ctr"/>
          <a:lstStyle/>
          <a:p>
            <a:pPr>
              <a:defRPr sz="3200">
                <a:solidFill>
                  <a:srgbClr val="FFFFFF"/>
                </a:solidFill>
                <a:latin typeface="Helvetica"/>
                <a:ea typeface="Helvetica"/>
                <a:cs typeface="Helvetica"/>
                <a:sym typeface="Helvetica"/>
              </a:defRPr>
            </a:pPr>
            <a:endParaRPr/>
          </a:p>
        </p:txBody>
      </p:sp>
      <p:sp>
        <p:nvSpPr>
          <p:cNvPr id="184" name="Shape 184"/>
          <p:cNvSpPr/>
          <p:nvPr/>
        </p:nvSpPr>
        <p:spPr>
          <a:xfrm>
            <a:off x="1195616" y="3751656"/>
            <a:ext cx="1567612" cy="98028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900">
                <a:solidFill>
                  <a:srgbClr val="FFFFFF"/>
                </a:solidFill>
              </a:defRPr>
            </a:pPr>
            <a:r>
              <a:t>Symbol </a:t>
            </a:r>
          </a:p>
          <a:p>
            <a:pPr>
              <a:defRPr sz="2900">
                <a:solidFill>
                  <a:srgbClr val="FFFFFF"/>
                </a:solidFill>
              </a:defRPr>
            </a:pPr>
            <a:r>
              <a:t>table</a:t>
            </a:r>
          </a:p>
        </p:txBody>
      </p:sp>
      <p:sp>
        <p:nvSpPr>
          <p:cNvPr id="185" name="Shape 185"/>
          <p:cNvSpPr/>
          <p:nvPr/>
        </p:nvSpPr>
        <p:spPr>
          <a:xfrm>
            <a:off x="1647037" y="2908350"/>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P1</a:t>
            </a:r>
          </a:p>
        </p:txBody>
      </p:sp>
      <p:sp>
        <p:nvSpPr>
          <p:cNvPr id="186" name="Shape 186"/>
          <p:cNvSpPr/>
          <p:nvPr/>
        </p:nvSpPr>
        <p:spPr>
          <a:xfrm>
            <a:off x="6650837" y="1473250"/>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P2</a:t>
            </a:r>
          </a:p>
        </p:txBody>
      </p:sp>
      <p:sp>
        <p:nvSpPr>
          <p:cNvPr id="187" name="Shape 187"/>
          <p:cNvSpPr/>
          <p:nvPr/>
        </p:nvSpPr>
        <p:spPr>
          <a:xfrm>
            <a:off x="6650837" y="2692450"/>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P3</a:t>
            </a:r>
          </a:p>
        </p:txBody>
      </p:sp>
      <p:sp>
        <p:nvSpPr>
          <p:cNvPr id="189" name="Shape 189"/>
          <p:cNvSpPr/>
          <p:nvPr/>
        </p:nvSpPr>
        <p:spPr>
          <a:xfrm>
            <a:off x="6650837" y="7512644"/>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P6</a:t>
            </a:r>
          </a:p>
        </p:txBody>
      </p:sp>
      <p:sp>
        <p:nvSpPr>
          <p:cNvPr id="15" name="Shape 151"/>
          <p:cNvSpPr/>
          <p:nvPr/>
        </p:nvSpPr>
        <p:spPr>
          <a:xfrm>
            <a:off x="6781800" y="3925905"/>
            <a:ext cx="1469442"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rPr dirty="0"/>
              <a:t>P4, P5</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p:cNvSpPr>
          <p:nvPr>
            <p:ph type="title"/>
          </p:nvPr>
        </p:nvSpPr>
        <p:spPr>
          <a:prstGeom prst="rect">
            <a:avLst/>
          </a:prstGeom>
        </p:spPr>
        <p:txBody>
          <a:bodyPr/>
          <a:lstStyle/>
          <a:p>
            <a:r>
              <a:t>Example</a:t>
            </a:r>
          </a:p>
        </p:txBody>
      </p:sp>
      <p:sp>
        <p:nvSpPr>
          <p:cNvPr id="192" name="Shape 19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15</a:t>
            </a:fld>
            <a:endParaRPr/>
          </a:p>
        </p:txBody>
      </p:sp>
      <p:sp>
        <p:nvSpPr>
          <p:cNvPr id="193" name="Shape 193"/>
          <p:cNvSpPr/>
          <p:nvPr/>
        </p:nvSpPr>
        <p:spPr>
          <a:xfrm>
            <a:off x="2402160" y="1695449"/>
            <a:ext cx="10207080" cy="10795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6600">
                <a:latin typeface="Menlo"/>
                <a:ea typeface="Menlo"/>
                <a:cs typeface="Menlo"/>
                <a:sym typeface="Menlo"/>
              </a:defRPr>
            </a:lvl1pPr>
          </a:lstStyle>
          <a:p>
            <a:r>
              <a:t>a = 2 * b + abs(-71)</a:t>
            </a:r>
          </a:p>
        </p:txBody>
      </p:sp>
      <p:sp>
        <p:nvSpPr>
          <p:cNvPr id="194" name="Shape 194"/>
          <p:cNvSpPr/>
          <p:nvPr/>
        </p:nvSpPr>
        <p:spPr>
          <a:xfrm>
            <a:off x="210362" y="2261540"/>
            <a:ext cx="1867206" cy="64713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b="1"/>
            </a:lvl1pPr>
          </a:lstStyle>
          <a:p>
            <a:r>
              <a:t>scanner</a:t>
            </a:r>
          </a:p>
        </p:txBody>
      </p:sp>
      <p:sp>
        <p:nvSpPr>
          <p:cNvPr id="195" name="Shape 195"/>
          <p:cNvSpPr/>
          <p:nvPr/>
        </p:nvSpPr>
        <p:spPr>
          <a:xfrm>
            <a:off x="281533" y="4007130"/>
            <a:ext cx="1519734" cy="64714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b="1"/>
            </a:lvl1pPr>
          </a:lstStyle>
          <a:p>
            <a:r>
              <a:t>parser</a:t>
            </a:r>
          </a:p>
        </p:txBody>
      </p:sp>
      <p:sp>
        <p:nvSpPr>
          <p:cNvPr id="196" name="Shape 196"/>
          <p:cNvSpPr/>
          <p:nvPr/>
        </p:nvSpPr>
        <p:spPr>
          <a:xfrm>
            <a:off x="2153158" y="2792576"/>
            <a:ext cx="876605"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(a)</a:t>
            </a:r>
          </a:p>
        </p:txBody>
      </p:sp>
      <p:sp>
        <p:nvSpPr>
          <p:cNvPr id="197" name="Shape 197"/>
          <p:cNvSpPr/>
          <p:nvPr/>
        </p:nvSpPr>
        <p:spPr>
          <a:xfrm>
            <a:off x="3320999" y="2760826"/>
            <a:ext cx="774802"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t>asgn</a:t>
            </a:r>
          </a:p>
        </p:txBody>
      </p:sp>
      <p:sp>
        <p:nvSpPr>
          <p:cNvPr id="198" name="Shape 198"/>
          <p:cNvSpPr/>
          <p:nvPr/>
        </p:nvSpPr>
        <p:spPr>
          <a:xfrm>
            <a:off x="4262170" y="2792576"/>
            <a:ext cx="848260"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int lit</a:t>
            </a:r>
          </a:p>
          <a:p>
            <a:pPr>
              <a:defRPr sz="2400"/>
            </a:pPr>
            <a:r>
              <a:t>(2)</a:t>
            </a:r>
          </a:p>
        </p:txBody>
      </p:sp>
      <p:sp>
        <p:nvSpPr>
          <p:cNvPr id="199" name="Shape 199"/>
          <p:cNvSpPr/>
          <p:nvPr/>
        </p:nvSpPr>
        <p:spPr>
          <a:xfrm>
            <a:off x="5299608" y="2760826"/>
            <a:ext cx="854050"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t>times</a:t>
            </a:r>
          </a:p>
        </p:txBody>
      </p:sp>
      <p:sp>
        <p:nvSpPr>
          <p:cNvPr id="200" name="Shape 200"/>
          <p:cNvSpPr/>
          <p:nvPr/>
        </p:nvSpPr>
        <p:spPr>
          <a:xfrm>
            <a:off x="6342837" y="2792576"/>
            <a:ext cx="876605"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(b)</a:t>
            </a:r>
          </a:p>
        </p:txBody>
      </p:sp>
      <p:sp>
        <p:nvSpPr>
          <p:cNvPr id="201" name="Shape 201"/>
          <p:cNvSpPr/>
          <p:nvPr/>
        </p:nvSpPr>
        <p:spPr>
          <a:xfrm>
            <a:off x="7439710" y="2760826"/>
            <a:ext cx="684582"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t>plus</a:t>
            </a:r>
          </a:p>
        </p:txBody>
      </p:sp>
      <p:sp>
        <p:nvSpPr>
          <p:cNvPr id="202" name="Shape 202"/>
          <p:cNvSpPr/>
          <p:nvPr/>
        </p:nvSpPr>
        <p:spPr>
          <a:xfrm>
            <a:off x="8804198" y="2792576"/>
            <a:ext cx="876606"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(abs)</a:t>
            </a:r>
          </a:p>
        </p:txBody>
      </p:sp>
      <p:sp>
        <p:nvSpPr>
          <p:cNvPr id="203" name="Shape 203"/>
          <p:cNvSpPr/>
          <p:nvPr/>
        </p:nvSpPr>
        <p:spPr>
          <a:xfrm>
            <a:off x="9892232" y="2804209"/>
            <a:ext cx="859537"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lparens</a:t>
            </a:r>
          </a:p>
        </p:txBody>
      </p:sp>
      <p:sp>
        <p:nvSpPr>
          <p:cNvPr id="204" name="Shape 204"/>
          <p:cNvSpPr/>
          <p:nvPr/>
        </p:nvSpPr>
        <p:spPr>
          <a:xfrm>
            <a:off x="10426204" y="3208068"/>
            <a:ext cx="728549"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minus</a:t>
            </a:r>
          </a:p>
        </p:txBody>
      </p:sp>
      <p:sp>
        <p:nvSpPr>
          <p:cNvPr id="205" name="Shape 205"/>
          <p:cNvSpPr/>
          <p:nvPr/>
        </p:nvSpPr>
        <p:spPr>
          <a:xfrm>
            <a:off x="11265559" y="2804209"/>
            <a:ext cx="664770" cy="6540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1800"/>
            </a:pPr>
            <a:r>
              <a:t>int lit</a:t>
            </a:r>
          </a:p>
          <a:p>
            <a:pPr>
              <a:defRPr sz="1800"/>
            </a:pPr>
            <a:r>
              <a:t>(71)</a:t>
            </a:r>
          </a:p>
        </p:txBody>
      </p:sp>
      <p:sp>
        <p:nvSpPr>
          <p:cNvPr id="206" name="Shape 206"/>
          <p:cNvSpPr/>
          <p:nvPr/>
        </p:nvSpPr>
        <p:spPr>
          <a:xfrm>
            <a:off x="12028448" y="2804209"/>
            <a:ext cx="884912"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rparens</a:t>
            </a:r>
          </a:p>
        </p:txBody>
      </p:sp>
      <p:pic>
        <p:nvPicPr>
          <p:cNvPr id="207" name="Screen Shot 2015-08-21 at 1.18.40 PM.png"/>
          <p:cNvPicPr>
            <a:picLocks noChangeAspect="1"/>
          </p:cNvPicPr>
          <p:nvPr/>
        </p:nvPicPr>
        <p:blipFill>
          <a:blip r:embed="rId2"/>
          <a:stretch>
            <a:fillRect/>
          </a:stretch>
        </p:blipFill>
        <p:spPr>
          <a:xfrm>
            <a:off x="3590201" y="3844667"/>
            <a:ext cx="6208199" cy="4832587"/>
          </a:xfrm>
          <a:prstGeom prst="rect">
            <a:avLst/>
          </a:prstGeom>
          <a:ln w="12700">
            <a:miter lim="400000"/>
          </a:ln>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a:spLocks noGrp="1"/>
          </p:cNvSpPr>
          <p:nvPr>
            <p:ph type="title"/>
          </p:nvPr>
        </p:nvSpPr>
        <p:spPr>
          <a:prstGeom prst="rect">
            <a:avLst/>
          </a:prstGeom>
        </p:spPr>
        <p:txBody>
          <a:bodyPr/>
          <a:lstStyle/>
          <a:p>
            <a:r>
              <a:t>Example (cont’d)</a:t>
            </a:r>
          </a:p>
        </p:txBody>
      </p:sp>
      <p:sp>
        <p:nvSpPr>
          <p:cNvPr id="210" name="Shape 210"/>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16</a:t>
            </a:fld>
            <a:endParaRPr/>
          </a:p>
        </p:txBody>
      </p:sp>
      <p:sp>
        <p:nvSpPr>
          <p:cNvPr id="211" name="Shape 211"/>
          <p:cNvSpPr/>
          <p:nvPr/>
        </p:nvSpPr>
        <p:spPr>
          <a:xfrm>
            <a:off x="963574" y="1962430"/>
            <a:ext cx="4067252" cy="64714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b="1"/>
            </a:lvl1pPr>
          </a:lstStyle>
          <a:p>
            <a:r>
              <a:t>semantic analyzer</a:t>
            </a:r>
          </a:p>
        </p:txBody>
      </p:sp>
      <p:pic>
        <p:nvPicPr>
          <p:cNvPr id="212" name="Screen Shot 2015-08-21 at 1.21.48 PM.png"/>
          <p:cNvPicPr>
            <a:picLocks noChangeAspect="1"/>
          </p:cNvPicPr>
          <p:nvPr/>
        </p:nvPicPr>
        <p:blipFill>
          <a:blip r:embed="rId2"/>
          <a:stretch>
            <a:fillRect/>
          </a:stretch>
        </p:blipFill>
        <p:spPr>
          <a:xfrm>
            <a:off x="1162546" y="2921201"/>
            <a:ext cx="7308648" cy="5319148"/>
          </a:xfrm>
          <a:prstGeom prst="rect">
            <a:avLst/>
          </a:prstGeom>
          <a:ln w="12700">
            <a:miter lim="400000"/>
          </a:ln>
        </p:spPr>
      </p:pic>
      <p:sp>
        <p:nvSpPr>
          <p:cNvPr id="213" name="Shape 213"/>
          <p:cNvSpPr/>
          <p:nvPr/>
        </p:nvSpPr>
        <p:spPr>
          <a:xfrm>
            <a:off x="9537700" y="2679700"/>
            <a:ext cx="1901445" cy="1270000"/>
          </a:xfrm>
          <a:prstGeom prst="rect">
            <a:avLst/>
          </a:prstGeom>
          <a:solidFill>
            <a:schemeClr val="accent1"/>
          </a:solidFill>
          <a:ln w="12700">
            <a:miter lim="400000"/>
          </a:ln>
        </p:spPr>
        <p:txBody>
          <a:bodyPr lIns="50800" tIns="50800" rIns="50800" bIns="50800" anchor="ctr"/>
          <a:lstStyle/>
          <a:p>
            <a:pPr>
              <a:defRPr sz="3200">
                <a:solidFill>
                  <a:srgbClr val="FFFFFF"/>
                </a:solidFill>
                <a:latin typeface="Helvetica"/>
                <a:ea typeface="Helvetica"/>
                <a:cs typeface="Helvetica"/>
                <a:sym typeface="Helvetica"/>
              </a:defRPr>
            </a:pPr>
            <a:endParaRPr/>
          </a:p>
        </p:txBody>
      </p:sp>
      <p:sp>
        <p:nvSpPr>
          <p:cNvPr id="214" name="Shape 214"/>
          <p:cNvSpPr/>
          <p:nvPr/>
        </p:nvSpPr>
        <p:spPr>
          <a:xfrm>
            <a:off x="9704615" y="2824556"/>
            <a:ext cx="1567613" cy="98028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900">
                <a:solidFill>
                  <a:srgbClr val="FFFFFF"/>
                </a:solidFill>
              </a:defRPr>
            </a:pPr>
            <a:r>
              <a:t>Symbol </a:t>
            </a:r>
          </a:p>
          <a:p>
            <a:pPr>
              <a:defRPr sz="2900">
                <a:solidFill>
                  <a:srgbClr val="FFFFFF"/>
                </a:solidFill>
              </a:defRPr>
            </a:pPr>
            <a:r>
              <a:t>table</a:t>
            </a:r>
          </a:p>
        </p:txBody>
      </p:sp>
      <p:sp>
        <p:nvSpPr>
          <p:cNvPr id="215" name="Shape 215"/>
          <p:cNvSpPr/>
          <p:nvPr/>
        </p:nvSpPr>
        <p:spPr>
          <a:xfrm>
            <a:off x="8642477" y="4063999"/>
            <a:ext cx="4120047" cy="12446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lvl="1" algn="l">
              <a:defRPr sz="2600">
                <a:latin typeface="Menlo"/>
                <a:ea typeface="Menlo"/>
                <a:cs typeface="Menlo"/>
                <a:sym typeface="Menlo"/>
              </a:defRPr>
            </a:pPr>
            <a:r>
              <a:t>a    var   int</a:t>
            </a:r>
          </a:p>
          <a:p>
            <a:pPr lvl="1" algn="l">
              <a:defRPr sz="2600">
                <a:latin typeface="Menlo"/>
                <a:ea typeface="Menlo"/>
                <a:cs typeface="Menlo"/>
                <a:sym typeface="Menlo"/>
              </a:defRPr>
            </a:pPr>
            <a:r>
              <a:t>b    var   int</a:t>
            </a:r>
          </a:p>
          <a:p>
            <a:pPr lvl="1" algn="l">
              <a:defRPr sz="2600">
                <a:latin typeface="Menlo"/>
                <a:ea typeface="Menlo"/>
                <a:cs typeface="Menlo"/>
                <a:sym typeface="Menlo"/>
              </a:defRPr>
            </a:pPr>
            <a:r>
              <a:t>abs  fun   int-&gt;int</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title"/>
          </p:nvPr>
        </p:nvSpPr>
        <p:spPr>
          <a:prstGeom prst="rect">
            <a:avLst/>
          </a:prstGeom>
        </p:spPr>
        <p:txBody>
          <a:bodyPr/>
          <a:lstStyle/>
          <a:p>
            <a:r>
              <a:t>Example (cont’d)</a:t>
            </a:r>
          </a:p>
        </p:txBody>
      </p:sp>
      <p:sp>
        <p:nvSpPr>
          <p:cNvPr id="218" name="Shape 21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17</a:t>
            </a:fld>
            <a:endParaRPr/>
          </a:p>
        </p:txBody>
      </p:sp>
      <p:sp>
        <p:nvSpPr>
          <p:cNvPr id="219" name="Shape 219"/>
          <p:cNvSpPr/>
          <p:nvPr/>
        </p:nvSpPr>
        <p:spPr>
          <a:xfrm>
            <a:off x="1162227" y="1962430"/>
            <a:ext cx="3669946" cy="64714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b="1"/>
            </a:lvl1pPr>
          </a:lstStyle>
          <a:p>
            <a:r>
              <a:t>code generation</a:t>
            </a:r>
          </a:p>
        </p:txBody>
      </p:sp>
      <p:pic>
        <p:nvPicPr>
          <p:cNvPr id="220" name="Screen Shot 2015-08-21 at 1.21.48 PM.png"/>
          <p:cNvPicPr>
            <a:picLocks noChangeAspect="1"/>
          </p:cNvPicPr>
          <p:nvPr/>
        </p:nvPicPr>
        <p:blipFill>
          <a:blip r:embed="rId2"/>
          <a:stretch>
            <a:fillRect/>
          </a:stretch>
        </p:blipFill>
        <p:spPr>
          <a:xfrm>
            <a:off x="1162546" y="2921201"/>
            <a:ext cx="7308648" cy="5319148"/>
          </a:xfrm>
          <a:prstGeom prst="rect">
            <a:avLst/>
          </a:prstGeom>
          <a:ln w="12700">
            <a:miter lim="400000"/>
          </a:ln>
        </p:spPr>
      </p:pic>
      <p:sp>
        <p:nvSpPr>
          <p:cNvPr id="221" name="Shape 221"/>
          <p:cNvSpPr/>
          <p:nvPr/>
        </p:nvSpPr>
        <p:spPr>
          <a:xfrm>
            <a:off x="8039100" y="1803399"/>
            <a:ext cx="4763096" cy="34798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gn="l">
              <a:defRPr sz="3200">
                <a:latin typeface="Menlo"/>
                <a:ea typeface="Menlo"/>
                <a:cs typeface="Menlo"/>
                <a:sym typeface="Menlo"/>
              </a:defRPr>
            </a:pPr>
            <a:r>
              <a:t>tmp1 = 0 - 71</a:t>
            </a:r>
          </a:p>
          <a:p>
            <a:pPr algn="l">
              <a:defRPr sz="3200">
                <a:latin typeface="Menlo"/>
                <a:ea typeface="Menlo"/>
                <a:cs typeface="Menlo"/>
                <a:sym typeface="Menlo"/>
              </a:defRPr>
            </a:pPr>
            <a:r>
              <a:rPr b="1"/>
              <a:t>move</a:t>
            </a:r>
            <a:r>
              <a:t> tmp1 param1</a:t>
            </a:r>
          </a:p>
          <a:p>
            <a:pPr algn="l">
              <a:defRPr sz="3200">
                <a:latin typeface="Menlo"/>
                <a:ea typeface="Menlo"/>
                <a:cs typeface="Menlo"/>
                <a:sym typeface="Menlo"/>
              </a:defRPr>
            </a:pPr>
            <a:r>
              <a:rPr b="1"/>
              <a:t>call</a:t>
            </a:r>
            <a:r>
              <a:t> abs</a:t>
            </a:r>
          </a:p>
          <a:p>
            <a:pPr algn="l">
              <a:defRPr sz="3200">
                <a:latin typeface="Menlo"/>
                <a:ea typeface="Menlo"/>
                <a:cs typeface="Menlo"/>
                <a:sym typeface="Menlo"/>
              </a:defRPr>
            </a:pPr>
            <a:r>
              <a:rPr b="1"/>
              <a:t>move</a:t>
            </a:r>
            <a:r>
              <a:t> ret1 tmp2</a:t>
            </a:r>
          </a:p>
          <a:p>
            <a:pPr algn="l">
              <a:defRPr sz="3200">
                <a:latin typeface="Menlo"/>
                <a:ea typeface="Menlo"/>
                <a:cs typeface="Menlo"/>
                <a:sym typeface="Menlo"/>
              </a:defRPr>
            </a:pPr>
            <a:r>
              <a:t>tmp3 = 2*b</a:t>
            </a:r>
          </a:p>
          <a:p>
            <a:pPr algn="l">
              <a:defRPr sz="3200">
                <a:latin typeface="Menlo"/>
                <a:ea typeface="Menlo"/>
                <a:cs typeface="Menlo"/>
                <a:sym typeface="Menlo"/>
              </a:defRPr>
            </a:pPr>
            <a:r>
              <a:t>tmp4 = tmp3 + tmp2</a:t>
            </a:r>
          </a:p>
          <a:p>
            <a:pPr algn="l">
              <a:defRPr sz="3200">
                <a:latin typeface="Menlo"/>
                <a:ea typeface="Menlo"/>
                <a:cs typeface="Menlo"/>
                <a:sym typeface="Menlo"/>
              </a:defRPr>
            </a:pPr>
            <a:r>
              <a:t>a = tmp4</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prstGeom prst="rect">
            <a:avLst/>
          </a:prstGeom>
        </p:spPr>
        <p:txBody>
          <a:bodyPr/>
          <a:lstStyle/>
          <a:p>
            <a:r>
              <a:t>Optimizer</a:t>
            </a:r>
          </a:p>
        </p:txBody>
      </p:sp>
      <p:sp>
        <p:nvSpPr>
          <p:cNvPr id="224" name="Shape 224"/>
          <p:cNvSpPr>
            <a:spLocks noGrp="1"/>
          </p:cNvSpPr>
          <p:nvPr>
            <p:ph type="body" idx="1"/>
          </p:nvPr>
        </p:nvSpPr>
        <p:spPr>
          <a:prstGeom prst="rect">
            <a:avLst/>
          </a:prstGeom>
        </p:spPr>
        <p:txBody>
          <a:bodyPr/>
          <a:lstStyle/>
          <a:p>
            <a:r>
              <a:rPr b="1">
                <a:latin typeface="Helvetica Neue"/>
                <a:ea typeface="Helvetica Neue"/>
                <a:cs typeface="Helvetica Neue"/>
                <a:sym typeface="Helvetica Neue"/>
              </a:rPr>
              <a:t>Input</a:t>
            </a:r>
            <a:r>
              <a:t>: IR</a:t>
            </a:r>
          </a:p>
          <a:p>
            <a:r>
              <a:rPr b="1">
                <a:latin typeface="Helvetica Neue"/>
                <a:ea typeface="Helvetica Neue"/>
                <a:cs typeface="Helvetica Neue"/>
                <a:sym typeface="Helvetica Neue"/>
              </a:rPr>
              <a:t>Output</a:t>
            </a:r>
            <a:r>
              <a:t>: optimized IR</a:t>
            </a:r>
          </a:p>
          <a:p>
            <a:r>
              <a:rPr b="1">
                <a:latin typeface="Helvetica Neue"/>
                <a:ea typeface="Helvetica Neue"/>
                <a:cs typeface="Helvetica Neue"/>
                <a:sym typeface="Helvetica Neue"/>
              </a:rPr>
              <a:t>Actions</a:t>
            </a:r>
            <a:r>
              <a:t>: </a:t>
            </a:r>
            <a:r>
              <a:rPr i="1"/>
              <a:t>Improve code</a:t>
            </a:r>
            <a:endParaRPr b="1" i="1">
              <a:latin typeface="Helvetica Neue"/>
              <a:ea typeface="Helvetica Neue"/>
              <a:cs typeface="Helvetica Neue"/>
              <a:sym typeface="Helvetica Neue"/>
            </a:endParaRPr>
          </a:p>
          <a:p>
            <a:pPr lvl="1"/>
            <a:r>
              <a:t>make it run faster; make it smaller</a:t>
            </a:r>
          </a:p>
          <a:p>
            <a:pPr lvl="1"/>
            <a:r>
              <a:t>several passes: local and global optimization</a:t>
            </a:r>
          </a:p>
          <a:p>
            <a:pPr lvl="1"/>
            <a:r>
              <a:t>more time spent in compilation; less time in execution</a:t>
            </a:r>
          </a:p>
        </p:txBody>
      </p:sp>
      <p:sp>
        <p:nvSpPr>
          <p:cNvPr id="225" name="Shape 22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18</a:t>
            </a:fld>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title"/>
          </p:nvPr>
        </p:nvSpPr>
        <p:spPr>
          <a:prstGeom prst="rect">
            <a:avLst/>
          </a:prstGeom>
        </p:spPr>
        <p:txBody>
          <a:bodyPr/>
          <a:lstStyle/>
          <a:p>
            <a:r>
              <a:rPr dirty="0"/>
              <a:t>Code generator</a:t>
            </a:r>
            <a:r>
              <a:rPr lang="en-US" dirty="0"/>
              <a:t> (~P6)</a:t>
            </a:r>
            <a:endParaRPr dirty="0"/>
          </a:p>
        </p:txBody>
      </p:sp>
      <p:sp>
        <p:nvSpPr>
          <p:cNvPr id="228" name="Shape 228"/>
          <p:cNvSpPr>
            <a:spLocks noGrp="1"/>
          </p:cNvSpPr>
          <p:nvPr>
            <p:ph type="body" idx="1"/>
          </p:nvPr>
        </p:nvSpPr>
        <p:spPr>
          <a:prstGeom prst="rect">
            <a:avLst/>
          </a:prstGeom>
        </p:spPr>
        <p:txBody>
          <a:bodyPr/>
          <a:lstStyle/>
          <a:p>
            <a:pPr>
              <a:defRPr b="1">
                <a:latin typeface="Helvetica Neue"/>
                <a:ea typeface="Helvetica Neue"/>
                <a:cs typeface="Helvetica Neue"/>
                <a:sym typeface="Helvetica Neue"/>
              </a:defRPr>
            </a:pPr>
            <a:r>
              <a:rPr dirty="0"/>
              <a:t>Input: </a:t>
            </a:r>
            <a:r>
              <a:rPr b="0" dirty="0">
                <a:latin typeface="Helvetica Neue Light"/>
                <a:ea typeface="Helvetica Neue Light"/>
                <a:cs typeface="Helvetica Neue Light"/>
                <a:sym typeface="Helvetica Neue Light"/>
              </a:rPr>
              <a:t>IR from optimizer</a:t>
            </a:r>
          </a:p>
          <a:p>
            <a:pPr>
              <a:defRPr b="1">
                <a:latin typeface="Helvetica Neue"/>
                <a:ea typeface="Helvetica Neue"/>
                <a:cs typeface="Helvetica Neue"/>
                <a:sym typeface="Helvetica Neue"/>
              </a:defRPr>
            </a:pPr>
            <a:r>
              <a:rPr dirty="0"/>
              <a:t>Output: </a:t>
            </a:r>
            <a:r>
              <a:rPr b="0" dirty="0">
                <a:latin typeface="Helvetica Neue Light"/>
                <a:ea typeface="Helvetica Neue Light"/>
                <a:cs typeface="Helvetica Neue Light"/>
                <a:sym typeface="Helvetica Neue Light"/>
              </a:rPr>
              <a:t>target code</a:t>
            </a:r>
          </a:p>
        </p:txBody>
      </p:sp>
      <p:sp>
        <p:nvSpPr>
          <p:cNvPr id="229" name="Shape 229"/>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19</a:t>
            </a:fld>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prstGeom prst="rect">
            <a:avLst/>
          </a:prstGeom>
        </p:spPr>
        <p:txBody>
          <a:bodyPr/>
          <a:lstStyle/>
          <a:p>
            <a:r>
              <a:rPr dirty="0"/>
              <a:t>About me</a:t>
            </a:r>
          </a:p>
        </p:txBody>
      </p:sp>
      <p:sp>
        <p:nvSpPr>
          <p:cNvPr id="123" name="Shape 123"/>
          <p:cNvSpPr>
            <a:spLocks noGrp="1"/>
          </p:cNvSpPr>
          <p:nvPr>
            <p:ph type="body" idx="1"/>
          </p:nvPr>
        </p:nvSpPr>
        <p:spPr>
          <a:xfrm>
            <a:off x="812800" y="2609850"/>
            <a:ext cx="11099800" cy="6286500"/>
          </a:xfrm>
          <a:prstGeom prst="rect">
            <a:avLst/>
          </a:prstGeom>
        </p:spPr>
        <p:txBody>
          <a:bodyPr anchor="t">
            <a:normAutofit/>
          </a:bodyPr>
          <a:lstStyle/>
          <a:p>
            <a:r>
              <a:rPr dirty="0"/>
              <a:t>PhD at </a:t>
            </a:r>
            <a:r>
              <a:rPr lang="en-US" dirty="0"/>
              <a:t>University of Toronto</a:t>
            </a:r>
          </a:p>
          <a:p>
            <a:r>
              <a:rPr lang="en-US" dirty="0"/>
              <a:t>Joined University of </a:t>
            </a:r>
            <a:r>
              <a:rPr dirty="0"/>
              <a:t>Wisconsin </a:t>
            </a:r>
            <a:r>
              <a:rPr lang="en-US" dirty="0"/>
              <a:t>in 2015</a:t>
            </a:r>
            <a:endParaRPr dirty="0"/>
          </a:p>
          <a:p>
            <a:r>
              <a:rPr lang="en-US" dirty="0"/>
              <a:t>Part of </a:t>
            </a:r>
            <a:r>
              <a:rPr lang="en-US" b="1" dirty="0" err="1"/>
              <a:t>madPL</a:t>
            </a:r>
            <a:r>
              <a:rPr lang="en-US" dirty="0"/>
              <a:t> group</a:t>
            </a:r>
            <a:r>
              <a:rPr dirty="0"/>
              <a:t> </a:t>
            </a:r>
          </a:p>
          <a:p>
            <a:pPr lvl="1"/>
            <a:r>
              <a:rPr lang="en-US" dirty="0"/>
              <a:t>Program verification</a:t>
            </a:r>
          </a:p>
          <a:p>
            <a:pPr lvl="1"/>
            <a:r>
              <a:rPr lang="en-US" dirty="0"/>
              <a:t>Program synthesis</a:t>
            </a:r>
            <a:endParaRPr dirty="0"/>
          </a:p>
          <a:p>
            <a:endParaRPr dirty="0"/>
          </a:p>
          <a:p>
            <a:r>
              <a:rPr lang="en-US" dirty="0">
                <a:hlinkClick r:id="rId2"/>
              </a:rPr>
              <a:t>http://pages.cs.wisc.edu/~aws/</a:t>
            </a:r>
            <a:endParaRPr dirty="0"/>
          </a:p>
        </p:txBody>
      </p:sp>
      <p:sp>
        <p:nvSpPr>
          <p:cNvPr id="124" name="Shape 124"/>
          <p:cNvSpPr>
            <a:spLocks noGrp="1"/>
          </p:cNvSpPr>
          <p:nvPr>
            <p:ph type="sldNum" sz="quarter" idx="2"/>
          </p:nvPr>
        </p:nvSpPr>
        <p:spPr>
          <a:xfrm>
            <a:off x="12604176" y="9295557"/>
            <a:ext cx="255564"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p:cNvSpPr>
          <p:nvPr>
            <p:ph type="title"/>
          </p:nvPr>
        </p:nvSpPr>
        <p:spPr>
          <a:prstGeom prst="rect">
            <a:avLst/>
          </a:prstGeom>
        </p:spPr>
        <p:txBody>
          <a:bodyPr/>
          <a:lstStyle/>
          <a:p>
            <a:r>
              <a:rPr dirty="0"/>
              <a:t>Symbol table</a:t>
            </a:r>
            <a:r>
              <a:rPr lang="en-US" dirty="0"/>
              <a:t> (P1)</a:t>
            </a:r>
            <a:endParaRPr dirty="0"/>
          </a:p>
        </p:txBody>
      </p:sp>
      <p:sp>
        <p:nvSpPr>
          <p:cNvPr id="232" name="Shape 232"/>
          <p:cNvSpPr>
            <a:spLocks noGrp="1"/>
          </p:cNvSpPr>
          <p:nvPr>
            <p:ph type="body" idx="1"/>
          </p:nvPr>
        </p:nvSpPr>
        <p:spPr>
          <a:prstGeom prst="rect">
            <a:avLst/>
          </a:prstGeom>
        </p:spPr>
        <p:txBody>
          <a:bodyPr/>
          <a:lstStyle/>
          <a:p>
            <a:r>
              <a:t>Compiler keeps track of names in</a:t>
            </a:r>
          </a:p>
          <a:p>
            <a:pPr lvl="1"/>
            <a:r>
              <a:t>semantic analyzer — both name analysis and type checking</a:t>
            </a:r>
          </a:p>
          <a:p>
            <a:pPr lvl="1"/>
            <a:r>
              <a:t>code generation — offsets into stack</a:t>
            </a:r>
          </a:p>
          <a:p>
            <a:pPr lvl="1"/>
            <a:r>
              <a:t>optimizer — def-use info</a:t>
            </a:r>
          </a:p>
          <a:p>
            <a:endParaRPr/>
          </a:p>
          <a:p>
            <a:r>
              <a:t>P1: implement symbol table</a:t>
            </a:r>
          </a:p>
        </p:txBody>
      </p:sp>
      <p:sp>
        <p:nvSpPr>
          <p:cNvPr id="233" name="Shape 233"/>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20</a:t>
            </a:fld>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p:cNvSpPr>
          <p:nvPr>
            <p:ph type="title"/>
          </p:nvPr>
        </p:nvSpPr>
        <p:spPr>
          <a:prstGeom prst="rect">
            <a:avLst/>
          </a:prstGeom>
        </p:spPr>
        <p:txBody>
          <a:bodyPr/>
          <a:lstStyle/>
          <a:p>
            <a:r>
              <a:t>Symbol table</a:t>
            </a:r>
          </a:p>
        </p:txBody>
      </p:sp>
      <p:sp>
        <p:nvSpPr>
          <p:cNvPr id="236" name="Shape 236"/>
          <p:cNvSpPr>
            <a:spLocks noGrp="1"/>
          </p:cNvSpPr>
          <p:nvPr>
            <p:ph type="body" idx="1"/>
          </p:nvPr>
        </p:nvSpPr>
        <p:spPr>
          <a:prstGeom prst="rect">
            <a:avLst/>
          </a:prstGeom>
        </p:spPr>
        <p:txBody>
          <a:bodyPr/>
          <a:lstStyle/>
          <a:p>
            <a:r>
              <a:rPr dirty="0"/>
              <a:t>Block-structured language</a:t>
            </a:r>
          </a:p>
          <a:p>
            <a:pPr lvl="1"/>
            <a:r>
              <a:rPr lang="en-US" dirty="0"/>
              <a:t>J</a:t>
            </a:r>
            <a:r>
              <a:rPr dirty="0"/>
              <a:t>ava, </a:t>
            </a:r>
            <a:r>
              <a:rPr lang="en-US" dirty="0"/>
              <a:t>C</a:t>
            </a:r>
            <a:r>
              <a:rPr dirty="0"/>
              <a:t>, </a:t>
            </a:r>
            <a:r>
              <a:rPr lang="en-US" dirty="0"/>
              <a:t>C</a:t>
            </a:r>
            <a:r>
              <a:rPr dirty="0"/>
              <a:t>++</a:t>
            </a:r>
          </a:p>
          <a:p>
            <a:pPr lvl="1"/>
            <a:r>
              <a:rPr dirty="0"/>
              <a:t>Ideas:</a:t>
            </a:r>
          </a:p>
          <a:p>
            <a:pPr lvl="2"/>
            <a:r>
              <a:rPr dirty="0"/>
              <a:t>nested visibility of names (no access to a variable out of scope)</a:t>
            </a:r>
          </a:p>
          <a:p>
            <a:pPr lvl="2"/>
            <a:r>
              <a:rPr dirty="0"/>
              <a:t>easy to tell which def of a name applies (nearest definition)</a:t>
            </a:r>
          </a:p>
          <a:p>
            <a:pPr lvl="2"/>
            <a:r>
              <a:rPr dirty="0"/>
              <a:t>lifetime of data is bound to scope</a:t>
            </a:r>
          </a:p>
        </p:txBody>
      </p:sp>
      <p:sp>
        <p:nvSpPr>
          <p:cNvPr id="237" name="Shape 23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21</a:t>
            </a:fld>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prstGeom prst="rect">
            <a:avLst/>
          </a:prstGeom>
        </p:spPr>
        <p:txBody>
          <a:bodyPr/>
          <a:lstStyle/>
          <a:p>
            <a:r>
              <a:t>Symbol table</a:t>
            </a:r>
          </a:p>
        </p:txBody>
      </p:sp>
      <p:sp>
        <p:nvSpPr>
          <p:cNvPr id="240" name="Shape 240"/>
          <p:cNvSpPr>
            <a:spLocks noGrp="1"/>
          </p:cNvSpPr>
          <p:nvPr>
            <p:ph type="body" idx="1"/>
          </p:nvPr>
        </p:nvSpPr>
        <p:spPr>
          <a:prstGeom prst="rect">
            <a:avLst/>
          </a:prstGeom>
        </p:spPr>
        <p:txBody>
          <a:bodyPr/>
          <a:lstStyle/>
          <a:p>
            <a:pPr defTabSz="554990">
              <a:spcBef>
                <a:spcPts val="3900"/>
              </a:spcBef>
              <a:defRPr sz="3989">
                <a:latin typeface="Menlo"/>
                <a:ea typeface="Menlo"/>
                <a:cs typeface="Menlo"/>
                <a:sym typeface="Menlo"/>
              </a:defRPr>
            </a:pPr>
            <a:r>
              <a:t> </a:t>
            </a:r>
            <a:r>
              <a:rPr b="1"/>
              <a:t>int</a:t>
            </a:r>
            <a:r>
              <a:t> x, y;</a:t>
            </a:r>
          </a:p>
          <a:p>
            <a:pPr defTabSz="554990">
              <a:spcBef>
                <a:spcPts val="3900"/>
              </a:spcBef>
              <a:defRPr sz="3989">
                <a:latin typeface="Menlo"/>
                <a:ea typeface="Menlo"/>
                <a:cs typeface="Menlo"/>
                <a:sym typeface="Menlo"/>
              </a:defRPr>
            </a:pPr>
            <a:r>
              <a:t> </a:t>
            </a:r>
            <a:r>
              <a:rPr b="1"/>
              <a:t>void</a:t>
            </a:r>
            <a:r>
              <a:t> A() {</a:t>
            </a:r>
          </a:p>
          <a:p>
            <a:pPr lvl="1" indent="217170" defTabSz="554990">
              <a:lnSpc>
                <a:spcPct val="50000"/>
              </a:lnSpc>
              <a:spcBef>
                <a:spcPts val="3900"/>
              </a:spcBef>
              <a:defRPr sz="3989">
                <a:latin typeface="Menlo"/>
                <a:ea typeface="Menlo"/>
                <a:cs typeface="Menlo"/>
                <a:sym typeface="Menlo"/>
              </a:defRPr>
            </a:pPr>
            <a:r>
              <a:t>  </a:t>
            </a:r>
            <a:r>
              <a:rPr b="1"/>
              <a:t>double</a:t>
            </a:r>
            <a:r>
              <a:t> x, z;</a:t>
            </a:r>
          </a:p>
          <a:p>
            <a:pPr lvl="2" indent="434340" defTabSz="554990">
              <a:lnSpc>
                <a:spcPct val="50000"/>
              </a:lnSpc>
              <a:spcBef>
                <a:spcPts val="3900"/>
              </a:spcBef>
              <a:defRPr sz="3989" i="0">
                <a:latin typeface="Menlo"/>
                <a:ea typeface="Menlo"/>
                <a:cs typeface="Menlo"/>
                <a:sym typeface="Menlo"/>
              </a:defRPr>
            </a:pPr>
            <a:r>
              <a:t> C(x, y, z) </a:t>
            </a:r>
          </a:p>
          <a:p>
            <a:pPr defTabSz="554990">
              <a:spcBef>
                <a:spcPts val="3900"/>
              </a:spcBef>
              <a:defRPr sz="3989">
                <a:latin typeface="Menlo"/>
                <a:ea typeface="Menlo"/>
                <a:cs typeface="Menlo"/>
                <a:sym typeface="Menlo"/>
              </a:defRPr>
            </a:pPr>
            <a:r>
              <a:t> }</a:t>
            </a:r>
          </a:p>
          <a:p>
            <a:pPr defTabSz="554990">
              <a:spcBef>
                <a:spcPts val="3900"/>
              </a:spcBef>
              <a:defRPr sz="3989">
                <a:latin typeface="Menlo"/>
                <a:ea typeface="Menlo"/>
                <a:cs typeface="Menlo"/>
                <a:sym typeface="Menlo"/>
              </a:defRPr>
            </a:pPr>
            <a:r>
              <a:t> </a:t>
            </a:r>
            <a:r>
              <a:rPr b="1"/>
              <a:t>void</a:t>
            </a:r>
            <a:r>
              <a:t> B() {</a:t>
            </a:r>
          </a:p>
          <a:p>
            <a:pPr defTabSz="554990">
              <a:spcBef>
                <a:spcPts val="3900"/>
              </a:spcBef>
              <a:defRPr sz="3989">
                <a:latin typeface="Menlo"/>
                <a:ea typeface="Menlo"/>
                <a:cs typeface="Menlo"/>
                <a:sym typeface="Menlo"/>
              </a:defRPr>
            </a:pPr>
            <a:r>
              <a:t>   C(x, y, z);</a:t>
            </a:r>
          </a:p>
          <a:p>
            <a:pPr defTabSz="554990">
              <a:spcBef>
                <a:spcPts val="3900"/>
              </a:spcBef>
              <a:defRPr sz="3989">
                <a:latin typeface="Menlo"/>
                <a:ea typeface="Menlo"/>
                <a:cs typeface="Menlo"/>
                <a:sym typeface="Menlo"/>
              </a:defRPr>
            </a:pPr>
            <a:r>
              <a:t> }</a:t>
            </a:r>
          </a:p>
        </p:txBody>
      </p:sp>
      <p:sp>
        <p:nvSpPr>
          <p:cNvPr id="241" name="Shape 24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22</a:t>
            </a:fld>
            <a:endParaRPr/>
          </a:p>
        </p:txBody>
      </p:sp>
      <p:sp>
        <p:nvSpPr>
          <p:cNvPr id="242" name="Shape 242"/>
          <p:cNvSpPr/>
          <p:nvPr/>
        </p:nvSpPr>
        <p:spPr>
          <a:xfrm>
            <a:off x="6423812" y="1943150"/>
            <a:ext cx="5287976" cy="11937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r>
              <a:rPr b="1"/>
              <a:t>block structure</a:t>
            </a:r>
            <a:r>
              <a:t>: </a:t>
            </a:r>
            <a:r>
              <a:rPr i="1"/>
              <a:t>need </a:t>
            </a:r>
          </a:p>
          <a:p>
            <a:r>
              <a:rPr i="1"/>
              <a:t>symbol table with nesting</a:t>
            </a:r>
          </a:p>
        </p:txBody>
      </p:sp>
      <p:sp>
        <p:nvSpPr>
          <p:cNvPr id="243" name="Shape 243"/>
          <p:cNvSpPr/>
          <p:nvPr/>
        </p:nvSpPr>
        <p:spPr>
          <a:xfrm>
            <a:off x="5983401" y="3492550"/>
            <a:ext cx="6371998"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lvl1pPr>
          </a:lstStyle>
          <a:p>
            <a:r>
              <a:t>implement as list of hashtables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prstGeom prst="rect">
            <a:avLst/>
          </a:prstGeom>
        </p:spPr>
        <p:txBody>
          <a:bodyPr/>
          <a:lstStyle/>
          <a:p>
            <a:r>
              <a:t>About the course</a:t>
            </a:r>
          </a:p>
        </p:txBody>
      </p:sp>
      <p:sp>
        <p:nvSpPr>
          <p:cNvPr id="127" name="Shape 127"/>
          <p:cNvSpPr>
            <a:spLocks noGrp="1"/>
          </p:cNvSpPr>
          <p:nvPr>
            <p:ph type="body" idx="1"/>
          </p:nvPr>
        </p:nvSpPr>
        <p:spPr>
          <a:prstGeom prst="rect">
            <a:avLst/>
          </a:prstGeom>
        </p:spPr>
        <p:txBody>
          <a:bodyPr/>
          <a:lstStyle/>
          <a:p>
            <a:r>
              <a:rPr dirty="0"/>
              <a:t>We will study compilers</a:t>
            </a:r>
          </a:p>
          <a:p>
            <a:r>
              <a:rPr dirty="0"/>
              <a:t>We will understand how they work</a:t>
            </a:r>
          </a:p>
          <a:p>
            <a:r>
              <a:rPr dirty="0"/>
              <a:t>We will build a </a:t>
            </a:r>
            <a:r>
              <a:rPr b="1" dirty="0">
                <a:latin typeface="Helvetica Neue"/>
                <a:ea typeface="Helvetica Neue"/>
                <a:cs typeface="Helvetica Neue"/>
                <a:sym typeface="Helvetica Neue"/>
              </a:rPr>
              <a:t>full</a:t>
            </a:r>
            <a:r>
              <a:rPr dirty="0"/>
              <a:t> compiler</a:t>
            </a:r>
          </a:p>
          <a:p>
            <a:r>
              <a:rPr dirty="0"/>
              <a:t>We will have fun</a:t>
            </a:r>
          </a:p>
        </p:txBody>
      </p:sp>
      <p:sp>
        <p:nvSpPr>
          <p:cNvPr id="128" name="Shape 128"/>
          <p:cNvSpPr>
            <a:spLocks noGrp="1"/>
          </p:cNvSpPr>
          <p:nvPr>
            <p:ph type="sldNum" sz="quarter" idx="2"/>
          </p:nvPr>
        </p:nvSpPr>
        <p:spPr>
          <a:xfrm>
            <a:off x="12604176" y="9295557"/>
            <a:ext cx="255564"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Mechanics</a:t>
            </a:r>
          </a:p>
        </p:txBody>
      </p:sp>
      <p:sp>
        <p:nvSpPr>
          <p:cNvPr id="3" name="Text Placeholder 2"/>
          <p:cNvSpPr>
            <a:spLocks noGrp="1"/>
          </p:cNvSpPr>
          <p:nvPr>
            <p:ph type="body" idx="1"/>
          </p:nvPr>
        </p:nvSpPr>
        <p:spPr>
          <a:xfrm>
            <a:off x="355359" y="2609850"/>
            <a:ext cx="12602251" cy="6846176"/>
          </a:xfrm>
        </p:spPr>
        <p:txBody>
          <a:bodyPr>
            <a:normAutofit/>
          </a:bodyPr>
          <a:lstStyle/>
          <a:p>
            <a:pPr marL="571500" indent="-571500">
              <a:lnSpc>
                <a:spcPct val="100000"/>
              </a:lnSpc>
              <a:spcBef>
                <a:spcPts val="1800"/>
              </a:spcBef>
              <a:buFont typeface="Arial" panose="020B0604020202020204" pitchFamily="34" charset="0"/>
              <a:buChar char="•"/>
              <a:defRPr sz="4300"/>
            </a:pPr>
            <a:r>
              <a:rPr lang="en-US" sz="4400" dirty="0"/>
              <a:t>Home page: </a:t>
            </a:r>
            <a:r>
              <a:rPr lang="en-US" sz="3200" u="sng" dirty="0">
                <a:solidFill>
                  <a:schemeClr val="accent1">
                    <a:lumMod val="60000"/>
                    <a:lumOff val="40000"/>
                  </a:schemeClr>
                </a:solidFill>
                <a:hlinkClick r:id="rId2"/>
              </a:rPr>
              <a:t>http://cs.wisc.edu/~aws/courses/</a:t>
            </a:r>
            <a:r>
              <a:rPr lang="en-US" sz="3200" u="sng" dirty="0" err="1">
                <a:solidFill>
                  <a:schemeClr val="accent1">
                    <a:lumMod val="60000"/>
                    <a:lumOff val="40000"/>
                  </a:schemeClr>
                </a:solidFill>
                <a:hlinkClick r:id="rId2"/>
              </a:rPr>
              <a:t>cs536</a:t>
            </a:r>
            <a:endParaRPr lang="en-US" sz="3200" dirty="0"/>
          </a:p>
          <a:p>
            <a:pPr marL="571500" indent="-571500">
              <a:buFont typeface="Arial" panose="020B0604020202020204" pitchFamily="34" charset="0"/>
              <a:buChar char="•"/>
            </a:pPr>
            <a:r>
              <a:rPr lang="en-US" dirty="0"/>
              <a:t>Workload:</a:t>
            </a:r>
          </a:p>
          <a:p>
            <a:pPr marL="2275416" lvl="3" indent="-571500">
              <a:buFont typeface="Arial" panose="020B0604020202020204" pitchFamily="34" charset="0"/>
              <a:buChar char="•"/>
            </a:pPr>
            <a:r>
              <a:rPr lang="en-US" dirty="0"/>
              <a:t>6 Programs (40% = 5% + 7% + 7% + 7% + 7% + 7%)</a:t>
            </a:r>
          </a:p>
          <a:p>
            <a:pPr marL="2275416" lvl="3" indent="-571500">
              <a:buFont typeface="Arial" panose="020B0604020202020204" pitchFamily="34" charset="0"/>
              <a:buChar char="•"/>
            </a:pPr>
            <a:r>
              <a:rPr lang="en-US" dirty="0"/>
              <a:t>2 exams (midterm: 30% + final: 30%)</a:t>
            </a:r>
          </a:p>
        </p:txBody>
      </p:sp>
      <p:sp>
        <p:nvSpPr>
          <p:cNvPr id="4" name="Shape 130"/>
          <p:cNvSpPr txBox="1">
            <a:spLocks/>
          </p:cNvSpPr>
          <p:nvPr/>
        </p:nvSpPr>
        <p:spPr>
          <a:xfrm>
            <a:off x="1334643" y="8127932"/>
            <a:ext cx="10335515" cy="1328094"/>
          </a:xfrm>
          <a:prstGeom prst="rect">
            <a:avLst/>
          </a:prstGeom>
        </p:spPr>
        <p:txBody>
          <a:bodyPr wrap="none"/>
          <a:lst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a:lstStyle>
          <a:p>
            <a:pPr marL="0" indent="0" hangingPunct="1">
              <a:spcBef>
                <a:spcPts val="600"/>
              </a:spcBef>
              <a:buNone/>
              <a:defRPr sz="4300"/>
            </a:pPr>
            <a:endParaRPr lang="en-US" sz="2800" u="sng" dirty="0"/>
          </a:p>
        </p:txBody>
      </p:sp>
    </p:spTree>
    <p:extLst>
      <p:ext uri="{BB962C8B-B14F-4D97-AF65-F5344CB8AC3E}">
        <p14:creationId xmlns:p14="http://schemas.microsoft.com/office/powerpoint/2010/main" val="338155985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sldNum" sz="quarter" idx="2"/>
          </p:nvPr>
        </p:nvSpPr>
        <p:spPr>
          <a:xfrm>
            <a:off x="12604176" y="9295557"/>
            <a:ext cx="255564"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pic>
        <p:nvPicPr>
          <p:cNvPr id="133" name="L1.png"/>
          <p:cNvPicPr>
            <a:picLocks noChangeAspect="1"/>
          </p:cNvPicPr>
          <p:nvPr/>
        </p:nvPicPr>
        <p:blipFill>
          <a:blip r:embed="rId2"/>
          <a:stretch>
            <a:fillRect/>
          </a:stretch>
        </p:blipFill>
        <p:spPr>
          <a:xfrm>
            <a:off x="-148961" y="-2209800"/>
            <a:ext cx="13302722" cy="9977041"/>
          </a:xfrm>
          <a:prstGeom prst="rect">
            <a:avLst/>
          </a:prstGeom>
          <a:ln w="12700">
            <a:miter lim="400000"/>
          </a:ln>
        </p:spPr>
      </p:pic>
      <p:sp>
        <p:nvSpPr>
          <p:cNvPr id="134" name="Shape 134"/>
          <p:cNvSpPr>
            <a:spLocks noGrp="1"/>
          </p:cNvSpPr>
          <p:nvPr>
            <p:ph type="body" idx="1"/>
          </p:nvPr>
        </p:nvSpPr>
        <p:spPr>
          <a:xfrm>
            <a:off x="952500" y="4251374"/>
            <a:ext cx="11099800" cy="4891734"/>
          </a:xfrm>
          <a:prstGeom prst="rect">
            <a:avLst/>
          </a:prstGeom>
        </p:spPr>
        <p:txBody>
          <a:bodyPr/>
          <a:lstStyle/>
          <a:p>
            <a:r>
              <a:rPr dirty="0"/>
              <a:t>A compiler is a </a:t>
            </a:r>
          </a:p>
          <a:p>
            <a:pPr lvl="1"/>
            <a:r>
              <a:rPr dirty="0"/>
              <a:t>recognizer of language </a:t>
            </a:r>
            <a:r>
              <a:rPr i="1" dirty="0"/>
              <a:t>S</a:t>
            </a:r>
            <a:endParaRPr b="1" dirty="0">
              <a:latin typeface="Helvetica Neue"/>
              <a:ea typeface="Helvetica Neue"/>
              <a:cs typeface="Helvetica Neue"/>
              <a:sym typeface="Helvetica Neue"/>
            </a:endParaRPr>
          </a:p>
          <a:p>
            <a:pPr lvl="1"/>
            <a:r>
              <a:rPr dirty="0"/>
              <a:t>a translator from </a:t>
            </a:r>
            <a:r>
              <a:rPr i="1" dirty="0"/>
              <a:t>S</a:t>
            </a:r>
            <a:r>
              <a:rPr dirty="0"/>
              <a:t> to </a:t>
            </a:r>
            <a:r>
              <a:rPr i="1" dirty="0"/>
              <a:t>T</a:t>
            </a:r>
          </a:p>
          <a:p>
            <a:pPr lvl="1"/>
            <a:r>
              <a:rPr dirty="0"/>
              <a:t>a program in language H</a:t>
            </a:r>
          </a:p>
          <a:p>
            <a:pPr lvl="1"/>
            <a:endParaRPr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sldNum" sz="quarter" idx="2"/>
          </p:nvPr>
        </p:nvSpPr>
        <p:spPr>
          <a:xfrm>
            <a:off x="12604176" y="9295557"/>
            <a:ext cx="255564"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6</a:t>
            </a:fld>
            <a:endParaRPr/>
          </a:p>
        </p:txBody>
      </p:sp>
      <p:pic>
        <p:nvPicPr>
          <p:cNvPr id="137" name="L1frontback.png"/>
          <p:cNvPicPr>
            <a:picLocks noChangeAspect="1"/>
          </p:cNvPicPr>
          <p:nvPr/>
        </p:nvPicPr>
        <p:blipFill>
          <a:blip r:embed="rId2"/>
          <a:stretch>
            <a:fillRect/>
          </a:stretch>
        </p:blipFill>
        <p:spPr>
          <a:xfrm>
            <a:off x="0" y="-1831824"/>
            <a:ext cx="13004800" cy="9753600"/>
          </a:xfrm>
          <a:prstGeom prst="rect">
            <a:avLst/>
          </a:prstGeom>
          <a:ln w="12700">
            <a:miter lim="400000"/>
          </a:ln>
        </p:spPr>
      </p:pic>
      <p:sp>
        <p:nvSpPr>
          <p:cNvPr id="138" name="Shape 138"/>
          <p:cNvSpPr>
            <a:spLocks noGrp="1"/>
          </p:cNvSpPr>
          <p:nvPr>
            <p:ph type="body" idx="1"/>
          </p:nvPr>
        </p:nvSpPr>
        <p:spPr>
          <a:xfrm>
            <a:off x="797135" y="4570682"/>
            <a:ext cx="11651676" cy="4891734"/>
          </a:xfrm>
          <a:prstGeom prst="rect">
            <a:avLst/>
          </a:prstGeom>
        </p:spPr>
        <p:txBody>
          <a:bodyPr>
            <a:normAutofit fontScale="92500" lnSpcReduction="20000"/>
          </a:bodyPr>
          <a:lstStyle/>
          <a:p>
            <a:r>
              <a:rPr b="1" dirty="0">
                <a:latin typeface="Helvetica Neue"/>
                <a:ea typeface="Helvetica Neue"/>
                <a:cs typeface="Helvetica Neue"/>
                <a:sym typeface="Helvetica Neue"/>
              </a:rPr>
              <a:t>front end</a:t>
            </a:r>
            <a:r>
              <a:rPr dirty="0"/>
              <a:t> = </a:t>
            </a:r>
            <a:r>
              <a:rPr lang="en-US" dirty="0"/>
              <a:t>recognize</a:t>
            </a:r>
            <a:r>
              <a:rPr dirty="0"/>
              <a:t> source code </a:t>
            </a:r>
            <a:r>
              <a:rPr i="1" dirty="0"/>
              <a:t>S</a:t>
            </a:r>
            <a:r>
              <a:rPr lang="en-US" dirty="0"/>
              <a:t>; </a:t>
            </a:r>
          </a:p>
          <a:p>
            <a:r>
              <a:rPr lang="en-US" dirty="0"/>
              <a:t>				   map S to IR</a:t>
            </a:r>
            <a:endParaRPr i="1" dirty="0"/>
          </a:p>
          <a:p>
            <a:r>
              <a:rPr b="1" dirty="0">
                <a:latin typeface="Helvetica Neue"/>
                <a:ea typeface="Helvetica Neue"/>
                <a:cs typeface="Helvetica Neue"/>
                <a:sym typeface="Helvetica Neue"/>
              </a:rPr>
              <a:t>IR</a:t>
            </a:r>
            <a:r>
              <a:rPr dirty="0"/>
              <a:t> = intermediate representation</a:t>
            </a:r>
          </a:p>
          <a:p>
            <a:r>
              <a:rPr b="1" dirty="0">
                <a:latin typeface="Helvetica Neue"/>
                <a:ea typeface="Helvetica Neue"/>
                <a:cs typeface="Helvetica Neue"/>
                <a:sym typeface="Helvetica Neue"/>
              </a:rPr>
              <a:t>back end</a:t>
            </a:r>
            <a:r>
              <a:rPr dirty="0"/>
              <a:t> = map IR to T</a:t>
            </a:r>
            <a:endParaRPr lang="en-US" dirty="0"/>
          </a:p>
          <a:p>
            <a:endParaRPr lang="en-US" dirty="0"/>
          </a:p>
          <a:p>
            <a:r>
              <a:rPr lang="en-US" dirty="0"/>
              <a:t>Executing the T program produces the same</a:t>
            </a:r>
          </a:p>
          <a:p>
            <a:r>
              <a:rPr lang="en-US" dirty="0"/>
              <a:t>result as executing the S program?</a:t>
            </a:r>
            <a:endParaRPr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952500" y="-20650"/>
            <a:ext cx="2628900" cy="2159001"/>
          </a:xfrm>
          <a:prstGeom prst="rect">
            <a:avLst/>
          </a:prstGeom>
        </p:spPr>
        <p:txBody>
          <a:bodyPr/>
          <a:lstStyle>
            <a:lvl1pPr defTabSz="403097">
              <a:defRPr sz="4416"/>
            </a:lvl1pPr>
          </a:lstStyle>
          <a:p>
            <a:r>
              <a:t>Phases of a compiler</a:t>
            </a:r>
          </a:p>
        </p:txBody>
      </p:sp>
      <p:sp>
        <p:nvSpPr>
          <p:cNvPr id="141" name="Shape 141"/>
          <p:cNvSpPr>
            <a:spLocks noGrp="1"/>
          </p:cNvSpPr>
          <p:nvPr>
            <p:ph type="sldNum" sz="quarter" idx="2"/>
          </p:nvPr>
        </p:nvSpPr>
        <p:spPr>
          <a:xfrm>
            <a:off x="12604176" y="9295557"/>
            <a:ext cx="255564"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7</a:t>
            </a:fld>
            <a:endParaRPr/>
          </a:p>
        </p:txBody>
      </p:sp>
      <p:pic>
        <p:nvPicPr>
          <p:cNvPr id="142" name="Screen Shot 2015-08-21 at 11.43.47 AM.png"/>
          <p:cNvPicPr>
            <a:picLocks noChangeAspect="1"/>
          </p:cNvPicPr>
          <p:nvPr/>
        </p:nvPicPr>
        <p:blipFill>
          <a:blip r:embed="rId2"/>
          <a:stretch>
            <a:fillRect/>
          </a:stretch>
        </p:blipFill>
        <p:spPr>
          <a:xfrm>
            <a:off x="3500896" y="-38100"/>
            <a:ext cx="6561808" cy="9753600"/>
          </a:xfrm>
          <a:prstGeom prst="rect">
            <a:avLst/>
          </a:prstGeom>
          <a:ln w="12700">
            <a:miter lim="400000"/>
          </a:ln>
        </p:spPr>
      </p:pic>
      <p:sp>
        <p:nvSpPr>
          <p:cNvPr id="143" name="Shape 143"/>
          <p:cNvSpPr/>
          <p:nvPr/>
        </p:nvSpPr>
        <p:spPr>
          <a:xfrm>
            <a:off x="1838322" y="6220122"/>
            <a:ext cx="8106076" cy="1"/>
          </a:xfrm>
          <a:prstGeom prst="line">
            <a:avLst/>
          </a:prstGeom>
          <a:ln w="88900">
            <a:solidFill>
              <a:srgbClr val="000000"/>
            </a:solidFill>
            <a:custDash>
              <a:ds d="200000" sp="200000"/>
            </a:custDash>
            <a:miter lim="400000"/>
          </a:ln>
        </p:spPr>
        <p:txBody>
          <a:bodyPr lIns="50800" tIns="50800" rIns="50800" bIns="50800" anchor="ctr"/>
          <a:lstStyle/>
          <a:p>
            <a:pPr>
              <a:defRPr sz="2400">
                <a:latin typeface="+mn-lt"/>
                <a:ea typeface="+mn-ea"/>
                <a:cs typeface="+mn-cs"/>
                <a:sym typeface="Helvetica Light"/>
              </a:defRPr>
            </a:pPr>
            <a:endParaRPr/>
          </a:p>
        </p:txBody>
      </p:sp>
      <p:sp>
        <p:nvSpPr>
          <p:cNvPr id="144" name="Shape 144"/>
          <p:cNvSpPr/>
          <p:nvPr/>
        </p:nvSpPr>
        <p:spPr>
          <a:xfrm>
            <a:off x="9120378" y="5270550"/>
            <a:ext cx="1952245"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lvl1pPr>
          </a:lstStyle>
          <a:p>
            <a:r>
              <a:t>front end</a:t>
            </a:r>
          </a:p>
        </p:txBody>
      </p:sp>
      <p:sp>
        <p:nvSpPr>
          <p:cNvPr id="145" name="Shape 145"/>
          <p:cNvSpPr/>
          <p:nvPr/>
        </p:nvSpPr>
        <p:spPr>
          <a:xfrm>
            <a:off x="9103461" y="6350050"/>
            <a:ext cx="1986078"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lvl1pPr>
          </a:lstStyle>
          <a:p>
            <a:r>
              <a:t>back end</a:t>
            </a:r>
          </a:p>
        </p:txBody>
      </p:sp>
      <p:sp>
        <p:nvSpPr>
          <p:cNvPr id="146" name="Shape 146"/>
          <p:cNvSpPr/>
          <p:nvPr/>
        </p:nvSpPr>
        <p:spPr>
          <a:xfrm>
            <a:off x="1028700" y="3606800"/>
            <a:ext cx="1901445" cy="1270000"/>
          </a:xfrm>
          <a:prstGeom prst="rect">
            <a:avLst/>
          </a:prstGeom>
          <a:solidFill>
            <a:schemeClr val="accent1"/>
          </a:solidFill>
          <a:ln w="12700">
            <a:miter lim="400000"/>
          </a:ln>
        </p:spPr>
        <p:txBody>
          <a:bodyPr lIns="50800" tIns="50800" rIns="50800" bIns="50800" anchor="ctr"/>
          <a:lstStyle/>
          <a:p>
            <a:pPr>
              <a:defRPr sz="3200">
                <a:solidFill>
                  <a:srgbClr val="FFFFFF"/>
                </a:solidFill>
                <a:latin typeface="Helvetica"/>
                <a:ea typeface="Helvetica"/>
                <a:cs typeface="Helvetica"/>
                <a:sym typeface="Helvetica"/>
              </a:defRPr>
            </a:pPr>
            <a:endParaRPr/>
          </a:p>
        </p:txBody>
      </p:sp>
      <p:sp>
        <p:nvSpPr>
          <p:cNvPr id="147" name="Shape 147"/>
          <p:cNvSpPr/>
          <p:nvPr/>
        </p:nvSpPr>
        <p:spPr>
          <a:xfrm>
            <a:off x="1195616" y="3751656"/>
            <a:ext cx="1567612" cy="98028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900">
                <a:solidFill>
                  <a:srgbClr val="FFFFFF"/>
                </a:solidFill>
              </a:defRPr>
            </a:pPr>
            <a:r>
              <a:t>Symbol </a:t>
            </a:r>
          </a:p>
          <a:p>
            <a:pPr>
              <a:defRPr sz="2900">
                <a:solidFill>
                  <a:srgbClr val="FFFFFF"/>
                </a:solidFill>
              </a:defRPr>
            </a:pPr>
            <a:r>
              <a:t>table</a:t>
            </a:r>
          </a:p>
        </p:txBody>
      </p:sp>
      <p:sp>
        <p:nvSpPr>
          <p:cNvPr id="148" name="Shape 148"/>
          <p:cNvSpPr/>
          <p:nvPr/>
        </p:nvSpPr>
        <p:spPr>
          <a:xfrm>
            <a:off x="1647037" y="2908350"/>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P1</a:t>
            </a:r>
          </a:p>
        </p:txBody>
      </p:sp>
      <p:sp>
        <p:nvSpPr>
          <p:cNvPr id="149" name="Shape 149"/>
          <p:cNvSpPr/>
          <p:nvPr/>
        </p:nvSpPr>
        <p:spPr>
          <a:xfrm>
            <a:off x="6650837" y="1473250"/>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P2</a:t>
            </a:r>
          </a:p>
        </p:txBody>
      </p:sp>
      <p:sp>
        <p:nvSpPr>
          <p:cNvPr id="150" name="Shape 150"/>
          <p:cNvSpPr/>
          <p:nvPr/>
        </p:nvSpPr>
        <p:spPr>
          <a:xfrm>
            <a:off x="6650837" y="2692450"/>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P3</a:t>
            </a:r>
          </a:p>
        </p:txBody>
      </p:sp>
      <p:sp>
        <p:nvSpPr>
          <p:cNvPr id="151" name="Shape 151"/>
          <p:cNvSpPr/>
          <p:nvPr/>
        </p:nvSpPr>
        <p:spPr>
          <a:xfrm>
            <a:off x="6781800" y="3925905"/>
            <a:ext cx="1469442"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rPr dirty="0"/>
              <a:t>P4, P5</a:t>
            </a:r>
          </a:p>
        </p:txBody>
      </p:sp>
      <p:sp>
        <p:nvSpPr>
          <p:cNvPr id="152" name="Shape 152"/>
          <p:cNvSpPr/>
          <p:nvPr/>
        </p:nvSpPr>
        <p:spPr>
          <a:xfrm>
            <a:off x="6650837" y="7512644"/>
            <a:ext cx="664770" cy="6349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i="1">
                <a:solidFill>
                  <a:schemeClr val="accent1"/>
                </a:solidFill>
              </a:defRPr>
            </a:lvl1pPr>
          </a:lstStyle>
          <a:p>
            <a:r>
              <a:t>P6</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p>
            <a:r>
              <a:rPr dirty="0"/>
              <a:t>Scanner</a:t>
            </a:r>
            <a:r>
              <a:rPr lang="en-US" dirty="0"/>
              <a:t> (P2)</a:t>
            </a:r>
            <a:endParaRPr dirty="0"/>
          </a:p>
        </p:txBody>
      </p:sp>
      <p:sp>
        <p:nvSpPr>
          <p:cNvPr id="155" name="Shape 155"/>
          <p:cNvSpPr>
            <a:spLocks noGrp="1"/>
          </p:cNvSpPr>
          <p:nvPr>
            <p:ph type="body" idx="1"/>
          </p:nvPr>
        </p:nvSpPr>
        <p:spPr>
          <a:prstGeom prst="rect">
            <a:avLst/>
          </a:prstGeom>
        </p:spPr>
        <p:txBody>
          <a:bodyPr/>
          <a:lstStyle/>
          <a:p>
            <a:pPr defTabSz="461518">
              <a:spcBef>
                <a:spcPts val="3300"/>
              </a:spcBef>
              <a:defRPr sz="3318"/>
            </a:pPr>
            <a:r>
              <a:rPr b="1">
                <a:latin typeface="Helvetica Neue"/>
                <a:ea typeface="Helvetica Neue"/>
                <a:cs typeface="Helvetica Neue"/>
                <a:sym typeface="Helvetica Neue"/>
              </a:rPr>
              <a:t>Input</a:t>
            </a:r>
            <a:r>
              <a:t>: characters from source program</a:t>
            </a:r>
          </a:p>
          <a:p>
            <a:pPr defTabSz="461518">
              <a:spcBef>
                <a:spcPts val="3300"/>
              </a:spcBef>
              <a:defRPr sz="3318"/>
            </a:pPr>
            <a:r>
              <a:rPr b="1">
                <a:latin typeface="Helvetica Neue"/>
                <a:ea typeface="Helvetica Neue"/>
                <a:cs typeface="Helvetica Neue"/>
                <a:sym typeface="Helvetica Neue"/>
              </a:rPr>
              <a:t>Output</a:t>
            </a:r>
            <a:r>
              <a:t>: sequence of tokens</a:t>
            </a:r>
          </a:p>
          <a:p>
            <a:pPr defTabSz="461518">
              <a:spcBef>
                <a:spcPts val="3300"/>
              </a:spcBef>
              <a:defRPr sz="3318"/>
            </a:pPr>
            <a:r>
              <a:rPr b="1">
                <a:latin typeface="Helvetica Neue"/>
                <a:ea typeface="Helvetica Neue"/>
                <a:cs typeface="Helvetica Neue"/>
                <a:sym typeface="Helvetica Neue"/>
              </a:rPr>
              <a:t>Actions</a:t>
            </a:r>
            <a:r>
              <a:t>:</a:t>
            </a:r>
          </a:p>
          <a:p>
            <a:pPr lvl="1" indent="180594" defTabSz="461518">
              <a:spcBef>
                <a:spcPts val="3300"/>
              </a:spcBef>
              <a:defRPr sz="2528"/>
            </a:pPr>
            <a:r>
              <a:t>group chars into lexemes (tokens)</a:t>
            </a:r>
          </a:p>
          <a:p>
            <a:pPr lvl="1" indent="180594" defTabSz="461518">
              <a:spcBef>
                <a:spcPts val="3300"/>
              </a:spcBef>
              <a:defRPr sz="2528"/>
            </a:pPr>
            <a:r>
              <a:t>Identify and ignore whitespace, comments, etc.</a:t>
            </a:r>
          </a:p>
          <a:p>
            <a:pPr defTabSz="461518">
              <a:spcBef>
                <a:spcPts val="3300"/>
              </a:spcBef>
              <a:defRPr sz="3318"/>
            </a:pPr>
            <a:endParaRPr/>
          </a:p>
          <a:p>
            <a:pPr defTabSz="461518">
              <a:spcBef>
                <a:spcPts val="3300"/>
              </a:spcBef>
              <a:defRPr sz="3318"/>
            </a:pPr>
            <a:r>
              <a:rPr b="1">
                <a:latin typeface="Helvetica Neue"/>
                <a:ea typeface="Helvetica Neue"/>
                <a:cs typeface="Helvetica Neue"/>
                <a:sym typeface="Helvetica Neue"/>
              </a:rPr>
              <a:t>Error checking</a:t>
            </a:r>
            <a:r>
              <a:t>:</a:t>
            </a:r>
          </a:p>
          <a:p>
            <a:pPr lvl="1" indent="180594" defTabSz="461518">
              <a:spcBef>
                <a:spcPts val="3300"/>
              </a:spcBef>
              <a:defRPr sz="2528" i="1"/>
            </a:pPr>
            <a:r>
              <a:t>bad </a:t>
            </a:r>
            <a:r>
              <a:rPr i="0"/>
              <a:t>characters such as ^</a:t>
            </a:r>
          </a:p>
          <a:p>
            <a:pPr lvl="1" indent="180594" defTabSz="461518">
              <a:spcBef>
                <a:spcPts val="3300"/>
              </a:spcBef>
              <a:defRPr sz="2528" i="1"/>
            </a:pPr>
            <a:r>
              <a:rPr i="0"/>
              <a:t>unterminated strings, e.g., “Hello</a:t>
            </a:r>
          </a:p>
          <a:p>
            <a:pPr lvl="1" indent="180594" defTabSz="461518">
              <a:spcBef>
                <a:spcPts val="3300"/>
              </a:spcBef>
              <a:defRPr sz="2528" i="1"/>
            </a:pPr>
            <a:r>
              <a:rPr i="0"/>
              <a:t>int literals that are too large</a:t>
            </a:r>
          </a:p>
        </p:txBody>
      </p:sp>
      <p:sp>
        <p:nvSpPr>
          <p:cNvPr id="156" name="Shape 156"/>
          <p:cNvSpPr>
            <a:spLocks noGrp="1"/>
          </p:cNvSpPr>
          <p:nvPr>
            <p:ph type="sldNum" sz="quarter" idx="2"/>
          </p:nvPr>
        </p:nvSpPr>
        <p:spPr>
          <a:xfrm>
            <a:off x="12604176" y="9295557"/>
            <a:ext cx="255564" cy="4064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p:cNvSpPr>
          <p:nvPr>
            <p:ph type="title"/>
          </p:nvPr>
        </p:nvSpPr>
        <p:spPr>
          <a:prstGeom prst="rect">
            <a:avLst/>
          </a:prstGeom>
        </p:spPr>
        <p:txBody>
          <a:bodyPr/>
          <a:lstStyle/>
          <a:p>
            <a:r>
              <a:t>Example</a:t>
            </a:r>
          </a:p>
        </p:txBody>
      </p:sp>
      <p:sp>
        <p:nvSpPr>
          <p:cNvPr id="192" name="Shape 19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9</a:t>
            </a:fld>
            <a:endParaRPr/>
          </a:p>
        </p:txBody>
      </p:sp>
      <p:sp>
        <p:nvSpPr>
          <p:cNvPr id="193" name="Shape 193"/>
          <p:cNvSpPr/>
          <p:nvPr/>
        </p:nvSpPr>
        <p:spPr>
          <a:xfrm>
            <a:off x="2402160" y="1695449"/>
            <a:ext cx="10207080" cy="107950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6600">
                <a:latin typeface="Menlo"/>
                <a:ea typeface="Menlo"/>
                <a:cs typeface="Menlo"/>
                <a:sym typeface="Menlo"/>
              </a:defRPr>
            </a:lvl1pPr>
          </a:lstStyle>
          <a:p>
            <a:r>
              <a:rPr dirty="0"/>
              <a:t>a = 2 * b + abs(-71)</a:t>
            </a:r>
          </a:p>
        </p:txBody>
      </p:sp>
      <p:sp>
        <p:nvSpPr>
          <p:cNvPr id="194" name="Shape 194"/>
          <p:cNvSpPr/>
          <p:nvPr/>
        </p:nvSpPr>
        <p:spPr>
          <a:xfrm>
            <a:off x="210362" y="2261540"/>
            <a:ext cx="1867206" cy="64713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b="1"/>
            </a:lvl1pPr>
          </a:lstStyle>
          <a:p>
            <a:r>
              <a:rPr dirty="0"/>
              <a:t>scanner</a:t>
            </a:r>
          </a:p>
        </p:txBody>
      </p:sp>
      <p:sp>
        <p:nvSpPr>
          <p:cNvPr id="196" name="Shape 196"/>
          <p:cNvSpPr/>
          <p:nvPr/>
        </p:nvSpPr>
        <p:spPr>
          <a:xfrm>
            <a:off x="2153158" y="2792576"/>
            <a:ext cx="876605"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(a)</a:t>
            </a:r>
          </a:p>
        </p:txBody>
      </p:sp>
      <p:sp>
        <p:nvSpPr>
          <p:cNvPr id="197" name="Shape 197"/>
          <p:cNvSpPr/>
          <p:nvPr/>
        </p:nvSpPr>
        <p:spPr>
          <a:xfrm>
            <a:off x="3320999" y="2760826"/>
            <a:ext cx="774802"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rPr dirty="0" err="1"/>
              <a:t>asgn</a:t>
            </a:r>
            <a:endParaRPr dirty="0"/>
          </a:p>
        </p:txBody>
      </p:sp>
      <p:sp>
        <p:nvSpPr>
          <p:cNvPr id="198" name="Shape 198"/>
          <p:cNvSpPr/>
          <p:nvPr/>
        </p:nvSpPr>
        <p:spPr>
          <a:xfrm>
            <a:off x="4262170" y="2792576"/>
            <a:ext cx="848260"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int lit</a:t>
            </a:r>
          </a:p>
          <a:p>
            <a:pPr>
              <a:defRPr sz="2400"/>
            </a:pPr>
            <a:r>
              <a:t>(2)</a:t>
            </a:r>
          </a:p>
        </p:txBody>
      </p:sp>
      <p:sp>
        <p:nvSpPr>
          <p:cNvPr id="199" name="Shape 199"/>
          <p:cNvSpPr/>
          <p:nvPr/>
        </p:nvSpPr>
        <p:spPr>
          <a:xfrm>
            <a:off x="5299608" y="2760826"/>
            <a:ext cx="854050"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t>times</a:t>
            </a:r>
          </a:p>
        </p:txBody>
      </p:sp>
      <p:sp>
        <p:nvSpPr>
          <p:cNvPr id="200" name="Shape 200"/>
          <p:cNvSpPr/>
          <p:nvPr/>
        </p:nvSpPr>
        <p:spPr>
          <a:xfrm>
            <a:off x="6342837" y="2792576"/>
            <a:ext cx="876605"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(b)</a:t>
            </a:r>
          </a:p>
        </p:txBody>
      </p:sp>
      <p:sp>
        <p:nvSpPr>
          <p:cNvPr id="201" name="Shape 201"/>
          <p:cNvSpPr/>
          <p:nvPr/>
        </p:nvSpPr>
        <p:spPr>
          <a:xfrm>
            <a:off x="7439710" y="2760826"/>
            <a:ext cx="684582"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t>plus</a:t>
            </a:r>
          </a:p>
        </p:txBody>
      </p:sp>
      <p:sp>
        <p:nvSpPr>
          <p:cNvPr id="202" name="Shape 202"/>
          <p:cNvSpPr/>
          <p:nvPr/>
        </p:nvSpPr>
        <p:spPr>
          <a:xfrm>
            <a:off x="8804198" y="2792576"/>
            <a:ext cx="876606"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(abs)</a:t>
            </a:r>
          </a:p>
        </p:txBody>
      </p:sp>
      <p:sp>
        <p:nvSpPr>
          <p:cNvPr id="203" name="Shape 203"/>
          <p:cNvSpPr/>
          <p:nvPr/>
        </p:nvSpPr>
        <p:spPr>
          <a:xfrm>
            <a:off x="9892232" y="2804209"/>
            <a:ext cx="859537"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lparens</a:t>
            </a:r>
          </a:p>
        </p:txBody>
      </p:sp>
      <p:sp>
        <p:nvSpPr>
          <p:cNvPr id="204" name="Shape 204"/>
          <p:cNvSpPr/>
          <p:nvPr/>
        </p:nvSpPr>
        <p:spPr>
          <a:xfrm>
            <a:off x="10426204" y="3208068"/>
            <a:ext cx="728549"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minus</a:t>
            </a:r>
          </a:p>
        </p:txBody>
      </p:sp>
      <p:sp>
        <p:nvSpPr>
          <p:cNvPr id="205" name="Shape 205"/>
          <p:cNvSpPr/>
          <p:nvPr/>
        </p:nvSpPr>
        <p:spPr>
          <a:xfrm>
            <a:off x="11265559" y="2804209"/>
            <a:ext cx="664770" cy="6540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1800"/>
            </a:pPr>
            <a:r>
              <a:t>int lit</a:t>
            </a:r>
          </a:p>
          <a:p>
            <a:pPr>
              <a:defRPr sz="1800"/>
            </a:pPr>
            <a:r>
              <a:t>(71)</a:t>
            </a:r>
          </a:p>
        </p:txBody>
      </p:sp>
      <p:sp>
        <p:nvSpPr>
          <p:cNvPr id="206" name="Shape 206"/>
          <p:cNvSpPr/>
          <p:nvPr/>
        </p:nvSpPr>
        <p:spPr>
          <a:xfrm>
            <a:off x="12028448" y="2804209"/>
            <a:ext cx="884912"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rparens</a:t>
            </a:r>
          </a:p>
        </p:txBody>
      </p:sp>
      <p:sp>
        <p:nvSpPr>
          <p:cNvPr id="21" name="Shape 193"/>
          <p:cNvSpPr/>
          <p:nvPr/>
        </p:nvSpPr>
        <p:spPr>
          <a:xfrm>
            <a:off x="3488755" y="5513264"/>
            <a:ext cx="6027291" cy="1579920"/>
          </a:xfrm>
          <a:prstGeom prst="rect">
            <a:avLst/>
          </a:prstGeom>
          <a:ln w="25400">
            <a:solidFill>
              <a:schemeClr val="tx1"/>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6600">
                <a:latin typeface="Menlo"/>
                <a:ea typeface="Menlo"/>
                <a:cs typeface="Menlo"/>
                <a:sym typeface="Menlo"/>
              </a:defRPr>
            </a:lvl1pPr>
          </a:lstStyle>
          <a:p>
            <a:r>
              <a:rPr sz="3200" dirty="0"/>
              <a:t>a </a:t>
            </a:r>
            <a:r>
              <a:rPr lang="en-US" sz="3200" dirty="0"/>
              <a:t>     </a:t>
            </a:r>
            <a:r>
              <a:rPr sz="3200" dirty="0"/>
              <a:t>=</a:t>
            </a:r>
            <a:r>
              <a:rPr lang="en-US" sz="3200" dirty="0"/>
              <a:t>   </a:t>
            </a:r>
            <a:r>
              <a:rPr sz="3200" dirty="0"/>
              <a:t> 2</a:t>
            </a:r>
            <a:r>
              <a:rPr lang="en-US" sz="3200" dirty="0"/>
              <a:t> </a:t>
            </a:r>
            <a:r>
              <a:rPr sz="3200" dirty="0"/>
              <a:t> *b+</a:t>
            </a:r>
            <a:endParaRPr lang="en-US" sz="3200" dirty="0"/>
          </a:p>
          <a:p>
            <a:r>
              <a:rPr lang="en-US" sz="3200" dirty="0"/>
              <a:t>              </a:t>
            </a:r>
            <a:r>
              <a:rPr sz="3200" dirty="0"/>
              <a:t> abs</a:t>
            </a:r>
            <a:r>
              <a:rPr lang="en-US" sz="3200" dirty="0"/>
              <a:t>  </a:t>
            </a:r>
            <a:r>
              <a:rPr sz="3200" dirty="0"/>
              <a:t>(</a:t>
            </a:r>
            <a:r>
              <a:rPr lang="en-US" sz="3200" dirty="0"/>
              <a:t> </a:t>
            </a:r>
            <a:r>
              <a:rPr sz="3200" dirty="0"/>
              <a:t>-</a:t>
            </a:r>
            <a:r>
              <a:rPr lang="en-US" sz="3200" dirty="0"/>
              <a:t> </a:t>
            </a:r>
          </a:p>
          <a:p>
            <a:r>
              <a:rPr sz="3200" dirty="0"/>
              <a:t>71)</a:t>
            </a:r>
          </a:p>
        </p:txBody>
      </p:sp>
      <p:sp>
        <p:nvSpPr>
          <p:cNvPr id="22" name="Shape 196"/>
          <p:cNvSpPr/>
          <p:nvPr/>
        </p:nvSpPr>
        <p:spPr>
          <a:xfrm>
            <a:off x="901460" y="8626165"/>
            <a:ext cx="876605"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(a)</a:t>
            </a:r>
          </a:p>
        </p:txBody>
      </p:sp>
      <p:sp>
        <p:nvSpPr>
          <p:cNvPr id="23" name="Shape 197"/>
          <p:cNvSpPr/>
          <p:nvPr/>
        </p:nvSpPr>
        <p:spPr>
          <a:xfrm>
            <a:off x="2069301" y="8594415"/>
            <a:ext cx="774802"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rPr dirty="0" err="1"/>
              <a:t>asgn</a:t>
            </a:r>
            <a:endParaRPr dirty="0"/>
          </a:p>
        </p:txBody>
      </p:sp>
      <p:sp>
        <p:nvSpPr>
          <p:cNvPr id="24" name="Shape 198"/>
          <p:cNvSpPr/>
          <p:nvPr/>
        </p:nvSpPr>
        <p:spPr>
          <a:xfrm>
            <a:off x="3010472" y="8626165"/>
            <a:ext cx="848260"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int lit</a:t>
            </a:r>
          </a:p>
          <a:p>
            <a:pPr>
              <a:defRPr sz="2400"/>
            </a:pPr>
            <a:r>
              <a:t>(2)</a:t>
            </a:r>
          </a:p>
        </p:txBody>
      </p:sp>
      <p:sp>
        <p:nvSpPr>
          <p:cNvPr id="25" name="Shape 199"/>
          <p:cNvSpPr/>
          <p:nvPr/>
        </p:nvSpPr>
        <p:spPr>
          <a:xfrm>
            <a:off x="4047910" y="8594415"/>
            <a:ext cx="854050"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t>times</a:t>
            </a:r>
          </a:p>
        </p:txBody>
      </p:sp>
      <p:sp>
        <p:nvSpPr>
          <p:cNvPr id="26" name="Shape 200"/>
          <p:cNvSpPr/>
          <p:nvPr/>
        </p:nvSpPr>
        <p:spPr>
          <a:xfrm>
            <a:off x="5091139" y="8626165"/>
            <a:ext cx="876605"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(b)</a:t>
            </a:r>
          </a:p>
        </p:txBody>
      </p:sp>
      <p:sp>
        <p:nvSpPr>
          <p:cNvPr id="27" name="Shape 201"/>
          <p:cNvSpPr/>
          <p:nvPr/>
        </p:nvSpPr>
        <p:spPr>
          <a:xfrm>
            <a:off x="6188012" y="8594415"/>
            <a:ext cx="684582" cy="4613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400"/>
            </a:lvl1pPr>
          </a:lstStyle>
          <a:p>
            <a:r>
              <a:t>plus</a:t>
            </a:r>
          </a:p>
        </p:txBody>
      </p:sp>
      <p:sp>
        <p:nvSpPr>
          <p:cNvPr id="28" name="Shape 202"/>
          <p:cNvSpPr/>
          <p:nvPr/>
        </p:nvSpPr>
        <p:spPr>
          <a:xfrm>
            <a:off x="7552500" y="8626165"/>
            <a:ext cx="876606" cy="82966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400"/>
            </a:pPr>
            <a:r>
              <a:t>ident</a:t>
            </a:r>
          </a:p>
          <a:p>
            <a:pPr>
              <a:defRPr sz="2400"/>
            </a:pPr>
            <a:r>
              <a:t>(abs)</a:t>
            </a:r>
          </a:p>
        </p:txBody>
      </p:sp>
      <p:sp>
        <p:nvSpPr>
          <p:cNvPr id="29" name="Shape 203"/>
          <p:cNvSpPr/>
          <p:nvPr/>
        </p:nvSpPr>
        <p:spPr>
          <a:xfrm>
            <a:off x="8640534" y="8637798"/>
            <a:ext cx="859537"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lparens</a:t>
            </a:r>
          </a:p>
        </p:txBody>
      </p:sp>
      <p:sp>
        <p:nvSpPr>
          <p:cNvPr id="30" name="Shape 204"/>
          <p:cNvSpPr/>
          <p:nvPr/>
        </p:nvSpPr>
        <p:spPr>
          <a:xfrm>
            <a:off x="9174506" y="9041657"/>
            <a:ext cx="728549"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minus</a:t>
            </a:r>
          </a:p>
        </p:txBody>
      </p:sp>
      <p:sp>
        <p:nvSpPr>
          <p:cNvPr id="31" name="Shape 205"/>
          <p:cNvSpPr/>
          <p:nvPr/>
        </p:nvSpPr>
        <p:spPr>
          <a:xfrm>
            <a:off x="10013861" y="8637798"/>
            <a:ext cx="664770" cy="6540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1800"/>
            </a:pPr>
            <a:r>
              <a:t>int lit</a:t>
            </a:r>
          </a:p>
          <a:p>
            <a:pPr>
              <a:defRPr sz="1800"/>
            </a:pPr>
            <a:r>
              <a:t>(71)</a:t>
            </a:r>
          </a:p>
        </p:txBody>
      </p:sp>
      <p:sp>
        <p:nvSpPr>
          <p:cNvPr id="32" name="Shape 206"/>
          <p:cNvSpPr/>
          <p:nvPr/>
        </p:nvSpPr>
        <p:spPr>
          <a:xfrm>
            <a:off x="10776750" y="8637798"/>
            <a:ext cx="884912" cy="37460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800"/>
            </a:lvl1pPr>
          </a:lstStyle>
          <a:p>
            <a:r>
              <a:t>rparens</a:t>
            </a:r>
          </a:p>
        </p:txBody>
      </p:sp>
      <p:sp>
        <p:nvSpPr>
          <p:cNvPr id="3" name="TextBox 2"/>
          <p:cNvSpPr txBox="1"/>
          <p:nvPr/>
        </p:nvSpPr>
        <p:spPr>
          <a:xfrm>
            <a:off x="263112" y="4142759"/>
            <a:ext cx="10772180"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000000"/>
                </a:solidFill>
                <a:effectLst/>
                <a:uFillTx/>
                <a:latin typeface="Helvetica Neue"/>
                <a:ea typeface="Helvetica Neue"/>
                <a:cs typeface="Helvetica Neue"/>
                <a:sym typeface="Helvetica Neue"/>
              </a:rPr>
              <a:t>Whitespace (spaces, tabs, and newlines) filtered out</a:t>
            </a:r>
          </a:p>
        </p:txBody>
      </p:sp>
      <p:sp>
        <p:nvSpPr>
          <p:cNvPr id="34" name="TextBox 33"/>
          <p:cNvSpPr txBox="1"/>
          <p:nvPr/>
        </p:nvSpPr>
        <p:spPr>
          <a:xfrm>
            <a:off x="306696" y="7752518"/>
            <a:ext cx="8566449"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000000"/>
                </a:solidFill>
                <a:effectLst/>
                <a:uFillTx/>
                <a:latin typeface="Helvetica Neue"/>
                <a:ea typeface="Helvetica Neue"/>
                <a:cs typeface="Helvetica Neue"/>
                <a:sym typeface="Helvetica Neue"/>
              </a:rPr>
              <a:t>The scanner’s output is still the sequence</a:t>
            </a:r>
          </a:p>
        </p:txBody>
      </p:sp>
    </p:spTree>
    <p:extLst>
      <p:ext uri="{BB962C8B-B14F-4D97-AF65-F5344CB8AC3E}">
        <p14:creationId xmlns:p14="http://schemas.microsoft.com/office/powerpoint/2010/main" val="30659891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dissolve">
                                      <p:cBhvr>
                                        <p:cTn id="10" dur="500"/>
                                        <p:tgtEl>
                                          <p:spTgt spid="2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dissolve">
                                      <p:cBhvr>
                                        <p:cTn id="13" dur="500"/>
                                        <p:tgtEl>
                                          <p:spTgt spid="2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dissolve">
                                      <p:cBhvr>
                                        <p:cTn id="16" dur="500"/>
                                        <p:tgtEl>
                                          <p:spTgt spid="2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dissolve">
                                      <p:cBhvr>
                                        <p:cTn id="19" dur="500"/>
                                        <p:tgtEl>
                                          <p:spTgt spid="2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dissolve">
                                      <p:cBhvr>
                                        <p:cTn id="25" dur="500"/>
                                        <p:tgtEl>
                                          <p:spTgt spid="2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dissolve">
                                      <p:cBhvr>
                                        <p:cTn id="28" dur="500"/>
                                        <p:tgtEl>
                                          <p:spTgt spid="28"/>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dissolve">
                                      <p:cBhvr>
                                        <p:cTn id="31" dur="500"/>
                                        <p:tgtEl>
                                          <p:spTgt spid="29"/>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dissolve">
                                      <p:cBhvr>
                                        <p:cTn id="34" dur="500"/>
                                        <p:tgtEl>
                                          <p:spTgt spid="3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dissolve">
                                      <p:cBhvr>
                                        <p:cTn id="37" dur="500"/>
                                        <p:tgtEl>
                                          <p:spTgt spid="31"/>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dissolve">
                                      <p:cBhvr>
                                        <p:cTn id="40" dur="500"/>
                                        <p:tgtEl>
                                          <p:spTgt spid="32"/>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dissolve">
                                      <p:cBhvr>
                                        <p:cTn id="43" dur="500"/>
                                        <p:tgtEl>
                                          <p:spTgt spid="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dissolve">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 grpId="0"/>
      <p:bldP spid="34" grpId="0"/>
    </p:bld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0800" cap="flat">
          <a:solidFill>
            <a:srgbClr val="85888D"/>
          </a:solidFill>
          <a:prstDash val="solid"/>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797979"/>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889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0800" cap="flat">
          <a:solidFill>
            <a:srgbClr val="85888D"/>
          </a:solidFill>
          <a:prstDash val="solid"/>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797979"/>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889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719</TotalTime>
  <Words>929</Words>
  <Application>Microsoft Office PowerPoint</Application>
  <PresentationFormat>Custom</PresentationFormat>
  <Paragraphs>233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White</vt:lpstr>
      <vt:lpstr>CS 536 / Fall 2021</vt:lpstr>
      <vt:lpstr>About me</vt:lpstr>
      <vt:lpstr>About the course</vt:lpstr>
      <vt:lpstr>Course Mechanics</vt:lpstr>
      <vt:lpstr>PowerPoint Presentation</vt:lpstr>
      <vt:lpstr>PowerPoint Presentation</vt:lpstr>
      <vt:lpstr>Phases of a compiler</vt:lpstr>
      <vt:lpstr>Scanner (P2)</vt:lpstr>
      <vt:lpstr>Example</vt:lpstr>
      <vt:lpstr>Parser (P3)</vt:lpstr>
      <vt:lpstr>Semantic analyzer (P4,P5) </vt:lpstr>
      <vt:lpstr>Semantic analyzer (P4,P5)</vt:lpstr>
      <vt:lpstr>Intermediate code generation</vt:lpstr>
      <vt:lpstr>Phases of a compiler</vt:lpstr>
      <vt:lpstr>Example</vt:lpstr>
      <vt:lpstr>Example (cont’d)</vt:lpstr>
      <vt:lpstr>Example (cont’d)</vt:lpstr>
      <vt:lpstr>Optimizer</vt:lpstr>
      <vt:lpstr>Code generator (~P6)</vt:lpstr>
      <vt:lpstr>Symbol table (P1)</vt:lpstr>
      <vt:lpstr>Symbol table</vt:lpstr>
      <vt:lpstr>Symbol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536 / Fall 2016</dc:title>
  <cp:lastModifiedBy>Aws Albarghouthi</cp:lastModifiedBy>
  <cp:revision>71</cp:revision>
  <cp:lastPrinted>2018-09-06T16:50:23Z</cp:lastPrinted>
  <dcterms:modified xsi:type="dcterms:W3CDTF">2021-09-09T14:39:25Z</dcterms:modified>
</cp:coreProperties>
</file>