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49" r:id="rId3"/>
    <p:sldId id="291" r:id="rId4"/>
    <p:sldId id="331" r:id="rId5"/>
    <p:sldId id="330" r:id="rId6"/>
    <p:sldId id="329" r:id="rId7"/>
    <p:sldId id="295" r:id="rId8"/>
    <p:sldId id="315" r:id="rId9"/>
    <p:sldId id="298" r:id="rId10"/>
    <p:sldId id="332" r:id="rId11"/>
    <p:sldId id="353" r:id="rId12"/>
    <p:sldId id="354" r:id="rId13"/>
    <p:sldId id="334" r:id="rId14"/>
    <p:sldId id="333" r:id="rId15"/>
    <p:sldId id="343" r:id="rId16"/>
    <p:sldId id="356" r:id="rId17"/>
    <p:sldId id="358" r:id="rId18"/>
    <p:sldId id="335" r:id="rId19"/>
    <p:sldId id="344" r:id="rId20"/>
    <p:sldId id="352" r:id="rId21"/>
    <p:sldId id="346" r:id="rId22"/>
    <p:sldId id="336" r:id="rId23"/>
    <p:sldId id="347" r:id="rId24"/>
    <p:sldId id="357" r:id="rId25"/>
    <p:sldId id="299" r:id="rId26"/>
    <p:sldId id="337" r:id="rId27"/>
    <p:sldId id="338" r:id="rId28"/>
    <p:sldId id="339" r:id="rId29"/>
    <p:sldId id="351" r:id="rId30"/>
    <p:sldId id="340" r:id="rId31"/>
    <p:sldId id="35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31" autoAdjust="0"/>
    <p:restoredTop sz="93882" autoAdjust="0"/>
  </p:normalViewPr>
  <p:slideViewPr>
    <p:cSldViewPr snapToGrid="0">
      <p:cViewPr varScale="1">
        <p:scale>
          <a:sx n="214" d="100"/>
          <a:sy n="214" d="100"/>
        </p:scale>
        <p:origin x="259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D745C-9C9E-444B-A017-5A50383D9164}" type="datetimeFigureOut">
              <a:rPr lang="en-US" smtClean="0"/>
              <a:t>11/16/21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42CE-47AB-4064-82EC-68291B8E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8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416A-0FCA-4833-949C-68B6281FF610}" type="datetime1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1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FD0D-FEFD-4AA8-AECA-E3A5BAEF7644}" type="datetime1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B73C-7ACE-4983-A9C4-01C9509CF7F3}" type="datetime1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448E-C690-43DC-B932-468BFECDC000}" type="datetime1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D-0D04-4210-B91D-FDCF0BE9CD13}" type="datetime1">
              <a:rPr lang="en-US" smtClean="0"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58EC-BBAD-47AA-8B93-494A912378F6}" type="datetime1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1A81-55D4-43C5-A81F-9F63F65DCCA0}" type="datetime1">
              <a:rPr lang="en-US" smtClean="0"/>
              <a:t>11/16/21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051-6E9C-4845-8C51-571BD1C0332F}" type="datetime1">
              <a:rPr lang="en-US" smtClean="0"/>
              <a:t>11/16/21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77C-B796-4E47-B948-AB20B1780309}" type="datetime1">
              <a:rPr lang="en-US" smtClean="0"/>
              <a:t>11/16/21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741A-15CF-4370-B268-9EB0755AC656}" type="datetime1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64D6-02D7-4092-853F-C57FA38A0B3C}" type="datetime1">
              <a:rPr lang="en-US" smtClean="0"/>
              <a:t>11/16/21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/>
                <a:cs typeface="Calibri Light"/>
              </a:defRPr>
            </a:lvl1pPr>
          </a:lstStyle>
          <a:p>
            <a:fld id="{D314B35E-34F2-45C4-AC49-7DF42B8FA6A9}" type="datetime1">
              <a:rPr lang="en-US" smtClean="0"/>
              <a:pPr/>
              <a:t>11/16/21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/>
                <a:cs typeface="Calibri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/>
                <a:cs typeface="Calibri Light"/>
              </a:defRPr>
            </a:lvl1pPr>
          </a:lstStyle>
          <a:p>
            <a:fld id="{3F434600-A827-4B55-A62A-0A2DA75D7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 Light"/>
          <a:ea typeface="+mj-ea"/>
          <a:cs typeface="Calibri Light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4572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685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915988" indent="-2301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Parameter Passing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19447" y="6223702"/>
            <a:ext cx="428046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434600-A827-4B55-A62A-0A2DA75D7B7E}" type="slidenum">
              <a:rPr lang="en-US" sz="9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Pass by Reference (aka Call by Reference)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function is called</a:t>
            </a:r>
          </a:p>
          <a:p>
            <a:pPr lvl="1"/>
            <a:r>
              <a:rPr lang="en-US" dirty="0"/>
              <a:t>The address of the actuals are </a:t>
            </a:r>
            <a:r>
              <a:rPr lang="en-US" i="1" dirty="0"/>
              <a:t>implicitly</a:t>
            </a:r>
            <a:r>
              <a:rPr lang="en-US" dirty="0"/>
              <a:t> copied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0" y="1600200"/>
            <a:ext cx="396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a = 1;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f(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066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Pass by Reference (aka Call by Reference)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1262" y="1395362"/>
            <a:ext cx="2690123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a = 1;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f(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73565" y="4026851"/>
                <a:ext cx="630301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565" y="4026851"/>
                <a:ext cx="630301" cy="391582"/>
              </a:xfrm>
              <a:prstGeom prst="rect">
                <a:avLst/>
              </a:prstGeom>
              <a:blipFill>
                <a:blip r:embed="rId2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65672" y="1229710"/>
            <a:ext cx="2081048" cy="50922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en-US" sz="1050" b="1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5672" y="4649160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dirty="0">
                <a:solidFill>
                  <a:schemeClr val="tx1"/>
                </a:solidFill>
                <a:latin typeface="Courier New"/>
                <a:cs typeface="Courier New"/>
              </a:rPr>
              <a:t>a:</a:t>
            </a:r>
          </a:p>
        </p:txBody>
      </p:sp>
      <p:sp>
        <p:nvSpPr>
          <p:cNvPr id="13" name="Freeform: Shape 12"/>
          <p:cNvSpPr/>
          <p:nvPr/>
        </p:nvSpPr>
        <p:spPr>
          <a:xfrm>
            <a:off x="7094484" y="4748877"/>
            <a:ext cx="1540248" cy="797610"/>
          </a:xfrm>
          <a:custGeom>
            <a:avLst/>
            <a:gdLst>
              <a:gd name="connsiteX0" fmla="*/ 0 w 1815634"/>
              <a:gd name="connsiteY0" fmla="*/ 3127879 h 3180307"/>
              <a:gd name="connsiteX1" fmla="*/ 1248629 w 1815634"/>
              <a:gd name="connsiteY1" fmla="*/ 3102654 h 3180307"/>
              <a:gd name="connsiteX2" fmla="*/ 1781503 w 1815634"/>
              <a:gd name="connsiteY2" fmla="*/ 2386899 h 3180307"/>
              <a:gd name="connsiteX3" fmla="*/ 1674298 w 1815634"/>
              <a:gd name="connsiteY3" fmla="*/ 409904 h 3180307"/>
              <a:gd name="connsiteX4" fmla="*/ 961696 w 1815634"/>
              <a:gd name="connsiteY4" fmla="*/ 0 h 3180307"/>
              <a:gd name="connsiteX0" fmla="*/ 0 w 1814432"/>
              <a:gd name="connsiteY0" fmla="*/ 2742235 h 3511600"/>
              <a:gd name="connsiteX1" fmla="*/ 1248629 w 1814432"/>
              <a:gd name="connsiteY1" fmla="*/ 2717010 h 3511600"/>
              <a:gd name="connsiteX2" fmla="*/ 1781503 w 1814432"/>
              <a:gd name="connsiteY2" fmla="*/ 2001255 h 3511600"/>
              <a:gd name="connsiteX3" fmla="*/ 1674298 w 1814432"/>
              <a:gd name="connsiteY3" fmla="*/ 24260 h 3511600"/>
              <a:gd name="connsiteX4" fmla="*/ 996380 w 1814432"/>
              <a:gd name="connsiteY4" fmla="*/ 3511592 h 3511600"/>
              <a:gd name="connsiteX0" fmla="*/ 0 w 1786452"/>
              <a:gd name="connsiteY0" fmla="*/ 746493 h 1516078"/>
              <a:gd name="connsiteX1" fmla="*/ 1248629 w 1786452"/>
              <a:gd name="connsiteY1" fmla="*/ 721268 h 1516078"/>
              <a:gd name="connsiteX2" fmla="*/ 1781503 w 1786452"/>
              <a:gd name="connsiteY2" fmla="*/ 5513 h 1516078"/>
              <a:gd name="connsiteX3" fmla="*/ 1485111 w 1786452"/>
              <a:gd name="connsiteY3" fmla="*/ 1156396 h 1516078"/>
              <a:gd name="connsiteX4" fmla="*/ 996380 w 1786452"/>
              <a:gd name="connsiteY4" fmla="*/ 1515850 h 1516078"/>
              <a:gd name="connsiteX0" fmla="*/ 0 w 1500786"/>
              <a:gd name="connsiteY0" fmla="*/ 44119 h 813704"/>
              <a:gd name="connsiteX1" fmla="*/ 1248629 w 1500786"/>
              <a:gd name="connsiteY1" fmla="*/ 18894 h 813704"/>
              <a:gd name="connsiteX2" fmla="*/ 1485111 w 1500786"/>
              <a:gd name="connsiteY2" fmla="*/ 454022 h 813704"/>
              <a:gd name="connsiteX3" fmla="*/ 996380 w 1500786"/>
              <a:gd name="connsiteY3" fmla="*/ 813476 h 813704"/>
              <a:gd name="connsiteX0" fmla="*/ 0 w 1521065"/>
              <a:gd name="connsiteY0" fmla="*/ 8707 h 778176"/>
              <a:gd name="connsiteX1" fmla="*/ 1317997 w 1521065"/>
              <a:gd name="connsiteY1" fmla="*/ 24472 h 778176"/>
              <a:gd name="connsiteX2" fmla="*/ 1485111 w 1521065"/>
              <a:gd name="connsiteY2" fmla="*/ 418610 h 778176"/>
              <a:gd name="connsiteX3" fmla="*/ 996380 w 1521065"/>
              <a:gd name="connsiteY3" fmla="*/ 778064 h 778176"/>
              <a:gd name="connsiteX0" fmla="*/ 0 w 1521065"/>
              <a:gd name="connsiteY0" fmla="*/ 21538 h 791007"/>
              <a:gd name="connsiteX1" fmla="*/ 1317997 w 1521065"/>
              <a:gd name="connsiteY1" fmla="*/ 37303 h 791007"/>
              <a:gd name="connsiteX2" fmla="*/ 1485111 w 1521065"/>
              <a:gd name="connsiteY2" fmla="*/ 431441 h 791007"/>
              <a:gd name="connsiteX3" fmla="*/ 996380 w 1521065"/>
              <a:gd name="connsiteY3" fmla="*/ 790895 h 791007"/>
              <a:gd name="connsiteX0" fmla="*/ 0 w 1540248"/>
              <a:gd name="connsiteY0" fmla="*/ 28075 h 797610"/>
              <a:gd name="connsiteX1" fmla="*/ 1317997 w 1540248"/>
              <a:gd name="connsiteY1" fmla="*/ 43840 h 797610"/>
              <a:gd name="connsiteX2" fmla="*/ 1510336 w 1540248"/>
              <a:gd name="connsiteY2" fmla="*/ 529418 h 797610"/>
              <a:gd name="connsiteX3" fmla="*/ 996380 w 1540248"/>
              <a:gd name="connsiteY3" fmla="*/ 797432 h 79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0248" h="797610">
                <a:moveTo>
                  <a:pt x="0" y="28075"/>
                </a:moveTo>
                <a:cubicBezTo>
                  <a:pt x="507387" y="20455"/>
                  <a:pt x="1066274" y="-39717"/>
                  <a:pt x="1317997" y="43840"/>
                </a:cubicBezTo>
                <a:cubicBezTo>
                  <a:pt x="1569720" y="127397"/>
                  <a:pt x="1563939" y="403819"/>
                  <a:pt x="1510336" y="529418"/>
                </a:cubicBezTo>
                <a:cubicBezTo>
                  <a:pt x="1456733" y="655017"/>
                  <a:pt x="1284364" y="803476"/>
                  <a:pt x="996380" y="797432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5672" y="3756448"/>
            <a:ext cx="2081048" cy="8944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US" sz="105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2340" y="6145399"/>
            <a:ext cx="10454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 addresses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5163" y="1140941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 addresses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65672" y="4903076"/>
            <a:ext cx="2081048" cy="14188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en-US" sz="1050" b="1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5672" y="5404077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b="1" dirty="0">
                <a:solidFill>
                  <a:schemeClr val="tx1"/>
                </a:solidFill>
                <a:latin typeface="Courier New"/>
                <a:cs typeface="Courier New"/>
              </a:rPr>
              <a:t>i:</a:t>
            </a:r>
          </a:p>
        </p:txBody>
      </p:sp>
      <p:sp>
        <p:nvSpPr>
          <p:cNvPr id="20" name="Arrow: Right 19"/>
          <p:cNvSpPr/>
          <p:nvPr/>
        </p:nvSpPr>
        <p:spPr>
          <a:xfrm>
            <a:off x="335512" y="2730643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/>
          <p:cNvSpPr/>
          <p:nvPr/>
        </p:nvSpPr>
        <p:spPr>
          <a:xfrm>
            <a:off x="335512" y="3046873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row: Right 21"/>
          <p:cNvSpPr/>
          <p:nvPr/>
        </p:nvSpPr>
        <p:spPr>
          <a:xfrm>
            <a:off x="335512" y="1801646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row: Right 22"/>
          <p:cNvSpPr/>
          <p:nvPr/>
        </p:nvSpPr>
        <p:spPr>
          <a:xfrm>
            <a:off x="335512" y="3363103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73788" y="540797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latin typeface="Courier New"/>
                <a:cs typeface="Courier New"/>
              </a:rPr>
              <a:t>/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3788" y="5411870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latin typeface="Courier New"/>
                <a:cs typeface="Courier New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46720" y="5700164"/>
                <a:ext cx="963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𝑀𝑎𝑖𝑛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20" y="5700164"/>
                <a:ext cx="9632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1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 animBg="1"/>
      <p:bldP spid="11" grpId="1" animBg="1"/>
      <p:bldP spid="13" grpId="0" animBg="1"/>
      <p:bldP spid="13" grpId="1" animBg="1"/>
      <p:bldP spid="16" grpId="0" animBg="1"/>
      <p:bldP spid="16" grpId="1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14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Pass by Reference (aka Call by Reference)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9964" y="1305214"/>
            <a:ext cx="2690123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h(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c = 1;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g(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h(b);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g(a);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f(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73565" y="4111985"/>
                <a:ext cx="630301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565" y="4111985"/>
                <a:ext cx="630301" cy="391582"/>
              </a:xfrm>
              <a:prstGeom prst="rect">
                <a:avLst/>
              </a:prstGeom>
              <a:blipFill>
                <a:blip r:embed="rId2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965672" y="1229710"/>
            <a:ext cx="2081048" cy="50922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en-US" sz="1050" b="1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5672" y="4649160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dirty="0">
                <a:solidFill>
                  <a:schemeClr val="tx1"/>
                </a:solidFill>
                <a:latin typeface="Courier New"/>
                <a:cs typeface="Courier New"/>
              </a:rPr>
              <a:t>a:</a:t>
            </a:r>
          </a:p>
        </p:txBody>
      </p:sp>
      <p:sp>
        <p:nvSpPr>
          <p:cNvPr id="13" name="Freeform: Shape 12"/>
          <p:cNvSpPr/>
          <p:nvPr/>
        </p:nvSpPr>
        <p:spPr>
          <a:xfrm>
            <a:off x="7094484" y="4748877"/>
            <a:ext cx="1540248" cy="797610"/>
          </a:xfrm>
          <a:custGeom>
            <a:avLst/>
            <a:gdLst>
              <a:gd name="connsiteX0" fmla="*/ 0 w 1815634"/>
              <a:gd name="connsiteY0" fmla="*/ 3127879 h 3180307"/>
              <a:gd name="connsiteX1" fmla="*/ 1248629 w 1815634"/>
              <a:gd name="connsiteY1" fmla="*/ 3102654 h 3180307"/>
              <a:gd name="connsiteX2" fmla="*/ 1781503 w 1815634"/>
              <a:gd name="connsiteY2" fmla="*/ 2386899 h 3180307"/>
              <a:gd name="connsiteX3" fmla="*/ 1674298 w 1815634"/>
              <a:gd name="connsiteY3" fmla="*/ 409904 h 3180307"/>
              <a:gd name="connsiteX4" fmla="*/ 961696 w 1815634"/>
              <a:gd name="connsiteY4" fmla="*/ 0 h 3180307"/>
              <a:gd name="connsiteX0" fmla="*/ 0 w 1814432"/>
              <a:gd name="connsiteY0" fmla="*/ 2742235 h 3511600"/>
              <a:gd name="connsiteX1" fmla="*/ 1248629 w 1814432"/>
              <a:gd name="connsiteY1" fmla="*/ 2717010 h 3511600"/>
              <a:gd name="connsiteX2" fmla="*/ 1781503 w 1814432"/>
              <a:gd name="connsiteY2" fmla="*/ 2001255 h 3511600"/>
              <a:gd name="connsiteX3" fmla="*/ 1674298 w 1814432"/>
              <a:gd name="connsiteY3" fmla="*/ 24260 h 3511600"/>
              <a:gd name="connsiteX4" fmla="*/ 996380 w 1814432"/>
              <a:gd name="connsiteY4" fmla="*/ 3511592 h 3511600"/>
              <a:gd name="connsiteX0" fmla="*/ 0 w 1786452"/>
              <a:gd name="connsiteY0" fmla="*/ 746493 h 1516078"/>
              <a:gd name="connsiteX1" fmla="*/ 1248629 w 1786452"/>
              <a:gd name="connsiteY1" fmla="*/ 721268 h 1516078"/>
              <a:gd name="connsiteX2" fmla="*/ 1781503 w 1786452"/>
              <a:gd name="connsiteY2" fmla="*/ 5513 h 1516078"/>
              <a:gd name="connsiteX3" fmla="*/ 1485111 w 1786452"/>
              <a:gd name="connsiteY3" fmla="*/ 1156396 h 1516078"/>
              <a:gd name="connsiteX4" fmla="*/ 996380 w 1786452"/>
              <a:gd name="connsiteY4" fmla="*/ 1515850 h 1516078"/>
              <a:gd name="connsiteX0" fmla="*/ 0 w 1500786"/>
              <a:gd name="connsiteY0" fmla="*/ 44119 h 813704"/>
              <a:gd name="connsiteX1" fmla="*/ 1248629 w 1500786"/>
              <a:gd name="connsiteY1" fmla="*/ 18894 h 813704"/>
              <a:gd name="connsiteX2" fmla="*/ 1485111 w 1500786"/>
              <a:gd name="connsiteY2" fmla="*/ 454022 h 813704"/>
              <a:gd name="connsiteX3" fmla="*/ 996380 w 1500786"/>
              <a:gd name="connsiteY3" fmla="*/ 813476 h 813704"/>
              <a:gd name="connsiteX0" fmla="*/ 0 w 1521065"/>
              <a:gd name="connsiteY0" fmla="*/ 8707 h 778176"/>
              <a:gd name="connsiteX1" fmla="*/ 1317997 w 1521065"/>
              <a:gd name="connsiteY1" fmla="*/ 24472 h 778176"/>
              <a:gd name="connsiteX2" fmla="*/ 1485111 w 1521065"/>
              <a:gd name="connsiteY2" fmla="*/ 418610 h 778176"/>
              <a:gd name="connsiteX3" fmla="*/ 996380 w 1521065"/>
              <a:gd name="connsiteY3" fmla="*/ 778064 h 778176"/>
              <a:gd name="connsiteX0" fmla="*/ 0 w 1521065"/>
              <a:gd name="connsiteY0" fmla="*/ 21538 h 791007"/>
              <a:gd name="connsiteX1" fmla="*/ 1317997 w 1521065"/>
              <a:gd name="connsiteY1" fmla="*/ 37303 h 791007"/>
              <a:gd name="connsiteX2" fmla="*/ 1485111 w 1521065"/>
              <a:gd name="connsiteY2" fmla="*/ 431441 h 791007"/>
              <a:gd name="connsiteX3" fmla="*/ 996380 w 1521065"/>
              <a:gd name="connsiteY3" fmla="*/ 790895 h 791007"/>
              <a:gd name="connsiteX0" fmla="*/ 0 w 1540248"/>
              <a:gd name="connsiteY0" fmla="*/ 28075 h 797610"/>
              <a:gd name="connsiteX1" fmla="*/ 1317997 w 1540248"/>
              <a:gd name="connsiteY1" fmla="*/ 43840 h 797610"/>
              <a:gd name="connsiteX2" fmla="*/ 1510336 w 1540248"/>
              <a:gd name="connsiteY2" fmla="*/ 529418 h 797610"/>
              <a:gd name="connsiteX3" fmla="*/ 996380 w 1540248"/>
              <a:gd name="connsiteY3" fmla="*/ 797432 h 79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0248" h="797610">
                <a:moveTo>
                  <a:pt x="0" y="28075"/>
                </a:moveTo>
                <a:cubicBezTo>
                  <a:pt x="507387" y="20455"/>
                  <a:pt x="1066274" y="-39717"/>
                  <a:pt x="1317997" y="43840"/>
                </a:cubicBezTo>
                <a:cubicBezTo>
                  <a:pt x="1569720" y="127397"/>
                  <a:pt x="1563939" y="403819"/>
                  <a:pt x="1510336" y="529418"/>
                </a:cubicBezTo>
                <a:cubicBezTo>
                  <a:pt x="1456733" y="655017"/>
                  <a:pt x="1284364" y="803476"/>
                  <a:pt x="996380" y="797432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5672" y="3983904"/>
            <a:ext cx="2081048" cy="66382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US" sz="105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2340" y="6145399"/>
            <a:ext cx="10454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 addresses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5163" y="1140941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 addresses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65672" y="4903076"/>
            <a:ext cx="2081048" cy="14188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en-US" sz="1050" b="1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5672" y="5404077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b="1" dirty="0">
                <a:solidFill>
                  <a:schemeClr val="tx1"/>
                </a:solidFill>
                <a:latin typeface="Courier New"/>
                <a:cs typeface="Courier New"/>
              </a:rPr>
              <a:t>i:</a:t>
            </a:r>
          </a:p>
        </p:txBody>
      </p:sp>
      <p:sp>
        <p:nvSpPr>
          <p:cNvPr id="20" name="Arrow: Right 19"/>
          <p:cNvSpPr/>
          <p:nvPr/>
        </p:nvSpPr>
        <p:spPr>
          <a:xfrm>
            <a:off x="304800" y="5089162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/>
          <p:cNvSpPr/>
          <p:nvPr/>
        </p:nvSpPr>
        <p:spPr>
          <a:xfrm>
            <a:off x="304800" y="5405392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row: Right 21"/>
          <p:cNvSpPr/>
          <p:nvPr/>
        </p:nvSpPr>
        <p:spPr>
          <a:xfrm>
            <a:off x="301952" y="3904859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row: Right 22"/>
          <p:cNvSpPr/>
          <p:nvPr/>
        </p:nvSpPr>
        <p:spPr>
          <a:xfrm>
            <a:off x="298542" y="2621492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73788" y="5407973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latin typeface="Courier New"/>
                <a:cs typeface="Courier New"/>
              </a:rPr>
              <a:t>/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73788" y="5411870"/>
            <a:ext cx="2648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latin typeface="Courier New"/>
                <a:cs typeface="Courier New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46720" y="5700164"/>
                <a:ext cx="963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𝑀𝑎𝑖𝑛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20" y="5700164"/>
                <a:ext cx="9632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057975" y="3228469"/>
                <a:ext cx="642355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7975" y="3228469"/>
                <a:ext cx="642355" cy="391902"/>
              </a:xfrm>
              <a:prstGeom prst="rect">
                <a:avLst/>
              </a:prstGeom>
              <a:blipFill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962519" y="3127878"/>
            <a:ext cx="2081048" cy="5938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US" sz="105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65672" y="3719350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dirty="0">
                <a:solidFill>
                  <a:schemeClr val="tx1"/>
                </a:solidFill>
                <a:latin typeface="Courier New"/>
                <a:cs typeface="Courier New"/>
              </a:rPr>
              <a:t>b: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962519" y="2867122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dirty="0">
                <a:solidFill>
                  <a:schemeClr val="tx1"/>
                </a:solidFill>
                <a:latin typeface="Courier New"/>
                <a:cs typeface="Courier New"/>
              </a:rPr>
              <a:t>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55538" y="2312670"/>
                <a:ext cx="6472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538" y="2312670"/>
                <a:ext cx="64722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5969636" y="2145586"/>
            <a:ext cx="2081048" cy="7246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US" sz="105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32" name="Freeform: Shape 31"/>
          <p:cNvSpPr/>
          <p:nvPr/>
        </p:nvSpPr>
        <p:spPr>
          <a:xfrm>
            <a:off x="7086346" y="3830674"/>
            <a:ext cx="1779761" cy="1735366"/>
          </a:xfrm>
          <a:custGeom>
            <a:avLst/>
            <a:gdLst>
              <a:gd name="connsiteX0" fmla="*/ 0 w 1815634"/>
              <a:gd name="connsiteY0" fmla="*/ 3127879 h 3180307"/>
              <a:gd name="connsiteX1" fmla="*/ 1248629 w 1815634"/>
              <a:gd name="connsiteY1" fmla="*/ 3102654 h 3180307"/>
              <a:gd name="connsiteX2" fmla="*/ 1781503 w 1815634"/>
              <a:gd name="connsiteY2" fmla="*/ 2386899 h 3180307"/>
              <a:gd name="connsiteX3" fmla="*/ 1674298 w 1815634"/>
              <a:gd name="connsiteY3" fmla="*/ 409904 h 3180307"/>
              <a:gd name="connsiteX4" fmla="*/ 961696 w 1815634"/>
              <a:gd name="connsiteY4" fmla="*/ 0 h 3180307"/>
              <a:gd name="connsiteX0" fmla="*/ 0 w 1814432"/>
              <a:gd name="connsiteY0" fmla="*/ 2742235 h 3511600"/>
              <a:gd name="connsiteX1" fmla="*/ 1248629 w 1814432"/>
              <a:gd name="connsiteY1" fmla="*/ 2717010 h 3511600"/>
              <a:gd name="connsiteX2" fmla="*/ 1781503 w 1814432"/>
              <a:gd name="connsiteY2" fmla="*/ 2001255 h 3511600"/>
              <a:gd name="connsiteX3" fmla="*/ 1674298 w 1814432"/>
              <a:gd name="connsiteY3" fmla="*/ 24260 h 3511600"/>
              <a:gd name="connsiteX4" fmla="*/ 996380 w 1814432"/>
              <a:gd name="connsiteY4" fmla="*/ 3511592 h 3511600"/>
              <a:gd name="connsiteX0" fmla="*/ 0 w 1786452"/>
              <a:gd name="connsiteY0" fmla="*/ 746493 h 1516078"/>
              <a:gd name="connsiteX1" fmla="*/ 1248629 w 1786452"/>
              <a:gd name="connsiteY1" fmla="*/ 721268 h 1516078"/>
              <a:gd name="connsiteX2" fmla="*/ 1781503 w 1786452"/>
              <a:gd name="connsiteY2" fmla="*/ 5513 h 1516078"/>
              <a:gd name="connsiteX3" fmla="*/ 1485111 w 1786452"/>
              <a:gd name="connsiteY3" fmla="*/ 1156396 h 1516078"/>
              <a:gd name="connsiteX4" fmla="*/ 996380 w 1786452"/>
              <a:gd name="connsiteY4" fmla="*/ 1515850 h 1516078"/>
              <a:gd name="connsiteX0" fmla="*/ 0 w 1500786"/>
              <a:gd name="connsiteY0" fmla="*/ 44119 h 813704"/>
              <a:gd name="connsiteX1" fmla="*/ 1248629 w 1500786"/>
              <a:gd name="connsiteY1" fmla="*/ 18894 h 813704"/>
              <a:gd name="connsiteX2" fmla="*/ 1485111 w 1500786"/>
              <a:gd name="connsiteY2" fmla="*/ 454022 h 813704"/>
              <a:gd name="connsiteX3" fmla="*/ 996380 w 1500786"/>
              <a:gd name="connsiteY3" fmla="*/ 813476 h 813704"/>
              <a:gd name="connsiteX0" fmla="*/ 0 w 1521065"/>
              <a:gd name="connsiteY0" fmla="*/ 8707 h 778176"/>
              <a:gd name="connsiteX1" fmla="*/ 1317997 w 1521065"/>
              <a:gd name="connsiteY1" fmla="*/ 24472 h 778176"/>
              <a:gd name="connsiteX2" fmla="*/ 1485111 w 1521065"/>
              <a:gd name="connsiteY2" fmla="*/ 418610 h 778176"/>
              <a:gd name="connsiteX3" fmla="*/ 996380 w 1521065"/>
              <a:gd name="connsiteY3" fmla="*/ 778064 h 778176"/>
              <a:gd name="connsiteX0" fmla="*/ 0 w 1521065"/>
              <a:gd name="connsiteY0" fmla="*/ 21538 h 791007"/>
              <a:gd name="connsiteX1" fmla="*/ 1317997 w 1521065"/>
              <a:gd name="connsiteY1" fmla="*/ 37303 h 791007"/>
              <a:gd name="connsiteX2" fmla="*/ 1485111 w 1521065"/>
              <a:gd name="connsiteY2" fmla="*/ 431441 h 791007"/>
              <a:gd name="connsiteX3" fmla="*/ 996380 w 1521065"/>
              <a:gd name="connsiteY3" fmla="*/ 790895 h 791007"/>
              <a:gd name="connsiteX0" fmla="*/ 0 w 1540248"/>
              <a:gd name="connsiteY0" fmla="*/ 28075 h 797610"/>
              <a:gd name="connsiteX1" fmla="*/ 1317997 w 1540248"/>
              <a:gd name="connsiteY1" fmla="*/ 43840 h 797610"/>
              <a:gd name="connsiteX2" fmla="*/ 1510336 w 1540248"/>
              <a:gd name="connsiteY2" fmla="*/ 529418 h 797610"/>
              <a:gd name="connsiteX3" fmla="*/ 996380 w 1540248"/>
              <a:gd name="connsiteY3" fmla="*/ 797432 h 797610"/>
              <a:gd name="connsiteX0" fmla="*/ 0 w 1531609"/>
              <a:gd name="connsiteY0" fmla="*/ 28075 h 1733933"/>
              <a:gd name="connsiteX1" fmla="*/ 1317997 w 1531609"/>
              <a:gd name="connsiteY1" fmla="*/ 43840 h 1733933"/>
              <a:gd name="connsiteX2" fmla="*/ 1510336 w 1531609"/>
              <a:gd name="connsiteY2" fmla="*/ 529418 h 1733933"/>
              <a:gd name="connsiteX3" fmla="*/ 1113045 w 1531609"/>
              <a:gd name="connsiteY3" fmla="*/ 1733904 h 1733933"/>
              <a:gd name="connsiteX0" fmla="*/ 0 w 1754218"/>
              <a:gd name="connsiteY0" fmla="*/ 32404 h 1738264"/>
              <a:gd name="connsiteX1" fmla="*/ 1317997 w 1754218"/>
              <a:gd name="connsiteY1" fmla="*/ 48169 h 1738264"/>
              <a:gd name="connsiteX2" fmla="*/ 1749972 w 1754218"/>
              <a:gd name="connsiteY2" fmla="*/ 593656 h 1738264"/>
              <a:gd name="connsiteX3" fmla="*/ 1113045 w 1754218"/>
              <a:gd name="connsiteY3" fmla="*/ 1738233 h 1738264"/>
              <a:gd name="connsiteX0" fmla="*/ 0 w 1787039"/>
              <a:gd name="connsiteY0" fmla="*/ 32404 h 1738233"/>
              <a:gd name="connsiteX1" fmla="*/ 1317997 w 1787039"/>
              <a:gd name="connsiteY1" fmla="*/ 48169 h 1738233"/>
              <a:gd name="connsiteX2" fmla="*/ 1749972 w 1787039"/>
              <a:gd name="connsiteY2" fmla="*/ 593656 h 1738233"/>
              <a:gd name="connsiteX3" fmla="*/ 1691894 w 1787039"/>
              <a:gd name="connsiteY3" fmla="*/ 1609198 h 1738233"/>
              <a:gd name="connsiteX4" fmla="*/ 1113045 w 1787039"/>
              <a:gd name="connsiteY4" fmla="*/ 1738233 h 1738233"/>
              <a:gd name="connsiteX0" fmla="*/ 0 w 1787039"/>
              <a:gd name="connsiteY0" fmla="*/ 32404 h 1751900"/>
              <a:gd name="connsiteX1" fmla="*/ 1317997 w 1787039"/>
              <a:gd name="connsiteY1" fmla="*/ 48169 h 1751900"/>
              <a:gd name="connsiteX2" fmla="*/ 1749972 w 1787039"/>
              <a:gd name="connsiteY2" fmla="*/ 593656 h 1751900"/>
              <a:gd name="connsiteX3" fmla="*/ 1691894 w 1787039"/>
              <a:gd name="connsiteY3" fmla="*/ 1609198 h 1751900"/>
              <a:gd name="connsiteX4" fmla="*/ 1113045 w 1787039"/>
              <a:gd name="connsiteY4" fmla="*/ 1738233 h 1751900"/>
              <a:gd name="connsiteX0" fmla="*/ 0 w 1779761"/>
              <a:gd name="connsiteY0" fmla="*/ 15870 h 1735366"/>
              <a:gd name="connsiteX1" fmla="*/ 1418896 w 1779761"/>
              <a:gd name="connsiteY1" fmla="*/ 60013 h 1735366"/>
              <a:gd name="connsiteX2" fmla="*/ 1749972 w 1779761"/>
              <a:gd name="connsiteY2" fmla="*/ 577122 h 1735366"/>
              <a:gd name="connsiteX3" fmla="*/ 1691894 w 1779761"/>
              <a:gd name="connsiteY3" fmla="*/ 1592664 h 1735366"/>
              <a:gd name="connsiteX4" fmla="*/ 1113045 w 1779761"/>
              <a:gd name="connsiteY4" fmla="*/ 1721699 h 173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761" h="1735366">
                <a:moveTo>
                  <a:pt x="0" y="15870"/>
                </a:moveTo>
                <a:cubicBezTo>
                  <a:pt x="507387" y="8250"/>
                  <a:pt x="1127234" y="-33529"/>
                  <a:pt x="1418896" y="60013"/>
                </a:cubicBezTo>
                <a:cubicBezTo>
                  <a:pt x="1710558" y="153555"/>
                  <a:pt x="1704472" y="321680"/>
                  <a:pt x="1749972" y="577122"/>
                </a:cubicBezTo>
                <a:cubicBezTo>
                  <a:pt x="1795472" y="832564"/>
                  <a:pt x="1798049" y="1401901"/>
                  <a:pt x="1691894" y="1592664"/>
                </a:cubicBezTo>
                <a:cubicBezTo>
                  <a:pt x="1585739" y="1783427"/>
                  <a:pt x="1331440" y="1731199"/>
                  <a:pt x="1113045" y="1721699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/>
          <p:cNvSpPr/>
          <p:nvPr/>
        </p:nvSpPr>
        <p:spPr>
          <a:xfrm>
            <a:off x="7074525" y="2970828"/>
            <a:ext cx="1907225" cy="2602885"/>
          </a:xfrm>
          <a:custGeom>
            <a:avLst/>
            <a:gdLst>
              <a:gd name="connsiteX0" fmla="*/ 0 w 1815634"/>
              <a:gd name="connsiteY0" fmla="*/ 3127879 h 3180307"/>
              <a:gd name="connsiteX1" fmla="*/ 1248629 w 1815634"/>
              <a:gd name="connsiteY1" fmla="*/ 3102654 h 3180307"/>
              <a:gd name="connsiteX2" fmla="*/ 1781503 w 1815634"/>
              <a:gd name="connsiteY2" fmla="*/ 2386899 h 3180307"/>
              <a:gd name="connsiteX3" fmla="*/ 1674298 w 1815634"/>
              <a:gd name="connsiteY3" fmla="*/ 409904 h 3180307"/>
              <a:gd name="connsiteX4" fmla="*/ 961696 w 1815634"/>
              <a:gd name="connsiteY4" fmla="*/ 0 h 3180307"/>
              <a:gd name="connsiteX0" fmla="*/ 0 w 1814432"/>
              <a:gd name="connsiteY0" fmla="*/ 2742235 h 3511600"/>
              <a:gd name="connsiteX1" fmla="*/ 1248629 w 1814432"/>
              <a:gd name="connsiteY1" fmla="*/ 2717010 h 3511600"/>
              <a:gd name="connsiteX2" fmla="*/ 1781503 w 1814432"/>
              <a:gd name="connsiteY2" fmla="*/ 2001255 h 3511600"/>
              <a:gd name="connsiteX3" fmla="*/ 1674298 w 1814432"/>
              <a:gd name="connsiteY3" fmla="*/ 24260 h 3511600"/>
              <a:gd name="connsiteX4" fmla="*/ 996380 w 1814432"/>
              <a:gd name="connsiteY4" fmla="*/ 3511592 h 3511600"/>
              <a:gd name="connsiteX0" fmla="*/ 0 w 1786452"/>
              <a:gd name="connsiteY0" fmla="*/ 746493 h 1516078"/>
              <a:gd name="connsiteX1" fmla="*/ 1248629 w 1786452"/>
              <a:gd name="connsiteY1" fmla="*/ 721268 h 1516078"/>
              <a:gd name="connsiteX2" fmla="*/ 1781503 w 1786452"/>
              <a:gd name="connsiteY2" fmla="*/ 5513 h 1516078"/>
              <a:gd name="connsiteX3" fmla="*/ 1485111 w 1786452"/>
              <a:gd name="connsiteY3" fmla="*/ 1156396 h 1516078"/>
              <a:gd name="connsiteX4" fmla="*/ 996380 w 1786452"/>
              <a:gd name="connsiteY4" fmla="*/ 1515850 h 1516078"/>
              <a:gd name="connsiteX0" fmla="*/ 0 w 1500786"/>
              <a:gd name="connsiteY0" fmla="*/ 44119 h 813704"/>
              <a:gd name="connsiteX1" fmla="*/ 1248629 w 1500786"/>
              <a:gd name="connsiteY1" fmla="*/ 18894 h 813704"/>
              <a:gd name="connsiteX2" fmla="*/ 1485111 w 1500786"/>
              <a:gd name="connsiteY2" fmla="*/ 454022 h 813704"/>
              <a:gd name="connsiteX3" fmla="*/ 996380 w 1500786"/>
              <a:gd name="connsiteY3" fmla="*/ 813476 h 813704"/>
              <a:gd name="connsiteX0" fmla="*/ 0 w 1521065"/>
              <a:gd name="connsiteY0" fmla="*/ 8707 h 778176"/>
              <a:gd name="connsiteX1" fmla="*/ 1317997 w 1521065"/>
              <a:gd name="connsiteY1" fmla="*/ 24472 h 778176"/>
              <a:gd name="connsiteX2" fmla="*/ 1485111 w 1521065"/>
              <a:gd name="connsiteY2" fmla="*/ 418610 h 778176"/>
              <a:gd name="connsiteX3" fmla="*/ 996380 w 1521065"/>
              <a:gd name="connsiteY3" fmla="*/ 778064 h 778176"/>
              <a:gd name="connsiteX0" fmla="*/ 0 w 1521065"/>
              <a:gd name="connsiteY0" fmla="*/ 21538 h 791007"/>
              <a:gd name="connsiteX1" fmla="*/ 1317997 w 1521065"/>
              <a:gd name="connsiteY1" fmla="*/ 37303 h 791007"/>
              <a:gd name="connsiteX2" fmla="*/ 1485111 w 1521065"/>
              <a:gd name="connsiteY2" fmla="*/ 431441 h 791007"/>
              <a:gd name="connsiteX3" fmla="*/ 996380 w 1521065"/>
              <a:gd name="connsiteY3" fmla="*/ 790895 h 791007"/>
              <a:gd name="connsiteX0" fmla="*/ 0 w 1540248"/>
              <a:gd name="connsiteY0" fmla="*/ 28075 h 797610"/>
              <a:gd name="connsiteX1" fmla="*/ 1317997 w 1540248"/>
              <a:gd name="connsiteY1" fmla="*/ 43840 h 797610"/>
              <a:gd name="connsiteX2" fmla="*/ 1510336 w 1540248"/>
              <a:gd name="connsiteY2" fmla="*/ 529418 h 797610"/>
              <a:gd name="connsiteX3" fmla="*/ 996380 w 1540248"/>
              <a:gd name="connsiteY3" fmla="*/ 797432 h 797610"/>
              <a:gd name="connsiteX0" fmla="*/ 0 w 1531609"/>
              <a:gd name="connsiteY0" fmla="*/ 28075 h 1733933"/>
              <a:gd name="connsiteX1" fmla="*/ 1317997 w 1531609"/>
              <a:gd name="connsiteY1" fmla="*/ 43840 h 1733933"/>
              <a:gd name="connsiteX2" fmla="*/ 1510336 w 1531609"/>
              <a:gd name="connsiteY2" fmla="*/ 529418 h 1733933"/>
              <a:gd name="connsiteX3" fmla="*/ 1113045 w 1531609"/>
              <a:gd name="connsiteY3" fmla="*/ 1733904 h 1733933"/>
              <a:gd name="connsiteX0" fmla="*/ 0 w 1754218"/>
              <a:gd name="connsiteY0" fmla="*/ 32404 h 1738264"/>
              <a:gd name="connsiteX1" fmla="*/ 1317997 w 1754218"/>
              <a:gd name="connsiteY1" fmla="*/ 48169 h 1738264"/>
              <a:gd name="connsiteX2" fmla="*/ 1749972 w 1754218"/>
              <a:gd name="connsiteY2" fmla="*/ 593656 h 1738264"/>
              <a:gd name="connsiteX3" fmla="*/ 1113045 w 1754218"/>
              <a:gd name="connsiteY3" fmla="*/ 1738233 h 1738264"/>
              <a:gd name="connsiteX0" fmla="*/ 0 w 1787039"/>
              <a:gd name="connsiteY0" fmla="*/ 32404 h 1738233"/>
              <a:gd name="connsiteX1" fmla="*/ 1317997 w 1787039"/>
              <a:gd name="connsiteY1" fmla="*/ 48169 h 1738233"/>
              <a:gd name="connsiteX2" fmla="*/ 1749972 w 1787039"/>
              <a:gd name="connsiteY2" fmla="*/ 593656 h 1738233"/>
              <a:gd name="connsiteX3" fmla="*/ 1691894 w 1787039"/>
              <a:gd name="connsiteY3" fmla="*/ 1609198 h 1738233"/>
              <a:gd name="connsiteX4" fmla="*/ 1113045 w 1787039"/>
              <a:gd name="connsiteY4" fmla="*/ 1738233 h 1738233"/>
              <a:gd name="connsiteX0" fmla="*/ 0 w 1787039"/>
              <a:gd name="connsiteY0" fmla="*/ 32404 h 1751900"/>
              <a:gd name="connsiteX1" fmla="*/ 1317997 w 1787039"/>
              <a:gd name="connsiteY1" fmla="*/ 48169 h 1751900"/>
              <a:gd name="connsiteX2" fmla="*/ 1749972 w 1787039"/>
              <a:gd name="connsiteY2" fmla="*/ 593656 h 1751900"/>
              <a:gd name="connsiteX3" fmla="*/ 1691894 w 1787039"/>
              <a:gd name="connsiteY3" fmla="*/ 1609198 h 1751900"/>
              <a:gd name="connsiteX4" fmla="*/ 1113045 w 1787039"/>
              <a:gd name="connsiteY4" fmla="*/ 1738233 h 1751900"/>
              <a:gd name="connsiteX0" fmla="*/ 0 w 1779761"/>
              <a:gd name="connsiteY0" fmla="*/ 15870 h 1735366"/>
              <a:gd name="connsiteX1" fmla="*/ 1418896 w 1779761"/>
              <a:gd name="connsiteY1" fmla="*/ 60013 h 1735366"/>
              <a:gd name="connsiteX2" fmla="*/ 1749972 w 1779761"/>
              <a:gd name="connsiteY2" fmla="*/ 577122 h 1735366"/>
              <a:gd name="connsiteX3" fmla="*/ 1691894 w 1779761"/>
              <a:gd name="connsiteY3" fmla="*/ 1592664 h 1735366"/>
              <a:gd name="connsiteX4" fmla="*/ 1113045 w 1779761"/>
              <a:gd name="connsiteY4" fmla="*/ 1721699 h 1735366"/>
              <a:gd name="connsiteX0" fmla="*/ 0 w 1779761"/>
              <a:gd name="connsiteY0" fmla="*/ 15870 h 2573120"/>
              <a:gd name="connsiteX1" fmla="*/ 1418896 w 1779761"/>
              <a:gd name="connsiteY1" fmla="*/ 60013 h 2573120"/>
              <a:gd name="connsiteX2" fmla="*/ 1749972 w 1779761"/>
              <a:gd name="connsiteY2" fmla="*/ 577122 h 2573120"/>
              <a:gd name="connsiteX3" fmla="*/ 1691894 w 1779761"/>
              <a:gd name="connsiteY3" fmla="*/ 1592664 h 2573120"/>
              <a:gd name="connsiteX4" fmla="*/ 1277006 w 1779761"/>
              <a:gd name="connsiteY4" fmla="*/ 2573037 h 2573120"/>
              <a:gd name="connsiteX0" fmla="*/ 0 w 1867861"/>
              <a:gd name="connsiteY0" fmla="*/ 15870 h 2577392"/>
              <a:gd name="connsiteX1" fmla="*/ 1418896 w 1867861"/>
              <a:gd name="connsiteY1" fmla="*/ 60013 h 2577392"/>
              <a:gd name="connsiteX2" fmla="*/ 1749972 w 1867861"/>
              <a:gd name="connsiteY2" fmla="*/ 577122 h 2577392"/>
              <a:gd name="connsiteX3" fmla="*/ 1824324 w 1867861"/>
              <a:gd name="connsiteY3" fmla="*/ 2403011 h 2577392"/>
              <a:gd name="connsiteX4" fmla="*/ 1277006 w 1867861"/>
              <a:gd name="connsiteY4" fmla="*/ 2573037 h 2577392"/>
              <a:gd name="connsiteX0" fmla="*/ 0 w 1915648"/>
              <a:gd name="connsiteY0" fmla="*/ 49903 h 2611425"/>
              <a:gd name="connsiteX1" fmla="*/ 1418896 w 1915648"/>
              <a:gd name="connsiteY1" fmla="*/ 94046 h 2611425"/>
              <a:gd name="connsiteX2" fmla="*/ 1872943 w 1915648"/>
              <a:gd name="connsiteY2" fmla="*/ 1109346 h 2611425"/>
              <a:gd name="connsiteX3" fmla="*/ 1824324 w 1915648"/>
              <a:gd name="connsiteY3" fmla="*/ 2437044 h 2611425"/>
              <a:gd name="connsiteX4" fmla="*/ 1277006 w 1915648"/>
              <a:gd name="connsiteY4" fmla="*/ 2607070 h 2611425"/>
              <a:gd name="connsiteX0" fmla="*/ 0 w 1911635"/>
              <a:gd name="connsiteY0" fmla="*/ 49903 h 2611425"/>
              <a:gd name="connsiteX1" fmla="*/ 1418896 w 1911635"/>
              <a:gd name="connsiteY1" fmla="*/ 94046 h 2611425"/>
              <a:gd name="connsiteX2" fmla="*/ 1872943 w 1911635"/>
              <a:gd name="connsiteY2" fmla="*/ 1109346 h 2611425"/>
              <a:gd name="connsiteX3" fmla="*/ 1824324 w 1911635"/>
              <a:gd name="connsiteY3" fmla="*/ 2437044 h 2611425"/>
              <a:gd name="connsiteX4" fmla="*/ 1277006 w 1911635"/>
              <a:gd name="connsiteY4" fmla="*/ 2607070 h 2611425"/>
              <a:gd name="connsiteX0" fmla="*/ 0 w 1907225"/>
              <a:gd name="connsiteY0" fmla="*/ 26508 h 2588030"/>
              <a:gd name="connsiteX1" fmla="*/ 1538714 w 1907225"/>
              <a:gd name="connsiteY1" fmla="*/ 111641 h 2588030"/>
              <a:gd name="connsiteX2" fmla="*/ 1872943 w 1907225"/>
              <a:gd name="connsiteY2" fmla="*/ 1085951 h 2588030"/>
              <a:gd name="connsiteX3" fmla="*/ 1824324 w 1907225"/>
              <a:gd name="connsiteY3" fmla="*/ 2413649 h 2588030"/>
              <a:gd name="connsiteX4" fmla="*/ 1277006 w 1907225"/>
              <a:gd name="connsiteY4" fmla="*/ 2583675 h 2588030"/>
              <a:gd name="connsiteX0" fmla="*/ 0 w 1907225"/>
              <a:gd name="connsiteY0" fmla="*/ 41363 h 2602885"/>
              <a:gd name="connsiteX1" fmla="*/ 1538714 w 1907225"/>
              <a:gd name="connsiteY1" fmla="*/ 126496 h 2602885"/>
              <a:gd name="connsiteX2" fmla="*/ 1872943 w 1907225"/>
              <a:gd name="connsiteY2" fmla="*/ 1100806 h 2602885"/>
              <a:gd name="connsiteX3" fmla="*/ 1824324 w 1907225"/>
              <a:gd name="connsiteY3" fmla="*/ 2428504 h 2602885"/>
              <a:gd name="connsiteX4" fmla="*/ 1277006 w 1907225"/>
              <a:gd name="connsiteY4" fmla="*/ 2598530 h 260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7225" h="2602885">
                <a:moveTo>
                  <a:pt x="0" y="41363"/>
                </a:moveTo>
                <a:cubicBezTo>
                  <a:pt x="532612" y="-4095"/>
                  <a:pt x="1226557" y="-50078"/>
                  <a:pt x="1538714" y="126496"/>
                </a:cubicBezTo>
                <a:cubicBezTo>
                  <a:pt x="1850871" y="303070"/>
                  <a:pt x="1825341" y="717138"/>
                  <a:pt x="1872943" y="1100806"/>
                </a:cubicBezTo>
                <a:cubicBezTo>
                  <a:pt x="1920545" y="1484474"/>
                  <a:pt x="1930479" y="2237741"/>
                  <a:pt x="1824324" y="2428504"/>
                </a:cubicBezTo>
                <a:cubicBezTo>
                  <a:pt x="1718169" y="2619267"/>
                  <a:pt x="1495401" y="2608030"/>
                  <a:pt x="1277006" y="2598530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/>
          <p:cNvSpPr/>
          <p:nvPr/>
        </p:nvSpPr>
        <p:spPr>
          <a:xfrm>
            <a:off x="298542" y="1714381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row: Right 34"/>
          <p:cNvSpPr/>
          <p:nvPr/>
        </p:nvSpPr>
        <p:spPr>
          <a:xfrm>
            <a:off x="298542" y="5700164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9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 animBg="1"/>
      <p:bldP spid="11" grpId="1" animBg="1"/>
      <p:bldP spid="11" grpId="2" build="allAtOnce" animBg="1"/>
      <p:bldP spid="13" grpId="0" animBg="1"/>
      <p:bldP spid="13" grpId="1" animBg="1"/>
      <p:bldP spid="16" grpId="0" animBg="1"/>
      <p:bldP spid="16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14" grpId="0"/>
      <p:bldP spid="24" grpId="0"/>
      <p:bldP spid="26" grpId="0"/>
      <p:bldP spid="26" grpId="1"/>
      <p:bldP spid="27" grpId="0" animBg="1"/>
      <p:bldP spid="27" grpId="1" animBg="1"/>
      <p:bldP spid="28" grpId="0" animBg="1"/>
      <p:bldP spid="28" grpId="1" animBg="1"/>
      <p:bldP spid="28" grpId="2" build="allAtOnce" animBg="1"/>
      <p:bldP spid="29" grpId="0" animBg="1"/>
      <p:bldP spid="29" grpId="1" animBg="1"/>
      <p:bldP spid="29" grpId="2" build="allAtOnce" animBg="1"/>
      <p:bldP spid="30" grpId="0"/>
      <p:bldP spid="30" grpId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/>
          </a:bodyPr>
          <a:lstStyle/>
          <a:p>
            <a:r>
              <a:rPr lang="en-US" dirty="0"/>
              <a:t>Pass by value</a:t>
            </a:r>
          </a:p>
          <a:p>
            <a:pPr lvl="1"/>
            <a:r>
              <a:rPr lang="en-US" dirty="0"/>
              <a:t>C and Java</a:t>
            </a:r>
          </a:p>
          <a:p>
            <a:r>
              <a:rPr lang="en-US" dirty="0"/>
              <a:t>Pass by reference</a:t>
            </a:r>
          </a:p>
          <a:p>
            <a:pPr lvl="1"/>
            <a:r>
              <a:rPr lang="en-US" dirty="0"/>
              <a:t>Allowed in C++ and Pascal</a:t>
            </a:r>
          </a:p>
          <a:p>
            <a:pPr lvl="1"/>
            <a:r>
              <a:rPr lang="en-US" dirty="0"/>
              <a:t>In C, can be simulated using pointers (address-valued parameters)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1295400"/>
            <a:ext cx="39624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fun(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fun(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3860553"/>
            <a:ext cx="39624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fun(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fun(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1295400"/>
            <a:ext cx="39624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fun(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fun(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86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</a:t>
            </a:r>
            <a:r>
              <a:rPr lang="en-US" i="1" dirty="0"/>
              <a:t>Java</a:t>
            </a:r>
            <a:r>
              <a:rPr lang="en-US" dirty="0"/>
              <a:t> is Pass by Value?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non-primitive L-values are pointers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2514600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fun(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p){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 = 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Point k = new Point(1, 2);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fun(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i,k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643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Java: Pass by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public static void</a:t>
            </a:r>
            <a:r>
              <a:rPr lang="en-US" dirty="0">
                <a:latin typeface="Courier New"/>
                <a:cs typeface="Courier New"/>
              </a:rPr>
              <a:t> main( String[] </a:t>
            </a:r>
            <a:r>
              <a:rPr lang="en-US" dirty="0" err="1">
                <a:latin typeface="Courier New"/>
                <a:cs typeface="Courier New"/>
              </a:rPr>
              <a:t>args</a:t>
            </a:r>
            <a:r>
              <a:rPr lang="en-US" dirty="0">
                <a:latin typeface="Courier New"/>
                <a:cs typeface="Courier New"/>
              </a:rPr>
              <a:t> ){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Dog </a:t>
            </a:r>
            <a:r>
              <a:rPr lang="en-US" dirty="0" err="1">
                <a:latin typeface="Courier New"/>
                <a:cs typeface="Courier New"/>
              </a:rPr>
              <a:t>aDog</a:t>
            </a:r>
            <a:r>
              <a:rPr lang="en-US" dirty="0">
                <a:latin typeface="Courier New"/>
                <a:cs typeface="Courier New"/>
              </a:rPr>
              <a:t> = new Dog("Max");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foo(</a:t>
            </a:r>
            <a:r>
              <a:rPr lang="en-US" dirty="0" err="1">
                <a:latin typeface="Courier New"/>
                <a:cs typeface="Courier New"/>
              </a:rPr>
              <a:t>aDog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b="1" dirty="0">
                <a:latin typeface="Courier New"/>
                <a:cs typeface="Courier New"/>
              </a:rPr>
              <a:t>if</a:t>
            </a:r>
            <a:r>
              <a:rPr lang="en-US" dirty="0">
                <a:latin typeface="Courier New"/>
                <a:cs typeface="Courier New"/>
              </a:rPr>
              <a:t> (</a:t>
            </a:r>
            <a:r>
              <a:rPr lang="en-US" dirty="0" err="1">
                <a:latin typeface="Courier New"/>
                <a:cs typeface="Courier New"/>
              </a:rPr>
              <a:t>aDog.getName</a:t>
            </a:r>
            <a:r>
              <a:rPr lang="en-US" dirty="0">
                <a:latin typeface="Courier New"/>
                <a:cs typeface="Courier New"/>
              </a:rPr>
              <a:t>().equals("Max"))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System.out.println</a:t>
            </a:r>
            <a:r>
              <a:rPr lang="en-US" dirty="0">
                <a:latin typeface="Courier New"/>
                <a:cs typeface="Courier New"/>
              </a:rPr>
              <a:t>( "Java passes by value." 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} </a:t>
            </a:r>
            <a:r>
              <a:rPr lang="en-US" b="1" dirty="0">
                <a:latin typeface="Courier New"/>
                <a:cs typeface="Courier New"/>
              </a:rPr>
              <a:t>else if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aDog.getName</a:t>
            </a:r>
            <a:r>
              <a:rPr lang="en-US" dirty="0">
                <a:latin typeface="Courier New"/>
                <a:cs typeface="Courier New"/>
              </a:rPr>
              <a:t>().equals("</a:t>
            </a:r>
            <a:r>
              <a:rPr lang="en-US" dirty="0" err="1">
                <a:latin typeface="Courier New"/>
                <a:cs typeface="Courier New"/>
              </a:rPr>
              <a:t>Fifi</a:t>
            </a:r>
            <a:r>
              <a:rPr lang="en-US" dirty="0">
                <a:latin typeface="Courier New"/>
                <a:cs typeface="Courier New"/>
              </a:rPr>
              <a:t>"))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System.out.println</a:t>
            </a:r>
            <a:r>
              <a:rPr lang="en-US" dirty="0">
                <a:latin typeface="Courier New"/>
                <a:cs typeface="Courier New"/>
              </a:rPr>
              <a:t>( "Java passes by reference." );</a:t>
            </a:r>
          </a:p>
          <a:p>
            <a:pPr marL="0" indent="0">
              <a:buNone/>
            </a:pPr>
            <a:r>
              <a:rPr lang="de-DE" dirty="0">
                <a:latin typeface="Courier New"/>
                <a:cs typeface="Courier New"/>
              </a:rPr>
              <a:t>    }</a:t>
            </a:r>
          </a:p>
          <a:p>
            <a:pPr marL="0" indent="0">
              <a:buNone/>
            </a:pPr>
            <a:r>
              <a:rPr lang="de-DE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de-DE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de-DE" b="1" dirty="0" err="1">
                <a:latin typeface="Courier New"/>
                <a:cs typeface="Courier New"/>
              </a:rPr>
              <a:t>public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static</a:t>
            </a:r>
            <a:r>
              <a:rPr lang="de-DE" b="1" dirty="0">
                <a:latin typeface="Courier New"/>
                <a:cs typeface="Courier New"/>
              </a:rPr>
              <a:t> </a:t>
            </a:r>
            <a:r>
              <a:rPr lang="de-DE" b="1" dirty="0" err="1">
                <a:latin typeface="Courier New"/>
                <a:cs typeface="Courier New"/>
              </a:rPr>
              <a:t>void</a:t>
            </a:r>
            <a:r>
              <a:rPr lang="de-DE" dirty="0">
                <a:latin typeface="Courier New"/>
                <a:cs typeface="Courier New"/>
              </a:rPr>
              <a:t> </a:t>
            </a:r>
            <a:r>
              <a:rPr lang="de-DE" dirty="0" err="1">
                <a:latin typeface="Courier New"/>
                <a:cs typeface="Courier New"/>
              </a:rPr>
              <a:t>foo</a:t>
            </a:r>
            <a:r>
              <a:rPr lang="de-DE" dirty="0">
                <a:latin typeface="Courier New"/>
                <a:cs typeface="Courier New"/>
              </a:rPr>
              <a:t>(Dog d) {</a:t>
            </a:r>
          </a:p>
          <a:p>
            <a:pPr marL="0" indent="0">
              <a:buNone/>
            </a:pPr>
            <a:r>
              <a:rPr lang="de-DE" dirty="0">
                <a:latin typeface="Courier New"/>
                <a:cs typeface="Courier New"/>
              </a:rPr>
              <a:t>    </a:t>
            </a:r>
            <a:r>
              <a:rPr lang="de-DE" dirty="0" err="1">
                <a:latin typeface="Courier New"/>
                <a:cs typeface="Courier New"/>
              </a:rPr>
              <a:t>d.getName</a:t>
            </a:r>
            <a:r>
              <a:rPr lang="de-DE" dirty="0">
                <a:latin typeface="Courier New"/>
                <a:cs typeface="Courier New"/>
              </a:rPr>
              <a:t>().</a:t>
            </a:r>
            <a:r>
              <a:rPr lang="de-DE" dirty="0" err="1">
                <a:latin typeface="Courier New"/>
                <a:cs typeface="Courier New"/>
              </a:rPr>
              <a:t>equals</a:t>
            </a:r>
            <a:r>
              <a:rPr lang="de-DE" dirty="0">
                <a:latin typeface="Courier New"/>
                <a:cs typeface="Courier New"/>
              </a:rPr>
              <a:t>("Max");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d = new Dog("</a:t>
            </a:r>
            <a:r>
              <a:rPr lang="en-US" dirty="0" err="1">
                <a:latin typeface="Courier New"/>
                <a:cs typeface="Courier New"/>
              </a:rPr>
              <a:t>Fifi</a:t>
            </a:r>
            <a:r>
              <a:rPr lang="en-US" dirty="0">
                <a:latin typeface="Courier New"/>
                <a:cs typeface="Courier New"/>
              </a:rPr>
              <a:t>");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err="1">
                <a:latin typeface="Courier New"/>
                <a:cs typeface="Courier New"/>
              </a:rPr>
              <a:t>d.getName</a:t>
            </a:r>
            <a:r>
              <a:rPr lang="en-US" dirty="0">
                <a:latin typeface="Courier New"/>
                <a:cs typeface="Courier New"/>
              </a:rPr>
              <a:t>().equals("</a:t>
            </a:r>
            <a:r>
              <a:rPr lang="en-US" dirty="0" err="1">
                <a:latin typeface="Courier New"/>
                <a:cs typeface="Courier New"/>
              </a:rPr>
              <a:t>Fifi</a:t>
            </a:r>
            <a:r>
              <a:rPr lang="en-US" dirty="0">
                <a:latin typeface="Courier New"/>
                <a:cs typeface="Courier New"/>
              </a:rPr>
              <a:t>");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15</a:t>
            </a:fld>
            <a:endParaRPr lang="en-US"/>
          </a:p>
        </p:txBody>
      </p:sp>
      <p:sp>
        <p:nvSpPr>
          <p:cNvPr id="6" name="Speech Bubble: Rectangle with Corners Rounded 5"/>
          <p:cNvSpPr/>
          <p:nvPr/>
        </p:nvSpPr>
        <p:spPr>
          <a:xfrm>
            <a:off x="5410200" y="4038600"/>
            <a:ext cx="3276600" cy="762000"/>
          </a:xfrm>
          <a:prstGeom prst="wedgeRoundRectCallout">
            <a:avLst>
              <a:gd name="adj1" fmla="val -94931"/>
              <a:gd name="adj2" fmla="val 118362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Changes value of d in foo, but leaves </a:t>
            </a:r>
            <a:r>
              <a:rPr lang="en-US" dirty="0" err="1">
                <a:solidFill>
                  <a:schemeClr val="tx1"/>
                </a:solidFill>
              </a:rPr>
              <a:t>aDog</a:t>
            </a:r>
            <a:r>
              <a:rPr lang="en-US" dirty="0">
                <a:solidFill>
                  <a:schemeClr val="tx1"/>
                </a:solidFill>
              </a:rPr>
              <a:t> in main unchanged</a:t>
            </a:r>
          </a:p>
        </p:txBody>
      </p:sp>
      <p:sp>
        <p:nvSpPr>
          <p:cNvPr id="7" name="Arrow: Right 6"/>
          <p:cNvSpPr/>
          <p:nvPr/>
        </p:nvSpPr>
        <p:spPr>
          <a:xfrm>
            <a:off x="533400" y="1942836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/>
          <p:cNvSpPr/>
          <p:nvPr/>
        </p:nvSpPr>
        <p:spPr>
          <a:xfrm>
            <a:off x="533400" y="2201598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/>
          <p:cNvSpPr/>
          <p:nvPr/>
        </p:nvSpPr>
        <p:spPr>
          <a:xfrm>
            <a:off x="533400" y="4964767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Right 9"/>
          <p:cNvSpPr/>
          <p:nvPr/>
        </p:nvSpPr>
        <p:spPr>
          <a:xfrm>
            <a:off x="533400" y="525275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peech Bubble: Rectangle with Corners Rounded 10"/>
          <p:cNvSpPr/>
          <p:nvPr/>
        </p:nvSpPr>
        <p:spPr>
          <a:xfrm>
            <a:off x="3472093" y="791932"/>
            <a:ext cx="4850523" cy="682130"/>
          </a:xfrm>
          <a:prstGeom prst="wedgeRoundRectCallout">
            <a:avLst>
              <a:gd name="adj1" fmla="val 757"/>
              <a:gd name="adj2" fmla="val 24547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 err="1">
                <a:solidFill>
                  <a:schemeClr val="tx1"/>
                </a:solidFill>
              </a:rPr>
              <a:t>aDog</a:t>
            </a:r>
            <a:r>
              <a:rPr lang="en-US" dirty="0">
                <a:solidFill>
                  <a:schemeClr val="tx1"/>
                </a:solidFill>
              </a:rPr>
              <a:t> in main, </a:t>
            </a:r>
            <a:r>
              <a:rPr lang="en-US" dirty="0" err="1">
                <a:solidFill>
                  <a:schemeClr val="tx1"/>
                </a:solidFill>
              </a:rPr>
              <a:t>aDog.getName</a:t>
            </a:r>
            <a:r>
              <a:rPr lang="en-US" dirty="0">
                <a:solidFill>
                  <a:schemeClr val="tx1"/>
                </a:solidFill>
              </a:rPr>
              <a:t>() equals “Max”.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∴ </a:t>
            </a:r>
            <a:r>
              <a:rPr lang="en-US" dirty="0">
                <a:solidFill>
                  <a:schemeClr val="tx1"/>
                </a:solidFill>
              </a:rPr>
              <a:t> Execution goes down the then branch.</a:t>
            </a:r>
          </a:p>
        </p:txBody>
      </p:sp>
    </p:spTree>
    <p:extLst>
      <p:ext uri="{BB962C8B-B14F-4D97-AF65-F5344CB8AC3E}">
        <p14:creationId xmlns:p14="http://schemas.microsoft.com/office/powerpoint/2010/main" val="8585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3B41-E0F0-634E-9B05-6BB9EAE34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Java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9B4CD-469C-C34F-8F5E-FAFDBDBC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9CF2D6-4DD9-EA44-BB34-957BA500B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21" y="50800"/>
            <a:ext cx="7556500" cy="6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48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E1F3-850F-5F40-850A-6C312AE4F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BB28A-267E-454F-B393-FFA146BF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256F43-2F9C-8E49-9958-73C4EA3D9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595" y="604210"/>
            <a:ext cx="5848809" cy="564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Value-Result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function is called</a:t>
            </a:r>
          </a:p>
          <a:p>
            <a:pPr lvl="1"/>
            <a:r>
              <a:rPr lang="en-US" dirty="0"/>
              <a:t>Value of actual is passed</a:t>
            </a:r>
          </a:p>
          <a:p>
            <a:r>
              <a:rPr lang="en-US" dirty="0"/>
              <a:t>When the function returns</a:t>
            </a:r>
          </a:p>
          <a:p>
            <a:pPr lvl="1"/>
            <a:r>
              <a:rPr lang="en-US" dirty="0"/>
              <a:t>Final values are copied back to the actuals</a:t>
            </a:r>
          </a:p>
          <a:p>
            <a:pPr lv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∴ </a:t>
            </a:r>
            <a:r>
              <a:rPr lang="en-US" dirty="0"/>
              <a:t>The actual must be a </a:t>
            </a:r>
            <a:r>
              <a:rPr lang="en-US" u="sng" dirty="0"/>
              <a:t>variable</a:t>
            </a:r>
            <a:r>
              <a:rPr lang="en-US" dirty="0"/>
              <a:t>, not an arbitrary expression</a:t>
            </a:r>
          </a:p>
          <a:p>
            <a:r>
              <a:rPr lang="en-US" dirty="0"/>
              <a:t>Used by Fortran IV, Ada</a:t>
            </a:r>
          </a:p>
          <a:p>
            <a:pPr lvl="1"/>
            <a:r>
              <a:rPr lang="en-US" dirty="0"/>
              <a:t>As the language examples show, not very modern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Value-Result –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4" y="1625424"/>
            <a:ext cx="8522839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 = 1;      // a global variable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dirty="0">
                <a:latin typeface="Courier New"/>
                <a:cs typeface="Courier New"/>
              </a:rPr>
              <a:t> f(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 a)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a = 2;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// when f is called from main, a and x are aliases</a:t>
            </a:r>
          </a:p>
          <a:p>
            <a:pPr marL="0" indent="0">
              <a:buNone/>
            </a:pPr>
            <a:r>
              <a:rPr lang="it-IT" dirty="0">
                <a:latin typeface="Courier New"/>
                <a:cs typeface="Courier New"/>
              </a:rPr>
              <a:t>  x = 0;</a:t>
            </a:r>
          </a:p>
          <a:p>
            <a:pPr marL="0" indent="0">
              <a:buNone/>
            </a:pPr>
            <a:r>
              <a:rPr lang="it-IT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it-IT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it-IT" dirty="0" err="1">
                <a:latin typeface="Courier New"/>
                <a:cs typeface="Courier New"/>
              </a:rPr>
              <a:t>main</a:t>
            </a:r>
            <a:r>
              <a:rPr lang="it-IT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is-IS" dirty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is-IS" dirty="0">
                <a:latin typeface="Courier New"/>
                <a:cs typeface="Courier New"/>
              </a:rPr>
              <a:t>  f(x);</a:t>
            </a:r>
          </a:p>
          <a:p>
            <a:r>
              <a:rPr lang="ro-RO" dirty="0">
                <a:latin typeface="Courier New"/>
                <a:cs typeface="Courier New"/>
              </a:rPr>
              <a:t>  cout &lt;&lt; x; // 0 with call by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ro-RO" dirty="0">
                <a:latin typeface="Courier New"/>
                <a:cs typeface="Courier New"/>
              </a:rPr>
              <a:t>value</a:t>
            </a:r>
            <a:r>
              <a:rPr lang="en-US" dirty="0">
                <a:latin typeface="Courier New"/>
                <a:cs typeface="Courier New"/>
              </a:rPr>
              <a:t> and </a:t>
            </a:r>
            <a:r>
              <a:rPr lang="ro-RO" dirty="0">
                <a:latin typeface="Courier New"/>
                <a:cs typeface="Courier New"/>
              </a:rPr>
              <a:t>call by ref</a:t>
            </a:r>
            <a:r>
              <a:rPr lang="en-US" dirty="0" err="1">
                <a:latin typeface="Courier New"/>
                <a:cs typeface="Courier New"/>
              </a:rPr>
              <a:t>erence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  //</a:t>
            </a:r>
            <a:r>
              <a:rPr lang="ro-RO" dirty="0">
                <a:latin typeface="Courier New"/>
                <a:cs typeface="Courier New"/>
              </a:rPr>
              <a:t> 2 with </a:t>
            </a:r>
            <a:r>
              <a:rPr lang="en-US" dirty="0">
                <a:latin typeface="Courier New"/>
                <a:cs typeface="Courier New"/>
              </a:rPr>
              <a:t>call by value-result</a:t>
            </a:r>
            <a:endParaRPr lang="ro-RO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  <a:p>
            <a:pPr lvl="1"/>
            <a:r>
              <a:rPr lang="en-US" dirty="0"/>
              <a:t>Discussed runtime environments</a:t>
            </a:r>
          </a:p>
          <a:p>
            <a:pPr lvl="1"/>
            <a:r>
              <a:rPr lang="en-US" dirty="0"/>
              <a:t>Described some conventions for assembly</a:t>
            </a:r>
          </a:p>
          <a:p>
            <a:pPr lvl="2"/>
            <a:r>
              <a:rPr lang="en-US" dirty="0"/>
              <a:t>Function call/return involve stack manipulations</a:t>
            </a:r>
          </a:p>
          <a:p>
            <a:pPr lvl="2"/>
            <a:r>
              <a:rPr lang="en-US" dirty="0"/>
              <a:t>Dynamic memory via a heap</a:t>
            </a:r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Propagating values from one function to another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71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Pass by Value-Result –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05" y="1658150"/>
            <a:ext cx="4802174" cy="300474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50" b="1" dirty="0" err="1">
                <a:latin typeface="Courier New"/>
                <a:cs typeface="Courier New"/>
              </a:rPr>
              <a:t>int</a:t>
            </a:r>
            <a:r>
              <a:rPr lang="en-US" sz="1050" dirty="0">
                <a:latin typeface="Courier New"/>
                <a:cs typeface="Courier New"/>
              </a:rPr>
              <a:t> x = 1;      // a global variable</a:t>
            </a:r>
          </a:p>
          <a:p>
            <a:pPr marL="0" indent="0">
              <a:buNone/>
            </a:pPr>
            <a:endParaRPr lang="en-US" sz="105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050" b="1" dirty="0">
                <a:latin typeface="Courier New"/>
                <a:cs typeface="Courier New"/>
              </a:rPr>
              <a:t>void</a:t>
            </a:r>
            <a:r>
              <a:rPr lang="en-US" sz="1050" dirty="0">
                <a:latin typeface="Courier New"/>
                <a:cs typeface="Courier New"/>
              </a:rPr>
              <a:t> f(</a:t>
            </a:r>
            <a:r>
              <a:rPr lang="en-US" sz="1050" dirty="0" err="1">
                <a:latin typeface="Courier New"/>
                <a:cs typeface="Courier New"/>
              </a:rPr>
              <a:t>int</a:t>
            </a:r>
            <a:r>
              <a:rPr lang="en-US" sz="1050" dirty="0">
                <a:latin typeface="Courier New"/>
                <a:cs typeface="Courier New"/>
              </a:rPr>
              <a:t> &amp; a)</a:t>
            </a:r>
          </a:p>
          <a:p>
            <a:pPr marL="0" indent="0">
              <a:buNone/>
            </a:pPr>
            <a:r>
              <a:rPr lang="en-US" sz="1050" dirty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en-US" sz="1050" dirty="0">
                <a:latin typeface="Courier New"/>
                <a:cs typeface="Courier New"/>
              </a:rPr>
              <a:t>  a = 2; </a:t>
            </a:r>
          </a:p>
          <a:p>
            <a:pPr marL="0" indent="0">
              <a:buNone/>
            </a:pPr>
            <a:r>
              <a:rPr lang="en-US" sz="1050" dirty="0">
                <a:latin typeface="Courier New"/>
                <a:cs typeface="Courier New"/>
              </a:rPr>
              <a:t>  // when f is called from main, a and x are aliases</a:t>
            </a:r>
          </a:p>
          <a:p>
            <a:pPr marL="0" indent="0">
              <a:buNone/>
            </a:pPr>
            <a:r>
              <a:rPr lang="it-IT" sz="1050" dirty="0">
                <a:latin typeface="Courier New"/>
                <a:cs typeface="Courier New"/>
              </a:rPr>
              <a:t>  x = 0;</a:t>
            </a:r>
          </a:p>
          <a:p>
            <a:pPr marL="0" indent="0">
              <a:buNone/>
            </a:pPr>
            <a:r>
              <a:rPr lang="it-IT" sz="105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it-IT" sz="105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it-IT" sz="1050" dirty="0" err="1">
                <a:latin typeface="Courier New"/>
                <a:cs typeface="Courier New"/>
              </a:rPr>
              <a:t>main</a:t>
            </a:r>
            <a:r>
              <a:rPr lang="it-IT" sz="1050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is-IS" sz="1050" dirty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is-IS" sz="1050" dirty="0">
                <a:latin typeface="Courier New"/>
                <a:cs typeface="Courier New"/>
              </a:rPr>
              <a:t>  f(x);</a:t>
            </a:r>
          </a:p>
          <a:p>
            <a:r>
              <a:rPr lang="ro-RO" sz="1050" dirty="0">
                <a:latin typeface="Courier New"/>
                <a:cs typeface="Courier New"/>
              </a:rPr>
              <a:t>  cout &lt;&lt; x; // 0 with call by</a:t>
            </a:r>
            <a:r>
              <a:rPr lang="en-US" sz="1050" dirty="0">
                <a:latin typeface="Courier New"/>
                <a:cs typeface="Courier New"/>
              </a:rPr>
              <a:t> </a:t>
            </a:r>
            <a:r>
              <a:rPr lang="ro-RO" sz="1050" dirty="0">
                <a:latin typeface="Courier New"/>
                <a:cs typeface="Courier New"/>
              </a:rPr>
              <a:t>value</a:t>
            </a:r>
            <a:r>
              <a:rPr lang="en-US" sz="1050" dirty="0">
                <a:latin typeface="Courier New"/>
                <a:cs typeface="Courier New"/>
              </a:rPr>
              <a:t> and </a:t>
            </a:r>
            <a:r>
              <a:rPr lang="ro-RO" sz="1050" dirty="0">
                <a:latin typeface="Courier New"/>
                <a:cs typeface="Courier New"/>
              </a:rPr>
              <a:t>call by ref</a:t>
            </a:r>
            <a:r>
              <a:rPr lang="en-US" sz="1050" dirty="0" err="1">
                <a:latin typeface="Courier New"/>
                <a:cs typeface="Courier New"/>
              </a:rPr>
              <a:t>erence</a:t>
            </a:r>
            <a:endParaRPr lang="en-US" sz="105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050" dirty="0">
                <a:latin typeface="Courier New"/>
                <a:cs typeface="Courier New"/>
              </a:rPr>
              <a:t>             //</a:t>
            </a:r>
            <a:r>
              <a:rPr lang="ro-RO" sz="1050" dirty="0">
                <a:latin typeface="Courier New"/>
                <a:cs typeface="Courier New"/>
              </a:rPr>
              <a:t> 2 with </a:t>
            </a:r>
            <a:r>
              <a:rPr lang="en-US" sz="1050" dirty="0">
                <a:latin typeface="Courier New"/>
                <a:cs typeface="Courier New"/>
              </a:rPr>
              <a:t>call by value-result</a:t>
            </a:r>
            <a:endParaRPr lang="ro-RO" sz="105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sz="1050" dirty="0">
                <a:latin typeface="Courier New"/>
                <a:cs typeface="Courier New"/>
              </a:rPr>
              <a:t>}</a:t>
            </a:r>
            <a:endParaRPr lang="en-US" sz="105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73565" y="3755692"/>
                <a:ext cx="630301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565" y="3755692"/>
                <a:ext cx="630301" cy="391582"/>
              </a:xfrm>
              <a:prstGeom prst="rect">
                <a:avLst/>
              </a:prstGeom>
              <a:blipFill>
                <a:blip r:embed="rId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73565" y="5437318"/>
                <a:ext cx="963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𝑀𝑎𝑖𝑛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3565" y="5437318"/>
                <a:ext cx="96321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965672" y="1504029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1050" b="1" dirty="0">
                <a:solidFill>
                  <a:schemeClr val="tx1"/>
                </a:solidFill>
                <a:latin typeface="Courier New"/>
                <a:cs typeface="Courier New"/>
              </a:rPr>
              <a:t>x:         1</a:t>
            </a:r>
          </a:p>
        </p:txBody>
      </p:sp>
      <p:sp>
        <p:nvSpPr>
          <p:cNvPr id="9" name="Rectangle 8"/>
          <p:cNvSpPr/>
          <p:nvPr/>
        </p:nvSpPr>
        <p:spPr>
          <a:xfrm>
            <a:off x="5965672" y="1229710"/>
            <a:ext cx="2081048" cy="50922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en-US" sz="1050" b="1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65672" y="4649160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US" sz="105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5672" y="4384298"/>
            <a:ext cx="2081048" cy="2617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solidFill>
                  <a:schemeClr val="tx1"/>
                </a:solidFill>
                <a:latin typeface="Courier New"/>
                <a:cs typeface="Courier New"/>
              </a:rPr>
              <a:t>1</a:t>
            </a:r>
          </a:p>
        </p:txBody>
      </p:sp>
      <p:sp>
        <p:nvSpPr>
          <p:cNvPr id="15" name="Freeform: Shape 14"/>
          <p:cNvSpPr/>
          <p:nvPr/>
        </p:nvSpPr>
        <p:spPr>
          <a:xfrm>
            <a:off x="7094483" y="1649073"/>
            <a:ext cx="1815634" cy="3180307"/>
          </a:xfrm>
          <a:custGeom>
            <a:avLst/>
            <a:gdLst>
              <a:gd name="connsiteX0" fmla="*/ 0 w 1815634"/>
              <a:gd name="connsiteY0" fmla="*/ 3127879 h 3180307"/>
              <a:gd name="connsiteX1" fmla="*/ 1248629 w 1815634"/>
              <a:gd name="connsiteY1" fmla="*/ 3102654 h 3180307"/>
              <a:gd name="connsiteX2" fmla="*/ 1781503 w 1815634"/>
              <a:gd name="connsiteY2" fmla="*/ 2386899 h 3180307"/>
              <a:gd name="connsiteX3" fmla="*/ 1674298 w 1815634"/>
              <a:gd name="connsiteY3" fmla="*/ 409904 h 3180307"/>
              <a:gd name="connsiteX4" fmla="*/ 961696 w 1815634"/>
              <a:gd name="connsiteY4" fmla="*/ 0 h 318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5634" h="3180307">
                <a:moveTo>
                  <a:pt x="0" y="3127879"/>
                </a:moveTo>
                <a:cubicBezTo>
                  <a:pt x="475856" y="3177015"/>
                  <a:pt x="951712" y="3226151"/>
                  <a:pt x="1248629" y="3102654"/>
                </a:cubicBezTo>
                <a:cubicBezTo>
                  <a:pt x="1545546" y="2979157"/>
                  <a:pt x="1710558" y="2835691"/>
                  <a:pt x="1781503" y="2386899"/>
                </a:cubicBezTo>
                <a:cubicBezTo>
                  <a:pt x="1852448" y="1938107"/>
                  <a:pt x="1810932" y="807720"/>
                  <a:pt x="1674298" y="409904"/>
                </a:cubicBezTo>
                <a:cubicBezTo>
                  <a:pt x="1537664" y="12088"/>
                  <a:pt x="1249680" y="6044"/>
                  <a:pt x="961696" y="0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/>
          <p:cNvSpPr/>
          <p:nvPr/>
        </p:nvSpPr>
        <p:spPr>
          <a:xfrm>
            <a:off x="208109" y="3834698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/>
          <p:cNvSpPr/>
          <p:nvPr/>
        </p:nvSpPr>
        <p:spPr>
          <a:xfrm>
            <a:off x="208109" y="2498833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/>
          <p:cNvSpPr/>
          <p:nvPr/>
        </p:nvSpPr>
        <p:spPr>
          <a:xfrm>
            <a:off x="208109" y="2866590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Right 18"/>
          <p:cNvSpPr/>
          <p:nvPr/>
        </p:nvSpPr>
        <p:spPr>
          <a:xfrm>
            <a:off x="208109" y="3994874"/>
            <a:ext cx="4572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81925" y="438745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latin typeface="Courier New"/>
                <a:cs typeface="Courier New"/>
              </a:rPr>
              <a:t>/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35680" y="1510924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050" b="1" dirty="0">
                <a:latin typeface="Courier New"/>
                <a:cs typeface="Courier New"/>
              </a:rPr>
              <a:t>/ 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5672" y="3485289"/>
            <a:ext cx="2081048" cy="8944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en-US" sz="105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82340" y="6145399"/>
            <a:ext cx="10454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High addresses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95163" y="1140941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Low addresses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65672" y="4903076"/>
            <a:ext cx="2081048" cy="14188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endParaRPr lang="en-US" sz="1050" b="1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302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 animBg="1"/>
      <p:bldP spid="10" grpId="1" animBg="1"/>
      <p:bldP spid="11" grpId="0" animBg="1"/>
      <p:bldP spid="11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/>
      <p:bldP spid="22" grpId="0" animBg="1"/>
      <p:bldP spid="2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Value-Result –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dirty="0">
                <a:latin typeface="Courier New"/>
                <a:cs typeface="Courier New"/>
              </a:rPr>
              <a:t> f(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&amp;a,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&amp;b)</a:t>
            </a:r>
          </a:p>
          <a:p>
            <a:pPr marL="0" indent="0">
              <a:buNone/>
            </a:pPr>
            <a:r>
              <a:rPr lang="is-IS" dirty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is-IS" dirty="0">
                <a:latin typeface="Courier New"/>
                <a:cs typeface="Courier New"/>
              </a:rPr>
              <a:t>   a = 2;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   b = 4;</a:t>
            </a:r>
          </a:p>
          <a:p>
            <a:pPr marL="0" indent="0">
              <a:buNone/>
            </a:pPr>
            <a:r>
              <a:rPr lang="de-DE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de-DE" dirty="0">
                <a:latin typeface="Courier New"/>
                <a:cs typeface="Courier New"/>
              </a:rPr>
              <a:t>   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main()</a:t>
            </a:r>
          </a:p>
          <a:p>
            <a:pPr marL="0" indent="0">
              <a:buNone/>
            </a:pPr>
            <a:r>
              <a:rPr lang="hu-HU" dirty="0">
                <a:latin typeface="Courier New"/>
                <a:cs typeface="Courier New"/>
              </a:rPr>
              <a:t>{ </a:t>
            </a:r>
          </a:p>
          <a:p>
            <a:pPr marL="0" indent="0">
              <a:buNone/>
            </a:pPr>
            <a:r>
              <a:rPr lang="hu-HU" dirty="0">
                <a:latin typeface="Courier New"/>
                <a:cs typeface="Courier New"/>
              </a:rPr>
              <a:t>   </a:t>
            </a:r>
            <a:r>
              <a:rPr lang="hu-HU" b="1" dirty="0">
                <a:latin typeface="Courier New"/>
                <a:cs typeface="Courier New"/>
              </a:rPr>
              <a:t>int</a:t>
            </a:r>
            <a:r>
              <a:rPr lang="hu-HU" dirty="0">
                <a:latin typeface="Courier New"/>
                <a:cs typeface="Courier New"/>
              </a:rPr>
              <a:t> x;</a:t>
            </a:r>
          </a:p>
          <a:p>
            <a:pPr marL="0" indent="0">
              <a:buNone/>
            </a:pPr>
            <a:r>
              <a:rPr lang="it-IT" dirty="0">
                <a:latin typeface="Courier New"/>
                <a:cs typeface="Courier New"/>
              </a:rPr>
              <a:t>   </a:t>
            </a:r>
            <a:r>
              <a:rPr lang="it-IT" dirty="0" err="1">
                <a:latin typeface="Courier New"/>
                <a:cs typeface="Courier New"/>
              </a:rPr>
              <a:t>f</a:t>
            </a:r>
            <a:r>
              <a:rPr lang="it-IT" dirty="0">
                <a:latin typeface="Courier New"/>
                <a:cs typeface="Courier New"/>
              </a:rPr>
              <a:t>(x, x);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   cout &lt;&lt; x; // Undefined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ro-RO" dirty="0">
                <a:latin typeface="Courier New"/>
                <a:cs typeface="Courier New"/>
              </a:rPr>
              <a:t> different output with </a:t>
            </a:r>
          </a:p>
          <a:p>
            <a:pPr marL="0" indent="0">
              <a:buNone/>
            </a:pPr>
            <a:r>
              <a:rPr lang="ro-RO" dirty="0">
                <a:latin typeface="Courier New"/>
                <a:cs typeface="Courier New"/>
              </a:rPr>
              <a:t>		  // different compilers</a:t>
            </a:r>
          </a:p>
          <a:p>
            <a:pPr marL="0" indent="0">
              <a:buNone/>
            </a:pPr>
            <a:r>
              <a:rPr lang="de-DE" dirty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4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Name (aka Call by Name)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Conceptually works as follows:</a:t>
            </a:r>
          </a:p>
          <a:p>
            <a:pPr lvl="1"/>
            <a:r>
              <a:rPr lang="en-US" dirty="0"/>
              <a:t>When a function is called</a:t>
            </a:r>
          </a:p>
          <a:p>
            <a:pPr lvl="2"/>
            <a:r>
              <a:rPr lang="en-US" dirty="0"/>
              <a:t>Body of the </a:t>
            </a:r>
            <a:r>
              <a:rPr lang="en-US" dirty="0" err="1"/>
              <a:t>callee</a:t>
            </a:r>
            <a:r>
              <a:rPr lang="en-US" dirty="0"/>
              <a:t> is </a:t>
            </a:r>
            <a:r>
              <a:rPr lang="en-US" b="1" dirty="0"/>
              <a:t>rewritten</a:t>
            </a:r>
            <a:r>
              <a:rPr lang="en-US" dirty="0"/>
              <a:t> with the </a:t>
            </a:r>
            <a:r>
              <a:rPr lang="en-US" b="1" dirty="0"/>
              <a:t>text</a:t>
            </a:r>
            <a:r>
              <a:rPr lang="en-US" dirty="0"/>
              <a:t> of the argument</a:t>
            </a:r>
          </a:p>
          <a:p>
            <a:pPr lvl="1"/>
            <a:r>
              <a:rPr lang="en-US" dirty="0"/>
              <a:t>Like macros in C/C++, but conceptually the rewriting occurs at runtime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4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by Need (aka Lazy Evaluation)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45" y="1742087"/>
            <a:ext cx="87845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dirty="0">
                <a:latin typeface="Courier New"/>
                <a:cs typeface="Courier New"/>
              </a:rPr>
              <a:t> f(</a:t>
            </a:r>
            <a:r>
              <a:rPr lang="en-US" sz="2800" dirty="0" err="1">
                <a:latin typeface="Courier New"/>
                <a:cs typeface="Courier New"/>
              </a:rPr>
              <a:t>x,y</a:t>
            </a:r>
            <a:r>
              <a:rPr lang="en-US" sz="28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</a:pPr>
            <a:r>
              <a:rPr lang="is-IS" sz="2800" dirty="0">
                <a:latin typeface="Courier New"/>
                <a:cs typeface="Courier New"/>
              </a:rPr>
              <a:t>  { </a:t>
            </a:r>
            <a:r>
              <a:rPr lang="en-US" sz="2800" b="1" dirty="0">
                <a:latin typeface="Courier New"/>
                <a:cs typeface="Courier New"/>
              </a:rPr>
              <a:t>return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err="1">
                <a:latin typeface="Courier New"/>
                <a:cs typeface="Courier New"/>
              </a:rPr>
              <a:t>x+y</a:t>
            </a:r>
            <a:r>
              <a:rPr lang="en-US" sz="2800" dirty="0">
                <a:latin typeface="Courier New"/>
                <a:cs typeface="Courier New"/>
              </a:rPr>
              <a:t>;</a:t>
            </a:r>
            <a:r>
              <a:rPr lang="de-DE" sz="28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de-DE" sz="2800" dirty="0">
                <a:latin typeface="Courier New"/>
                <a:cs typeface="Courier New"/>
              </a:rPr>
              <a:t>   </a:t>
            </a:r>
          </a:p>
          <a:p>
            <a:pPr marL="0" indent="0">
              <a:buNone/>
            </a:pPr>
            <a:r>
              <a:rPr lang="ro-RO" sz="2800" dirty="0">
                <a:latin typeface="Courier New"/>
                <a:cs typeface="Courier New"/>
              </a:rPr>
              <a:t>main()</a:t>
            </a:r>
          </a:p>
          <a:p>
            <a:pPr marL="0" indent="0">
              <a:buNone/>
            </a:pPr>
            <a:r>
              <a:rPr lang="hu-HU" sz="2800" dirty="0">
                <a:latin typeface="Courier New"/>
                <a:cs typeface="Courier New"/>
              </a:rPr>
              <a:t>{</a:t>
            </a:r>
          </a:p>
          <a:p>
            <a:r>
              <a:rPr lang="en-US" sz="2800" dirty="0">
                <a:latin typeface="Courier New"/>
                <a:cs typeface="Courier New"/>
              </a:rPr>
              <a:t>  </a:t>
            </a:r>
            <a:r>
              <a:rPr lang="hu-HU" sz="2800" b="1" dirty="0">
                <a:latin typeface="Courier New"/>
                <a:cs typeface="Courier New"/>
              </a:rPr>
              <a:t>int</a:t>
            </a:r>
            <a:r>
              <a:rPr lang="hu-HU" sz="2800" dirty="0">
                <a:latin typeface="Courier New"/>
                <a:cs typeface="Courier New"/>
              </a:rPr>
              <a:t> x = </a:t>
            </a:r>
            <a:r>
              <a:rPr lang="it-IT" sz="2800" dirty="0">
                <a:latin typeface="Courier New"/>
                <a:cs typeface="Courier New"/>
              </a:rPr>
              <a:t>f(5, 6); // x=</a:t>
            </a:r>
            <a:r>
              <a:rPr lang="en-US" sz="2800" dirty="0">
                <a:latin typeface="Courier New"/>
                <a:cs typeface="Courier New"/>
              </a:rPr>
              <a:t>“5+6”</a:t>
            </a:r>
            <a:endParaRPr lang="it-IT" sz="2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ro-RO" sz="2800" dirty="0">
                <a:latin typeface="Courier New"/>
                <a:cs typeface="Courier New"/>
              </a:rPr>
              <a:t>  cout &lt;&lt; x;		</a:t>
            </a:r>
            <a:r>
              <a:rPr lang="en-US" sz="2800" dirty="0">
                <a:latin typeface="Courier New"/>
                <a:cs typeface="Courier New"/>
              </a:rPr>
              <a:t>  </a:t>
            </a:r>
            <a:r>
              <a:rPr lang="ro-RO" sz="2800" dirty="0">
                <a:latin typeface="Courier New"/>
                <a:cs typeface="Courier New"/>
              </a:rPr>
              <a:t>//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ro-RO" sz="2800" dirty="0">
                <a:latin typeface="Courier New"/>
                <a:cs typeface="Courier New"/>
              </a:rPr>
              <a:t>x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ro-RO" sz="2800" dirty="0">
                <a:latin typeface="Courier New"/>
                <a:cs typeface="Courier New"/>
              </a:rPr>
              <a:t>is now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ro-RO" sz="2800" dirty="0">
                <a:latin typeface="Courier New"/>
                <a:cs typeface="Courier New"/>
              </a:rPr>
              <a:t>evaluated</a:t>
            </a:r>
          </a:p>
          <a:p>
            <a:pPr marL="0" indent="0">
              <a:buNone/>
            </a:pPr>
            <a:r>
              <a:rPr lang="de-DE" sz="2800" dirty="0">
                <a:latin typeface="Courier New"/>
                <a:cs typeface="Courier New"/>
              </a:rPr>
              <a:t>}</a:t>
            </a:r>
            <a:endParaRPr lang="en-US" sz="28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800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64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2548B-9201-9C49-A5AA-C07EA26F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Haskell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7ECA-CFC5-EF43-94C8-6B592DEA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2A1D0-02F9-364D-91EC-E7A00F5B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31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Parameter Passing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2339603"/>
            <a:ext cx="4038600" cy="3786560"/>
          </a:xfrm>
        </p:spPr>
        <p:txBody>
          <a:bodyPr/>
          <a:lstStyle/>
          <a:p>
            <a:r>
              <a:rPr lang="en-US" dirty="0"/>
              <a:t>Let’s talk about how this is actually going to work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25</a:t>
            </a:fld>
            <a:endParaRPr lang="en-US"/>
          </a:p>
        </p:txBody>
      </p:sp>
      <p:pic>
        <p:nvPicPr>
          <p:cNvPr id="3074" name="Picture 2" descr="http://pacolink.com/wp-content/uploads/2012/05/2008_CARV_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068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Draw Out the Memory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g;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 </a:t>
            </a:r>
            <a:r>
              <a:rPr lang="en-US" dirty="0">
                <a:latin typeface="Courier New"/>
                <a:cs typeface="Courier New"/>
              </a:rPr>
              <a:t>f 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x,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z){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   x = 3 ; y = 4; z = y;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dirty="0">
                <a:latin typeface="Courier New"/>
                <a:cs typeface="Courier New"/>
              </a:rPr>
              <a:t> main(){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 = 1, b = 2, c = 3;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f(</a:t>
            </a:r>
            <a:r>
              <a:rPr lang="en-US" dirty="0" err="1">
                <a:latin typeface="Courier New"/>
                <a:cs typeface="Courier New"/>
              </a:rPr>
              <a:t>a,b,c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f(a+b,7,8);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4953000"/>
            <a:ext cx="308196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Consider pass by value and pass by reference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450428" y="4628756"/>
            <a:ext cx="1207638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6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Uses of R-Values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444011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Can prevent programs that are valid in pass by value from working in pass by reference</a:t>
                </a:r>
              </a:p>
              <a:p>
                <a:pPr lvl="1"/>
                <a:r>
                  <a:rPr lang="en-US" dirty="0"/>
                  <a:t>Or when a C++ formal is changed from </a:t>
                </a:r>
                <a:r>
                  <a:rPr lang="en-US" b="1" dirty="0" err="1"/>
                  <a:t>int</a:t>
                </a:r>
                <a:r>
                  <a:rPr lang="en-US" dirty="0"/>
                  <a:t> to </a:t>
                </a:r>
                <a:r>
                  <a:rPr lang="en-US" b="1" dirty="0" err="1"/>
                  <a:t>int</a:t>
                </a:r>
                <a:r>
                  <a:rPr lang="en-US" b="1" dirty="0"/>
                  <a:t>&amp;</a:t>
                </a:r>
              </a:p>
              <a:p>
                <a:pPr marL="457200" lvl="2" indent="0">
                  <a:buNone/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f(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a){…}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f(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b="1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&amp;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a){…}</a:t>
                </a:r>
                <a:endParaRPr lang="en-US" dirty="0"/>
              </a:p>
              <a:p>
                <a:pPr marL="114300" lvl="1" indent="0">
                  <a:buNone/>
                </a:pPr>
                <a:r>
                  <a:rPr lang="en-US" dirty="0"/>
                  <a:t>    f(x);            // OK</a:t>
                </a:r>
              </a:p>
              <a:p>
                <a:pPr marL="114300" lvl="1" indent="0">
                  <a:buNone/>
                </a:pPr>
                <a:r>
                  <a:rPr lang="en-US" dirty="0"/>
                  <a:t>    f(3);           // not OK</a:t>
                </a:r>
              </a:p>
              <a:p>
                <a:pPr marL="114300" lvl="1" indent="0">
                  <a:buNone/>
                </a:pPr>
                <a:r>
                  <a:rPr lang="en-US" dirty="0"/>
                  <a:t>    f(x + 3);     // not OK</a:t>
                </a:r>
              </a:p>
              <a:p>
                <a:pPr lvl="1"/>
                <a:r>
                  <a:rPr lang="en-US" dirty="0"/>
                  <a:t>Literals and non-trivial expressions do not have locations in memory</a:t>
                </a:r>
              </a:p>
              <a:p>
                <a:r>
                  <a:rPr lang="en-US" dirty="0"/>
                  <a:t>The type checker would catch bad uses of R-values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444011" cy="4525963"/>
              </a:xfrm>
              <a:blipFill>
                <a:blip r:embed="rId2"/>
                <a:stretch>
                  <a:fillRect l="-1661" t="-2695" r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6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Draw Out the Memory Again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g;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dirty="0">
                <a:latin typeface="Courier New"/>
                <a:cs typeface="Courier New"/>
              </a:rPr>
              <a:t> f(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y,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z){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   x = 3 ; y = 4; z = y;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void</a:t>
            </a:r>
            <a:r>
              <a:rPr lang="en-US" dirty="0">
                <a:latin typeface="Courier New"/>
                <a:cs typeface="Courier New"/>
              </a:rPr>
              <a:t> main(){</a:t>
            </a:r>
            <a:br>
              <a:rPr lang="en-US" dirty="0">
                <a:latin typeface="Courier New"/>
                <a:cs typeface="Courier New"/>
              </a:rPr>
            </a:b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 = 1, b = 2, c = 3;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f(</a:t>
            </a:r>
            <a:r>
              <a:rPr lang="en-US" dirty="0" err="1">
                <a:latin typeface="Courier New"/>
                <a:cs typeface="Courier New"/>
              </a:rPr>
              <a:t>a,b,g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f(a+b,7,8);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4953000"/>
            <a:ext cx="296632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Consider pass by value-result </a:t>
            </a:r>
          </a:p>
          <a:p>
            <a:r>
              <a:rPr lang="en-US" dirty="0"/>
              <a:t>and pass by name</a:t>
            </a:r>
          </a:p>
        </p:txBody>
      </p:sp>
    </p:spTree>
    <p:extLst>
      <p:ext uri="{BB962C8B-B14F-4D97-AF65-F5344CB8AC3E}">
        <p14:creationId xmlns:p14="http://schemas.microsoft.com/office/powerpoint/2010/main" val="2912251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 Considerations</a:t>
            </a:r>
            <a:br>
              <a:rPr lang="en-US" dirty="0"/>
            </a:br>
            <a:r>
              <a:rPr lang="en-US" sz="3600" dirty="0"/>
              <a:t>[Calls, Accesses by </a:t>
            </a:r>
            <a:r>
              <a:rPr lang="en-US" sz="3600" dirty="0" err="1"/>
              <a:t>Callee</a:t>
            </a:r>
            <a:r>
              <a:rPr lang="en-US" sz="3600" dirty="0"/>
              <a:t>, Return]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Pass by value</a:t>
            </a:r>
          </a:p>
          <a:p>
            <a:pPr lvl="1"/>
            <a:r>
              <a:rPr lang="en-US" dirty="0"/>
              <a:t>Copy values into AR (slow)</a:t>
            </a:r>
          </a:p>
          <a:p>
            <a:pPr lvl="1"/>
            <a:r>
              <a:rPr lang="en-US" dirty="0"/>
              <a:t>Access storage directly in function (fast)</a:t>
            </a:r>
          </a:p>
          <a:p>
            <a:r>
              <a:rPr lang="en-US" dirty="0"/>
              <a:t>Pass by reference</a:t>
            </a:r>
          </a:p>
          <a:p>
            <a:pPr lvl="1"/>
            <a:r>
              <a:rPr lang="en-US" dirty="0"/>
              <a:t>Copy address into AR (fast)</a:t>
            </a:r>
          </a:p>
          <a:p>
            <a:pPr lvl="1"/>
            <a:r>
              <a:rPr lang="en-US" dirty="0"/>
              <a:t>Access storage via indirection (slow)</a:t>
            </a:r>
          </a:p>
          <a:p>
            <a:r>
              <a:rPr lang="en-US" dirty="0"/>
              <a:t>Pass by value-result</a:t>
            </a:r>
          </a:p>
          <a:p>
            <a:pPr lvl="1"/>
            <a:r>
              <a:rPr lang="en-US" dirty="0"/>
              <a:t>Strictly slower than pass by value</a:t>
            </a:r>
          </a:p>
          <a:p>
            <a:pPr lvl="1"/>
            <a:r>
              <a:rPr lang="en-US" dirty="0"/>
              <a:t>Also need to know where to copy locations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8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 Passing</a:t>
            </a:r>
          </a:p>
          <a:p>
            <a:pPr lvl="1"/>
            <a:r>
              <a:rPr lang="en-US" dirty="0"/>
              <a:t>Different styles</a:t>
            </a:r>
          </a:p>
          <a:p>
            <a:pPr lvl="1"/>
            <a:r>
              <a:rPr lang="en-US" dirty="0"/>
              <a:t>What they mean</a:t>
            </a:r>
          </a:p>
          <a:p>
            <a:pPr lvl="1"/>
            <a:r>
              <a:rPr lang="en-US" dirty="0"/>
              <a:t>How they look on the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45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Handling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15310" y="1600200"/>
            <a:ext cx="448529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void</a:t>
            </a:r>
            <a:r>
              <a:rPr lang="en-US" sz="1600" dirty="0">
                <a:latin typeface="Courier New"/>
                <a:cs typeface="Courier New"/>
              </a:rPr>
              <a:t> alter(Point </a:t>
            </a:r>
            <a:r>
              <a:rPr lang="en-US" sz="1600" dirty="0" err="1">
                <a:latin typeface="Courier New"/>
                <a:cs typeface="Courier New"/>
              </a:rPr>
              <a:t>pt</a:t>
            </a:r>
            <a:r>
              <a:rPr lang="en-US" sz="1600" dirty="0">
                <a:latin typeface="Courier New"/>
                <a:cs typeface="Courier New"/>
              </a:rPr>
              <a:t>, Position </a:t>
            </a:r>
            <a:r>
              <a:rPr lang="en-US" sz="1600" dirty="0" err="1">
                <a:latin typeface="Courier New"/>
                <a:cs typeface="Courier New"/>
              </a:rPr>
              <a:t>pos</a:t>
            </a:r>
            <a:r>
              <a:rPr lang="en-US" sz="1600" dirty="0">
                <a:latin typeface="Courier New"/>
                <a:cs typeface="Courier New"/>
              </a:rPr>
              <a:t>){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pos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pt.p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pos.x</a:t>
            </a:r>
            <a:r>
              <a:rPr lang="en-US" sz="1600" dirty="0">
                <a:latin typeface="Courier New"/>
                <a:cs typeface="Courier New"/>
              </a:rPr>
              <a:t>++;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pos.y</a:t>
            </a:r>
            <a:r>
              <a:rPr lang="en-US" sz="1600" dirty="0">
                <a:latin typeface="Courier New"/>
                <a:cs typeface="Courier New"/>
              </a:rPr>
              <a:t>++;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b="1" dirty="0">
                <a:latin typeface="Courier New"/>
                <a:cs typeface="Courier New"/>
              </a:rPr>
              <a:t>void</a:t>
            </a:r>
            <a:r>
              <a:rPr lang="en-US" sz="1600" dirty="0">
                <a:latin typeface="Courier New"/>
                <a:cs typeface="Courier New"/>
              </a:rPr>
              <a:t> main(){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 Position </a:t>
            </a:r>
            <a:r>
              <a:rPr lang="en-US" sz="1600" dirty="0" err="1">
                <a:latin typeface="Courier New"/>
                <a:cs typeface="Courier New"/>
              </a:rPr>
              <a:t>loc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Point dot;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// … initialize </a:t>
            </a:r>
            <a:r>
              <a:rPr lang="en-US" sz="1600" dirty="0" err="1">
                <a:latin typeface="Courier New"/>
                <a:cs typeface="Courier New"/>
              </a:rPr>
              <a:t>loc</a:t>
            </a:r>
            <a:r>
              <a:rPr lang="en-US" sz="1600" dirty="0">
                <a:latin typeface="Courier New"/>
                <a:cs typeface="Courier New"/>
              </a:rPr>
              <a:t> with 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 // x=1,y=2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// … initialize dot with </a:t>
            </a:r>
            <a:r>
              <a:rPr lang="en-US" sz="1600" dirty="0" err="1">
                <a:latin typeface="Courier New"/>
                <a:cs typeface="Courier New"/>
              </a:rPr>
              <a:t>loc</a:t>
            </a: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alter(dot, </a:t>
            </a:r>
            <a:r>
              <a:rPr lang="en-US" sz="1600" dirty="0" err="1">
                <a:latin typeface="Courier New"/>
                <a:cs typeface="Courier New"/>
              </a:rPr>
              <a:t>loc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347664" y="1646237"/>
            <a:ext cx="3657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100" b="1" dirty="0">
                <a:latin typeface="Courier New"/>
                <a:cs typeface="Courier New"/>
              </a:rPr>
              <a:t>class</a:t>
            </a:r>
            <a:r>
              <a:rPr lang="en-US" sz="2100" dirty="0">
                <a:latin typeface="Courier New"/>
                <a:cs typeface="Courier New"/>
              </a:rPr>
              <a:t> Point{</a:t>
            </a:r>
          </a:p>
          <a:p>
            <a:r>
              <a:rPr lang="en-US" sz="2100" dirty="0">
                <a:latin typeface="Courier New"/>
                <a:cs typeface="Courier New"/>
              </a:rPr>
              <a:t>    Position p;</a:t>
            </a:r>
            <a:br>
              <a:rPr lang="en-US" sz="2100" dirty="0">
                <a:latin typeface="Courier New"/>
                <a:cs typeface="Courier New"/>
              </a:rPr>
            </a:br>
            <a:r>
              <a:rPr lang="en-US" sz="2100" dirty="0">
                <a:latin typeface="Courier New"/>
                <a:cs typeface="Courier New"/>
              </a:rPr>
              <a:t>}</a:t>
            </a:r>
          </a:p>
          <a:p>
            <a:endParaRPr lang="en-US" sz="2100" dirty="0">
              <a:latin typeface="Courier New"/>
              <a:cs typeface="Courier New"/>
            </a:endParaRPr>
          </a:p>
          <a:p>
            <a:r>
              <a:rPr lang="en-US" sz="2100" b="1" dirty="0">
                <a:latin typeface="Courier New"/>
                <a:cs typeface="Courier New"/>
              </a:rPr>
              <a:t>class</a:t>
            </a:r>
            <a:r>
              <a:rPr lang="en-US" sz="2100" dirty="0">
                <a:latin typeface="Courier New"/>
                <a:cs typeface="Courier New"/>
              </a:rPr>
              <a:t> Position{</a:t>
            </a:r>
            <a:br>
              <a:rPr lang="en-US" sz="2100" dirty="0">
                <a:latin typeface="Courier New"/>
                <a:cs typeface="Courier New"/>
              </a:rPr>
            </a:br>
            <a:r>
              <a:rPr lang="en-US" sz="2100" dirty="0">
                <a:latin typeface="Courier New"/>
                <a:cs typeface="Courier New"/>
              </a:rPr>
              <a:t>    </a:t>
            </a:r>
            <a:r>
              <a:rPr lang="en-US" sz="2100" dirty="0" err="1">
                <a:latin typeface="Courier New"/>
                <a:cs typeface="Courier New"/>
              </a:rPr>
              <a:t>int</a:t>
            </a:r>
            <a:r>
              <a:rPr lang="en-US" sz="2100" dirty="0">
                <a:latin typeface="Courier New"/>
                <a:cs typeface="Courier New"/>
              </a:rPr>
              <a:t> x, y;</a:t>
            </a:r>
          </a:p>
          <a:p>
            <a:r>
              <a:rPr lang="en-US" sz="2100" dirty="0">
                <a:latin typeface="Courier New"/>
                <a:cs typeface="Courier New"/>
              </a:rPr>
              <a:t>}</a:t>
            </a:r>
          </a:p>
          <a:p>
            <a:endParaRPr lang="en-US" dirty="0"/>
          </a:p>
          <a:p>
            <a:r>
              <a:rPr lang="en-US" dirty="0"/>
              <a:t>In Java, </a:t>
            </a:r>
            <a:r>
              <a:rPr lang="en-US" dirty="0" err="1"/>
              <a:t>loc</a:t>
            </a:r>
            <a:r>
              <a:rPr lang="en-US" dirty="0"/>
              <a:t> and dot hold the addresses of objects (addresses in the heap)</a:t>
            </a:r>
          </a:p>
          <a:p>
            <a:endParaRPr lang="en-US" dirty="0"/>
          </a:p>
          <a:p>
            <a:r>
              <a:rPr lang="en-US" dirty="0"/>
              <a:t>In C++, </a:t>
            </a:r>
            <a:r>
              <a:rPr lang="en-US" dirty="0" err="1"/>
              <a:t>loc</a:t>
            </a:r>
            <a:r>
              <a:rPr lang="en-US" dirty="0"/>
              <a:t> and dot are objects in the stack; no (extra) indirection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6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10" y="1600200"/>
            <a:ext cx="8507073" cy="4525963"/>
          </a:xfrm>
        </p:spPr>
        <p:txBody>
          <a:bodyPr/>
          <a:lstStyle/>
          <a:p>
            <a:r>
              <a:rPr lang="en-US" dirty="0"/>
              <a:t>We learned about parameter-passing conventions</a:t>
            </a:r>
          </a:p>
          <a:p>
            <a:pPr lvl="1"/>
            <a:r>
              <a:rPr lang="en-US" dirty="0"/>
              <a:t>Semantics of by-value, by-reference, by-value-result, by-name</a:t>
            </a:r>
          </a:p>
          <a:p>
            <a:pPr lvl="1"/>
            <a:r>
              <a:rPr lang="en-US" dirty="0"/>
              <a:t>How the code must traverse the stack for each of the conventions</a:t>
            </a:r>
          </a:p>
          <a:p>
            <a:endParaRPr lang="en-US" dirty="0"/>
          </a:p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Runtime access to variables in different scopes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3205418" cy="267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/>
              <a:t>Define several terms that are needed for talking about parameters</a:t>
            </a:r>
          </a:p>
          <a:p>
            <a:r>
              <a:rPr lang="en-US" dirty="0"/>
              <a:t>We’ve already used some of them previously</a:t>
            </a:r>
          </a:p>
        </p:txBody>
      </p:sp>
    </p:spTree>
    <p:extLst>
      <p:ext uri="{BB962C8B-B14F-4D97-AF65-F5344CB8AC3E}">
        <p14:creationId xmlns:p14="http://schemas.microsoft.com/office/powerpoint/2010/main" val="71558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 and R- Values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L-Value</a:t>
            </a:r>
          </a:p>
          <a:p>
            <a:pPr lvl="1"/>
            <a:r>
              <a:rPr lang="en-US" dirty="0"/>
              <a:t>A value with a place of storage</a:t>
            </a:r>
          </a:p>
          <a:p>
            <a:r>
              <a:rPr lang="en-US" dirty="0"/>
              <a:t>R-Value</a:t>
            </a:r>
          </a:p>
          <a:p>
            <a:pPr lvl="1"/>
            <a:r>
              <a:rPr lang="en-US" dirty="0"/>
              <a:t>A value that may not have storage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4419600"/>
            <a:ext cx="487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 = 2;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 = 1;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b+b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/>
          </a:bodyPr>
          <a:lstStyle/>
          <a:p>
            <a:r>
              <a:rPr lang="en-US" dirty="0"/>
              <a:t>Pointer</a:t>
            </a:r>
          </a:p>
          <a:p>
            <a:pPr lvl="1"/>
            <a:r>
              <a:rPr lang="en-US" dirty="0"/>
              <a:t>A variable whose value is a memory address</a:t>
            </a:r>
          </a:p>
          <a:p>
            <a:r>
              <a:rPr lang="en-US" dirty="0"/>
              <a:t>Aliasing</a:t>
            </a:r>
          </a:p>
          <a:p>
            <a:pPr lvl="1"/>
            <a:r>
              <a:rPr lang="en-US" dirty="0"/>
              <a:t>When two or more variables hold same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5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Passing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procedure definition: </a:t>
            </a:r>
          </a:p>
          <a:p>
            <a:r>
              <a:rPr lang="en-US" b="1" dirty="0"/>
              <a:t>void v(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b, </a:t>
            </a:r>
            <a:r>
              <a:rPr lang="en-US" b="1" dirty="0" err="1"/>
              <a:t>bool</a:t>
            </a:r>
            <a:r>
              <a:rPr lang="en-US" b="1" dirty="0"/>
              <a:t> c) { … }</a:t>
            </a:r>
          </a:p>
          <a:p>
            <a:pPr lvl="1"/>
            <a:r>
              <a:rPr lang="en-US" dirty="0"/>
              <a:t>Vocabulary</a:t>
            </a:r>
          </a:p>
          <a:p>
            <a:pPr lvl="2"/>
            <a:r>
              <a:rPr lang="en-US" dirty="0"/>
              <a:t>Formals / formal parameters / parameters</a:t>
            </a:r>
          </a:p>
          <a:p>
            <a:r>
              <a:rPr lang="en-US" dirty="0"/>
              <a:t>At a call site:</a:t>
            </a:r>
          </a:p>
          <a:p>
            <a:r>
              <a:rPr lang="en-US" b="1" dirty="0"/>
              <a:t>v(</a:t>
            </a:r>
            <a:r>
              <a:rPr lang="en-US" b="1" dirty="0" err="1"/>
              <a:t>a+b</a:t>
            </a:r>
            <a:r>
              <a:rPr lang="en-US" b="1" dirty="0"/>
              <a:t>, 8, true);</a:t>
            </a:r>
          </a:p>
          <a:p>
            <a:pPr lvl="1"/>
            <a:r>
              <a:rPr lang="en-US" dirty="0"/>
              <a:t>Vocabulary</a:t>
            </a:r>
          </a:p>
          <a:p>
            <a:pPr lvl="2"/>
            <a:r>
              <a:rPr lang="en-US" dirty="0"/>
              <a:t>Actuals / actual parameters / arguments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43400"/>
            <a:ext cx="2314574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Parameter Passing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dirty="0"/>
              <a:t>We’ll talk about 4 different varieties</a:t>
            </a:r>
          </a:p>
          <a:p>
            <a:pPr lvl="1"/>
            <a:r>
              <a:rPr lang="en-US" dirty="0"/>
              <a:t>Some of these are more used than others</a:t>
            </a:r>
          </a:p>
          <a:p>
            <a:pPr lvl="1"/>
            <a:r>
              <a:rPr lang="en-US" dirty="0"/>
              <a:t>Each has its own advantages / 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7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Value (aka Call by Value)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function is called</a:t>
            </a:r>
          </a:p>
          <a:p>
            <a:pPr lvl="1"/>
            <a:r>
              <a:rPr lang="en-US" i="1" dirty="0"/>
              <a:t>Values</a:t>
            </a:r>
            <a:r>
              <a:rPr lang="en-US" dirty="0"/>
              <a:t> of actuals are copied into the formals</a:t>
            </a:r>
          </a:p>
          <a:p>
            <a:pPr lvl="1"/>
            <a:r>
              <a:rPr lang="en-US" dirty="0"/>
              <a:t>C and Java </a:t>
            </a:r>
            <a:r>
              <a:rPr lang="en-US" u="sng" dirty="0"/>
              <a:t>always</a:t>
            </a:r>
            <a:r>
              <a:rPr lang="en-US" dirty="0"/>
              <a:t> use pass by value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160020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fun(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a = 1;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main(){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fun(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print(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222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1737</Words>
  <Application>Microsoft Macintosh PowerPoint</Application>
  <PresentationFormat>On-screen Show (4:3)</PresentationFormat>
  <Paragraphs>348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consolas</vt:lpstr>
      <vt:lpstr>Courier New</vt:lpstr>
      <vt:lpstr>Office Theme</vt:lpstr>
      <vt:lpstr>Parameter Passing</vt:lpstr>
      <vt:lpstr>Roadmap</vt:lpstr>
      <vt:lpstr>Outline</vt:lpstr>
      <vt:lpstr>Vocabulary</vt:lpstr>
      <vt:lpstr>L- and R- Values</vt:lpstr>
      <vt:lpstr>Memory references</vt:lpstr>
      <vt:lpstr>Parameter Passing</vt:lpstr>
      <vt:lpstr>Types of Parameter Passing </vt:lpstr>
      <vt:lpstr>Pass by Value (aka Call by Value)</vt:lpstr>
      <vt:lpstr>Pass by Reference (aka Call by Reference)</vt:lpstr>
      <vt:lpstr>Pass by Reference (aka Call by Reference)</vt:lpstr>
      <vt:lpstr>Pass by Reference (aka Call by Reference)</vt:lpstr>
      <vt:lpstr>Language Examples</vt:lpstr>
      <vt:lpstr>Wait, Java is Pass by Value?</vt:lpstr>
      <vt:lpstr>Java: Pass by Value</vt:lpstr>
      <vt:lpstr>More Java</vt:lpstr>
      <vt:lpstr>PowerPoint Presentation</vt:lpstr>
      <vt:lpstr>Pass by Value-Result</vt:lpstr>
      <vt:lpstr>Pass by Value-Result – Example 1</vt:lpstr>
      <vt:lpstr>Pass by Value-Result – Example 1</vt:lpstr>
      <vt:lpstr>Pass by Value-Result – Example 2</vt:lpstr>
      <vt:lpstr>Pass by Name (aka Call by Name)</vt:lpstr>
      <vt:lpstr>Call by Need (aka Lazy Evaluation)</vt:lpstr>
      <vt:lpstr>Haskell example</vt:lpstr>
      <vt:lpstr>Implementing Parameter Passing </vt:lpstr>
      <vt:lpstr>Let’s Draw Out the Memory</vt:lpstr>
      <vt:lpstr>Bad Uses of R-Values</vt:lpstr>
      <vt:lpstr>Let’s Draw Out the Memory Again</vt:lpstr>
      <vt:lpstr>Efficiency Considerations [Calls, Accesses by Callee, Return]</vt:lpstr>
      <vt:lpstr>Object Handling</vt:lpstr>
      <vt:lpstr>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 Passing</dc:title>
  <dc:creator>Aws Albarghouthi</dc:creator>
  <cp:lastModifiedBy>Aws Albarghouthi</cp:lastModifiedBy>
  <cp:revision>4</cp:revision>
  <dcterms:created xsi:type="dcterms:W3CDTF">2019-11-07T16:33:59Z</dcterms:created>
  <dcterms:modified xsi:type="dcterms:W3CDTF">2021-11-16T15:13:02Z</dcterms:modified>
</cp:coreProperties>
</file>