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73" r:id="rId3"/>
    <p:sldId id="290" r:id="rId4"/>
    <p:sldId id="291" r:id="rId5"/>
    <p:sldId id="343" r:id="rId6"/>
    <p:sldId id="344" r:id="rId7"/>
    <p:sldId id="345" r:id="rId8"/>
    <p:sldId id="346" r:id="rId9"/>
    <p:sldId id="347" r:id="rId10"/>
    <p:sldId id="350" r:id="rId11"/>
    <p:sldId id="351" r:id="rId12"/>
    <p:sldId id="330" r:id="rId13"/>
    <p:sldId id="353" r:id="rId14"/>
    <p:sldId id="352" r:id="rId15"/>
    <p:sldId id="357" r:id="rId16"/>
    <p:sldId id="360" r:id="rId17"/>
    <p:sldId id="355" r:id="rId18"/>
    <p:sldId id="356" r:id="rId19"/>
    <p:sldId id="358" r:id="rId20"/>
    <p:sldId id="359" r:id="rId21"/>
    <p:sldId id="366" r:id="rId22"/>
    <p:sldId id="367" r:id="rId23"/>
    <p:sldId id="368" r:id="rId24"/>
    <p:sldId id="369" r:id="rId25"/>
    <p:sldId id="370" r:id="rId26"/>
    <p:sldId id="371" r:id="rId27"/>
    <p:sldId id="372" r:id="rId28"/>
    <p:sldId id="364" r:id="rId29"/>
    <p:sldId id="37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09" autoAdjust="0"/>
    <p:restoredTop sz="84903" autoAdjust="0"/>
  </p:normalViewPr>
  <p:slideViewPr>
    <p:cSldViewPr snapToGrid="0">
      <p:cViewPr varScale="1">
        <p:scale>
          <a:sx n="162" d="100"/>
          <a:sy n="162" d="100"/>
        </p:scale>
        <p:origin x="240" y="19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D745C-9C9E-444B-A017-5A50383D9164}" type="datetimeFigureOut">
              <a:rPr lang="en-US" smtClean="0"/>
              <a:t>11/18/21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242CE-47AB-4064-82EC-68291B8E7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83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42CE-47AB-4064-82EC-68291B8E76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74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42CE-47AB-4064-82EC-68291B8E760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27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416A-0FCA-4833-949C-68B6281FF610}" type="datetime1">
              <a:rPr lang="en-US" smtClean="0"/>
              <a:t>11/18/21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13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0FD0D-FEFD-4AA8-AECA-E3A5BAEF7644}" type="datetime1">
              <a:rPr lang="en-US" smtClean="0"/>
              <a:t>11/18/21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2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1B73C-7ACE-4983-A9C4-01C9509CF7F3}" type="datetime1">
              <a:rPr lang="en-US" smtClean="0"/>
              <a:t>11/18/21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2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448E-C690-43DC-B932-468BFECDC000}" type="datetime1">
              <a:rPr lang="en-US" smtClean="0"/>
              <a:t>11/18/21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51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9F4D-0D04-4210-B91D-FDCF0BE9CD13}" type="datetime1">
              <a:rPr lang="en-US" smtClean="0"/>
              <a:t>11/18/21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9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058EC-BBAD-47AA-8B93-494A912378F6}" type="datetime1">
              <a:rPr lang="en-US" smtClean="0"/>
              <a:t>11/18/21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2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1A81-55D4-43C5-A81F-9F63F65DCCA0}" type="datetime1">
              <a:rPr lang="en-US" smtClean="0"/>
              <a:t>11/18/21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2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C051-6E9C-4845-8C51-571BD1C0332F}" type="datetime1">
              <a:rPr lang="en-US" smtClean="0"/>
              <a:t>11/18/21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077C-B796-4E47-B948-AB20B1780309}" type="datetime1">
              <a:rPr lang="en-US" smtClean="0"/>
              <a:t>11/18/21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04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1741A-15CF-4370-B268-9EB0755AC656}" type="datetime1">
              <a:rPr lang="en-US" smtClean="0"/>
              <a:t>11/18/21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4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864D6-02D7-4092-853F-C57FA38A0B3C}" type="datetime1">
              <a:rPr lang="en-US" smtClean="0"/>
              <a:t>11/18/21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6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 Light"/>
                <a:cs typeface="Calibri Light"/>
              </a:defRPr>
            </a:lvl1pPr>
          </a:lstStyle>
          <a:p>
            <a:fld id="{D314B35E-34F2-45C4-AC49-7DF42B8FA6A9}" type="datetime1">
              <a:rPr lang="en-US" smtClean="0"/>
              <a:pPr/>
              <a:t>11/18/21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/>
                <a:cs typeface="Calibri Ligh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/>
                <a:cs typeface="Calibri Light"/>
              </a:defRPr>
            </a:lvl1pPr>
          </a:lstStyle>
          <a:p>
            <a:fld id="{3F434600-A827-4B55-A62A-0A2DA75D7B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2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libri Light"/>
          <a:ea typeface="+mj-ea"/>
          <a:cs typeface="Calibri Light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latin typeface="Calibri Light"/>
          <a:ea typeface="+mn-ea"/>
          <a:cs typeface="Calibri Light"/>
        </a:defRPr>
      </a:lvl1pPr>
      <a:lvl2pPr marL="346075" indent="-290513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 Light"/>
          <a:ea typeface="+mn-ea"/>
          <a:cs typeface="Calibri Light"/>
        </a:defRPr>
      </a:lvl2pPr>
      <a:lvl3pPr marL="568325" indent="-2222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 Light"/>
          <a:ea typeface="+mn-ea"/>
          <a:cs typeface="Calibri Light"/>
        </a:defRPr>
      </a:lvl3pPr>
      <a:lvl4pPr marL="801688" indent="-233363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 Light"/>
          <a:ea typeface="+mn-ea"/>
          <a:cs typeface="Calibri Light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 Light"/>
          <a:ea typeface="+mn-ea"/>
          <a:cs typeface="Calibri Light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innie.tuhs.org/CompArch/Resources/mips_quick_tutorial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Code Generation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1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3AC Instruction Set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900" b="1" dirty="0"/>
              <a:t>Assignment</a:t>
            </a:r>
          </a:p>
          <a:p>
            <a:pPr lvl="1"/>
            <a:r>
              <a:rPr lang="en-US" dirty="0"/>
              <a:t>x = y op z</a:t>
            </a:r>
          </a:p>
          <a:p>
            <a:pPr lvl="1"/>
            <a:r>
              <a:rPr lang="en-US" dirty="0"/>
              <a:t>x = op y</a:t>
            </a:r>
          </a:p>
          <a:p>
            <a:pPr lvl="1"/>
            <a:r>
              <a:rPr lang="en-US" dirty="0"/>
              <a:t>x = y</a:t>
            </a:r>
          </a:p>
          <a:p>
            <a:r>
              <a:rPr lang="en-US" sz="2900" b="1" dirty="0"/>
              <a:t>Jumps</a:t>
            </a:r>
          </a:p>
          <a:p>
            <a:pPr lvl="1"/>
            <a:r>
              <a:rPr lang="en-US" dirty="0"/>
              <a:t>if ( x op y) </a:t>
            </a:r>
            <a:r>
              <a:rPr lang="en-US" dirty="0" err="1"/>
              <a:t>goto</a:t>
            </a:r>
            <a:r>
              <a:rPr lang="en-US" dirty="0"/>
              <a:t> </a:t>
            </a:r>
            <a:r>
              <a:rPr lang="en-US" i="1" dirty="0"/>
              <a:t>L</a:t>
            </a:r>
            <a:endParaRPr lang="en-US" dirty="0"/>
          </a:p>
          <a:p>
            <a:r>
              <a:rPr lang="en-US" sz="2700" b="1" dirty="0"/>
              <a:t>Indirection</a:t>
            </a:r>
          </a:p>
          <a:p>
            <a:pPr lvl="1"/>
            <a:r>
              <a:rPr lang="en-US" dirty="0"/>
              <a:t>x = y[z]</a:t>
            </a:r>
          </a:p>
          <a:p>
            <a:pPr lvl="1"/>
            <a:r>
              <a:rPr lang="en-US" dirty="0"/>
              <a:t>y[z] = x</a:t>
            </a:r>
          </a:p>
          <a:p>
            <a:pPr lvl="1"/>
            <a:r>
              <a:rPr lang="en-US" dirty="0"/>
              <a:t>x = &amp;y</a:t>
            </a:r>
          </a:p>
          <a:p>
            <a:pPr lvl="1"/>
            <a:r>
              <a:rPr lang="en-US" dirty="0"/>
              <a:t>x = *y</a:t>
            </a:r>
          </a:p>
          <a:p>
            <a:pPr lvl="1"/>
            <a:r>
              <a:rPr lang="en-US" dirty="0"/>
              <a:t>*y = x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Call/Return</a:t>
            </a:r>
          </a:p>
          <a:p>
            <a:pPr lvl="1"/>
            <a:r>
              <a:rPr lang="en-US" dirty="0" err="1"/>
              <a:t>param</a:t>
            </a:r>
            <a:r>
              <a:rPr lang="en-US" dirty="0"/>
              <a:t> </a:t>
            </a:r>
            <a:r>
              <a:rPr lang="en-US" dirty="0" err="1"/>
              <a:t>x,k</a:t>
            </a:r>
            <a:endParaRPr lang="en-US" dirty="0"/>
          </a:p>
          <a:p>
            <a:pPr lvl="1"/>
            <a:r>
              <a:rPr lang="en-US" dirty="0" err="1"/>
              <a:t>retval</a:t>
            </a:r>
            <a:r>
              <a:rPr lang="en-US" dirty="0"/>
              <a:t> x</a:t>
            </a:r>
          </a:p>
          <a:p>
            <a:pPr lvl="1"/>
            <a:r>
              <a:rPr lang="en-US" dirty="0"/>
              <a:t>call p</a:t>
            </a:r>
          </a:p>
          <a:p>
            <a:pPr lvl="1"/>
            <a:r>
              <a:rPr lang="en-US" dirty="0"/>
              <a:t>enter p</a:t>
            </a:r>
          </a:p>
          <a:p>
            <a:pPr lvl="1"/>
            <a:r>
              <a:rPr lang="en-US" dirty="0"/>
              <a:t>leave p</a:t>
            </a:r>
          </a:p>
          <a:p>
            <a:pPr lvl="1"/>
            <a:r>
              <a:rPr lang="en-US" dirty="0"/>
              <a:t>return </a:t>
            </a:r>
          </a:p>
          <a:p>
            <a:pPr lvl="1"/>
            <a:r>
              <a:rPr lang="en-US" dirty="0"/>
              <a:t>retrieve x</a:t>
            </a:r>
          </a:p>
          <a:p>
            <a:r>
              <a:rPr lang="en-US" b="1" dirty="0"/>
              <a:t>Type Conversion</a:t>
            </a:r>
          </a:p>
          <a:p>
            <a:pPr lvl="1"/>
            <a:r>
              <a:rPr lang="en-US" dirty="0"/>
              <a:t>x = </a:t>
            </a:r>
            <a:r>
              <a:rPr lang="en-US" dirty="0" err="1"/>
              <a:t>AtoB</a:t>
            </a:r>
            <a:r>
              <a:rPr lang="en-US" dirty="0"/>
              <a:t> y</a:t>
            </a:r>
          </a:p>
          <a:p>
            <a:r>
              <a:rPr lang="en-US" b="1" dirty="0"/>
              <a:t>Labeling</a:t>
            </a:r>
          </a:p>
          <a:p>
            <a:pPr lvl="1"/>
            <a:r>
              <a:rPr lang="en-US" dirty="0"/>
              <a:t>label L</a:t>
            </a:r>
          </a:p>
          <a:p>
            <a:r>
              <a:rPr lang="en-US" b="1" dirty="0"/>
              <a:t>Basic Math</a:t>
            </a:r>
            <a:endParaRPr lang="en-US" dirty="0"/>
          </a:p>
          <a:p>
            <a:pPr lvl="1"/>
            <a:r>
              <a:rPr lang="en-US" dirty="0"/>
              <a:t>times, plus,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79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3AC Representation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instruction represented using a structure called a “quad”</a:t>
            </a:r>
          </a:p>
          <a:p>
            <a:pPr lvl="1"/>
            <a:r>
              <a:rPr lang="en-US" dirty="0"/>
              <a:t>Space for the operator</a:t>
            </a:r>
          </a:p>
          <a:p>
            <a:pPr lvl="1"/>
            <a:r>
              <a:rPr lang="en-US" dirty="0"/>
              <a:t>Space for each operand</a:t>
            </a:r>
          </a:p>
          <a:p>
            <a:pPr lvl="1"/>
            <a:r>
              <a:rPr lang="en-US" dirty="0"/>
              <a:t>Pointer to </a:t>
            </a:r>
            <a:r>
              <a:rPr lang="en-US" dirty="0" err="1"/>
              <a:t>auxilary</a:t>
            </a:r>
            <a:r>
              <a:rPr lang="en-US" dirty="0"/>
              <a:t> info</a:t>
            </a:r>
          </a:p>
          <a:p>
            <a:pPr lvl="2"/>
            <a:r>
              <a:rPr lang="en-US" dirty="0"/>
              <a:t>Label, </a:t>
            </a:r>
            <a:r>
              <a:rPr lang="en-US" dirty="0" err="1"/>
              <a:t>succesor</a:t>
            </a:r>
            <a:r>
              <a:rPr lang="en-US" dirty="0"/>
              <a:t> quad, etc.</a:t>
            </a:r>
          </a:p>
          <a:p>
            <a:r>
              <a:rPr lang="en-US" dirty="0"/>
              <a:t>Chain of quads sent to an architecture-specific machine-code-generation phase</a:t>
            </a:r>
          </a:p>
        </p:txBody>
      </p:sp>
    </p:spTree>
    <p:extLst>
      <p:ext uri="{BB962C8B-B14F-4D97-AF65-F5344CB8AC3E}">
        <p14:creationId xmlns:p14="http://schemas.microsoft.com/office/powerpoint/2010/main" val="4111350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Machine-Code Generation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Option 1</a:t>
            </a:r>
          </a:p>
          <a:p>
            <a:pPr lvl="1"/>
            <a:r>
              <a:rPr lang="en-US" dirty="0"/>
              <a:t>Have a chain of quad-like structures where each element is a machine-code instruction</a:t>
            </a:r>
          </a:p>
          <a:p>
            <a:pPr lvl="1"/>
            <a:r>
              <a:rPr lang="en-US" dirty="0"/>
              <a:t>Pass the chain to a phase that writes to file</a:t>
            </a:r>
          </a:p>
          <a:p>
            <a:r>
              <a:rPr lang="en-US" dirty="0"/>
              <a:t>Option 2</a:t>
            </a:r>
          </a:p>
          <a:p>
            <a:pPr lvl="1"/>
            <a:r>
              <a:rPr lang="en-US" dirty="0"/>
              <a:t>Write code directly to the file</a:t>
            </a:r>
          </a:p>
          <a:p>
            <a:pPr lvl="1"/>
            <a:r>
              <a:rPr lang="en-US" dirty="0"/>
              <a:t>Greatly aided by the assembler’s capabilities</a:t>
            </a:r>
          </a:p>
          <a:p>
            <a:pPr lvl="1"/>
            <a:r>
              <a:rPr lang="en-US" dirty="0"/>
              <a:t>Assembler allows us to use function names, labels in output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b: Skip Building a Separate IR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Generate code (of a very simple kind) by traversing the AST</a:t>
            </a:r>
          </a:p>
          <a:p>
            <a:pPr lvl="1"/>
            <a:r>
              <a:rPr lang="en-US" dirty="0"/>
              <a:t>Add </a:t>
            </a:r>
            <a:r>
              <a:rPr lang="en-US" dirty="0" err="1"/>
              <a:t>codeGen</a:t>
            </a:r>
            <a:r>
              <a:rPr lang="en-US" dirty="0"/>
              <a:t> methods to the AST nodes</a:t>
            </a:r>
          </a:p>
          <a:p>
            <a:pPr lvl="1"/>
            <a:r>
              <a:rPr lang="en-US" dirty="0"/>
              <a:t>Directly emit corresponding code into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4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Correctness/Efficiency Tradeoffs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high-level goals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/>
              <a:t>Generate correct code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US" dirty="0"/>
              <a:t>Generate </a:t>
            </a:r>
            <a:r>
              <a:rPr lang="en-US" i="1" dirty="0"/>
              <a:t>efficient</a:t>
            </a:r>
            <a:r>
              <a:rPr lang="en-US" dirty="0"/>
              <a:t> code</a:t>
            </a:r>
          </a:p>
          <a:p>
            <a:r>
              <a:rPr lang="en-US" dirty="0"/>
              <a:t>It can be difficult to achieve both of these at the same time</a:t>
            </a:r>
          </a:p>
          <a:p>
            <a:pPr marL="914400" lvl="1" indent="-514350"/>
            <a:r>
              <a:rPr lang="en-US" dirty="0"/>
              <a:t>Why?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0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Simplified Strategy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3200" dirty="0"/>
              <a:t>Make sure we don’t have to worry about running out of registers</a:t>
            </a:r>
          </a:p>
          <a:p>
            <a:pPr lvl="1"/>
            <a:r>
              <a:rPr lang="en-US" dirty="0"/>
              <a:t>For each operation (built-in, like plus, or user-defined, like a call on a user-define function), we’ll put all arguments on the stack</a:t>
            </a:r>
          </a:p>
          <a:p>
            <a:pPr lvl="1"/>
            <a:r>
              <a:rPr lang="en-US" dirty="0"/>
              <a:t>We’ll make liberal use of the stack for computation</a:t>
            </a:r>
          </a:p>
          <a:p>
            <a:pPr lvl="1"/>
            <a:r>
              <a:rPr lang="en-US" dirty="0"/>
              <a:t>We’ll make use of only two registers</a:t>
            </a:r>
          </a:p>
          <a:p>
            <a:pPr lvl="2"/>
            <a:r>
              <a:rPr lang="en-US" dirty="0"/>
              <a:t>Only use $t1 and $t0 for computation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34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CodeGen</a:t>
            </a:r>
            <a:r>
              <a:rPr lang="en-US" dirty="0"/>
              <a:t> Pass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3200" dirty="0"/>
              <a:t>We’ll now go through a high-level idea of how the topmost nodes in the program are generated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4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Responsibility of Different Nodes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nodes simply “direct traffic”</a:t>
            </a:r>
          </a:p>
          <a:p>
            <a:pPr lvl="1"/>
            <a:r>
              <a:rPr lang="en-US" dirty="0" err="1"/>
              <a:t>ProgramNode.codeGen</a:t>
            </a:r>
            <a:endParaRPr lang="en-US" dirty="0"/>
          </a:p>
          <a:p>
            <a:pPr lvl="2"/>
            <a:r>
              <a:rPr lang="en-US" dirty="0"/>
              <a:t>call </a:t>
            </a:r>
            <a:r>
              <a:rPr lang="en-US" dirty="0" err="1"/>
              <a:t>codeGen</a:t>
            </a:r>
            <a:r>
              <a:rPr lang="en-US" dirty="0"/>
              <a:t> on the child</a:t>
            </a:r>
          </a:p>
          <a:p>
            <a:pPr lvl="1"/>
            <a:r>
              <a:rPr lang="en-US" dirty="0"/>
              <a:t>List-node types</a:t>
            </a:r>
          </a:p>
          <a:p>
            <a:pPr lvl="2"/>
            <a:r>
              <a:rPr lang="en-US" dirty="0"/>
              <a:t>call </a:t>
            </a:r>
            <a:r>
              <a:rPr lang="en-US" dirty="0" err="1"/>
              <a:t>codeGen</a:t>
            </a:r>
            <a:r>
              <a:rPr lang="en-US" dirty="0"/>
              <a:t> on each element in turn</a:t>
            </a:r>
          </a:p>
          <a:p>
            <a:pPr lvl="1"/>
            <a:r>
              <a:rPr lang="en-US" dirty="0" err="1"/>
              <a:t>DeclNode</a:t>
            </a:r>
            <a:endParaRPr lang="en-US" dirty="0"/>
          </a:p>
          <a:p>
            <a:pPr lvl="2"/>
            <a:r>
              <a:rPr lang="en-US" dirty="0" err="1"/>
              <a:t>StructDeclNode</a:t>
            </a:r>
            <a:r>
              <a:rPr lang="en-US" dirty="0"/>
              <a:t> – no code to generate!</a:t>
            </a:r>
          </a:p>
          <a:p>
            <a:pPr lvl="2"/>
            <a:r>
              <a:rPr lang="en-US" dirty="0" err="1"/>
              <a:t>FnDeclNode</a:t>
            </a:r>
            <a:r>
              <a:rPr lang="en-US" dirty="0"/>
              <a:t> – generate function body</a:t>
            </a:r>
          </a:p>
          <a:p>
            <a:pPr lvl="2"/>
            <a:r>
              <a:rPr lang="en-US" dirty="0" err="1"/>
              <a:t>VarDeclNode</a:t>
            </a:r>
            <a:r>
              <a:rPr lang="en-US" dirty="0"/>
              <a:t> – varies on context! </a:t>
            </a:r>
            <a:r>
              <a:rPr lang="en-US" dirty="0" err="1"/>
              <a:t>Globals</a:t>
            </a:r>
            <a:r>
              <a:rPr lang="en-US" dirty="0"/>
              <a:t> vs. locals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3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Generating a Global-Variable Declaration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Source code: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name;</a:t>
            </a:r>
          </a:p>
          <a:p>
            <a:pPr marL="457200" lvl="1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MyStruct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instance;</a:t>
            </a:r>
          </a:p>
          <a:p>
            <a:r>
              <a:rPr lang="en-US" b="1" dirty="0"/>
              <a:t>In </a:t>
            </a:r>
            <a:r>
              <a:rPr lang="en-US" b="1" dirty="0" err="1"/>
              <a:t>varDeclNode</a:t>
            </a:r>
            <a:endParaRPr lang="en-US" b="1" dirty="0"/>
          </a:p>
          <a:p>
            <a:pPr marL="457200" lvl="1" indent="0">
              <a:buNone/>
            </a:pPr>
            <a:r>
              <a:rPr lang="en-US" dirty="0"/>
              <a:t>Generate:</a:t>
            </a:r>
          </a:p>
          <a:p>
            <a:pPr marL="457200" lvl="1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    .data</a:t>
            </a:r>
          </a:p>
          <a:p>
            <a:pPr marL="457200" lvl="1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    .align 2  #Align on word boundaries</a:t>
            </a:r>
          </a:p>
          <a:p>
            <a:pPr marL="457200" lvl="1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_name: .space N  #(N is the size of variable)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6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Generating a Global-Variable Declaration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    .data</a:t>
            </a:r>
          </a:p>
          <a:p>
            <a:pPr marL="457200" lvl="1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    .align 2  #Align on word boundaries</a:t>
            </a:r>
          </a:p>
          <a:p>
            <a:pPr marL="457200" lvl="1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_name: .space N  #(N is the size of variable)</a:t>
            </a:r>
          </a:p>
          <a:p>
            <a:pPr marL="457200" lvl="1" indent="0">
              <a:buNone/>
            </a:pP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600" dirty="0">
                <a:cs typeface="Courier New" panose="02070309020205020404" pitchFamily="49" charset="0"/>
              </a:rPr>
              <a:t>How do we know the size?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For scalars, well-defined: </a:t>
            </a:r>
            <a:r>
              <a:rPr lang="en-US" dirty="0" err="1">
                <a:cs typeface="Courier New" panose="02070309020205020404" pitchFamily="49" charset="0"/>
              </a:rPr>
              <a:t>int</a:t>
            </a:r>
            <a:r>
              <a:rPr lang="en-US" dirty="0">
                <a:cs typeface="Courier New" panose="02070309020205020404" pitchFamily="49" charset="0"/>
              </a:rPr>
              <a:t>, bool (4 bytes)</a:t>
            </a:r>
          </a:p>
          <a:p>
            <a:pPr lvl="1"/>
            <a:r>
              <a:rPr lang="en-US" dirty="0" err="1">
                <a:cs typeface="Courier New" panose="02070309020205020404" pitchFamily="49" charset="0"/>
              </a:rPr>
              <a:t>structs</a:t>
            </a:r>
            <a:r>
              <a:rPr lang="en-US" dirty="0">
                <a:cs typeface="Courier New" panose="02070309020205020404" pitchFamily="49" charset="0"/>
              </a:rPr>
              <a:t>, 4 * size of the </a:t>
            </a:r>
            <a:r>
              <a:rPr lang="en-US" dirty="0" err="1">
                <a:cs typeface="Courier New" panose="02070309020205020404" pitchFamily="49" charset="0"/>
              </a:rPr>
              <a:t>struct</a:t>
            </a:r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We can calculate this during name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7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Last time, we learned about variable access</a:t>
            </a:r>
          </a:p>
          <a:p>
            <a:pPr lvl="1"/>
            <a:r>
              <a:rPr lang="en-US" dirty="0"/>
              <a:t>Local vs. global variables</a:t>
            </a:r>
          </a:p>
          <a:p>
            <a:pPr lvl="1"/>
            <a:r>
              <a:rPr lang="en-US"/>
              <a:t>Static vs. </a:t>
            </a:r>
            <a:r>
              <a:rPr lang="en-US" dirty="0"/>
              <a:t>dynamic scopes</a:t>
            </a:r>
          </a:p>
          <a:p>
            <a:endParaRPr lang="en-US" dirty="0"/>
          </a:p>
          <a:p>
            <a:r>
              <a:rPr lang="en-US" dirty="0"/>
              <a:t>Today</a:t>
            </a:r>
          </a:p>
          <a:p>
            <a:pPr lvl="1"/>
            <a:r>
              <a:rPr lang="en-US" dirty="0"/>
              <a:t>We’ll start getting into the details of MIPS</a:t>
            </a:r>
          </a:p>
          <a:p>
            <a:pPr lvl="1"/>
            <a:r>
              <a:rPr lang="en-US" dirty="0"/>
              <a:t>Code generation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235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Generating Function Definitions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ourier New" panose="02070309020205020404" pitchFamily="49" charset="0"/>
              </a:rPr>
              <a:t>Need to generate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Preamble 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Sort of like the function signature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Prologue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Set up the function’s AR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Body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Code to perform the computation</a:t>
            </a:r>
          </a:p>
          <a:p>
            <a:pPr lvl="1"/>
            <a:r>
              <a:rPr lang="en-US" dirty="0">
                <a:cs typeface="Courier New" panose="02070309020205020404" pitchFamily="49" charset="0"/>
              </a:rPr>
              <a:t>Epilogue</a:t>
            </a:r>
          </a:p>
          <a:p>
            <a:pPr lvl="2"/>
            <a:r>
              <a:rPr lang="en-US" dirty="0">
                <a:cs typeface="Courier New" panose="02070309020205020404" pitchFamily="49" charset="0"/>
              </a:rPr>
              <a:t>Tear down the function’s 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0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MIPS Crash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Registers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12695"/>
            <a:ext cx="7496639" cy="4453279"/>
          </a:xfrm>
          <a:prstGeom prst="rect">
            <a:avLst/>
          </a:prstGeom>
        </p:spPr>
      </p:pic>
      <p:sp>
        <p:nvSpPr>
          <p:cNvPr id="6" name="Speech Bubble: Rectangle with Corners Rounded 5"/>
          <p:cNvSpPr/>
          <p:nvPr/>
        </p:nvSpPr>
        <p:spPr>
          <a:xfrm>
            <a:off x="4495800" y="342107"/>
            <a:ext cx="4038600" cy="1143000"/>
          </a:xfrm>
          <a:prstGeom prst="wedgeRoundRectCallout">
            <a:avLst>
              <a:gd name="adj1" fmla="val -110027"/>
              <a:gd name="adj2" fmla="val 812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Also $LO and $HI, special-purpose registers used by multiplication and division instructions</a:t>
            </a:r>
          </a:p>
        </p:txBody>
      </p:sp>
    </p:spTree>
    <p:extLst>
      <p:ext uri="{BB962C8B-B14F-4D97-AF65-F5344CB8AC3E}">
        <p14:creationId xmlns:p14="http://schemas.microsoft.com/office/powerpoint/2010/main" val="63137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</a:t>
            </a:r>
          </a:p>
          <a:p>
            <a:pPr lvl="1"/>
            <a:r>
              <a:rPr lang="en-US" dirty="0"/>
              <a:t>Label: .data</a:t>
            </a:r>
          </a:p>
          <a:p>
            <a:pPr lvl="1"/>
            <a:r>
              <a:rPr lang="en-US" dirty="0"/>
              <a:t>Variable names &amp; size; heap storage</a:t>
            </a:r>
          </a:p>
          <a:p>
            <a:r>
              <a:rPr lang="en-US" dirty="0"/>
              <a:t>Code</a:t>
            </a:r>
          </a:p>
          <a:p>
            <a:pPr lvl="1"/>
            <a:r>
              <a:rPr lang="en-US" dirty="0"/>
              <a:t>Label: .text</a:t>
            </a:r>
          </a:p>
          <a:p>
            <a:pPr lvl="1"/>
            <a:r>
              <a:rPr lang="en-US" dirty="0"/>
              <a:t>Program instructions</a:t>
            </a:r>
          </a:p>
          <a:p>
            <a:pPr lvl="1"/>
            <a:r>
              <a:rPr lang="en-US" dirty="0"/>
              <a:t>Starting location: </a:t>
            </a:r>
            <a:r>
              <a:rPr lang="en-US" b="1" dirty="0"/>
              <a:t>main</a:t>
            </a:r>
            <a:endParaRPr lang="en-US" dirty="0"/>
          </a:p>
          <a:p>
            <a:pPr lvl="1"/>
            <a:r>
              <a:rPr lang="en-US" dirty="0"/>
              <a:t>Ending location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22</a:t>
            </a:fld>
            <a:endParaRPr lang="en-US"/>
          </a:p>
        </p:txBody>
      </p:sp>
      <p:sp>
        <p:nvSpPr>
          <p:cNvPr id="5" name="Speech Bubble: Rectangle with Corners Rounded 4"/>
          <p:cNvSpPr/>
          <p:nvPr/>
        </p:nvSpPr>
        <p:spPr>
          <a:xfrm>
            <a:off x="5247408" y="1087582"/>
            <a:ext cx="3491346" cy="2379518"/>
          </a:xfrm>
          <a:prstGeom prst="wedgeRoundRectCallout">
            <a:avLst>
              <a:gd name="adj1" fmla="val -84822"/>
              <a:gd name="adj2" fmla="val 1090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For the main function, generate:</a:t>
            </a:r>
          </a:p>
          <a:p>
            <a:r>
              <a:rPr lang="en-US" dirty="0"/>
              <a:t>            .text</a:t>
            </a:r>
          </a:p>
          <a:p>
            <a:r>
              <a:rPr lang="en-US" dirty="0"/>
              <a:t>            .</a:t>
            </a:r>
            <a:r>
              <a:rPr lang="en-US" dirty="0" err="1"/>
              <a:t>globl</a:t>
            </a:r>
            <a:r>
              <a:rPr lang="en-US" dirty="0"/>
              <a:t> main</a:t>
            </a:r>
          </a:p>
          <a:p>
            <a:r>
              <a:rPr lang="en-US" dirty="0"/>
              <a:t>main:</a:t>
            </a:r>
          </a:p>
          <a:p>
            <a:endParaRPr lang="en-US" dirty="0"/>
          </a:p>
          <a:p>
            <a:r>
              <a:rPr lang="en-US" dirty="0"/>
              <a:t>For all other functions, generate:</a:t>
            </a:r>
          </a:p>
          <a:p>
            <a:r>
              <a:rPr lang="en-US" dirty="0"/>
              <a:t>            .text</a:t>
            </a:r>
          </a:p>
          <a:p>
            <a:r>
              <a:rPr lang="en-US" dirty="0"/>
              <a:t>_&lt;</a:t>
            </a:r>
            <a:r>
              <a:rPr lang="en-US" dirty="0" err="1"/>
              <a:t>functionName</a:t>
            </a:r>
            <a:r>
              <a:rPr lang="en-US" dirty="0"/>
              <a:t>&gt;: </a:t>
            </a:r>
          </a:p>
        </p:txBody>
      </p:sp>
    </p:spTree>
    <p:extLst>
      <p:ext uri="{BB962C8B-B14F-4D97-AF65-F5344CB8AC3E}">
        <p14:creationId xmlns:p14="http://schemas.microsoft.com/office/powerpoint/2010/main" val="136647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name:	type	  value(s)</a:t>
            </a:r>
          </a:p>
          <a:p>
            <a:pPr lvl="1"/>
            <a:r>
              <a:rPr lang="fr-FR" dirty="0" err="1"/>
              <a:t>E.g</a:t>
            </a:r>
            <a:r>
              <a:rPr lang="fr-FR" dirty="0"/>
              <a:t>.</a:t>
            </a:r>
          </a:p>
          <a:p>
            <a:pPr lvl="2"/>
            <a:r>
              <a:rPr lang="fr-FR" dirty="0">
                <a:latin typeface="consolas" charset="0"/>
              </a:rPr>
              <a:t>v1:    .</a:t>
            </a:r>
            <a:r>
              <a:rPr lang="fr-FR" dirty="0" err="1">
                <a:latin typeface="consolas" charset="0"/>
              </a:rPr>
              <a:t>word</a:t>
            </a:r>
            <a:r>
              <a:rPr lang="fr-FR" dirty="0">
                <a:latin typeface="consolas" charset="0"/>
              </a:rPr>
              <a:t>    10</a:t>
            </a:r>
          </a:p>
          <a:p>
            <a:pPr lvl="2"/>
            <a:r>
              <a:rPr lang="fr-FR" dirty="0">
                <a:latin typeface="consolas" charset="0"/>
              </a:rPr>
              <a:t>a1:    .byte    ‘a’ , ’b’</a:t>
            </a:r>
          </a:p>
          <a:p>
            <a:pPr lvl="2"/>
            <a:r>
              <a:rPr lang="en-US" dirty="0">
                <a:latin typeface="consolas" charset="0"/>
              </a:rPr>
              <a:t>a2:    .space   40</a:t>
            </a:r>
          </a:p>
          <a:p>
            <a:pPr lvl="3"/>
            <a:r>
              <a:rPr lang="en-US" dirty="0"/>
              <a:t>40 here is allocated space – no value is initialized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09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consolas" charset="0"/>
              </a:rPr>
              <a:t>lw</a:t>
            </a:r>
            <a:r>
              <a:rPr lang="en-US" dirty="0">
                <a:latin typeface="consolas" charset="0"/>
              </a:rPr>
              <a:t>	</a:t>
            </a:r>
            <a:r>
              <a:rPr lang="en-US" dirty="0" err="1">
                <a:latin typeface="consolas" charset="0"/>
              </a:rPr>
              <a:t>register_destination</a:t>
            </a:r>
            <a:r>
              <a:rPr lang="en-US" dirty="0">
                <a:latin typeface="consolas" charset="0"/>
              </a:rPr>
              <a:t>, </a:t>
            </a:r>
            <a:r>
              <a:rPr lang="en-US" dirty="0" err="1">
                <a:latin typeface="consolas" charset="0"/>
              </a:rPr>
              <a:t>RAM_source</a:t>
            </a:r>
            <a:endParaRPr lang="en-US" dirty="0">
              <a:latin typeface="consolas" charset="0"/>
            </a:endParaRPr>
          </a:p>
          <a:p>
            <a:pPr lvl="1"/>
            <a:r>
              <a:rPr lang="en-US" dirty="0"/>
              <a:t>copy word (4 bytes) at source RAM location to destination register.</a:t>
            </a:r>
          </a:p>
          <a:p>
            <a:endParaRPr lang="en-US" dirty="0"/>
          </a:p>
          <a:p>
            <a:r>
              <a:rPr lang="en-US" dirty="0" err="1">
                <a:latin typeface="consolas" charset="0"/>
              </a:rPr>
              <a:t>lb</a:t>
            </a:r>
            <a:r>
              <a:rPr lang="en-US" dirty="0">
                <a:latin typeface="consolas" charset="0"/>
              </a:rPr>
              <a:t>	</a:t>
            </a:r>
            <a:r>
              <a:rPr lang="en-US" dirty="0" err="1">
                <a:latin typeface="consolas" charset="0"/>
              </a:rPr>
              <a:t>register_destination</a:t>
            </a:r>
            <a:r>
              <a:rPr lang="en-US" dirty="0">
                <a:latin typeface="consolas" charset="0"/>
              </a:rPr>
              <a:t>, </a:t>
            </a:r>
            <a:r>
              <a:rPr lang="en-US" dirty="0" err="1">
                <a:latin typeface="consolas" charset="0"/>
              </a:rPr>
              <a:t>RAM_source</a:t>
            </a:r>
            <a:endParaRPr lang="en-US" dirty="0">
              <a:latin typeface="consolas" charset="0"/>
            </a:endParaRPr>
          </a:p>
          <a:p>
            <a:pPr lvl="1"/>
            <a:r>
              <a:rPr lang="en-US" dirty="0"/>
              <a:t>copy byte at source RAM location to low-order byte of destination register</a:t>
            </a:r>
          </a:p>
          <a:p>
            <a:pPr lvl="1"/>
            <a:endParaRPr lang="en-US" dirty="0"/>
          </a:p>
          <a:p>
            <a:r>
              <a:rPr lang="en-US" dirty="0">
                <a:latin typeface="consolas" charset="0"/>
              </a:rPr>
              <a:t>li	</a:t>
            </a:r>
            <a:r>
              <a:rPr lang="en-US" dirty="0" err="1">
                <a:latin typeface="consolas" charset="0"/>
              </a:rPr>
              <a:t>register_destination</a:t>
            </a:r>
            <a:r>
              <a:rPr lang="en-US" dirty="0">
                <a:latin typeface="consolas" charset="0"/>
              </a:rPr>
              <a:t>, value</a:t>
            </a:r>
          </a:p>
          <a:p>
            <a:pPr lvl="1"/>
            <a:r>
              <a:rPr lang="en-US" dirty="0"/>
              <a:t>load immediate value into destination register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177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nsolas" charset="0"/>
              </a:rPr>
              <a:t>sw</a:t>
            </a:r>
            <a:r>
              <a:rPr lang="en-US" dirty="0">
                <a:latin typeface="consolas" charset="0"/>
              </a:rPr>
              <a:t>	</a:t>
            </a:r>
            <a:r>
              <a:rPr lang="en-US" dirty="0" err="1">
                <a:latin typeface="consolas" charset="0"/>
              </a:rPr>
              <a:t>register_source</a:t>
            </a:r>
            <a:r>
              <a:rPr lang="en-US" dirty="0">
                <a:latin typeface="consolas" charset="0"/>
              </a:rPr>
              <a:t>, </a:t>
            </a:r>
            <a:r>
              <a:rPr lang="en-US" dirty="0" err="1">
                <a:latin typeface="consolas" charset="0"/>
              </a:rPr>
              <a:t>RAM_dest</a:t>
            </a:r>
            <a:endParaRPr lang="en-US" dirty="0">
              <a:latin typeface="consolas" charset="0"/>
            </a:endParaRPr>
          </a:p>
          <a:p>
            <a:pPr lvl="1"/>
            <a:r>
              <a:rPr lang="en-US" dirty="0"/>
              <a:t>store word in source register into RAM destination</a:t>
            </a:r>
          </a:p>
          <a:p>
            <a:endParaRPr lang="en-US" dirty="0"/>
          </a:p>
          <a:p>
            <a:r>
              <a:rPr lang="en-US" dirty="0" err="1">
                <a:latin typeface="consolas" charset="0"/>
              </a:rPr>
              <a:t>sb</a:t>
            </a:r>
            <a:r>
              <a:rPr lang="en-US" dirty="0">
                <a:latin typeface="consolas" charset="0"/>
              </a:rPr>
              <a:t>	</a:t>
            </a:r>
            <a:r>
              <a:rPr lang="en-US" dirty="0" err="1">
                <a:latin typeface="consolas" charset="0"/>
              </a:rPr>
              <a:t>register_source</a:t>
            </a:r>
            <a:r>
              <a:rPr lang="en-US" dirty="0">
                <a:latin typeface="consolas" charset="0"/>
              </a:rPr>
              <a:t>, </a:t>
            </a:r>
            <a:r>
              <a:rPr lang="en-US" dirty="0" err="1">
                <a:latin typeface="consolas" charset="0"/>
              </a:rPr>
              <a:t>RAM_dest</a:t>
            </a:r>
            <a:endParaRPr lang="en-US" dirty="0">
              <a:latin typeface="consolas" charset="0"/>
            </a:endParaRPr>
          </a:p>
          <a:p>
            <a:pPr lvl="1"/>
            <a:r>
              <a:rPr lang="en-US" dirty="0"/>
              <a:t>store byte in source register into RAM destination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6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Instructions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26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828800"/>
            <a:ext cx="3289300" cy="3683000"/>
          </a:xfrm>
        </p:spPr>
      </p:pic>
      <p:sp>
        <p:nvSpPr>
          <p:cNvPr id="3" name="TextBox 2"/>
          <p:cNvSpPr txBox="1"/>
          <p:nvPr/>
        </p:nvSpPr>
        <p:spPr>
          <a:xfrm>
            <a:off x="5715000" y="3518972"/>
            <a:ext cx="2010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Stores result in $LO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0" y="4114800"/>
            <a:ext cx="2458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Stores result in $LO and </a:t>
            </a:r>
          </a:p>
          <a:p>
            <a:r>
              <a:rPr lang="en-US" dirty="0"/>
              <a:t>Remainder in $HI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000" y="4659868"/>
            <a:ext cx="2254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Move from $HI to $t0</a:t>
            </a:r>
          </a:p>
          <a:p>
            <a:r>
              <a:rPr lang="en-US" dirty="0"/>
              <a:t>Move from $LO to $t1</a:t>
            </a:r>
          </a:p>
        </p:txBody>
      </p:sp>
    </p:spTree>
    <p:extLst>
      <p:ext uri="{BB962C8B-B14F-4D97-AF65-F5344CB8AC3E}">
        <p14:creationId xmlns:p14="http://schemas.microsoft.com/office/powerpoint/2010/main" val="6376145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Instructions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850" y="1600200"/>
            <a:ext cx="3416300" cy="23114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27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343400"/>
            <a:ext cx="2452255" cy="7193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838" y="5204857"/>
            <a:ext cx="6521162" cy="5793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01292" y="5791200"/>
            <a:ext cx="526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Jump to </a:t>
            </a:r>
            <a:r>
              <a:rPr lang="en-US" dirty="0" err="1"/>
              <a:t>sub_label</a:t>
            </a:r>
            <a:r>
              <a:rPr lang="en-US" dirty="0"/>
              <a:t>, and store the return address in $</a:t>
            </a:r>
            <a:r>
              <a:rPr lang="en-US" dirty="0" err="1"/>
              <a:t>ra</a:t>
            </a:r>
            <a:endParaRPr lang="en-US" dirty="0"/>
          </a:p>
        </p:txBody>
      </p:sp>
      <p:sp>
        <p:nvSpPr>
          <p:cNvPr id="8" name="Speech Bubble: Rectangle with Corners Rounded 7"/>
          <p:cNvSpPr/>
          <p:nvPr/>
        </p:nvSpPr>
        <p:spPr>
          <a:xfrm>
            <a:off x="4506191" y="231404"/>
            <a:ext cx="4388431" cy="1444336"/>
          </a:xfrm>
          <a:prstGeom prst="wedgeRoundRectCallout">
            <a:avLst>
              <a:gd name="adj1" fmla="val -37927"/>
              <a:gd name="adj2" fmla="val 656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Unconditional </a:t>
            </a:r>
            <a:r>
              <a:rPr lang="en-US" u="sng" dirty="0"/>
              <a:t>branch</a:t>
            </a:r>
            <a:r>
              <a:rPr lang="en-US" dirty="0"/>
              <a:t> to target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Specified as a </a:t>
            </a:r>
            <a:r>
              <a:rPr lang="en-US" u="sng" dirty="0"/>
              <a:t>relative</a:t>
            </a:r>
            <a:r>
              <a:rPr lang="en-US" dirty="0"/>
              <a:t> transfer of control to target (i.e., target = IP + delta)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IP implicit; delta is a 16-bit immediate operand (a signed 16-bit number)</a:t>
            </a:r>
          </a:p>
        </p:txBody>
      </p:sp>
      <p:sp>
        <p:nvSpPr>
          <p:cNvPr id="9" name="Speech Bubble: Rectangle with Corners Rounded 8"/>
          <p:cNvSpPr/>
          <p:nvPr/>
        </p:nvSpPr>
        <p:spPr>
          <a:xfrm>
            <a:off x="5773886" y="1958011"/>
            <a:ext cx="3120736" cy="1186234"/>
          </a:xfrm>
          <a:prstGeom prst="wedgeRoundRectCallout">
            <a:avLst>
              <a:gd name="adj1" fmla="val -52976"/>
              <a:gd name="adj2" fmla="val 16206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Unconditional </a:t>
            </a:r>
            <a:r>
              <a:rPr lang="en-US" u="sng" dirty="0"/>
              <a:t>jump</a:t>
            </a:r>
            <a:r>
              <a:rPr lang="en-US" dirty="0"/>
              <a:t> to target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Specified as an </a:t>
            </a:r>
            <a:r>
              <a:rPr lang="en-US" u="sng" dirty="0"/>
              <a:t>absolute</a:t>
            </a:r>
            <a:r>
              <a:rPr lang="en-US" dirty="0"/>
              <a:t> transfer of control to target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Target limited to 26 bits</a:t>
            </a:r>
          </a:p>
        </p:txBody>
      </p:sp>
      <p:sp>
        <p:nvSpPr>
          <p:cNvPr id="10" name="Speech Bubble: Rectangle with Corners Rounded 9"/>
          <p:cNvSpPr/>
          <p:nvPr/>
        </p:nvSpPr>
        <p:spPr>
          <a:xfrm>
            <a:off x="5320145" y="3528772"/>
            <a:ext cx="3584865" cy="872290"/>
          </a:xfrm>
          <a:prstGeom prst="wedgeRoundRectCallout">
            <a:avLst>
              <a:gd name="adj1" fmla="val -52731"/>
              <a:gd name="adj2" fmla="val 9763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Indirect </a:t>
            </a:r>
            <a:r>
              <a:rPr lang="en-US" u="sng" dirty="0"/>
              <a:t>jump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Specified as an </a:t>
            </a:r>
            <a:r>
              <a:rPr lang="en-US" u="sng" dirty="0"/>
              <a:t>absolute</a:t>
            </a:r>
            <a:r>
              <a:rPr lang="en-US" dirty="0"/>
              <a:t> transfer of control to address in $t3</a:t>
            </a:r>
          </a:p>
        </p:txBody>
      </p:sp>
    </p:spTree>
    <p:extLst>
      <p:ext uri="{BB962C8B-B14F-4D97-AF65-F5344CB8AC3E}">
        <p14:creationId xmlns:p14="http://schemas.microsoft.com/office/powerpoint/2010/main" val="37685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TODO 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562" lvl="1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MIPS tutorial</a:t>
            </a:r>
          </a:p>
          <a:p>
            <a:pPr lvl="1"/>
            <a:r>
              <a:rPr lang="en-US" dirty="0">
                <a:cs typeface="Courier New" panose="02070309020205020404" pitchFamily="49" charset="0"/>
                <a:hlinkClick r:id="rId2"/>
              </a:rPr>
              <a:t>https://minnie.tuhs.org/CompArch/Resources/mips_quick_tutorial.html</a:t>
            </a:r>
            <a:endParaRPr lang="en-US">
              <a:cs typeface="Courier New" panose="02070309020205020404" pitchFamily="49" charset="0"/>
            </a:endParaRPr>
          </a:p>
          <a:p>
            <a:pPr marL="55562" lvl="1" indent="0">
              <a:buNone/>
            </a:pP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9959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</a:t>
            </a:r>
          </a:p>
        </p:txBody>
      </p:sp>
      <p:sp>
        <p:nvSpPr>
          <p:cNvPr id="39" name="Content Placeholder 3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Today</a:t>
            </a:r>
          </a:p>
          <a:p>
            <a:pPr lvl="1"/>
            <a:r>
              <a:rPr lang="en-US" dirty="0"/>
              <a:t>Talked about compiler back-end design points</a:t>
            </a:r>
          </a:p>
          <a:p>
            <a:pPr lvl="1"/>
            <a:r>
              <a:rPr lang="en-US" dirty="0"/>
              <a:t>Decided to go directly from AST to machine code for our compiler</a:t>
            </a:r>
          </a:p>
          <a:p>
            <a:r>
              <a:rPr lang="en-US" dirty="0"/>
              <a:t>Next time:</a:t>
            </a:r>
          </a:p>
          <a:p>
            <a:pPr lvl="1"/>
            <a:r>
              <a:rPr lang="en-US" dirty="0"/>
              <a:t>Run through what the actual </a:t>
            </a:r>
            <a:r>
              <a:rPr lang="en-US" dirty="0" err="1"/>
              <a:t>codegen</a:t>
            </a:r>
            <a:r>
              <a:rPr lang="en-US" dirty="0"/>
              <a:t> pass looks like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86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3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374842" y="1371600"/>
            <a:ext cx="1447800" cy="304800"/>
          </a:xfrm>
          <a:prstGeom prst="round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Scanner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374842" y="2057400"/>
            <a:ext cx="1447800" cy="304800"/>
          </a:xfrm>
          <a:prstGeom prst="round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Parser</a:t>
            </a:r>
          </a:p>
        </p:txBody>
      </p:sp>
      <p:cxnSp>
        <p:nvCxnSpPr>
          <p:cNvPr id="8" name="Straight Arrow Connector 7"/>
          <p:cNvCxnSpPr>
            <a:stCxn id="6" idx="2"/>
            <a:endCxn id="7" idx="0"/>
          </p:cNvCxnSpPr>
          <p:nvPr/>
        </p:nvCxnSpPr>
        <p:spPr>
          <a:xfrm>
            <a:off x="7098742" y="1676400"/>
            <a:ext cx="0" cy="381000"/>
          </a:xfrm>
          <a:prstGeom prst="straightConnector1">
            <a:avLst/>
          </a:prstGeom>
          <a:ln>
            <a:prstDash val="sysDot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36842" y="1688068"/>
            <a:ext cx="836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Tokens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117667" y="3200400"/>
            <a:ext cx="1959533" cy="5334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Static-Semantic Analysis</a:t>
            </a:r>
          </a:p>
        </p:txBody>
      </p:sp>
      <p:cxnSp>
        <p:nvCxnSpPr>
          <p:cNvPr id="11" name="Straight Arrow Connector 10"/>
          <p:cNvCxnSpPr>
            <a:stCxn id="7" idx="2"/>
          </p:cNvCxnSpPr>
          <p:nvPr/>
        </p:nvCxnSpPr>
        <p:spPr>
          <a:xfrm>
            <a:off x="7098742" y="2362200"/>
            <a:ext cx="0" cy="304800"/>
          </a:xfrm>
          <a:prstGeom prst="straightConnector1">
            <a:avLst/>
          </a:prstGeom>
          <a:ln>
            <a:tailEnd type="non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98742" y="2476500"/>
            <a:ext cx="1168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Parse Tree</a:t>
            </a:r>
          </a:p>
          <a:p>
            <a:r>
              <a:rPr lang="en-US" b="1" dirty="0"/>
              <a:t>AST</a:t>
            </a:r>
          </a:p>
        </p:txBody>
      </p:sp>
      <p:cxnSp>
        <p:nvCxnSpPr>
          <p:cNvPr id="13" name="Straight Arrow Connector 12"/>
          <p:cNvCxnSpPr>
            <a:cxnSpLocks/>
            <a:stCxn id="7" idx="2"/>
            <a:endCxn id="10" idx="0"/>
          </p:cNvCxnSpPr>
          <p:nvPr/>
        </p:nvCxnSpPr>
        <p:spPr>
          <a:xfrm flipH="1">
            <a:off x="7097434" y="2362200"/>
            <a:ext cx="1308" cy="838200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6374842" y="4533900"/>
            <a:ext cx="1447800" cy="533400"/>
          </a:xfrm>
          <a:prstGeom prst="round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IR </a:t>
            </a:r>
            <a:r>
              <a:rPr lang="en-US" dirty="0" err="1"/>
              <a:t>Codegen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6374842" y="5295900"/>
            <a:ext cx="1447800" cy="533400"/>
          </a:xfrm>
          <a:prstGeom prst="round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Optimizer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374842" y="6019800"/>
            <a:ext cx="1447800" cy="533400"/>
          </a:xfrm>
          <a:prstGeom prst="round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MC </a:t>
            </a:r>
            <a:r>
              <a:rPr lang="en-US" dirty="0" err="1"/>
              <a:t>Codegen</a:t>
            </a:r>
            <a:endParaRPr lang="en-US" dirty="0"/>
          </a:p>
        </p:txBody>
      </p:sp>
      <p:cxnSp>
        <p:nvCxnSpPr>
          <p:cNvPr id="17" name="Straight Arrow Connector 16"/>
          <p:cNvCxnSpPr>
            <a:cxnSpLocks/>
            <a:stCxn id="10" idx="2"/>
            <a:endCxn id="14" idx="0"/>
          </p:cNvCxnSpPr>
          <p:nvPr/>
        </p:nvCxnSpPr>
        <p:spPr>
          <a:xfrm>
            <a:off x="7097434" y="3733800"/>
            <a:ext cx="1308" cy="800100"/>
          </a:xfrm>
          <a:prstGeom prst="straightConnector1">
            <a:avLst/>
          </a:prstGeom>
          <a:ln>
            <a:prstDash val="sysDot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4" idx="2"/>
            <a:endCxn id="15" idx="0"/>
          </p:cNvCxnSpPr>
          <p:nvPr/>
        </p:nvCxnSpPr>
        <p:spPr>
          <a:xfrm>
            <a:off x="7098742" y="5067300"/>
            <a:ext cx="0" cy="228600"/>
          </a:xfrm>
          <a:prstGeom prst="straightConnector1">
            <a:avLst/>
          </a:prstGeom>
          <a:ln>
            <a:prstDash val="sysDot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5" idx="2"/>
            <a:endCxn id="16" idx="0"/>
          </p:cNvCxnSpPr>
          <p:nvPr/>
        </p:nvCxnSpPr>
        <p:spPr>
          <a:xfrm>
            <a:off x="7098742" y="5829300"/>
            <a:ext cx="0" cy="190500"/>
          </a:xfrm>
          <a:prstGeom prst="straightConnector1">
            <a:avLst/>
          </a:prstGeom>
          <a:ln>
            <a:prstDash val="sysDot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6374842" y="1371600"/>
            <a:ext cx="1447800" cy="3048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Scanner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6374842" y="2057400"/>
            <a:ext cx="1447800" cy="3048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Parser</a:t>
            </a:r>
          </a:p>
        </p:txBody>
      </p:sp>
      <p:cxnSp>
        <p:nvCxnSpPr>
          <p:cNvPr id="22" name="Straight Arrow Connector 21"/>
          <p:cNvCxnSpPr>
            <a:stCxn id="20" idx="2"/>
            <a:endCxn id="21" idx="0"/>
          </p:cNvCxnSpPr>
          <p:nvPr/>
        </p:nvCxnSpPr>
        <p:spPr>
          <a:xfrm>
            <a:off x="7098742" y="1676400"/>
            <a:ext cx="0" cy="3810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6117667" y="4381500"/>
            <a:ext cx="1981200" cy="22479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173166" y="3771900"/>
            <a:ext cx="1666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Annotated AST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184467" y="4012168"/>
            <a:ext cx="1447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Symbol Table</a:t>
            </a:r>
          </a:p>
        </p:txBody>
      </p:sp>
      <p:sp>
        <p:nvSpPr>
          <p:cNvPr id="37" name="Left Brace 36"/>
          <p:cNvSpPr/>
          <p:nvPr/>
        </p:nvSpPr>
        <p:spPr>
          <a:xfrm>
            <a:off x="5867400" y="4381500"/>
            <a:ext cx="76200" cy="2171700"/>
          </a:xfrm>
          <a:prstGeom prst="lef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800600" y="5257800"/>
            <a:ext cx="991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</a:rPr>
              <a:t>Backend</a:t>
            </a:r>
          </a:p>
        </p:txBody>
      </p:sp>
    </p:spTree>
    <p:extLst>
      <p:ext uri="{BB962C8B-B14F-4D97-AF65-F5344CB8AC3E}">
        <p14:creationId xmlns:p14="http://schemas.microsoft.com/office/powerpoint/2010/main" val="451595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Compiler Back End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Unlike in the front end, we can skip phases without sacrificing correctness</a:t>
            </a:r>
          </a:p>
          <a:p>
            <a:r>
              <a:rPr lang="en-US" dirty="0"/>
              <a:t>Actually have a couple of options:</a:t>
            </a:r>
          </a:p>
          <a:p>
            <a:pPr lvl="1"/>
            <a:r>
              <a:rPr lang="en-US" dirty="0"/>
              <a:t>What phases do we do?</a:t>
            </a:r>
          </a:p>
          <a:p>
            <a:pPr lvl="1"/>
            <a:r>
              <a:rPr lang="en-US" dirty="0"/>
              <a:t>How do we order our phases?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45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Possible compiler designs</a:t>
            </a:r>
          </a:p>
          <a:p>
            <a:pPr lvl="1"/>
            <a:r>
              <a:rPr lang="en-US" dirty="0"/>
              <a:t>Generate IR code or machine-code code directly?</a:t>
            </a:r>
          </a:p>
          <a:p>
            <a:pPr lvl="1"/>
            <a:r>
              <a:rPr lang="en-US" dirty="0"/>
              <a:t>Generate during SDT or as another phase?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5</a:t>
            </a:fld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581400" y="3429000"/>
            <a:ext cx="1447800" cy="53340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Frontend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971800" y="4533900"/>
            <a:ext cx="1193242" cy="533400"/>
          </a:xfrm>
          <a:prstGeom prst="round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IR </a:t>
            </a:r>
          </a:p>
          <a:p>
            <a:pPr algn="ctr"/>
            <a:r>
              <a:rPr lang="en-US" dirty="0" err="1"/>
              <a:t>Codegen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2971800" y="5295900"/>
            <a:ext cx="1193242" cy="533400"/>
          </a:xfrm>
          <a:prstGeom prst="round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Optimizer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971800" y="6019800"/>
            <a:ext cx="1193242" cy="533400"/>
          </a:xfrm>
          <a:prstGeom prst="round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MC </a:t>
            </a:r>
          </a:p>
          <a:p>
            <a:pPr algn="ctr"/>
            <a:r>
              <a:rPr lang="en-US" dirty="0" err="1"/>
              <a:t>Codegen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4" idx="2"/>
            <a:endCxn id="18" idx="0"/>
          </p:cNvCxnSpPr>
          <p:nvPr/>
        </p:nvCxnSpPr>
        <p:spPr>
          <a:xfrm flipH="1">
            <a:off x="3568421" y="3962400"/>
            <a:ext cx="736879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8" idx="2"/>
            <a:endCxn id="19" idx="0"/>
          </p:cNvCxnSpPr>
          <p:nvPr/>
        </p:nvCxnSpPr>
        <p:spPr>
          <a:xfrm>
            <a:off x="3568421" y="5067300"/>
            <a:ext cx="0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2"/>
          </p:cNvCxnSpPr>
          <p:nvPr/>
        </p:nvCxnSpPr>
        <p:spPr>
          <a:xfrm>
            <a:off x="3568421" y="5829300"/>
            <a:ext cx="0" cy="190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Rounded Rectangle 45"/>
          <p:cNvSpPr/>
          <p:nvPr/>
        </p:nvSpPr>
        <p:spPr>
          <a:xfrm>
            <a:off x="4291484" y="4533900"/>
            <a:ext cx="1193242" cy="533400"/>
          </a:xfrm>
          <a:prstGeom prst="round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MC </a:t>
            </a:r>
          </a:p>
          <a:p>
            <a:pPr algn="ctr"/>
            <a:r>
              <a:rPr lang="en-US" dirty="0" err="1"/>
              <a:t>Codegen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14" idx="2"/>
            <a:endCxn id="46" idx="0"/>
          </p:cNvCxnSpPr>
          <p:nvPr/>
        </p:nvCxnSpPr>
        <p:spPr>
          <a:xfrm>
            <a:off x="4305300" y="3962400"/>
            <a:ext cx="582805" cy="5715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105950" y="397406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428773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Passes Do We Want?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Fewer passes</a:t>
            </a:r>
          </a:p>
          <a:p>
            <a:pPr lvl="1"/>
            <a:r>
              <a:rPr lang="en-US" dirty="0"/>
              <a:t>Faster compiling</a:t>
            </a:r>
          </a:p>
          <a:p>
            <a:pPr lvl="1"/>
            <a:r>
              <a:rPr lang="en-US" dirty="0"/>
              <a:t>Less storage required</a:t>
            </a:r>
          </a:p>
          <a:p>
            <a:pPr lvl="1"/>
            <a:r>
              <a:rPr lang="en-US" dirty="0"/>
              <a:t>May increase burden on programmer</a:t>
            </a:r>
          </a:p>
          <a:p>
            <a:r>
              <a:rPr lang="en-US" dirty="0"/>
              <a:t>More passes</a:t>
            </a:r>
          </a:p>
          <a:p>
            <a:pPr lvl="1"/>
            <a:r>
              <a:rPr lang="en-US" dirty="0"/>
              <a:t>Heavyweight</a:t>
            </a:r>
          </a:p>
          <a:p>
            <a:pPr lvl="1"/>
            <a:r>
              <a:rPr lang="en-US" dirty="0"/>
              <a:t>Can lead to better modularity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8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Generate IR Code or Not?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Generate Intermediate Representation:</a:t>
            </a:r>
          </a:p>
          <a:p>
            <a:pPr lvl="1"/>
            <a:r>
              <a:rPr lang="en-US" dirty="0"/>
              <a:t>More amenable to optimization</a:t>
            </a:r>
          </a:p>
          <a:p>
            <a:pPr lvl="1"/>
            <a:r>
              <a:rPr lang="en-US" dirty="0"/>
              <a:t>More flexible output options</a:t>
            </a:r>
          </a:p>
          <a:p>
            <a:pPr lvl="1"/>
            <a:r>
              <a:rPr lang="en-US" dirty="0"/>
              <a:t>Can reduce the complexity of code generation</a:t>
            </a:r>
          </a:p>
          <a:p>
            <a:r>
              <a:rPr lang="en-US" dirty="0"/>
              <a:t>Go straight to machine code:</a:t>
            </a:r>
          </a:p>
          <a:p>
            <a:pPr lvl="1"/>
            <a:r>
              <a:rPr lang="en-US" dirty="0"/>
              <a:t>Much faster to generate code (skip 1 pass, at least)</a:t>
            </a:r>
          </a:p>
          <a:p>
            <a:pPr lvl="1"/>
            <a:r>
              <a:rPr lang="en-US" dirty="0"/>
              <a:t>Less engineering in the compiler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9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Might the IR Do?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Provide illusion of infinitely many registers</a:t>
            </a:r>
          </a:p>
          <a:p>
            <a:r>
              <a:rPr lang="en-US" dirty="0"/>
              <a:t>“Flatten out” expressions</a:t>
            </a:r>
          </a:p>
          <a:p>
            <a:pPr lvl="1"/>
            <a:r>
              <a:rPr lang="en-US" dirty="0"/>
              <a:t>Does not allow building up complex expressions</a:t>
            </a:r>
          </a:p>
          <a:p>
            <a:r>
              <a:rPr lang="en-US" dirty="0"/>
              <a:t>3AC (Three-Address Code)</a:t>
            </a:r>
          </a:p>
          <a:p>
            <a:pPr lvl="1"/>
            <a:r>
              <a:rPr lang="en-US" dirty="0"/>
              <a:t>Instruction set for a fictional machine</a:t>
            </a:r>
          </a:p>
          <a:p>
            <a:pPr lvl="1"/>
            <a:r>
              <a:rPr lang="en-US" dirty="0"/>
              <a:t>Every operator has at most 3 operands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1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3AC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34600-A827-4B55-A62A-0A2DA75D7B7E}" type="slidenum">
              <a:rPr lang="en-US" smtClean="0"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3420070"/>
            <a:ext cx="3886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 (x + y * z &gt; x * y + z)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a 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 = 2;</a:t>
            </a:r>
          </a:p>
        </p:txBody>
      </p:sp>
      <p:sp>
        <p:nvSpPr>
          <p:cNvPr id="9" name="Rectangle 8"/>
          <p:cNvSpPr/>
          <p:nvPr/>
        </p:nvSpPr>
        <p:spPr>
          <a:xfrm>
            <a:off x="4800600" y="2895600"/>
            <a:ext cx="4191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tmp1 = y * z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tmp2 = x+tmp1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tmp3 = x*y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tmp4 = tmp3+z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(tmp2 &lt;= tmp4)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L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a = 0</a:t>
            </a:r>
          </a:p>
          <a:p>
            <a:r>
              <a:rPr lang="en-US" i="1" dirty="0">
                <a:latin typeface="Courier New" panose="02070309020205020404" pitchFamily="49" charset="0"/>
                <a:cs typeface="Courier New" panose="02070309020205020404" pitchFamily="49" charset="0"/>
              </a:rPr>
              <a:t>L: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 = 2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495800" y="1905000"/>
            <a:ext cx="0" cy="4191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70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2380</TotalTime>
  <Words>1240</Words>
  <Application>Microsoft Macintosh PowerPoint</Application>
  <PresentationFormat>On-screen Show (4:3)</PresentationFormat>
  <Paragraphs>273</Paragraphs>
  <Slides>29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consolas</vt:lpstr>
      <vt:lpstr>Courier New</vt:lpstr>
      <vt:lpstr>Office Theme</vt:lpstr>
      <vt:lpstr>Code Generation</vt:lpstr>
      <vt:lpstr>Roadmap</vt:lpstr>
      <vt:lpstr>Roadmap</vt:lpstr>
      <vt:lpstr>The Compiler Back End</vt:lpstr>
      <vt:lpstr>Outline</vt:lpstr>
      <vt:lpstr>How Many Passes Do We Want?</vt:lpstr>
      <vt:lpstr>To Generate IR Code or Not?</vt:lpstr>
      <vt:lpstr>What Might the IR Do?</vt:lpstr>
      <vt:lpstr>3AC Example</vt:lpstr>
      <vt:lpstr>3AC Instruction Set</vt:lpstr>
      <vt:lpstr>3AC Representation</vt:lpstr>
      <vt:lpstr>Direct Machine-Code Generation</vt:lpstr>
      <vt:lpstr>b: Skip Building a Separate IR</vt:lpstr>
      <vt:lpstr>Correctness/Efficiency Tradeoffs</vt:lpstr>
      <vt:lpstr>A Simplified Strategy</vt:lpstr>
      <vt:lpstr>The CodeGen Pass</vt:lpstr>
      <vt:lpstr>The Responsibility of Different Nodes</vt:lpstr>
      <vt:lpstr>Generating a Global-Variable Declaration</vt:lpstr>
      <vt:lpstr>Generating a Global-Variable Declaration</vt:lpstr>
      <vt:lpstr>Generating Function Definitions</vt:lpstr>
      <vt:lpstr>MIPS Crash Course</vt:lpstr>
      <vt:lpstr>Program Structure</vt:lpstr>
      <vt:lpstr>Data</vt:lpstr>
      <vt:lpstr>Memory Instructions</vt:lpstr>
      <vt:lpstr>Memory Instructions</vt:lpstr>
      <vt:lpstr>Arithmetic Instructions</vt:lpstr>
      <vt:lpstr>Control Instructions</vt:lpstr>
      <vt:lpstr>TODO </vt:lpstr>
      <vt:lpstr>Roadmap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drew</dc:creator>
  <cp:lastModifiedBy>Aws Albarghouthi</cp:lastModifiedBy>
  <cp:revision>200</cp:revision>
  <cp:lastPrinted>2017-11-21T15:56:25Z</cp:lastPrinted>
  <dcterms:created xsi:type="dcterms:W3CDTF">2014-11-06T03:13:16Z</dcterms:created>
  <dcterms:modified xsi:type="dcterms:W3CDTF">2021-11-18T14:45:53Z</dcterms:modified>
</cp:coreProperties>
</file>