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0" r:id="rId3"/>
    <p:sldId id="434" r:id="rId4"/>
    <p:sldId id="423" r:id="rId5"/>
    <p:sldId id="424" r:id="rId6"/>
    <p:sldId id="425" r:id="rId7"/>
    <p:sldId id="426" r:id="rId8"/>
    <p:sldId id="427" r:id="rId9"/>
    <p:sldId id="429" r:id="rId10"/>
    <p:sldId id="430" r:id="rId11"/>
    <p:sldId id="433" r:id="rId12"/>
    <p:sldId id="435" r:id="rId13"/>
    <p:sldId id="291" r:id="rId14"/>
    <p:sldId id="422" r:id="rId15"/>
    <p:sldId id="420" r:id="rId16"/>
    <p:sldId id="436" r:id="rId17"/>
    <p:sldId id="437" r:id="rId18"/>
    <p:sldId id="365" r:id="rId19"/>
    <p:sldId id="412" r:id="rId20"/>
    <p:sldId id="413" r:id="rId21"/>
    <p:sldId id="440" r:id="rId22"/>
    <p:sldId id="414" r:id="rId23"/>
    <p:sldId id="416" r:id="rId24"/>
    <p:sldId id="450" r:id="rId25"/>
    <p:sldId id="415" r:id="rId26"/>
    <p:sldId id="417" r:id="rId27"/>
    <p:sldId id="438" r:id="rId28"/>
    <p:sldId id="439" r:id="rId29"/>
    <p:sldId id="441" r:id="rId30"/>
    <p:sldId id="418" r:id="rId31"/>
    <p:sldId id="442" r:id="rId32"/>
    <p:sldId id="449" r:id="rId33"/>
    <p:sldId id="4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85528" autoAdjust="0"/>
  </p:normalViewPr>
  <p:slideViewPr>
    <p:cSldViewPr snapToGrid="0">
      <p:cViewPr varScale="1">
        <p:scale>
          <a:sx n="90" d="100"/>
          <a:sy n="90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745C-9C9E-444B-A017-5A50383D916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42CE-47AB-4064-82EC-68291B8E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416A-0FCA-4833-949C-68B6281FF610}" type="datetime1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FD0D-FEFD-4AA8-AECA-E3A5BAEF7644}" type="datetime1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B73C-7ACE-4983-A9C4-01C9509CF7F3}" type="datetime1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448E-C690-43DC-B932-468BFECDC000}" type="datetime1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F4D-0D04-4210-B91D-FDCF0BE9CD13}" type="datetime1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58EC-BBAD-47AA-8B93-494A912378F6}" type="datetime1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1A81-55D4-43C5-A81F-9F63F65DCCA0}" type="datetime1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C051-6E9C-4845-8C51-571BD1C0332F}" type="datetime1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77C-B796-4E47-B948-AB20B1780309}" type="datetime1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741A-15CF-4370-B268-9EB0755AC656}" type="datetime1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64D6-02D7-4092-853F-C57FA38A0B3C}" type="datetime1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D314B35E-34F2-45C4-AC49-7DF42B8FA6A9}" type="datetime1">
              <a:rPr lang="en-US" smtClean="0"/>
              <a:pPr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3F434600-A827-4B55-A62A-0A2DA75D7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292100" indent="-2921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5207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0100" indent="-2794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Be Thinking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sad because this makes optimization seem pretty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895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02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 Light"/>
                <a:cs typeface="Calibri Light"/>
              </a:rPr>
              <a:t>Cheer up! Our optimization techniques can detect many </a:t>
            </a:r>
            <a:r>
              <a:rPr lang="en-US" i="1" dirty="0">
                <a:latin typeface="Calibri Light"/>
                <a:cs typeface="Calibri Light"/>
              </a:rPr>
              <a:t>practical</a:t>
            </a:r>
            <a:r>
              <a:rPr lang="en-US" dirty="0">
                <a:latin typeface="Calibri Light"/>
                <a:cs typeface="Calibri Light"/>
              </a:rPr>
              <a:t> instances of the behavior</a:t>
            </a:r>
          </a:p>
        </p:txBody>
      </p:sp>
    </p:spTree>
    <p:extLst>
      <p:ext uri="{BB962C8B-B14F-4D97-AF65-F5344CB8AC3E}">
        <p14:creationId xmlns:p14="http://schemas.microsoft.com/office/powerpoint/2010/main" val="1843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pick some low-hanging fruit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590800"/>
            <a:ext cx="58578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optimizations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naïve code generator tends to emit some silly code</a:t>
            </a:r>
          </a:p>
          <a:p>
            <a:pPr lvl="1"/>
            <a:r>
              <a:rPr lang="en-US" dirty="0"/>
              <a:t>Errs on the side of correctness over efficiency</a:t>
            </a:r>
          </a:p>
          <a:p>
            <a:r>
              <a:rPr lang="en-US" dirty="0"/>
              <a:t>Use pattern-matching to find the most obvious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for Program Analysis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Consider the following sequence of instructions: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We’d like to remove this sequence…</a:t>
            </a:r>
          </a:p>
          <a:p>
            <a:pPr lvl="1"/>
            <a:r>
              <a:rPr lang="en-US" dirty="0"/>
              <a:t>Is it sound to do so?</a:t>
            </a:r>
          </a:p>
          <a:p>
            <a:pPr lvl="1"/>
            <a:r>
              <a:rPr lang="en-US" dirty="0"/>
              <a:t>Maybe not!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02665" y="2590800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</p:txBody>
      </p:sp>
      <p:sp>
        <p:nvSpPr>
          <p:cNvPr id="8" name="Left Brace 7"/>
          <p:cNvSpPr/>
          <p:nvPr/>
        </p:nvSpPr>
        <p:spPr>
          <a:xfrm>
            <a:off x="3457968" y="2667000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3457968" y="3195191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8049" y="26786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7817" y="32120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5590308" y="3106498"/>
            <a:ext cx="1970999" cy="2087421"/>
          </a:xfrm>
          <a:custGeom>
            <a:avLst/>
            <a:gdLst>
              <a:gd name="connsiteX0" fmla="*/ 1143000 w 1854190"/>
              <a:gd name="connsiteY0" fmla="*/ 2190981 h 2190981"/>
              <a:gd name="connsiteX1" fmla="*/ 1766455 w 1854190"/>
              <a:gd name="connsiteY1" fmla="*/ 1512109 h 2190981"/>
              <a:gd name="connsiteX2" fmla="*/ 1804555 w 1854190"/>
              <a:gd name="connsiteY2" fmla="*/ 1013345 h 2190981"/>
              <a:gd name="connsiteX3" fmla="*/ 1340427 w 1854190"/>
              <a:gd name="connsiteY3" fmla="*/ 102409 h 2190981"/>
              <a:gd name="connsiteX4" fmla="*/ 0 w 1854190"/>
              <a:gd name="connsiteY4" fmla="*/ 60845 h 2190981"/>
              <a:gd name="connsiteX0" fmla="*/ 1143000 w 1861636"/>
              <a:gd name="connsiteY0" fmla="*/ 2171828 h 2171828"/>
              <a:gd name="connsiteX1" fmla="*/ 1766455 w 1861636"/>
              <a:gd name="connsiteY1" fmla="*/ 1492956 h 2171828"/>
              <a:gd name="connsiteX2" fmla="*/ 1815985 w 1861636"/>
              <a:gd name="connsiteY2" fmla="*/ 677962 h 2171828"/>
              <a:gd name="connsiteX3" fmla="*/ 1340427 w 1861636"/>
              <a:gd name="connsiteY3" fmla="*/ 83256 h 2171828"/>
              <a:gd name="connsiteX4" fmla="*/ 0 w 1861636"/>
              <a:gd name="connsiteY4" fmla="*/ 41692 h 2171828"/>
              <a:gd name="connsiteX0" fmla="*/ 259080 w 1917294"/>
              <a:gd name="connsiteY0" fmla="*/ 2110868 h 2110868"/>
              <a:gd name="connsiteX1" fmla="*/ 1766455 w 1917294"/>
              <a:gd name="connsiteY1" fmla="*/ 1492956 h 2110868"/>
              <a:gd name="connsiteX2" fmla="*/ 1815985 w 1917294"/>
              <a:gd name="connsiteY2" fmla="*/ 677962 h 2110868"/>
              <a:gd name="connsiteX3" fmla="*/ 1340427 w 1917294"/>
              <a:gd name="connsiteY3" fmla="*/ 83256 h 2110868"/>
              <a:gd name="connsiteX4" fmla="*/ 0 w 1917294"/>
              <a:gd name="connsiteY4" fmla="*/ 41692 h 2110868"/>
              <a:gd name="connsiteX0" fmla="*/ 259080 w 1917294"/>
              <a:gd name="connsiteY0" fmla="*/ 2110868 h 2110868"/>
              <a:gd name="connsiteX1" fmla="*/ 1766455 w 1917294"/>
              <a:gd name="connsiteY1" fmla="*/ 1492956 h 2110868"/>
              <a:gd name="connsiteX2" fmla="*/ 1815985 w 1917294"/>
              <a:gd name="connsiteY2" fmla="*/ 677962 h 2110868"/>
              <a:gd name="connsiteX3" fmla="*/ 1340427 w 1917294"/>
              <a:gd name="connsiteY3" fmla="*/ 83256 h 2110868"/>
              <a:gd name="connsiteX4" fmla="*/ 0 w 1917294"/>
              <a:gd name="connsiteY4" fmla="*/ 41692 h 2110868"/>
              <a:gd name="connsiteX0" fmla="*/ 259080 w 1855512"/>
              <a:gd name="connsiteY0" fmla="*/ 2110868 h 2110868"/>
              <a:gd name="connsiteX1" fmla="*/ 1652155 w 1855512"/>
              <a:gd name="connsiteY1" fmla="*/ 1759656 h 2110868"/>
              <a:gd name="connsiteX2" fmla="*/ 1815985 w 1855512"/>
              <a:gd name="connsiteY2" fmla="*/ 677962 h 2110868"/>
              <a:gd name="connsiteX3" fmla="*/ 1340427 w 1855512"/>
              <a:gd name="connsiteY3" fmla="*/ 83256 h 2110868"/>
              <a:gd name="connsiteX4" fmla="*/ 0 w 1855512"/>
              <a:gd name="connsiteY4" fmla="*/ 41692 h 2110868"/>
              <a:gd name="connsiteX0" fmla="*/ 259080 w 1915020"/>
              <a:gd name="connsiteY0" fmla="*/ 2117873 h 2117873"/>
              <a:gd name="connsiteX1" fmla="*/ 1652155 w 1915020"/>
              <a:gd name="connsiteY1" fmla="*/ 1766661 h 2117873"/>
              <a:gd name="connsiteX2" fmla="*/ 1892185 w 1915020"/>
              <a:gd name="connsiteY2" fmla="*/ 806887 h 2117873"/>
              <a:gd name="connsiteX3" fmla="*/ 1340427 w 1915020"/>
              <a:gd name="connsiteY3" fmla="*/ 90261 h 2117873"/>
              <a:gd name="connsiteX4" fmla="*/ 0 w 1915020"/>
              <a:gd name="connsiteY4" fmla="*/ 48697 h 2117873"/>
              <a:gd name="connsiteX0" fmla="*/ 259080 w 1898611"/>
              <a:gd name="connsiteY0" fmla="*/ 2117873 h 2124225"/>
              <a:gd name="connsiteX1" fmla="*/ 1549285 w 1898611"/>
              <a:gd name="connsiteY1" fmla="*/ 1957161 h 2124225"/>
              <a:gd name="connsiteX2" fmla="*/ 1892185 w 1898611"/>
              <a:gd name="connsiteY2" fmla="*/ 806887 h 2124225"/>
              <a:gd name="connsiteX3" fmla="*/ 1340427 w 1898611"/>
              <a:gd name="connsiteY3" fmla="*/ 90261 h 2124225"/>
              <a:gd name="connsiteX4" fmla="*/ 0 w 1898611"/>
              <a:gd name="connsiteY4" fmla="*/ 48697 h 2124225"/>
              <a:gd name="connsiteX0" fmla="*/ 259080 w 1972899"/>
              <a:gd name="connsiteY0" fmla="*/ 2130515 h 2131058"/>
              <a:gd name="connsiteX1" fmla="*/ 1549285 w 1972899"/>
              <a:gd name="connsiteY1" fmla="*/ 1969803 h 2131058"/>
              <a:gd name="connsiteX2" fmla="*/ 1968385 w 1972899"/>
              <a:gd name="connsiteY2" fmla="*/ 1021459 h 2131058"/>
              <a:gd name="connsiteX3" fmla="*/ 1340427 w 1972899"/>
              <a:gd name="connsiteY3" fmla="*/ 102903 h 2131058"/>
              <a:gd name="connsiteX4" fmla="*/ 0 w 1972899"/>
              <a:gd name="connsiteY4" fmla="*/ 61339 h 2131058"/>
              <a:gd name="connsiteX0" fmla="*/ 259080 w 1970999"/>
              <a:gd name="connsiteY0" fmla="*/ 2086878 h 2087421"/>
              <a:gd name="connsiteX1" fmla="*/ 1549285 w 1970999"/>
              <a:gd name="connsiteY1" fmla="*/ 1926166 h 2087421"/>
              <a:gd name="connsiteX2" fmla="*/ 1968385 w 1970999"/>
              <a:gd name="connsiteY2" fmla="*/ 977822 h 2087421"/>
              <a:gd name="connsiteX3" fmla="*/ 1397577 w 1970999"/>
              <a:gd name="connsiteY3" fmla="*/ 211666 h 2087421"/>
              <a:gd name="connsiteX4" fmla="*/ 0 w 1970999"/>
              <a:gd name="connsiteY4" fmla="*/ 17702 h 20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999" h="2087421">
                <a:moveTo>
                  <a:pt x="259080" y="2086878"/>
                </a:moveTo>
                <a:cubicBezTo>
                  <a:pt x="1030028" y="2085608"/>
                  <a:pt x="1264401" y="2111009"/>
                  <a:pt x="1549285" y="1926166"/>
                </a:cubicBezTo>
                <a:cubicBezTo>
                  <a:pt x="1834169" y="1741323"/>
                  <a:pt x="1993670" y="1263572"/>
                  <a:pt x="1968385" y="977822"/>
                </a:cubicBezTo>
                <a:cubicBezTo>
                  <a:pt x="1943100" y="692072"/>
                  <a:pt x="1725641" y="371686"/>
                  <a:pt x="1397577" y="211666"/>
                </a:cubicBezTo>
                <a:cubicBezTo>
                  <a:pt x="1069513" y="51646"/>
                  <a:pt x="519834" y="-40891"/>
                  <a:pt x="0" y="17702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481177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$t0 -12($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18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CFG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as a flowchart</a:t>
            </a:r>
          </a:p>
          <a:p>
            <a:r>
              <a:rPr lang="en-US" dirty="0"/>
              <a:t>Nodes are “basic blocks”</a:t>
            </a:r>
          </a:p>
          <a:p>
            <a:r>
              <a:rPr lang="en-US" dirty="0"/>
              <a:t>Edges are control transfers</a:t>
            </a:r>
          </a:p>
          <a:p>
            <a:pPr lvl="1"/>
            <a:r>
              <a:rPr lang="en-US" dirty="0"/>
              <a:t>Fall-through</a:t>
            </a:r>
          </a:p>
          <a:p>
            <a:pPr lvl="1"/>
            <a:r>
              <a:rPr lang="en-US" dirty="0"/>
              <a:t>Jump</a:t>
            </a:r>
          </a:p>
          <a:p>
            <a:pPr lvl="1"/>
            <a:r>
              <a:rPr lang="en-US" i="1" dirty="0"/>
              <a:t>Maybe</a:t>
            </a:r>
            <a:r>
              <a:rPr lang="en-US" dirty="0"/>
              <a:t> function calls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15</a:t>
            </a:fld>
            <a:endParaRPr lang="en-US"/>
          </a:p>
        </p:txBody>
      </p:sp>
      <p:cxnSp>
        <p:nvCxnSpPr>
          <p:cNvPr id="14" name="Straight Arrow Connector 13"/>
          <p:cNvCxnSpPr>
            <a:stCxn id="20" idx="2"/>
            <a:endCxn id="21" idx="0"/>
          </p:cNvCxnSpPr>
          <p:nvPr/>
        </p:nvCxnSpPr>
        <p:spPr>
          <a:xfrm flipH="1">
            <a:off x="5664678" y="3087093"/>
            <a:ext cx="1630169" cy="60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22" idx="0"/>
          </p:cNvCxnSpPr>
          <p:nvPr/>
        </p:nvCxnSpPr>
        <p:spPr>
          <a:xfrm>
            <a:off x="7294847" y="3087093"/>
            <a:ext cx="25304" cy="2392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22" idx="0"/>
          </p:cNvCxnSpPr>
          <p:nvPr/>
        </p:nvCxnSpPr>
        <p:spPr>
          <a:xfrm>
            <a:off x="5664678" y="4334094"/>
            <a:ext cx="1655473" cy="1145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17144" y="2163763"/>
            <a:ext cx="33554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Entry: li  $t0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$t1 0($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$t0 $t1 Exit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0550" y="3687763"/>
            <a:ext cx="2528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$t2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4952" y="5479832"/>
            <a:ext cx="23903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Exit: li  $v0 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6350" y="3154363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fallthrough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62550" y="4766231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fallthrough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96150" y="391636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29599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for Optimization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limit our peephole optimizations to </a:t>
            </a:r>
            <a:r>
              <a:rPr lang="en-US" i="1" dirty="0"/>
              <a:t>intra-block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This approach ensures, by definition, that no jumps will intrude on the sequence</a:t>
            </a:r>
          </a:p>
          <a:p>
            <a:r>
              <a:rPr lang="en-US" dirty="0"/>
              <a:t>We will assume for the rest of our peephole optimizations that instruction sequences are in one block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Examples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“peephole” optimization because we are conceptually sliding a small window over the code, looking for small patterns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24000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different optimizations</a:t>
            </a:r>
          </a:p>
          <a:p>
            <a:pPr lvl="1"/>
            <a:r>
              <a:rPr lang="en-US" dirty="0"/>
              <a:t>Peephole optimization</a:t>
            </a:r>
          </a:p>
          <a:p>
            <a:pPr lvl="1"/>
            <a:r>
              <a:rPr lang="en-US" dirty="0"/>
              <a:t>Loop-Invariant Code Motion</a:t>
            </a:r>
          </a:p>
          <a:p>
            <a:pPr lvl="1"/>
            <a:r>
              <a:rPr lang="en-US" dirty="0"/>
              <a:t>For-loop strength reduction</a:t>
            </a:r>
          </a:p>
          <a:p>
            <a:pPr lvl="1"/>
            <a:r>
              <a:rPr lang="en-US" dirty="0"/>
              <a:t>Copy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Optimization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Remove no-op sequences</a:t>
            </a:r>
          </a:p>
          <a:p>
            <a:pPr lvl="1"/>
            <a:r>
              <a:rPr lang="en-US" dirty="0"/>
              <a:t>Push followed by pop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Add/sub 0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Mul</a:t>
            </a:r>
            <a:r>
              <a:rPr lang="en-US" dirty="0"/>
              <a:t>/div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93465" y="1524000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</p:txBody>
      </p:sp>
      <p:sp>
        <p:nvSpPr>
          <p:cNvPr id="5" name="Left Brace 4"/>
          <p:cNvSpPr/>
          <p:nvPr/>
        </p:nvSpPr>
        <p:spPr>
          <a:xfrm>
            <a:off x="6048768" y="1600200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048768" y="2128391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8849" y="16118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8617" y="2145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4919" y="3124200"/>
            <a:ext cx="1912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$t1 $t1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3928646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$t2 $t2 1</a:t>
            </a:r>
          </a:p>
        </p:txBody>
      </p:sp>
    </p:spTree>
    <p:extLst>
      <p:ext uri="{BB962C8B-B14F-4D97-AF65-F5344CB8AC3E}">
        <p14:creationId xmlns:p14="http://schemas.microsoft.com/office/powerpoint/2010/main" val="8127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3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 err="1"/>
              <a:t>CodeGen</a:t>
            </a:r>
            <a:r>
              <a:rPr lang="en-US" dirty="0"/>
              <a:t> for the remainder of AST nodes</a:t>
            </a:r>
          </a:p>
          <a:p>
            <a:pPr lvl="1"/>
            <a:r>
              <a:rPr lang="en-US" dirty="0"/>
              <a:t>Introduced the control-flow graph</a:t>
            </a:r>
          </a:p>
          <a:p>
            <a:r>
              <a:rPr lang="en-US" dirty="0"/>
              <a:t>This time:</a:t>
            </a:r>
          </a:p>
          <a:p>
            <a:pPr lvl="1"/>
            <a:r>
              <a:rPr lang="en-US" dirty="0"/>
              <a:t>Optimization Overview</a:t>
            </a:r>
          </a:p>
          <a:p>
            <a:pPr lvl="1"/>
            <a:r>
              <a:rPr lang="en-US" dirty="0"/>
              <a:t>Discuss a couple of optimizations</a:t>
            </a:r>
          </a:p>
          <a:p>
            <a:pPr lvl="2"/>
            <a:r>
              <a:rPr lang="en-US" dirty="0"/>
              <a:t>Review CFGs</a:t>
            </a:r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Optimization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Simplify sequences</a:t>
            </a:r>
          </a:p>
          <a:p>
            <a:pPr lvl="1"/>
            <a:r>
              <a:rPr lang="en-US" dirty="0"/>
              <a:t>Ex. Store then load</a:t>
            </a:r>
          </a:p>
          <a:p>
            <a:pPr lvl="1"/>
            <a:r>
              <a:rPr lang="en-US" dirty="0"/>
              <a:t>Strength reduction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1853625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$t0 -8($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$t0 -8($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Freeform 10"/>
          <p:cNvSpPr/>
          <p:nvPr/>
        </p:nvSpPr>
        <p:spPr>
          <a:xfrm>
            <a:off x="6953250" y="2038350"/>
            <a:ext cx="857250" cy="228600"/>
          </a:xfrm>
          <a:custGeom>
            <a:avLst/>
            <a:gdLst>
              <a:gd name="connsiteX0" fmla="*/ 857250 w 857250"/>
              <a:gd name="connsiteY0" fmla="*/ 0 h 228600"/>
              <a:gd name="connsiteX1" fmla="*/ 466725 w 857250"/>
              <a:gd name="connsiteY1" fmla="*/ 152400 h 228600"/>
              <a:gd name="connsiteX2" fmla="*/ 0 w 85725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28600">
                <a:moveTo>
                  <a:pt x="857250" y="0"/>
                </a:moveTo>
                <a:cubicBezTo>
                  <a:pt x="733425" y="57150"/>
                  <a:pt x="609600" y="114300"/>
                  <a:pt x="466725" y="152400"/>
                </a:cubicBezTo>
                <a:cubicBezTo>
                  <a:pt x="323850" y="190500"/>
                  <a:pt x="161925" y="209550"/>
                  <a:pt x="0" y="22860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1715869"/>
            <a:ext cx="1196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Useless</a:t>
            </a:r>
          </a:p>
          <a:p>
            <a:r>
              <a:rPr lang="en-US" dirty="0">
                <a:solidFill>
                  <a:schemeClr val="tx2"/>
                </a:solidFill>
              </a:rPr>
              <a:t>instruction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2768025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$t1 $t1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3700046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add  $t2 $t2 1</a:t>
            </a:r>
          </a:p>
        </p:txBody>
      </p:sp>
      <p:sp>
        <p:nvSpPr>
          <p:cNvPr id="18" name="Freeform 17"/>
          <p:cNvSpPr/>
          <p:nvPr/>
        </p:nvSpPr>
        <p:spPr>
          <a:xfrm>
            <a:off x="6934200" y="2990850"/>
            <a:ext cx="809625" cy="581025"/>
          </a:xfrm>
          <a:custGeom>
            <a:avLst/>
            <a:gdLst>
              <a:gd name="connsiteX0" fmla="*/ 809625 w 809625"/>
              <a:gd name="connsiteY0" fmla="*/ 581025 h 581025"/>
              <a:gd name="connsiteX1" fmla="*/ 561975 w 809625"/>
              <a:gd name="connsiteY1" fmla="*/ 304800 h 581025"/>
              <a:gd name="connsiteX2" fmla="*/ 0 w 809625"/>
              <a:gd name="connsiteY2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581025">
                <a:moveTo>
                  <a:pt x="809625" y="581025"/>
                </a:moveTo>
                <a:cubicBezTo>
                  <a:pt x="753268" y="491331"/>
                  <a:pt x="696912" y="401637"/>
                  <a:pt x="561975" y="304800"/>
                </a:cubicBezTo>
                <a:cubicBezTo>
                  <a:pt x="427038" y="207963"/>
                  <a:pt x="213519" y="103981"/>
                  <a:pt x="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6200" y="3544669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shift-left $t1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0" y="45074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inc</a:t>
            </a:r>
            <a:r>
              <a:rPr lang="en-US" dirty="0">
                <a:solidFill>
                  <a:schemeClr val="tx2"/>
                </a:solidFill>
              </a:rPr>
              <a:t> $t2</a:t>
            </a:r>
          </a:p>
        </p:txBody>
      </p:sp>
      <p:sp>
        <p:nvSpPr>
          <p:cNvPr id="23" name="Freeform 22"/>
          <p:cNvSpPr/>
          <p:nvPr/>
        </p:nvSpPr>
        <p:spPr>
          <a:xfrm>
            <a:off x="6905625" y="3886200"/>
            <a:ext cx="752475" cy="762000"/>
          </a:xfrm>
          <a:custGeom>
            <a:avLst/>
            <a:gdLst>
              <a:gd name="connsiteX0" fmla="*/ 752475 w 752475"/>
              <a:gd name="connsiteY0" fmla="*/ 762000 h 762000"/>
              <a:gd name="connsiteX1" fmla="*/ 447675 w 752475"/>
              <a:gd name="connsiteY1" fmla="*/ 581025 h 762000"/>
              <a:gd name="connsiteX2" fmla="*/ 371475 w 752475"/>
              <a:gd name="connsiteY2" fmla="*/ 152400 h 762000"/>
              <a:gd name="connsiteX3" fmla="*/ 0 w 752475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762000">
                <a:moveTo>
                  <a:pt x="752475" y="762000"/>
                </a:moveTo>
                <a:cubicBezTo>
                  <a:pt x="631825" y="722312"/>
                  <a:pt x="511175" y="682625"/>
                  <a:pt x="447675" y="581025"/>
                </a:cubicBezTo>
                <a:cubicBezTo>
                  <a:pt x="384175" y="479425"/>
                  <a:pt x="446087" y="249237"/>
                  <a:pt x="371475" y="152400"/>
                </a:cubicBezTo>
                <a:cubicBezTo>
                  <a:pt x="296862" y="55562"/>
                  <a:pt x="148431" y="27781"/>
                  <a:pt x="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/>
      <p:bldP spid="16" grpId="0"/>
      <p:bldP spid="17" grpId="0"/>
      <p:bldP spid="18" grpId="0" animBg="1"/>
      <p:bldP spid="19" grpId="0"/>
      <p:bldP spid="2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Optimization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Jump to next instruction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37338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j Lab1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Lab1  …</a:t>
            </a:r>
          </a:p>
        </p:txBody>
      </p:sp>
      <p:sp>
        <p:nvSpPr>
          <p:cNvPr id="7" name="Freeform 6"/>
          <p:cNvSpPr/>
          <p:nvPr/>
        </p:nvSpPr>
        <p:spPr>
          <a:xfrm>
            <a:off x="5334000" y="3095625"/>
            <a:ext cx="1581150" cy="809625"/>
          </a:xfrm>
          <a:custGeom>
            <a:avLst/>
            <a:gdLst>
              <a:gd name="connsiteX0" fmla="*/ 1581150 w 1581150"/>
              <a:gd name="connsiteY0" fmla="*/ 0 h 809625"/>
              <a:gd name="connsiteX1" fmla="*/ 1066800 w 1581150"/>
              <a:gd name="connsiteY1" fmla="*/ 123825 h 809625"/>
              <a:gd name="connsiteX2" fmla="*/ 923925 w 1581150"/>
              <a:gd name="connsiteY2" fmla="*/ 628650 h 809625"/>
              <a:gd name="connsiteX3" fmla="*/ 0 w 15811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150" h="809625">
                <a:moveTo>
                  <a:pt x="1581150" y="0"/>
                </a:moveTo>
                <a:cubicBezTo>
                  <a:pt x="1378743" y="9525"/>
                  <a:pt x="1176337" y="19050"/>
                  <a:pt x="1066800" y="123825"/>
                </a:cubicBezTo>
                <a:cubicBezTo>
                  <a:pt x="957262" y="228600"/>
                  <a:pt x="1101725" y="514350"/>
                  <a:pt x="923925" y="628650"/>
                </a:cubicBezTo>
                <a:cubicBezTo>
                  <a:pt x="746125" y="742950"/>
                  <a:pt x="373062" y="776287"/>
                  <a:pt x="0" y="80962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2858869"/>
            <a:ext cx="139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this </a:t>
            </a:r>
          </a:p>
          <a:p>
            <a:r>
              <a:rPr lang="en-US" dirty="0">
                <a:solidFill>
                  <a:schemeClr val="tx2"/>
                </a:solidFill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24853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Code Motion (LICM)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duplicate effort in a loop!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Pull code out of the loop</a:t>
            </a:r>
          </a:p>
          <a:p>
            <a:pPr lvl="1"/>
            <a:r>
              <a:rPr lang="en-US" dirty="0"/>
              <a:t>“Loop hoisting”</a:t>
            </a:r>
          </a:p>
          <a:p>
            <a:r>
              <a:rPr lang="en-US" dirty="0"/>
              <a:t>Important due to “hot spots”</a:t>
            </a:r>
          </a:p>
          <a:p>
            <a:pPr lvl="1"/>
            <a:r>
              <a:rPr lang="en-US" dirty="0"/>
              <a:t>Most execution time due to small regions of deeply-nested loops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LICM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4439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(j=0; j&lt;100; j++)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(k=0; k&lt;100; k++)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A[i][j][k] = i*j*k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53100" y="2307252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91225" y="2593002"/>
            <a:ext cx="790575" cy="840590"/>
          </a:xfrm>
          <a:custGeom>
            <a:avLst/>
            <a:gdLst>
              <a:gd name="connsiteX0" fmla="*/ 790575 w 790575"/>
              <a:gd name="connsiteY0" fmla="*/ 828675 h 840590"/>
              <a:gd name="connsiteX1" fmla="*/ 714375 w 790575"/>
              <a:gd name="connsiteY1" fmla="*/ 828675 h 840590"/>
              <a:gd name="connsiteX2" fmla="*/ 514350 w 790575"/>
              <a:gd name="connsiteY2" fmla="*/ 704850 h 840590"/>
              <a:gd name="connsiteX3" fmla="*/ 190500 w 790575"/>
              <a:gd name="connsiteY3" fmla="*/ 400050 h 840590"/>
              <a:gd name="connsiteX4" fmla="*/ 0 w 790575"/>
              <a:gd name="connsiteY4" fmla="*/ 0 h 84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5" h="840590">
                <a:moveTo>
                  <a:pt x="790575" y="828675"/>
                </a:moveTo>
                <a:cubicBezTo>
                  <a:pt x="775493" y="838994"/>
                  <a:pt x="760412" y="849313"/>
                  <a:pt x="714375" y="828675"/>
                </a:cubicBezTo>
                <a:cubicBezTo>
                  <a:pt x="668337" y="808037"/>
                  <a:pt x="601662" y="776287"/>
                  <a:pt x="514350" y="704850"/>
                </a:cubicBezTo>
                <a:cubicBezTo>
                  <a:pt x="427037" y="633412"/>
                  <a:pt x="276225" y="517525"/>
                  <a:pt x="190500" y="400050"/>
                </a:cubicBezTo>
                <a:cubicBezTo>
                  <a:pt x="104775" y="282575"/>
                  <a:pt x="52387" y="14128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37148" y="2984122"/>
            <a:ext cx="248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Sub-expression </a:t>
            </a:r>
          </a:p>
          <a:p>
            <a:r>
              <a:rPr lang="en-US" i="1" dirty="0">
                <a:solidFill>
                  <a:schemeClr val="tx2"/>
                </a:solidFill>
              </a:rPr>
              <a:t>invariant </a:t>
            </a:r>
            <a:r>
              <a:rPr lang="en-US" dirty="0">
                <a:solidFill>
                  <a:schemeClr val="tx2"/>
                </a:solidFill>
              </a:rPr>
              <a:t>with respect to</a:t>
            </a:r>
          </a:p>
          <a:p>
            <a:r>
              <a:rPr lang="en-US" dirty="0">
                <a:solidFill>
                  <a:schemeClr val="tx2"/>
                </a:solidFill>
              </a:rPr>
              <a:t>the innermost loop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10000" y="3352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(j=0; j&lt;100; j++) {</a:t>
            </a:r>
          </a:p>
          <a:p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temp = i * j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(k=0; k&lt;100; k++)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A[i][j][k] = </a:t>
            </a:r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 </a:t>
            </a: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*k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4" grpId="0"/>
      <p:bldP spid="13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LICM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72090" y="2741573"/>
            <a:ext cx="142494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2922" y="160324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(j=0; j&lt;100; j++) {</a:t>
            </a:r>
          </a:p>
          <a:p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temp = i * j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(k=0; k&lt;100; k++)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A[i][j][k] = </a:t>
            </a:r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 </a:t>
            </a: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*k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127461" y="4761256"/>
            <a:ext cx="6017029" cy="1041532"/>
          </a:xfrm>
          <a:prstGeom prst="wedgeRoundRectCallout">
            <a:avLst>
              <a:gd name="adj1" fmla="val -4501"/>
              <a:gd name="adj2" fmla="val -2081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Suppose A is on the stack.</a:t>
            </a:r>
          </a:p>
          <a:p>
            <a:r>
              <a:rPr lang="en-US" dirty="0">
                <a:solidFill>
                  <a:schemeClr val="tx2"/>
                </a:solidFill>
              </a:rPr>
              <a:t>To compute the address of A[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][j][k]:</a:t>
            </a:r>
          </a:p>
          <a:p>
            <a:r>
              <a:rPr lang="en-US" dirty="0">
                <a:solidFill>
                  <a:schemeClr val="tx2"/>
                </a:solidFill>
              </a:rPr>
              <a:t>FP - &lt;offset of &amp;A[0][0][0]&gt; + (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*10000*4) + (j*100*4) + (k*4)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14502" y="1559677"/>
            <a:ext cx="37433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tmp0 = FP -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offsetA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&lt;100;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tmp1 = tmp0 +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*40000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(j=0; j&lt;100; j++){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tmp2 = tmp1 + j*400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temp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*j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 (k=0; k&lt;100; k++){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T0 = temp * 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= tmp2 + k*4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store T0, 0(T1)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39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LICM: When Should We Do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the previous example, showed LICM on source code</a:t>
            </a:r>
          </a:p>
          <a:p>
            <a:r>
              <a:rPr lang="en-US" dirty="0"/>
              <a:t>At IR level, more candidate operations</a:t>
            </a:r>
          </a:p>
          <a:p>
            <a:r>
              <a:rPr lang="en-US" dirty="0"/>
              <a:t>Assembly might be </a:t>
            </a:r>
            <a:r>
              <a:rPr lang="en-US" i="1" dirty="0"/>
              <a:t>too</a:t>
            </a:r>
            <a:r>
              <a:rPr lang="en-US" dirty="0"/>
              <a:t> low-level</a:t>
            </a:r>
          </a:p>
          <a:p>
            <a:pPr lvl="1"/>
            <a:r>
              <a:rPr lang="en-US" dirty="0"/>
              <a:t>Need a guarantee that the loop is </a:t>
            </a:r>
            <a:r>
              <a:rPr lang="en-US" i="1" dirty="0"/>
              <a:t>natural</a:t>
            </a:r>
          </a:p>
          <a:p>
            <a:pPr lvl="2"/>
            <a:r>
              <a:rPr lang="en-US" dirty="0"/>
              <a:t>No jumps into the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2133600"/>
            <a:ext cx="37433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tmp0 = FP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&lt;100;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tmp1 = tmp0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*40000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(j=0; j&lt;100;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tmp2 = tmp1 + j*400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temp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*j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 (k=0; k&lt;100; k++){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T0 = temp * 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T1 =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tmp2 +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k*4 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store T0, 0(T1)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40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LICM: How Should We Do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factors, which really apply to all optimizations in general:</a:t>
            </a:r>
          </a:p>
          <a:p>
            <a:pPr lvl="1"/>
            <a:r>
              <a:rPr lang="en-US" dirty="0"/>
              <a:t>Safety</a:t>
            </a:r>
          </a:p>
          <a:p>
            <a:pPr lvl="2"/>
            <a:r>
              <a:rPr lang="en-US" dirty="0"/>
              <a:t>Is the transformation semantics-preserving?</a:t>
            </a:r>
          </a:p>
          <a:p>
            <a:pPr lvl="3"/>
            <a:r>
              <a:rPr lang="en-US" dirty="0"/>
              <a:t>Make sure the operation is truly loop-invariant</a:t>
            </a:r>
          </a:p>
          <a:p>
            <a:pPr lvl="3"/>
            <a:r>
              <a:rPr lang="en-US" dirty="0"/>
              <a:t>Make sure ordering of events is preserved</a:t>
            </a:r>
          </a:p>
          <a:p>
            <a:pPr lvl="1"/>
            <a:r>
              <a:rPr lang="en-US" dirty="0"/>
              <a:t>Profitability</a:t>
            </a:r>
          </a:p>
          <a:p>
            <a:pPr lvl="2"/>
            <a:r>
              <a:rPr lang="en-US" dirty="0"/>
              <a:t>Is there any advantage to moving the instruction?</a:t>
            </a:r>
          </a:p>
          <a:p>
            <a:pPr lvl="3"/>
            <a:r>
              <a:rPr lang="en-US" dirty="0"/>
              <a:t>May end up moving instructions that are never executed</a:t>
            </a:r>
          </a:p>
          <a:p>
            <a:pPr lvl="3"/>
            <a:r>
              <a:rPr lang="en-US" dirty="0"/>
              <a:t>May end up performing more intermediate computation than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Loop Optimizations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 unrolling</a:t>
            </a:r>
          </a:p>
          <a:p>
            <a:pPr lvl="1"/>
            <a:r>
              <a:rPr lang="en-US" dirty="0"/>
              <a:t>For a loop with a small, constant number of iterations, we may actually save time by just placing every copy of the loop body in sequence (no jumps)</a:t>
            </a:r>
          </a:p>
          <a:p>
            <a:pPr lvl="1"/>
            <a:r>
              <a:rPr lang="en-US" dirty="0"/>
              <a:t>May also consider doing multiple iterations within the body</a:t>
            </a:r>
          </a:p>
          <a:p>
            <a:r>
              <a:rPr lang="en-US" dirty="0"/>
              <a:t>Loop fusion</a:t>
            </a:r>
          </a:p>
          <a:p>
            <a:pPr lvl="1"/>
            <a:r>
              <a:rPr lang="en-US" dirty="0"/>
              <a:t>Merge two sequential, independent loops into a single loop body (fewer jumps)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Optimizations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Jump around jump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Jump to jump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3023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$t0,$t1,Lab1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j  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Lab1: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543961"/>
            <a:ext cx="191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j  Lab1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Lab1: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57600" y="49530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45297" y="4543961"/>
            <a:ext cx="191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Lab1: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571875" y="2490519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01215" y="2209800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$t0,$t1,Lab2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Lab1: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303" y="1143000"/>
            <a:ext cx="420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Disclaimer: Require some extra conditions</a:t>
            </a:r>
          </a:p>
        </p:txBody>
      </p:sp>
    </p:spTree>
    <p:extLst>
      <p:ext uri="{BB962C8B-B14F-4D97-AF65-F5344CB8AC3E}">
        <p14:creationId xmlns:p14="http://schemas.microsoft.com/office/powerpoint/2010/main" val="22898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 animBg="1"/>
      <p:bldP spid="14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Intraprocedural Analysis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past two optimizations had some caveats</a:t>
            </a:r>
          </a:p>
          <a:p>
            <a:pPr lvl="1"/>
            <a:r>
              <a:rPr lang="en-US" dirty="0"/>
              <a:t>There may be a jump into your eliminated code</a:t>
            </a:r>
          </a:p>
          <a:p>
            <a:r>
              <a:rPr lang="en-US" dirty="0"/>
              <a:t>We’d like to introduce a control-flow concept beyond basic blocks:</a:t>
            </a:r>
          </a:p>
          <a:p>
            <a:pPr lvl="1"/>
            <a:r>
              <a:rPr lang="en-US" dirty="0"/>
              <a:t>Guarantee that block1 must be executed to get to block2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8524" y="2286000"/>
            <a:ext cx="3437391" cy="3810000"/>
            <a:chOff x="5308524" y="2286000"/>
            <a:chExt cx="3437391" cy="3810000"/>
          </a:xfrm>
        </p:grpSpPr>
        <p:sp>
          <p:nvSpPr>
            <p:cNvPr id="18" name="Rectangle 17"/>
            <p:cNvSpPr/>
            <p:nvPr/>
          </p:nvSpPr>
          <p:spPr>
            <a:xfrm>
              <a:off x="5791200" y="22860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         </a:t>
              </a:r>
              <a:r>
                <a:rPr lang="en-US" dirty="0" err="1"/>
                <a:t>beq</a:t>
              </a:r>
              <a:r>
                <a:rPr lang="en-US" dirty="0"/>
                <a:t> $t0 $t1 Lab1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91200" y="32766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         j Lab2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41910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Lab1: …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67600" y="2828925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34200" y="48768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91200" y="55626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Lab2: …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08524" y="2819400"/>
              <a:ext cx="1949526" cy="1381125"/>
            </a:xfrm>
            <a:custGeom>
              <a:avLst/>
              <a:gdLst>
                <a:gd name="connsiteX0" fmla="*/ 1330401 w 1949526"/>
                <a:gd name="connsiteY0" fmla="*/ 0 h 1381125"/>
                <a:gd name="connsiteX1" fmla="*/ 1349451 w 1949526"/>
                <a:gd name="connsiteY1" fmla="*/ 152400 h 1381125"/>
                <a:gd name="connsiteX2" fmla="*/ 254076 w 1949526"/>
                <a:gd name="connsiteY2" fmla="*/ 190500 h 1381125"/>
                <a:gd name="connsiteX3" fmla="*/ 111201 w 1949526"/>
                <a:gd name="connsiteY3" fmla="*/ 1114425 h 1381125"/>
                <a:gd name="connsiteX4" fmla="*/ 1635201 w 1949526"/>
                <a:gd name="connsiteY4" fmla="*/ 1123950 h 1381125"/>
                <a:gd name="connsiteX5" fmla="*/ 1949526 w 1949526"/>
                <a:gd name="connsiteY5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9526" h="1381125">
                  <a:moveTo>
                    <a:pt x="1330401" y="0"/>
                  </a:moveTo>
                  <a:cubicBezTo>
                    <a:pt x="1429620" y="60325"/>
                    <a:pt x="1528839" y="120650"/>
                    <a:pt x="1349451" y="152400"/>
                  </a:cubicBezTo>
                  <a:cubicBezTo>
                    <a:pt x="1170063" y="184150"/>
                    <a:pt x="460451" y="30163"/>
                    <a:pt x="254076" y="190500"/>
                  </a:cubicBezTo>
                  <a:cubicBezTo>
                    <a:pt x="47701" y="350837"/>
                    <a:pt x="-118987" y="958850"/>
                    <a:pt x="111201" y="1114425"/>
                  </a:cubicBezTo>
                  <a:cubicBezTo>
                    <a:pt x="341388" y="1270000"/>
                    <a:pt x="1328814" y="1079500"/>
                    <a:pt x="1635201" y="1123950"/>
                  </a:cubicBezTo>
                  <a:cubicBezTo>
                    <a:pt x="1941588" y="1168400"/>
                    <a:pt x="1945557" y="1274762"/>
                    <a:pt x="1949526" y="1381125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5586" y="3810000"/>
              <a:ext cx="1120329" cy="1752600"/>
            </a:xfrm>
            <a:custGeom>
              <a:avLst/>
              <a:gdLst>
                <a:gd name="connsiteX0" fmla="*/ 51564 w 1120329"/>
                <a:gd name="connsiteY0" fmla="*/ 0 h 1752600"/>
                <a:gd name="connsiteX1" fmla="*/ 89664 w 1120329"/>
                <a:gd name="connsiteY1" fmla="*/ 209550 h 1752600"/>
                <a:gd name="connsiteX2" fmla="*/ 880239 w 1120329"/>
                <a:gd name="connsiteY2" fmla="*/ 228600 h 1752600"/>
                <a:gd name="connsiteX3" fmla="*/ 1089789 w 1120329"/>
                <a:gd name="connsiteY3" fmla="*/ 1219200 h 1752600"/>
                <a:gd name="connsiteX4" fmla="*/ 318264 w 1120329"/>
                <a:gd name="connsiteY4" fmla="*/ 1390650 h 1752600"/>
                <a:gd name="connsiteX5" fmla="*/ 194439 w 1120329"/>
                <a:gd name="connsiteY5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329" h="1752600">
                  <a:moveTo>
                    <a:pt x="51564" y="0"/>
                  </a:moveTo>
                  <a:cubicBezTo>
                    <a:pt x="1558" y="85725"/>
                    <a:pt x="-48448" y="171450"/>
                    <a:pt x="89664" y="209550"/>
                  </a:cubicBezTo>
                  <a:cubicBezTo>
                    <a:pt x="227776" y="247650"/>
                    <a:pt x="713552" y="60325"/>
                    <a:pt x="880239" y="228600"/>
                  </a:cubicBezTo>
                  <a:cubicBezTo>
                    <a:pt x="1046926" y="396875"/>
                    <a:pt x="1183451" y="1025525"/>
                    <a:pt x="1089789" y="1219200"/>
                  </a:cubicBezTo>
                  <a:cubicBezTo>
                    <a:pt x="996127" y="1412875"/>
                    <a:pt x="467489" y="1301750"/>
                    <a:pt x="318264" y="1390650"/>
                  </a:cubicBezTo>
                  <a:cubicBezTo>
                    <a:pt x="169039" y="1479550"/>
                    <a:pt x="181739" y="1616075"/>
                    <a:pt x="194439" y="175260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8324850" y="904875"/>
            <a:ext cx="548666" cy="2697023"/>
          </a:xfrm>
          <a:custGeom>
            <a:avLst/>
            <a:gdLst>
              <a:gd name="connsiteX0" fmla="*/ 123825 w 548666"/>
              <a:gd name="connsiteY0" fmla="*/ 0 h 2697023"/>
              <a:gd name="connsiteX1" fmla="*/ 542925 w 548666"/>
              <a:gd name="connsiteY1" fmla="*/ 1247775 h 2697023"/>
              <a:gd name="connsiteX2" fmla="*/ 342900 w 548666"/>
              <a:gd name="connsiteY2" fmla="*/ 2486025 h 2697023"/>
              <a:gd name="connsiteX3" fmla="*/ 0 w 548666"/>
              <a:gd name="connsiteY3" fmla="*/ 2686050 h 269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66" h="2697023">
                <a:moveTo>
                  <a:pt x="123825" y="0"/>
                </a:moveTo>
                <a:cubicBezTo>
                  <a:pt x="315119" y="416719"/>
                  <a:pt x="506413" y="833438"/>
                  <a:pt x="542925" y="1247775"/>
                </a:cubicBezTo>
                <a:cubicBezTo>
                  <a:pt x="579437" y="1662112"/>
                  <a:pt x="433387" y="2246313"/>
                  <a:pt x="342900" y="2486025"/>
                </a:cubicBezTo>
                <a:cubicBezTo>
                  <a:pt x="252413" y="2725737"/>
                  <a:pt x="126206" y="2705893"/>
                  <a:pt x="0" y="268605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172200" y="3200400"/>
            <a:ext cx="1828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72200" y="3200400"/>
            <a:ext cx="16002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Screen Shot 2015-08-21 at 11.43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4979" y="0"/>
            <a:ext cx="4613772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34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81000"/>
            <a:ext cx="10377055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Dominators and Post-Dominators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say that block A dominates block B if A </a:t>
            </a:r>
            <a:r>
              <a:rPr lang="en-US" b="1" dirty="0"/>
              <a:t>must</a:t>
            </a:r>
            <a:r>
              <a:rPr lang="en-US" dirty="0"/>
              <a:t> be executed before B is executed</a:t>
            </a:r>
          </a:p>
          <a:p>
            <a:r>
              <a:rPr lang="en-US" dirty="0"/>
              <a:t>We say that block A </a:t>
            </a:r>
            <a:r>
              <a:rPr lang="en-US" dirty="0" err="1"/>
              <a:t>postdominates</a:t>
            </a:r>
            <a:r>
              <a:rPr lang="en-US" dirty="0"/>
              <a:t> block B if A </a:t>
            </a:r>
            <a:r>
              <a:rPr lang="en-US" b="1" dirty="0"/>
              <a:t>must</a:t>
            </a:r>
            <a:r>
              <a:rPr lang="en-US" dirty="0"/>
              <a:t> be executed after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31</a:t>
            </a:fld>
            <a:endParaRPr lang="en-US"/>
          </a:p>
        </p:txBody>
      </p:sp>
      <p:cxnSp>
        <p:nvCxnSpPr>
          <p:cNvPr id="25" name="Straight Arrow Connector 24"/>
          <p:cNvCxnSpPr>
            <a:stCxn id="20" idx="2"/>
            <a:endCxn id="16" idx="0"/>
          </p:cNvCxnSpPr>
          <p:nvPr/>
        </p:nvCxnSpPr>
        <p:spPr>
          <a:xfrm>
            <a:off x="6848359" y="2667000"/>
            <a:ext cx="1162282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05882" y="3276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3276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9800" y="4419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43600" y="2133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1</a:t>
            </a:r>
          </a:p>
        </p:txBody>
      </p:sp>
      <p:cxnSp>
        <p:nvCxnSpPr>
          <p:cNvPr id="23" name="Straight Arrow Connector 22"/>
          <p:cNvCxnSpPr>
            <a:stCxn id="20" idx="2"/>
            <a:endCxn id="17" idx="0"/>
          </p:cNvCxnSpPr>
          <p:nvPr/>
        </p:nvCxnSpPr>
        <p:spPr>
          <a:xfrm flipH="1">
            <a:off x="5781559" y="26670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9" idx="0"/>
          </p:cNvCxnSpPr>
          <p:nvPr/>
        </p:nvCxnSpPr>
        <p:spPr>
          <a:xfrm>
            <a:off x="5781559" y="3810000"/>
            <a:ext cx="11430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19" idx="0"/>
          </p:cNvCxnSpPr>
          <p:nvPr/>
        </p:nvCxnSpPr>
        <p:spPr>
          <a:xfrm flipH="1">
            <a:off x="6924559" y="3810000"/>
            <a:ext cx="1086082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Control-Flow Graph</a:t>
            </a:r>
          </a:p>
        </p:txBody>
      </p:sp>
    </p:spTree>
    <p:extLst>
      <p:ext uri="{BB962C8B-B14F-4D97-AF65-F5344CB8AC3E}">
        <p14:creationId xmlns:p14="http://schemas.microsoft.com/office/powerpoint/2010/main" val="289255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animBg="1"/>
      <p:bldP spid="17" grpId="0" animBg="1"/>
      <p:bldP spid="19" grpId="0" animBg="1"/>
      <p:bldP spid="20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Preserving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really need semantics-preserving optimizations?</a:t>
            </a:r>
          </a:p>
          <a:p>
            <a:r>
              <a:rPr lang="en-US" dirty="0"/>
              <a:t>Are there examples where we don’t?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Saw the basics of optimizations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Soundness vs. completeness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Peephole and simple optimizations</a:t>
            </a:r>
          </a:p>
          <a:p>
            <a:r>
              <a:rPr lang="en-US" dirty="0"/>
              <a:t>Next time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More optimizations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Basics of static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Goals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trying to accomplish?</a:t>
            </a:r>
          </a:p>
          <a:p>
            <a:pPr lvl="1"/>
            <a:r>
              <a:rPr lang="en-US" dirty="0"/>
              <a:t>Traditionally, speed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Smaller footprint</a:t>
            </a:r>
          </a:p>
          <a:p>
            <a:pPr lvl="1"/>
            <a:r>
              <a:rPr lang="en-US" dirty="0"/>
              <a:t>Bug resilience?</a:t>
            </a:r>
          </a:p>
          <a:p>
            <a:r>
              <a:rPr lang="en-US" dirty="0"/>
              <a:t>The fewer instructions the better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58" y="1676400"/>
            <a:ext cx="33677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Guarantees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Informally: Don’t change the program’s output</a:t>
            </a:r>
          </a:p>
          <a:p>
            <a:pPr lvl="1"/>
            <a:r>
              <a:rPr lang="en-US" dirty="0"/>
              <a:t>We may relax this to “Don’t change the program’s output </a:t>
            </a:r>
            <a:r>
              <a:rPr lang="en-US" i="1" dirty="0"/>
              <a:t>on good input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This can actually be really hard to 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Difficulties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no perfect way to check equivalence of two arbitrary programs</a:t>
            </a:r>
          </a:p>
          <a:p>
            <a:pPr lvl="1"/>
            <a:r>
              <a:rPr lang="en-US" dirty="0"/>
              <a:t>If there was we could use it to solve the halting problem</a:t>
            </a:r>
          </a:p>
          <a:p>
            <a:pPr lvl="1"/>
            <a:r>
              <a:rPr lang="en-US" dirty="0"/>
              <a:t>We’ll attempt to perform behavior-preserving transformations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Analysis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perspective on optimization</a:t>
            </a:r>
          </a:p>
          <a:p>
            <a:pPr lvl="1"/>
            <a:r>
              <a:rPr lang="en-US" dirty="0"/>
              <a:t>Recognize some behavior in a program</a:t>
            </a:r>
          </a:p>
          <a:p>
            <a:pPr lvl="1"/>
            <a:r>
              <a:rPr lang="en-US" dirty="0"/>
              <a:t>Replace it with a “better” version</a:t>
            </a:r>
          </a:p>
          <a:p>
            <a:r>
              <a:rPr lang="en-US" dirty="0"/>
              <a:t>Constantly plagued by the halting problem</a:t>
            </a:r>
          </a:p>
          <a:p>
            <a:pPr lvl="1"/>
            <a:r>
              <a:rPr lang="en-US" dirty="0"/>
              <a:t>We can only use approximate algorithms to recognize behavior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Behavior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Two properties of program-analysis/behavior- detection algorithms:</a:t>
            </a:r>
          </a:p>
          <a:p>
            <a:pPr lvl="1"/>
            <a:r>
              <a:rPr lang="en-US" dirty="0"/>
              <a:t>Soundness: All results that are output are valid</a:t>
            </a:r>
          </a:p>
          <a:p>
            <a:pPr lvl="1"/>
            <a:r>
              <a:rPr lang="en-US" dirty="0"/>
              <a:t>Completeness: All results that are valid are output</a:t>
            </a:r>
          </a:p>
          <a:p>
            <a:r>
              <a:rPr lang="en-US" dirty="0"/>
              <a:t>Analysis algorithms with these properties are necessarily mutually exclusive</a:t>
            </a:r>
          </a:p>
          <a:p>
            <a:pPr lvl="1"/>
            <a:r>
              <a:rPr lang="en-US" dirty="0"/>
              <a:t>If an algorithm was sound </a:t>
            </a:r>
            <a:r>
              <a:rPr lang="en-US" i="1" dirty="0"/>
              <a:t>and </a:t>
            </a:r>
            <a:r>
              <a:rPr lang="en-US" dirty="0"/>
              <a:t>complete, it would either: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Solve the halting program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Detect a trivial property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optimizations to be </a:t>
            </a:r>
            <a:r>
              <a:rPr lang="en-US" i="1" dirty="0"/>
              <a:t>sound </a:t>
            </a:r>
            <a:r>
              <a:rPr lang="en-US" dirty="0"/>
              <a:t>transformations</a:t>
            </a:r>
          </a:p>
          <a:p>
            <a:pPr lvl="1"/>
            <a:r>
              <a:rPr lang="en-US" dirty="0"/>
              <a:t>In other words, they are always valid, but will miss some opportunities for applying a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4765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6717</TotalTime>
  <Words>1433</Words>
  <Application>Microsoft Macintosh PowerPoint</Application>
  <PresentationFormat>On-screen Show (4:3)</PresentationFormat>
  <Paragraphs>317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Courier New</vt:lpstr>
      <vt:lpstr>Arial</vt:lpstr>
      <vt:lpstr>Office Theme</vt:lpstr>
      <vt:lpstr>Optimization</vt:lpstr>
      <vt:lpstr>Roadmap</vt:lpstr>
      <vt:lpstr>Optimization  overview</vt:lpstr>
      <vt:lpstr>Optimization Goals</vt:lpstr>
      <vt:lpstr>Optimization Guarantees</vt:lpstr>
      <vt:lpstr>Optimization Difficulties</vt:lpstr>
      <vt:lpstr>Program Analysis</vt:lpstr>
      <vt:lpstr>Program Behavior</vt:lpstr>
      <vt:lpstr>Back to Optimization</vt:lpstr>
      <vt:lpstr>You May Be Thinking …</vt:lpstr>
      <vt:lpstr>What Can We Do?</vt:lpstr>
      <vt:lpstr>Example optimizations</vt:lpstr>
      <vt:lpstr>Peephole Optimization</vt:lpstr>
      <vt:lpstr>CFG for Program Analysis</vt:lpstr>
      <vt:lpstr>Review: The CFG</vt:lpstr>
      <vt:lpstr>CFG for Optimization</vt:lpstr>
      <vt:lpstr>Peephole Examples</vt:lpstr>
      <vt:lpstr>Outline</vt:lpstr>
      <vt:lpstr>Peephole Optimization 1</vt:lpstr>
      <vt:lpstr>Peephole Optimization 2</vt:lpstr>
      <vt:lpstr>Peephole Optimization 3</vt:lpstr>
      <vt:lpstr>Loop Invariant Code Motion (LICM)</vt:lpstr>
      <vt:lpstr>LICM Example</vt:lpstr>
      <vt:lpstr>LICM Example</vt:lpstr>
      <vt:lpstr>LICM: When Should We Do It?</vt:lpstr>
      <vt:lpstr>LICM: How Should We Do It?</vt:lpstr>
      <vt:lpstr>Other Loop Optimizations</vt:lpstr>
      <vt:lpstr>Jump Optimizations</vt:lpstr>
      <vt:lpstr>Intraprocedural Analysis</vt:lpstr>
      <vt:lpstr>PowerPoint Presentation</vt:lpstr>
      <vt:lpstr>Dominators and Post-Dominators</vt:lpstr>
      <vt:lpstr>Semantics Preserving</vt:lpstr>
      <vt:lpstr>Summary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</dc:creator>
  <cp:lastModifiedBy>Microsoft Office User</cp:lastModifiedBy>
  <cp:revision>285</cp:revision>
  <cp:lastPrinted>2017-12-05T14:59:42Z</cp:lastPrinted>
  <dcterms:created xsi:type="dcterms:W3CDTF">2014-11-06T03:13:16Z</dcterms:created>
  <dcterms:modified xsi:type="dcterms:W3CDTF">2017-12-05T15:29:40Z</dcterms:modified>
</cp:coreProperties>
</file>