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5" r:id="rId4"/>
    <p:sldId id="271" r:id="rId5"/>
    <p:sldId id="262" r:id="rId6"/>
    <p:sldId id="263" r:id="rId7"/>
    <p:sldId id="266" r:id="rId8"/>
    <p:sldId id="267" r:id="rId9"/>
    <p:sldId id="268" r:id="rId10"/>
    <p:sldId id="273" r:id="rId11"/>
    <p:sldId id="269" r:id="rId12"/>
    <p:sldId id="274" r:id="rId13"/>
    <p:sldId id="270" r:id="rId14"/>
    <p:sldId id="275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81110" autoAdjust="0"/>
  </p:normalViewPr>
  <p:slideViewPr>
    <p:cSldViewPr snapToGrid="0">
      <p:cViewPr varScale="1">
        <p:scale>
          <a:sx n="99" d="100"/>
          <a:sy n="99" d="100"/>
        </p:scale>
        <p:origin x="20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7113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5ABC0-2E1A-4D90-B092-283B3D4A0AA6}" type="datetimeFigureOut">
              <a:rPr lang="en-US" smtClean="0"/>
              <a:t>10/1/19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EA018-AC62-4B1A-AF72-1D484C01F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68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~reps/private/CS536/spring17/</a:t>
            </a:r>
            <a:r>
              <a:rPr lang="en-US" dirty="0" err="1"/>
              <a:t>CodeSolution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java P3 test2.toy test2.out</a:t>
            </a:r>
          </a:p>
          <a:p>
            <a:r>
              <a:rPr lang="en-US" dirty="0"/>
              <a:t>more test2.toy</a:t>
            </a:r>
          </a:p>
          <a:p>
            <a:r>
              <a:rPr lang="en-US" dirty="0"/>
              <a:t>more test2.out</a:t>
            </a:r>
          </a:p>
          <a:p>
            <a:endParaRPr lang="en-US" dirty="0"/>
          </a:p>
          <a:p>
            <a:r>
              <a:rPr lang="en-US" dirty="0"/>
              <a:t>parser.java: </a:t>
            </a:r>
            <a:r>
              <a:rPr lang="en-US" dirty="0" err="1"/>
              <a:t>toy.cup</a:t>
            </a:r>
            <a:r>
              <a:rPr lang="en-US" dirty="0"/>
              <a:t>                                                                                                                                    </a:t>
            </a:r>
          </a:p>
          <a:p>
            <a:r>
              <a:rPr lang="en-US" dirty="0"/>
              <a:t>        java </a:t>
            </a:r>
            <a:r>
              <a:rPr lang="en-US" dirty="0" err="1"/>
              <a:t>java_cup.Main</a:t>
            </a:r>
            <a:r>
              <a:rPr lang="en-US" dirty="0"/>
              <a:t> &lt; </a:t>
            </a:r>
            <a:r>
              <a:rPr lang="en-US" dirty="0" err="1"/>
              <a:t>toy.cup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EA018-AC62-4B1A-AF72-1D484C01FB4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8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6EB0-D02D-4DD5-B328-D2466F7F0308}" type="datetime1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55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1D076-A2C0-4973-AB65-6610B57C5DB4}" type="datetime1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0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0AAA3-1CC8-4A33-BBFF-E9D15C84A201}" type="datetime1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4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F5E4-2ADE-48CE-BA89-145658DD7058}" type="datetime1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4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FF20-324F-4C08-BBC4-8EE9B15C1DB9}" type="datetime1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9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F8A8-157C-49F2-BFC2-21D19BB4652E}" type="datetime1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B3B8-2A8D-4D12-9335-08E8E564FD7C}" type="datetime1">
              <a:rPr lang="en-US" smtClean="0"/>
              <a:t>10/1/19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06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E8CE-0C59-497D-8DA7-CBDE9CAB8765}" type="datetime1">
              <a:rPr lang="en-US" smtClean="0"/>
              <a:t>10/1/19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93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3E2BA-A647-4BD4-8E5B-D49604EF361A}" type="datetime1">
              <a:rPr lang="en-US" smtClean="0"/>
              <a:t>10/1/19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8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E6C2-9FA9-4F63-B936-718B6B0B56F4}" type="datetime1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6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DD8E8-4D6D-4487-9159-61CF18683836}" type="datetime1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72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A7259-8D2D-4EF2-96B4-2927B5ABCD0E}" type="datetime1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18D17-624A-4996-8458-E634E28CA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3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libri Light"/>
          <a:ea typeface="+mj-ea"/>
          <a:cs typeface="Calibri Light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latin typeface="Calibri Light"/>
          <a:ea typeface="+mn-ea"/>
          <a:cs typeface="Calibri Light"/>
        </a:defRPr>
      </a:lvl1pPr>
      <a:lvl2pPr marL="6858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 Light"/>
          <a:ea typeface="+mn-ea"/>
          <a:cs typeface="Calibri Light"/>
        </a:defRPr>
      </a:lvl2pPr>
      <a:lvl3pPr marL="914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 Light"/>
          <a:ea typeface="+mn-ea"/>
          <a:cs typeface="Calibri Light"/>
        </a:defRPr>
      </a:lvl3pPr>
      <a:lvl4pPr marL="12065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 Light"/>
          <a:ea typeface="+mn-ea"/>
          <a:cs typeface="Calibri Light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 Light"/>
          <a:ea typeface="+mn-ea"/>
          <a:cs typeface="Calibri Light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Java CUP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66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Java CUP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872490"/>
            <a:ext cx="6526146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Expr ::=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intliteral:i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{: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RESULT = new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IntLitNode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i.intVal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:}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|  id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{: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:}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|  Expr plus Expr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{: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:}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|  Expr times Expr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{: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:}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|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lparen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Expr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rparen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{: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:}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;</a:t>
            </a:r>
          </a:p>
        </p:txBody>
      </p:sp>
    </p:spTree>
    <p:extLst>
      <p:ext uri="{BB962C8B-B14F-4D97-AF65-F5344CB8AC3E}">
        <p14:creationId xmlns:p14="http://schemas.microsoft.com/office/powerpoint/2010/main" val="476102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Java CUP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872490"/>
            <a:ext cx="6526146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Expr ::=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intliteral:i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{: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RESULT = new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IntLitNode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i.intVal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:}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|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id:i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{: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RESULT = new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i.idVal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:}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|  Expr:e1 plus Expr:e2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{: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RESULT = new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PlusNode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(e1,e2);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:}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|  Expr:e1 times Expr:e2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{: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RESULT = new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TimesNode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(e1,e2);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:}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|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lparen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Expr:e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rparen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{: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RESULT = e;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:}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;</a:t>
            </a:r>
          </a:p>
        </p:txBody>
      </p:sp>
    </p:spTree>
    <p:extLst>
      <p:ext uri="{BB962C8B-B14F-4D97-AF65-F5344CB8AC3E}">
        <p14:creationId xmlns:p14="http://schemas.microsoft.com/office/powerpoint/2010/main" val="2206223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288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Java CUP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872490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Input: 2 +     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53000" y="1524000"/>
            <a:ext cx="59824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78559" y="2286000"/>
            <a:ext cx="59824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38800" y="2286000"/>
            <a:ext cx="59824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2286000"/>
            <a:ext cx="57099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plus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38600" y="3135868"/>
            <a:ext cx="99379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err="1"/>
              <a:t>intliteral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483202" y="3124200"/>
            <a:ext cx="99379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err="1"/>
              <a:t>intliteral</a:t>
            </a:r>
            <a:endParaRPr lang="en-US" b="1" dirty="0"/>
          </a:p>
        </p:txBody>
      </p:sp>
      <p:cxnSp>
        <p:nvCxnSpPr>
          <p:cNvPr id="12" name="Straight Arrow Connector 11"/>
          <p:cNvCxnSpPr>
            <a:stCxn id="3" idx="2"/>
            <a:endCxn id="6" idx="0"/>
          </p:cNvCxnSpPr>
          <p:nvPr/>
        </p:nvCxnSpPr>
        <p:spPr>
          <a:xfrm flipH="1">
            <a:off x="4577680" y="1893332"/>
            <a:ext cx="674441" cy="392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2"/>
            <a:endCxn id="8" idx="0"/>
          </p:cNvCxnSpPr>
          <p:nvPr/>
        </p:nvCxnSpPr>
        <p:spPr>
          <a:xfrm>
            <a:off x="5252121" y="1893332"/>
            <a:ext cx="685800" cy="392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2"/>
            <a:endCxn id="9" idx="0"/>
          </p:cNvCxnSpPr>
          <p:nvPr/>
        </p:nvCxnSpPr>
        <p:spPr>
          <a:xfrm flipH="1">
            <a:off x="5238495" y="1893332"/>
            <a:ext cx="13626" cy="392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2"/>
            <a:endCxn id="10" idx="0"/>
          </p:cNvCxnSpPr>
          <p:nvPr/>
        </p:nvCxnSpPr>
        <p:spPr>
          <a:xfrm flipH="1">
            <a:off x="4535499" y="2655332"/>
            <a:ext cx="42181" cy="4805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  <a:endCxn id="11" idx="0"/>
          </p:cNvCxnSpPr>
          <p:nvPr/>
        </p:nvCxnSpPr>
        <p:spPr>
          <a:xfrm>
            <a:off x="5937921" y="2655332"/>
            <a:ext cx="42180" cy="4688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438400" y="3308866"/>
            <a:ext cx="1496307" cy="1200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/>
              <a:t>IntLitTokenVal</a:t>
            </a:r>
            <a:endParaRPr lang="en-US" dirty="0"/>
          </a:p>
          <a:p>
            <a:r>
              <a:rPr lang="en-US" dirty="0" err="1"/>
              <a:t>linenum</a:t>
            </a:r>
            <a:r>
              <a:rPr lang="en-US" dirty="0"/>
              <a:t>:  …</a:t>
            </a:r>
          </a:p>
          <a:p>
            <a:r>
              <a:rPr lang="en-US" dirty="0" err="1"/>
              <a:t>charnum</a:t>
            </a:r>
            <a:r>
              <a:rPr lang="en-US" dirty="0"/>
              <a:t>: …</a:t>
            </a:r>
          </a:p>
          <a:p>
            <a:r>
              <a:rPr lang="en-US" dirty="0" err="1"/>
              <a:t>intVal</a:t>
            </a:r>
            <a:r>
              <a:rPr lang="en-US" dirty="0"/>
              <a:t>: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05600" y="3308865"/>
            <a:ext cx="1496307" cy="1200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/>
              <a:t>IntLitTokenVal</a:t>
            </a:r>
            <a:endParaRPr lang="en-US" dirty="0"/>
          </a:p>
          <a:p>
            <a:r>
              <a:rPr lang="en-US" dirty="0" err="1"/>
              <a:t>linenum</a:t>
            </a:r>
            <a:r>
              <a:rPr lang="en-US" dirty="0"/>
              <a:t>:  …</a:t>
            </a:r>
          </a:p>
          <a:p>
            <a:r>
              <a:rPr lang="en-US" dirty="0" err="1"/>
              <a:t>charnum</a:t>
            </a:r>
            <a:r>
              <a:rPr lang="en-US" dirty="0"/>
              <a:t>: …</a:t>
            </a:r>
          </a:p>
          <a:p>
            <a:r>
              <a:rPr lang="en-US" dirty="0" err="1"/>
              <a:t>intVal</a:t>
            </a:r>
            <a:r>
              <a:rPr lang="en-US" dirty="0"/>
              <a:t>: </a:t>
            </a:r>
          </a:p>
        </p:txBody>
      </p:sp>
      <p:sp>
        <p:nvSpPr>
          <p:cNvPr id="23" name="Freeform 22"/>
          <p:cNvSpPr/>
          <p:nvPr/>
        </p:nvSpPr>
        <p:spPr>
          <a:xfrm>
            <a:off x="3209782" y="2978878"/>
            <a:ext cx="809768" cy="364397"/>
          </a:xfrm>
          <a:custGeom>
            <a:avLst/>
            <a:gdLst>
              <a:gd name="connsiteX0" fmla="*/ 809768 w 809768"/>
              <a:gd name="connsiteY0" fmla="*/ 364397 h 364397"/>
              <a:gd name="connsiteX1" fmla="*/ 581168 w 809768"/>
              <a:gd name="connsiteY1" fmla="*/ 2447 h 364397"/>
              <a:gd name="connsiteX2" fmla="*/ 95393 w 809768"/>
              <a:gd name="connsiteY2" fmla="*/ 211997 h 364397"/>
              <a:gd name="connsiteX3" fmla="*/ 143 w 809768"/>
              <a:gd name="connsiteY3" fmla="*/ 335822 h 3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9768" h="364397">
                <a:moveTo>
                  <a:pt x="809768" y="364397"/>
                </a:moveTo>
                <a:cubicBezTo>
                  <a:pt x="754999" y="196122"/>
                  <a:pt x="700231" y="27847"/>
                  <a:pt x="581168" y="2447"/>
                </a:cubicBezTo>
                <a:cubicBezTo>
                  <a:pt x="462105" y="-22953"/>
                  <a:pt x="192230" y="156435"/>
                  <a:pt x="95393" y="211997"/>
                </a:cubicBezTo>
                <a:cubicBezTo>
                  <a:pt x="-1444" y="267559"/>
                  <a:pt x="-651" y="301690"/>
                  <a:pt x="143" y="335822"/>
                </a:cubicBezTo>
              </a:path>
            </a:pathLst>
          </a:custGeom>
          <a:ln>
            <a:tailEnd type="stealth" w="lg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562725" y="3024528"/>
            <a:ext cx="1001670" cy="290172"/>
          </a:xfrm>
          <a:custGeom>
            <a:avLst/>
            <a:gdLst>
              <a:gd name="connsiteX0" fmla="*/ 0 w 1001670"/>
              <a:gd name="connsiteY0" fmla="*/ 290172 h 290172"/>
              <a:gd name="connsiteX1" fmla="*/ 285750 w 1001670"/>
              <a:gd name="connsiteY1" fmla="*/ 23472 h 290172"/>
              <a:gd name="connsiteX2" fmla="*/ 914400 w 1001670"/>
              <a:gd name="connsiteY2" fmla="*/ 42522 h 290172"/>
              <a:gd name="connsiteX3" fmla="*/ 981075 w 1001670"/>
              <a:gd name="connsiteY3" fmla="*/ 280647 h 290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1670" h="290172">
                <a:moveTo>
                  <a:pt x="0" y="290172"/>
                </a:moveTo>
                <a:cubicBezTo>
                  <a:pt x="66675" y="177459"/>
                  <a:pt x="133350" y="64747"/>
                  <a:pt x="285750" y="23472"/>
                </a:cubicBezTo>
                <a:cubicBezTo>
                  <a:pt x="438150" y="-17803"/>
                  <a:pt x="798513" y="-341"/>
                  <a:pt x="914400" y="42522"/>
                </a:cubicBezTo>
                <a:cubicBezTo>
                  <a:pt x="1030288" y="85384"/>
                  <a:pt x="1005681" y="183015"/>
                  <a:pt x="981075" y="280647"/>
                </a:cubicBezTo>
              </a:path>
            </a:pathLst>
          </a:custGeom>
          <a:ln>
            <a:tailEnd type="stealth" w="lg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667000" y="2209800"/>
            <a:ext cx="1267707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IntLitNode</a:t>
            </a:r>
            <a:endParaRPr lang="en-US" dirty="0"/>
          </a:p>
          <a:p>
            <a:r>
              <a:rPr lang="en-US" dirty="0" err="1"/>
              <a:t>val</a:t>
            </a:r>
            <a:r>
              <a:rPr lang="en-US" dirty="0"/>
              <a:t>: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733293" y="2209800"/>
            <a:ext cx="1267707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IntLitNode</a:t>
            </a:r>
            <a:endParaRPr lang="en-US" dirty="0"/>
          </a:p>
          <a:p>
            <a:r>
              <a:rPr lang="en-US" dirty="0" err="1"/>
              <a:t>val</a:t>
            </a:r>
            <a:r>
              <a:rPr lang="en-US" dirty="0"/>
              <a:t>: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653053" y="594122"/>
            <a:ext cx="1267707" cy="967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PlusNode</a:t>
            </a:r>
            <a:endParaRPr lang="en-US" dirty="0"/>
          </a:p>
          <a:p>
            <a:r>
              <a:rPr lang="en-US" dirty="0"/>
              <a:t>left: </a:t>
            </a:r>
          </a:p>
          <a:p>
            <a:r>
              <a:rPr lang="en-US" dirty="0"/>
              <a:t>right: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136511" y="2560558"/>
            <a:ext cx="271534" cy="2588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250439" y="2560558"/>
            <a:ext cx="271534" cy="2588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408045" y="4211895"/>
            <a:ext cx="271534" cy="2588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701403" y="4234874"/>
            <a:ext cx="271534" cy="2588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417433" y="957977"/>
            <a:ext cx="271534" cy="2588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6434066" y="1265158"/>
            <a:ext cx="271534" cy="2588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reeform 33"/>
          <p:cNvSpPr/>
          <p:nvPr/>
        </p:nvSpPr>
        <p:spPr>
          <a:xfrm>
            <a:off x="3248025" y="1085850"/>
            <a:ext cx="3305175" cy="1114425"/>
          </a:xfrm>
          <a:custGeom>
            <a:avLst/>
            <a:gdLst>
              <a:gd name="connsiteX0" fmla="*/ 3305175 w 3305175"/>
              <a:gd name="connsiteY0" fmla="*/ 0 h 1114425"/>
              <a:gd name="connsiteX1" fmla="*/ 2724150 w 3305175"/>
              <a:gd name="connsiteY1" fmla="*/ 666750 h 1114425"/>
              <a:gd name="connsiteX2" fmla="*/ 2162175 w 3305175"/>
              <a:gd name="connsiteY2" fmla="*/ 228600 h 1114425"/>
              <a:gd name="connsiteX3" fmla="*/ 695325 w 3305175"/>
              <a:gd name="connsiteY3" fmla="*/ 314325 h 1114425"/>
              <a:gd name="connsiteX4" fmla="*/ 0 w 3305175"/>
              <a:gd name="connsiteY4" fmla="*/ 1114425 h 111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5175" h="1114425">
                <a:moveTo>
                  <a:pt x="3305175" y="0"/>
                </a:moveTo>
                <a:cubicBezTo>
                  <a:pt x="3109912" y="314325"/>
                  <a:pt x="2914650" y="628650"/>
                  <a:pt x="2724150" y="666750"/>
                </a:cubicBezTo>
                <a:cubicBezTo>
                  <a:pt x="2533650" y="704850"/>
                  <a:pt x="2500313" y="287338"/>
                  <a:pt x="2162175" y="228600"/>
                </a:cubicBezTo>
                <a:cubicBezTo>
                  <a:pt x="1824037" y="169862"/>
                  <a:pt x="1055687" y="166688"/>
                  <a:pt x="695325" y="314325"/>
                </a:cubicBezTo>
                <a:cubicBezTo>
                  <a:pt x="334963" y="461962"/>
                  <a:pt x="167481" y="788193"/>
                  <a:pt x="0" y="1114425"/>
                </a:cubicBezTo>
              </a:path>
            </a:pathLst>
          </a:custGeom>
          <a:noFill/>
          <a:ln>
            <a:tailEnd type="stealth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581375" y="1428750"/>
            <a:ext cx="743350" cy="790575"/>
          </a:xfrm>
          <a:custGeom>
            <a:avLst/>
            <a:gdLst>
              <a:gd name="connsiteX0" fmla="*/ 400 w 743350"/>
              <a:gd name="connsiteY0" fmla="*/ 0 h 790575"/>
              <a:gd name="connsiteX1" fmla="*/ 95650 w 743350"/>
              <a:gd name="connsiteY1" fmla="*/ 342900 h 790575"/>
              <a:gd name="connsiteX2" fmla="*/ 590950 w 743350"/>
              <a:gd name="connsiteY2" fmla="*/ 390525 h 790575"/>
              <a:gd name="connsiteX3" fmla="*/ 743350 w 743350"/>
              <a:gd name="connsiteY3" fmla="*/ 790575 h 79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3350" h="790575">
                <a:moveTo>
                  <a:pt x="400" y="0"/>
                </a:moveTo>
                <a:cubicBezTo>
                  <a:pt x="-1188" y="138906"/>
                  <a:pt x="-2775" y="277813"/>
                  <a:pt x="95650" y="342900"/>
                </a:cubicBezTo>
                <a:cubicBezTo>
                  <a:pt x="194075" y="407987"/>
                  <a:pt x="483000" y="315913"/>
                  <a:pt x="590950" y="390525"/>
                </a:cubicBezTo>
                <a:cubicBezTo>
                  <a:pt x="698900" y="465137"/>
                  <a:pt x="721125" y="627856"/>
                  <a:pt x="743350" y="790575"/>
                </a:cubicBezTo>
              </a:path>
            </a:pathLst>
          </a:custGeom>
          <a:noFill/>
          <a:ln>
            <a:tailEnd type="stealth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136511" y="2560558"/>
            <a:ext cx="271534" cy="2588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250439" y="2560558"/>
            <a:ext cx="271534" cy="2588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408045" y="4211895"/>
            <a:ext cx="271534" cy="2588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701403" y="4234874"/>
            <a:ext cx="271534" cy="2588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14400" y="5029200"/>
            <a:ext cx="41326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Purple = Terminal Token (Built by Scanner)</a:t>
            </a:r>
          </a:p>
          <a:p>
            <a:r>
              <a:rPr lang="en-US" dirty="0"/>
              <a:t>Blue = Symbol (Built by Parser)</a:t>
            </a:r>
          </a:p>
        </p:txBody>
      </p:sp>
    </p:spTree>
    <p:extLst>
      <p:ext uri="{BB962C8B-B14F-4D97-AF65-F5344CB8AC3E}">
        <p14:creationId xmlns:p14="http://schemas.microsoft.com/office/powerpoint/2010/main" val="3063301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Handling Lists in Java CUP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13</a:t>
            </a:fld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198798" y="914400"/>
            <a:ext cx="62074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stmtList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stmtList:sl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stmt:s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{: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sl.addToEnd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RESULT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:}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|   /* epsilon */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{:  RESULT = new Sequence();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:}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57855" y="3281866"/>
            <a:ext cx="7654275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Another issue: left-recursion (as above) or right-recursion?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top-down parsers, must use right-recursion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/>
              <a:t>Left-recursion </a:t>
            </a:r>
            <a:r>
              <a:rPr lang="en-US" dirty="0"/>
              <a:t>causes an infinite loop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With Java CUP, </a:t>
            </a:r>
            <a:r>
              <a:rPr lang="en-US" u="sng" dirty="0"/>
              <a:t>use left-recursion</a:t>
            </a:r>
            <a:r>
              <a:rPr lang="en-US" dirty="0"/>
              <a:t>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Java CUP is a bottom-up parser (LALR(1))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Left-recursion allows a bottom-up parser to recognize a list s1, s2, s3, s4</a:t>
            </a:r>
          </a:p>
          <a:p>
            <a:pPr lvl="1"/>
            <a:r>
              <a:rPr lang="en-US" dirty="0"/>
              <a:t>     with no extra stack space:</a:t>
            </a:r>
          </a:p>
          <a:p>
            <a:pPr lvl="1"/>
            <a:r>
              <a:rPr lang="en-US" dirty="0"/>
              <a:t>	</a:t>
            </a:r>
            <a:r>
              <a:rPr lang="en-US" sz="1600" dirty="0"/>
              <a:t>recognize instance of “</a:t>
            </a:r>
            <a:r>
              <a:rPr lang="en-US" sz="1600" dirty="0" err="1"/>
              <a:t>stmtList</a:t>
            </a:r>
            <a:r>
              <a:rPr lang="en-US" sz="1600" dirty="0"/>
              <a:t> ::= epsilon” (current nonterminal </a:t>
            </a:r>
            <a:r>
              <a:rPr lang="en-US" sz="1600" dirty="0" err="1"/>
              <a:t>stmtList</a:t>
            </a:r>
            <a:r>
              <a:rPr lang="en-US" sz="1600" dirty="0"/>
              <a:t>)</a:t>
            </a:r>
          </a:p>
          <a:p>
            <a:pPr lvl="1"/>
            <a:r>
              <a:rPr lang="en-US" sz="1600" dirty="0"/>
              <a:t>	recognize instance of “</a:t>
            </a:r>
            <a:r>
              <a:rPr lang="en-US" sz="1600" dirty="0" err="1"/>
              <a:t>stmtList</a:t>
            </a:r>
            <a:r>
              <a:rPr lang="en-US" sz="1600" dirty="0"/>
              <a:t> ::= </a:t>
            </a:r>
            <a:r>
              <a:rPr lang="en-US" sz="1600" dirty="0" err="1"/>
              <a:t>stmtList:current</a:t>
            </a:r>
            <a:r>
              <a:rPr lang="en-US" sz="1600" dirty="0"/>
              <a:t> stmt:s1”         [s1]</a:t>
            </a:r>
          </a:p>
          <a:p>
            <a:pPr lvl="1"/>
            <a:r>
              <a:rPr lang="en-US" sz="1600" dirty="0"/>
              <a:t>          recognize instance of “</a:t>
            </a:r>
            <a:r>
              <a:rPr lang="en-US" sz="1600" dirty="0" err="1"/>
              <a:t>stmtList</a:t>
            </a:r>
            <a:r>
              <a:rPr lang="en-US" sz="1600" dirty="0"/>
              <a:t> ::= </a:t>
            </a:r>
            <a:r>
              <a:rPr lang="en-US" sz="1600" dirty="0" err="1"/>
              <a:t>stmtList:current</a:t>
            </a:r>
            <a:r>
              <a:rPr lang="en-US" sz="1600" dirty="0"/>
              <a:t> stmt:s2”         [s1, s2]</a:t>
            </a:r>
          </a:p>
          <a:p>
            <a:pPr lvl="1"/>
            <a:r>
              <a:rPr lang="en-US" sz="1600" dirty="0"/>
              <a:t>          recognize instance of “</a:t>
            </a:r>
            <a:r>
              <a:rPr lang="en-US" sz="1600" dirty="0" err="1"/>
              <a:t>stmtList</a:t>
            </a:r>
            <a:r>
              <a:rPr lang="en-US" sz="1600" dirty="0"/>
              <a:t> ::= </a:t>
            </a:r>
            <a:r>
              <a:rPr lang="en-US" sz="1600" dirty="0" err="1"/>
              <a:t>stmtList:current</a:t>
            </a:r>
            <a:r>
              <a:rPr lang="en-US" sz="1600" dirty="0"/>
              <a:t> stmt:s3”         [s1, s2, s3]</a:t>
            </a:r>
          </a:p>
          <a:p>
            <a:pPr lvl="1"/>
            <a:r>
              <a:rPr lang="en-US" sz="1600" dirty="0"/>
              <a:t>          recognize instance of “</a:t>
            </a:r>
            <a:r>
              <a:rPr lang="en-US" sz="1600" dirty="0" err="1"/>
              <a:t>stmtList</a:t>
            </a:r>
            <a:r>
              <a:rPr lang="en-US" sz="1600" dirty="0"/>
              <a:t> ::= </a:t>
            </a:r>
            <a:r>
              <a:rPr lang="en-US" sz="1600" dirty="0" err="1"/>
              <a:t>stmtList:current</a:t>
            </a:r>
            <a:r>
              <a:rPr lang="en-US" sz="1600" dirty="0"/>
              <a:t> stmt:s4”         [s1, s2, s3, s4]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10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Unary Minus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539" y="1600200"/>
            <a:ext cx="8088922" cy="4525963"/>
          </a:xfrm>
        </p:spPr>
        <p:txBody>
          <a:bodyPr>
            <a:no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precedences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and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associativities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of operators */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precedence left PLUS, MINUS;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precedence left TIMES, DIVIDE;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precedence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nonassoc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UMINUS;     // Also used for precedence of unary minus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::=  . . .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|   </a:t>
            </a:r>
            <a:r>
              <a:rPr lang="en-US" sz="1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MINUS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exp:e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{:  RESULT = new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UnaryMinusNode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(e);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:}    %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UMINUS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/* artificially elevate the precedence to that of UMINUS */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|   exp:e1 </a:t>
            </a:r>
            <a:r>
              <a:rPr lang="en-US" sz="1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PLUS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exp:e2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{:  RESULT = new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PlusNode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(e1, e2);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:}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|   exp:e1 </a:t>
            </a:r>
            <a:r>
              <a:rPr lang="en-US" sz="1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MINUS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exp:e2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{:  RESULT = new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MinusNode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(e1, e2);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. . .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14</a:t>
            </a:fld>
            <a:endParaRPr lang="en-US"/>
          </a:p>
        </p:txBody>
      </p:sp>
      <p:sp>
        <p:nvSpPr>
          <p:cNvPr id="5" name="Speech Bubble: Rectangle with Corners Rounded 4"/>
          <p:cNvSpPr/>
          <p:nvPr/>
        </p:nvSpPr>
        <p:spPr>
          <a:xfrm>
            <a:off x="3558870" y="1757852"/>
            <a:ext cx="4558353" cy="1040642"/>
          </a:xfrm>
          <a:prstGeom prst="wedgeRoundRectCallout">
            <a:avLst>
              <a:gd name="adj1" fmla="val -66267"/>
              <a:gd name="adj2" fmla="val 13191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precedence of a rule is that of the </a:t>
            </a:r>
            <a:r>
              <a:rPr lang="en-US" u="sng" dirty="0"/>
              <a:t>last</a:t>
            </a:r>
            <a:r>
              <a:rPr lang="en-US" dirty="0"/>
              <a:t> token of the rule, unless assigned a specific precedence via “%</a:t>
            </a:r>
            <a:r>
              <a:rPr lang="en-US" dirty="0" err="1"/>
              <a:t>prec</a:t>
            </a:r>
            <a:r>
              <a:rPr lang="en-US" dirty="0"/>
              <a:t> &lt;TOKEN&gt;”</a:t>
            </a:r>
          </a:p>
        </p:txBody>
      </p:sp>
      <p:sp>
        <p:nvSpPr>
          <p:cNvPr id="6" name="Speech Bubble: Rectangle with Corners Rounded 5"/>
          <p:cNvSpPr/>
          <p:nvPr/>
        </p:nvSpPr>
        <p:spPr>
          <a:xfrm>
            <a:off x="3778677" y="409698"/>
            <a:ext cx="4558353" cy="1040642"/>
          </a:xfrm>
          <a:prstGeom prst="wedgeRoundRectCallout">
            <a:avLst>
              <a:gd name="adj1" fmla="val -66267"/>
              <a:gd name="adj2" fmla="val 13191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UMINUS is a phony token never returned by the scanner.  UMINUS is solely for the purpose of being used in “%</a:t>
            </a:r>
            <a:r>
              <a:rPr lang="en-US" dirty="0" err="1"/>
              <a:t>prec</a:t>
            </a:r>
            <a:r>
              <a:rPr lang="en-US" dirty="0"/>
              <a:t> UMINUS”</a:t>
            </a:r>
          </a:p>
        </p:txBody>
      </p:sp>
    </p:spTree>
    <p:extLst>
      <p:ext uri="{BB962C8B-B14F-4D97-AF65-F5344CB8AC3E}">
        <p14:creationId xmlns:p14="http://schemas.microsoft.com/office/powerpoint/2010/main" val="398200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CUP Demo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15</a:t>
            </a:fld>
            <a:endParaRPr lang="en-US"/>
          </a:p>
        </p:txBody>
      </p:sp>
      <p:sp>
        <p:nvSpPr>
          <p:cNvPr id="5" name="AutoShape 2" descr="data:image/jpeg;base64,/9j/4AAQSkZJRgABAQAAAQABAAD/2wCEAAkGBw8RDxAPEBAQEBAPDxANEBAREA8PEBAPFBEXFhQSFBUYHCkgGBolHBQUITEhJSkrLi4uFx8zODMuNygtLisBCgoKDg0OFBAQGyscHxwsLC8sLCssNzctLTcsNywsKywsLSssLCwsNyssLCwsMSwrLCs3LCwsLDcwNDc3NywsOP/AABEIAOEA4QMBEQACEQEDEQH/xAAbAAEAAgMBAQAAAAAAAAAAAAAAAwQBAgUGB//EAEoQAAIBAwAFBgkIBggHAAAAAAABAgMEEQUSITFRBkFhcZGxIjJCUnKBkqHBBxMUM1OC0dIWI0Oy4fEVF0RUYpSiwjRjc4OFk/D/xAAYAQEBAQEBAAAAAAAAAAAAAAAAAQIDBP/EADYRAQACAAMGAgQOAwAAAAAAAAABAgMRUQQTFCExQRJhFXGR0QUiMlJTgYKSk6GisdLwM2LB/9oADAMBAAIRAxEAPwD7iAAAAAAAAAAAAAAAAAAAAAAAAAAAAAAAAAAAAAAAAAAAAAAAAAAAAAAAAAAAAAAAAAAAAAAAAAAAAAAAAAMNga/OIDZSQGQAAAAAAAAAAAAAAAAAAAAAAAAAAAAMNgc27usPCMzLcQqfOzZlcoWKFxJbyxKTDpUqmTbCQAAAAAAAAAAAAAAAAAAAAAAAAAAAGlXcBxqi8Pac3R0qFGODcQxMt3boZGbMKWAJioAAAAAAAAAAAAAAAAAAAAAAAAAABhoDlX1HDyjEw3Es2dzzMRJMOpGWTbDIAAAAAAAAAAAAAAAAAAAAAAAAAAAAACKtTyiSsORXpOLMTDcSv2VbKwaiWZhdNMgAAAAAAAAAAAAAAAAAAAAAAAAAAAAACpeUsokrEqVq8SMw1Lrxew2wyAAAAAAAAAAAAAAAAAAAAAAAAAAAAAAiuNxJWFClDwjLUulBbDbDYAAAAAAAAAAAAAAAAAAAAAAAA0dWK8pdoGjuYcfcwMfSo9PuAfSVwYD6R0e8CCvcZ2Y95JWGKEsc3vEErH0jo95UPpK4MB9KjwfuAyrmPF9gGyrRflLuA3TAyAAAAAAAAAAAAAABFWrqPS+AFKtfvil0LawK0rnPT1vIEVS7jFZlOMFxk4x7yZrETKlU5R2UfGuqXqmpdxmcSkd2ow7z2Q/pdYfbt9VOq/gZ31NWtzfRlcrrLmdR/cfxY31Tc2b/AKVWvMqr+7H8Rvam5sLlLb+bV9mH5hvYXdWb/pRbeZV9mH5hvYTc2YfKq1541V92P5hvam5silyus+f5xfc/iN9U3Nmv6X2HPWlHrp1fghvqam5volp8prGW66p7fOk4/vGt7TVJwrx2XaN/Tmswq05+jKMu41ExPRiYmOqZXGP4bCosUr98c9D/ABAu0blS2bmBOAAAAAAAAAAAAHEVwpuaziSck1z7HjKA8zym0jXtIa0aE6zefCipOnDpm1tRzxMSaRyjN1wsOLzznJ88vuVF7WzmvKEfNpfq0vWtvazxWxr27vbXBpXs5U5uTzJuT4ybk+1nOebr0SU5FRbpTKkrtGqaiWJhdpVzWaZLEbgubOTLuBmZK9SuTNclOtWMzLUQo1ahGoVKkjLSLOHlbHxWxkV0LPlBeUfEuKmF5M385HHDEs49RuMS1eksWwqW6w97yU01cXaanQlHCz88oyVGXRl7n1ZPZhYs36w8WNhRTpL10qqpwWtLLS9bfQdnB3IPYn0IDYAAAAAAAAAAAeEr3SdzXpeJVhUnLVztdNyerUjxWGtq3PKO18G1aVxI51nv594nSf3jmkT2XqN9Nb8SXTv7TiqO6s7Kv9dbU5PztSOfaWGZmlZ6w3W9q9JcytyJ0ZPxVUp+jUl/vTOc7PSXSNovCnP5ObZ+Jc1V6SpT7kjHDRrLfFW0hFP5OJeTdrH+Ki/hInDaSvFeTH9X1dbrik+uE4/Fjh51OJjRlchbpftaP+v8BuLanEV0bLkTdfa0e2f4DcW1N/XRl8ibr7Wj2z/Abi2pv66NJchrp/taPbP8BuLanEV0Y/q/rvfcUl1RnL8Bw86nExoR+Tib8a6jjoov4yHDTqcV5JofJxQ8u6qv0Y04d+S8NGqcVOi1R5C6NhjWdWrjzqu/2EjUbPSPNidpvPk6VrovR9DbStqeVuk460vallnSMOsdIc7Yl56ys1b+W6KUV2s2w5V9eqLim3OpUepThnMqkuC6FzvcltO2Dg2xM56RHWe0f3tHeUmcn0BHFQAAAAAAAAAAAeL5TaPp1K0lUjnDU4STcZwk4+NCS2xe/cdsHaMTBmZpPXrHafXE8pSYiXJVve0/q6tO4jzQuE6VTf8AbQTT2cYes9G82XF+XWcOda84+7PP2W+pMrR5pVpacfrrS4gkts6cY3MPV823L/ShwdLf48Ws+U/Fn9XL8zxaw3jyjstilcQpN+TWzQl2VEh6N2rrWk2j/XnH6czx11dS3u6U/EqU5582cZdzPLfBxKfKrMeuFzhbijmqaOekCSOQN1kA8gaSyBHLPSBFNAVbivTh484Q9KUY95uuHe/yYmfVBm5dTlFYp6quaM5eZTl87P2YZZ6o+DdrmM93MRrMZR7Zyhnx11RPTLlj5m1uqufKdNUILpbquL7Ey8DFf8mJSv15z+nP85g8WkI5QvqnjSo2sduyGbmtjolJRjF/dkM9jw+kWxZ8/i19kZzPtqfGnyWdGaNp06iktaVSbip1aknOrJJ5w5Pct+xYS4HHG2nExYis8qx0rHKI+r/s5ysViHr6V5Jb/CXTv7TzqvU6iksr+QG4AAAAAAAAAB53lHTxVjLzoY9af8UBzIgSxAkwmsNZXB7UInKc4FWvoSzqPNS1t5vjKhSk+1o9VNt2nD5UxLR6rT72ZrE9mtPk1Yx2Qt40/wDpudL91o6T8JbVPyrzPryn94PBVlcmLbOVK6j6N9exXYqhfSWN3is+ulf4p4I/spP0apc1xpBdWkb34zHpC/zMP8OvuXwR5+1JHk5D+9aQ/wA9Xfexx9vo8P7kHh85Zlych/etIf52uu5k4+30eH9yDw+co3yapc9xpB/+QvF3TL6Qv8zD/Dr7k8HnPtRy5MW3PK7l6V/fS76g9JY3aKR9iv8AE8Ef2WJ8m7NrEqOuv+ZOrU/ekyektpic4tl6oiP2hfBDFLk/YwacLS2i1uaoUlLtxkxf4Q2q/K2LaftT7zwV0XIwUViKUVwSSXuPLaZtOc82mkiCKQE2jaDnVSW9Jy29H8wOnOLi8NYYEtvW1Xnm5+oDrJgAAAAAAAAAHI5SU804S82WPU1+KQHBiBJFgSxYEkWBLFgSRYEkZAbqQByA0cgI5MCOTAjkwI5MCKTAikB1+TdPwqk+CUV69r7kB2Lqipxa51tT6QOOmB17KeYR6NnYBOAAAAAAAAAraRo69KcedxyutbV3AeRiwJIsCWLAkiwN4sCRSA3UgM6wDWAw5AaOQGjYEcmBHJgRyYEcmB6bQVHVoxfPNufbu9yQF9sDz7ltb6WB1tG/V+tgWwAAAAAAAAADx+kaPzdWcebOsvRe1f8A3QBDFgSRYEikBupAbqQGykBnWAawGHIDVyA0cgNHIDSTAjkwMUabnOMFvk1Ht5wPZrVjFblGKS27EkgOXf6RUk4Q3c8uPQgKEWB6G1pasIx4Lb184EoAAAAAAAAABxeUltmMaq8nwZdT3Pt7wOAmBupAbqQGykBupAZUgM6wDWAxrAYcgNXIDRyA0cgNGwJrOq4S144yk0m1nGQJ6txOe2Um+vd2AIZbwtrfMgO3o6w1fDn43MuHX0gdEAAAAAAAAAAAaVqalGUZbpJpgeMuqDpzlB74vHWuZgR5A2UgNlIDZSAzrAZ1gGsBjWAw5AauQGrkBq2BmEW2kllt4S4sDo0tD135Kj1yXwAv0NB+fP1RXxYHTt7WFPxYpdO9v1gTAAAAAAAAAAADSVRAQTuUgOPpnVmlJY1o7OuPADjAAAGcgZ1gGsA1gGsBjIGAAADp6GjGL+ceM7orhxYHdp3KYE8aiA3TAyAAAAAAAAAMCpdXMYLLaS4vYBwrvTa3QTfTuQHMq6Qqy8rHVsAq1Kj3tt9bAxQvI51G8N7unoAtgAAAAAAAAAACvXuYxernwu4DWE+dMCzSvqkd0s9D2gdG103jx1jpW1dgHds7yM1mLT6gLqYGQAAAAAAAK2kLlUqcpvmW7i+ZAeKu7udWWtN9S5l1AQAZArXcsLIHkdM3slnGwBoPl2qbVK7y4bo1llyj0TXOulbesD3ltcQqQjUpzjOElmM4tSi10NASAAAAAAAxOSSbbSSWW28JLi2B4zTfLmnl0rR673Sr+QvQ859O7rAg0RfTe1tvO152tsD1VrPK+AFjAGAJaFeUJKUHhr39DA9loi9VanrbmnqyXBgXgAAAAAAAKGm7Z1KMorfskulrmA8W4tPDWGtjT3pgZUQN1ECve2+UB5fSejW87APL3ug2+YCHR0Lu0k5W9SVPLzKO+nL0oPY+veB63R/Leoklc27fGdF7/uSf+4DuW/Kizn+11HwqQnH34x7wLsNK2z3V6L/7kPxAzLSlut9el/7IfiBUr8pbOH7ZSfCEZT96WAOLfctt6t7eUn51VqC69WOW+1AeU0pWvbx/r6jcM5VKPgUl91b+t5A2sdCNY2Aep0Zo9xxsA9JZ2+NoFhwA0cQNcAet5OWkqdNuWxzetjgsbMgdcAAAAAAADWosoDz2mLTPhKGs1wajJroe5+vtQHCp1KcpaimlU+yqfqqvqjLZLri2gJ3Bp4aafBppgZSAiq2cZcwFGtoZPdgCnV0E/N7MAVZ6C/wPsAgloOPD3Aa/0HDh7gH9Bw4LsA3joOPD3ATU9BrzX2AWqWg35vcgLtHQ6W/CAu0rOMeYCZoDTVzsSy+C2sDWUUpaspKMvM8ap7Edq63hdIHX0bZRTT1XnjLGV1JbF7wPQ0Y4QEgAAAAAAAACGrSyBx9J6FpVo6tSEZrpWcdT5gPP1uT1xS/4a6q01zU6mLikuhRnnAFGpcaSpfWWlC4XnUZyoz7G8diAhfKulDZXtbyhxbpxqR7fBAmocrdHS3XKi+E6VaPvUWveBdp6bsnuvLT13FKH77QFylXpS8SrRn6FalPukBMoZ3LPVh9wG6t5fZy9lgPo0vs5ey/wA1dNresdewCKpVhHxqlKPpVaUe9gU6mmbOO+8tF0K5oyfZFsClX5V6OhvuoyfCnTrVPeo494EK5U0Z7KNve3HBxpKEfabeOwCenc6QqfV2dGgvOr1J1ZezDC7UBeoaFuan191Uknvp0VG2p9T1PCfrYHb0doanSWIQjFb3hb3xb5wOxRoJAWEAAAAAAAAAAANXECKdBMCvUs0+YCtU0cnzAc275N29Tx6NOXpQi33Acm45B2Mv7PFei5R7mBzq3ya2T8ipHqqS+OQKk/kvteadxHqnT/ACARP5L6PNXuV96n+UAvkvo89e59qn+UCWHyYWvPO4l1zh+QC3R+TayXkTl11JfDAHRt+QllH+zxfpOUu9gda15OUIeJRpx9GEV8AOjT0clzAWadmlzAWIUEBMoAbAAAAAAAAAAAAAAAMAY1QMOCA1dJAauigMfMIDH0dAPo6Az8wgMqigNlSQGVBAbaoDAGQAAAAAAAAAAAAAAAAAAAAAAAAAAAAAAAAAAAAAAAAA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w8RDxAPEBAQEBAPDxANEBAREA8PEBAPFBEXFhQSFBUYHCkgGBolHBQUITEhJSkrLi4uFx8zODMuNygtLisBCgoKDg0OFBAQGyscHxwsLC8sLCssNzctLTcsNywsKywsLSssLCwsNyssLCwsMSwrLCs3LCwsLDcwNDc3NywsOP/AABEIAOEA4QMBEQACEQEDEQH/xAAbAAEAAgMBAQAAAAAAAAAAAAAAAwQBAgUGB//EAEoQAAIBAwAFBgkIBggHAAAAAAABAgMEEQUSITFRBkFhcZGxIjJCUnKBkqHBBxMUM1OC0dIWI0Oy4fEVF0RUYpSiwjRjc4OFk/D/xAAYAQEBAQEBAAAAAAAAAAAAAAAAAQIDBP/EADYRAQACAAMGAgQOAwAAAAAAAAABAgMRUQQTFCExQRJhFXGR0QUiMlJTgYKSk6GisdLwM2LB/9oADAMBAAIRAxEAPwD7iAAAAAAAAAAAAAAAAAAAAAAAAAAAAAAAAAAAAAAAAAAAAAAAAAAAAAAAAAAAAAAAAAAAAAAAAAAAAAAAAAMNga/OIDZSQGQAAAAAAAAAAAAAAAAAAAAAAAAAAAAMNgc27usPCMzLcQqfOzZlcoWKFxJbyxKTDpUqmTbCQAAAAAAAAAAAAAAAAAAAAAAAAAAAGlXcBxqi8Pac3R0qFGODcQxMt3boZGbMKWAJioAAAAAAAAAAAAAAAAAAAAAAAAAABhoDlX1HDyjEw3Es2dzzMRJMOpGWTbDIAAAAAAAAAAAAAAAAAAAAAAAAAAAAACKtTyiSsORXpOLMTDcSv2VbKwaiWZhdNMgAAAAAAAAAAAAAAAAAAAAAAAAAAAAACpeUsokrEqVq8SMw1Lrxew2wyAAAAAAAAAAAAAAAAAAAAAAAAAAAAAAiuNxJWFClDwjLUulBbDbDYAAAAAAAAAAAAAAAAAAAAAAAA0dWK8pdoGjuYcfcwMfSo9PuAfSVwYD6R0e8CCvcZ2Y95JWGKEsc3vEErH0jo95UPpK4MB9KjwfuAyrmPF9gGyrRflLuA3TAyAAAAAAAAAAAAAABFWrqPS+AFKtfvil0LawK0rnPT1vIEVS7jFZlOMFxk4x7yZrETKlU5R2UfGuqXqmpdxmcSkd2ow7z2Q/pdYfbt9VOq/gZ31NWtzfRlcrrLmdR/cfxY31Tc2b/AKVWvMqr+7H8Rvam5sLlLb+bV9mH5hvYXdWb/pRbeZV9mH5hvYTc2YfKq1541V92P5hvam5silyus+f5xfc/iN9U3Nmv6X2HPWlHrp1fghvqam5volp8prGW66p7fOk4/vGt7TVJwrx2XaN/Tmswq05+jKMu41ExPRiYmOqZXGP4bCosUr98c9D/ABAu0blS2bmBOAAAAAAAAAAAAHEVwpuaziSck1z7HjKA8zym0jXtIa0aE6zefCipOnDpm1tRzxMSaRyjN1wsOLzznJ88vuVF7WzmvKEfNpfq0vWtvazxWxr27vbXBpXs5U5uTzJuT4ybk+1nOebr0SU5FRbpTKkrtGqaiWJhdpVzWaZLEbgubOTLuBmZK9SuTNclOtWMzLUQo1ahGoVKkjLSLOHlbHxWxkV0LPlBeUfEuKmF5M385HHDEs49RuMS1eksWwqW6w97yU01cXaanQlHCz88oyVGXRl7n1ZPZhYs36w8WNhRTpL10qqpwWtLLS9bfQdnB3IPYn0IDYAAAAAAAAAAAeEr3SdzXpeJVhUnLVztdNyerUjxWGtq3PKO18G1aVxI51nv594nSf3jmkT2XqN9Nb8SXTv7TiqO6s7Kv9dbU5PztSOfaWGZmlZ6w3W9q9JcytyJ0ZPxVUp+jUl/vTOc7PSXSNovCnP5ObZ+Jc1V6SpT7kjHDRrLfFW0hFP5OJeTdrH+Ki/hInDaSvFeTH9X1dbrik+uE4/Fjh51OJjRlchbpftaP+v8BuLanEV0bLkTdfa0e2f4DcW1N/XRl8ibr7Wj2z/Abi2pv66NJchrp/taPbP8BuLanEV0Y/q/rvfcUl1RnL8Bw86nExoR+Tib8a6jjoov4yHDTqcV5JofJxQ8u6qv0Y04d+S8NGqcVOi1R5C6NhjWdWrjzqu/2EjUbPSPNidpvPk6VrovR9DbStqeVuk460vallnSMOsdIc7Yl56ys1b+W6KUV2s2w5V9eqLim3OpUepThnMqkuC6FzvcltO2Dg2xM56RHWe0f3tHeUmcn0BHFQAAAAAAAAAAAeL5TaPp1K0lUjnDU4STcZwk4+NCS2xe/cdsHaMTBmZpPXrHafXE8pSYiXJVve0/q6tO4jzQuE6VTf8AbQTT2cYes9G82XF+XWcOda84+7PP2W+pMrR5pVpacfrrS4gkts6cY3MPV823L/ShwdLf48Ws+U/Fn9XL8zxaw3jyjstilcQpN+TWzQl2VEh6N2rrWk2j/XnH6czx11dS3u6U/EqU5582cZdzPLfBxKfKrMeuFzhbijmqaOekCSOQN1kA8gaSyBHLPSBFNAVbivTh484Q9KUY95uuHe/yYmfVBm5dTlFYp6quaM5eZTl87P2YZZ6o+DdrmM93MRrMZR7Zyhnx11RPTLlj5m1uqufKdNUILpbquL7Ey8DFf8mJSv15z+nP85g8WkI5QvqnjSo2sduyGbmtjolJRjF/dkM9jw+kWxZ8/i19kZzPtqfGnyWdGaNp06iktaVSbip1aknOrJJ5w5Pct+xYS4HHG2nExYis8qx0rHKI+r/s5ysViHr6V5Jb/CXTv7TzqvU6iksr+QG4AAAAAAAAAB53lHTxVjLzoY9af8UBzIgSxAkwmsNZXB7UInKc4FWvoSzqPNS1t5vjKhSk+1o9VNt2nD5UxLR6rT72ZrE9mtPk1Yx2Qt40/wDpudL91o6T8JbVPyrzPryn94PBVlcmLbOVK6j6N9exXYqhfSWN3is+ulf4p4I/spP0apc1xpBdWkb34zHpC/zMP8OvuXwR5+1JHk5D+9aQ/wA9Xfexx9vo8P7kHh85Zlych/etIf52uu5k4+30eH9yDw+co3yapc9xpB/+QvF3TL6Qv8zD/Dr7k8HnPtRy5MW3PK7l6V/fS76g9JY3aKR9iv8AE8Ef2WJ8m7NrEqOuv+ZOrU/ekyektpic4tl6oiP2hfBDFLk/YwacLS2i1uaoUlLtxkxf4Q2q/K2LaftT7zwV0XIwUViKUVwSSXuPLaZtOc82mkiCKQE2jaDnVSW9Jy29H8wOnOLi8NYYEtvW1Xnm5+oDrJgAAAAAAAAAHI5SU804S82WPU1+KQHBiBJFgSxYEkWBLFgSRYEkZAbqQByA0cgI5MCOTAjkwI5MCKTAikB1+TdPwqk+CUV69r7kB2Lqipxa51tT6QOOmB17KeYR6NnYBOAAAAAAAAAraRo69KcedxyutbV3AeRiwJIsCWLAkiwN4sCRSA3UgM6wDWAw5AaOQGjYEcmBHJgRyYEcmB6bQVHVoxfPNufbu9yQF9sDz7ltb6WB1tG/V+tgWwAAAAAAAAADx+kaPzdWcebOsvRe1f8A3QBDFgSRYEikBupAbqQGykBnWAawGHIDVyA0cgNHIDSTAjkwMUabnOMFvk1Ht5wPZrVjFblGKS27EkgOXf6RUk4Q3c8uPQgKEWB6G1pasIx4Lb184EoAAAAAAAAABxeUltmMaq8nwZdT3Pt7wOAmBupAbqQGykBupAZUgM6wDWAxrAYcgNXIDRyA0cgNGwJrOq4S144yk0m1nGQJ6txOe2Um+vd2AIZbwtrfMgO3o6w1fDn43MuHX0gdEAAAAAAAAAAAaVqalGUZbpJpgeMuqDpzlB74vHWuZgR5A2UgNlIDZSAzrAZ1gGsBjWAw5AauQGrkBq2BmEW2kllt4S4sDo0tD135Kj1yXwAv0NB+fP1RXxYHTt7WFPxYpdO9v1gTAAAAAAAAAAADSVRAQTuUgOPpnVmlJY1o7OuPADjAAAGcgZ1gGsA1gGsBjIGAAADp6GjGL+ceM7orhxYHdp3KYE8aiA3TAyAAAAAAAAAMCpdXMYLLaS4vYBwrvTa3QTfTuQHMq6Qqy8rHVsAq1Kj3tt9bAxQvI51G8N7unoAtgAAAAAAAAAACvXuYxernwu4DWE+dMCzSvqkd0s9D2gdG103jx1jpW1dgHds7yM1mLT6gLqYGQAAAAAAAK2kLlUqcpvmW7i+ZAeKu7udWWtN9S5l1AQAZArXcsLIHkdM3slnGwBoPl2qbVK7y4bo1llyj0TXOulbesD3ltcQqQjUpzjOElmM4tSi10NASAAAAAAAxOSSbbSSWW28JLi2B4zTfLmnl0rR673Sr+QvQ859O7rAg0RfTe1tvO152tsD1VrPK+AFjAGAJaFeUJKUHhr39DA9loi9VanrbmnqyXBgXgAAAAAAAKGm7Z1KMorfskulrmA8W4tPDWGtjT3pgZUQN1ECve2+UB5fSejW87APL3ug2+YCHR0Lu0k5W9SVPLzKO+nL0oPY+veB63R/Leoklc27fGdF7/uSf+4DuW/Kizn+11HwqQnH34x7wLsNK2z3V6L/7kPxAzLSlut9el/7IfiBUr8pbOH7ZSfCEZT96WAOLfctt6t7eUn51VqC69WOW+1AeU0pWvbx/r6jcM5VKPgUl91b+t5A2sdCNY2Aep0Zo9xxsA9JZ2+NoFhwA0cQNcAet5OWkqdNuWxzetjgsbMgdcAAAAAAADWosoDz2mLTPhKGs1wajJroe5+vtQHCp1KcpaimlU+yqfqqvqjLZLri2gJ3Bp4aafBppgZSAiq2cZcwFGtoZPdgCnV0E/N7MAVZ6C/wPsAgloOPD3Aa/0HDh7gH9Bw4LsA3joOPD3ATU9BrzX2AWqWg35vcgLtHQ6W/CAu0rOMeYCZoDTVzsSy+C2sDWUUpaspKMvM8ap7Edq63hdIHX0bZRTT1XnjLGV1JbF7wPQ0Y4QEgAAAAAAAACGrSyBx9J6FpVo6tSEZrpWcdT5gPP1uT1xS/4a6q01zU6mLikuhRnnAFGpcaSpfWWlC4XnUZyoz7G8diAhfKulDZXtbyhxbpxqR7fBAmocrdHS3XKi+E6VaPvUWveBdp6bsnuvLT13FKH77QFylXpS8SrRn6FalPukBMoZ3LPVh9wG6t5fZy9lgPo0vs5ey/wA1dNresdewCKpVhHxqlKPpVaUe9gU6mmbOO+8tF0K5oyfZFsClX5V6OhvuoyfCnTrVPeo494EK5U0Z7KNve3HBxpKEfabeOwCenc6QqfV2dGgvOr1J1ZezDC7UBeoaFuan191Uknvp0VG2p9T1PCfrYHb0doanSWIQjFb3hb3xb5wOxRoJAWEAAAAAAAAAAANXECKdBMCvUs0+YCtU0cnzAc275N29Tx6NOXpQi33Acm45B2Mv7PFei5R7mBzq3ya2T8ipHqqS+OQKk/kvteadxHqnT/ACARP5L6PNXuV96n+UAvkvo89e59qn+UCWHyYWvPO4l1zh+QC3R+TayXkTl11JfDAHRt+QllH+zxfpOUu9gda15OUIeJRpx9GEV8AOjT0clzAWadmlzAWIUEBMoAbAAAAAAAAAAAAAAAMAY1QMOCA1dJAauigMfMIDH0dAPo6Az8wgMqigNlSQGVBAbaoDAGQAAAAAAAAAAAAAAAAAAAAAAAAAAAAAAAAAAAAAAAAAAP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upload.wikimedia.org/wikipedia/en/thumb/e/ed/CoffeeCup.svg/400px-CoffeeCup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31938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37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do we want?</a:t>
            </a:r>
          </a:p>
          <a:p>
            <a:pPr lvl="1"/>
            <a:r>
              <a:rPr lang="en-US" dirty="0"/>
              <a:t>An AST</a:t>
            </a:r>
          </a:p>
          <a:p>
            <a:pPr marL="0" indent="0">
              <a:buNone/>
            </a:pPr>
            <a:r>
              <a:rPr lang="en-US" dirty="0"/>
              <a:t>When do we want it?</a:t>
            </a:r>
          </a:p>
          <a:p>
            <a:pPr lvl="1"/>
            <a:r>
              <a:rPr lang="en-US" dirty="0"/>
              <a:t>Now!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2</a:t>
            </a:fld>
            <a:endParaRPr lang="en-US"/>
          </a:p>
        </p:txBody>
      </p:sp>
      <p:pic>
        <p:nvPicPr>
          <p:cNvPr id="2052" name="Picture 4" descr="http://files.abovetopsecret.com/files/img/lz53a8d53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69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little review of ASTs</a:t>
            </a:r>
          </a:p>
          <a:p>
            <a:pPr marL="0" indent="0">
              <a:buNone/>
            </a:pPr>
            <a:r>
              <a:rPr lang="en-US" dirty="0"/>
              <a:t>The philosophy and use of a </a:t>
            </a:r>
            <a:r>
              <a:rPr lang="en-US" i="1" dirty="0"/>
              <a:t>Parser Generator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08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288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Translating Lists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762000"/>
            <a:ext cx="36311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CFG</a:t>
            </a:r>
          </a:p>
          <a:p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|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IdList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comma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52400" y="1868269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AST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61925" y="2238377"/>
            <a:ext cx="1295400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52425" y="2352677"/>
            <a:ext cx="914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IdNode</a:t>
            </a:r>
            <a:endParaRPr lang="en-US" dirty="0"/>
          </a:p>
          <a:p>
            <a:r>
              <a:rPr lang="en-US" dirty="0"/>
              <a:t>“x”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419600" y="761999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x, y, z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1762125" y="2238377"/>
            <a:ext cx="1295400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952625" y="2352677"/>
            <a:ext cx="914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IdNode</a:t>
            </a:r>
            <a:endParaRPr lang="en-US" dirty="0"/>
          </a:p>
          <a:p>
            <a:r>
              <a:rPr lang="en-US" dirty="0"/>
              <a:t>“y”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3362325" y="2228853"/>
            <a:ext cx="1295400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552825" y="2343153"/>
            <a:ext cx="914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IdNode</a:t>
            </a:r>
            <a:endParaRPr lang="en-US" dirty="0"/>
          </a:p>
          <a:p>
            <a:r>
              <a:rPr lang="en-US" dirty="0"/>
              <a:t>“z”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83768" y="1600200"/>
            <a:ext cx="67903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/>
              <a:t>IdList</a:t>
            </a:r>
            <a:endParaRPr lang="en-US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5838825" y="2419945"/>
            <a:ext cx="67903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/>
              <a:t>IdList</a:t>
            </a:r>
            <a:endParaRPr lang="en-US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5181600" y="3181947"/>
            <a:ext cx="67903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/>
              <a:t>IdList</a:t>
            </a:r>
            <a:endParaRPr lang="en-US" i="1" dirty="0"/>
          </a:p>
        </p:txBody>
      </p:sp>
      <p:sp>
        <p:nvSpPr>
          <p:cNvPr id="50" name="TextBox 49"/>
          <p:cNvSpPr txBox="1"/>
          <p:nvPr/>
        </p:nvSpPr>
        <p:spPr>
          <a:xfrm>
            <a:off x="5261392" y="3886200"/>
            <a:ext cx="48218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1" dirty="0"/>
              <a:t>id</a:t>
            </a:r>
          </a:p>
          <a:p>
            <a:pPr algn="ctr"/>
            <a:r>
              <a:rPr lang="en-US" dirty="0"/>
              <a:t>“x”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82226" y="3200400"/>
            <a:ext cx="24237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,</a:t>
            </a:r>
          </a:p>
        </p:txBody>
      </p:sp>
      <p:cxnSp>
        <p:nvCxnSpPr>
          <p:cNvPr id="6" name="Straight Arrow Connector 5"/>
          <p:cNvCxnSpPr>
            <a:stCxn id="13" idx="2"/>
            <a:endCxn id="48" idx="0"/>
          </p:cNvCxnSpPr>
          <p:nvPr/>
        </p:nvCxnSpPr>
        <p:spPr>
          <a:xfrm flipH="1">
            <a:off x="6178341" y="1969532"/>
            <a:ext cx="644943" cy="450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" name="Straight Arrow Connector 8"/>
          <p:cNvCxnSpPr>
            <a:stCxn id="48" idx="2"/>
            <a:endCxn id="49" idx="0"/>
          </p:cNvCxnSpPr>
          <p:nvPr/>
        </p:nvCxnSpPr>
        <p:spPr>
          <a:xfrm flipH="1">
            <a:off x="5521116" y="2789277"/>
            <a:ext cx="657225" cy="3926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" name="Straight Arrow Connector 10"/>
          <p:cNvCxnSpPr>
            <a:stCxn id="48" idx="2"/>
          </p:cNvCxnSpPr>
          <p:nvPr/>
        </p:nvCxnSpPr>
        <p:spPr>
          <a:xfrm>
            <a:off x="6178341" y="2789277"/>
            <a:ext cx="647347" cy="4111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" name="Straight Arrow Connector 13"/>
          <p:cNvCxnSpPr>
            <a:stCxn id="49" idx="2"/>
            <a:endCxn id="50" idx="0"/>
          </p:cNvCxnSpPr>
          <p:nvPr/>
        </p:nvCxnSpPr>
        <p:spPr>
          <a:xfrm flipH="1">
            <a:off x="5502484" y="3551279"/>
            <a:ext cx="18632" cy="334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8" name="TextBox 27"/>
          <p:cNvSpPr txBox="1"/>
          <p:nvPr/>
        </p:nvSpPr>
        <p:spPr>
          <a:xfrm>
            <a:off x="6705600" y="2419945"/>
            <a:ext cx="24237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,</a:t>
            </a:r>
          </a:p>
        </p:txBody>
      </p:sp>
      <p:cxnSp>
        <p:nvCxnSpPr>
          <p:cNvPr id="16" name="Straight Arrow Connector 15"/>
          <p:cNvCxnSpPr>
            <a:stCxn id="48" idx="2"/>
            <a:endCxn id="52" idx="0"/>
          </p:cNvCxnSpPr>
          <p:nvPr/>
        </p:nvCxnSpPr>
        <p:spPr>
          <a:xfrm>
            <a:off x="6178341" y="2789277"/>
            <a:ext cx="25072" cy="4111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1" name="TextBox 30"/>
          <p:cNvSpPr txBox="1"/>
          <p:nvPr/>
        </p:nvSpPr>
        <p:spPr>
          <a:xfrm>
            <a:off x="6627927" y="3239869"/>
            <a:ext cx="488211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1" dirty="0"/>
              <a:t>id</a:t>
            </a:r>
          </a:p>
          <a:p>
            <a:pPr algn="ctr"/>
            <a:r>
              <a:rPr lang="en-US" dirty="0"/>
              <a:t>“y”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99736" y="2438400"/>
            <a:ext cx="47153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b="1" dirty="0"/>
              <a:t>id</a:t>
            </a:r>
          </a:p>
          <a:p>
            <a:pPr algn="ctr"/>
            <a:r>
              <a:rPr lang="en-US" dirty="0"/>
              <a:t>“z”</a:t>
            </a:r>
          </a:p>
        </p:txBody>
      </p:sp>
      <p:cxnSp>
        <p:nvCxnSpPr>
          <p:cNvPr id="34" name="Straight Arrow Connector 33"/>
          <p:cNvCxnSpPr>
            <a:stCxn id="13" idx="2"/>
            <a:endCxn id="28" idx="0"/>
          </p:cNvCxnSpPr>
          <p:nvPr/>
        </p:nvCxnSpPr>
        <p:spPr>
          <a:xfrm>
            <a:off x="6823284" y="1969532"/>
            <a:ext cx="3503" cy="450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7" name="Straight Arrow Connector 36"/>
          <p:cNvCxnSpPr>
            <a:stCxn id="13" idx="2"/>
            <a:endCxn id="33" idx="0"/>
          </p:cNvCxnSpPr>
          <p:nvPr/>
        </p:nvCxnSpPr>
        <p:spPr>
          <a:xfrm>
            <a:off x="6823284" y="1969532"/>
            <a:ext cx="812222" cy="4688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2" name="Straight Connector 21"/>
          <p:cNvCxnSpPr>
            <a:stCxn id="5" idx="3"/>
            <a:endCxn id="44" idx="1"/>
          </p:cNvCxnSpPr>
          <p:nvPr/>
        </p:nvCxnSpPr>
        <p:spPr>
          <a:xfrm>
            <a:off x="1457325" y="2695577"/>
            <a:ext cx="3048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4" idx="3"/>
            <a:endCxn id="46" idx="1"/>
          </p:cNvCxnSpPr>
          <p:nvPr/>
        </p:nvCxnSpPr>
        <p:spPr>
          <a:xfrm flipV="1">
            <a:off x="3057525" y="2686053"/>
            <a:ext cx="304800" cy="952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958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5" grpId="0" animBg="1"/>
      <p:bldP spid="42" grpId="0" animBg="1"/>
      <p:bldP spid="43" grpId="0"/>
      <p:bldP spid="44" grpId="0" animBg="1"/>
      <p:bldP spid="45" grpId="0" animBg="1"/>
      <p:bldP spid="46" grpId="0" animBg="1"/>
      <p:bldP spid="47" grpId="0" animBg="1"/>
      <p:bldP spid="13" grpId="0" animBg="1"/>
      <p:bldP spid="48" grpId="0" animBg="1"/>
      <p:bldP spid="49" grpId="0" animBg="1"/>
      <p:bldP spid="50" grpId="0" animBg="1"/>
      <p:bldP spid="52" grpId="0" animBg="1"/>
      <p:bldP spid="28" grpId="0" animBg="1"/>
      <p:bldP spid="31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Parser Generators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Tools that take an SDT spec and build an AST</a:t>
            </a:r>
          </a:p>
          <a:p>
            <a:pPr lvl="1"/>
            <a:r>
              <a:rPr lang="en-US" dirty="0"/>
              <a:t>YACC: Yet Another Compiler </a:t>
            </a:r>
            <a:r>
              <a:rPr lang="en-US" dirty="0" err="1"/>
              <a:t>Compiler</a:t>
            </a:r>
            <a:endParaRPr lang="en-US" dirty="0"/>
          </a:p>
          <a:p>
            <a:pPr lvl="1"/>
            <a:r>
              <a:rPr lang="en-US" dirty="0"/>
              <a:t>Java CUP: Constructor of Useful Parsers</a:t>
            </a:r>
          </a:p>
          <a:p>
            <a:pPr marL="0" indent="0">
              <a:buNone/>
            </a:pPr>
            <a:r>
              <a:rPr lang="en-US" dirty="0"/>
              <a:t>Conceptually similar to </a:t>
            </a:r>
            <a:r>
              <a:rPr lang="en-US" dirty="0" err="1"/>
              <a:t>JLex</a:t>
            </a:r>
            <a:endParaRPr lang="en-US" dirty="0"/>
          </a:p>
          <a:p>
            <a:pPr lvl="1"/>
            <a:r>
              <a:rPr lang="en-US" dirty="0"/>
              <a:t>Input: Language rules + actions</a:t>
            </a:r>
          </a:p>
          <a:p>
            <a:pPr lvl="1"/>
            <a:r>
              <a:rPr lang="en-US" dirty="0"/>
              <a:t>Output: Java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553200" y="4467999"/>
            <a:ext cx="1295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Java CUP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53200" y="355359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Parser spec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xxx.cup</a:t>
            </a:r>
            <a:r>
              <a:rPr lang="en-US" dirty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38800" y="5498068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Parser Source</a:t>
            </a:r>
          </a:p>
          <a:p>
            <a:pPr algn="ctr"/>
            <a:r>
              <a:rPr lang="en-US" dirty="0"/>
              <a:t>(parser.java)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15200" y="5498068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Symbols</a:t>
            </a:r>
          </a:p>
          <a:p>
            <a:pPr algn="ctr"/>
            <a:r>
              <a:rPr lang="en-US" dirty="0"/>
              <a:t>(sym.java)</a:t>
            </a:r>
          </a:p>
        </p:txBody>
      </p:sp>
      <p:cxnSp>
        <p:nvCxnSpPr>
          <p:cNvPr id="10" name="Straight Arrow Connector 9"/>
          <p:cNvCxnSpPr>
            <a:stCxn id="6" idx="2"/>
            <a:endCxn id="5" idx="0"/>
          </p:cNvCxnSpPr>
          <p:nvPr/>
        </p:nvCxnSpPr>
        <p:spPr>
          <a:xfrm>
            <a:off x="7200900" y="4199930"/>
            <a:ext cx="0" cy="2680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2"/>
            <a:endCxn id="7" idx="0"/>
          </p:cNvCxnSpPr>
          <p:nvPr/>
        </p:nvCxnSpPr>
        <p:spPr>
          <a:xfrm flipH="1">
            <a:off x="6400800" y="5077599"/>
            <a:ext cx="800100" cy="420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2"/>
          </p:cNvCxnSpPr>
          <p:nvPr/>
        </p:nvCxnSpPr>
        <p:spPr>
          <a:xfrm>
            <a:off x="7200900" y="5077599"/>
            <a:ext cx="952500" cy="4850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617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Java CUP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Parser.java</a:t>
            </a:r>
          </a:p>
          <a:p>
            <a:pPr lvl="1"/>
            <a:r>
              <a:rPr lang="en-US" dirty="0"/>
              <a:t>Constructor takes </a:t>
            </a:r>
            <a:r>
              <a:rPr lang="en-US" dirty="0" err="1"/>
              <a:t>arg</a:t>
            </a:r>
            <a:r>
              <a:rPr lang="en-US" dirty="0"/>
              <a:t> of type Scanner (i.e., </a:t>
            </a:r>
            <a:r>
              <a:rPr lang="en-US" dirty="0" err="1"/>
              <a:t>yylex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Contains a parsing method</a:t>
            </a:r>
          </a:p>
          <a:p>
            <a:pPr lvl="2"/>
            <a:r>
              <a:rPr lang="en-US" dirty="0"/>
              <a:t>return: Symbol whose value contains </a:t>
            </a:r>
            <a:br>
              <a:rPr lang="en-US" dirty="0"/>
            </a:br>
            <a:r>
              <a:rPr lang="en-US" dirty="0"/>
              <a:t>translation of root nonterminal</a:t>
            </a:r>
          </a:p>
          <a:p>
            <a:pPr lvl="1"/>
            <a:r>
              <a:rPr lang="en-US" dirty="0"/>
              <a:t>Uses output of </a:t>
            </a:r>
            <a:r>
              <a:rPr lang="en-US" dirty="0" err="1"/>
              <a:t>JLex</a:t>
            </a:r>
            <a:endParaRPr lang="en-US" dirty="0"/>
          </a:p>
          <a:p>
            <a:pPr lvl="2"/>
            <a:r>
              <a:rPr lang="en-US" dirty="0"/>
              <a:t>Depends on scanner and </a:t>
            </a:r>
            <a:r>
              <a:rPr lang="en-US" dirty="0" err="1"/>
              <a:t>TokenVals</a:t>
            </a:r>
            <a:endParaRPr lang="en-US" dirty="0"/>
          </a:p>
          <a:p>
            <a:pPr lvl="2"/>
            <a:r>
              <a:rPr lang="en-US" dirty="0"/>
              <a:t>sym.java defines the communication</a:t>
            </a:r>
          </a:p>
          <a:p>
            <a:pPr marL="685800" lvl="2" indent="0">
              <a:buNone/>
            </a:pPr>
            <a:r>
              <a:rPr lang="en-US" dirty="0"/>
              <a:t>    language</a:t>
            </a:r>
          </a:p>
          <a:p>
            <a:pPr lvl="1"/>
            <a:r>
              <a:rPr lang="en-US" dirty="0"/>
              <a:t>Uses </a:t>
            </a:r>
            <a:r>
              <a:rPr lang="en-US" dirty="0" err="1"/>
              <a:t>defs</a:t>
            </a:r>
            <a:r>
              <a:rPr lang="en-US" dirty="0"/>
              <a:t> of AST classes </a:t>
            </a:r>
          </a:p>
          <a:p>
            <a:pPr lvl="2"/>
            <a:r>
              <a:rPr lang="en-US" dirty="0"/>
              <a:t>Also in </a:t>
            </a:r>
            <a:r>
              <a:rPr lang="en-US" dirty="0" err="1"/>
              <a:t>xxx.cup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0" y="3733800"/>
            <a:ext cx="1295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Java CUP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0" y="2819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Parser spec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xxx.cup</a:t>
            </a:r>
            <a:r>
              <a:rPr lang="en-US" dirty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3600" y="4763869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Parser Source</a:t>
            </a:r>
          </a:p>
          <a:p>
            <a:pPr algn="ctr"/>
            <a:r>
              <a:rPr lang="en-US" dirty="0"/>
              <a:t>(parser.java)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0" y="47638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Symbols</a:t>
            </a:r>
          </a:p>
          <a:p>
            <a:pPr algn="ctr"/>
            <a:r>
              <a:rPr lang="en-US" dirty="0"/>
              <a:t>(sym.java)</a:t>
            </a:r>
          </a:p>
        </p:txBody>
      </p:sp>
      <p:cxnSp>
        <p:nvCxnSpPr>
          <p:cNvPr id="10" name="Straight Arrow Connector 9"/>
          <p:cNvCxnSpPr>
            <a:stCxn id="6" idx="2"/>
            <a:endCxn id="5" idx="0"/>
          </p:cNvCxnSpPr>
          <p:nvPr/>
        </p:nvCxnSpPr>
        <p:spPr>
          <a:xfrm>
            <a:off x="7505700" y="3465731"/>
            <a:ext cx="0" cy="2680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2"/>
            <a:endCxn id="7" idx="0"/>
          </p:cNvCxnSpPr>
          <p:nvPr/>
        </p:nvCxnSpPr>
        <p:spPr>
          <a:xfrm flipH="1">
            <a:off x="6705600" y="4343400"/>
            <a:ext cx="800100" cy="420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2"/>
          </p:cNvCxnSpPr>
          <p:nvPr/>
        </p:nvCxnSpPr>
        <p:spPr>
          <a:xfrm>
            <a:off x="7505700" y="4343400"/>
            <a:ext cx="952500" cy="4850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peech Bubble: Rectangle with Corners Rounded 8"/>
          <p:cNvSpPr/>
          <p:nvPr/>
        </p:nvSpPr>
        <p:spPr>
          <a:xfrm>
            <a:off x="6172200" y="5830668"/>
            <a:ext cx="2362200" cy="874931"/>
          </a:xfrm>
          <a:prstGeom prst="wedgeRoundRectCallout">
            <a:avLst>
              <a:gd name="adj1" fmla="val 36171"/>
              <a:gd name="adj2" fmla="val -10285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Defines the token names used by both </a:t>
            </a:r>
            <a:r>
              <a:rPr lang="en-US" dirty="0" err="1">
                <a:solidFill>
                  <a:schemeClr val="tx1"/>
                </a:solidFill>
              </a:rPr>
              <a:t>JLex</a:t>
            </a:r>
            <a:r>
              <a:rPr lang="en-US" dirty="0">
                <a:solidFill>
                  <a:schemeClr val="tx1"/>
                </a:solidFill>
              </a:rPr>
              <a:t> and Java CUP</a:t>
            </a:r>
          </a:p>
        </p:txBody>
      </p:sp>
    </p:spTree>
    <p:extLst>
      <p:ext uri="{BB962C8B-B14F-4D97-AF65-F5344CB8AC3E}">
        <p14:creationId xmlns:p14="http://schemas.microsoft.com/office/powerpoint/2010/main" val="142060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Java CUP Input Spec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r>
              <a:rPr lang="en-US" dirty="0"/>
              <a:t>Terminal &amp; nonterminal declarations</a:t>
            </a:r>
          </a:p>
          <a:p>
            <a:r>
              <a:rPr lang="en-US" dirty="0"/>
              <a:t>Optional precedence and associativity declarations</a:t>
            </a:r>
          </a:p>
          <a:p>
            <a:r>
              <a:rPr lang="en-US" dirty="0"/>
              <a:t>Grammar with rules and actions [no actions shown here]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1219200"/>
            <a:ext cx="418255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Grammar rules</a:t>
            </a:r>
            <a:endParaRPr lang="en-US" u="sng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Expr ::=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intliteral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|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|  Expr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plus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Expr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|  Expr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times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Expr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|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lparens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Expr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rparens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5245" y="2895600"/>
            <a:ext cx="294183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Terminal and </a:t>
            </a:r>
            <a:r>
              <a:rPr lang="en-US" b="1" u="sng" dirty="0" err="1"/>
              <a:t>Nonterminals</a:t>
            </a:r>
            <a:endParaRPr lang="en-US" u="sng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terminal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intliteral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terminal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id;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terminal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plus;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terminal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minus;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terminal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times;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terminal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lparen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terminal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rparen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non terminal Expr;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00600" y="5509371"/>
            <a:ext cx="40446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Precedence and Associativity</a:t>
            </a:r>
            <a:endParaRPr lang="en-US" u="sng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precedence left plus, minus;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precedence left times;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prededence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nonassoc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less;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74836" y="3903003"/>
            <a:ext cx="12845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lowest </a:t>
            </a:r>
          </a:p>
          <a:p>
            <a:r>
              <a:rPr lang="en-US" dirty="0"/>
              <a:t>precedence</a:t>
            </a:r>
          </a:p>
          <a:p>
            <a:r>
              <a:rPr lang="en-US" dirty="0"/>
              <a:t>first</a:t>
            </a:r>
          </a:p>
        </p:txBody>
      </p:sp>
      <p:sp>
        <p:nvSpPr>
          <p:cNvPr id="8" name="Freeform 7"/>
          <p:cNvSpPr/>
          <p:nvPr/>
        </p:nvSpPr>
        <p:spPr>
          <a:xfrm>
            <a:off x="8621170" y="4630454"/>
            <a:ext cx="259571" cy="1236293"/>
          </a:xfrm>
          <a:custGeom>
            <a:avLst/>
            <a:gdLst>
              <a:gd name="connsiteX0" fmla="*/ 209550 w 798790"/>
              <a:gd name="connsiteY0" fmla="*/ 0 h 1120121"/>
              <a:gd name="connsiteX1" fmla="*/ 685800 w 798790"/>
              <a:gd name="connsiteY1" fmla="*/ 352425 h 1120121"/>
              <a:gd name="connsiteX2" fmla="*/ 742950 w 798790"/>
              <a:gd name="connsiteY2" fmla="*/ 1028700 h 1120121"/>
              <a:gd name="connsiteX3" fmla="*/ 0 w 798790"/>
              <a:gd name="connsiteY3" fmla="*/ 1095375 h 1120121"/>
              <a:gd name="connsiteX0" fmla="*/ 209550 w 688456"/>
              <a:gd name="connsiteY0" fmla="*/ 0 h 1095375"/>
              <a:gd name="connsiteX1" fmla="*/ 685800 w 688456"/>
              <a:gd name="connsiteY1" fmla="*/ 352425 h 1095375"/>
              <a:gd name="connsiteX2" fmla="*/ 0 w 688456"/>
              <a:gd name="connsiteY2" fmla="*/ 1095375 h 1095375"/>
              <a:gd name="connsiteX0" fmla="*/ 0 w 925451"/>
              <a:gd name="connsiteY0" fmla="*/ 0 h 913748"/>
              <a:gd name="connsiteX1" fmla="*/ 476250 w 925451"/>
              <a:gd name="connsiteY1" fmla="*/ 352425 h 913748"/>
              <a:gd name="connsiteX2" fmla="*/ 895872 w 925451"/>
              <a:gd name="connsiteY2" fmla="*/ 913748 h 913748"/>
              <a:gd name="connsiteX0" fmla="*/ 0 w 946809"/>
              <a:gd name="connsiteY0" fmla="*/ 0 h 913748"/>
              <a:gd name="connsiteX1" fmla="*/ 701718 w 946809"/>
              <a:gd name="connsiteY1" fmla="*/ 264743 h 913748"/>
              <a:gd name="connsiteX2" fmla="*/ 895872 w 946809"/>
              <a:gd name="connsiteY2" fmla="*/ 913748 h 913748"/>
              <a:gd name="connsiteX0" fmla="*/ 0 w 852425"/>
              <a:gd name="connsiteY0" fmla="*/ 0 h 954458"/>
              <a:gd name="connsiteX1" fmla="*/ 701718 w 852425"/>
              <a:gd name="connsiteY1" fmla="*/ 264743 h 954458"/>
              <a:gd name="connsiteX2" fmla="*/ 780006 w 852425"/>
              <a:gd name="connsiteY2" fmla="*/ 954458 h 954458"/>
              <a:gd name="connsiteX0" fmla="*/ 0 w 852425"/>
              <a:gd name="connsiteY0" fmla="*/ 0 h 954458"/>
              <a:gd name="connsiteX1" fmla="*/ 701718 w 852425"/>
              <a:gd name="connsiteY1" fmla="*/ 264743 h 954458"/>
              <a:gd name="connsiteX2" fmla="*/ 780006 w 852425"/>
              <a:gd name="connsiteY2" fmla="*/ 954458 h 954458"/>
              <a:gd name="connsiteX0" fmla="*/ 0 w 852425"/>
              <a:gd name="connsiteY0" fmla="*/ 0 h 954458"/>
              <a:gd name="connsiteX1" fmla="*/ 701718 w 852425"/>
              <a:gd name="connsiteY1" fmla="*/ 264743 h 954458"/>
              <a:gd name="connsiteX2" fmla="*/ 780006 w 852425"/>
              <a:gd name="connsiteY2" fmla="*/ 954458 h 954458"/>
              <a:gd name="connsiteX0" fmla="*/ 0 w 221515"/>
              <a:gd name="connsiteY0" fmla="*/ 0 h 1048403"/>
              <a:gd name="connsiteX1" fmla="*/ 91074 w 221515"/>
              <a:gd name="connsiteY1" fmla="*/ 358688 h 1048403"/>
              <a:gd name="connsiteX2" fmla="*/ 169362 w 221515"/>
              <a:gd name="connsiteY2" fmla="*/ 1048403 h 1048403"/>
              <a:gd name="connsiteX0" fmla="*/ 0 w 221515"/>
              <a:gd name="connsiteY0" fmla="*/ 0 h 1048403"/>
              <a:gd name="connsiteX1" fmla="*/ 91074 w 221515"/>
              <a:gd name="connsiteY1" fmla="*/ 358688 h 1048403"/>
              <a:gd name="connsiteX2" fmla="*/ 169362 w 221515"/>
              <a:gd name="connsiteY2" fmla="*/ 1048403 h 1048403"/>
              <a:gd name="connsiteX0" fmla="*/ 0 w 257239"/>
              <a:gd name="connsiteY0" fmla="*/ 0 h 1048403"/>
              <a:gd name="connsiteX1" fmla="*/ 216334 w 257239"/>
              <a:gd name="connsiteY1" fmla="*/ 421318 h 1048403"/>
              <a:gd name="connsiteX2" fmla="*/ 169362 w 257239"/>
              <a:gd name="connsiteY2" fmla="*/ 1048403 h 1048403"/>
              <a:gd name="connsiteX0" fmla="*/ 0 w 268806"/>
              <a:gd name="connsiteY0" fmla="*/ 0 h 1048403"/>
              <a:gd name="connsiteX1" fmla="*/ 216334 w 268806"/>
              <a:gd name="connsiteY1" fmla="*/ 421318 h 1048403"/>
              <a:gd name="connsiteX2" fmla="*/ 169362 w 268806"/>
              <a:gd name="connsiteY2" fmla="*/ 1048403 h 1048403"/>
              <a:gd name="connsiteX0" fmla="*/ 0 w 268806"/>
              <a:gd name="connsiteY0" fmla="*/ 0 h 1048403"/>
              <a:gd name="connsiteX1" fmla="*/ 216334 w 268806"/>
              <a:gd name="connsiteY1" fmla="*/ 421318 h 1048403"/>
              <a:gd name="connsiteX2" fmla="*/ 169362 w 268806"/>
              <a:gd name="connsiteY2" fmla="*/ 1048403 h 1048403"/>
              <a:gd name="connsiteX0" fmla="*/ 0 w 221904"/>
              <a:gd name="connsiteY0" fmla="*/ 0 h 1236293"/>
              <a:gd name="connsiteX1" fmla="*/ 216334 w 221904"/>
              <a:gd name="connsiteY1" fmla="*/ 421318 h 1236293"/>
              <a:gd name="connsiteX2" fmla="*/ 84812 w 221904"/>
              <a:gd name="connsiteY2" fmla="*/ 1236293 h 1236293"/>
              <a:gd name="connsiteX0" fmla="*/ 0 w 259571"/>
              <a:gd name="connsiteY0" fmla="*/ 0 h 1236293"/>
              <a:gd name="connsiteX1" fmla="*/ 257043 w 259571"/>
              <a:gd name="connsiteY1" fmla="*/ 643655 h 1236293"/>
              <a:gd name="connsiteX2" fmla="*/ 84812 w 259571"/>
              <a:gd name="connsiteY2" fmla="*/ 1236293 h 1236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9571" h="1236293">
                <a:moveTo>
                  <a:pt x="0" y="0"/>
                </a:moveTo>
                <a:cubicBezTo>
                  <a:pt x="152966" y="240800"/>
                  <a:pt x="242908" y="437606"/>
                  <a:pt x="257043" y="643655"/>
                </a:cubicBezTo>
                <a:cubicBezTo>
                  <a:pt x="271178" y="849704"/>
                  <a:pt x="227687" y="1081512"/>
                  <a:pt x="84812" y="1236293"/>
                </a:cubicBezTo>
              </a:path>
            </a:pathLst>
          </a:custGeom>
          <a:noFill/>
          <a:ln>
            <a:tailEnd type="stealth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5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13" grpId="0" uiExpand="1"/>
      <p:bldP spid="7" grpId="0" uiExpand="1"/>
      <p:bldP spid="6" grpId="0" uiExpand="1"/>
      <p:bldP spid="8" grpId="0" uiExpan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Java CUP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962400" cy="4525963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Assume </a:t>
            </a:r>
            <a:r>
              <a:rPr lang="en-US" sz="2800" dirty="0" err="1"/>
              <a:t>ExpNode</a:t>
            </a:r>
            <a:r>
              <a:rPr lang="en-US" sz="2800" dirty="0"/>
              <a:t> subclasses</a:t>
            </a:r>
          </a:p>
          <a:p>
            <a:pPr lvl="1"/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PlusNode</a:t>
            </a:r>
            <a:r>
              <a:rPr lang="en-US" sz="2200" dirty="0"/>
              <a:t>,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TimesNode</a:t>
            </a:r>
            <a:r>
              <a:rPr lang="en-US" sz="2200" dirty="0"/>
              <a:t> have 2 children for operands</a:t>
            </a:r>
          </a:p>
          <a:p>
            <a:pPr lvl="1"/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IdNode</a:t>
            </a:r>
            <a:r>
              <a:rPr lang="en-US" sz="2200" dirty="0"/>
              <a:t> has a String field</a:t>
            </a:r>
          </a:p>
          <a:p>
            <a:pPr lvl="1"/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IntLitNode</a:t>
            </a:r>
            <a:r>
              <a:rPr lang="en-US" sz="2200" dirty="0"/>
              <a:t> has an </a:t>
            </a:r>
            <a:r>
              <a:rPr lang="en-US" sz="2200" dirty="0" err="1"/>
              <a:t>int</a:t>
            </a:r>
            <a:r>
              <a:rPr lang="en-US" sz="2200" dirty="0"/>
              <a:t> field</a:t>
            </a:r>
          </a:p>
          <a:p>
            <a:r>
              <a:rPr lang="en-US" sz="2800" dirty="0"/>
              <a:t>Assume Token classes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IntLitTokenVal</a:t>
            </a:r>
            <a:r>
              <a:rPr lang="en-US" sz="2200" dirty="0"/>
              <a:t> with field </a:t>
            </a:r>
            <a:r>
              <a:rPr lang="en-US" sz="2200" dirty="0" err="1"/>
              <a:t>intVal</a:t>
            </a:r>
            <a:r>
              <a:rPr lang="en-US" sz="2200" dirty="0"/>
              <a:t> for the value of the integer literal </a:t>
            </a:r>
          </a:p>
          <a:p>
            <a:pPr lvl="1"/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IdTokenVal</a:t>
            </a:r>
            <a:r>
              <a:rPr lang="en-US" sz="2200" dirty="0"/>
              <a:t> with field </a:t>
            </a:r>
            <a:r>
              <a:rPr lang="en-US" sz="2200" dirty="0" err="1"/>
              <a:t>idVal</a:t>
            </a:r>
            <a:r>
              <a:rPr lang="en-US" sz="2200" dirty="0"/>
              <a:t> for the actual identifier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8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91000" y="1633478"/>
            <a:ext cx="500970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+mj-lt"/>
              </a:rPr>
              <a:t>Step 1:</a:t>
            </a:r>
            <a:r>
              <a:rPr lang="en-US" dirty="0">
                <a:latin typeface="+mj-lt"/>
                <a:cs typeface="Courier New" panose="02070309020205020404" pitchFamily="49" charset="0"/>
              </a:rPr>
              <a:t> Add types to terminals</a:t>
            </a:r>
          </a:p>
          <a:p>
            <a:endParaRPr lang="en-US" dirty="0">
              <a:latin typeface="+mj-lt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terminal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IntLitTokenVal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intliteral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terminal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IdTokenVal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id;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terminal plus;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terminal times;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terminal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lparen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terminal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rparen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non terminal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expr;</a:t>
            </a:r>
          </a:p>
        </p:txBody>
      </p:sp>
    </p:spTree>
    <p:extLst>
      <p:ext uri="{BB962C8B-B14F-4D97-AF65-F5344CB8AC3E}">
        <p14:creationId xmlns:p14="http://schemas.microsoft.com/office/powerpoint/2010/main" val="2470837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Java CUP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18D17-624A-4996-8458-E634E28CA05F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872490"/>
            <a:ext cx="3906839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Expr ::=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intliteral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{: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 :}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|  id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{: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:}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|  Expr plus Expr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{: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:}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|  Expr times Expr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{: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:}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|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lparen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Expr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rparen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{: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:}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;</a:t>
            </a:r>
          </a:p>
        </p:txBody>
      </p:sp>
    </p:spTree>
    <p:extLst>
      <p:ext uri="{BB962C8B-B14F-4D97-AF65-F5344CB8AC3E}">
        <p14:creationId xmlns:p14="http://schemas.microsoft.com/office/powerpoint/2010/main" val="1254282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2773</TotalTime>
  <Words>828</Words>
  <Application>Microsoft Macintosh PowerPoint</Application>
  <PresentationFormat>On-screen Show (4:3)</PresentationFormat>
  <Paragraphs>271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Office Theme</vt:lpstr>
      <vt:lpstr>Java CUP</vt:lpstr>
      <vt:lpstr>Last Time</vt:lpstr>
      <vt:lpstr>This Time</vt:lpstr>
      <vt:lpstr>Translating Lists</vt:lpstr>
      <vt:lpstr>Parser Generators</vt:lpstr>
      <vt:lpstr>Java CUP</vt:lpstr>
      <vt:lpstr>Java CUP Input Spec</vt:lpstr>
      <vt:lpstr>Java CUP Example</vt:lpstr>
      <vt:lpstr>Java CUP Example</vt:lpstr>
      <vt:lpstr>Java CUP Example</vt:lpstr>
      <vt:lpstr>Java CUP Example</vt:lpstr>
      <vt:lpstr>Java CUP Example</vt:lpstr>
      <vt:lpstr>Handling Lists in Java CUP</vt:lpstr>
      <vt:lpstr>Handling Unary Minus</vt:lpstr>
      <vt:lpstr>Java CUP Demo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CS536</dc:title>
  <dc:creator>drew</dc:creator>
  <cp:lastModifiedBy>Aws Albarghouthi</cp:lastModifiedBy>
  <cp:revision>91</cp:revision>
  <dcterms:created xsi:type="dcterms:W3CDTF">2014-09-28T19:00:34Z</dcterms:created>
  <dcterms:modified xsi:type="dcterms:W3CDTF">2019-10-01T15:25:57Z</dcterms:modified>
</cp:coreProperties>
</file>