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7" r:id="rId3"/>
    <p:sldId id="258" r:id="rId4"/>
    <p:sldId id="259" r:id="rId5"/>
    <p:sldId id="282" r:id="rId6"/>
    <p:sldId id="271" r:id="rId7"/>
    <p:sldId id="262" r:id="rId8"/>
    <p:sldId id="302" r:id="rId9"/>
    <p:sldId id="293" r:id="rId10"/>
    <p:sldId id="294" r:id="rId11"/>
    <p:sldId id="275" r:id="rId12"/>
    <p:sldId id="304" r:id="rId13"/>
    <p:sldId id="296" r:id="rId14"/>
    <p:sldId id="297" r:id="rId15"/>
    <p:sldId id="306" r:id="rId16"/>
    <p:sldId id="299" r:id="rId17"/>
    <p:sldId id="276" r:id="rId18"/>
    <p:sldId id="307" r:id="rId19"/>
    <p:sldId id="277" r:id="rId20"/>
    <p:sldId id="308" r:id="rId21"/>
    <p:sldId id="280" r:id="rId22"/>
    <p:sldId id="279" r:id="rId23"/>
    <p:sldId id="281" r:id="rId24"/>
  </p:sldIdLst>
  <p:sldSz cx="9144000" cy="6858000" type="screen4x3"/>
  <p:notesSz cx="69977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hrisre\Documents\VLDB2008\APX_DATA\VLDB2008_APX_LINEAGE_GRAPH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hrisre\Documents\VLDB2008\APX_DATA\VLDB2008_APX_LINEAGE_GRAPH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lineChart>
        <c:grouping val="standard"/>
        <c:ser>
          <c:idx val="0"/>
          <c:order val="0"/>
          <c:marker>
            <c:symbol val="none"/>
          </c:marker>
          <c:cat>
            <c:numRef>
              <c:f>Sheet3!$A$1:$A$5</c:f>
              <c:numCache>
                <c:formatCode>General</c:formatCode>
                <c:ptCount val="5"/>
                <c:pt idx="0">
                  <c:v>0.5</c:v>
                </c:pt>
                <c:pt idx="1">
                  <c:v>0.1</c:v>
                </c:pt>
                <c:pt idx="2">
                  <c:v>5.0000000000000051E-2</c:v>
                </c:pt>
                <c:pt idx="3">
                  <c:v>1.0000000000000012E-2</c:v>
                </c:pt>
                <c:pt idx="4">
                  <c:v>1.0000000000000013E-3</c:v>
                </c:pt>
              </c:numCache>
            </c:numRef>
          </c:cat>
          <c:val>
            <c:numRef>
              <c:f>Sheet3!$G$1:$G$5</c:f>
              <c:numCache>
                <c:formatCode>General</c:formatCode>
                <c:ptCount val="5"/>
                <c:pt idx="0">
                  <c:v>377.29561078794268</c:v>
                </c:pt>
                <c:pt idx="1">
                  <c:v>103.05801104972392</c:v>
                </c:pt>
                <c:pt idx="2">
                  <c:v>76.192838493099444</c:v>
                </c:pt>
                <c:pt idx="3">
                  <c:v>40.965198822646698</c:v>
                </c:pt>
                <c:pt idx="4">
                  <c:v>27.229984271300889</c:v>
                </c:pt>
              </c:numCache>
            </c:numRef>
          </c:val>
        </c:ser>
        <c:marker val="1"/>
        <c:axId val="78675968"/>
        <c:axId val="78677504"/>
      </c:lineChart>
      <c:catAx>
        <c:axId val="78675968"/>
        <c:scaling>
          <c:orientation val="minMax"/>
        </c:scaling>
        <c:axPos val="b"/>
        <c:numFmt formatCode="General" sourceLinked="1"/>
        <c:tickLblPos val="nextTo"/>
        <c:crossAx val="78677504"/>
        <c:crosses val="autoZero"/>
        <c:auto val="1"/>
        <c:lblAlgn val="ctr"/>
        <c:lblOffset val="100"/>
      </c:catAx>
      <c:valAx>
        <c:axId val="78677504"/>
        <c:scaling>
          <c:orientation val="minMax"/>
        </c:scaling>
        <c:axPos val="l"/>
        <c:majorGridlines/>
        <c:numFmt formatCode="General" sourceLinked="1"/>
        <c:tickLblPos val="nextTo"/>
        <c:crossAx val="78675968"/>
        <c:crosses val="autoZero"/>
        <c:crossBetween val="between"/>
      </c:valAx>
    </c:plotArea>
    <c:plotVisOnly val="1"/>
  </c:chart>
  <c:txPr>
    <a:bodyPr/>
    <a:lstStyle/>
    <a:p>
      <a:pPr>
        <a:defRPr sz="24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1052859348463796"/>
          <c:y val="1.9190313474966577E-2"/>
          <c:w val="0.87902779064381753"/>
          <c:h val="0.86294532758876918"/>
        </c:manualLayout>
      </c:layout>
      <c:lineChart>
        <c:grouping val="standard"/>
        <c:ser>
          <c:idx val="0"/>
          <c:order val="2"/>
          <c:spPr>
            <a:ln w="63500">
              <a:solidFill>
                <a:srgbClr val="FF0000"/>
              </a:solidFill>
            </a:ln>
          </c:spPr>
          <c:marker>
            <c:symbol val="none"/>
          </c:marker>
          <c:cat>
            <c:multiLvlStrRef>
              <c:f>Sheet2!$A$1:$A$4</c:f>
            </c:multiLvlStrRef>
          </c:cat>
          <c:val>
            <c:numRef>
              <c:f>Sheet2!$B$1:$B$4</c:f>
            </c:numRef>
          </c:val>
        </c:ser>
        <c:ser>
          <c:idx val="3"/>
          <c:order val="3"/>
          <c:spPr>
            <a:ln w="63500">
              <a:solidFill>
                <a:schemeClr val="tx2"/>
              </a:solidFill>
            </a:ln>
          </c:spPr>
          <c:marker>
            <c:symbol val="none"/>
          </c:marker>
          <c:cat>
            <c:multiLvlStrRef>
              <c:f>Sheet2!$A$1:$A$4</c:f>
            </c:multiLvlStrRef>
          </c:cat>
          <c:val>
            <c:numRef>
              <c:f>Sheet2!$D$1:$D$4</c:f>
            </c:numRef>
          </c:val>
        </c:ser>
        <c:ser>
          <c:idx val="1"/>
          <c:order val="0"/>
          <c:spPr>
            <a:ln w="63500">
              <a:solidFill>
                <a:schemeClr val="tx2"/>
              </a:solidFill>
            </a:ln>
          </c:spPr>
          <c:marker>
            <c:symbol val="none"/>
          </c:marker>
          <c:cat>
            <c:numRef>
              <c:f>[VLDB2008_APX_LINEAGE_GRAPHS.xlsx]Sheet4!$A$1:$A$3</c:f>
              <c:numCache>
                <c:formatCode>General</c:formatCode>
                <c:ptCount val="3"/>
                <c:pt idx="0">
                  <c:v>0.1</c:v>
                </c:pt>
                <c:pt idx="1">
                  <c:v>1.0000000000000005E-2</c:v>
                </c:pt>
                <c:pt idx="2">
                  <c:v>1.0000000000000013E-3</c:v>
                </c:pt>
              </c:numCache>
            </c:numRef>
          </c:cat>
          <c:val>
            <c:numRef>
              <c:f>[VLDB2008_APX_LINEAGE_GRAPHS.xlsx]Sheet4!$B$1:$B$3</c:f>
              <c:numCache>
                <c:formatCode>General</c:formatCode>
                <c:ptCount val="3"/>
                <c:pt idx="0">
                  <c:v>11633.17</c:v>
                </c:pt>
                <c:pt idx="1">
                  <c:v>11633.17</c:v>
                </c:pt>
                <c:pt idx="2">
                  <c:v>11633.17</c:v>
                </c:pt>
              </c:numCache>
            </c:numRef>
          </c:val>
        </c:ser>
        <c:ser>
          <c:idx val="2"/>
          <c:order val="1"/>
          <c:spPr>
            <a:ln w="63500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[VLDB2008_APX_LINEAGE_GRAPHS.xlsx]Sheet4!$A$1:$A$3</c:f>
              <c:numCache>
                <c:formatCode>General</c:formatCode>
                <c:ptCount val="3"/>
                <c:pt idx="0">
                  <c:v>0.1</c:v>
                </c:pt>
                <c:pt idx="1">
                  <c:v>1.0000000000000005E-2</c:v>
                </c:pt>
                <c:pt idx="2">
                  <c:v>1.0000000000000013E-3</c:v>
                </c:pt>
              </c:numCache>
            </c:numRef>
          </c:cat>
          <c:val>
            <c:numRef>
              <c:f>[VLDB2008_APX_LINEAGE_GRAPHS.xlsx]Sheet4!$E$1:$E$3</c:f>
              <c:numCache>
                <c:formatCode>General</c:formatCode>
                <c:ptCount val="3"/>
                <c:pt idx="0">
                  <c:v>542.16999999999996</c:v>
                </c:pt>
                <c:pt idx="1">
                  <c:v>1389.87</c:v>
                </c:pt>
                <c:pt idx="2">
                  <c:v>2309.4100000000012</c:v>
                </c:pt>
              </c:numCache>
            </c:numRef>
          </c:val>
        </c:ser>
        <c:marker val="1"/>
        <c:axId val="80108544"/>
        <c:axId val="80114432"/>
      </c:lineChart>
      <c:catAx>
        <c:axId val="80108544"/>
        <c:scaling>
          <c:orientation val="minMax"/>
        </c:scaling>
        <c:axPos val="b"/>
        <c:numFmt formatCode="General" sourceLinked="1"/>
        <c:tickLblPos val="nextTo"/>
        <c:crossAx val="80114432"/>
        <c:crosses val="autoZero"/>
        <c:auto val="1"/>
        <c:lblAlgn val="ctr"/>
        <c:lblOffset val="100"/>
      </c:catAx>
      <c:valAx>
        <c:axId val="80114432"/>
        <c:scaling>
          <c:logBase val="10"/>
          <c:orientation val="minMax"/>
          <c:min val="10"/>
        </c:scaling>
        <c:axPos val="l"/>
        <c:majorGridlines/>
        <c:numFmt formatCode="General" sourceLinked="1"/>
        <c:tickLblPos val="nextTo"/>
        <c:crossAx val="80108544"/>
        <c:crosses val="autoZero"/>
        <c:crossBetween val="between"/>
      </c:valAx>
    </c:plotArea>
    <c:plotVisOnly val="1"/>
  </c:chart>
  <c:txPr>
    <a:bodyPr/>
    <a:lstStyle/>
    <a:p>
      <a:pPr>
        <a:defRPr sz="22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lineChart>
        <c:grouping val="standard"/>
        <c:ser>
          <c:idx val="0"/>
          <c:order val="0"/>
          <c:marker>
            <c:symbol val="none"/>
          </c:marker>
          <c:val>
            <c:numRef>
              <c:f>Sheet1!$A$1:$A$552</c:f>
              <c:numCache>
                <c:formatCode>General</c:formatCode>
                <c:ptCount val="552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3</c:v>
                </c:pt>
                <c:pt idx="4">
                  <c:v>36</c:v>
                </c:pt>
                <c:pt idx="5">
                  <c:v>6</c:v>
                </c:pt>
                <c:pt idx="6">
                  <c:v>2</c:v>
                </c:pt>
                <c:pt idx="7">
                  <c:v>2</c:v>
                </c:pt>
                <c:pt idx="8">
                  <c:v>4</c:v>
                </c:pt>
                <c:pt idx="9">
                  <c:v>79</c:v>
                </c:pt>
                <c:pt idx="10">
                  <c:v>156</c:v>
                </c:pt>
                <c:pt idx="11">
                  <c:v>2</c:v>
                </c:pt>
                <c:pt idx="12">
                  <c:v>2</c:v>
                </c:pt>
                <c:pt idx="13">
                  <c:v>21</c:v>
                </c:pt>
                <c:pt idx="14">
                  <c:v>6</c:v>
                </c:pt>
                <c:pt idx="15">
                  <c:v>230</c:v>
                </c:pt>
                <c:pt idx="16">
                  <c:v>30</c:v>
                </c:pt>
                <c:pt idx="17">
                  <c:v>35</c:v>
                </c:pt>
                <c:pt idx="18">
                  <c:v>178</c:v>
                </c:pt>
                <c:pt idx="19">
                  <c:v>93</c:v>
                </c:pt>
                <c:pt idx="20">
                  <c:v>221</c:v>
                </c:pt>
                <c:pt idx="21">
                  <c:v>108</c:v>
                </c:pt>
                <c:pt idx="22">
                  <c:v>178</c:v>
                </c:pt>
                <c:pt idx="23">
                  <c:v>230</c:v>
                </c:pt>
                <c:pt idx="24">
                  <c:v>207</c:v>
                </c:pt>
                <c:pt idx="25">
                  <c:v>230</c:v>
                </c:pt>
                <c:pt idx="26">
                  <c:v>184</c:v>
                </c:pt>
                <c:pt idx="27">
                  <c:v>219</c:v>
                </c:pt>
                <c:pt idx="28">
                  <c:v>13</c:v>
                </c:pt>
                <c:pt idx="29">
                  <c:v>219</c:v>
                </c:pt>
                <c:pt idx="30">
                  <c:v>230</c:v>
                </c:pt>
                <c:pt idx="31">
                  <c:v>230</c:v>
                </c:pt>
                <c:pt idx="32">
                  <c:v>230</c:v>
                </c:pt>
                <c:pt idx="33">
                  <c:v>228</c:v>
                </c:pt>
                <c:pt idx="34">
                  <c:v>128</c:v>
                </c:pt>
                <c:pt idx="35">
                  <c:v>220</c:v>
                </c:pt>
                <c:pt idx="36">
                  <c:v>4</c:v>
                </c:pt>
                <c:pt idx="37">
                  <c:v>230</c:v>
                </c:pt>
                <c:pt idx="38">
                  <c:v>2</c:v>
                </c:pt>
                <c:pt idx="39">
                  <c:v>228</c:v>
                </c:pt>
                <c:pt idx="40">
                  <c:v>177</c:v>
                </c:pt>
                <c:pt idx="41">
                  <c:v>164</c:v>
                </c:pt>
                <c:pt idx="42">
                  <c:v>197</c:v>
                </c:pt>
                <c:pt idx="43">
                  <c:v>81</c:v>
                </c:pt>
                <c:pt idx="44">
                  <c:v>230</c:v>
                </c:pt>
                <c:pt idx="45">
                  <c:v>3</c:v>
                </c:pt>
                <c:pt idx="46">
                  <c:v>2</c:v>
                </c:pt>
                <c:pt idx="47">
                  <c:v>165</c:v>
                </c:pt>
                <c:pt idx="48">
                  <c:v>2</c:v>
                </c:pt>
                <c:pt idx="49">
                  <c:v>3</c:v>
                </c:pt>
                <c:pt idx="50">
                  <c:v>3</c:v>
                </c:pt>
                <c:pt idx="51">
                  <c:v>343</c:v>
                </c:pt>
                <c:pt idx="52">
                  <c:v>2</c:v>
                </c:pt>
                <c:pt idx="53">
                  <c:v>2</c:v>
                </c:pt>
                <c:pt idx="54">
                  <c:v>3</c:v>
                </c:pt>
                <c:pt idx="55">
                  <c:v>23</c:v>
                </c:pt>
                <c:pt idx="56">
                  <c:v>220</c:v>
                </c:pt>
                <c:pt idx="57">
                  <c:v>28</c:v>
                </c:pt>
                <c:pt idx="58">
                  <c:v>28</c:v>
                </c:pt>
                <c:pt idx="59">
                  <c:v>24</c:v>
                </c:pt>
                <c:pt idx="60">
                  <c:v>182</c:v>
                </c:pt>
                <c:pt idx="61">
                  <c:v>2</c:v>
                </c:pt>
                <c:pt idx="62">
                  <c:v>102</c:v>
                </c:pt>
                <c:pt idx="63">
                  <c:v>5</c:v>
                </c:pt>
                <c:pt idx="64">
                  <c:v>28</c:v>
                </c:pt>
                <c:pt idx="65">
                  <c:v>75</c:v>
                </c:pt>
                <c:pt idx="66">
                  <c:v>60</c:v>
                </c:pt>
                <c:pt idx="67">
                  <c:v>84</c:v>
                </c:pt>
                <c:pt idx="68">
                  <c:v>2</c:v>
                </c:pt>
                <c:pt idx="69">
                  <c:v>56</c:v>
                </c:pt>
                <c:pt idx="70">
                  <c:v>41</c:v>
                </c:pt>
                <c:pt idx="71">
                  <c:v>67</c:v>
                </c:pt>
                <c:pt idx="72">
                  <c:v>2</c:v>
                </c:pt>
                <c:pt idx="73">
                  <c:v>3</c:v>
                </c:pt>
                <c:pt idx="74">
                  <c:v>39</c:v>
                </c:pt>
                <c:pt idx="75">
                  <c:v>38</c:v>
                </c:pt>
                <c:pt idx="76">
                  <c:v>2</c:v>
                </c:pt>
                <c:pt idx="77">
                  <c:v>32</c:v>
                </c:pt>
                <c:pt idx="78">
                  <c:v>6</c:v>
                </c:pt>
                <c:pt idx="79">
                  <c:v>31</c:v>
                </c:pt>
                <c:pt idx="80">
                  <c:v>23</c:v>
                </c:pt>
                <c:pt idx="81">
                  <c:v>1</c:v>
                </c:pt>
                <c:pt idx="82">
                  <c:v>10</c:v>
                </c:pt>
                <c:pt idx="83">
                  <c:v>41</c:v>
                </c:pt>
                <c:pt idx="84">
                  <c:v>2</c:v>
                </c:pt>
                <c:pt idx="85">
                  <c:v>38</c:v>
                </c:pt>
                <c:pt idx="86">
                  <c:v>2</c:v>
                </c:pt>
                <c:pt idx="87">
                  <c:v>13</c:v>
                </c:pt>
                <c:pt idx="88">
                  <c:v>20</c:v>
                </c:pt>
                <c:pt idx="89">
                  <c:v>20</c:v>
                </c:pt>
                <c:pt idx="90">
                  <c:v>18</c:v>
                </c:pt>
                <c:pt idx="91">
                  <c:v>4</c:v>
                </c:pt>
                <c:pt idx="92">
                  <c:v>19</c:v>
                </c:pt>
                <c:pt idx="93">
                  <c:v>2</c:v>
                </c:pt>
                <c:pt idx="94">
                  <c:v>16</c:v>
                </c:pt>
                <c:pt idx="95">
                  <c:v>3</c:v>
                </c:pt>
                <c:pt idx="96">
                  <c:v>15</c:v>
                </c:pt>
                <c:pt idx="97">
                  <c:v>13</c:v>
                </c:pt>
                <c:pt idx="98">
                  <c:v>3</c:v>
                </c:pt>
                <c:pt idx="99">
                  <c:v>11</c:v>
                </c:pt>
                <c:pt idx="100">
                  <c:v>2</c:v>
                </c:pt>
                <c:pt idx="101">
                  <c:v>2</c:v>
                </c:pt>
                <c:pt idx="102">
                  <c:v>14</c:v>
                </c:pt>
                <c:pt idx="103">
                  <c:v>11</c:v>
                </c:pt>
                <c:pt idx="104">
                  <c:v>11</c:v>
                </c:pt>
                <c:pt idx="105">
                  <c:v>8</c:v>
                </c:pt>
                <c:pt idx="106">
                  <c:v>2</c:v>
                </c:pt>
                <c:pt idx="107">
                  <c:v>10</c:v>
                </c:pt>
                <c:pt idx="108">
                  <c:v>3</c:v>
                </c:pt>
                <c:pt idx="109">
                  <c:v>2</c:v>
                </c:pt>
                <c:pt idx="110">
                  <c:v>10</c:v>
                </c:pt>
                <c:pt idx="111">
                  <c:v>8</c:v>
                </c:pt>
                <c:pt idx="112">
                  <c:v>9</c:v>
                </c:pt>
                <c:pt idx="113">
                  <c:v>6</c:v>
                </c:pt>
                <c:pt idx="114">
                  <c:v>5</c:v>
                </c:pt>
                <c:pt idx="115">
                  <c:v>6</c:v>
                </c:pt>
                <c:pt idx="116">
                  <c:v>5</c:v>
                </c:pt>
                <c:pt idx="117">
                  <c:v>4</c:v>
                </c:pt>
                <c:pt idx="118">
                  <c:v>11</c:v>
                </c:pt>
                <c:pt idx="119">
                  <c:v>3</c:v>
                </c:pt>
                <c:pt idx="120">
                  <c:v>4</c:v>
                </c:pt>
                <c:pt idx="121">
                  <c:v>4</c:v>
                </c:pt>
                <c:pt idx="122">
                  <c:v>1</c:v>
                </c:pt>
                <c:pt idx="123">
                  <c:v>3</c:v>
                </c:pt>
                <c:pt idx="124">
                  <c:v>3</c:v>
                </c:pt>
                <c:pt idx="125">
                  <c:v>2</c:v>
                </c:pt>
                <c:pt idx="126">
                  <c:v>2</c:v>
                </c:pt>
                <c:pt idx="127">
                  <c:v>2</c:v>
                </c:pt>
                <c:pt idx="128">
                  <c:v>1</c:v>
                </c:pt>
                <c:pt idx="129">
                  <c:v>1</c:v>
                </c:pt>
                <c:pt idx="130">
                  <c:v>2</c:v>
                </c:pt>
                <c:pt idx="131">
                  <c:v>2</c:v>
                </c:pt>
                <c:pt idx="132">
                  <c:v>11</c:v>
                </c:pt>
                <c:pt idx="133">
                  <c:v>1</c:v>
                </c:pt>
                <c:pt idx="134">
                  <c:v>1</c:v>
                </c:pt>
                <c:pt idx="135">
                  <c:v>4</c:v>
                </c:pt>
                <c:pt idx="136">
                  <c:v>3</c:v>
                </c:pt>
                <c:pt idx="137">
                  <c:v>2</c:v>
                </c:pt>
                <c:pt idx="138">
                  <c:v>2</c:v>
                </c:pt>
                <c:pt idx="139">
                  <c:v>10</c:v>
                </c:pt>
                <c:pt idx="140">
                  <c:v>7</c:v>
                </c:pt>
                <c:pt idx="141">
                  <c:v>4</c:v>
                </c:pt>
                <c:pt idx="142">
                  <c:v>3</c:v>
                </c:pt>
                <c:pt idx="143">
                  <c:v>1</c:v>
                </c:pt>
                <c:pt idx="144">
                  <c:v>1</c:v>
                </c:pt>
                <c:pt idx="145">
                  <c:v>1</c:v>
                </c:pt>
                <c:pt idx="146">
                  <c:v>1</c:v>
                </c:pt>
                <c:pt idx="147">
                  <c:v>1</c:v>
                </c:pt>
                <c:pt idx="148">
                  <c:v>1</c:v>
                </c:pt>
                <c:pt idx="149">
                  <c:v>1</c:v>
                </c:pt>
                <c:pt idx="150">
                  <c:v>1</c:v>
                </c:pt>
                <c:pt idx="151">
                  <c:v>8</c:v>
                </c:pt>
                <c:pt idx="152">
                  <c:v>2</c:v>
                </c:pt>
                <c:pt idx="153">
                  <c:v>1</c:v>
                </c:pt>
                <c:pt idx="154">
                  <c:v>1</c:v>
                </c:pt>
                <c:pt idx="155">
                  <c:v>1</c:v>
                </c:pt>
                <c:pt idx="156">
                  <c:v>7</c:v>
                </c:pt>
                <c:pt idx="157">
                  <c:v>7</c:v>
                </c:pt>
                <c:pt idx="158">
                  <c:v>7</c:v>
                </c:pt>
                <c:pt idx="159">
                  <c:v>5</c:v>
                </c:pt>
                <c:pt idx="160">
                  <c:v>4</c:v>
                </c:pt>
                <c:pt idx="161">
                  <c:v>3</c:v>
                </c:pt>
                <c:pt idx="162">
                  <c:v>3</c:v>
                </c:pt>
                <c:pt idx="163">
                  <c:v>2</c:v>
                </c:pt>
                <c:pt idx="164">
                  <c:v>2</c:v>
                </c:pt>
                <c:pt idx="165">
                  <c:v>2</c:v>
                </c:pt>
                <c:pt idx="166">
                  <c:v>1</c:v>
                </c:pt>
                <c:pt idx="167">
                  <c:v>1</c:v>
                </c:pt>
                <c:pt idx="168">
                  <c:v>1</c:v>
                </c:pt>
                <c:pt idx="169">
                  <c:v>2</c:v>
                </c:pt>
                <c:pt idx="170">
                  <c:v>2</c:v>
                </c:pt>
                <c:pt idx="171">
                  <c:v>1</c:v>
                </c:pt>
                <c:pt idx="172">
                  <c:v>1</c:v>
                </c:pt>
                <c:pt idx="173">
                  <c:v>1</c:v>
                </c:pt>
                <c:pt idx="174">
                  <c:v>1</c:v>
                </c:pt>
                <c:pt idx="175">
                  <c:v>1</c:v>
                </c:pt>
                <c:pt idx="176">
                  <c:v>1</c:v>
                </c:pt>
                <c:pt idx="177">
                  <c:v>3</c:v>
                </c:pt>
                <c:pt idx="178">
                  <c:v>2</c:v>
                </c:pt>
                <c:pt idx="179">
                  <c:v>2</c:v>
                </c:pt>
                <c:pt idx="180">
                  <c:v>2</c:v>
                </c:pt>
                <c:pt idx="181">
                  <c:v>2</c:v>
                </c:pt>
                <c:pt idx="182">
                  <c:v>2</c:v>
                </c:pt>
                <c:pt idx="183">
                  <c:v>2</c:v>
                </c:pt>
                <c:pt idx="184">
                  <c:v>2</c:v>
                </c:pt>
                <c:pt idx="185">
                  <c:v>1</c:v>
                </c:pt>
                <c:pt idx="186">
                  <c:v>1</c:v>
                </c:pt>
                <c:pt idx="187">
                  <c:v>1</c:v>
                </c:pt>
                <c:pt idx="188">
                  <c:v>1</c:v>
                </c:pt>
                <c:pt idx="189">
                  <c:v>1</c:v>
                </c:pt>
                <c:pt idx="190">
                  <c:v>1</c:v>
                </c:pt>
                <c:pt idx="191">
                  <c:v>1</c:v>
                </c:pt>
                <c:pt idx="192">
                  <c:v>1</c:v>
                </c:pt>
                <c:pt idx="193">
                  <c:v>1</c:v>
                </c:pt>
                <c:pt idx="194">
                  <c:v>1</c:v>
                </c:pt>
                <c:pt idx="195">
                  <c:v>1</c:v>
                </c:pt>
                <c:pt idx="196">
                  <c:v>3</c:v>
                </c:pt>
                <c:pt idx="197">
                  <c:v>3</c:v>
                </c:pt>
                <c:pt idx="198">
                  <c:v>3</c:v>
                </c:pt>
                <c:pt idx="199">
                  <c:v>2</c:v>
                </c:pt>
                <c:pt idx="200">
                  <c:v>2</c:v>
                </c:pt>
                <c:pt idx="201">
                  <c:v>2</c:v>
                </c:pt>
                <c:pt idx="202">
                  <c:v>2</c:v>
                </c:pt>
                <c:pt idx="203">
                  <c:v>2</c:v>
                </c:pt>
                <c:pt idx="204">
                  <c:v>2</c:v>
                </c:pt>
                <c:pt idx="205">
                  <c:v>2</c:v>
                </c:pt>
                <c:pt idx="206">
                  <c:v>2</c:v>
                </c:pt>
                <c:pt idx="207">
                  <c:v>1</c:v>
                </c:pt>
                <c:pt idx="208">
                  <c:v>1</c:v>
                </c:pt>
                <c:pt idx="209">
                  <c:v>1</c:v>
                </c:pt>
                <c:pt idx="210">
                  <c:v>1</c:v>
                </c:pt>
                <c:pt idx="211">
                  <c:v>1</c:v>
                </c:pt>
                <c:pt idx="212">
                  <c:v>1</c:v>
                </c:pt>
                <c:pt idx="213">
                  <c:v>1</c:v>
                </c:pt>
                <c:pt idx="214">
                  <c:v>1</c:v>
                </c:pt>
                <c:pt idx="215">
                  <c:v>1</c:v>
                </c:pt>
                <c:pt idx="216">
                  <c:v>1</c:v>
                </c:pt>
                <c:pt idx="217">
                  <c:v>1</c:v>
                </c:pt>
                <c:pt idx="218">
                  <c:v>1</c:v>
                </c:pt>
                <c:pt idx="219">
                  <c:v>1</c:v>
                </c:pt>
                <c:pt idx="220">
                  <c:v>1</c:v>
                </c:pt>
                <c:pt idx="221">
                  <c:v>1</c:v>
                </c:pt>
                <c:pt idx="222">
                  <c:v>1</c:v>
                </c:pt>
                <c:pt idx="223">
                  <c:v>1</c:v>
                </c:pt>
                <c:pt idx="224">
                  <c:v>1</c:v>
                </c:pt>
                <c:pt idx="225">
                  <c:v>1</c:v>
                </c:pt>
                <c:pt idx="226">
                  <c:v>1</c:v>
                </c:pt>
                <c:pt idx="227">
                  <c:v>1</c:v>
                </c:pt>
                <c:pt idx="228">
                  <c:v>3</c:v>
                </c:pt>
                <c:pt idx="229">
                  <c:v>3</c:v>
                </c:pt>
                <c:pt idx="230">
                  <c:v>3</c:v>
                </c:pt>
                <c:pt idx="231">
                  <c:v>3</c:v>
                </c:pt>
                <c:pt idx="232">
                  <c:v>3</c:v>
                </c:pt>
                <c:pt idx="233">
                  <c:v>2</c:v>
                </c:pt>
                <c:pt idx="234">
                  <c:v>2</c:v>
                </c:pt>
                <c:pt idx="235">
                  <c:v>2</c:v>
                </c:pt>
                <c:pt idx="236">
                  <c:v>2</c:v>
                </c:pt>
                <c:pt idx="237">
                  <c:v>2</c:v>
                </c:pt>
                <c:pt idx="238">
                  <c:v>1</c:v>
                </c:pt>
                <c:pt idx="239">
                  <c:v>1</c:v>
                </c:pt>
                <c:pt idx="240">
                  <c:v>1</c:v>
                </c:pt>
                <c:pt idx="241">
                  <c:v>1</c:v>
                </c:pt>
                <c:pt idx="242">
                  <c:v>1</c:v>
                </c:pt>
                <c:pt idx="243">
                  <c:v>1</c:v>
                </c:pt>
                <c:pt idx="244">
                  <c:v>1</c:v>
                </c:pt>
                <c:pt idx="245">
                  <c:v>1</c:v>
                </c:pt>
                <c:pt idx="246">
                  <c:v>1</c:v>
                </c:pt>
                <c:pt idx="247">
                  <c:v>1</c:v>
                </c:pt>
                <c:pt idx="248">
                  <c:v>1</c:v>
                </c:pt>
                <c:pt idx="249">
                  <c:v>1</c:v>
                </c:pt>
                <c:pt idx="250">
                  <c:v>1</c:v>
                </c:pt>
                <c:pt idx="251">
                  <c:v>1</c:v>
                </c:pt>
                <c:pt idx="252">
                  <c:v>1</c:v>
                </c:pt>
                <c:pt idx="253">
                  <c:v>1</c:v>
                </c:pt>
                <c:pt idx="254">
                  <c:v>1</c:v>
                </c:pt>
                <c:pt idx="255">
                  <c:v>1</c:v>
                </c:pt>
                <c:pt idx="256">
                  <c:v>1</c:v>
                </c:pt>
                <c:pt idx="257">
                  <c:v>1</c:v>
                </c:pt>
                <c:pt idx="258">
                  <c:v>1</c:v>
                </c:pt>
                <c:pt idx="259">
                  <c:v>1</c:v>
                </c:pt>
                <c:pt idx="260">
                  <c:v>1</c:v>
                </c:pt>
                <c:pt idx="261">
                  <c:v>1</c:v>
                </c:pt>
                <c:pt idx="262">
                  <c:v>1</c:v>
                </c:pt>
                <c:pt idx="263">
                  <c:v>1</c:v>
                </c:pt>
                <c:pt idx="264">
                  <c:v>1</c:v>
                </c:pt>
                <c:pt idx="265">
                  <c:v>1</c:v>
                </c:pt>
                <c:pt idx="266">
                  <c:v>2</c:v>
                </c:pt>
                <c:pt idx="267">
                  <c:v>2</c:v>
                </c:pt>
                <c:pt idx="268">
                  <c:v>2</c:v>
                </c:pt>
                <c:pt idx="269">
                  <c:v>2</c:v>
                </c:pt>
                <c:pt idx="270">
                  <c:v>2</c:v>
                </c:pt>
                <c:pt idx="271">
                  <c:v>2</c:v>
                </c:pt>
                <c:pt idx="272">
                  <c:v>1</c:v>
                </c:pt>
                <c:pt idx="273">
                  <c:v>1</c:v>
                </c:pt>
                <c:pt idx="274">
                  <c:v>1</c:v>
                </c:pt>
                <c:pt idx="275">
                  <c:v>1</c:v>
                </c:pt>
                <c:pt idx="276">
                  <c:v>1</c:v>
                </c:pt>
                <c:pt idx="277">
                  <c:v>1</c:v>
                </c:pt>
                <c:pt idx="278">
                  <c:v>1</c:v>
                </c:pt>
                <c:pt idx="279">
                  <c:v>1</c:v>
                </c:pt>
                <c:pt idx="280">
                  <c:v>1</c:v>
                </c:pt>
                <c:pt idx="281">
                  <c:v>1</c:v>
                </c:pt>
                <c:pt idx="282">
                  <c:v>1</c:v>
                </c:pt>
                <c:pt idx="283">
                  <c:v>1</c:v>
                </c:pt>
                <c:pt idx="284">
                  <c:v>1</c:v>
                </c:pt>
                <c:pt idx="285">
                  <c:v>1</c:v>
                </c:pt>
                <c:pt idx="286">
                  <c:v>1</c:v>
                </c:pt>
                <c:pt idx="287">
                  <c:v>1</c:v>
                </c:pt>
                <c:pt idx="288">
                  <c:v>1</c:v>
                </c:pt>
                <c:pt idx="289">
                  <c:v>1</c:v>
                </c:pt>
                <c:pt idx="290">
                  <c:v>1</c:v>
                </c:pt>
                <c:pt idx="291">
                  <c:v>1</c:v>
                </c:pt>
                <c:pt idx="292">
                  <c:v>1</c:v>
                </c:pt>
                <c:pt idx="293">
                  <c:v>1</c:v>
                </c:pt>
                <c:pt idx="294">
                  <c:v>1</c:v>
                </c:pt>
                <c:pt idx="295">
                  <c:v>1</c:v>
                </c:pt>
                <c:pt idx="296">
                  <c:v>1</c:v>
                </c:pt>
                <c:pt idx="297">
                  <c:v>1</c:v>
                </c:pt>
                <c:pt idx="298">
                  <c:v>1</c:v>
                </c:pt>
                <c:pt idx="299">
                  <c:v>1</c:v>
                </c:pt>
                <c:pt idx="300">
                  <c:v>1</c:v>
                </c:pt>
                <c:pt idx="301">
                  <c:v>1</c:v>
                </c:pt>
                <c:pt idx="302">
                  <c:v>1</c:v>
                </c:pt>
                <c:pt idx="303">
                  <c:v>1</c:v>
                </c:pt>
                <c:pt idx="304">
                  <c:v>1</c:v>
                </c:pt>
                <c:pt idx="305">
                  <c:v>1</c:v>
                </c:pt>
                <c:pt idx="306">
                  <c:v>1</c:v>
                </c:pt>
                <c:pt idx="307">
                  <c:v>1</c:v>
                </c:pt>
                <c:pt idx="308">
                  <c:v>1</c:v>
                </c:pt>
                <c:pt idx="309">
                  <c:v>1</c:v>
                </c:pt>
                <c:pt idx="310">
                  <c:v>1</c:v>
                </c:pt>
                <c:pt idx="311">
                  <c:v>1</c:v>
                </c:pt>
                <c:pt idx="312">
                  <c:v>1</c:v>
                </c:pt>
                <c:pt idx="313">
                  <c:v>1</c:v>
                </c:pt>
                <c:pt idx="314">
                  <c:v>1</c:v>
                </c:pt>
                <c:pt idx="315">
                  <c:v>1</c:v>
                </c:pt>
                <c:pt idx="316">
                  <c:v>1</c:v>
                </c:pt>
                <c:pt idx="317">
                  <c:v>1</c:v>
                </c:pt>
                <c:pt idx="318">
                  <c:v>1</c:v>
                </c:pt>
                <c:pt idx="319">
                  <c:v>1</c:v>
                </c:pt>
                <c:pt idx="320">
                  <c:v>1</c:v>
                </c:pt>
                <c:pt idx="321">
                  <c:v>1</c:v>
                </c:pt>
                <c:pt idx="322">
                  <c:v>1</c:v>
                </c:pt>
                <c:pt idx="323">
                  <c:v>1</c:v>
                </c:pt>
                <c:pt idx="324">
                  <c:v>1</c:v>
                </c:pt>
                <c:pt idx="325">
                  <c:v>1</c:v>
                </c:pt>
                <c:pt idx="326">
                  <c:v>1</c:v>
                </c:pt>
                <c:pt idx="327">
                  <c:v>1</c:v>
                </c:pt>
                <c:pt idx="328">
                  <c:v>1</c:v>
                </c:pt>
                <c:pt idx="329">
                  <c:v>1</c:v>
                </c:pt>
                <c:pt idx="330">
                  <c:v>1</c:v>
                </c:pt>
                <c:pt idx="331">
                  <c:v>1</c:v>
                </c:pt>
                <c:pt idx="332">
                  <c:v>1</c:v>
                </c:pt>
                <c:pt idx="333">
                  <c:v>1</c:v>
                </c:pt>
                <c:pt idx="334">
                  <c:v>1</c:v>
                </c:pt>
                <c:pt idx="335">
                  <c:v>1</c:v>
                </c:pt>
                <c:pt idx="336">
                  <c:v>1</c:v>
                </c:pt>
                <c:pt idx="337">
                  <c:v>1</c:v>
                </c:pt>
                <c:pt idx="338">
                  <c:v>1</c:v>
                </c:pt>
                <c:pt idx="339">
                  <c:v>1</c:v>
                </c:pt>
                <c:pt idx="340">
                  <c:v>1</c:v>
                </c:pt>
                <c:pt idx="341">
                  <c:v>1</c:v>
                </c:pt>
                <c:pt idx="342">
                  <c:v>1</c:v>
                </c:pt>
                <c:pt idx="343">
                  <c:v>1</c:v>
                </c:pt>
                <c:pt idx="344">
                  <c:v>1</c:v>
                </c:pt>
                <c:pt idx="345">
                  <c:v>1</c:v>
                </c:pt>
                <c:pt idx="346">
                  <c:v>1</c:v>
                </c:pt>
                <c:pt idx="347">
                  <c:v>1</c:v>
                </c:pt>
                <c:pt idx="348">
                  <c:v>1</c:v>
                </c:pt>
                <c:pt idx="349">
                  <c:v>1</c:v>
                </c:pt>
                <c:pt idx="350">
                  <c:v>1</c:v>
                </c:pt>
                <c:pt idx="351">
                  <c:v>1</c:v>
                </c:pt>
                <c:pt idx="352">
                  <c:v>1</c:v>
                </c:pt>
                <c:pt idx="353">
                  <c:v>1</c:v>
                </c:pt>
                <c:pt idx="354">
                  <c:v>1</c:v>
                </c:pt>
                <c:pt idx="355">
                  <c:v>1</c:v>
                </c:pt>
                <c:pt idx="356">
                  <c:v>1</c:v>
                </c:pt>
                <c:pt idx="357">
                  <c:v>1</c:v>
                </c:pt>
                <c:pt idx="358">
                  <c:v>1</c:v>
                </c:pt>
                <c:pt idx="359">
                  <c:v>1</c:v>
                </c:pt>
                <c:pt idx="360">
                  <c:v>1</c:v>
                </c:pt>
                <c:pt idx="361">
                  <c:v>1</c:v>
                </c:pt>
                <c:pt idx="362">
                  <c:v>1</c:v>
                </c:pt>
                <c:pt idx="363">
                  <c:v>1</c:v>
                </c:pt>
                <c:pt idx="364">
                  <c:v>1</c:v>
                </c:pt>
                <c:pt idx="365">
                  <c:v>1</c:v>
                </c:pt>
                <c:pt idx="366">
                  <c:v>1</c:v>
                </c:pt>
                <c:pt idx="367">
                  <c:v>1</c:v>
                </c:pt>
                <c:pt idx="368">
                  <c:v>1</c:v>
                </c:pt>
                <c:pt idx="369">
                  <c:v>1</c:v>
                </c:pt>
                <c:pt idx="370">
                  <c:v>1</c:v>
                </c:pt>
                <c:pt idx="371">
                  <c:v>1</c:v>
                </c:pt>
                <c:pt idx="372">
                  <c:v>1</c:v>
                </c:pt>
                <c:pt idx="373">
                  <c:v>1</c:v>
                </c:pt>
                <c:pt idx="374">
                  <c:v>1</c:v>
                </c:pt>
                <c:pt idx="375">
                  <c:v>1</c:v>
                </c:pt>
                <c:pt idx="376">
                  <c:v>1</c:v>
                </c:pt>
                <c:pt idx="377">
                  <c:v>1</c:v>
                </c:pt>
                <c:pt idx="378">
                  <c:v>1</c:v>
                </c:pt>
                <c:pt idx="379">
                  <c:v>1</c:v>
                </c:pt>
                <c:pt idx="380">
                  <c:v>1</c:v>
                </c:pt>
                <c:pt idx="381">
                  <c:v>1</c:v>
                </c:pt>
                <c:pt idx="382">
                  <c:v>1</c:v>
                </c:pt>
                <c:pt idx="383">
                  <c:v>1</c:v>
                </c:pt>
                <c:pt idx="384">
                  <c:v>1</c:v>
                </c:pt>
                <c:pt idx="385">
                  <c:v>1</c:v>
                </c:pt>
                <c:pt idx="386">
                  <c:v>1</c:v>
                </c:pt>
                <c:pt idx="387">
                  <c:v>1</c:v>
                </c:pt>
                <c:pt idx="388">
                  <c:v>1</c:v>
                </c:pt>
                <c:pt idx="389">
                  <c:v>1</c:v>
                </c:pt>
                <c:pt idx="390">
                  <c:v>1</c:v>
                </c:pt>
                <c:pt idx="391">
                  <c:v>1</c:v>
                </c:pt>
                <c:pt idx="392">
                  <c:v>1</c:v>
                </c:pt>
                <c:pt idx="393">
                  <c:v>1</c:v>
                </c:pt>
                <c:pt idx="394">
                  <c:v>1</c:v>
                </c:pt>
                <c:pt idx="395">
                  <c:v>1</c:v>
                </c:pt>
                <c:pt idx="396">
                  <c:v>1</c:v>
                </c:pt>
                <c:pt idx="397">
                  <c:v>1</c:v>
                </c:pt>
                <c:pt idx="398">
                  <c:v>1</c:v>
                </c:pt>
                <c:pt idx="399">
                  <c:v>1</c:v>
                </c:pt>
                <c:pt idx="400">
                  <c:v>1</c:v>
                </c:pt>
                <c:pt idx="401">
                  <c:v>1</c:v>
                </c:pt>
                <c:pt idx="402">
                  <c:v>1</c:v>
                </c:pt>
                <c:pt idx="403">
                  <c:v>1</c:v>
                </c:pt>
                <c:pt idx="404">
                  <c:v>1</c:v>
                </c:pt>
                <c:pt idx="405">
                  <c:v>1</c:v>
                </c:pt>
                <c:pt idx="406">
                  <c:v>1</c:v>
                </c:pt>
                <c:pt idx="407">
                  <c:v>1</c:v>
                </c:pt>
                <c:pt idx="408">
                  <c:v>1</c:v>
                </c:pt>
                <c:pt idx="409">
                  <c:v>1</c:v>
                </c:pt>
                <c:pt idx="410">
                  <c:v>1</c:v>
                </c:pt>
                <c:pt idx="411">
                  <c:v>1</c:v>
                </c:pt>
                <c:pt idx="412">
                  <c:v>1</c:v>
                </c:pt>
                <c:pt idx="413">
                  <c:v>1</c:v>
                </c:pt>
                <c:pt idx="414">
                  <c:v>1</c:v>
                </c:pt>
                <c:pt idx="415">
                  <c:v>1</c:v>
                </c:pt>
                <c:pt idx="416">
                  <c:v>1</c:v>
                </c:pt>
                <c:pt idx="417">
                  <c:v>1</c:v>
                </c:pt>
                <c:pt idx="418">
                  <c:v>1</c:v>
                </c:pt>
                <c:pt idx="419">
                  <c:v>1</c:v>
                </c:pt>
                <c:pt idx="420">
                  <c:v>1</c:v>
                </c:pt>
                <c:pt idx="421">
                  <c:v>1</c:v>
                </c:pt>
                <c:pt idx="422">
                  <c:v>1</c:v>
                </c:pt>
                <c:pt idx="423">
                  <c:v>1</c:v>
                </c:pt>
                <c:pt idx="424">
                  <c:v>1</c:v>
                </c:pt>
                <c:pt idx="425">
                  <c:v>1</c:v>
                </c:pt>
                <c:pt idx="426">
                  <c:v>1</c:v>
                </c:pt>
                <c:pt idx="427">
                  <c:v>1</c:v>
                </c:pt>
                <c:pt idx="428">
                  <c:v>1</c:v>
                </c:pt>
                <c:pt idx="429">
                  <c:v>1</c:v>
                </c:pt>
                <c:pt idx="430">
                  <c:v>1</c:v>
                </c:pt>
                <c:pt idx="431">
                  <c:v>1</c:v>
                </c:pt>
                <c:pt idx="432">
                  <c:v>1</c:v>
                </c:pt>
                <c:pt idx="433">
                  <c:v>1</c:v>
                </c:pt>
                <c:pt idx="434">
                  <c:v>1</c:v>
                </c:pt>
                <c:pt idx="435">
                  <c:v>1</c:v>
                </c:pt>
                <c:pt idx="436">
                  <c:v>1</c:v>
                </c:pt>
                <c:pt idx="437">
                  <c:v>1</c:v>
                </c:pt>
                <c:pt idx="438">
                  <c:v>1</c:v>
                </c:pt>
                <c:pt idx="439">
                  <c:v>1</c:v>
                </c:pt>
                <c:pt idx="440">
                  <c:v>1</c:v>
                </c:pt>
                <c:pt idx="441">
                  <c:v>1</c:v>
                </c:pt>
                <c:pt idx="442">
                  <c:v>1</c:v>
                </c:pt>
                <c:pt idx="443">
                  <c:v>1</c:v>
                </c:pt>
                <c:pt idx="444">
                  <c:v>1</c:v>
                </c:pt>
                <c:pt idx="445">
                  <c:v>1</c:v>
                </c:pt>
                <c:pt idx="446">
                  <c:v>1</c:v>
                </c:pt>
                <c:pt idx="447">
                  <c:v>1</c:v>
                </c:pt>
                <c:pt idx="448">
                  <c:v>1</c:v>
                </c:pt>
                <c:pt idx="449">
                  <c:v>1</c:v>
                </c:pt>
                <c:pt idx="450">
                  <c:v>1</c:v>
                </c:pt>
                <c:pt idx="451">
                  <c:v>1</c:v>
                </c:pt>
                <c:pt idx="452">
                  <c:v>1</c:v>
                </c:pt>
                <c:pt idx="453">
                  <c:v>1</c:v>
                </c:pt>
                <c:pt idx="454">
                  <c:v>1</c:v>
                </c:pt>
                <c:pt idx="455">
                  <c:v>1</c:v>
                </c:pt>
                <c:pt idx="456">
                  <c:v>1</c:v>
                </c:pt>
                <c:pt idx="457">
                  <c:v>1</c:v>
                </c:pt>
                <c:pt idx="458">
                  <c:v>1</c:v>
                </c:pt>
                <c:pt idx="459">
                  <c:v>1</c:v>
                </c:pt>
                <c:pt idx="460">
                  <c:v>1</c:v>
                </c:pt>
                <c:pt idx="461">
                  <c:v>1</c:v>
                </c:pt>
                <c:pt idx="462">
                  <c:v>1</c:v>
                </c:pt>
                <c:pt idx="463">
                  <c:v>1</c:v>
                </c:pt>
                <c:pt idx="464">
                  <c:v>1</c:v>
                </c:pt>
                <c:pt idx="465">
                  <c:v>1</c:v>
                </c:pt>
                <c:pt idx="466">
                  <c:v>1</c:v>
                </c:pt>
                <c:pt idx="467">
                  <c:v>1</c:v>
                </c:pt>
                <c:pt idx="468">
                  <c:v>1</c:v>
                </c:pt>
                <c:pt idx="469">
                  <c:v>1</c:v>
                </c:pt>
                <c:pt idx="470">
                  <c:v>1</c:v>
                </c:pt>
                <c:pt idx="471">
                  <c:v>1</c:v>
                </c:pt>
                <c:pt idx="472">
                  <c:v>1</c:v>
                </c:pt>
                <c:pt idx="473">
                  <c:v>1</c:v>
                </c:pt>
                <c:pt idx="474">
                  <c:v>1</c:v>
                </c:pt>
                <c:pt idx="475">
                  <c:v>1</c:v>
                </c:pt>
                <c:pt idx="476">
                  <c:v>1</c:v>
                </c:pt>
                <c:pt idx="477">
                  <c:v>1</c:v>
                </c:pt>
                <c:pt idx="478">
                  <c:v>1</c:v>
                </c:pt>
                <c:pt idx="479">
                  <c:v>1</c:v>
                </c:pt>
                <c:pt idx="480">
                  <c:v>1</c:v>
                </c:pt>
                <c:pt idx="481">
                  <c:v>1</c:v>
                </c:pt>
                <c:pt idx="482">
                  <c:v>1</c:v>
                </c:pt>
                <c:pt idx="483">
                  <c:v>1</c:v>
                </c:pt>
                <c:pt idx="484">
                  <c:v>1</c:v>
                </c:pt>
                <c:pt idx="485">
                  <c:v>1</c:v>
                </c:pt>
                <c:pt idx="486">
                  <c:v>1</c:v>
                </c:pt>
                <c:pt idx="487">
                  <c:v>1</c:v>
                </c:pt>
                <c:pt idx="488">
                  <c:v>1</c:v>
                </c:pt>
                <c:pt idx="489">
                  <c:v>1</c:v>
                </c:pt>
                <c:pt idx="490">
                  <c:v>1</c:v>
                </c:pt>
                <c:pt idx="491">
                  <c:v>1</c:v>
                </c:pt>
                <c:pt idx="492">
                  <c:v>1</c:v>
                </c:pt>
                <c:pt idx="493">
                  <c:v>1</c:v>
                </c:pt>
                <c:pt idx="494">
                  <c:v>1</c:v>
                </c:pt>
                <c:pt idx="495">
                  <c:v>1</c:v>
                </c:pt>
                <c:pt idx="496">
                  <c:v>1</c:v>
                </c:pt>
                <c:pt idx="497">
                  <c:v>1</c:v>
                </c:pt>
                <c:pt idx="498">
                  <c:v>1</c:v>
                </c:pt>
                <c:pt idx="499">
                  <c:v>1</c:v>
                </c:pt>
                <c:pt idx="500">
                  <c:v>1</c:v>
                </c:pt>
                <c:pt idx="501">
                  <c:v>1</c:v>
                </c:pt>
                <c:pt idx="502">
                  <c:v>1</c:v>
                </c:pt>
                <c:pt idx="503">
                  <c:v>1</c:v>
                </c:pt>
                <c:pt idx="504">
                  <c:v>1</c:v>
                </c:pt>
                <c:pt idx="505">
                  <c:v>1</c:v>
                </c:pt>
                <c:pt idx="506">
                  <c:v>1</c:v>
                </c:pt>
                <c:pt idx="507">
                  <c:v>1</c:v>
                </c:pt>
                <c:pt idx="508">
                  <c:v>1</c:v>
                </c:pt>
                <c:pt idx="509">
                  <c:v>1</c:v>
                </c:pt>
                <c:pt idx="510">
                  <c:v>1</c:v>
                </c:pt>
                <c:pt idx="511">
                  <c:v>1</c:v>
                </c:pt>
                <c:pt idx="512">
                  <c:v>1</c:v>
                </c:pt>
                <c:pt idx="513">
                  <c:v>1</c:v>
                </c:pt>
                <c:pt idx="514">
                  <c:v>1</c:v>
                </c:pt>
                <c:pt idx="515">
                  <c:v>1</c:v>
                </c:pt>
                <c:pt idx="516">
                  <c:v>1</c:v>
                </c:pt>
                <c:pt idx="517">
                  <c:v>1</c:v>
                </c:pt>
                <c:pt idx="518">
                  <c:v>1</c:v>
                </c:pt>
                <c:pt idx="519">
                  <c:v>1</c:v>
                </c:pt>
                <c:pt idx="520">
                  <c:v>1</c:v>
                </c:pt>
                <c:pt idx="521">
                  <c:v>1</c:v>
                </c:pt>
                <c:pt idx="522">
                  <c:v>1</c:v>
                </c:pt>
                <c:pt idx="523">
                  <c:v>1</c:v>
                </c:pt>
                <c:pt idx="524">
                  <c:v>1</c:v>
                </c:pt>
                <c:pt idx="525">
                  <c:v>1</c:v>
                </c:pt>
                <c:pt idx="526">
                  <c:v>1</c:v>
                </c:pt>
                <c:pt idx="527">
                  <c:v>1</c:v>
                </c:pt>
                <c:pt idx="528">
                  <c:v>1</c:v>
                </c:pt>
                <c:pt idx="529">
                  <c:v>1</c:v>
                </c:pt>
                <c:pt idx="530">
                  <c:v>1</c:v>
                </c:pt>
                <c:pt idx="531">
                  <c:v>1</c:v>
                </c:pt>
                <c:pt idx="532">
                  <c:v>1</c:v>
                </c:pt>
                <c:pt idx="533">
                  <c:v>1</c:v>
                </c:pt>
                <c:pt idx="534">
                  <c:v>1</c:v>
                </c:pt>
                <c:pt idx="535">
                  <c:v>1</c:v>
                </c:pt>
                <c:pt idx="536">
                  <c:v>1</c:v>
                </c:pt>
                <c:pt idx="537">
                  <c:v>1</c:v>
                </c:pt>
                <c:pt idx="538">
                  <c:v>1</c:v>
                </c:pt>
                <c:pt idx="539">
                  <c:v>1</c:v>
                </c:pt>
                <c:pt idx="540">
                  <c:v>1</c:v>
                </c:pt>
                <c:pt idx="541">
                  <c:v>1</c:v>
                </c:pt>
                <c:pt idx="542">
                  <c:v>1</c:v>
                </c:pt>
                <c:pt idx="543">
                  <c:v>1</c:v>
                </c:pt>
                <c:pt idx="544">
                  <c:v>1</c:v>
                </c:pt>
                <c:pt idx="545">
                  <c:v>1</c:v>
                </c:pt>
                <c:pt idx="546">
                  <c:v>1</c:v>
                </c:pt>
                <c:pt idx="547">
                  <c:v>1</c:v>
                </c:pt>
                <c:pt idx="548">
                  <c:v>1</c:v>
                </c:pt>
                <c:pt idx="549">
                  <c:v>1</c:v>
                </c:pt>
                <c:pt idx="550">
                  <c:v>1</c:v>
                </c:pt>
                <c:pt idx="551">
                  <c:v>1</c:v>
                </c:pt>
              </c:numCache>
            </c:numRef>
          </c:val>
        </c:ser>
        <c:ser>
          <c:idx val="1"/>
          <c:order val="1"/>
          <c:spPr>
            <a:ln w="50800"/>
          </c:spPr>
          <c:marker>
            <c:symbol val="none"/>
          </c:marker>
          <c:val>
            <c:numRef>
              <c:f>Sheet1!$B$1:$B$552</c:f>
              <c:numCache>
                <c:formatCode>General</c:formatCode>
                <c:ptCount val="552"/>
                <c:pt idx="0">
                  <c:v>107288</c:v>
                </c:pt>
                <c:pt idx="1">
                  <c:v>93262</c:v>
                </c:pt>
                <c:pt idx="2">
                  <c:v>93023</c:v>
                </c:pt>
                <c:pt idx="3">
                  <c:v>91996</c:v>
                </c:pt>
                <c:pt idx="4">
                  <c:v>88383</c:v>
                </c:pt>
                <c:pt idx="5">
                  <c:v>75807</c:v>
                </c:pt>
                <c:pt idx="6">
                  <c:v>67796</c:v>
                </c:pt>
                <c:pt idx="7">
                  <c:v>17139</c:v>
                </c:pt>
                <c:pt idx="8">
                  <c:v>16096</c:v>
                </c:pt>
                <c:pt idx="9">
                  <c:v>11540</c:v>
                </c:pt>
                <c:pt idx="10">
                  <c:v>10353</c:v>
                </c:pt>
                <c:pt idx="11">
                  <c:v>9106</c:v>
                </c:pt>
                <c:pt idx="12">
                  <c:v>8384</c:v>
                </c:pt>
                <c:pt idx="13">
                  <c:v>8352</c:v>
                </c:pt>
                <c:pt idx="14">
                  <c:v>8163</c:v>
                </c:pt>
                <c:pt idx="15">
                  <c:v>7186</c:v>
                </c:pt>
                <c:pt idx="16">
                  <c:v>4800</c:v>
                </c:pt>
                <c:pt idx="17">
                  <c:v>4578</c:v>
                </c:pt>
                <c:pt idx="18">
                  <c:v>4432</c:v>
                </c:pt>
                <c:pt idx="19">
                  <c:v>4288</c:v>
                </c:pt>
                <c:pt idx="20">
                  <c:v>4256</c:v>
                </c:pt>
                <c:pt idx="21">
                  <c:v>4236</c:v>
                </c:pt>
                <c:pt idx="22">
                  <c:v>4194</c:v>
                </c:pt>
                <c:pt idx="23">
                  <c:v>4106</c:v>
                </c:pt>
                <c:pt idx="24">
                  <c:v>4037</c:v>
                </c:pt>
                <c:pt idx="25">
                  <c:v>3932</c:v>
                </c:pt>
                <c:pt idx="26">
                  <c:v>3873</c:v>
                </c:pt>
                <c:pt idx="27">
                  <c:v>3871</c:v>
                </c:pt>
                <c:pt idx="28">
                  <c:v>3765</c:v>
                </c:pt>
                <c:pt idx="29">
                  <c:v>3733</c:v>
                </c:pt>
                <c:pt idx="30">
                  <c:v>3721</c:v>
                </c:pt>
                <c:pt idx="31">
                  <c:v>3503</c:v>
                </c:pt>
                <c:pt idx="32">
                  <c:v>3471</c:v>
                </c:pt>
                <c:pt idx="33">
                  <c:v>3452</c:v>
                </c:pt>
                <c:pt idx="34">
                  <c:v>3419</c:v>
                </c:pt>
                <c:pt idx="35">
                  <c:v>3348</c:v>
                </c:pt>
                <c:pt idx="36">
                  <c:v>2996</c:v>
                </c:pt>
                <c:pt idx="37">
                  <c:v>2937</c:v>
                </c:pt>
                <c:pt idx="38">
                  <c:v>2226</c:v>
                </c:pt>
                <c:pt idx="39">
                  <c:v>2040</c:v>
                </c:pt>
                <c:pt idx="40">
                  <c:v>1758</c:v>
                </c:pt>
                <c:pt idx="41">
                  <c:v>1752</c:v>
                </c:pt>
                <c:pt idx="42">
                  <c:v>1537</c:v>
                </c:pt>
                <c:pt idx="43">
                  <c:v>1524</c:v>
                </c:pt>
                <c:pt idx="44">
                  <c:v>1405</c:v>
                </c:pt>
                <c:pt idx="45">
                  <c:v>1367</c:v>
                </c:pt>
                <c:pt idx="46">
                  <c:v>490</c:v>
                </c:pt>
                <c:pt idx="47">
                  <c:v>486</c:v>
                </c:pt>
                <c:pt idx="48">
                  <c:v>378</c:v>
                </c:pt>
                <c:pt idx="49">
                  <c:v>362</c:v>
                </c:pt>
                <c:pt idx="50">
                  <c:v>361</c:v>
                </c:pt>
                <c:pt idx="51">
                  <c:v>343</c:v>
                </c:pt>
                <c:pt idx="52">
                  <c:v>318</c:v>
                </c:pt>
                <c:pt idx="53">
                  <c:v>286</c:v>
                </c:pt>
                <c:pt idx="54">
                  <c:v>232</c:v>
                </c:pt>
                <c:pt idx="55">
                  <c:v>224</c:v>
                </c:pt>
                <c:pt idx="56">
                  <c:v>220</c:v>
                </c:pt>
                <c:pt idx="57">
                  <c:v>211</c:v>
                </c:pt>
                <c:pt idx="58">
                  <c:v>195</c:v>
                </c:pt>
                <c:pt idx="59">
                  <c:v>190</c:v>
                </c:pt>
                <c:pt idx="60">
                  <c:v>182</c:v>
                </c:pt>
                <c:pt idx="61">
                  <c:v>174</c:v>
                </c:pt>
                <c:pt idx="62">
                  <c:v>155</c:v>
                </c:pt>
                <c:pt idx="63">
                  <c:v>137</c:v>
                </c:pt>
                <c:pt idx="64">
                  <c:v>118</c:v>
                </c:pt>
                <c:pt idx="65">
                  <c:v>99</c:v>
                </c:pt>
                <c:pt idx="66">
                  <c:v>90</c:v>
                </c:pt>
                <c:pt idx="67">
                  <c:v>84</c:v>
                </c:pt>
                <c:pt idx="68">
                  <c:v>78</c:v>
                </c:pt>
                <c:pt idx="69">
                  <c:v>75</c:v>
                </c:pt>
                <c:pt idx="70">
                  <c:v>69</c:v>
                </c:pt>
                <c:pt idx="71">
                  <c:v>67</c:v>
                </c:pt>
                <c:pt idx="72">
                  <c:v>64</c:v>
                </c:pt>
                <c:pt idx="73">
                  <c:v>59</c:v>
                </c:pt>
                <c:pt idx="74">
                  <c:v>53</c:v>
                </c:pt>
                <c:pt idx="75">
                  <c:v>53</c:v>
                </c:pt>
                <c:pt idx="76">
                  <c:v>51</c:v>
                </c:pt>
                <c:pt idx="77">
                  <c:v>47</c:v>
                </c:pt>
                <c:pt idx="78">
                  <c:v>46</c:v>
                </c:pt>
                <c:pt idx="79">
                  <c:v>46</c:v>
                </c:pt>
                <c:pt idx="80">
                  <c:v>46</c:v>
                </c:pt>
                <c:pt idx="81">
                  <c:v>46</c:v>
                </c:pt>
                <c:pt idx="82">
                  <c:v>42</c:v>
                </c:pt>
                <c:pt idx="83">
                  <c:v>41</c:v>
                </c:pt>
                <c:pt idx="84">
                  <c:v>41</c:v>
                </c:pt>
                <c:pt idx="85">
                  <c:v>38</c:v>
                </c:pt>
                <c:pt idx="86">
                  <c:v>37</c:v>
                </c:pt>
                <c:pt idx="87">
                  <c:v>37</c:v>
                </c:pt>
                <c:pt idx="88">
                  <c:v>34</c:v>
                </c:pt>
                <c:pt idx="89">
                  <c:v>34</c:v>
                </c:pt>
                <c:pt idx="90">
                  <c:v>33</c:v>
                </c:pt>
                <c:pt idx="91">
                  <c:v>32</c:v>
                </c:pt>
                <c:pt idx="92">
                  <c:v>32</c:v>
                </c:pt>
                <c:pt idx="93">
                  <c:v>29</c:v>
                </c:pt>
                <c:pt idx="94">
                  <c:v>29</c:v>
                </c:pt>
                <c:pt idx="95">
                  <c:v>27</c:v>
                </c:pt>
                <c:pt idx="96">
                  <c:v>27</c:v>
                </c:pt>
                <c:pt idx="97">
                  <c:v>25</c:v>
                </c:pt>
                <c:pt idx="98">
                  <c:v>24</c:v>
                </c:pt>
                <c:pt idx="99">
                  <c:v>24</c:v>
                </c:pt>
                <c:pt idx="100">
                  <c:v>23</c:v>
                </c:pt>
                <c:pt idx="101">
                  <c:v>23</c:v>
                </c:pt>
                <c:pt idx="102">
                  <c:v>23</c:v>
                </c:pt>
                <c:pt idx="103">
                  <c:v>22</c:v>
                </c:pt>
                <c:pt idx="104">
                  <c:v>22</c:v>
                </c:pt>
                <c:pt idx="105">
                  <c:v>21</c:v>
                </c:pt>
                <c:pt idx="106">
                  <c:v>21</c:v>
                </c:pt>
                <c:pt idx="107">
                  <c:v>21</c:v>
                </c:pt>
                <c:pt idx="108">
                  <c:v>20</c:v>
                </c:pt>
                <c:pt idx="109">
                  <c:v>20</c:v>
                </c:pt>
                <c:pt idx="110">
                  <c:v>20</c:v>
                </c:pt>
                <c:pt idx="111">
                  <c:v>18</c:v>
                </c:pt>
                <c:pt idx="112">
                  <c:v>17</c:v>
                </c:pt>
                <c:pt idx="113">
                  <c:v>17</c:v>
                </c:pt>
                <c:pt idx="114">
                  <c:v>17</c:v>
                </c:pt>
                <c:pt idx="115">
                  <c:v>16</c:v>
                </c:pt>
                <c:pt idx="116">
                  <c:v>16</c:v>
                </c:pt>
                <c:pt idx="117">
                  <c:v>16</c:v>
                </c:pt>
                <c:pt idx="118">
                  <c:v>16</c:v>
                </c:pt>
                <c:pt idx="119">
                  <c:v>15</c:v>
                </c:pt>
                <c:pt idx="120">
                  <c:v>14</c:v>
                </c:pt>
                <c:pt idx="121">
                  <c:v>14</c:v>
                </c:pt>
                <c:pt idx="122">
                  <c:v>14</c:v>
                </c:pt>
                <c:pt idx="123">
                  <c:v>13</c:v>
                </c:pt>
                <c:pt idx="124">
                  <c:v>13</c:v>
                </c:pt>
                <c:pt idx="125">
                  <c:v>12</c:v>
                </c:pt>
                <c:pt idx="126">
                  <c:v>12</c:v>
                </c:pt>
                <c:pt idx="127">
                  <c:v>12</c:v>
                </c:pt>
                <c:pt idx="128">
                  <c:v>12</c:v>
                </c:pt>
                <c:pt idx="129">
                  <c:v>12</c:v>
                </c:pt>
                <c:pt idx="130">
                  <c:v>11</c:v>
                </c:pt>
                <c:pt idx="131">
                  <c:v>11</c:v>
                </c:pt>
                <c:pt idx="132">
                  <c:v>11</c:v>
                </c:pt>
                <c:pt idx="133">
                  <c:v>11</c:v>
                </c:pt>
                <c:pt idx="134">
                  <c:v>11</c:v>
                </c:pt>
                <c:pt idx="135">
                  <c:v>10</c:v>
                </c:pt>
                <c:pt idx="136">
                  <c:v>10</c:v>
                </c:pt>
                <c:pt idx="137">
                  <c:v>10</c:v>
                </c:pt>
                <c:pt idx="138">
                  <c:v>10</c:v>
                </c:pt>
                <c:pt idx="139">
                  <c:v>10</c:v>
                </c:pt>
                <c:pt idx="140">
                  <c:v>9</c:v>
                </c:pt>
                <c:pt idx="141">
                  <c:v>9</c:v>
                </c:pt>
                <c:pt idx="142">
                  <c:v>9</c:v>
                </c:pt>
                <c:pt idx="143">
                  <c:v>9</c:v>
                </c:pt>
                <c:pt idx="144">
                  <c:v>9</c:v>
                </c:pt>
                <c:pt idx="145">
                  <c:v>9</c:v>
                </c:pt>
                <c:pt idx="146">
                  <c:v>9</c:v>
                </c:pt>
                <c:pt idx="147">
                  <c:v>9</c:v>
                </c:pt>
                <c:pt idx="148">
                  <c:v>9</c:v>
                </c:pt>
                <c:pt idx="149">
                  <c:v>9</c:v>
                </c:pt>
                <c:pt idx="150">
                  <c:v>9</c:v>
                </c:pt>
                <c:pt idx="151">
                  <c:v>8</c:v>
                </c:pt>
                <c:pt idx="152">
                  <c:v>8</c:v>
                </c:pt>
                <c:pt idx="153">
                  <c:v>8</c:v>
                </c:pt>
                <c:pt idx="154">
                  <c:v>8</c:v>
                </c:pt>
                <c:pt idx="155">
                  <c:v>8</c:v>
                </c:pt>
                <c:pt idx="156">
                  <c:v>7</c:v>
                </c:pt>
                <c:pt idx="157">
                  <c:v>7</c:v>
                </c:pt>
                <c:pt idx="158">
                  <c:v>7</c:v>
                </c:pt>
                <c:pt idx="159">
                  <c:v>7</c:v>
                </c:pt>
                <c:pt idx="160">
                  <c:v>7</c:v>
                </c:pt>
                <c:pt idx="161">
                  <c:v>7</c:v>
                </c:pt>
                <c:pt idx="162">
                  <c:v>7</c:v>
                </c:pt>
                <c:pt idx="163">
                  <c:v>7</c:v>
                </c:pt>
                <c:pt idx="164">
                  <c:v>7</c:v>
                </c:pt>
                <c:pt idx="165">
                  <c:v>7</c:v>
                </c:pt>
                <c:pt idx="166">
                  <c:v>7</c:v>
                </c:pt>
                <c:pt idx="167">
                  <c:v>7</c:v>
                </c:pt>
                <c:pt idx="168">
                  <c:v>7</c:v>
                </c:pt>
                <c:pt idx="169">
                  <c:v>6</c:v>
                </c:pt>
                <c:pt idx="170">
                  <c:v>6</c:v>
                </c:pt>
                <c:pt idx="171">
                  <c:v>6</c:v>
                </c:pt>
                <c:pt idx="172">
                  <c:v>6</c:v>
                </c:pt>
                <c:pt idx="173">
                  <c:v>6</c:v>
                </c:pt>
                <c:pt idx="174">
                  <c:v>6</c:v>
                </c:pt>
                <c:pt idx="175">
                  <c:v>6</c:v>
                </c:pt>
                <c:pt idx="176">
                  <c:v>6</c:v>
                </c:pt>
                <c:pt idx="177">
                  <c:v>5</c:v>
                </c:pt>
                <c:pt idx="178">
                  <c:v>5</c:v>
                </c:pt>
                <c:pt idx="179">
                  <c:v>5</c:v>
                </c:pt>
                <c:pt idx="180">
                  <c:v>5</c:v>
                </c:pt>
                <c:pt idx="181">
                  <c:v>5</c:v>
                </c:pt>
                <c:pt idx="182">
                  <c:v>5</c:v>
                </c:pt>
                <c:pt idx="183">
                  <c:v>5</c:v>
                </c:pt>
                <c:pt idx="184">
                  <c:v>5</c:v>
                </c:pt>
                <c:pt idx="185">
                  <c:v>5</c:v>
                </c:pt>
                <c:pt idx="186">
                  <c:v>5</c:v>
                </c:pt>
                <c:pt idx="187">
                  <c:v>5</c:v>
                </c:pt>
                <c:pt idx="188">
                  <c:v>5</c:v>
                </c:pt>
                <c:pt idx="189">
                  <c:v>5</c:v>
                </c:pt>
                <c:pt idx="190">
                  <c:v>5</c:v>
                </c:pt>
                <c:pt idx="191">
                  <c:v>5</c:v>
                </c:pt>
                <c:pt idx="192">
                  <c:v>5</c:v>
                </c:pt>
                <c:pt idx="193">
                  <c:v>5</c:v>
                </c:pt>
                <c:pt idx="194">
                  <c:v>5</c:v>
                </c:pt>
                <c:pt idx="195">
                  <c:v>5</c:v>
                </c:pt>
                <c:pt idx="196">
                  <c:v>4</c:v>
                </c:pt>
                <c:pt idx="197">
                  <c:v>4</c:v>
                </c:pt>
                <c:pt idx="198">
                  <c:v>4</c:v>
                </c:pt>
                <c:pt idx="199">
                  <c:v>4</c:v>
                </c:pt>
                <c:pt idx="200">
                  <c:v>4</c:v>
                </c:pt>
                <c:pt idx="201">
                  <c:v>4</c:v>
                </c:pt>
                <c:pt idx="202">
                  <c:v>4</c:v>
                </c:pt>
                <c:pt idx="203">
                  <c:v>4</c:v>
                </c:pt>
                <c:pt idx="204">
                  <c:v>4</c:v>
                </c:pt>
                <c:pt idx="205">
                  <c:v>4</c:v>
                </c:pt>
                <c:pt idx="206">
                  <c:v>4</c:v>
                </c:pt>
                <c:pt idx="207">
                  <c:v>4</c:v>
                </c:pt>
                <c:pt idx="208">
                  <c:v>4</c:v>
                </c:pt>
                <c:pt idx="209">
                  <c:v>4</c:v>
                </c:pt>
                <c:pt idx="210">
                  <c:v>4</c:v>
                </c:pt>
                <c:pt idx="211">
                  <c:v>4</c:v>
                </c:pt>
                <c:pt idx="212">
                  <c:v>4</c:v>
                </c:pt>
                <c:pt idx="213">
                  <c:v>4</c:v>
                </c:pt>
                <c:pt idx="214">
                  <c:v>4</c:v>
                </c:pt>
                <c:pt idx="215">
                  <c:v>4</c:v>
                </c:pt>
                <c:pt idx="216">
                  <c:v>4</c:v>
                </c:pt>
                <c:pt idx="217">
                  <c:v>4</c:v>
                </c:pt>
                <c:pt idx="218">
                  <c:v>4</c:v>
                </c:pt>
                <c:pt idx="219">
                  <c:v>4</c:v>
                </c:pt>
                <c:pt idx="220">
                  <c:v>4</c:v>
                </c:pt>
                <c:pt idx="221">
                  <c:v>4</c:v>
                </c:pt>
                <c:pt idx="222">
                  <c:v>4</c:v>
                </c:pt>
                <c:pt idx="223">
                  <c:v>4</c:v>
                </c:pt>
                <c:pt idx="224">
                  <c:v>4</c:v>
                </c:pt>
                <c:pt idx="225">
                  <c:v>4</c:v>
                </c:pt>
                <c:pt idx="226">
                  <c:v>4</c:v>
                </c:pt>
                <c:pt idx="227">
                  <c:v>4</c:v>
                </c:pt>
                <c:pt idx="228">
                  <c:v>3</c:v>
                </c:pt>
                <c:pt idx="229">
                  <c:v>3</c:v>
                </c:pt>
                <c:pt idx="230">
                  <c:v>3</c:v>
                </c:pt>
                <c:pt idx="231">
                  <c:v>3</c:v>
                </c:pt>
                <c:pt idx="232">
                  <c:v>3</c:v>
                </c:pt>
                <c:pt idx="233">
                  <c:v>3</c:v>
                </c:pt>
                <c:pt idx="234">
                  <c:v>3</c:v>
                </c:pt>
                <c:pt idx="235">
                  <c:v>3</c:v>
                </c:pt>
                <c:pt idx="236">
                  <c:v>3</c:v>
                </c:pt>
                <c:pt idx="237">
                  <c:v>3</c:v>
                </c:pt>
                <c:pt idx="238">
                  <c:v>3</c:v>
                </c:pt>
                <c:pt idx="239">
                  <c:v>3</c:v>
                </c:pt>
                <c:pt idx="240">
                  <c:v>3</c:v>
                </c:pt>
                <c:pt idx="241">
                  <c:v>3</c:v>
                </c:pt>
                <c:pt idx="242">
                  <c:v>3</c:v>
                </c:pt>
                <c:pt idx="243">
                  <c:v>3</c:v>
                </c:pt>
                <c:pt idx="244">
                  <c:v>3</c:v>
                </c:pt>
                <c:pt idx="245">
                  <c:v>3</c:v>
                </c:pt>
                <c:pt idx="246">
                  <c:v>3</c:v>
                </c:pt>
                <c:pt idx="247">
                  <c:v>3</c:v>
                </c:pt>
                <c:pt idx="248">
                  <c:v>3</c:v>
                </c:pt>
                <c:pt idx="249">
                  <c:v>3</c:v>
                </c:pt>
                <c:pt idx="250">
                  <c:v>3</c:v>
                </c:pt>
                <c:pt idx="251">
                  <c:v>3</c:v>
                </c:pt>
                <c:pt idx="252">
                  <c:v>3</c:v>
                </c:pt>
                <c:pt idx="253">
                  <c:v>3</c:v>
                </c:pt>
                <c:pt idx="254">
                  <c:v>3</c:v>
                </c:pt>
                <c:pt idx="255">
                  <c:v>3</c:v>
                </c:pt>
                <c:pt idx="256">
                  <c:v>3</c:v>
                </c:pt>
                <c:pt idx="257">
                  <c:v>3</c:v>
                </c:pt>
                <c:pt idx="258">
                  <c:v>3</c:v>
                </c:pt>
                <c:pt idx="259">
                  <c:v>3</c:v>
                </c:pt>
                <c:pt idx="260">
                  <c:v>3</c:v>
                </c:pt>
                <c:pt idx="261">
                  <c:v>3</c:v>
                </c:pt>
                <c:pt idx="262">
                  <c:v>3</c:v>
                </c:pt>
                <c:pt idx="263">
                  <c:v>3</c:v>
                </c:pt>
                <c:pt idx="264">
                  <c:v>3</c:v>
                </c:pt>
                <c:pt idx="265">
                  <c:v>3</c:v>
                </c:pt>
                <c:pt idx="266">
                  <c:v>2</c:v>
                </c:pt>
                <c:pt idx="267">
                  <c:v>2</c:v>
                </c:pt>
                <c:pt idx="268">
                  <c:v>2</c:v>
                </c:pt>
                <c:pt idx="269">
                  <c:v>2</c:v>
                </c:pt>
                <c:pt idx="270">
                  <c:v>2</c:v>
                </c:pt>
                <c:pt idx="271">
                  <c:v>2</c:v>
                </c:pt>
                <c:pt idx="272">
                  <c:v>2</c:v>
                </c:pt>
                <c:pt idx="273">
                  <c:v>2</c:v>
                </c:pt>
                <c:pt idx="274">
                  <c:v>2</c:v>
                </c:pt>
                <c:pt idx="275">
                  <c:v>2</c:v>
                </c:pt>
                <c:pt idx="276">
                  <c:v>2</c:v>
                </c:pt>
                <c:pt idx="277">
                  <c:v>2</c:v>
                </c:pt>
                <c:pt idx="278">
                  <c:v>2</c:v>
                </c:pt>
                <c:pt idx="279">
                  <c:v>2</c:v>
                </c:pt>
                <c:pt idx="280">
                  <c:v>2</c:v>
                </c:pt>
                <c:pt idx="281">
                  <c:v>2</c:v>
                </c:pt>
                <c:pt idx="282">
                  <c:v>2</c:v>
                </c:pt>
                <c:pt idx="283">
                  <c:v>2</c:v>
                </c:pt>
                <c:pt idx="284">
                  <c:v>2</c:v>
                </c:pt>
                <c:pt idx="285">
                  <c:v>2</c:v>
                </c:pt>
                <c:pt idx="286">
                  <c:v>2</c:v>
                </c:pt>
                <c:pt idx="287">
                  <c:v>2</c:v>
                </c:pt>
                <c:pt idx="288">
                  <c:v>2</c:v>
                </c:pt>
                <c:pt idx="289">
                  <c:v>2</c:v>
                </c:pt>
                <c:pt idx="290">
                  <c:v>2</c:v>
                </c:pt>
                <c:pt idx="291">
                  <c:v>2</c:v>
                </c:pt>
                <c:pt idx="292">
                  <c:v>2</c:v>
                </c:pt>
                <c:pt idx="293">
                  <c:v>2</c:v>
                </c:pt>
                <c:pt idx="294">
                  <c:v>2</c:v>
                </c:pt>
                <c:pt idx="295">
                  <c:v>2</c:v>
                </c:pt>
                <c:pt idx="296">
                  <c:v>2</c:v>
                </c:pt>
                <c:pt idx="297">
                  <c:v>2</c:v>
                </c:pt>
                <c:pt idx="298">
                  <c:v>2</c:v>
                </c:pt>
                <c:pt idx="299">
                  <c:v>2</c:v>
                </c:pt>
                <c:pt idx="300">
                  <c:v>2</c:v>
                </c:pt>
                <c:pt idx="301">
                  <c:v>2</c:v>
                </c:pt>
                <c:pt idx="302">
                  <c:v>2</c:v>
                </c:pt>
                <c:pt idx="303">
                  <c:v>2</c:v>
                </c:pt>
                <c:pt idx="304">
                  <c:v>2</c:v>
                </c:pt>
                <c:pt idx="305">
                  <c:v>2</c:v>
                </c:pt>
                <c:pt idx="306">
                  <c:v>2</c:v>
                </c:pt>
                <c:pt idx="307">
                  <c:v>2</c:v>
                </c:pt>
                <c:pt idx="308">
                  <c:v>2</c:v>
                </c:pt>
                <c:pt idx="309">
                  <c:v>2</c:v>
                </c:pt>
                <c:pt idx="310">
                  <c:v>2</c:v>
                </c:pt>
                <c:pt idx="311">
                  <c:v>2</c:v>
                </c:pt>
                <c:pt idx="312">
                  <c:v>2</c:v>
                </c:pt>
                <c:pt idx="313">
                  <c:v>2</c:v>
                </c:pt>
                <c:pt idx="314">
                  <c:v>2</c:v>
                </c:pt>
                <c:pt idx="315">
                  <c:v>2</c:v>
                </c:pt>
                <c:pt idx="316">
                  <c:v>2</c:v>
                </c:pt>
                <c:pt idx="317">
                  <c:v>2</c:v>
                </c:pt>
                <c:pt idx="318">
                  <c:v>2</c:v>
                </c:pt>
                <c:pt idx="319">
                  <c:v>2</c:v>
                </c:pt>
                <c:pt idx="320">
                  <c:v>2</c:v>
                </c:pt>
                <c:pt idx="321">
                  <c:v>2</c:v>
                </c:pt>
                <c:pt idx="322">
                  <c:v>2</c:v>
                </c:pt>
                <c:pt idx="323">
                  <c:v>2</c:v>
                </c:pt>
                <c:pt idx="324">
                  <c:v>2</c:v>
                </c:pt>
                <c:pt idx="325">
                  <c:v>2</c:v>
                </c:pt>
                <c:pt idx="326">
                  <c:v>2</c:v>
                </c:pt>
                <c:pt idx="327">
                  <c:v>2</c:v>
                </c:pt>
                <c:pt idx="328">
                  <c:v>2</c:v>
                </c:pt>
                <c:pt idx="329">
                  <c:v>2</c:v>
                </c:pt>
                <c:pt idx="330">
                  <c:v>2</c:v>
                </c:pt>
                <c:pt idx="331">
                  <c:v>2</c:v>
                </c:pt>
                <c:pt idx="332">
                  <c:v>2</c:v>
                </c:pt>
                <c:pt idx="333">
                  <c:v>2</c:v>
                </c:pt>
                <c:pt idx="334">
                  <c:v>2</c:v>
                </c:pt>
                <c:pt idx="335">
                  <c:v>2</c:v>
                </c:pt>
                <c:pt idx="336">
                  <c:v>2</c:v>
                </c:pt>
                <c:pt idx="337">
                  <c:v>2</c:v>
                </c:pt>
                <c:pt idx="338">
                  <c:v>2</c:v>
                </c:pt>
                <c:pt idx="339">
                  <c:v>2</c:v>
                </c:pt>
                <c:pt idx="340">
                  <c:v>2</c:v>
                </c:pt>
                <c:pt idx="341">
                  <c:v>2</c:v>
                </c:pt>
                <c:pt idx="342">
                  <c:v>2</c:v>
                </c:pt>
                <c:pt idx="343">
                  <c:v>2</c:v>
                </c:pt>
                <c:pt idx="344">
                  <c:v>2</c:v>
                </c:pt>
                <c:pt idx="345">
                  <c:v>2</c:v>
                </c:pt>
                <c:pt idx="346">
                  <c:v>2</c:v>
                </c:pt>
                <c:pt idx="347">
                  <c:v>2</c:v>
                </c:pt>
                <c:pt idx="348">
                  <c:v>2</c:v>
                </c:pt>
                <c:pt idx="349">
                  <c:v>2</c:v>
                </c:pt>
                <c:pt idx="350">
                  <c:v>1</c:v>
                </c:pt>
                <c:pt idx="351">
                  <c:v>1</c:v>
                </c:pt>
                <c:pt idx="352">
                  <c:v>1</c:v>
                </c:pt>
                <c:pt idx="353">
                  <c:v>1</c:v>
                </c:pt>
                <c:pt idx="354">
                  <c:v>1</c:v>
                </c:pt>
                <c:pt idx="355">
                  <c:v>1</c:v>
                </c:pt>
                <c:pt idx="356">
                  <c:v>1</c:v>
                </c:pt>
                <c:pt idx="357">
                  <c:v>1</c:v>
                </c:pt>
                <c:pt idx="358">
                  <c:v>1</c:v>
                </c:pt>
                <c:pt idx="359">
                  <c:v>1</c:v>
                </c:pt>
                <c:pt idx="360">
                  <c:v>1</c:v>
                </c:pt>
                <c:pt idx="361">
                  <c:v>1</c:v>
                </c:pt>
                <c:pt idx="362">
                  <c:v>1</c:v>
                </c:pt>
                <c:pt idx="363">
                  <c:v>1</c:v>
                </c:pt>
                <c:pt idx="364">
                  <c:v>1</c:v>
                </c:pt>
                <c:pt idx="365">
                  <c:v>1</c:v>
                </c:pt>
                <c:pt idx="366">
                  <c:v>1</c:v>
                </c:pt>
                <c:pt idx="367">
                  <c:v>1</c:v>
                </c:pt>
                <c:pt idx="368">
                  <c:v>1</c:v>
                </c:pt>
                <c:pt idx="369">
                  <c:v>1</c:v>
                </c:pt>
                <c:pt idx="370">
                  <c:v>1</c:v>
                </c:pt>
                <c:pt idx="371">
                  <c:v>1</c:v>
                </c:pt>
                <c:pt idx="372">
                  <c:v>1</c:v>
                </c:pt>
                <c:pt idx="373">
                  <c:v>1</c:v>
                </c:pt>
                <c:pt idx="374">
                  <c:v>1</c:v>
                </c:pt>
                <c:pt idx="375">
                  <c:v>1</c:v>
                </c:pt>
                <c:pt idx="376">
                  <c:v>1</c:v>
                </c:pt>
                <c:pt idx="377">
                  <c:v>1</c:v>
                </c:pt>
                <c:pt idx="378">
                  <c:v>1</c:v>
                </c:pt>
                <c:pt idx="379">
                  <c:v>1</c:v>
                </c:pt>
                <c:pt idx="380">
                  <c:v>1</c:v>
                </c:pt>
                <c:pt idx="381">
                  <c:v>1</c:v>
                </c:pt>
                <c:pt idx="382">
                  <c:v>1</c:v>
                </c:pt>
                <c:pt idx="383">
                  <c:v>1</c:v>
                </c:pt>
                <c:pt idx="384">
                  <c:v>1</c:v>
                </c:pt>
                <c:pt idx="385">
                  <c:v>1</c:v>
                </c:pt>
                <c:pt idx="386">
                  <c:v>1</c:v>
                </c:pt>
                <c:pt idx="387">
                  <c:v>1</c:v>
                </c:pt>
                <c:pt idx="388">
                  <c:v>1</c:v>
                </c:pt>
                <c:pt idx="389">
                  <c:v>1</c:v>
                </c:pt>
                <c:pt idx="390">
                  <c:v>1</c:v>
                </c:pt>
                <c:pt idx="391">
                  <c:v>1</c:v>
                </c:pt>
                <c:pt idx="392">
                  <c:v>1</c:v>
                </c:pt>
                <c:pt idx="393">
                  <c:v>1</c:v>
                </c:pt>
                <c:pt idx="394">
                  <c:v>1</c:v>
                </c:pt>
                <c:pt idx="395">
                  <c:v>1</c:v>
                </c:pt>
                <c:pt idx="396">
                  <c:v>1</c:v>
                </c:pt>
                <c:pt idx="397">
                  <c:v>1</c:v>
                </c:pt>
                <c:pt idx="398">
                  <c:v>1</c:v>
                </c:pt>
                <c:pt idx="399">
                  <c:v>1</c:v>
                </c:pt>
                <c:pt idx="400">
                  <c:v>1</c:v>
                </c:pt>
                <c:pt idx="401">
                  <c:v>1</c:v>
                </c:pt>
                <c:pt idx="402">
                  <c:v>1</c:v>
                </c:pt>
                <c:pt idx="403">
                  <c:v>1</c:v>
                </c:pt>
                <c:pt idx="404">
                  <c:v>1</c:v>
                </c:pt>
                <c:pt idx="405">
                  <c:v>1</c:v>
                </c:pt>
                <c:pt idx="406">
                  <c:v>1</c:v>
                </c:pt>
                <c:pt idx="407">
                  <c:v>1</c:v>
                </c:pt>
                <c:pt idx="408">
                  <c:v>1</c:v>
                </c:pt>
                <c:pt idx="409">
                  <c:v>1</c:v>
                </c:pt>
                <c:pt idx="410">
                  <c:v>1</c:v>
                </c:pt>
                <c:pt idx="411">
                  <c:v>1</c:v>
                </c:pt>
                <c:pt idx="412">
                  <c:v>1</c:v>
                </c:pt>
                <c:pt idx="413">
                  <c:v>1</c:v>
                </c:pt>
                <c:pt idx="414">
                  <c:v>1</c:v>
                </c:pt>
                <c:pt idx="415">
                  <c:v>1</c:v>
                </c:pt>
                <c:pt idx="416">
                  <c:v>1</c:v>
                </c:pt>
                <c:pt idx="417">
                  <c:v>1</c:v>
                </c:pt>
                <c:pt idx="418">
                  <c:v>1</c:v>
                </c:pt>
                <c:pt idx="419">
                  <c:v>1</c:v>
                </c:pt>
                <c:pt idx="420">
                  <c:v>1</c:v>
                </c:pt>
                <c:pt idx="421">
                  <c:v>1</c:v>
                </c:pt>
                <c:pt idx="422">
                  <c:v>1</c:v>
                </c:pt>
                <c:pt idx="423">
                  <c:v>1</c:v>
                </c:pt>
                <c:pt idx="424">
                  <c:v>1</c:v>
                </c:pt>
                <c:pt idx="425">
                  <c:v>1</c:v>
                </c:pt>
                <c:pt idx="426">
                  <c:v>1</c:v>
                </c:pt>
                <c:pt idx="427">
                  <c:v>1</c:v>
                </c:pt>
                <c:pt idx="428">
                  <c:v>1</c:v>
                </c:pt>
                <c:pt idx="429">
                  <c:v>1</c:v>
                </c:pt>
                <c:pt idx="430">
                  <c:v>1</c:v>
                </c:pt>
                <c:pt idx="431">
                  <c:v>1</c:v>
                </c:pt>
                <c:pt idx="432">
                  <c:v>1</c:v>
                </c:pt>
                <c:pt idx="433">
                  <c:v>1</c:v>
                </c:pt>
                <c:pt idx="434">
                  <c:v>1</c:v>
                </c:pt>
                <c:pt idx="435">
                  <c:v>1</c:v>
                </c:pt>
                <c:pt idx="436">
                  <c:v>1</c:v>
                </c:pt>
                <c:pt idx="437">
                  <c:v>1</c:v>
                </c:pt>
                <c:pt idx="438">
                  <c:v>1</c:v>
                </c:pt>
                <c:pt idx="439">
                  <c:v>1</c:v>
                </c:pt>
                <c:pt idx="440">
                  <c:v>1</c:v>
                </c:pt>
                <c:pt idx="441">
                  <c:v>1</c:v>
                </c:pt>
                <c:pt idx="442">
                  <c:v>1</c:v>
                </c:pt>
                <c:pt idx="443">
                  <c:v>1</c:v>
                </c:pt>
                <c:pt idx="444">
                  <c:v>1</c:v>
                </c:pt>
                <c:pt idx="445">
                  <c:v>1</c:v>
                </c:pt>
                <c:pt idx="446">
                  <c:v>1</c:v>
                </c:pt>
                <c:pt idx="447">
                  <c:v>1</c:v>
                </c:pt>
                <c:pt idx="448">
                  <c:v>1</c:v>
                </c:pt>
                <c:pt idx="449">
                  <c:v>1</c:v>
                </c:pt>
                <c:pt idx="450">
                  <c:v>1</c:v>
                </c:pt>
                <c:pt idx="451">
                  <c:v>1</c:v>
                </c:pt>
                <c:pt idx="452">
                  <c:v>1</c:v>
                </c:pt>
                <c:pt idx="453">
                  <c:v>1</c:v>
                </c:pt>
                <c:pt idx="454">
                  <c:v>1</c:v>
                </c:pt>
                <c:pt idx="455">
                  <c:v>1</c:v>
                </c:pt>
                <c:pt idx="456">
                  <c:v>1</c:v>
                </c:pt>
                <c:pt idx="457">
                  <c:v>1</c:v>
                </c:pt>
                <c:pt idx="458">
                  <c:v>1</c:v>
                </c:pt>
                <c:pt idx="459">
                  <c:v>1</c:v>
                </c:pt>
                <c:pt idx="460">
                  <c:v>1</c:v>
                </c:pt>
                <c:pt idx="461">
                  <c:v>1</c:v>
                </c:pt>
                <c:pt idx="462">
                  <c:v>1</c:v>
                </c:pt>
                <c:pt idx="463">
                  <c:v>1</c:v>
                </c:pt>
                <c:pt idx="464">
                  <c:v>1</c:v>
                </c:pt>
                <c:pt idx="465">
                  <c:v>1</c:v>
                </c:pt>
                <c:pt idx="466">
                  <c:v>1</c:v>
                </c:pt>
                <c:pt idx="467">
                  <c:v>1</c:v>
                </c:pt>
                <c:pt idx="468">
                  <c:v>1</c:v>
                </c:pt>
                <c:pt idx="469">
                  <c:v>1</c:v>
                </c:pt>
                <c:pt idx="470">
                  <c:v>1</c:v>
                </c:pt>
                <c:pt idx="471">
                  <c:v>1</c:v>
                </c:pt>
                <c:pt idx="472">
                  <c:v>1</c:v>
                </c:pt>
                <c:pt idx="473">
                  <c:v>1</c:v>
                </c:pt>
                <c:pt idx="474">
                  <c:v>1</c:v>
                </c:pt>
                <c:pt idx="475">
                  <c:v>1</c:v>
                </c:pt>
                <c:pt idx="476">
                  <c:v>1</c:v>
                </c:pt>
                <c:pt idx="477">
                  <c:v>1</c:v>
                </c:pt>
                <c:pt idx="478">
                  <c:v>1</c:v>
                </c:pt>
                <c:pt idx="479">
                  <c:v>1</c:v>
                </c:pt>
                <c:pt idx="480">
                  <c:v>1</c:v>
                </c:pt>
                <c:pt idx="481">
                  <c:v>1</c:v>
                </c:pt>
                <c:pt idx="482">
                  <c:v>1</c:v>
                </c:pt>
                <c:pt idx="483">
                  <c:v>1</c:v>
                </c:pt>
                <c:pt idx="484">
                  <c:v>1</c:v>
                </c:pt>
                <c:pt idx="485">
                  <c:v>1</c:v>
                </c:pt>
                <c:pt idx="486">
                  <c:v>1</c:v>
                </c:pt>
                <c:pt idx="487">
                  <c:v>1</c:v>
                </c:pt>
                <c:pt idx="488">
                  <c:v>1</c:v>
                </c:pt>
                <c:pt idx="489">
                  <c:v>1</c:v>
                </c:pt>
                <c:pt idx="490">
                  <c:v>1</c:v>
                </c:pt>
                <c:pt idx="491">
                  <c:v>1</c:v>
                </c:pt>
                <c:pt idx="492">
                  <c:v>1</c:v>
                </c:pt>
                <c:pt idx="493">
                  <c:v>1</c:v>
                </c:pt>
                <c:pt idx="494">
                  <c:v>1</c:v>
                </c:pt>
                <c:pt idx="495">
                  <c:v>1</c:v>
                </c:pt>
                <c:pt idx="496">
                  <c:v>1</c:v>
                </c:pt>
                <c:pt idx="497">
                  <c:v>1</c:v>
                </c:pt>
                <c:pt idx="498">
                  <c:v>1</c:v>
                </c:pt>
                <c:pt idx="499">
                  <c:v>1</c:v>
                </c:pt>
                <c:pt idx="500">
                  <c:v>1</c:v>
                </c:pt>
                <c:pt idx="501">
                  <c:v>1</c:v>
                </c:pt>
                <c:pt idx="502">
                  <c:v>1</c:v>
                </c:pt>
                <c:pt idx="503">
                  <c:v>1</c:v>
                </c:pt>
                <c:pt idx="504">
                  <c:v>1</c:v>
                </c:pt>
                <c:pt idx="505">
                  <c:v>1</c:v>
                </c:pt>
                <c:pt idx="506">
                  <c:v>1</c:v>
                </c:pt>
                <c:pt idx="507">
                  <c:v>1</c:v>
                </c:pt>
                <c:pt idx="508">
                  <c:v>1</c:v>
                </c:pt>
                <c:pt idx="509">
                  <c:v>1</c:v>
                </c:pt>
                <c:pt idx="510">
                  <c:v>1</c:v>
                </c:pt>
                <c:pt idx="511">
                  <c:v>1</c:v>
                </c:pt>
                <c:pt idx="512">
                  <c:v>1</c:v>
                </c:pt>
                <c:pt idx="513">
                  <c:v>1</c:v>
                </c:pt>
                <c:pt idx="514">
                  <c:v>1</c:v>
                </c:pt>
                <c:pt idx="515">
                  <c:v>1</c:v>
                </c:pt>
                <c:pt idx="516">
                  <c:v>1</c:v>
                </c:pt>
                <c:pt idx="517">
                  <c:v>1</c:v>
                </c:pt>
                <c:pt idx="518">
                  <c:v>1</c:v>
                </c:pt>
                <c:pt idx="519">
                  <c:v>1</c:v>
                </c:pt>
                <c:pt idx="520">
                  <c:v>1</c:v>
                </c:pt>
                <c:pt idx="521">
                  <c:v>1</c:v>
                </c:pt>
                <c:pt idx="522">
                  <c:v>1</c:v>
                </c:pt>
                <c:pt idx="523">
                  <c:v>1</c:v>
                </c:pt>
                <c:pt idx="524">
                  <c:v>1</c:v>
                </c:pt>
                <c:pt idx="525">
                  <c:v>1</c:v>
                </c:pt>
                <c:pt idx="526">
                  <c:v>1</c:v>
                </c:pt>
                <c:pt idx="527">
                  <c:v>1</c:v>
                </c:pt>
                <c:pt idx="528">
                  <c:v>1</c:v>
                </c:pt>
                <c:pt idx="529">
                  <c:v>1</c:v>
                </c:pt>
                <c:pt idx="530">
                  <c:v>1</c:v>
                </c:pt>
                <c:pt idx="531">
                  <c:v>1</c:v>
                </c:pt>
                <c:pt idx="532">
                  <c:v>1</c:v>
                </c:pt>
                <c:pt idx="533">
                  <c:v>1</c:v>
                </c:pt>
                <c:pt idx="534">
                  <c:v>1</c:v>
                </c:pt>
                <c:pt idx="535">
                  <c:v>1</c:v>
                </c:pt>
                <c:pt idx="536">
                  <c:v>1</c:v>
                </c:pt>
                <c:pt idx="537">
                  <c:v>1</c:v>
                </c:pt>
                <c:pt idx="538">
                  <c:v>1</c:v>
                </c:pt>
                <c:pt idx="539">
                  <c:v>1</c:v>
                </c:pt>
                <c:pt idx="540">
                  <c:v>1</c:v>
                </c:pt>
                <c:pt idx="541">
                  <c:v>1</c:v>
                </c:pt>
                <c:pt idx="542">
                  <c:v>1</c:v>
                </c:pt>
                <c:pt idx="543">
                  <c:v>1</c:v>
                </c:pt>
                <c:pt idx="544">
                  <c:v>1</c:v>
                </c:pt>
                <c:pt idx="545">
                  <c:v>1</c:v>
                </c:pt>
                <c:pt idx="546">
                  <c:v>1</c:v>
                </c:pt>
                <c:pt idx="547">
                  <c:v>1</c:v>
                </c:pt>
                <c:pt idx="548">
                  <c:v>1</c:v>
                </c:pt>
                <c:pt idx="549">
                  <c:v>1</c:v>
                </c:pt>
                <c:pt idx="550">
                  <c:v>1</c:v>
                </c:pt>
                <c:pt idx="551">
                  <c:v>1</c:v>
                </c:pt>
              </c:numCache>
            </c:numRef>
          </c:val>
        </c:ser>
        <c:marker val="1"/>
        <c:axId val="83112704"/>
        <c:axId val="83114240"/>
      </c:lineChart>
      <c:catAx>
        <c:axId val="83112704"/>
        <c:scaling>
          <c:orientation val="minMax"/>
        </c:scaling>
        <c:axPos val="b"/>
        <c:tickLblPos val="nextTo"/>
        <c:crossAx val="83114240"/>
        <c:crosses val="autoZero"/>
        <c:auto val="1"/>
        <c:lblAlgn val="ctr"/>
        <c:lblOffset val="100"/>
        <c:tickLblSkip val="100"/>
      </c:catAx>
      <c:valAx>
        <c:axId val="83114240"/>
        <c:scaling>
          <c:logBase val="10"/>
          <c:orientation val="minMax"/>
        </c:scaling>
        <c:axPos val="l"/>
        <c:majorGridlines/>
        <c:numFmt formatCode="General" sourceLinked="1"/>
        <c:tickLblPos val="nextTo"/>
        <c:crossAx val="83112704"/>
        <c:crosses val="autoZero"/>
        <c:crossBetween val="between"/>
      </c:valAx>
    </c:plotArea>
    <c:plotVisOnly val="1"/>
  </c:chart>
  <c:txPr>
    <a:bodyPr/>
    <a:lstStyle/>
    <a:p>
      <a:pPr>
        <a:defRPr sz="2000"/>
      </a:pPr>
      <a:endParaRPr lang="en-US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212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63988" y="0"/>
            <a:ext cx="303212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0E95D9-4576-4520-8213-B6FB64734D7B}" type="datetimeFigureOut">
              <a:rPr lang="en-US" smtClean="0"/>
              <a:pPr/>
              <a:t>9/2/2008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8563"/>
            <a:ext cx="303212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63988" y="8818563"/>
            <a:ext cx="303212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05E67F-E95A-4793-B660-B77D319945F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63744" y="0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r">
              <a:defRPr sz="1200"/>
            </a:lvl1pPr>
          </a:lstStyle>
          <a:p>
            <a:fld id="{3540299C-629E-4373-953B-7670EA08CC6A}" type="datetimeFigureOut">
              <a:rPr lang="en-US" smtClean="0"/>
              <a:pPr/>
              <a:t>9/2/2008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696913"/>
            <a:ext cx="4641850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31" tIns="46516" rIns="93031" bIns="4651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9770" y="4409758"/>
            <a:ext cx="5598160" cy="4177665"/>
          </a:xfrm>
          <a:prstGeom prst="rect">
            <a:avLst/>
          </a:prstGeom>
        </p:spPr>
        <p:txBody>
          <a:bodyPr vert="horz" lIns="93031" tIns="46516" rIns="93031" bIns="4651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63744" y="8817904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r">
              <a:defRPr sz="1200"/>
            </a:lvl1pPr>
          </a:lstStyle>
          <a:p>
            <a:fld id="{5FD136BC-CC41-4F52-992E-891BB80716C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07071-F95A-4A8E-9AB4-F1B7092DFC82}" type="datetimeFigureOut">
              <a:rPr lang="en-US" smtClean="0"/>
              <a:pPr/>
              <a:t>9/2/2008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9EB61-08C0-468B-9B56-3973FD2A99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07071-F95A-4A8E-9AB4-F1B7092DFC82}" type="datetimeFigureOut">
              <a:rPr lang="en-US" smtClean="0"/>
              <a:pPr/>
              <a:t>9/2/2008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9EB61-08C0-468B-9B56-3973FD2A99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07071-F95A-4A8E-9AB4-F1B7092DFC82}" type="datetimeFigureOut">
              <a:rPr lang="en-US" smtClean="0"/>
              <a:pPr/>
              <a:t>9/2/2008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9EB61-08C0-468B-9B56-3973FD2A99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07071-F95A-4A8E-9AB4-F1B7092DFC82}" type="datetimeFigureOut">
              <a:rPr lang="en-US" smtClean="0"/>
              <a:pPr/>
              <a:t>9/2/2008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9EB61-08C0-468B-9B56-3973FD2A99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07071-F95A-4A8E-9AB4-F1B7092DFC82}" type="datetimeFigureOut">
              <a:rPr lang="en-US" smtClean="0"/>
              <a:pPr/>
              <a:t>9/2/2008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9EB61-08C0-468B-9B56-3973FD2A99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07071-F95A-4A8E-9AB4-F1B7092DFC82}" type="datetimeFigureOut">
              <a:rPr lang="en-US" smtClean="0"/>
              <a:pPr/>
              <a:t>9/2/2008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9EB61-08C0-468B-9B56-3973FD2A99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07071-F95A-4A8E-9AB4-F1B7092DFC82}" type="datetimeFigureOut">
              <a:rPr lang="en-US" smtClean="0"/>
              <a:pPr/>
              <a:t>9/2/2008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9EB61-08C0-468B-9B56-3973FD2A99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07071-F95A-4A8E-9AB4-F1B7092DFC82}" type="datetimeFigureOut">
              <a:rPr lang="en-US" smtClean="0"/>
              <a:pPr/>
              <a:t>9/2/2008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9EB61-08C0-468B-9B56-3973FD2A99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07071-F95A-4A8E-9AB4-F1B7092DFC82}" type="datetimeFigureOut">
              <a:rPr lang="en-US" smtClean="0"/>
              <a:pPr/>
              <a:t>9/2/2008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9EB61-08C0-468B-9B56-3973FD2A99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07071-F95A-4A8E-9AB4-F1B7092DFC82}" type="datetimeFigureOut">
              <a:rPr lang="en-US" smtClean="0"/>
              <a:pPr/>
              <a:t>9/2/2008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9EB61-08C0-468B-9B56-3973FD2A99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07071-F95A-4A8E-9AB4-F1B7092DFC82}" type="datetimeFigureOut">
              <a:rPr lang="en-US" smtClean="0"/>
              <a:pPr/>
              <a:t>9/2/2008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9EB61-08C0-468B-9B56-3973FD2A99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607071-F95A-4A8E-9AB4-F1B7092DFC82}" type="datetimeFigureOut">
              <a:rPr lang="en-US" smtClean="0"/>
              <a:pPr/>
              <a:t>9/2/2008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59EB61-08C0-468B-9B56-3973FD2A997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Approximate Lineage for Probabilistic Databases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Christopher </a:t>
            </a:r>
            <a:r>
              <a:rPr lang="en-US" b="1" dirty="0" err="1" smtClean="0">
                <a:solidFill>
                  <a:schemeClr val="tx1"/>
                </a:solidFill>
              </a:rPr>
              <a:t>Ré</a:t>
            </a:r>
            <a:r>
              <a:rPr lang="en-US" dirty="0" smtClean="0"/>
              <a:t> and Dan </a:t>
            </a:r>
            <a:r>
              <a:rPr lang="en-US" dirty="0" err="1" smtClean="0"/>
              <a:t>Suciu</a:t>
            </a:r>
            <a:endParaRPr lang="en-US" dirty="0" smtClean="0"/>
          </a:p>
          <a:p>
            <a:r>
              <a:rPr lang="en-US" dirty="0" smtClean="0"/>
              <a:t>University of Washington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Formalizing “good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dirty="0" smtClean="0"/>
              <a:t>s”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04800" y="2209800"/>
          <a:ext cx="41148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2514600"/>
                <a:gridCol w="685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id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Description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aseline="0" dirty="0" smtClean="0"/>
                        <a:t>X</a:t>
                      </a:r>
                      <a:r>
                        <a:rPr lang="en-US" sz="2400" baseline="-25000" dirty="0" smtClean="0"/>
                        <a:t>1</a:t>
                      </a:r>
                      <a:endParaRPr lang="en-US" sz="24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“Dr. Z told me”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0.9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aseline="0" dirty="0" smtClean="0"/>
                        <a:t>X</a:t>
                      </a:r>
                      <a:r>
                        <a:rPr lang="en-US" sz="2400" baseline="-25000" dirty="0" smtClean="0"/>
                        <a:t>2</a:t>
                      </a:r>
                      <a:endParaRPr lang="en-US" sz="24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“PubMed:123”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0.8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aseline="0" dirty="0" smtClean="0"/>
                        <a:t>X</a:t>
                      </a:r>
                      <a:r>
                        <a:rPr lang="en-US" sz="2400" baseline="-25000" dirty="0" smtClean="0"/>
                        <a:t>3</a:t>
                      </a:r>
                      <a:endParaRPr lang="en-US" sz="24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“Lab Experiment</a:t>
                      </a:r>
                      <a:r>
                        <a:rPr lang="en-US" sz="2400" baseline="0" dirty="0" smtClean="0"/>
                        <a:t>”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0.3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828800" y="4114800"/>
            <a:ext cx="1143000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smtClean="0"/>
              <a:t>Atoms</a:t>
            </a:r>
            <a:endParaRPr lang="en-US" sz="2400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762000" y="1519535"/>
            <a:ext cx="7239000" cy="461665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</a:rPr>
              <a:t>Choosing an approximation </a:t>
            </a:r>
            <a:r>
              <a:rPr lang="en-US" sz="2400" dirty="0" smtClean="0">
                <a:latin typeface="Symbol" pitchFamily="18" charset="2"/>
              </a:rPr>
              <a:t>a</a:t>
            </a:r>
            <a:r>
              <a:rPr lang="en-US" sz="2400" dirty="0" smtClean="0"/>
              <a:t> for a lineage function, </a:t>
            </a:r>
            <a:r>
              <a:rPr lang="en-US" sz="2400" dirty="0" smtClean="0">
                <a:latin typeface="Symbol" pitchFamily="18" charset="2"/>
              </a:rPr>
              <a:t>l</a:t>
            </a:r>
            <a:endParaRPr lang="en-US" sz="2400" dirty="0" smtClean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181600" y="2286000"/>
          <a:ext cx="335280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800"/>
                <a:gridCol w="2286000"/>
              </a:tblGrid>
              <a:tr h="3200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Protein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smtClean="0">
                          <a:latin typeface="Symbol" pitchFamily="18" charset="2"/>
                        </a:rPr>
                        <a:t>l</a:t>
                      </a:r>
                      <a:endParaRPr lang="en-US" sz="2000" baseline="-25000" dirty="0">
                        <a:latin typeface="Symbol" pitchFamily="18" charset="2"/>
                      </a:endParaRPr>
                    </a:p>
                  </a:txBody>
                  <a:tcPr/>
                </a:tc>
              </a:tr>
              <a:tr h="89916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AGO2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aseline="0" dirty="0" smtClean="0">
                          <a:latin typeface="Arial" pitchFamily="34" charset="0"/>
                          <a:cs typeface="Arial" pitchFamily="34" charset="0"/>
                        </a:rPr>
                        <a:t>   (X</a:t>
                      </a:r>
                      <a:r>
                        <a:rPr lang="en-US" sz="2400" baseline="-250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˄ X</a:t>
                      </a:r>
                      <a:r>
                        <a:rPr lang="en-US" sz="2400" baseline="-25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n-US" sz="2400" b="1" baseline="-25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latin typeface="Times"/>
                          <a:cs typeface="Arial" pitchFamily="34" charset="0"/>
                        </a:rPr>
                        <a:t>˅</a:t>
                      </a:r>
                      <a:r>
                        <a:rPr lang="en-US" sz="2400" baseline="0" dirty="0" smtClean="0">
                          <a:latin typeface="Arial" pitchFamily="34" charset="0"/>
                          <a:cs typeface="Arial" pitchFamily="34" charset="0"/>
                        </a:rPr>
                        <a:t> (X</a:t>
                      </a:r>
                      <a:r>
                        <a:rPr lang="en-US" sz="2400" baseline="-250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˄ X</a:t>
                      </a:r>
                      <a:r>
                        <a:rPr lang="en-US" sz="2400" baseline="-250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en-US" sz="2400" dirty="0" smtClean="0"/>
                        <a:t>)</a:t>
                      </a:r>
                      <a:endParaRPr lang="en-US" sz="2400" baseline="-25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US" sz="2400" baseline="-25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04800" y="5638800"/>
            <a:ext cx="3657600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u="sng" dirty="0" smtClean="0"/>
              <a:t>Intuition</a:t>
            </a:r>
            <a:r>
              <a:rPr lang="en-US" sz="2400" dirty="0" smtClean="0"/>
              <a:t>:  </a:t>
            </a:r>
            <a:r>
              <a:rPr lang="en-US" sz="2400" dirty="0" smtClean="0">
                <a:latin typeface="Symbol" pitchFamily="18" charset="2"/>
              </a:rPr>
              <a:t>a</a:t>
            </a:r>
            <a:r>
              <a:rPr lang="en-US" sz="2400" dirty="0" smtClean="0"/>
              <a:t> should agree on </a:t>
            </a:r>
            <a:r>
              <a:rPr lang="en-US" sz="2400" i="1" dirty="0" smtClean="0"/>
              <a:t>most</a:t>
            </a:r>
            <a:r>
              <a:rPr lang="en-US" sz="2400" dirty="0" smtClean="0"/>
              <a:t> worlds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304800" y="4648200"/>
            <a:ext cx="4419600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An </a:t>
            </a:r>
            <a:r>
              <a:rPr lang="en-US" sz="2400" b="1" dirty="0" smtClean="0"/>
              <a:t>atom </a:t>
            </a:r>
            <a:r>
              <a:rPr lang="en-US" sz="2400" dirty="0" smtClean="0"/>
              <a:t>is a Boolean proposition. A </a:t>
            </a:r>
            <a:r>
              <a:rPr lang="en-US" sz="2400" b="1" dirty="0" smtClean="0"/>
              <a:t>world</a:t>
            </a:r>
            <a:r>
              <a:rPr lang="en-US" sz="2400" dirty="0" smtClean="0"/>
              <a:t> is a set of the true atoms.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5257800" y="3881735"/>
            <a:ext cx="2438400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Formalizing this,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5257800" y="4419600"/>
            <a:ext cx="25490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Bookman" pitchFamily="18" charset="0"/>
              </a:rPr>
              <a:t>E</a:t>
            </a:r>
            <a:r>
              <a:rPr lang="en-US" sz="3600" dirty="0" smtClean="0"/>
              <a:t>[</a:t>
            </a:r>
            <a:r>
              <a:rPr lang="en-US" sz="3600" dirty="0" smtClean="0">
                <a:latin typeface="Symbol" pitchFamily="18" charset="2"/>
              </a:rPr>
              <a:t>l</a:t>
            </a:r>
            <a:r>
              <a:rPr lang="en-US" sz="3600" dirty="0" smtClean="0"/>
              <a:t> – </a:t>
            </a:r>
            <a:r>
              <a:rPr lang="en-US" sz="3600" dirty="0" smtClean="0">
                <a:latin typeface="Symbol" pitchFamily="18" charset="2"/>
              </a:rPr>
              <a:t>a</a:t>
            </a:r>
            <a:r>
              <a:rPr lang="en-US" sz="3600" dirty="0" smtClean="0"/>
              <a:t>] </a:t>
            </a:r>
            <a:r>
              <a:rPr lang="en-US" sz="3600" dirty="0" smtClean="0">
                <a:sym typeface="Symbol"/>
              </a:rPr>
              <a:t> </a:t>
            </a:r>
            <a:r>
              <a:rPr lang="en-US" sz="3600" dirty="0" smtClean="0">
                <a:latin typeface="Symbol" pitchFamily="18" charset="2"/>
                <a:sym typeface="Symbol"/>
              </a:rPr>
              <a:t>e</a:t>
            </a:r>
            <a:r>
              <a:rPr lang="en-US" sz="3600" dirty="0" smtClean="0"/>
              <a:t> </a:t>
            </a:r>
            <a:endParaRPr lang="en-US" sz="3600" dirty="0"/>
          </a:p>
        </p:txBody>
      </p:sp>
      <p:sp>
        <p:nvSpPr>
          <p:cNvPr id="13" name="TextBox 12"/>
          <p:cNvSpPr txBox="1"/>
          <p:nvPr/>
        </p:nvSpPr>
        <p:spPr>
          <a:xfrm>
            <a:off x="4953000" y="5029200"/>
            <a:ext cx="4038600" cy="830997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Expectation  of difference over all worlds, should be small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4419600" y="5943600"/>
            <a:ext cx="472440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NB: really standard </a:t>
            </a:r>
            <a:r>
              <a:rPr lang="en-US" sz="2400" dirty="0" smtClean="0">
                <a:latin typeface="Times"/>
              </a:rPr>
              <a:t>ℓ</a:t>
            </a:r>
            <a:r>
              <a:rPr lang="en-US" sz="2400" baseline="30000" dirty="0" smtClean="0">
                <a:latin typeface="Times"/>
              </a:rPr>
              <a:t>2 </a:t>
            </a:r>
            <a:r>
              <a:rPr lang="en-US" sz="2400" dirty="0" smtClean="0"/>
              <a:t>distance</a:t>
            </a:r>
            <a:endParaRPr lang="en-US" sz="2400" baseline="30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2" grpId="0" animBg="1"/>
      <p:bldP spid="14" grpId="0" animBg="1"/>
      <p:bldP spid="11" grpId="0"/>
      <p:bldP spid="13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Illustrating Good Lineage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6200" y="1676400"/>
          <a:ext cx="41148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2514600"/>
                <a:gridCol w="685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id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Description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aseline="0" dirty="0" smtClean="0"/>
                        <a:t>X</a:t>
                      </a:r>
                      <a:r>
                        <a:rPr lang="en-US" sz="2400" baseline="-25000" dirty="0" smtClean="0"/>
                        <a:t>1</a:t>
                      </a:r>
                      <a:endParaRPr lang="en-US" sz="24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“Dr. Z told me”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0.9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aseline="0" dirty="0" smtClean="0"/>
                        <a:t>X</a:t>
                      </a:r>
                      <a:r>
                        <a:rPr lang="en-US" sz="2400" baseline="-25000" dirty="0" smtClean="0"/>
                        <a:t>2</a:t>
                      </a:r>
                      <a:endParaRPr lang="en-US" sz="24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“PubMed:123”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0.8</a:t>
                      </a:r>
                      <a:endParaRPr lang="en-US" sz="2400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en-US" sz="2400" baseline="0" dirty="0" smtClean="0"/>
                        <a:t>X</a:t>
                      </a:r>
                      <a:r>
                        <a:rPr lang="en-US" sz="2400" baseline="-25000" dirty="0" smtClean="0"/>
                        <a:t>3</a:t>
                      </a:r>
                      <a:endParaRPr lang="en-US" sz="24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“Lab Experiment</a:t>
                      </a:r>
                      <a:r>
                        <a:rPr lang="en-US" sz="2400" baseline="0" dirty="0" smtClean="0"/>
                        <a:t>”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0.3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33400" y="4038600"/>
          <a:ext cx="335280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800"/>
                <a:gridCol w="2286000"/>
              </a:tblGrid>
              <a:tr h="3200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Protein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smtClean="0">
                          <a:latin typeface="Symbol" pitchFamily="18" charset="2"/>
                        </a:rPr>
                        <a:t>l</a:t>
                      </a:r>
                      <a:endParaRPr lang="en-US" sz="2000" baseline="-25000" dirty="0">
                        <a:latin typeface="Symbol" pitchFamily="18" charset="2"/>
                      </a:endParaRPr>
                    </a:p>
                  </a:txBody>
                  <a:tcPr/>
                </a:tc>
              </a:tr>
              <a:tr h="89916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AGO2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aseline="0" dirty="0" smtClean="0">
                          <a:latin typeface="Arial" pitchFamily="34" charset="0"/>
                          <a:cs typeface="Arial" pitchFamily="34" charset="0"/>
                        </a:rPr>
                        <a:t>   (X</a:t>
                      </a:r>
                      <a:r>
                        <a:rPr lang="en-US" sz="2400" baseline="-250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˄ X</a:t>
                      </a:r>
                      <a:r>
                        <a:rPr lang="en-US" sz="2400" baseline="-25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n-US" sz="2400" b="1" baseline="-25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latin typeface="Times"/>
                          <a:cs typeface="Arial" pitchFamily="34" charset="0"/>
                        </a:rPr>
                        <a:t>˅</a:t>
                      </a:r>
                      <a:r>
                        <a:rPr lang="en-US" sz="2400" baseline="0" dirty="0" smtClean="0">
                          <a:latin typeface="Arial" pitchFamily="34" charset="0"/>
                          <a:cs typeface="Arial" pitchFamily="34" charset="0"/>
                        </a:rPr>
                        <a:t> (X</a:t>
                      </a:r>
                      <a:r>
                        <a:rPr lang="en-US" sz="2400" baseline="-250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˄ X</a:t>
                      </a:r>
                      <a:r>
                        <a:rPr lang="en-US" sz="2400" baseline="-250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en-US" sz="2400" dirty="0" smtClean="0"/>
                        <a:t>)</a:t>
                      </a:r>
                      <a:endParaRPr lang="en-US" sz="2400" baseline="-25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US" sz="2400" baseline="-25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257800" y="4038600"/>
          <a:ext cx="2667000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/>
                <a:gridCol w="1676400"/>
              </a:tblGrid>
              <a:tr h="3200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Protein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aseline="0" dirty="0" smtClean="0">
                          <a:latin typeface="Symbol" pitchFamily="18" charset="2"/>
                        </a:rPr>
                        <a:t>a</a:t>
                      </a:r>
                      <a:endParaRPr lang="en-US" sz="2800" baseline="-25000" dirty="0">
                        <a:latin typeface="Symbol" pitchFamily="18" charset="2"/>
                      </a:endParaRPr>
                    </a:p>
                  </a:txBody>
                  <a:tcPr/>
                </a:tc>
              </a:tr>
              <a:tr h="51816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AGO2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aseline="0" dirty="0" smtClean="0">
                          <a:latin typeface="Arial" pitchFamily="34" charset="0"/>
                          <a:cs typeface="Arial" pitchFamily="34" charset="0"/>
                        </a:rPr>
                        <a:t> (X</a:t>
                      </a:r>
                      <a:r>
                        <a:rPr lang="en-US" sz="2400" baseline="-250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˄ X</a:t>
                      </a:r>
                      <a:r>
                        <a:rPr lang="en-US" sz="2400" baseline="-25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n-US" sz="2400" b="1" baseline="-250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57200" y="5562600"/>
            <a:ext cx="4114800" cy="523220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0.9 *(1 -  (1 - 0.8)(1-0.3))  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5334000" y="5638800"/>
            <a:ext cx="2895600" cy="523220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0.9 * 0.8 = 0.72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914400" y="6172200"/>
            <a:ext cx="2895600" cy="523220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= 0.9 *0.86 = .774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4648200" y="2286000"/>
            <a:ext cx="1600200" cy="523220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 </a:t>
            </a:r>
            <a:r>
              <a:rPr lang="en-US" sz="2800" dirty="0" smtClean="0">
                <a:latin typeface="Symbol" pitchFamily="18" charset="2"/>
              </a:rPr>
              <a:t>e</a:t>
            </a:r>
            <a:r>
              <a:rPr lang="en-US" sz="2800" dirty="0" smtClean="0"/>
              <a:t> </a:t>
            </a:r>
            <a:r>
              <a:rPr lang="en-US" sz="2800" dirty="0" smtClean="0">
                <a:sym typeface="Symbol"/>
              </a:rPr>
              <a:t>= 0.054</a:t>
            </a:r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4165725" y="1600200"/>
            <a:ext cx="52068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Bookman" pitchFamily="18" charset="0"/>
              </a:rPr>
              <a:t>E</a:t>
            </a:r>
            <a:r>
              <a:rPr lang="en-US" sz="3600" dirty="0" smtClean="0"/>
              <a:t>[</a:t>
            </a:r>
            <a:r>
              <a:rPr lang="en-US" sz="3600" dirty="0" smtClean="0">
                <a:latin typeface="Symbol" pitchFamily="18" charset="2"/>
              </a:rPr>
              <a:t>l</a:t>
            </a:r>
            <a:r>
              <a:rPr lang="en-US" sz="3600" dirty="0" smtClean="0"/>
              <a:t> – </a:t>
            </a:r>
            <a:r>
              <a:rPr lang="en-US" sz="3600" dirty="0" smtClean="0">
                <a:latin typeface="Symbol" pitchFamily="18" charset="2"/>
              </a:rPr>
              <a:t>a</a:t>
            </a:r>
            <a:r>
              <a:rPr lang="en-US" sz="3600" dirty="0" smtClean="0"/>
              <a:t>] = </a:t>
            </a:r>
            <a:r>
              <a:rPr lang="en-US" sz="3600" b="1" dirty="0" smtClean="0">
                <a:latin typeface="Bookman" pitchFamily="18" charset="0"/>
              </a:rPr>
              <a:t>E</a:t>
            </a:r>
            <a:r>
              <a:rPr lang="en-US" sz="3600" dirty="0" smtClean="0"/>
              <a:t>[</a:t>
            </a:r>
            <a:r>
              <a:rPr lang="en-US" sz="3600" dirty="0" smtClean="0">
                <a:latin typeface="Symbol" pitchFamily="18" charset="2"/>
              </a:rPr>
              <a:t>l]</a:t>
            </a:r>
            <a:r>
              <a:rPr lang="en-US" sz="3600" dirty="0" smtClean="0"/>
              <a:t> – </a:t>
            </a:r>
            <a:r>
              <a:rPr lang="en-US" sz="3600" b="1" dirty="0" smtClean="0">
                <a:latin typeface="Bookman" pitchFamily="18" charset="0"/>
              </a:rPr>
              <a:t>E[</a:t>
            </a:r>
            <a:r>
              <a:rPr lang="en-US" sz="3600" dirty="0" smtClean="0">
                <a:latin typeface="Symbol" pitchFamily="18" charset="2"/>
              </a:rPr>
              <a:t>a</a:t>
            </a:r>
            <a:r>
              <a:rPr lang="en-US" sz="3600" dirty="0" smtClean="0"/>
              <a:t>] </a:t>
            </a:r>
            <a:r>
              <a:rPr lang="en-US" sz="3600" dirty="0" smtClean="0">
                <a:sym typeface="Symbol"/>
              </a:rPr>
              <a:t> </a:t>
            </a:r>
            <a:r>
              <a:rPr lang="en-US" sz="3600" dirty="0" smtClean="0">
                <a:latin typeface="Symbol" pitchFamily="18" charset="2"/>
                <a:sym typeface="Symbol"/>
              </a:rPr>
              <a:t>e</a:t>
            </a:r>
            <a:r>
              <a:rPr lang="en-US" sz="3600" dirty="0" smtClean="0"/>
              <a:t> </a:t>
            </a:r>
            <a:endParaRPr lang="en-US" sz="3600" dirty="0"/>
          </a:p>
        </p:txBody>
      </p:sp>
      <p:sp>
        <p:nvSpPr>
          <p:cNvPr id="14" name="TextBox 13"/>
          <p:cNvSpPr txBox="1"/>
          <p:nvPr/>
        </p:nvSpPr>
        <p:spPr>
          <a:xfrm>
            <a:off x="4267200" y="2895600"/>
            <a:ext cx="4800600" cy="830997"/>
          </a:xfrm>
          <a:prstGeom prst="rect">
            <a:avLst/>
          </a:prstGeom>
          <a:solidFill>
            <a:schemeClr val="tx2"/>
          </a:solidFill>
          <a:ln w="508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Intuition: Pr[</a:t>
            </a:r>
            <a:r>
              <a:rPr lang="en-US" sz="2400" b="1" dirty="0" smtClean="0">
                <a:solidFill>
                  <a:schemeClr val="bg1"/>
                </a:solidFill>
                <a:latin typeface="Symbol" pitchFamily="18" charset="2"/>
              </a:rPr>
              <a:t>a] </a:t>
            </a:r>
            <a:r>
              <a:rPr lang="en-US" sz="2400" b="1" dirty="0" smtClean="0">
                <a:solidFill>
                  <a:schemeClr val="bg1"/>
                </a:solidFill>
                <a:latin typeface="+mj-lt"/>
              </a:rPr>
              <a:t>high</a:t>
            </a:r>
            <a:r>
              <a:rPr lang="en-US" sz="2400" b="1" dirty="0" smtClean="0">
                <a:solidFill>
                  <a:schemeClr val="bg1"/>
                </a:solidFill>
              </a:rPr>
              <a:t> means good lineage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step: Lineage DNFs to “graphs”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6248400" y="17526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6248400" y="22098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248400" y="26670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248400" y="30480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248400" y="35052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248400" y="38862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248400" y="43434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7848600" y="17526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848600" y="22098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848600" y="26670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848600" y="30480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7848600" y="35052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7848600" y="38862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848600" y="43434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>
            <a:stCxn id="4" idx="6"/>
            <a:endCxn id="12" idx="2"/>
          </p:cNvCxnSpPr>
          <p:nvPr/>
        </p:nvCxnSpPr>
        <p:spPr>
          <a:xfrm>
            <a:off x="6477000" y="1866900"/>
            <a:ext cx="1371600" cy="457200"/>
          </a:xfrm>
          <a:prstGeom prst="line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5" idx="6"/>
            <a:endCxn id="11" idx="2"/>
          </p:cNvCxnSpPr>
          <p:nvPr/>
        </p:nvCxnSpPr>
        <p:spPr>
          <a:xfrm flipV="1">
            <a:off x="6477000" y="1866900"/>
            <a:ext cx="1371600" cy="457200"/>
          </a:xfrm>
          <a:prstGeom prst="line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4" idx="6"/>
            <a:endCxn id="11" idx="2"/>
          </p:cNvCxnSpPr>
          <p:nvPr/>
        </p:nvCxnSpPr>
        <p:spPr>
          <a:xfrm>
            <a:off x="6477000" y="1866900"/>
            <a:ext cx="1371600" cy="1588"/>
          </a:xfrm>
          <a:prstGeom prst="line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6" idx="6"/>
            <a:endCxn id="17" idx="2"/>
          </p:cNvCxnSpPr>
          <p:nvPr/>
        </p:nvCxnSpPr>
        <p:spPr>
          <a:xfrm>
            <a:off x="6477000" y="2781300"/>
            <a:ext cx="1371600" cy="1676400"/>
          </a:xfrm>
          <a:prstGeom prst="line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7" idx="6"/>
            <a:endCxn id="13" idx="2"/>
          </p:cNvCxnSpPr>
          <p:nvPr/>
        </p:nvCxnSpPr>
        <p:spPr>
          <a:xfrm flipV="1">
            <a:off x="6477000" y="2781300"/>
            <a:ext cx="1371600" cy="381000"/>
          </a:xfrm>
          <a:prstGeom prst="line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7" idx="6"/>
            <a:endCxn id="14" idx="2"/>
          </p:cNvCxnSpPr>
          <p:nvPr/>
        </p:nvCxnSpPr>
        <p:spPr>
          <a:xfrm>
            <a:off x="6477000" y="3162300"/>
            <a:ext cx="1371600" cy="1588"/>
          </a:xfrm>
          <a:prstGeom prst="line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8" idx="6"/>
            <a:endCxn id="15" idx="2"/>
          </p:cNvCxnSpPr>
          <p:nvPr/>
        </p:nvCxnSpPr>
        <p:spPr>
          <a:xfrm>
            <a:off x="6477000" y="3619500"/>
            <a:ext cx="1371600" cy="1588"/>
          </a:xfrm>
          <a:prstGeom prst="line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10" idx="6"/>
            <a:endCxn id="16" idx="2"/>
          </p:cNvCxnSpPr>
          <p:nvPr/>
        </p:nvCxnSpPr>
        <p:spPr>
          <a:xfrm flipV="1">
            <a:off x="6477000" y="4000500"/>
            <a:ext cx="1371600" cy="457200"/>
          </a:xfrm>
          <a:prstGeom prst="line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9" idx="6"/>
            <a:endCxn id="12" idx="2"/>
          </p:cNvCxnSpPr>
          <p:nvPr/>
        </p:nvCxnSpPr>
        <p:spPr>
          <a:xfrm flipV="1">
            <a:off x="6477000" y="2324100"/>
            <a:ext cx="1371600" cy="1676400"/>
          </a:xfrm>
          <a:prstGeom prst="line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715000" y="16002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X</a:t>
            </a:r>
            <a:r>
              <a:rPr lang="en-US" sz="2400" baseline="-25000" dirty="0" smtClean="0"/>
              <a:t>1</a:t>
            </a:r>
            <a:endParaRPr lang="en-US" sz="2400" baseline="-25000" dirty="0"/>
          </a:p>
        </p:txBody>
      </p:sp>
      <p:sp>
        <p:nvSpPr>
          <p:cNvPr id="52" name="TextBox 51"/>
          <p:cNvSpPr txBox="1"/>
          <p:nvPr/>
        </p:nvSpPr>
        <p:spPr>
          <a:xfrm>
            <a:off x="5715000" y="2052935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X</a:t>
            </a:r>
            <a:r>
              <a:rPr lang="en-US" sz="2400" baseline="-25000" dirty="0" smtClean="0"/>
              <a:t>2</a:t>
            </a:r>
            <a:endParaRPr lang="en-US" sz="2400" baseline="-25000" dirty="0"/>
          </a:p>
        </p:txBody>
      </p:sp>
      <p:sp>
        <p:nvSpPr>
          <p:cNvPr id="53" name="TextBox 52"/>
          <p:cNvSpPr txBox="1"/>
          <p:nvPr/>
        </p:nvSpPr>
        <p:spPr>
          <a:xfrm>
            <a:off x="5638800" y="41910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X</a:t>
            </a:r>
            <a:r>
              <a:rPr lang="en-US" sz="2400" baseline="-25000" dirty="0" err="1" smtClean="0"/>
              <a:t>n</a:t>
            </a:r>
            <a:endParaRPr lang="en-US" sz="2400" baseline="-25000" dirty="0"/>
          </a:p>
        </p:txBody>
      </p:sp>
      <p:sp>
        <p:nvSpPr>
          <p:cNvPr id="54" name="TextBox 53"/>
          <p:cNvSpPr txBox="1"/>
          <p:nvPr/>
        </p:nvSpPr>
        <p:spPr>
          <a:xfrm>
            <a:off x="8153400" y="16002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Y</a:t>
            </a:r>
            <a:r>
              <a:rPr lang="en-US" sz="2400" baseline="-25000" dirty="0" smtClean="0"/>
              <a:t>1</a:t>
            </a:r>
            <a:endParaRPr lang="en-US" sz="2400" baseline="-25000" dirty="0"/>
          </a:p>
        </p:txBody>
      </p:sp>
      <p:sp>
        <p:nvSpPr>
          <p:cNvPr id="55" name="TextBox 54"/>
          <p:cNvSpPr txBox="1"/>
          <p:nvPr/>
        </p:nvSpPr>
        <p:spPr>
          <a:xfrm>
            <a:off x="8153400" y="411480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Y</a:t>
            </a:r>
            <a:r>
              <a:rPr lang="en-US" sz="2400" baseline="-25000" dirty="0" err="1" smtClean="0"/>
              <a:t>m</a:t>
            </a:r>
            <a:endParaRPr lang="en-US" sz="2400" baseline="-25000" dirty="0"/>
          </a:p>
        </p:txBody>
      </p:sp>
      <p:sp>
        <p:nvSpPr>
          <p:cNvPr id="56" name="TextBox 55"/>
          <p:cNvSpPr txBox="1"/>
          <p:nvPr/>
        </p:nvSpPr>
        <p:spPr>
          <a:xfrm>
            <a:off x="8153400" y="21336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Y</a:t>
            </a:r>
            <a:r>
              <a:rPr lang="en-US" sz="2400" baseline="-25000" dirty="0" smtClean="0"/>
              <a:t>2</a:t>
            </a:r>
            <a:endParaRPr lang="en-US" sz="2400" baseline="-25000" dirty="0"/>
          </a:p>
        </p:txBody>
      </p:sp>
      <p:sp>
        <p:nvSpPr>
          <p:cNvPr id="57" name="TextBox 56"/>
          <p:cNvSpPr txBox="1"/>
          <p:nvPr/>
        </p:nvSpPr>
        <p:spPr>
          <a:xfrm>
            <a:off x="685800" y="1752600"/>
            <a:ext cx="2590800" cy="461665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(X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 </a:t>
            </a:r>
            <a:r>
              <a:rPr lang="en-US" sz="2400" dirty="0" smtClean="0">
                <a:latin typeface="Times"/>
              </a:rPr>
              <a:t>˄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Y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400" dirty="0" smtClean="0"/>
              <a:t>) </a:t>
            </a:r>
            <a:r>
              <a:rPr lang="en-US" sz="2400" dirty="0" smtClean="0">
                <a:latin typeface="Times"/>
              </a:rPr>
              <a:t>˅</a:t>
            </a:r>
            <a:r>
              <a:rPr lang="en-US" sz="2400" dirty="0" smtClean="0"/>
              <a:t>(X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</a:t>
            </a:r>
            <a:r>
              <a:rPr lang="en-US" sz="2400" dirty="0" smtClean="0">
                <a:latin typeface="Times"/>
              </a:rPr>
              <a:t>˄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Y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400" dirty="0" smtClean="0"/>
              <a:t>)</a:t>
            </a:r>
            <a:endParaRPr lang="en-US" sz="2000" baseline="-25000" dirty="0"/>
          </a:p>
        </p:txBody>
      </p:sp>
      <p:cxnSp>
        <p:nvCxnSpPr>
          <p:cNvPr id="65" name="Straight Connector 64"/>
          <p:cNvCxnSpPr>
            <a:stCxn id="4" idx="6"/>
            <a:endCxn id="11" idx="2"/>
          </p:cNvCxnSpPr>
          <p:nvPr/>
        </p:nvCxnSpPr>
        <p:spPr>
          <a:xfrm>
            <a:off x="6477000" y="1866900"/>
            <a:ext cx="1371600" cy="158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6"/>
            <a:endCxn id="13" idx="2"/>
          </p:cNvCxnSpPr>
          <p:nvPr/>
        </p:nvCxnSpPr>
        <p:spPr>
          <a:xfrm flipV="1">
            <a:off x="6477000" y="2781300"/>
            <a:ext cx="1371600" cy="3810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>
            <a:stCxn id="6" idx="6"/>
            <a:endCxn id="17" idx="2"/>
          </p:cNvCxnSpPr>
          <p:nvPr/>
        </p:nvCxnSpPr>
        <p:spPr>
          <a:xfrm>
            <a:off x="6477000" y="2781300"/>
            <a:ext cx="1371600" cy="16764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8" idx="6"/>
            <a:endCxn id="15" idx="2"/>
          </p:cNvCxnSpPr>
          <p:nvPr/>
        </p:nvCxnSpPr>
        <p:spPr>
          <a:xfrm>
            <a:off x="6477000" y="3619500"/>
            <a:ext cx="1371600" cy="158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>
            <a:stCxn id="10" idx="6"/>
            <a:endCxn id="16" idx="2"/>
          </p:cNvCxnSpPr>
          <p:nvPr/>
        </p:nvCxnSpPr>
        <p:spPr>
          <a:xfrm flipV="1">
            <a:off x="6477000" y="4000500"/>
            <a:ext cx="1371600" cy="4572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>
            <a:stCxn id="9" idx="6"/>
            <a:endCxn id="12" idx="2"/>
          </p:cNvCxnSpPr>
          <p:nvPr/>
        </p:nvCxnSpPr>
        <p:spPr>
          <a:xfrm flipV="1">
            <a:off x="6477000" y="2324100"/>
            <a:ext cx="1371600" cy="16764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381000" y="2438400"/>
            <a:ext cx="5105400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We can think of DNFs as graphs (k-DNF </a:t>
            </a:r>
            <a:r>
              <a:rPr lang="en-US" sz="2800" dirty="0" smtClean="0">
                <a:sym typeface="Symbol"/>
              </a:rPr>
              <a:t> </a:t>
            </a:r>
            <a:r>
              <a:rPr lang="en-US" sz="2800" dirty="0" smtClean="0"/>
              <a:t>a k-</a:t>
            </a:r>
            <a:r>
              <a:rPr lang="en-US" sz="2800" dirty="0" err="1" smtClean="0"/>
              <a:t>hypergraph</a:t>
            </a:r>
            <a:r>
              <a:rPr lang="en-US" sz="2800" dirty="0" smtClean="0"/>
              <a:t>)</a:t>
            </a:r>
            <a:endParaRPr lang="en-US" sz="2800" dirty="0"/>
          </a:p>
        </p:txBody>
      </p:sp>
      <p:sp>
        <p:nvSpPr>
          <p:cNvPr id="86" name="Right Arrow 85"/>
          <p:cNvSpPr/>
          <p:nvPr/>
        </p:nvSpPr>
        <p:spPr>
          <a:xfrm>
            <a:off x="3581400" y="1905000"/>
            <a:ext cx="1930400" cy="304800"/>
          </a:xfrm>
          <a:prstGeom prst="rightArrow">
            <a:avLst/>
          </a:prstGeom>
          <a:solidFill>
            <a:srgbClr val="FF00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Box 86"/>
          <p:cNvSpPr txBox="1"/>
          <p:nvPr/>
        </p:nvSpPr>
        <p:spPr>
          <a:xfrm>
            <a:off x="76200" y="5105400"/>
            <a:ext cx="5486400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u="sng" dirty="0" smtClean="0"/>
              <a:t>Goal</a:t>
            </a:r>
            <a:r>
              <a:rPr lang="en-US" sz="2800" dirty="0" smtClean="0"/>
              <a:t>: Given error </a:t>
            </a:r>
            <a:r>
              <a:rPr lang="en-US" sz="2800" dirty="0" smtClean="0">
                <a:latin typeface="Symbol" pitchFamily="18" charset="2"/>
              </a:rPr>
              <a:t>e</a:t>
            </a:r>
            <a:r>
              <a:rPr lang="en-US" sz="2800" dirty="0" smtClean="0"/>
              <a:t>, find a subset of edges with error smaller than </a:t>
            </a:r>
            <a:r>
              <a:rPr lang="en-US" sz="2800" dirty="0" smtClean="0">
                <a:latin typeface="Symbol" pitchFamily="18" charset="2"/>
              </a:rPr>
              <a:t>e</a:t>
            </a:r>
            <a:r>
              <a:rPr lang="en-US" sz="2800" dirty="0" smtClean="0"/>
              <a:t> </a:t>
            </a:r>
            <a:r>
              <a:rPr lang="en-US" sz="2800" i="1" dirty="0" smtClean="0"/>
              <a:t>and</a:t>
            </a:r>
            <a:r>
              <a:rPr lang="en-US" sz="2800" dirty="0" smtClean="0"/>
              <a:t> small size, </a:t>
            </a:r>
            <a:r>
              <a:rPr lang="en-US" sz="2800" i="1" dirty="0" smtClean="0"/>
              <a:t>i.e. a best lower bound;</a:t>
            </a:r>
            <a:r>
              <a:rPr lang="en-US" sz="2800" dirty="0" smtClean="0"/>
              <a:t> </a:t>
            </a:r>
            <a:endParaRPr lang="en-US" sz="2800" dirty="0">
              <a:latin typeface="Symbol" pitchFamily="18" charset="2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914400" y="3581400"/>
            <a:ext cx="32766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Atoms = nodes</a:t>
            </a:r>
            <a:endParaRPr lang="en-US" sz="2800" dirty="0"/>
          </a:p>
        </p:txBody>
      </p:sp>
      <p:sp>
        <p:nvSpPr>
          <p:cNvPr id="59" name="TextBox 58"/>
          <p:cNvSpPr txBox="1"/>
          <p:nvPr/>
        </p:nvSpPr>
        <p:spPr>
          <a:xfrm>
            <a:off x="914400" y="4343400"/>
            <a:ext cx="32766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Monomials = edges</a:t>
            </a:r>
            <a:endParaRPr lang="en-US" sz="2800" dirty="0"/>
          </a:p>
        </p:txBody>
      </p:sp>
      <p:sp>
        <p:nvSpPr>
          <p:cNvPr id="60" name="TextBox 59"/>
          <p:cNvSpPr txBox="1"/>
          <p:nvPr/>
        </p:nvSpPr>
        <p:spPr>
          <a:xfrm>
            <a:off x="5791200" y="5042118"/>
            <a:ext cx="3124200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Trick: matching is an </a:t>
            </a:r>
            <a:r>
              <a:rPr lang="en-US" sz="2800" b="1" dirty="0" smtClean="0"/>
              <a:t>SL</a:t>
            </a:r>
            <a:r>
              <a:rPr lang="en-US" sz="2800" dirty="0" smtClean="0"/>
              <a:t> formula.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53" grpId="0"/>
      <p:bldP spid="55" grpId="0"/>
      <p:bldP spid="85" grpId="0" animBg="1"/>
      <p:bldP spid="86" grpId="0" animBg="1"/>
      <p:bldP spid="87" grpId="0" animBg="1"/>
      <p:bldP spid="58" grpId="0" animBg="1"/>
      <p:bldP spid="59" grpId="0" animBg="1"/>
      <p:bldP spid="6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big a matching could we need?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6248400" y="17526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6248400" y="22098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248400" y="26670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248400" y="30480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248400" y="35052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248400" y="38862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248400" y="43434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7848600" y="17526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848600" y="22098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848600" y="26670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848600" y="30480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7848600" y="35052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7848600" y="38862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848600" y="43434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>
            <a:stCxn id="4" idx="6"/>
            <a:endCxn id="12" idx="2"/>
          </p:cNvCxnSpPr>
          <p:nvPr/>
        </p:nvCxnSpPr>
        <p:spPr>
          <a:xfrm>
            <a:off x="6477000" y="1866900"/>
            <a:ext cx="1371600" cy="457200"/>
          </a:xfrm>
          <a:prstGeom prst="line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5" idx="6"/>
            <a:endCxn id="11" idx="2"/>
          </p:cNvCxnSpPr>
          <p:nvPr/>
        </p:nvCxnSpPr>
        <p:spPr>
          <a:xfrm flipV="1">
            <a:off x="6477000" y="1866900"/>
            <a:ext cx="1371600" cy="457200"/>
          </a:xfrm>
          <a:prstGeom prst="line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4" idx="6"/>
            <a:endCxn id="11" idx="2"/>
          </p:cNvCxnSpPr>
          <p:nvPr/>
        </p:nvCxnSpPr>
        <p:spPr>
          <a:xfrm>
            <a:off x="6477000" y="1866900"/>
            <a:ext cx="1371600" cy="1588"/>
          </a:xfrm>
          <a:prstGeom prst="line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6" idx="6"/>
            <a:endCxn id="17" idx="2"/>
          </p:cNvCxnSpPr>
          <p:nvPr/>
        </p:nvCxnSpPr>
        <p:spPr>
          <a:xfrm>
            <a:off x="6477000" y="2781300"/>
            <a:ext cx="1371600" cy="1676400"/>
          </a:xfrm>
          <a:prstGeom prst="line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7" idx="6"/>
            <a:endCxn id="13" idx="2"/>
          </p:cNvCxnSpPr>
          <p:nvPr/>
        </p:nvCxnSpPr>
        <p:spPr>
          <a:xfrm flipV="1">
            <a:off x="6477000" y="2781300"/>
            <a:ext cx="1371600" cy="381000"/>
          </a:xfrm>
          <a:prstGeom prst="line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7" idx="6"/>
            <a:endCxn id="14" idx="2"/>
          </p:cNvCxnSpPr>
          <p:nvPr/>
        </p:nvCxnSpPr>
        <p:spPr>
          <a:xfrm>
            <a:off x="6477000" y="3162300"/>
            <a:ext cx="1371600" cy="1588"/>
          </a:xfrm>
          <a:prstGeom prst="line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8" idx="6"/>
            <a:endCxn id="15" idx="2"/>
          </p:cNvCxnSpPr>
          <p:nvPr/>
        </p:nvCxnSpPr>
        <p:spPr>
          <a:xfrm>
            <a:off x="6477000" y="3619500"/>
            <a:ext cx="1371600" cy="1588"/>
          </a:xfrm>
          <a:prstGeom prst="line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10" idx="6"/>
            <a:endCxn id="16" idx="2"/>
          </p:cNvCxnSpPr>
          <p:nvPr/>
        </p:nvCxnSpPr>
        <p:spPr>
          <a:xfrm flipV="1">
            <a:off x="6477000" y="4000500"/>
            <a:ext cx="1371600" cy="457200"/>
          </a:xfrm>
          <a:prstGeom prst="line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9" idx="6"/>
            <a:endCxn id="12" idx="2"/>
          </p:cNvCxnSpPr>
          <p:nvPr/>
        </p:nvCxnSpPr>
        <p:spPr>
          <a:xfrm flipV="1">
            <a:off x="6477000" y="2324100"/>
            <a:ext cx="1371600" cy="1676400"/>
          </a:xfrm>
          <a:prstGeom prst="line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152400" y="3124200"/>
            <a:ext cx="4800600" cy="461665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Matching of size 9 implies Pr[M]  &gt; .9</a:t>
            </a:r>
            <a:endParaRPr lang="en-US" sz="2400" dirty="0"/>
          </a:p>
        </p:txBody>
      </p:sp>
      <p:sp>
        <p:nvSpPr>
          <p:cNvPr id="51" name="TextBox 50"/>
          <p:cNvSpPr txBox="1"/>
          <p:nvPr/>
        </p:nvSpPr>
        <p:spPr>
          <a:xfrm>
            <a:off x="5715000" y="16002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X</a:t>
            </a:r>
            <a:r>
              <a:rPr lang="en-US" sz="2400" baseline="-25000" dirty="0" smtClean="0"/>
              <a:t>1</a:t>
            </a:r>
            <a:endParaRPr lang="en-US" sz="2400" baseline="-25000" dirty="0"/>
          </a:p>
        </p:txBody>
      </p:sp>
      <p:sp>
        <p:nvSpPr>
          <p:cNvPr id="52" name="TextBox 51"/>
          <p:cNvSpPr txBox="1"/>
          <p:nvPr/>
        </p:nvSpPr>
        <p:spPr>
          <a:xfrm>
            <a:off x="5715000" y="2052935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X</a:t>
            </a:r>
            <a:r>
              <a:rPr lang="en-US" sz="2400" baseline="-25000" dirty="0" smtClean="0"/>
              <a:t>2</a:t>
            </a:r>
            <a:endParaRPr lang="en-US" sz="2400" baseline="-25000" dirty="0"/>
          </a:p>
        </p:txBody>
      </p:sp>
      <p:sp>
        <p:nvSpPr>
          <p:cNvPr id="53" name="TextBox 52"/>
          <p:cNvSpPr txBox="1"/>
          <p:nvPr/>
        </p:nvSpPr>
        <p:spPr>
          <a:xfrm>
            <a:off x="5638800" y="41910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X</a:t>
            </a:r>
            <a:r>
              <a:rPr lang="en-US" sz="2400" baseline="-25000" dirty="0" err="1" smtClean="0"/>
              <a:t>n</a:t>
            </a:r>
            <a:endParaRPr lang="en-US" sz="2400" baseline="-25000" dirty="0"/>
          </a:p>
        </p:txBody>
      </p:sp>
      <p:sp>
        <p:nvSpPr>
          <p:cNvPr id="54" name="TextBox 53"/>
          <p:cNvSpPr txBox="1"/>
          <p:nvPr/>
        </p:nvSpPr>
        <p:spPr>
          <a:xfrm>
            <a:off x="8153400" y="16002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Y</a:t>
            </a:r>
            <a:r>
              <a:rPr lang="en-US" sz="2400" baseline="-25000" dirty="0" smtClean="0"/>
              <a:t>1</a:t>
            </a:r>
            <a:endParaRPr lang="en-US" sz="2400" baseline="-25000" dirty="0"/>
          </a:p>
        </p:txBody>
      </p:sp>
      <p:sp>
        <p:nvSpPr>
          <p:cNvPr id="55" name="TextBox 54"/>
          <p:cNvSpPr txBox="1"/>
          <p:nvPr/>
        </p:nvSpPr>
        <p:spPr>
          <a:xfrm>
            <a:off x="8153400" y="411480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Y</a:t>
            </a:r>
            <a:r>
              <a:rPr lang="en-US" sz="2400" baseline="-25000" dirty="0" err="1" smtClean="0"/>
              <a:t>m</a:t>
            </a:r>
            <a:endParaRPr lang="en-US" sz="2400" baseline="-25000" dirty="0"/>
          </a:p>
        </p:txBody>
      </p:sp>
      <p:sp>
        <p:nvSpPr>
          <p:cNvPr id="56" name="TextBox 55"/>
          <p:cNvSpPr txBox="1"/>
          <p:nvPr/>
        </p:nvSpPr>
        <p:spPr>
          <a:xfrm>
            <a:off x="8153400" y="21336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Y</a:t>
            </a:r>
            <a:r>
              <a:rPr lang="en-US" sz="2400" baseline="-25000" dirty="0" smtClean="0"/>
              <a:t>2</a:t>
            </a:r>
            <a:endParaRPr lang="en-US" sz="2400" baseline="-25000" dirty="0"/>
          </a:p>
        </p:txBody>
      </p:sp>
      <p:sp>
        <p:nvSpPr>
          <p:cNvPr id="62" name="TextBox 61"/>
          <p:cNvSpPr txBox="1"/>
          <p:nvPr/>
        </p:nvSpPr>
        <p:spPr>
          <a:xfrm>
            <a:off x="609600" y="2209800"/>
            <a:ext cx="3581400" cy="523220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Pr[M] = 1- (1-0.25)</a:t>
            </a:r>
            <a:r>
              <a:rPr lang="en-US" sz="2800" baseline="30000" dirty="0" smtClean="0"/>
              <a:t>|M|</a:t>
            </a:r>
            <a:endParaRPr lang="en-US" sz="2800" baseline="30000" dirty="0"/>
          </a:p>
        </p:txBody>
      </p:sp>
      <p:sp>
        <p:nvSpPr>
          <p:cNvPr id="63" name="TextBox 62"/>
          <p:cNvSpPr txBox="1"/>
          <p:nvPr/>
        </p:nvSpPr>
        <p:spPr>
          <a:xfrm>
            <a:off x="457200" y="1600200"/>
            <a:ext cx="3657600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Assume Pr[X</a:t>
            </a:r>
            <a:r>
              <a:rPr lang="en-US" sz="2400" baseline="-25000" dirty="0" smtClean="0"/>
              <a:t>i</a:t>
            </a:r>
            <a:r>
              <a:rPr lang="en-US" sz="2400" dirty="0" smtClean="0"/>
              <a:t> ] = Pr[</a:t>
            </a:r>
            <a:r>
              <a:rPr lang="en-US" sz="2400" dirty="0" err="1" smtClean="0"/>
              <a:t>Y</a:t>
            </a:r>
            <a:r>
              <a:rPr lang="en-US" sz="2400" baseline="-25000" dirty="0" err="1" smtClean="0"/>
              <a:t>j</a:t>
            </a:r>
            <a:r>
              <a:rPr lang="en-US" sz="2400" baseline="-25000" dirty="0" smtClean="0"/>
              <a:t> </a:t>
            </a:r>
            <a:r>
              <a:rPr lang="en-US" sz="2400" dirty="0" smtClean="0"/>
              <a:t>] = 0.5</a:t>
            </a:r>
            <a:endParaRPr lang="en-US" sz="2400" baseline="-25000" dirty="0"/>
          </a:p>
        </p:txBody>
      </p:sp>
      <p:cxnSp>
        <p:nvCxnSpPr>
          <p:cNvPr id="65" name="Straight Connector 64"/>
          <p:cNvCxnSpPr>
            <a:stCxn id="4" idx="6"/>
            <a:endCxn id="11" idx="2"/>
          </p:cNvCxnSpPr>
          <p:nvPr/>
        </p:nvCxnSpPr>
        <p:spPr>
          <a:xfrm>
            <a:off x="6477000" y="1866900"/>
            <a:ext cx="1371600" cy="158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6"/>
            <a:endCxn id="13" idx="2"/>
          </p:cNvCxnSpPr>
          <p:nvPr/>
        </p:nvCxnSpPr>
        <p:spPr>
          <a:xfrm flipV="1">
            <a:off x="6477000" y="2781300"/>
            <a:ext cx="1371600" cy="3810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>
            <a:stCxn id="6" idx="6"/>
            <a:endCxn id="17" idx="2"/>
          </p:cNvCxnSpPr>
          <p:nvPr/>
        </p:nvCxnSpPr>
        <p:spPr>
          <a:xfrm>
            <a:off x="6477000" y="2781300"/>
            <a:ext cx="1371600" cy="16764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8" idx="6"/>
            <a:endCxn id="15" idx="2"/>
          </p:cNvCxnSpPr>
          <p:nvPr/>
        </p:nvCxnSpPr>
        <p:spPr>
          <a:xfrm>
            <a:off x="6477000" y="3619500"/>
            <a:ext cx="1371600" cy="158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>
            <a:stCxn id="10" idx="6"/>
            <a:endCxn id="16" idx="2"/>
          </p:cNvCxnSpPr>
          <p:nvPr/>
        </p:nvCxnSpPr>
        <p:spPr>
          <a:xfrm flipV="1">
            <a:off x="6477000" y="4000500"/>
            <a:ext cx="1371600" cy="4572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>
            <a:stCxn id="9" idx="6"/>
            <a:endCxn id="12" idx="2"/>
          </p:cNvCxnSpPr>
          <p:nvPr/>
        </p:nvCxnSpPr>
        <p:spPr>
          <a:xfrm flipV="1">
            <a:off x="6477000" y="2324100"/>
            <a:ext cx="1371600" cy="16764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152400" y="5410200"/>
            <a:ext cx="4724400" cy="13849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If </a:t>
            </a:r>
            <a:r>
              <a:rPr lang="en-US" sz="2800" dirty="0" smtClean="0">
                <a:latin typeface="Symbol" pitchFamily="18" charset="2"/>
              </a:rPr>
              <a:t>l</a:t>
            </a:r>
            <a:r>
              <a:rPr lang="en-US" sz="2800" dirty="0" smtClean="0"/>
              <a:t> has a </a:t>
            </a:r>
            <a:r>
              <a:rPr lang="en-US" sz="2800" i="1" dirty="0" smtClean="0"/>
              <a:t>small good </a:t>
            </a:r>
            <a:r>
              <a:rPr lang="en-US" sz="2800" dirty="0" smtClean="0"/>
              <a:t>matching, take </a:t>
            </a:r>
            <a:r>
              <a:rPr lang="en-US" sz="2800" dirty="0" smtClean="0">
                <a:latin typeface="Symbol" pitchFamily="18" charset="2"/>
              </a:rPr>
              <a:t>a</a:t>
            </a:r>
            <a:r>
              <a:rPr lang="en-US" sz="2800" dirty="0" smtClean="0"/>
              <a:t> to be matching. Call this a </a:t>
            </a:r>
            <a:r>
              <a:rPr lang="en-US" sz="2800" i="1" dirty="0" smtClean="0"/>
              <a:t>“good enough matching”</a:t>
            </a:r>
            <a:r>
              <a:rPr lang="en-US" sz="2800" dirty="0" smtClean="0"/>
              <a:t> </a:t>
            </a:r>
            <a:endParaRPr lang="en-US" sz="2800" dirty="0"/>
          </a:p>
        </p:txBody>
      </p:sp>
      <p:sp>
        <p:nvSpPr>
          <p:cNvPr id="90" name="TextBox 89"/>
          <p:cNvSpPr txBox="1"/>
          <p:nvPr/>
        </p:nvSpPr>
        <p:spPr>
          <a:xfrm>
            <a:off x="609600" y="4267200"/>
            <a:ext cx="4953000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+mj-lt"/>
              </a:rPr>
              <a:t>Subtle: s</a:t>
            </a:r>
            <a:r>
              <a:rPr lang="en-US" sz="2800" i="1" dirty="0" smtClean="0">
                <a:latin typeface="+mj-lt"/>
              </a:rPr>
              <a:t>ize bound depends on k, </a:t>
            </a:r>
            <a:r>
              <a:rPr lang="en-US" sz="2800" i="1" dirty="0" smtClean="0">
                <a:latin typeface="Symbol" pitchFamily="18" charset="2"/>
              </a:rPr>
              <a:t>e</a:t>
            </a:r>
            <a:r>
              <a:rPr lang="en-US" sz="2800" i="1" dirty="0" smtClean="0">
                <a:latin typeface="+mj-lt"/>
              </a:rPr>
              <a:t> and Pr[X</a:t>
            </a:r>
            <a:r>
              <a:rPr lang="en-US" sz="2800" i="1" baseline="-25000" dirty="0" smtClean="0">
                <a:latin typeface="+mj-lt"/>
              </a:rPr>
              <a:t>i</a:t>
            </a:r>
            <a:r>
              <a:rPr lang="en-US" sz="2800" i="1" dirty="0" smtClean="0">
                <a:latin typeface="+mj-lt"/>
              </a:rPr>
              <a:t>] – not # of </a:t>
            </a:r>
            <a:r>
              <a:rPr lang="en-US" sz="2800" i="1" dirty="0" err="1" smtClean="0">
                <a:latin typeface="+mj-lt"/>
              </a:rPr>
              <a:t>tuples</a:t>
            </a:r>
            <a:endParaRPr lang="en-US" sz="2800" dirty="0">
              <a:latin typeface="+mj-lt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609600" y="3697069"/>
            <a:ext cx="4800600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For any </a:t>
            </a:r>
            <a:r>
              <a:rPr lang="en-US" sz="2400" dirty="0" smtClean="0">
                <a:latin typeface="Symbol" pitchFamily="18" charset="2"/>
              </a:rPr>
              <a:t>e</a:t>
            </a:r>
            <a:r>
              <a:rPr lang="en-US" sz="2400" dirty="0" smtClean="0"/>
              <a:t> &gt; 0.1 ; M can always &lt; 9 </a:t>
            </a:r>
            <a:endParaRPr lang="en-US" sz="2400" dirty="0"/>
          </a:p>
        </p:txBody>
      </p:sp>
      <p:graphicFrame>
        <p:nvGraphicFramePr>
          <p:cNvPr id="92" name="Table 91"/>
          <p:cNvGraphicFramePr>
            <a:graphicFrameLocks noGrp="1"/>
          </p:cNvGraphicFramePr>
          <p:nvPr/>
        </p:nvGraphicFramePr>
        <p:xfrm>
          <a:off x="6324600" y="4739640"/>
          <a:ext cx="1905000" cy="204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/>
                <a:gridCol w="1143000"/>
              </a:tblGrid>
              <a:tr h="45720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Size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Pr[M]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0.9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17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0.99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25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0.999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33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0.9999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62" grpId="0" animBg="1"/>
      <p:bldP spid="63" grpId="0" animBg="1"/>
      <p:bldP spid="88" grpId="0" animBg="1"/>
      <p:bldP spid="90" grpId="0" animBg="1"/>
      <p:bldP spid="9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There is not always a good-enough matching</a:t>
            </a:r>
            <a:endParaRPr lang="en-US" dirty="0"/>
          </a:p>
        </p:txBody>
      </p:sp>
      <p:sp>
        <p:nvSpPr>
          <p:cNvPr id="39" name="Oval 38"/>
          <p:cNvSpPr/>
          <p:nvPr/>
        </p:nvSpPr>
        <p:spPr>
          <a:xfrm>
            <a:off x="6248400" y="17526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7848600" y="17526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7848600" y="22098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7848600" y="26670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7848600" y="30480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7848600" y="35052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7848600" y="38862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7848600" y="43434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5" name="Straight Connector 54"/>
          <p:cNvCxnSpPr>
            <a:stCxn id="39" idx="6"/>
            <a:endCxn id="46" idx="2"/>
          </p:cNvCxnSpPr>
          <p:nvPr/>
        </p:nvCxnSpPr>
        <p:spPr>
          <a:xfrm>
            <a:off x="6477000" y="1866900"/>
            <a:ext cx="1371600" cy="1588"/>
          </a:xfrm>
          <a:prstGeom prst="line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97" idx="6"/>
            <a:endCxn id="52" idx="2"/>
          </p:cNvCxnSpPr>
          <p:nvPr/>
        </p:nvCxnSpPr>
        <p:spPr>
          <a:xfrm>
            <a:off x="6477000" y="4457700"/>
            <a:ext cx="1371600" cy="1588"/>
          </a:xfrm>
          <a:prstGeom prst="line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>
            <a:stCxn id="39" idx="6"/>
            <a:endCxn id="48" idx="2"/>
          </p:cNvCxnSpPr>
          <p:nvPr/>
        </p:nvCxnSpPr>
        <p:spPr>
          <a:xfrm>
            <a:off x="6477000" y="1866900"/>
            <a:ext cx="1371600" cy="914400"/>
          </a:xfrm>
          <a:prstGeom prst="line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9" idx="6"/>
            <a:endCxn id="49" idx="2"/>
          </p:cNvCxnSpPr>
          <p:nvPr/>
        </p:nvCxnSpPr>
        <p:spPr>
          <a:xfrm>
            <a:off x="6477000" y="1866900"/>
            <a:ext cx="1371600" cy="1295400"/>
          </a:xfrm>
          <a:prstGeom prst="line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>
            <a:stCxn id="39" idx="6"/>
            <a:endCxn id="50" idx="2"/>
          </p:cNvCxnSpPr>
          <p:nvPr/>
        </p:nvCxnSpPr>
        <p:spPr>
          <a:xfrm>
            <a:off x="6477000" y="1866900"/>
            <a:ext cx="1371600" cy="1752600"/>
          </a:xfrm>
          <a:prstGeom prst="line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39" idx="6"/>
            <a:endCxn id="51" idx="2"/>
          </p:cNvCxnSpPr>
          <p:nvPr/>
        </p:nvCxnSpPr>
        <p:spPr>
          <a:xfrm>
            <a:off x="6477000" y="1866900"/>
            <a:ext cx="1371600" cy="2133600"/>
          </a:xfrm>
          <a:prstGeom prst="line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>
            <a:stCxn id="39" idx="6"/>
            <a:endCxn id="47" idx="2"/>
          </p:cNvCxnSpPr>
          <p:nvPr/>
        </p:nvCxnSpPr>
        <p:spPr>
          <a:xfrm>
            <a:off x="6477000" y="1866900"/>
            <a:ext cx="1371600" cy="457200"/>
          </a:xfrm>
          <a:prstGeom prst="line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5715000" y="16002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X</a:t>
            </a:r>
            <a:r>
              <a:rPr lang="en-US" sz="2400" baseline="-25000" dirty="0" smtClean="0"/>
              <a:t>1</a:t>
            </a:r>
            <a:endParaRPr lang="en-US" sz="2400" baseline="-25000" dirty="0"/>
          </a:p>
        </p:txBody>
      </p:sp>
      <p:sp>
        <p:nvSpPr>
          <p:cNvPr id="65" name="TextBox 64"/>
          <p:cNvSpPr txBox="1"/>
          <p:nvPr/>
        </p:nvSpPr>
        <p:spPr>
          <a:xfrm>
            <a:off x="8153400" y="16002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Y</a:t>
            </a:r>
            <a:r>
              <a:rPr lang="en-US" sz="2400" baseline="-25000" dirty="0" smtClean="0"/>
              <a:t>1</a:t>
            </a:r>
            <a:endParaRPr lang="en-US" sz="2400" baseline="-25000" dirty="0"/>
          </a:p>
        </p:txBody>
      </p:sp>
      <p:sp>
        <p:nvSpPr>
          <p:cNvPr id="66" name="TextBox 65"/>
          <p:cNvSpPr txBox="1"/>
          <p:nvPr/>
        </p:nvSpPr>
        <p:spPr>
          <a:xfrm>
            <a:off x="8153400" y="373380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Y</a:t>
            </a:r>
            <a:r>
              <a:rPr lang="en-US" sz="2400" baseline="-25000" dirty="0" err="1" smtClean="0"/>
              <a:t>m</a:t>
            </a:r>
            <a:endParaRPr lang="en-US" sz="2400" baseline="-25000" dirty="0"/>
          </a:p>
        </p:txBody>
      </p:sp>
      <p:sp>
        <p:nvSpPr>
          <p:cNvPr id="67" name="TextBox 66"/>
          <p:cNvSpPr txBox="1"/>
          <p:nvPr/>
        </p:nvSpPr>
        <p:spPr>
          <a:xfrm>
            <a:off x="8153400" y="21336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Y</a:t>
            </a:r>
            <a:r>
              <a:rPr lang="en-US" sz="2400" baseline="-25000" dirty="0" smtClean="0"/>
              <a:t>2</a:t>
            </a:r>
            <a:endParaRPr lang="en-US" sz="2400" baseline="-25000" dirty="0"/>
          </a:p>
        </p:txBody>
      </p:sp>
      <p:sp>
        <p:nvSpPr>
          <p:cNvPr id="82" name="TextBox 81"/>
          <p:cNvSpPr txBox="1"/>
          <p:nvPr/>
        </p:nvSpPr>
        <p:spPr>
          <a:xfrm>
            <a:off x="0" y="4648200"/>
            <a:ext cx="5334000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Obs</a:t>
            </a:r>
            <a:r>
              <a:rPr lang="en-US" sz="2800" dirty="0" smtClean="0"/>
              <a:t>: no </a:t>
            </a:r>
            <a:r>
              <a:rPr lang="en-US" sz="2800" i="1" dirty="0" smtClean="0"/>
              <a:t>“good-enough matching”</a:t>
            </a:r>
            <a:r>
              <a:rPr lang="en-US" sz="2800" dirty="0" smtClean="0"/>
              <a:t>, then cover must be small</a:t>
            </a:r>
            <a:endParaRPr lang="en-US" sz="2800" dirty="0"/>
          </a:p>
        </p:txBody>
      </p:sp>
      <p:sp>
        <p:nvSpPr>
          <p:cNvPr id="83" name="TextBox 82"/>
          <p:cNvSpPr txBox="1"/>
          <p:nvPr/>
        </p:nvSpPr>
        <p:spPr>
          <a:xfrm>
            <a:off x="304800" y="5694640"/>
            <a:ext cx="4800600" cy="523220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nodes in any maximal matching</a:t>
            </a:r>
            <a:endParaRPr lang="en-US" sz="2800" dirty="0"/>
          </a:p>
        </p:txBody>
      </p:sp>
      <p:sp>
        <p:nvSpPr>
          <p:cNvPr id="85" name="TextBox 84"/>
          <p:cNvSpPr txBox="1"/>
          <p:nvPr/>
        </p:nvSpPr>
        <p:spPr>
          <a:xfrm>
            <a:off x="762000" y="2133600"/>
            <a:ext cx="46482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(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Y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˅ Y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˅ …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</a:t>
            </a:r>
            <a:r>
              <a:rPr lang="en-US" sz="2400" baseline="-25000" dirty="0" err="1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2400" dirty="0" smtClean="0">
                <a:latin typeface="Times"/>
              </a:rPr>
              <a:t>) – a (k-1)-DNF</a:t>
            </a:r>
            <a:endParaRPr lang="en-US" sz="2400" dirty="0"/>
          </a:p>
        </p:txBody>
      </p:sp>
      <p:sp>
        <p:nvSpPr>
          <p:cNvPr id="88" name="TextBox 87"/>
          <p:cNvSpPr txBox="1"/>
          <p:nvPr/>
        </p:nvSpPr>
        <p:spPr>
          <a:xfrm>
            <a:off x="76200" y="2819400"/>
            <a:ext cx="4724400" cy="523220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Formally, {X</a:t>
            </a:r>
            <a:r>
              <a:rPr lang="en-US" sz="2800" baseline="-25000" dirty="0" smtClean="0"/>
              <a:t>1,</a:t>
            </a:r>
            <a:r>
              <a:rPr lang="en-US" sz="2800" dirty="0" smtClean="0"/>
              <a:t>X</a:t>
            </a:r>
            <a:r>
              <a:rPr lang="en-US" sz="2400" baseline="-25000" dirty="0" smtClean="0"/>
              <a:t>2</a:t>
            </a:r>
            <a:r>
              <a:rPr lang="en-US" sz="2800" dirty="0" smtClean="0"/>
              <a:t>} is a small cover</a:t>
            </a:r>
            <a:endParaRPr lang="en-US" sz="2800" dirty="0"/>
          </a:p>
        </p:txBody>
      </p:sp>
      <p:sp>
        <p:nvSpPr>
          <p:cNvPr id="93" name="TextBox 92"/>
          <p:cNvSpPr txBox="1"/>
          <p:nvPr/>
        </p:nvSpPr>
        <p:spPr>
          <a:xfrm>
            <a:off x="5562600" y="4648200"/>
            <a:ext cx="3429000" cy="1200329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Best matching is </a:t>
            </a:r>
            <a:r>
              <a:rPr lang="en-US" sz="2400" dirty="0" smtClean="0">
                <a:sym typeface="Symbol"/>
              </a:rPr>
              <a:t> </a:t>
            </a:r>
            <a:r>
              <a:rPr lang="en-US" sz="2400" dirty="0" smtClean="0"/>
              <a:t>0.4 , but formula very close to 0.625!</a:t>
            </a:r>
            <a:endParaRPr lang="en-US" dirty="0"/>
          </a:p>
        </p:txBody>
      </p:sp>
      <p:sp>
        <p:nvSpPr>
          <p:cNvPr id="94" name="TextBox 93"/>
          <p:cNvSpPr txBox="1"/>
          <p:nvPr/>
        </p:nvSpPr>
        <p:spPr>
          <a:xfrm>
            <a:off x="228600" y="1600200"/>
            <a:ext cx="51816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˄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APX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(Y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˅ Y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˅ …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</a:t>
            </a:r>
            <a:r>
              <a:rPr lang="en-US" sz="2400" baseline="-25000" dirty="0" err="1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 ˅ (X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˅ Z)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304800" y="3429000"/>
            <a:ext cx="5105400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Must </a:t>
            </a:r>
            <a:r>
              <a:rPr lang="en-US" sz="2400" dirty="0" err="1" smtClean="0"/>
              <a:t>apx</a:t>
            </a:r>
            <a:r>
              <a:rPr lang="en-US" sz="2400" dirty="0" smtClean="0"/>
              <a:t> the (k-1)-DNF w. smaller </a:t>
            </a:r>
            <a:r>
              <a:rPr lang="en-US" sz="2400" dirty="0" smtClean="0">
                <a:latin typeface="Symbol" pitchFamily="18" charset="2"/>
              </a:rPr>
              <a:t>e </a:t>
            </a:r>
            <a:r>
              <a:rPr lang="en-US" sz="2400" dirty="0" smtClean="0">
                <a:latin typeface="+mj-lt"/>
              </a:rPr>
              <a:t>to account for correlations</a:t>
            </a:r>
            <a:endParaRPr lang="en-US" sz="2400" dirty="0">
              <a:latin typeface="+mj-lt"/>
            </a:endParaRPr>
          </a:p>
        </p:txBody>
      </p:sp>
      <p:sp>
        <p:nvSpPr>
          <p:cNvPr id="97" name="Oval 96"/>
          <p:cNvSpPr/>
          <p:nvPr/>
        </p:nvSpPr>
        <p:spPr>
          <a:xfrm>
            <a:off x="6248400" y="43434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TextBox 99"/>
          <p:cNvSpPr txBox="1"/>
          <p:nvPr/>
        </p:nvSpPr>
        <p:spPr>
          <a:xfrm>
            <a:off x="8229600" y="419100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Z</a:t>
            </a:r>
            <a:endParaRPr lang="en-US" sz="2400" baseline="-25000" dirty="0"/>
          </a:p>
        </p:txBody>
      </p:sp>
      <p:sp>
        <p:nvSpPr>
          <p:cNvPr id="101" name="TextBox 100"/>
          <p:cNvSpPr txBox="1"/>
          <p:nvPr/>
        </p:nvSpPr>
        <p:spPr>
          <a:xfrm>
            <a:off x="5715000" y="40386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X</a:t>
            </a:r>
            <a:r>
              <a:rPr lang="en-US" sz="2400" baseline="-25000" dirty="0" smtClean="0"/>
              <a:t>2</a:t>
            </a:r>
            <a:endParaRPr lang="en-US" sz="2400" baseline="-25000" dirty="0"/>
          </a:p>
        </p:txBody>
      </p:sp>
      <p:sp>
        <p:nvSpPr>
          <p:cNvPr id="37" name="TextBox 36"/>
          <p:cNvSpPr txBox="1"/>
          <p:nvPr/>
        </p:nvSpPr>
        <p:spPr>
          <a:xfrm>
            <a:off x="8153400" y="25146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Y</a:t>
            </a:r>
            <a:r>
              <a:rPr lang="en-US" sz="2400" baseline="-25000" dirty="0" smtClean="0"/>
              <a:t>5</a:t>
            </a:r>
            <a:endParaRPr lang="en-US" sz="2400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50" grpId="0" animBg="1"/>
      <p:bldP spid="51" grpId="0" animBg="1"/>
      <p:bldP spid="65" grpId="0"/>
      <p:bldP spid="65" grpId="1"/>
      <p:bldP spid="66" grpId="0"/>
      <p:bldP spid="67" grpId="0"/>
      <p:bldP spid="67" grpId="1"/>
      <p:bldP spid="82" grpId="0" animBg="1"/>
      <p:bldP spid="83" grpId="0" animBg="1"/>
      <p:bldP spid="85" grpId="0" animBg="1"/>
      <p:bldP spid="88" grpId="0" animBg="1"/>
      <p:bldP spid="93" grpId="0" animBg="1"/>
      <p:bldP spid="94" grpId="0" animBg="1"/>
      <p:bldP spid="96" grpId="0" animBg="1"/>
      <p:bldP spid="37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1143000"/>
          </a:xfrm>
        </p:spPr>
        <p:txBody>
          <a:bodyPr/>
          <a:lstStyle/>
          <a:p>
            <a:r>
              <a:rPr lang="en-US" dirty="0" smtClean="0"/>
              <a:t>SL is always small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2209800"/>
            <a:ext cx="5562600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u="sng" dirty="0" smtClean="0"/>
              <a:t>Two Cases:</a:t>
            </a:r>
          </a:p>
          <a:p>
            <a:pPr marL="514350" indent="-514350">
              <a:buAutoNum type="arabicPeriod"/>
            </a:pPr>
            <a:r>
              <a:rPr lang="en-US" sz="2800" dirty="0" smtClean="0"/>
              <a:t>Small-good matching  </a:t>
            </a:r>
          </a:p>
          <a:p>
            <a:pPr marL="514350" indent="-514350">
              <a:buAutoNum type="arabicPeriod"/>
            </a:pPr>
            <a:r>
              <a:rPr lang="en-US" sz="2800" dirty="0" smtClean="0"/>
              <a:t>Small-cover of important nodes 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4191000" y="2675930"/>
            <a:ext cx="182880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We’re done!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67400" y="3133130"/>
            <a:ext cx="266700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Recurse</a:t>
            </a:r>
            <a:r>
              <a:rPr lang="en-US" sz="2400" b="1" dirty="0" smtClean="0"/>
              <a:t> on k-1 DNF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1000" y="1600200"/>
            <a:ext cx="7162800" cy="461665"/>
          </a:xfrm>
          <a:prstGeom prst="rect">
            <a:avLst/>
          </a:prstGeom>
          <a:solidFill>
            <a:schemeClr val="tx2"/>
          </a:solidFill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schemeClr val="bg1"/>
                </a:solidFill>
              </a:rPr>
              <a:t>THM (</a:t>
            </a:r>
            <a:r>
              <a:rPr lang="en-US" sz="2400" b="1" i="1" dirty="0" smtClean="0">
                <a:solidFill>
                  <a:schemeClr val="bg1"/>
                </a:solidFill>
              </a:rPr>
              <a:t>SL is always small)</a:t>
            </a:r>
            <a:r>
              <a:rPr lang="en-US" sz="2400" b="1" dirty="0" smtClean="0">
                <a:solidFill>
                  <a:schemeClr val="bg1"/>
                </a:solidFill>
              </a:rPr>
              <a:t> Size of SL is </a:t>
            </a:r>
            <a:r>
              <a:rPr lang="en-US" sz="2400" b="1" i="1" dirty="0" smtClean="0">
                <a:solidFill>
                  <a:schemeClr val="bg1"/>
                </a:solidFill>
              </a:rPr>
              <a:t>constant  in data. </a:t>
            </a:r>
            <a:endParaRPr lang="en-US" sz="2400" b="1" i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600" y="5329535"/>
            <a:ext cx="8610600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u="sng" dirty="0" smtClean="0"/>
              <a:t>Problem</a:t>
            </a:r>
            <a:r>
              <a:rPr lang="en-US" sz="2400" dirty="0" smtClean="0"/>
              <a:t>: Maximum matching in general </a:t>
            </a:r>
            <a:r>
              <a:rPr lang="en-US" sz="2400" dirty="0" err="1" smtClean="0"/>
              <a:t>hypergraphs</a:t>
            </a:r>
            <a:r>
              <a:rPr lang="en-US" sz="2400" dirty="0" smtClean="0"/>
              <a:t> is NP-hard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6629400" y="5862935"/>
            <a:ext cx="2209800" cy="461665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Apx</a:t>
            </a:r>
            <a:r>
              <a:rPr lang="en-US" sz="2400" dirty="0" smtClean="0"/>
              <a:t> NP-hard!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838200" y="5862935"/>
            <a:ext cx="541020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need a </a:t>
            </a:r>
            <a:r>
              <a:rPr lang="en-US" sz="2400" i="1" dirty="0" smtClean="0"/>
              <a:t>maximal </a:t>
            </a:r>
            <a:r>
              <a:rPr lang="en-US" sz="2400" dirty="0" smtClean="0"/>
              <a:t>matching – pick greedily!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457200" y="3733800"/>
            <a:ext cx="4114800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Requires “non-vanishing” </a:t>
            </a:r>
            <a:r>
              <a:rPr lang="en-US" sz="2400" dirty="0" err="1" smtClean="0"/>
              <a:t>probs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4648200" y="3733800"/>
            <a:ext cx="3810000" cy="461665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 datasets, usually, Pr &gt; 10</a:t>
            </a:r>
            <a:r>
              <a:rPr lang="en-US" sz="2400" baseline="30000" dirty="0" smtClean="0"/>
              <a:t>-3</a:t>
            </a:r>
            <a:endParaRPr lang="en-US" sz="2400" baseline="30000" dirty="0"/>
          </a:p>
        </p:txBody>
      </p:sp>
      <p:sp>
        <p:nvSpPr>
          <p:cNvPr id="16" name="TextBox 15"/>
          <p:cNvSpPr txBox="1"/>
          <p:nvPr/>
        </p:nvSpPr>
        <p:spPr>
          <a:xfrm>
            <a:off x="457200" y="4267200"/>
            <a:ext cx="4114800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Exponential in query</a:t>
            </a:r>
            <a:endParaRPr lang="en-US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4648200" y="4267200"/>
            <a:ext cx="3810000" cy="461665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Similar to data-complexity</a:t>
            </a:r>
            <a:endParaRPr lang="en-US" sz="2400" baseline="30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Summary of Constructing SL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For SL, good lineage = big lineage</a:t>
            </a:r>
          </a:p>
          <a:p>
            <a:pPr lvl="1"/>
            <a:r>
              <a:rPr lang="en-US" b="1" dirty="0" smtClean="0"/>
              <a:t>Not </a:t>
            </a:r>
            <a:r>
              <a:rPr lang="en-US" dirty="0" smtClean="0"/>
              <a:t>true in general.</a:t>
            </a:r>
          </a:p>
          <a:p>
            <a:endParaRPr lang="en-US" dirty="0" smtClean="0"/>
          </a:p>
          <a:p>
            <a:r>
              <a:rPr lang="en-US" dirty="0" smtClean="0"/>
              <a:t>Gave an algorithm that always finds small SL</a:t>
            </a:r>
          </a:p>
          <a:p>
            <a:pPr lvl="1"/>
            <a:r>
              <a:rPr lang="en-US" dirty="0" smtClean="0"/>
              <a:t>Constant in the data</a:t>
            </a:r>
          </a:p>
          <a:p>
            <a:pPr lvl="1"/>
            <a:r>
              <a:rPr lang="en-US" dirty="0" smtClean="0"/>
              <a:t>Exponential in almost everything else</a:t>
            </a:r>
          </a:p>
          <a:p>
            <a:endParaRPr lang="en-US" dirty="0" smtClean="0"/>
          </a:p>
          <a:p>
            <a:r>
              <a:rPr lang="en-US" dirty="0" smtClean="0"/>
              <a:t>Main trick: Don’t try to find optimal solutions, when sloppy is good enough!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fun results in the paper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r>
              <a:rPr lang="en-US" dirty="0" smtClean="0"/>
              <a:t>Sufficient Lineage (SL)</a:t>
            </a:r>
          </a:p>
          <a:p>
            <a:pPr lvl="1"/>
            <a:r>
              <a:rPr lang="en-US" dirty="0" smtClean="0"/>
              <a:t>Error bounds for QP</a:t>
            </a:r>
          </a:p>
          <a:p>
            <a:pPr lvl="1"/>
            <a:r>
              <a:rPr lang="en-US" dirty="0" smtClean="0"/>
              <a:t>Finding influential </a:t>
            </a:r>
            <a:r>
              <a:rPr lang="en-US" dirty="0" err="1" smtClean="0"/>
              <a:t>tuples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Polynomial Lineage (PL): DNF to polynomial</a:t>
            </a:r>
          </a:p>
          <a:p>
            <a:pPr lvl="1"/>
            <a:r>
              <a:rPr lang="en-US" dirty="0" smtClean="0"/>
              <a:t>Use Taylor/Fourier approximation of poly</a:t>
            </a:r>
          </a:p>
          <a:p>
            <a:pPr lvl="1"/>
            <a:r>
              <a:rPr lang="en-US" dirty="0" err="1" smtClean="0"/>
              <a:t>Algos</a:t>
            </a:r>
            <a:r>
              <a:rPr lang="en-US" dirty="0" smtClean="0"/>
              <a:t> for QP, explanations and influential </a:t>
            </a:r>
            <a:r>
              <a:rPr lang="en-US" dirty="0" err="1" smtClean="0"/>
              <a:t>tuples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4800600" y="3348335"/>
            <a:ext cx="3733800" cy="461665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lvl="2"/>
            <a:r>
              <a:rPr lang="en-US" sz="2400" dirty="0" smtClean="0"/>
              <a:t>Leverage extensive prior art!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5903893"/>
            <a:ext cx="8686800" cy="523220"/>
          </a:xfrm>
          <a:prstGeom prst="rect">
            <a:avLst/>
          </a:prstGeom>
          <a:solidFill>
            <a:schemeClr val="tx2"/>
          </a:solidFill>
          <a:ln w="635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PL smaller than SL, </a:t>
            </a:r>
            <a:r>
              <a:rPr lang="en-US" sz="2800" b="1" i="1" dirty="0" smtClean="0">
                <a:solidFill>
                  <a:schemeClr val="bg1"/>
                </a:solidFill>
              </a:rPr>
              <a:t>but </a:t>
            </a:r>
            <a:r>
              <a:rPr lang="en-US" sz="2800" b="1" dirty="0" smtClean="0">
                <a:solidFill>
                  <a:schemeClr val="bg1"/>
                </a:solidFill>
              </a:rPr>
              <a:t>not usable in </a:t>
            </a:r>
            <a:r>
              <a:rPr lang="en-US" sz="2800" b="1" dirty="0" err="1" smtClean="0">
                <a:solidFill>
                  <a:schemeClr val="bg1"/>
                </a:solidFill>
              </a:rPr>
              <a:t>pDBs</a:t>
            </a:r>
            <a:r>
              <a:rPr lang="en-US" sz="2800" b="1" dirty="0" smtClean="0">
                <a:solidFill>
                  <a:schemeClr val="bg1"/>
                </a:solidFill>
              </a:rPr>
              <a:t> (</a:t>
            </a:r>
            <a:r>
              <a:rPr lang="en-US" sz="2800" b="1" dirty="0" err="1" smtClean="0">
                <a:solidFill>
                  <a:schemeClr val="bg1"/>
                </a:solidFill>
              </a:rPr>
              <a:t>Mystiq</a:t>
            </a:r>
            <a:r>
              <a:rPr lang="en-US" sz="2800" b="1" dirty="0" smtClean="0">
                <a:solidFill>
                  <a:schemeClr val="bg1"/>
                </a:solidFill>
              </a:rPr>
              <a:t>, Trio).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Motivation &amp; Preliminaries</a:t>
            </a:r>
          </a:p>
          <a:p>
            <a:endParaRPr lang="en-US" dirty="0" smtClean="0"/>
          </a:p>
          <a:p>
            <a:r>
              <a:rPr lang="en-US" dirty="0" smtClean="0"/>
              <a:t>An </a:t>
            </a:r>
            <a:r>
              <a:rPr lang="en-US" dirty="0" err="1" smtClean="0"/>
              <a:t>apx</a:t>
            </a:r>
            <a:r>
              <a:rPr lang="en-US" dirty="0" smtClean="0"/>
              <a:t> lineage approach: Sufficient Lineage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Experiments</a:t>
            </a:r>
          </a:p>
          <a:p>
            <a:endParaRPr lang="en-US" dirty="0" smtClean="0"/>
          </a:p>
          <a:p>
            <a:r>
              <a:rPr lang="en-US" dirty="0" smtClean="0"/>
              <a:t>Conclusions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Geneontology</a:t>
            </a:r>
            <a:r>
              <a:rPr lang="en-US" dirty="0" smtClean="0"/>
              <a:t> Database</a:t>
            </a:r>
          </a:p>
          <a:p>
            <a:pPr lvl="1"/>
            <a:r>
              <a:rPr lang="en-US" dirty="0" smtClean="0"/>
              <a:t>Publically available</a:t>
            </a:r>
          </a:p>
          <a:p>
            <a:pPr lvl="1"/>
            <a:r>
              <a:rPr lang="en-US" dirty="0" smtClean="0"/>
              <a:t>Predefined views</a:t>
            </a:r>
          </a:p>
          <a:p>
            <a:pPr lvl="1"/>
            <a:r>
              <a:rPr lang="en-US" dirty="0" smtClean="0"/>
              <a:t>Atoms = “evidence codes”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Discuss a single view</a:t>
            </a:r>
          </a:p>
          <a:p>
            <a:pPr lvl="1"/>
            <a:r>
              <a:rPr lang="en-US" dirty="0" smtClean="0"/>
              <a:t>6 tables</a:t>
            </a:r>
          </a:p>
          <a:p>
            <a:pPr lvl="1"/>
            <a:r>
              <a:rPr lang="en-US" dirty="0" smtClean="0"/>
              <a:t>2 sources of evidence</a:t>
            </a:r>
          </a:p>
          <a:p>
            <a:pPr lvl="1"/>
            <a:r>
              <a:rPr lang="en-US" dirty="0" smtClean="0"/>
              <a:t>1119 </a:t>
            </a:r>
            <a:r>
              <a:rPr lang="en-US" dirty="0" err="1" smtClean="0"/>
              <a:t>tuples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141MB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638800" y="1912203"/>
            <a:ext cx="3276600" cy="830997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Similar results on IMDB data not presented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5181600" y="4267200"/>
            <a:ext cx="3276600" cy="830997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/>
              <a:t>“All proteins associated with a single protein”</a:t>
            </a:r>
            <a:endParaRPr lang="en-US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Approximate Lineage in One Slide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Lineage (Provenance) </a:t>
            </a:r>
          </a:p>
          <a:p>
            <a:pPr lvl="1"/>
            <a:r>
              <a:rPr lang="en-US" dirty="0" smtClean="0"/>
              <a:t>In QP used to track correlations</a:t>
            </a:r>
          </a:p>
          <a:p>
            <a:pPr lvl="1"/>
            <a:r>
              <a:rPr lang="en-US" dirty="0" smtClean="0"/>
              <a:t>Explain query/view results</a:t>
            </a:r>
          </a:p>
          <a:p>
            <a:endParaRPr lang="en-US" dirty="0" smtClean="0"/>
          </a:p>
          <a:p>
            <a:r>
              <a:rPr lang="en-US" dirty="0" smtClean="0"/>
              <a:t>VLDBs have lots of lineage</a:t>
            </a:r>
          </a:p>
          <a:p>
            <a:pPr lvl="1"/>
            <a:r>
              <a:rPr lang="en-US" dirty="0" smtClean="0"/>
              <a:t>Chokes QP</a:t>
            </a:r>
          </a:p>
          <a:p>
            <a:pPr lvl="1"/>
            <a:r>
              <a:rPr lang="en-US" dirty="0" smtClean="0"/>
              <a:t>Hard for users to understand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err="1" smtClean="0"/>
              <a:t>Obs</a:t>
            </a:r>
            <a:r>
              <a:rPr lang="en-US" dirty="0" smtClean="0"/>
              <a:t>: lineage contains a lot of redundancy!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5791200"/>
            <a:ext cx="8686800" cy="954107"/>
          </a:xfrm>
          <a:prstGeom prst="rect">
            <a:avLst/>
          </a:prstGeom>
          <a:solidFill>
            <a:schemeClr val="tx2"/>
          </a:solidFill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This work: Approximate the lineage, by keeping only the most important correlations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5000" y="1600200"/>
            <a:ext cx="3276600" cy="830997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 a view, lineage is all derivations of a </a:t>
            </a:r>
            <a:r>
              <a:rPr lang="en-US" sz="2400" dirty="0" err="1" smtClean="0"/>
              <a:t>tuple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486400" y="3962400"/>
            <a:ext cx="3429000" cy="830997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Especially with complex queries/views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334000" y="2514600"/>
            <a:ext cx="3429000" cy="461665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probabilistic databases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Compression Ratio v. Error</a:t>
            </a: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2057400" y="1524000"/>
          <a:ext cx="66040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76600" y="5715000"/>
            <a:ext cx="4953000" cy="954107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Symbol" pitchFamily="18" charset="2"/>
              </a:rPr>
              <a:t>e</a:t>
            </a:r>
            <a:r>
              <a:rPr lang="en-US" sz="2800" dirty="0" smtClean="0"/>
              <a:t>, error level </a:t>
            </a:r>
          </a:p>
          <a:p>
            <a:pPr algn="ctr"/>
            <a:r>
              <a:rPr lang="en-US" sz="2800" dirty="0" smtClean="0"/>
              <a:t>(smaller is more conservative)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2209800"/>
            <a:ext cx="2133600" cy="954107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+mj-lt"/>
              </a:rPr>
              <a:t>Compress Ratio</a:t>
            </a:r>
            <a:endParaRPr lang="en-US" sz="2800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5181600"/>
            <a:ext cx="2895600" cy="1384995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+mj-lt"/>
              </a:rPr>
              <a:t>Good compression ratio even for stringent error</a:t>
            </a:r>
            <a:endParaRPr lang="en-US" sz="2800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0" y="2667000"/>
            <a:ext cx="22860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30x compression</a:t>
            </a:r>
            <a:endParaRPr lang="en-US" sz="2400" dirty="0"/>
          </a:p>
        </p:txBody>
      </p:sp>
      <p:cxnSp>
        <p:nvCxnSpPr>
          <p:cNvPr id="10" name="Straight Arrow Connector 9"/>
          <p:cNvCxnSpPr>
            <a:stCxn id="8" idx="2"/>
          </p:cNvCxnSpPr>
          <p:nvPr/>
        </p:nvCxnSpPr>
        <p:spPr>
          <a:xfrm rot="16200000" flipH="1">
            <a:off x="6898333" y="3469332"/>
            <a:ext cx="1290935" cy="609600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3886200"/>
            <a:ext cx="2133600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141MB to 4MB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 on QP</a:t>
            </a: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2057400" y="1828800"/>
          <a:ext cx="64770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2895600"/>
            <a:ext cx="2133600" cy="1200329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Running Time</a:t>
            </a:r>
          </a:p>
          <a:p>
            <a:pPr algn="ctr"/>
            <a:r>
              <a:rPr lang="en-US" sz="2400" dirty="0" smtClean="0"/>
              <a:t>Seconds</a:t>
            </a:r>
          </a:p>
          <a:p>
            <a:pPr algn="ctr"/>
            <a:r>
              <a:rPr lang="en-US" sz="2400" dirty="0" smtClean="0"/>
              <a:t>(Log10 Scale)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276600" y="5715000"/>
            <a:ext cx="4953000" cy="954107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Symbol" pitchFamily="18" charset="2"/>
              </a:rPr>
              <a:t>e</a:t>
            </a:r>
            <a:r>
              <a:rPr lang="en-US" sz="2800" dirty="0" smtClean="0"/>
              <a:t>, error level </a:t>
            </a:r>
          </a:p>
          <a:p>
            <a:pPr algn="ctr"/>
            <a:r>
              <a:rPr lang="en-US" sz="2800" dirty="0" smtClean="0"/>
              <a:t>(smaller is more conservative)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5791200" y="3962400"/>
            <a:ext cx="2133600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Sufficient Lineage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505200" y="1447006"/>
            <a:ext cx="2133600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Original Lineage</a:t>
            </a:r>
            <a:endParaRPr lang="en-US" sz="2400" dirty="0"/>
          </a:p>
        </p:txBody>
      </p:sp>
      <p:cxnSp>
        <p:nvCxnSpPr>
          <p:cNvPr id="10" name="Straight Arrow Connector 9"/>
          <p:cNvCxnSpPr>
            <a:stCxn id="8" idx="2"/>
          </p:cNvCxnSpPr>
          <p:nvPr/>
        </p:nvCxnSpPr>
        <p:spPr>
          <a:xfrm rot="5400000">
            <a:off x="4377899" y="2472104"/>
            <a:ext cx="388203" cy="1588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7" idx="0"/>
          </p:cNvCxnSpPr>
          <p:nvPr/>
        </p:nvCxnSpPr>
        <p:spPr>
          <a:xfrm rot="16200000" flipV="1">
            <a:off x="6362700" y="3467100"/>
            <a:ext cx="457200" cy="533400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28600" y="990600"/>
            <a:ext cx="2286000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Compute each </a:t>
            </a:r>
            <a:r>
              <a:rPr lang="en-US" sz="2400" dirty="0" err="1" smtClean="0"/>
              <a:t>tuple</a:t>
            </a:r>
            <a:r>
              <a:rPr lang="en-US" sz="2400" dirty="0" smtClean="0"/>
              <a:t> in the view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Which </a:t>
            </a:r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dirty="0" err="1" smtClean="0"/>
              <a:t>s</a:t>
            </a:r>
            <a:r>
              <a:rPr lang="en-US" dirty="0" smtClean="0"/>
              <a:t> give the biggest gain?</a:t>
            </a: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1219200" y="1524000"/>
          <a:ext cx="77470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438400" y="6027003"/>
            <a:ext cx="487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Top 500 formula in descending size </a:t>
            </a:r>
          </a:p>
          <a:p>
            <a:pPr algn="ctr"/>
            <a:r>
              <a:rPr lang="en-US" sz="2400" dirty="0" smtClean="0"/>
              <a:t>(# is rank)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28600" y="3124200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# Terms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886200" y="1752600"/>
            <a:ext cx="23622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Original Lineage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5181600" y="3581400"/>
            <a:ext cx="2514600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Sufficient Lineage</a:t>
            </a:r>
            <a:endParaRPr lang="en-US" sz="2400" dirty="0"/>
          </a:p>
        </p:txBody>
      </p:sp>
      <p:cxnSp>
        <p:nvCxnSpPr>
          <p:cNvPr id="10" name="Straight Arrow Connector 9"/>
          <p:cNvCxnSpPr>
            <a:stCxn id="7" idx="2"/>
          </p:cNvCxnSpPr>
          <p:nvPr/>
        </p:nvCxnSpPr>
        <p:spPr>
          <a:xfrm rot="5400000">
            <a:off x="3488390" y="1697689"/>
            <a:ext cx="1062335" cy="209548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8" idx="1"/>
          </p:cNvCxnSpPr>
          <p:nvPr/>
        </p:nvCxnSpPr>
        <p:spPr>
          <a:xfrm rot="10800000" flipV="1">
            <a:off x="3505200" y="3812232"/>
            <a:ext cx="1676400" cy="835967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191000" y="3059668"/>
            <a:ext cx="3886200" cy="461665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Win: Compressing big terms</a:t>
            </a:r>
            <a:endParaRPr lang="en-US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228600" y="5334000"/>
            <a:ext cx="1828800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Compressing Single View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Discussed approximate lineage approach</a:t>
            </a:r>
          </a:p>
          <a:p>
            <a:pPr lvl="1"/>
            <a:r>
              <a:rPr lang="en-US" dirty="0" smtClean="0"/>
              <a:t>Goal: Fast QP, Explanations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Sufficient Lineage</a:t>
            </a:r>
          </a:p>
          <a:p>
            <a:pPr lvl="1"/>
            <a:r>
              <a:rPr lang="en-US" dirty="0" smtClean="0"/>
              <a:t>Can be used by standard QPs</a:t>
            </a:r>
          </a:p>
          <a:p>
            <a:pPr lvl="1"/>
            <a:r>
              <a:rPr lang="en-US" dirty="0" smtClean="0"/>
              <a:t>Improves QP dramatically</a:t>
            </a:r>
          </a:p>
          <a:p>
            <a:endParaRPr lang="en-US" dirty="0" smtClean="0"/>
          </a:p>
          <a:p>
            <a:r>
              <a:rPr lang="en-US" dirty="0" err="1" smtClean="0"/>
              <a:t>Apx</a:t>
            </a:r>
            <a:r>
              <a:rPr lang="en-US" dirty="0" smtClean="0"/>
              <a:t> lineage is more general, </a:t>
            </a:r>
            <a:r>
              <a:rPr lang="en-US" i="1" dirty="0" smtClean="0"/>
              <a:t>e.g.</a:t>
            </a:r>
            <a:r>
              <a:rPr lang="en-US" dirty="0" smtClean="0"/>
              <a:t> Polynomial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Motivation &amp; Preliminaries</a:t>
            </a:r>
          </a:p>
          <a:p>
            <a:endParaRPr lang="en-US" dirty="0" smtClean="0"/>
          </a:p>
          <a:p>
            <a:r>
              <a:rPr lang="en-US" dirty="0" smtClean="0"/>
              <a:t>An </a:t>
            </a:r>
            <a:r>
              <a:rPr lang="en-US" dirty="0" err="1" smtClean="0"/>
              <a:t>apx</a:t>
            </a:r>
            <a:r>
              <a:rPr lang="en-US" dirty="0" smtClean="0"/>
              <a:t> lineage approach: Sufficient Lineage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Experiments</a:t>
            </a:r>
          </a:p>
          <a:p>
            <a:endParaRPr lang="en-US" dirty="0" smtClean="0"/>
          </a:p>
          <a:p>
            <a:r>
              <a:rPr lang="en-US" dirty="0" smtClean="0"/>
              <a:t>Conclusions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Table 31"/>
          <p:cNvGraphicFramePr>
            <a:graphicFrameLocks noGrp="1"/>
          </p:cNvGraphicFramePr>
          <p:nvPr/>
        </p:nvGraphicFramePr>
        <p:xfrm>
          <a:off x="4953000" y="2590800"/>
          <a:ext cx="41148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2514600"/>
                <a:gridCol w="685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id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Description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aseline="0" dirty="0" smtClean="0"/>
                        <a:t>X</a:t>
                      </a:r>
                      <a:r>
                        <a:rPr lang="en-US" sz="2400" baseline="-25000" dirty="0" smtClean="0"/>
                        <a:t>1</a:t>
                      </a:r>
                      <a:endParaRPr lang="en-US" sz="24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“Dr. Z told me”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0.9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aseline="0" dirty="0" smtClean="0"/>
                        <a:t>X</a:t>
                      </a:r>
                      <a:r>
                        <a:rPr lang="en-US" sz="2400" baseline="-25000" dirty="0" smtClean="0"/>
                        <a:t>2</a:t>
                      </a:r>
                      <a:endParaRPr lang="en-US" sz="24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“PubMed:123”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0.8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aseline="0" dirty="0" smtClean="0"/>
                        <a:t>X</a:t>
                      </a:r>
                      <a:r>
                        <a:rPr lang="en-US" sz="2400" baseline="-25000" dirty="0" smtClean="0"/>
                        <a:t>3</a:t>
                      </a:r>
                      <a:endParaRPr lang="en-US" sz="24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“Lab Experiment</a:t>
                      </a:r>
                      <a:r>
                        <a:rPr lang="en-US" sz="2400" baseline="0" dirty="0" smtClean="0"/>
                        <a:t>”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0.3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Protein Database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81000" y="1676400"/>
          <a:ext cx="342900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800"/>
                <a:gridCol w="2362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Protein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Process</a:t>
                      </a:r>
                      <a:endParaRPr lang="en-US" sz="20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AGO2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“Cell</a:t>
                      </a:r>
                      <a:r>
                        <a:rPr lang="en-US" sz="2000" baseline="0" dirty="0" smtClean="0"/>
                        <a:t> Death”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AGO2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“Embryonic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Devel</a:t>
                      </a:r>
                      <a:r>
                        <a:rPr lang="en-US" sz="2000" baseline="0" dirty="0" smtClean="0"/>
                        <a:t>.”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AGO2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“Glands”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Aac11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“Cell Death”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Aac11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“Embryonic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Devel</a:t>
                      </a:r>
                      <a:r>
                        <a:rPr lang="en-US" sz="2000" baseline="0" dirty="0" smtClean="0"/>
                        <a:t>.”</a:t>
                      </a:r>
                      <a:endParaRPr lang="en-US" sz="200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181600" y="1824335"/>
            <a:ext cx="3886200" cy="461665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Data are from </a:t>
            </a:r>
            <a:r>
              <a:rPr lang="en-US" sz="2400" i="1" dirty="0" smtClean="0"/>
              <a:t>somewhere  </a:t>
            </a:r>
            <a:endParaRPr lang="en-US" sz="24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152400" y="4582180"/>
            <a:ext cx="3733800" cy="523220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Lineage (</a:t>
            </a:r>
            <a:r>
              <a:rPr lang="en-US" sz="2800" dirty="0" smtClean="0">
                <a:latin typeface="Symbol" pitchFamily="18" charset="2"/>
              </a:rPr>
              <a:t>l</a:t>
            </a:r>
            <a:r>
              <a:rPr lang="en-US" sz="2800" dirty="0" smtClean="0"/>
              <a:t>) is important</a:t>
            </a:r>
            <a:endParaRPr lang="en-US" sz="2800" i="1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953000" y="2590800"/>
          <a:ext cx="34290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25146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id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Description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aseline="0" dirty="0" smtClean="0"/>
                        <a:t>X</a:t>
                      </a:r>
                      <a:r>
                        <a:rPr lang="en-US" sz="2400" baseline="-25000" dirty="0" smtClean="0"/>
                        <a:t>1</a:t>
                      </a:r>
                      <a:endParaRPr lang="en-US" sz="24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“Dr. Z told me”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aseline="0" dirty="0" smtClean="0"/>
                        <a:t>X</a:t>
                      </a:r>
                      <a:r>
                        <a:rPr lang="en-US" sz="2400" baseline="-25000" dirty="0" smtClean="0"/>
                        <a:t>2</a:t>
                      </a:r>
                      <a:endParaRPr lang="en-US" sz="24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“PubMed:123”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aseline="0" dirty="0" smtClean="0"/>
                        <a:t>X</a:t>
                      </a:r>
                      <a:r>
                        <a:rPr lang="en-US" sz="2400" baseline="-25000" dirty="0" smtClean="0"/>
                        <a:t>3</a:t>
                      </a:r>
                      <a:endParaRPr lang="en-US" sz="24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“Lab Experiment</a:t>
                      </a:r>
                      <a:r>
                        <a:rPr lang="en-US" sz="2400" baseline="0" dirty="0" smtClean="0"/>
                        <a:t>”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1676400"/>
          <a:ext cx="396240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800"/>
                <a:gridCol w="2362200"/>
                <a:gridCol w="533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Protein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Process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Symbol" pitchFamily="18" charset="2"/>
                        </a:rPr>
                        <a:t>l</a:t>
                      </a:r>
                      <a:endParaRPr lang="en-US" sz="2000" dirty="0">
                        <a:latin typeface="Symbol" pitchFamily="18" charset="2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AGO2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“Cell</a:t>
                      </a:r>
                      <a:r>
                        <a:rPr lang="en-US" sz="2000" baseline="0" dirty="0" smtClean="0"/>
                        <a:t> Death”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r>
                        <a:rPr lang="en-US" sz="2000" baseline="-250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2000" baseline="-25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AGO2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“Embryonic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Devel</a:t>
                      </a:r>
                      <a:r>
                        <a:rPr lang="en-US" sz="2000" baseline="0" dirty="0" smtClean="0"/>
                        <a:t>.”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r>
                        <a:rPr lang="en-US" sz="2000" baseline="-250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AGO2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“Glands”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r>
                        <a:rPr lang="en-US" sz="2000" baseline="-25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Aac11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“Cell Death”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r>
                        <a:rPr lang="en-US" sz="2000" baseline="-25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US" sz="2000" baseline="-25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Aac11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“Embryonic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Devel</a:t>
                      </a:r>
                      <a:r>
                        <a:rPr lang="en-US" sz="2000" baseline="0" dirty="0" smtClean="0"/>
                        <a:t>.”</a:t>
                      </a:r>
                      <a:endParaRPr lang="en-US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r>
                        <a:rPr lang="en-US" sz="2000" baseline="-250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1" name="Straight Arrow Connector 10"/>
          <p:cNvCxnSpPr/>
          <p:nvPr/>
        </p:nvCxnSpPr>
        <p:spPr>
          <a:xfrm rot="16200000" flipV="1">
            <a:off x="4152900" y="2476500"/>
            <a:ext cx="990600" cy="6096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10800000">
            <a:off x="4267200" y="2743200"/>
            <a:ext cx="685800" cy="5334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629400" y="4495800"/>
            <a:ext cx="1143000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smtClean="0"/>
              <a:t>Atoms</a:t>
            </a:r>
            <a:endParaRPr lang="en-US" sz="2400" b="1" i="1" dirty="0"/>
          </a:p>
        </p:txBody>
      </p:sp>
      <p:sp>
        <p:nvSpPr>
          <p:cNvPr id="22" name="TextBox 21"/>
          <p:cNvSpPr txBox="1"/>
          <p:nvPr/>
        </p:nvSpPr>
        <p:spPr>
          <a:xfrm>
            <a:off x="4038600" y="4724400"/>
            <a:ext cx="251460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Manually Created </a:t>
            </a:r>
            <a:endParaRPr lang="en-US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6705600" y="5562600"/>
            <a:ext cx="243840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Machine inferred</a:t>
            </a:r>
            <a:endParaRPr lang="en-US" sz="2400" dirty="0"/>
          </a:p>
        </p:txBody>
      </p:sp>
      <p:cxnSp>
        <p:nvCxnSpPr>
          <p:cNvPr id="25" name="Straight Arrow Connector 24"/>
          <p:cNvCxnSpPr>
            <a:stCxn id="22" idx="0"/>
          </p:cNvCxnSpPr>
          <p:nvPr/>
        </p:nvCxnSpPr>
        <p:spPr>
          <a:xfrm rot="5400000" flipH="1" flipV="1">
            <a:off x="4972050" y="3752850"/>
            <a:ext cx="1295400" cy="647700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6200" y="5417403"/>
            <a:ext cx="5410200" cy="830997"/>
          </a:xfrm>
          <a:prstGeom prst="rect">
            <a:avLst/>
          </a:prstGeom>
          <a:solidFill>
            <a:schemeClr val="tx2"/>
          </a:solidFill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Lineage from a wide variety of sources – not all trusted the same</a:t>
            </a:r>
            <a:endParaRPr lang="en-US" sz="2400" b="1" dirty="0">
              <a:solidFill>
                <a:schemeClr val="bg1"/>
              </a:solidFill>
            </a:endParaRPr>
          </a:p>
        </p:txBody>
      </p:sp>
      <p:cxnSp>
        <p:nvCxnSpPr>
          <p:cNvPr id="36" name="Straight Arrow Connector 35"/>
          <p:cNvCxnSpPr>
            <a:stCxn id="23" idx="0"/>
          </p:cNvCxnSpPr>
          <p:nvPr/>
        </p:nvCxnSpPr>
        <p:spPr>
          <a:xfrm rot="5400000" flipH="1" flipV="1">
            <a:off x="7315200" y="4953000"/>
            <a:ext cx="1219200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029200" y="6320135"/>
            <a:ext cx="37338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Some with confidence, too!</a:t>
            </a:r>
            <a:endParaRPr lang="en-US" sz="2400" dirty="0"/>
          </a:p>
        </p:txBody>
      </p:sp>
      <p:sp>
        <p:nvSpPr>
          <p:cNvPr id="41" name="TextBox 40"/>
          <p:cNvSpPr txBox="1"/>
          <p:nvPr/>
        </p:nvSpPr>
        <p:spPr>
          <a:xfrm>
            <a:off x="0" y="11668"/>
            <a:ext cx="52578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Inspired by the </a:t>
            </a:r>
            <a:r>
              <a:rPr lang="en-US" dirty="0" err="1" smtClean="0"/>
              <a:t>Geneontology</a:t>
            </a:r>
            <a:r>
              <a:rPr lang="en-US" dirty="0" smtClean="0"/>
              <a:t> (GO) Database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1295400" y="3962400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Process (</a:t>
            </a:r>
            <a:r>
              <a:rPr lang="en-US" sz="2400" b="1" dirty="0" smtClean="0"/>
              <a:t>P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4800600" y="1290935"/>
            <a:ext cx="426720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Standard </a:t>
            </a:r>
            <a:r>
              <a:rPr lang="en-US" sz="2400" dirty="0" err="1" smtClean="0"/>
              <a:t>pDB</a:t>
            </a:r>
            <a:r>
              <a:rPr lang="en-US" sz="2400" dirty="0" smtClean="0"/>
              <a:t>, </a:t>
            </a:r>
            <a:r>
              <a:rPr lang="en-US" sz="2400" i="1" dirty="0" smtClean="0"/>
              <a:t>e.g. </a:t>
            </a:r>
            <a:r>
              <a:rPr lang="en-US" sz="2400" dirty="0" err="1" smtClean="0"/>
              <a:t>Mystiq</a:t>
            </a:r>
            <a:r>
              <a:rPr lang="en-US" sz="2400" dirty="0" smtClean="0"/>
              <a:t>, Trio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7" grpId="0" animBg="1"/>
      <p:bldP spid="22" grpId="0" animBg="1"/>
      <p:bldP spid="23" grpId="0" animBg="1"/>
      <p:bldP spid="26" grpId="0" animBg="1"/>
      <p:bldP spid="40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5181600" y="2956560"/>
          <a:ext cx="335280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800"/>
                <a:gridCol w="2286000"/>
              </a:tblGrid>
              <a:tr h="3200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Protein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Symbol" pitchFamily="18" charset="2"/>
                        </a:rPr>
                        <a:t>l</a:t>
                      </a:r>
                      <a:endParaRPr lang="en-US" sz="2000" dirty="0">
                        <a:latin typeface="Symbol" pitchFamily="18" charset="2"/>
                      </a:endParaRPr>
                    </a:p>
                  </a:txBody>
                  <a:tcPr/>
                </a:tc>
              </a:tr>
              <a:tr h="97536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AGO2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aseline="-25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5181600" y="2956560"/>
          <a:ext cx="3352800" cy="144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800"/>
                <a:gridCol w="2286000"/>
              </a:tblGrid>
              <a:tr h="3200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Protein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Symbol" pitchFamily="18" charset="2"/>
                        </a:rPr>
                        <a:t>l</a:t>
                      </a:r>
                      <a:endParaRPr lang="en-US" sz="2000" dirty="0">
                        <a:latin typeface="Symbol" pitchFamily="18" charset="2"/>
                      </a:endParaRPr>
                    </a:p>
                  </a:txBody>
                  <a:tcPr/>
                </a:tc>
              </a:tr>
              <a:tr h="105156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AGO2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aseline="0" dirty="0" smtClean="0">
                          <a:latin typeface="Arial" pitchFamily="34" charset="0"/>
                          <a:cs typeface="Arial" pitchFamily="34" charset="0"/>
                        </a:rPr>
                        <a:t>   (X</a:t>
                      </a:r>
                      <a:r>
                        <a:rPr lang="en-US" sz="2400" baseline="-250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˄ X</a:t>
                      </a:r>
                      <a:r>
                        <a:rPr lang="en-US" sz="2400" baseline="-25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n-US" sz="2400" b="1" baseline="-25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US" sz="2400" baseline="-25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Review: Lineage tracking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52400" y="1900535"/>
            <a:ext cx="419100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How do we derive the lineage ?</a:t>
            </a:r>
            <a:endParaRPr lang="en-US" sz="24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04800" y="2514600"/>
          <a:ext cx="3962400" cy="252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800"/>
                <a:gridCol w="2362200"/>
                <a:gridCol w="533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Protein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Process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Symbol" pitchFamily="18" charset="2"/>
                        </a:rPr>
                        <a:t>l</a:t>
                      </a:r>
                      <a:endParaRPr lang="en-US" sz="2000" dirty="0">
                        <a:latin typeface="Symbol" pitchFamily="18" charset="2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AGO2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“Cell</a:t>
                      </a:r>
                      <a:r>
                        <a:rPr lang="en-US" sz="2000" baseline="0" dirty="0" smtClean="0"/>
                        <a:t> Death”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aseline="0" dirty="0" smtClean="0"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r>
                        <a:rPr lang="en-US" sz="2200" baseline="-250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2200" baseline="-25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AGO2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“Embryonic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Devel</a:t>
                      </a:r>
                      <a:r>
                        <a:rPr lang="en-US" sz="2000" baseline="0" dirty="0" smtClean="0"/>
                        <a:t>.”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aseline="0" dirty="0" smtClean="0"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r>
                        <a:rPr lang="en-US" sz="2200" baseline="-250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AGO2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“Glands”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aseline="0" dirty="0" smtClean="0"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r>
                        <a:rPr lang="en-US" sz="2200" baseline="-25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Aac11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“Cell Death”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aseline="0" dirty="0" smtClean="0"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r>
                        <a:rPr lang="en-US" sz="2200" baseline="-25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US" sz="2200" baseline="-25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Aac11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“Embryonic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Devel</a:t>
                      </a:r>
                      <a:r>
                        <a:rPr lang="en-US" sz="2000" baseline="0" dirty="0" smtClean="0"/>
                        <a:t>.”</a:t>
                      </a:r>
                      <a:endParaRPr lang="en-US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r>
                        <a:rPr lang="en-US" sz="2200" baseline="-250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419600" y="2433935"/>
            <a:ext cx="495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V(y) :- P(</a:t>
            </a:r>
            <a:r>
              <a:rPr lang="en-US" sz="2400" dirty="0" err="1" smtClean="0"/>
              <a:t>x,y</a:t>
            </a:r>
            <a:r>
              <a:rPr lang="en-US" sz="2400" dirty="0" smtClean="0"/>
              <a:t>),P(`Aac11’, y), x </a:t>
            </a:r>
            <a:r>
              <a:rPr lang="en-US" sz="2400" dirty="0" smtClean="0">
                <a:sym typeface="Symbol"/>
              </a:rPr>
              <a:t> `Aac11’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152400" y="1295400"/>
            <a:ext cx="5562600" cy="461665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Lineage propagates with queries /views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181600" y="2956560"/>
          <a:ext cx="335280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800"/>
                <a:gridCol w="2286000"/>
              </a:tblGrid>
              <a:tr h="3200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Protein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Symbol" pitchFamily="18" charset="2"/>
                        </a:rPr>
                        <a:t>l</a:t>
                      </a:r>
                      <a:endParaRPr lang="en-US" sz="2000" baseline="-25000" dirty="0">
                        <a:latin typeface="Symbol" pitchFamily="18" charset="2"/>
                      </a:endParaRPr>
                    </a:p>
                  </a:txBody>
                  <a:tcPr/>
                </a:tc>
              </a:tr>
              <a:tr h="89916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AGO2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aseline="0" dirty="0" smtClean="0">
                          <a:latin typeface="Arial" pitchFamily="34" charset="0"/>
                          <a:cs typeface="Arial" pitchFamily="34" charset="0"/>
                        </a:rPr>
                        <a:t>   (X</a:t>
                      </a:r>
                      <a:r>
                        <a:rPr lang="en-US" sz="2400" baseline="-250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˄ X</a:t>
                      </a:r>
                      <a:r>
                        <a:rPr lang="en-US" sz="2400" baseline="-25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n-US" sz="2400" b="1" baseline="-25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latin typeface="Times"/>
                          <a:cs typeface="Arial" pitchFamily="34" charset="0"/>
                        </a:rPr>
                        <a:t>˅</a:t>
                      </a:r>
                      <a:r>
                        <a:rPr lang="en-US" sz="2400" baseline="0" dirty="0" smtClean="0">
                          <a:latin typeface="Arial" pitchFamily="34" charset="0"/>
                          <a:cs typeface="Arial" pitchFamily="34" charset="0"/>
                        </a:rPr>
                        <a:t> (X</a:t>
                      </a:r>
                      <a:r>
                        <a:rPr lang="en-US" sz="2400" baseline="-250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˄ X</a:t>
                      </a:r>
                      <a:r>
                        <a:rPr lang="en-US" sz="2400" baseline="-250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en-US" sz="2400" dirty="0" smtClean="0"/>
                        <a:t>)</a:t>
                      </a:r>
                      <a:endParaRPr lang="en-US" sz="2400" baseline="-25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US" sz="2400" baseline="-25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Left Arrow 13"/>
          <p:cNvSpPr/>
          <p:nvPr/>
        </p:nvSpPr>
        <p:spPr>
          <a:xfrm>
            <a:off x="4419600" y="2971800"/>
            <a:ext cx="457200" cy="30480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Arrow 14"/>
          <p:cNvSpPr/>
          <p:nvPr/>
        </p:nvSpPr>
        <p:spPr>
          <a:xfrm>
            <a:off x="4419600" y="4343400"/>
            <a:ext cx="457200" cy="30480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Left Arrow 15"/>
          <p:cNvSpPr/>
          <p:nvPr/>
        </p:nvSpPr>
        <p:spPr>
          <a:xfrm>
            <a:off x="4419600" y="3429000"/>
            <a:ext cx="457200" cy="3048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Left Arrow 16"/>
          <p:cNvSpPr/>
          <p:nvPr/>
        </p:nvSpPr>
        <p:spPr>
          <a:xfrm>
            <a:off x="4419600" y="4724400"/>
            <a:ext cx="457200" cy="3048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0" y="0"/>
            <a:ext cx="76962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PRA</a:t>
            </a:r>
            <a:r>
              <a:rPr lang="en-US" sz="2400" dirty="0" smtClean="0"/>
              <a:t>[</a:t>
            </a:r>
            <a:r>
              <a:rPr lang="en-US" sz="2400" dirty="0" err="1" smtClean="0"/>
              <a:t>Fuhr&amp;Rolleke</a:t>
            </a:r>
            <a:r>
              <a:rPr lang="en-US" sz="2400" dirty="0" smtClean="0"/>
              <a:t> 97], </a:t>
            </a:r>
            <a:r>
              <a:rPr lang="en-US" sz="2400" i="1" dirty="0" smtClean="0"/>
              <a:t>Trio </a:t>
            </a:r>
            <a:r>
              <a:rPr lang="en-US" sz="2400" dirty="0" smtClean="0"/>
              <a:t>[</a:t>
            </a:r>
            <a:r>
              <a:rPr lang="en-US" sz="2400" dirty="0" err="1" smtClean="0"/>
              <a:t>Widom</a:t>
            </a:r>
            <a:r>
              <a:rPr lang="en-US" sz="2400" dirty="0" smtClean="0"/>
              <a:t> 05], </a:t>
            </a:r>
            <a:r>
              <a:rPr lang="en-US" sz="2400" i="1" dirty="0" err="1" smtClean="0"/>
              <a:t>Mystiq</a:t>
            </a:r>
            <a:r>
              <a:rPr lang="en-US" sz="2400" dirty="0" smtClean="0"/>
              <a:t> [R,Dalvi,S07]</a:t>
            </a:r>
            <a:endParaRPr lang="en-US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5029200" y="4567535"/>
            <a:ext cx="396240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Lineage tracks </a:t>
            </a:r>
            <a:r>
              <a:rPr lang="en-US" sz="2400" b="1" i="1" dirty="0" smtClean="0"/>
              <a:t>all</a:t>
            </a:r>
            <a:r>
              <a:rPr lang="en-US" sz="2400" i="1" dirty="0" smtClean="0"/>
              <a:t> </a:t>
            </a:r>
            <a:r>
              <a:rPr lang="en-US" sz="2400" dirty="0" smtClean="0"/>
              <a:t>derivations</a:t>
            </a:r>
            <a:endParaRPr lang="en-US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76200" y="6096000"/>
            <a:ext cx="365760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(GO) 1 </a:t>
            </a:r>
            <a:r>
              <a:rPr lang="en-US" sz="2400" dirty="0" err="1" smtClean="0"/>
              <a:t>tuple</a:t>
            </a:r>
            <a:r>
              <a:rPr lang="en-US" sz="2400" dirty="0" smtClean="0"/>
              <a:t> 10MB lineage!</a:t>
            </a:r>
            <a:endParaRPr lang="en-US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76200" y="5410200"/>
            <a:ext cx="30480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Big DB = Big Lineage</a:t>
            </a:r>
            <a:endParaRPr lang="en-US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4114800" y="6096000"/>
            <a:ext cx="4876800" cy="523220"/>
          </a:xfrm>
          <a:prstGeom prst="rect">
            <a:avLst/>
          </a:prstGeom>
          <a:solidFill>
            <a:schemeClr val="tx2"/>
          </a:solidFill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Big Lineage chokes the engine!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295400" y="4953000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Process (</a:t>
            </a:r>
            <a:r>
              <a:rPr lang="en-US" sz="2400" b="1" dirty="0" smtClean="0"/>
              <a:t>P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5791200" y="1508760"/>
            <a:ext cx="3352800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“Proteins  related to same process as `Aac11’”</a:t>
            </a:r>
            <a:endParaRPr lang="en-US" sz="2400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4114800" y="5329535"/>
            <a:ext cx="403860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Prob</a:t>
            </a:r>
            <a:r>
              <a:rPr lang="en-US" sz="2400" dirty="0" smtClean="0"/>
              <a:t> QP: Pr[V(‘AGO2’)] = Pr[</a:t>
            </a:r>
            <a:r>
              <a:rPr lang="en-US" sz="2400" dirty="0" smtClean="0">
                <a:latin typeface="Symbol" pitchFamily="18" charset="2"/>
              </a:rPr>
              <a:t>l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]</a:t>
            </a:r>
            <a:endParaRPr lang="en-US" sz="2400" baseline="-25000" dirty="0"/>
          </a:p>
        </p:txBody>
      </p:sp>
      <p:sp>
        <p:nvSpPr>
          <p:cNvPr id="26" name="TextBox 25"/>
          <p:cNvSpPr txBox="1"/>
          <p:nvPr/>
        </p:nvSpPr>
        <p:spPr>
          <a:xfrm>
            <a:off x="8610600" y="356616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Symbol" pitchFamily="18" charset="2"/>
              </a:rPr>
              <a:t>l</a:t>
            </a:r>
            <a:r>
              <a:rPr lang="en-US" sz="2800" baseline="-25000" dirty="0" smtClean="0"/>
              <a:t>1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4" grpId="0" animBg="1"/>
      <p:bldP spid="14" grpId="1" animBg="1"/>
      <p:bldP spid="15" grpId="0" animBg="1"/>
      <p:bldP spid="15" grpId="1" animBg="1"/>
      <p:bldP spid="16" grpId="0" animBg="1"/>
      <p:bldP spid="17" grpId="0" animBg="1"/>
      <p:bldP spid="19" grpId="0" animBg="1"/>
      <p:bldP spid="20" grpId="0" animBg="1"/>
      <p:bldP spid="21" grpId="0" animBg="1"/>
      <p:bldP spid="23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Problems with </a:t>
            </a:r>
            <a:r>
              <a:rPr lang="en-US" dirty="0" smtClean="0">
                <a:solidFill>
                  <a:srgbClr val="FF0000"/>
                </a:solidFill>
              </a:rPr>
              <a:t>Large</a:t>
            </a:r>
            <a:r>
              <a:rPr lang="en-US" dirty="0" smtClean="0"/>
              <a:t> Lineage in </a:t>
            </a:r>
            <a:r>
              <a:rPr lang="en-US" dirty="0" err="1" smtClean="0"/>
              <a:t>pDB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Lineage is used to:</a:t>
            </a:r>
          </a:p>
          <a:p>
            <a:pPr lvl="1"/>
            <a:r>
              <a:rPr lang="en-US" dirty="0" smtClean="0"/>
              <a:t>Process Queries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Give explanations to users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Find influential atoms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5710535"/>
            <a:ext cx="7696200" cy="461665"/>
          </a:xfrm>
          <a:prstGeom prst="rect">
            <a:avLst/>
          </a:prstGeom>
          <a:solidFill>
            <a:schemeClr val="tx2"/>
          </a:solidFill>
          <a:ln w="635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On VLDBs, helpful to </a:t>
            </a:r>
            <a:r>
              <a:rPr lang="en-US" sz="2400" b="1" i="1" dirty="0" smtClean="0">
                <a:solidFill>
                  <a:schemeClr val="bg1"/>
                </a:solidFill>
              </a:rPr>
              <a:t>shrink</a:t>
            </a:r>
            <a:r>
              <a:rPr lang="en-US" sz="2400" b="1" dirty="0" smtClean="0">
                <a:solidFill>
                  <a:schemeClr val="bg1"/>
                </a:solidFill>
              </a:rPr>
              <a:t> (approximate) the lineage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57800" y="3276600"/>
            <a:ext cx="3505200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 smtClean="0">
                <a:solidFill>
                  <a:srgbClr val="FF0000"/>
                </a:solidFill>
              </a:rPr>
              <a:t>Large: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/>
              <a:t>Many redundant explanations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5257800" y="2052935"/>
            <a:ext cx="35052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 smtClean="0">
                <a:solidFill>
                  <a:srgbClr val="FF0000"/>
                </a:solidFill>
              </a:rPr>
              <a:t>Large:</a:t>
            </a:r>
            <a:r>
              <a:rPr lang="en-US" sz="2400" dirty="0" smtClean="0"/>
              <a:t> chokes QP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57800" y="4343400"/>
            <a:ext cx="35814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 smtClean="0">
                <a:solidFill>
                  <a:srgbClr val="FF0000"/>
                </a:solidFill>
              </a:rPr>
              <a:t>Large: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/>
              <a:t>Needle in a haystack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3400" y="1524000"/>
            <a:ext cx="8305800" cy="1447800"/>
          </a:xfrm>
          <a:prstGeom prst="rect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467600" y="1524000"/>
            <a:ext cx="1371600" cy="461665"/>
          </a:xfrm>
          <a:prstGeom prst="rect">
            <a:avLst/>
          </a:prstGeom>
          <a:noFill/>
          <a:ln w="5080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This talk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Approximate Lineage Approach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971332" y="1447800"/>
            <a:ext cx="1695668" cy="1066800"/>
            <a:chOff x="971332" y="2057400"/>
            <a:chExt cx="1695668" cy="1066800"/>
          </a:xfrm>
        </p:grpSpPr>
        <p:sp>
          <p:nvSpPr>
            <p:cNvPr id="4" name="Can 3"/>
            <p:cNvSpPr/>
            <p:nvPr/>
          </p:nvSpPr>
          <p:spPr>
            <a:xfrm>
              <a:off x="990600" y="2057400"/>
              <a:ext cx="1676400" cy="1066800"/>
            </a:xfrm>
            <a:prstGeom prst="can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71332" y="2293203"/>
              <a:ext cx="15432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Original VLDB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762000" y="2521803"/>
            <a:ext cx="228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Level 1 Database</a:t>
            </a:r>
          </a:p>
          <a:p>
            <a:pPr algn="ctr"/>
            <a:r>
              <a:rPr lang="en-US" sz="2400" dirty="0" smtClean="0"/>
              <a:t>(Big lineage)</a:t>
            </a:r>
            <a:endParaRPr lang="en-US" sz="2400" dirty="0"/>
          </a:p>
        </p:txBody>
      </p:sp>
      <p:sp>
        <p:nvSpPr>
          <p:cNvPr id="8" name="Right Arrow 7"/>
          <p:cNvSpPr/>
          <p:nvPr/>
        </p:nvSpPr>
        <p:spPr>
          <a:xfrm>
            <a:off x="4114800" y="1828800"/>
            <a:ext cx="1143000" cy="9144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an 9"/>
          <p:cNvSpPr/>
          <p:nvPr/>
        </p:nvSpPr>
        <p:spPr>
          <a:xfrm>
            <a:off x="6241473" y="1762321"/>
            <a:ext cx="1073727" cy="683281"/>
          </a:xfrm>
          <a:prstGeom prst="can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791200" y="2438400"/>
            <a:ext cx="228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Level 2 Database</a:t>
            </a:r>
          </a:p>
          <a:p>
            <a:pPr algn="ctr"/>
            <a:r>
              <a:rPr lang="en-US" sz="2400" dirty="0" smtClean="0"/>
              <a:t>(Small lineage)</a:t>
            </a:r>
            <a:endParaRPr lang="en-US" sz="2400" dirty="0"/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152400" y="3962400"/>
          <a:ext cx="3352800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800"/>
                <a:gridCol w="2286000"/>
              </a:tblGrid>
              <a:tr h="3200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Protein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Symbol" pitchFamily="18" charset="2"/>
                        </a:rPr>
                        <a:t>l</a:t>
                      </a:r>
                      <a:endParaRPr lang="en-US" sz="2800" baseline="-25000" dirty="0">
                        <a:latin typeface="Symbol" pitchFamily="18" charset="2"/>
                      </a:endParaRPr>
                    </a:p>
                  </a:txBody>
                  <a:tcPr/>
                </a:tc>
              </a:tr>
              <a:tr h="89916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AGO2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aseline="0" dirty="0" smtClean="0">
                          <a:latin typeface="Arial" pitchFamily="34" charset="0"/>
                          <a:cs typeface="Arial" pitchFamily="34" charset="0"/>
                        </a:rPr>
                        <a:t>   (X</a:t>
                      </a:r>
                      <a:r>
                        <a:rPr lang="en-US" sz="2400" baseline="-250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˄ X</a:t>
                      </a:r>
                      <a:r>
                        <a:rPr lang="en-US" sz="2400" baseline="-25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n-US" sz="2400" b="1" baseline="-25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latin typeface="Times"/>
                          <a:cs typeface="Arial" pitchFamily="34" charset="0"/>
                        </a:rPr>
                        <a:t>˅</a:t>
                      </a:r>
                      <a:r>
                        <a:rPr lang="en-US" sz="2400" baseline="0" dirty="0" smtClean="0">
                          <a:latin typeface="Arial" pitchFamily="34" charset="0"/>
                          <a:cs typeface="Arial" pitchFamily="34" charset="0"/>
                        </a:rPr>
                        <a:t> (X</a:t>
                      </a:r>
                      <a:r>
                        <a:rPr lang="en-US" sz="2400" baseline="-250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˄ X</a:t>
                      </a:r>
                      <a:r>
                        <a:rPr lang="en-US" sz="2400" baseline="-250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en-US" sz="2400" dirty="0" smtClean="0"/>
                        <a:t>)</a:t>
                      </a:r>
                      <a:endParaRPr lang="en-US" sz="2400" baseline="-25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US" sz="2400" baseline="-25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Right Arrow 14"/>
          <p:cNvSpPr/>
          <p:nvPr/>
        </p:nvSpPr>
        <p:spPr>
          <a:xfrm>
            <a:off x="4191000" y="4343400"/>
            <a:ext cx="1143000" cy="9144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2971800" y="327660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Symbol" pitchFamily="18" charset="2"/>
              </a:rPr>
              <a:t>l</a:t>
            </a:r>
            <a:endParaRPr lang="en-US" sz="3600" baseline="-25000" dirty="0"/>
          </a:p>
        </p:txBody>
      </p:sp>
      <p:cxnSp>
        <p:nvCxnSpPr>
          <p:cNvPr id="18" name="Straight Arrow Connector 17"/>
          <p:cNvCxnSpPr/>
          <p:nvPr/>
        </p:nvCxnSpPr>
        <p:spPr>
          <a:xfrm rot="5400000">
            <a:off x="2628900" y="4000500"/>
            <a:ext cx="762000" cy="533400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5562600" y="3992880"/>
          <a:ext cx="3352800" cy="1417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800"/>
                <a:gridCol w="2286000"/>
              </a:tblGrid>
              <a:tr h="3200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Protein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aseline="0" dirty="0" smtClean="0">
                          <a:latin typeface="Symbol" pitchFamily="18" charset="2"/>
                        </a:rPr>
                        <a:t>a</a:t>
                      </a:r>
                      <a:endParaRPr lang="en-US" sz="2800" baseline="-25000" dirty="0">
                        <a:latin typeface="Symbol" pitchFamily="18" charset="2"/>
                      </a:endParaRPr>
                    </a:p>
                  </a:txBody>
                  <a:tcPr/>
                </a:tc>
              </a:tr>
              <a:tr h="89916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AGO2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aseline="0" dirty="0" smtClean="0">
                          <a:latin typeface="Arial" pitchFamily="34" charset="0"/>
                          <a:cs typeface="Arial" pitchFamily="34" charset="0"/>
                        </a:rPr>
                        <a:t>   (X</a:t>
                      </a:r>
                      <a:r>
                        <a:rPr lang="en-US" sz="2400" baseline="-250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˄ X</a:t>
                      </a:r>
                      <a:r>
                        <a:rPr lang="en-US" sz="2400" baseline="-25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n-US" sz="2400" b="1" baseline="-250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8077200" y="3048000"/>
            <a:ext cx="60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Symbol" pitchFamily="18" charset="2"/>
              </a:rPr>
              <a:t>a</a:t>
            </a:r>
            <a:endParaRPr lang="en-US" sz="3600" dirty="0"/>
          </a:p>
        </p:txBody>
      </p:sp>
      <p:sp>
        <p:nvSpPr>
          <p:cNvPr id="33" name="TextBox 32"/>
          <p:cNvSpPr txBox="1"/>
          <p:nvPr/>
        </p:nvSpPr>
        <p:spPr>
          <a:xfrm>
            <a:off x="4191000" y="3505200"/>
            <a:ext cx="3886200" cy="461665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smaller, approximate formula</a:t>
            </a:r>
            <a:endParaRPr lang="en-US" sz="2400" dirty="0"/>
          </a:p>
        </p:txBody>
      </p:sp>
      <p:sp>
        <p:nvSpPr>
          <p:cNvPr id="35" name="TextBox 34"/>
          <p:cNvSpPr txBox="1"/>
          <p:nvPr/>
        </p:nvSpPr>
        <p:spPr>
          <a:xfrm>
            <a:off x="4648200" y="5791200"/>
            <a:ext cx="4343400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All (most) querying on Level 2 database (using </a:t>
            </a:r>
            <a:r>
              <a:rPr lang="en-US" sz="2400" dirty="0" smtClean="0">
                <a:latin typeface="Symbol" pitchFamily="18" charset="2"/>
              </a:rPr>
              <a:t>a</a:t>
            </a:r>
            <a:r>
              <a:rPr lang="en-US" sz="2400" dirty="0" smtClean="0"/>
              <a:t> instead of </a:t>
            </a:r>
            <a:r>
              <a:rPr lang="en-US" sz="2400" dirty="0" smtClean="0">
                <a:latin typeface="Symbol" pitchFamily="18" charset="2"/>
              </a:rPr>
              <a:t>l</a:t>
            </a:r>
            <a:r>
              <a:rPr lang="en-US" sz="2400" dirty="0" smtClean="0"/>
              <a:t>)</a:t>
            </a:r>
            <a:endParaRPr lang="en-US" sz="2400" dirty="0">
              <a:latin typeface="Symbol" pitchFamily="18" charset="2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886200" y="1219200"/>
            <a:ext cx="5181600" cy="5486400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76200" y="5867400"/>
            <a:ext cx="3505200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Focus is on the Level 2 database</a:t>
            </a:r>
            <a:endParaRPr lang="en-US" sz="2400" dirty="0"/>
          </a:p>
        </p:txBody>
      </p:sp>
      <p:graphicFrame>
        <p:nvGraphicFramePr>
          <p:cNvPr id="41" name="Table 40"/>
          <p:cNvGraphicFramePr>
            <a:graphicFrameLocks noGrp="1"/>
          </p:cNvGraphicFramePr>
          <p:nvPr/>
        </p:nvGraphicFramePr>
        <p:xfrm>
          <a:off x="5562600" y="3962400"/>
          <a:ext cx="3352800" cy="1417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800"/>
                <a:gridCol w="2286000"/>
              </a:tblGrid>
              <a:tr h="3200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Protein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aseline="0" dirty="0" smtClean="0">
                          <a:latin typeface="Symbol" pitchFamily="18" charset="2"/>
                        </a:rPr>
                        <a:t>a</a:t>
                      </a:r>
                      <a:endParaRPr lang="en-US" sz="2800" baseline="-25000" dirty="0">
                        <a:latin typeface="Symbol" pitchFamily="18" charset="2"/>
                      </a:endParaRPr>
                    </a:p>
                  </a:txBody>
                  <a:tcPr/>
                </a:tc>
              </a:tr>
              <a:tr h="89916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AGO2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aseline="0" dirty="0" smtClean="0">
                          <a:latin typeface="Arial" pitchFamily="34" charset="0"/>
                          <a:cs typeface="Arial" pitchFamily="34" charset="0"/>
                        </a:rPr>
                        <a:t>   0.5*x</a:t>
                      </a:r>
                      <a:r>
                        <a:rPr lang="en-US" sz="2400" baseline="-250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en-US" sz="2400" baseline="0" dirty="0" smtClean="0">
                          <a:latin typeface="Arial" pitchFamily="34" charset="0"/>
                          <a:cs typeface="Arial" pitchFamily="34" charset="0"/>
                        </a:rPr>
                        <a:t> + 0.3</a:t>
                      </a:r>
                      <a:endParaRPr lang="en-US" sz="2400" b="1" baseline="-250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23" name="Straight Arrow Connector 22"/>
          <p:cNvCxnSpPr>
            <a:stCxn id="21" idx="2"/>
          </p:cNvCxnSpPr>
          <p:nvPr/>
        </p:nvCxnSpPr>
        <p:spPr>
          <a:xfrm rot="5400000">
            <a:off x="7600265" y="3866466"/>
            <a:ext cx="953871" cy="609600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114800" y="2819400"/>
            <a:ext cx="1143000" cy="461665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error, </a:t>
            </a:r>
            <a:r>
              <a:rPr lang="en-US" sz="2400" dirty="0" smtClean="0">
                <a:latin typeface="Symbol" pitchFamily="18" charset="2"/>
              </a:rPr>
              <a:t>e</a:t>
            </a:r>
            <a:endParaRPr lang="en-US" sz="2400" dirty="0">
              <a:latin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/>
      <p:bldP spid="15" grpId="0" animBg="1"/>
      <p:bldP spid="16" grpId="0"/>
      <p:bldP spid="21" grpId="0"/>
      <p:bldP spid="33" grpId="0" animBg="1"/>
      <p:bldP spid="35" grpId="0" animBg="1"/>
      <p:bldP spid="38" grpId="0" animBg="1"/>
      <p:bldP spid="39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Motivation &amp; Preliminaries</a:t>
            </a:r>
          </a:p>
          <a:p>
            <a:endParaRPr lang="en-US" dirty="0" smtClean="0"/>
          </a:p>
          <a:p>
            <a:r>
              <a:rPr lang="en-US" dirty="0" smtClean="0"/>
              <a:t>An </a:t>
            </a:r>
            <a:r>
              <a:rPr lang="en-US" dirty="0" err="1" smtClean="0"/>
              <a:t>apx</a:t>
            </a:r>
            <a:r>
              <a:rPr lang="en-US" dirty="0" smtClean="0"/>
              <a:t> lineage approach: Sufficient Lineage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Experiments</a:t>
            </a:r>
          </a:p>
          <a:p>
            <a:endParaRPr lang="en-US" dirty="0" smtClean="0"/>
          </a:p>
          <a:p>
            <a:r>
              <a:rPr lang="en-US" dirty="0" smtClean="0"/>
              <a:t>Conclusions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Sufficient lineage (</a:t>
            </a:r>
            <a:r>
              <a:rPr lang="en-US" b="1" dirty="0" smtClean="0"/>
              <a:t>SL</a:t>
            </a:r>
            <a:r>
              <a:rPr lang="en-US" dirty="0" smtClean="0"/>
              <a:t>)</a:t>
            </a:r>
            <a:endParaRPr lang="en-US" dirty="0"/>
          </a:p>
        </p:txBody>
      </p:sp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6400800" y="3992880"/>
          <a:ext cx="2667000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/>
                <a:gridCol w="1676400"/>
              </a:tblGrid>
              <a:tr h="3200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Protein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aseline="0" dirty="0" smtClean="0">
                          <a:latin typeface="Symbol" pitchFamily="18" charset="2"/>
                        </a:rPr>
                        <a:t>a</a:t>
                      </a:r>
                      <a:endParaRPr lang="en-US" sz="2800" baseline="-25000" dirty="0">
                        <a:latin typeface="Symbol" pitchFamily="18" charset="2"/>
                      </a:endParaRPr>
                    </a:p>
                  </a:txBody>
                  <a:tcPr/>
                </a:tc>
              </a:tr>
              <a:tr h="51816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AGO2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aseline="0" dirty="0" smtClean="0">
                          <a:latin typeface="Arial" pitchFamily="34" charset="0"/>
                          <a:cs typeface="Arial" pitchFamily="34" charset="0"/>
                        </a:rPr>
                        <a:t> (X</a:t>
                      </a:r>
                      <a:r>
                        <a:rPr lang="en-US" sz="2400" baseline="-250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˄ X</a:t>
                      </a:r>
                      <a:r>
                        <a:rPr lang="en-US" sz="2400" baseline="-25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n-US" sz="2400" b="1" baseline="-250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0292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Represent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dirty="0" smtClean="0"/>
              <a:t>s?</a:t>
            </a:r>
          </a:p>
          <a:p>
            <a:endParaRPr lang="en-US" dirty="0" smtClean="0"/>
          </a:p>
          <a:p>
            <a:r>
              <a:rPr lang="en-US" dirty="0" smtClean="0">
                <a:latin typeface="+mj-lt"/>
              </a:rPr>
              <a:t>Use</a:t>
            </a:r>
            <a:r>
              <a:rPr lang="en-US" dirty="0" smtClean="0">
                <a:latin typeface="Symbol" pitchFamily="18" charset="2"/>
              </a:rPr>
              <a:t> a</a:t>
            </a:r>
            <a:r>
              <a:rPr lang="en-US" dirty="0" smtClean="0"/>
              <a:t>s to:</a:t>
            </a:r>
          </a:p>
          <a:p>
            <a:pPr lvl="1"/>
            <a:r>
              <a:rPr lang="en-US" dirty="0" smtClean="0"/>
              <a:t>Answer queries?</a:t>
            </a:r>
          </a:p>
          <a:p>
            <a:pPr lvl="1"/>
            <a:r>
              <a:rPr lang="en-US" dirty="0" smtClean="0"/>
              <a:t>Provide explanations?</a:t>
            </a:r>
          </a:p>
          <a:p>
            <a:pPr lvl="1"/>
            <a:r>
              <a:rPr lang="en-US" dirty="0" smtClean="0"/>
              <a:t>Find influential </a:t>
            </a:r>
            <a:r>
              <a:rPr lang="en-US" dirty="0" err="1" smtClean="0"/>
              <a:t>tuples</a:t>
            </a:r>
            <a:r>
              <a:rPr lang="en-US" dirty="0" smtClean="0"/>
              <a:t>?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Build good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dirty="0" smtClean="0"/>
              <a:t>, efficiently?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533400" y="2133600"/>
            <a:ext cx="4648200" cy="461665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DNF formulae, that logically </a:t>
            </a:r>
            <a:r>
              <a:rPr lang="en-US" sz="2400" i="1" dirty="0" smtClean="0"/>
              <a:t>imply </a:t>
            </a:r>
            <a:r>
              <a:rPr lang="en-US" sz="2400" i="1" dirty="0" smtClean="0">
                <a:latin typeface="Symbol" pitchFamily="18" charset="2"/>
              </a:rPr>
              <a:t>l</a:t>
            </a:r>
            <a:endParaRPr lang="en-US" sz="2400" i="1" dirty="0">
              <a:latin typeface="Symbol" pitchFamily="18" charset="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334000" y="5486400"/>
            <a:ext cx="3400483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2400" dirty="0" smtClean="0"/>
              <a:t>The remainder of this talk</a:t>
            </a:r>
            <a:endParaRPr lang="en-US" sz="2400" i="1" dirty="0"/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6400799" y="1524000"/>
          <a:ext cx="2743201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1"/>
                <a:gridCol w="1752600"/>
              </a:tblGrid>
              <a:tr h="3200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Protein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Symbol" pitchFamily="18" charset="2"/>
                        </a:rPr>
                        <a:t>l</a:t>
                      </a:r>
                      <a:endParaRPr lang="en-US" sz="2800" baseline="-25000" dirty="0">
                        <a:latin typeface="Symbol" pitchFamily="18" charset="2"/>
                      </a:endParaRPr>
                    </a:p>
                  </a:txBody>
                  <a:tcPr/>
                </a:tc>
              </a:tr>
              <a:tr h="89916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AGO2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aseline="0" dirty="0" smtClean="0">
                          <a:latin typeface="Arial" pitchFamily="34" charset="0"/>
                          <a:cs typeface="Arial" pitchFamily="34" charset="0"/>
                        </a:rPr>
                        <a:t>   (X</a:t>
                      </a:r>
                      <a:r>
                        <a:rPr lang="en-US" sz="2400" baseline="-250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˄ X</a:t>
                      </a:r>
                      <a:r>
                        <a:rPr lang="en-US" sz="2400" baseline="-25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n-US" sz="2400" b="1" baseline="-25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latin typeface="Times"/>
                          <a:cs typeface="Arial" pitchFamily="34" charset="0"/>
                        </a:rPr>
                        <a:t>˅</a:t>
                      </a:r>
                      <a:r>
                        <a:rPr lang="en-US" sz="2400" baseline="0" dirty="0" smtClean="0">
                          <a:latin typeface="Arial" pitchFamily="34" charset="0"/>
                          <a:cs typeface="Arial" pitchFamily="34" charset="0"/>
                        </a:rPr>
                        <a:t> (X</a:t>
                      </a:r>
                      <a:r>
                        <a:rPr lang="en-US" sz="2400" baseline="-250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˄ X</a:t>
                      </a:r>
                      <a:r>
                        <a:rPr lang="en-US" sz="2400" baseline="-250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en-US" sz="2400" dirty="0" smtClean="0"/>
                        <a:t>)</a:t>
                      </a:r>
                      <a:endParaRPr lang="en-US" sz="2400" baseline="-25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US" sz="2400" baseline="-25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Down Arrow 13"/>
          <p:cNvSpPr/>
          <p:nvPr/>
        </p:nvSpPr>
        <p:spPr>
          <a:xfrm>
            <a:off x="7086600" y="3352800"/>
            <a:ext cx="533400" cy="4572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2895600" y="2814935"/>
            <a:ext cx="32766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Reuse </a:t>
            </a:r>
            <a:r>
              <a:rPr lang="en-US" sz="2400" i="1" dirty="0" smtClean="0"/>
              <a:t>existing</a:t>
            </a:r>
            <a:r>
              <a:rPr lang="en-US" sz="2400" dirty="0" smtClean="0"/>
              <a:t> systems!</a:t>
            </a:r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4648200" y="4419600"/>
            <a:ext cx="144780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See paper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762000" y="6091535"/>
            <a:ext cx="8382000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u="sng" dirty="0" smtClean="0"/>
              <a:t>Nugget</a:t>
            </a:r>
            <a:r>
              <a:rPr lang="en-US" sz="2800" dirty="0" smtClean="0"/>
              <a:t>: An algorithm that </a:t>
            </a:r>
            <a:r>
              <a:rPr lang="en-US" sz="2800" i="1" dirty="0" smtClean="0"/>
              <a:t>always </a:t>
            </a:r>
            <a:r>
              <a:rPr lang="en-US" sz="2800" dirty="0" smtClean="0"/>
              <a:t>finds small, good SL</a:t>
            </a:r>
            <a:endParaRPr lang="en-US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3810000" y="3352800"/>
            <a:ext cx="28956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Symbol" pitchFamily="18" charset="2"/>
              </a:rPr>
              <a:t>a</a:t>
            </a:r>
            <a:r>
              <a:rPr lang="en-US" sz="2400" dirty="0" smtClean="0"/>
              <a:t> is a lower bound </a:t>
            </a:r>
            <a:r>
              <a:rPr lang="en-US" sz="2400" dirty="0" smtClean="0">
                <a:latin typeface="Symbol" pitchFamily="18" charset="2"/>
              </a:rPr>
              <a:t>l</a:t>
            </a:r>
            <a:r>
              <a:rPr lang="en-US" sz="2400" dirty="0" smtClean="0"/>
              <a:t>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14" grpId="0" animBg="1"/>
      <p:bldP spid="15" grpId="0" animBg="1"/>
      <p:bldP spid="16" grpId="0" animBg="1"/>
      <p:bldP spid="12" grpId="0" animBg="1"/>
      <p:bldP spid="1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2087</TotalTime>
  <Words>1475</Words>
  <Application>Microsoft Office PowerPoint</Application>
  <PresentationFormat>On-screen Show (4:3)</PresentationFormat>
  <Paragraphs>391</Paragraphs>
  <Slides>23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Approximate Lineage for Probabilistic Databases</vt:lpstr>
      <vt:lpstr>Approximate Lineage in One Slide</vt:lpstr>
      <vt:lpstr>Overview</vt:lpstr>
      <vt:lpstr>A Protein Database</vt:lpstr>
      <vt:lpstr>Review: Lineage tracking</vt:lpstr>
      <vt:lpstr>Problems with Large Lineage in pDB</vt:lpstr>
      <vt:lpstr>Approximate Lineage Approach</vt:lpstr>
      <vt:lpstr>Overview</vt:lpstr>
      <vt:lpstr>Sufficient lineage (SL)</vt:lpstr>
      <vt:lpstr>Formalizing “good as”</vt:lpstr>
      <vt:lpstr>Illustrating Good Lineage</vt:lpstr>
      <vt:lpstr>1st step: Lineage DNFs to “graphs”</vt:lpstr>
      <vt:lpstr>How big a matching could we need?</vt:lpstr>
      <vt:lpstr>There is not always a good-enough matching</vt:lpstr>
      <vt:lpstr>SL is always small</vt:lpstr>
      <vt:lpstr>Summary of Constructing SL</vt:lpstr>
      <vt:lpstr>Other fun results in the paper</vt:lpstr>
      <vt:lpstr>Overview</vt:lpstr>
      <vt:lpstr>Experiments</vt:lpstr>
      <vt:lpstr>Compression Ratio v. Error</vt:lpstr>
      <vt:lpstr>Effect on QP</vt:lpstr>
      <vt:lpstr>Which ls give the biggest gain?</vt:lpstr>
      <vt:lpstr>Conclusion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Approximate Lineage for Probabilistic Databases</dc:title>
  <dc:creator>chrisre</dc:creator>
  <cp:lastModifiedBy>chrisre</cp:lastModifiedBy>
  <cp:revision>157</cp:revision>
  <dcterms:created xsi:type="dcterms:W3CDTF">2008-08-15T19:41:01Z</dcterms:created>
  <dcterms:modified xsi:type="dcterms:W3CDTF">2008-09-02T22:14:11Z</dcterms:modified>
</cp:coreProperties>
</file>