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96" r:id="rId3"/>
    <p:sldId id="309" r:id="rId4"/>
    <p:sldId id="258" r:id="rId5"/>
    <p:sldId id="259" r:id="rId6"/>
    <p:sldId id="263" r:id="rId7"/>
    <p:sldId id="264" r:id="rId8"/>
    <p:sldId id="289" r:id="rId9"/>
    <p:sldId id="293" r:id="rId10"/>
    <p:sldId id="291" r:id="rId11"/>
    <p:sldId id="260" r:id="rId12"/>
    <p:sldId id="265" r:id="rId13"/>
    <p:sldId id="267" r:id="rId14"/>
    <p:sldId id="285" r:id="rId15"/>
    <p:sldId id="280" r:id="rId16"/>
    <p:sldId id="290" r:id="rId17"/>
    <p:sldId id="295" r:id="rId18"/>
    <p:sldId id="298" r:id="rId19"/>
    <p:sldId id="287" r:id="rId20"/>
    <p:sldId id="300" r:id="rId21"/>
    <p:sldId id="284" r:id="rId22"/>
    <p:sldId id="271" r:id="rId23"/>
    <p:sldId id="303" r:id="rId24"/>
    <p:sldId id="305" r:id="rId25"/>
    <p:sldId id="312" r:id="rId26"/>
    <p:sldId id="313" r:id="rId27"/>
    <p:sldId id="272" r:id="rId28"/>
    <p:sldId id="27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FEB8"/>
    <a:srgbClr val="F8FFB7"/>
    <a:srgbClr val="ECFD8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066" autoAdjust="0"/>
    <p:restoredTop sz="94660"/>
  </p:normalViewPr>
  <p:slideViewPr>
    <p:cSldViewPr>
      <p:cViewPr>
        <p:scale>
          <a:sx n="60" d="100"/>
          <a:sy n="60" d="100"/>
        </p:scale>
        <p:origin x="-1362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22"/>
    </p:cViewPr>
  </p:sorterViewPr>
  <p:notesViewPr>
    <p:cSldViewPr>
      <p:cViewPr varScale="1">
        <p:scale>
          <a:sx n="57" d="100"/>
          <a:sy n="57" d="100"/>
        </p:scale>
        <p:origin x="-2460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BD178-7D9E-41FD-8A62-2058290F71C1}" type="datetimeFigureOut">
              <a:rPr lang="en-US" smtClean="0"/>
              <a:pPr/>
              <a:t>8/25/2009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80A39-4620-405C-8B2D-09FB486EB3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0A39-4620-405C-8B2D-09FB486EB37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0AF6-4E26-4096-8D79-14FE29EBEEB8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D72E0-BE7D-4B74-9D0C-2C5CD02C6B72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5DDE-034E-48FF-AF86-52541D29143B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A65F-3509-46BA-B095-FEBD819D3A0E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457200" cy="381000"/>
          </a:xfrm>
        </p:spPr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33E9-32A4-412E-A91D-78F437976353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DF87-7A5B-4529-8EC6-D1C9FFA9031A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FFD1-6A95-4B1A-A21B-BF2B79E621F0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8AF3C-AFC9-461F-9BE5-42961C59529F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5E1D-CD02-4EEA-8930-B2D63686B9C1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B88A4-C108-48DB-B7DC-C6E5E4CBB039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A7AD-89BD-4EE9-BFF8-0A8BFB5EFF18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8C462-0E12-430C-B8A7-0DF03F0240C8}" type="datetime1">
              <a:rPr lang="en-US" smtClean="0"/>
              <a:pPr/>
              <a:t>8/25/2009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General Database Statistics using Entropy Maximization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C5104-9087-49A3-BD71-4FC8A0B1E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5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General Database </a:t>
            </a:r>
            <a:r>
              <a:rPr lang="en-US" smtClean="0"/>
              <a:t>Statistics </a:t>
            </a:r>
            <a:br>
              <a:rPr lang="en-US" smtClean="0"/>
            </a:br>
            <a:r>
              <a:rPr lang="en-US" smtClean="0"/>
              <a:t>Using </a:t>
            </a:r>
            <a:r>
              <a:rPr lang="en-US" dirty="0" smtClean="0"/>
              <a:t>Maximum Entropy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Raghav</a:t>
            </a:r>
            <a:r>
              <a:rPr lang="en-US" dirty="0" smtClean="0"/>
              <a:t> Kaushik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b="1" dirty="0" smtClean="0"/>
              <a:t>Christopher Ré</a:t>
            </a:r>
            <a:r>
              <a:rPr lang="en-US" b="1" baseline="30000" dirty="0" smtClean="0"/>
              <a:t>2</a:t>
            </a:r>
            <a:r>
              <a:rPr lang="en-US" dirty="0" smtClean="0"/>
              <a:t>, and Dan Suciu</a:t>
            </a:r>
            <a:r>
              <a:rPr lang="en-US" baseline="30000" dirty="0"/>
              <a:t>3</a:t>
            </a:r>
            <a:endParaRPr lang="en-US" dirty="0" smtClean="0"/>
          </a:p>
          <a:p>
            <a:r>
              <a:rPr lang="en-US" baseline="30000" dirty="0" smtClean="0"/>
              <a:t>1</a:t>
            </a:r>
            <a:r>
              <a:rPr lang="en-US" dirty="0" smtClean="0"/>
              <a:t>Microsoft Research</a:t>
            </a:r>
          </a:p>
          <a:p>
            <a:r>
              <a:rPr lang="en-US" baseline="30000" dirty="0" smtClean="0"/>
              <a:t>2</a:t>
            </a:r>
            <a:r>
              <a:rPr lang="en-US" dirty="0" smtClean="0"/>
              <a:t>University of Wisconsin--Madison</a:t>
            </a:r>
          </a:p>
          <a:p>
            <a:r>
              <a:rPr lang="en-US" baseline="30000" dirty="0"/>
              <a:t>3</a:t>
            </a:r>
            <a:r>
              <a:rPr lang="en-US" dirty="0" smtClean="0"/>
              <a:t>University of Washington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Notation for Probabilistic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a domain </a:t>
            </a:r>
            <a:r>
              <a:rPr lang="en-US" b="1" dirty="0" smtClean="0"/>
              <a:t>D</a:t>
            </a:r>
            <a:r>
              <a:rPr lang="en-US" dirty="0" smtClean="0"/>
              <a:t> of size n.</a:t>
            </a:r>
          </a:p>
          <a:p>
            <a:r>
              <a:rPr lang="en-US" dirty="0" smtClean="0"/>
              <a:t>Fix a schema </a:t>
            </a:r>
            <a:r>
              <a:rPr lang="en-US" b="1" dirty="0" smtClean="0"/>
              <a:t>R</a:t>
            </a:r>
            <a:r>
              <a:rPr lang="en-US" dirty="0" smtClean="0"/>
              <a:t>=R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,…</a:t>
            </a:r>
          </a:p>
          <a:p>
            <a:r>
              <a:rPr lang="en-US" dirty="0" smtClean="0"/>
              <a:t>Let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Inst(n)</a:t>
            </a:r>
            <a:r>
              <a:rPr lang="en-US" dirty="0" smtClean="0"/>
              <a:t> = all instances over </a:t>
            </a:r>
            <a:r>
              <a:rPr lang="en-US" b="1" dirty="0" smtClean="0"/>
              <a:t>R</a:t>
            </a:r>
            <a:r>
              <a:rPr lang="en-US" dirty="0" smtClean="0"/>
              <a:t> on </a:t>
            </a:r>
            <a:r>
              <a:rPr lang="en-US" b="1" dirty="0" smtClean="0"/>
              <a:t>D</a:t>
            </a:r>
          </a:p>
          <a:p>
            <a:r>
              <a:rPr lang="en-US" dirty="0" smtClean="0"/>
              <a:t>An element I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Inst</a:t>
            </a:r>
            <a:r>
              <a:rPr lang="en-US" dirty="0" smtClean="0"/>
              <a:t>(n) is called a world</a:t>
            </a:r>
            <a:endParaRPr lang="en-US" i="1" dirty="0" smtClean="0"/>
          </a:p>
          <a:p>
            <a:pPr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85800" y="6015335"/>
            <a:ext cx="76962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Essentially, </a:t>
            </a:r>
            <a:r>
              <a:rPr lang="en-US" sz="2400" i="1" dirty="0" smtClean="0"/>
              <a:t>any</a:t>
            </a:r>
            <a:r>
              <a:rPr lang="en-US" sz="2400" dirty="0" smtClean="0"/>
              <a:t> discrete probability distribution on relations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85800" y="4038600"/>
            <a:ext cx="65348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/>
              <a:t>A </a:t>
            </a:r>
            <a:r>
              <a:rPr lang="en-US" sz="2800" i="1" dirty="0" smtClean="0"/>
              <a:t>probabilistic database</a:t>
            </a:r>
            <a:r>
              <a:rPr lang="en-US" sz="2800" dirty="0" smtClean="0"/>
              <a:t> is a pair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Inst</a:t>
            </a:r>
            <a:r>
              <a:rPr lang="en-US" sz="2800" dirty="0" smtClean="0"/>
              <a:t>(n),p)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630238" y="4660900"/>
          <a:ext cx="8189912" cy="1206500"/>
        </p:xfrm>
        <a:graphic>
          <a:graphicData uri="http://schemas.openxmlformats.org/presentationml/2006/ole">
            <p:oleObj spid="_x0000_s13314" name="Equation" r:id="rId4" imgW="2412720" imgH="3553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938338" y="4191000"/>
          <a:ext cx="4481512" cy="1249363"/>
        </p:xfrm>
        <a:graphic>
          <a:graphicData uri="http://schemas.openxmlformats.org/presentationml/2006/ole">
            <p:oleObj spid="_x0000_s3075" name="Equation" r:id="rId5" imgW="1320480" imgH="368280" progId="Equation.DSMT4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semantics of #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0200" y="24384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(x) :- R(x,-)</a:t>
            </a:r>
            <a:endParaRPr lang="en-US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1"/>
            <a:ext cx="8229600" cy="6095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 means “expected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value”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3400" y="2438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#V</a:t>
            </a:r>
            <a:r>
              <a:rPr lang="en-US" sz="2800" baseline="-25000" dirty="0" smtClean="0"/>
              <a:t>1 </a:t>
            </a:r>
            <a:r>
              <a:rPr lang="en-US" sz="2800" dirty="0" smtClean="0"/>
              <a:t>= 20</a:t>
            </a:r>
            <a:endParaRPr lang="en-US" sz="28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4876800" y="0"/>
            <a:ext cx="42672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Achieving </a:t>
            </a:r>
            <a:r>
              <a:rPr lang="en-US" sz="2400" b="1" dirty="0" smtClean="0"/>
              <a:t>(D1): Stats must agree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76400" y="5715000"/>
            <a:ext cx="5181600" cy="830997"/>
          </a:xfrm>
          <a:prstGeom prst="rect">
            <a:avLst/>
          </a:prstGeom>
          <a:solidFill>
            <a:srgbClr val="FFFEB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NB: </a:t>
            </a:r>
            <a:r>
              <a:rPr lang="en-US" sz="2400" dirty="0" smtClean="0"/>
              <a:t>In truth, we let n tend to infinity, </a:t>
            </a:r>
          </a:p>
          <a:p>
            <a:pPr algn="ctr"/>
            <a:r>
              <a:rPr lang="en-US" sz="2400" dirty="0" smtClean="0"/>
              <a:t>and settle for asymptotically equal.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403600" y="2032000"/>
          <a:ext cx="914400" cy="198438"/>
        </p:xfrm>
        <a:graphic>
          <a:graphicData uri="http://schemas.openxmlformats.org/presentationml/2006/ole">
            <p:oleObj spid="_x0000_s3074" name="Equation" r:id="rId6" imgW="914400" imgH="198720" progId="Equation.DSMT4">
              <p:embed/>
            </p:oleObj>
          </a:graphicData>
        </a:graphic>
      </p:graphicFrame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81000" y="3377625"/>
            <a:ext cx="83058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“The number of values in the output of V1 is 20”</a:t>
            </a:r>
            <a:endParaRPr lang="en-US" sz="3200" i="1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04800" y="2667000"/>
          <a:ext cx="8361363" cy="1249363"/>
        </p:xfrm>
        <a:graphic>
          <a:graphicData uri="http://schemas.openxmlformats.org/presentationml/2006/ole">
            <p:oleObj spid="_x0000_s9218" name="Equation" r:id="rId5" imgW="2463480" imgH="368280" progId="Equation.DSMT4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V</a:t>
            </a:r>
            <a:r>
              <a:rPr lang="en-US" baseline="-25000" dirty="0" smtClean="0"/>
              <a:t>1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… with #V</a:t>
            </a:r>
            <a:r>
              <a:rPr lang="en-US" baseline="-25000" dirty="0" smtClean="0"/>
              <a:t>i</a:t>
            </a:r>
            <a:r>
              <a:rPr lang="en-US" dirty="0" smtClean="0"/>
              <a:t> =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smtClean="0"/>
              <a:t> for </a:t>
            </a:r>
            <a:r>
              <a:rPr lang="en-US" dirty="0" err="1" smtClean="0"/>
              <a:t>i</a:t>
            </a:r>
            <a:r>
              <a:rPr lang="en-US" dirty="0" smtClean="0"/>
              <a:t>=1,…,t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4419600"/>
            <a:ext cx="76962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If p satisfies these equations, we’ve achieved:</a:t>
            </a:r>
            <a:endParaRPr lang="en-US" sz="2800" i="1" dirty="0" smtClean="0"/>
          </a:p>
          <a:p>
            <a:r>
              <a:rPr lang="en-US" sz="2800" b="1" i="1" dirty="0" smtClean="0"/>
              <a:t>	</a:t>
            </a:r>
            <a:r>
              <a:rPr lang="en-US" sz="2800" b="1" dirty="0" smtClean="0"/>
              <a:t>(D1)</a:t>
            </a:r>
            <a:r>
              <a:rPr lang="en-US" sz="2800" dirty="0" smtClean="0"/>
              <a:t>:</a:t>
            </a:r>
            <a:r>
              <a:rPr lang="en-US" sz="2800" i="1" dirty="0" smtClean="0"/>
              <a:t> Should agree with provided statistics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5943600"/>
            <a:ext cx="70104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Many such distributions exist. How do we pick one?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76800" y="0"/>
            <a:ext cx="42672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Achieving </a:t>
            </a:r>
            <a:r>
              <a:rPr lang="en-US" sz="2400" b="1" dirty="0" smtClean="0"/>
              <a:t>(D1): Stats must agree</a:t>
            </a:r>
            <a:endParaRPr lang="en-US" b="1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12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the best one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Maximize Entropy subject to constraints: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0"/>
            <a:ext cx="53340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Achieving </a:t>
            </a:r>
            <a:r>
              <a:rPr lang="en-US" sz="2400" b="1" dirty="0" smtClean="0"/>
              <a:t>(D2) : No ad-hoc assumptions</a:t>
            </a:r>
            <a:endParaRPr lang="en-US" b="1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2590800" y="2133600"/>
          <a:ext cx="3887788" cy="637245"/>
        </p:xfrm>
        <a:graphic>
          <a:graphicData uri="http://schemas.openxmlformats.org/presentationml/2006/ole">
            <p:oleObj spid="_x0000_s50177" name="Equation" r:id="rId4" imgW="13968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2590800" y="2133600"/>
          <a:ext cx="3887788" cy="636588"/>
        </p:xfrm>
        <a:graphic>
          <a:graphicData uri="http://schemas.openxmlformats.org/presentationml/2006/ole">
            <p:oleObj spid="_x0000_s7172" name="Equation" r:id="rId5" imgW="1396800" imgH="22860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63538" y="3503613"/>
          <a:ext cx="4144962" cy="1601787"/>
        </p:xfrm>
        <a:graphic>
          <a:graphicData uri="http://schemas.openxmlformats.org/presentationml/2006/ole">
            <p:oleObj spid="_x0000_s7170" name="Equation" r:id="rId6" imgW="1117440" imgH="431640" progId="Equation.DSMT4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the best one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Maximize Entropy subject to constraints: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0"/>
            <a:ext cx="53340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Achieving </a:t>
            </a:r>
            <a:r>
              <a:rPr lang="en-US" sz="2400" b="1" dirty="0" smtClean="0"/>
              <a:t>(D2) : No ad-hoc assumptions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247382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         Z is normalizing constant  </a:t>
            </a:r>
          </a:p>
          <a:p>
            <a:r>
              <a:rPr lang="en-US" sz="3200" dirty="0" smtClean="0">
                <a:latin typeface="+mj-lt"/>
              </a:rPr>
              <a:t>and </a:t>
            </a:r>
            <a:r>
              <a:rPr lang="en-US" sz="3200" dirty="0" err="1" smtClean="0">
                <a:latin typeface="Symbol" pitchFamily="18" charset="2"/>
              </a:rPr>
              <a:t>a</a:t>
            </a:r>
            <a:r>
              <a:rPr lang="en-US" sz="3200" baseline="-25000" dirty="0" err="1" smtClean="0">
                <a:latin typeface="+mj-lt"/>
                <a:cs typeface="Times" pitchFamily="18" charset="0"/>
              </a:rPr>
              <a:t>i</a:t>
            </a:r>
            <a:r>
              <a:rPr lang="en-US" sz="3200" dirty="0" smtClean="0">
                <a:latin typeface="+mj-lt"/>
                <a:cs typeface="Times" pitchFamily="18" charset="0"/>
              </a:rPr>
              <a:t> is positive </a:t>
            </a:r>
            <a:r>
              <a:rPr lang="en-US" sz="3200" i="1" dirty="0" smtClean="0">
                <a:latin typeface="+mj-lt"/>
                <a:cs typeface="Times" pitchFamily="18" charset="0"/>
              </a:rPr>
              <a:t>parameter</a:t>
            </a:r>
            <a:r>
              <a:rPr lang="en-US" sz="3200" dirty="0" smtClean="0">
                <a:latin typeface="+mj-lt"/>
                <a:cs typeface="Times" pitchFamily="18" charset="0"/>
              </a:rPr>
              <a:t> for </a:t>
            </a:r>
            <a:r>
              <a:rPr lang="en-US" sz="3200" dirty="0" err="1" smtClean="0">
                <a:latin typeface="+mj-lt"/>
                <a:cs typeface="Times" pitchFamily="18" charset="0"/>
              </a:rPr>
              <a:t>i</a:t>
            </a:r>
            <a:r>
              <a:rPr lang="en-US" sz="3200" dirty="0" smtClean="0">
                <a:latin typeface="+mj-lt"/>
                <a:cs typeface="Times" pitchFamily="18" charset="0"/>
              </a:rPr>
              <a:t>=1,..,t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3657600"/>
            <a:ext cx="4038600" cy="1384995"/>
          </a:xfrm>
          <a:prstGeom prst="rect">
            <a:avLst/>
          </a:prstGeom>
          <a:solidFill>
            <a:srgbClr val="FFFEB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NB</a:t>
            </a:r>
            <a:r>
              <a:rPr lang="en-US" sz="2800" dirty="0" smtClean="0"/>
              <a:t>: p is </a:t>
            </a:r>
            <a:r>
              <a:rPr lang="en-US" sz="2800" i="1" dirty="0" smtClean="0"/>
              <a:t>only a function of the stats, and so </a:t>
            </a:r>
          </a:p>
          <a:p>
            <a:r>
              <a:rPr lang="en-US" sz="2800" i="1" dirty="0" smtClean="0"/>
              <a:t>we have achieved  </a:t>
            </a:r>
            <a:r>
              <a:rPr lang="en-US" sz="2800" b="1" i="1" dirty="0" smtClean="0"/>
              <a:t>(D2) 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2905780"/>
            <a:ext cx="60960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One can show that p has following form: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14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4800600" y="1295400"/>
          <a:ext cx="3611562" cy="1395659"/>
        </p:xfrm>
        <a:graphic>
          <a:graphicData uri="http://schemas.openxmlformats.org/presentationml/2006/ole">
            <p:oleObj spid="_x0000_s60418" name="Equation" r:id="rId5" imgW="1117440" imgH="431640" progId="Equation.DSMT4">
              <p:embed/>
            </p:oleObj>
          </a:graphicData>
        </a:graphic>
      </p:graphicFrame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457200" y="1878012"/>
          <a:ext cx="3887788" cy="636588"/>
        </p:xfrm>
        <a:graphic>
          <a:graphicData uri="http://schemas.openxmlformats.org/presentationml/2006/ole">
            <p:oleObj spid="_x0000_s60419" name="Equation" r:id="rId6" imgW="1396800" imgH="228600" progId="Equation.DSMT4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</a:t>
            </a:r>
            <a:r>
              <a:rPr lang="en-US" dirty="0" err="1" smtClean="0"/>
              <a:t>MaxEnt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Every (consistent) statistical program induces a well-defined distribution</a:t>
            </a:r>
          </a:p>
          <a:p>
            <a:pPr lvl="1"/>
            <a:r>
              <a:rPr lang="en-US" dirty="0" smtClean="0"/>
              <a:t>Every query has a well-defined cardinality estimate</a:t>
            </a:r>
          </a:p>
          <a:p>
            <a:r>
              <a:rPr lang="en-US" dirty="0" smtClean="0"/>
              <a:t>Statistics as a </a:t>
            </a:r>
            <a:r>
              <a:rPr lang="en-US" i="1" dirty="0" smtClean="0"/>
              <a:t>whole, not as individual stats.</a:t>
            </a:r>
          </a:p>
          <a:p>
            <a:r>
              <a:rPr lang="en-US" dirty="0" smtClean="0"/>
              <a:t> Can add new statistics to our heart’s content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5638800"/>
            <a:ext cx="54864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Technical Challenge:</a:t>
            </a:r>
            <a:r>
              <a:rPr lang="en-US" sz="2800" i="1" dirty="0" smtClean="0"/>
              <a:t> </a:t>
            </a:r>
            <a:r>
              <a:rPr lang="en-US" sz="2800" dirty="0" err="1" smtClean="0">
                <a:latin typeface="Symbol" pitchFamily="18" charset="2"/>
                <a:cs typeface="Times" pitchFamily="18" charset="0"/>
              </a:rPr>
              <a:t>a</a:t>
            </a:r>
            <a:r>
              <a:rPr lang="en-US" sz="2800" baseline="-25000" dirty="0" err="1" smtClean="0">
                <a:latin typeface="Times" pitchFamily="18" charset="0"/>
                <a:cs typeface="Times" pitchFamily="18" charset="0"/>
              </a:rPr>
              <a:t>i</a:t>
            </a:r>
            <a:r>
              <a:rPr lang="en-US" sz="2800" dirty="0" smtClean="0">
                <a:latin typeface="Times" pitchFamily="18" charset="0"/>
                <a:cs typeface="Times" pitchFamily="18" charset="0"/>
              </a:rPr>
              <a:t> analytically</a:t>
            </a:r>
            <a:endParaRPr lang="en-US" sz="28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295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/>
              <a:t>A statistical program</a:t>
            </a:r>
            <a:endParaRPr lang="en-US" sz="2400" u="sng" dirty="0"/>
          </a:p>
        </p:txBody>
      </p:sp>
      <p:sp>
        <p:nvSpPr>
          <p:cNvPr id="15" name="Rectangle 14"/>
          <p:cNvSpPr/>
          <p:nvPr/>
        </p:nvSpPr>
        <p:spPr>
          <a:xfrm>
            <a:off x="381000" y="1219200"/>
            <a:ext cx="8382000" cy="1524000"/>
          </a:xfrm>
          <a:prstGeom prst="rect">
            <a:avLst/>
          </a:prstGeom>
          <a:noFill/>
          <a:ln w="508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Statistical programs and desiderata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Semantics of Statistical Programs</a:t>
            </a:r>
          </a:p>
          <a:p>
            <a:endParaRPr lang="en-US" dirty="0" smtClean="0"/>
          </a:p>
          <a:p>
            <a:r>
              <a:rPr lang="en-US" dirty="0" smtClean="0"/>
              <a:t>Two examples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76200" y="4080933"/>
            <a:ext cx="381000" cy="338667"/>
          </a:xfrm>
          <a:prstGeom prst="rightArrow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16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quick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I: A material random Graph</a:t>
            </a:r>
          </a:p>
          <a:p>
            <a:pPr lvl="1"/>
            <a:r>
              <a:rPr lang="en-US" dirty="0" smtClean="0"/>
              <a:t>Even simple EM solutions have interesting theory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II: Intersection Models</a:t>
            </a:r>
          </a:p>
          <a:p>
            <a:pPr lvl="1"/>
            <a:r>
              <a:rPr lang="en-US" dirty="0" smtClean="0"/>
              <a:t>Generating function , and</a:t>
            </a:r>
          </a:p>
          <a:p>
            <a:pPr lvl="1"/>
            <a:r>
              <a:rPr lang="en-US" dirty="0" smtClean="0"/>
              <a:t>Different, analytic technique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I: Random Graphs are EM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4478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V(</a:t>
            </a:r>
            <a:r>
              <a:rPr lang="en-US" sz="3600" dirty="0" err="1" smtClean="0"/>
              <a:t>x,y</a:t>
            </a:r>
            <a:r>
              <a:rPr lang="en-US" sz="3600" dirty="0" smtClean="0"/>
              <a:t>) :- R(</a:t>
            </a:r>
            <a:r>
              <a:rPr lang="en-US" sz="3600" dirty="0" err="1" smtClean="0"/>
              <a:t>x,y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1447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#V = d </a:t>
            </a:r>
            <a:endParaRPr lang="en-US" sz="36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76800" y="1371600"/>
            <a:ext cx="38862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Random Graph</a:t>
            </a:r>
            <a:r>
              <a:rPr lang="en-US" sz="2400" dirty="0" smtClean="0"/>
              <a:t>: Add edges independently at random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290888" y="3048000"/>
          <a:ext cx="5762625" cy="1212850"/>
        </p:xfrm>
        <a:graphic>
          <a:graphicData uri="http://schemas.openxmlformats.org/presentationml/2006/ole">
            <p:oleObj spid="_x0000_s11266" name="Equation" r:id="rId4" imgW="1206360" imgH="253800" progId="Equation.DSMT4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360863" y="2362200"/>
          <a:ext cx="4113212" cy="762000"/>
        </p:xfrm>
        <a:graphic>
          <a:graphicData uri="http://schemas.openxmlformats.org/presentationml/2006/ole">
            <p:oleObj spid="_x0000_s11269" name="Equation" r:id="rId5" imgW="1511280" imgH="279360" progId="Equation.DSMT4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I: Random Graphs are EM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4478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V(</a:t>
            </a:r>
            <a:r>
              <a:rPr lang="en-US" sz="3600" dirty="0" err="1" smtClean="0"/>
              <a:t>x,y</a:t>
            </a:r>
            <a:r>
              <a:rPr lang="en-US" sz="3600" dirty="0" smtClean="0"/>
              <a:t>) :- R(</a:t>
            </a:r>
            <a:r>
              <a:rPr lang="en-US" sz="3600" dirty="0" err="1" smtClean="0"/>
              <a:t>x,y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1447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#V = d 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2438400"/>
            <a:ext cx="27432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By Linearity,  </a:t>
            </a:r>
          </a:p>
          <a:p>
            <a:pPr algn="ctr"/>
            <a:r>
              <a:rPr lang="en-US" sz="3200" dirty="0" smtClean="0"/>
              <a:t>E[V] = xn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= d</a:t>
            </a:r>
            <a:endParaRPr lang="en-US" sz="32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76800" y="1371600"/>
            <a:ext cx="38862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Random Graph</a:t>
            </a:r>
            <a:r>
              <a:rPr lang="en-US" sz="2400" dirty="0" smtClean="0"/>
              <a:t>: Add edges independently at random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Study Cardinality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 Model: Information that optimizer knows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2. Prediction: use the model to estimate cardinality of future queries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5791200"/>
            <a:ext cx="71628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Contribution: A principled, declarative approach to cardinality estimation based on Entropy Maximization.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962400"/>
            <a:ext cx="9144000" cy="1219200"/>
          </a:xfrm>
          <a:prstGeom prst="rect">
            <a:avLst/>
          </a:prstGeom>
          <a:solidFill>
            <a:schemeClr val="tx1">
              <a:lumMod val="50000"/>
              <a:lumOff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00200" y="3352800"/>
            <a:ext cx="64008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“We estimate that distinct  # of Employees is 10”</a:t>
            </a:r>
            <a:endParaRPr lang="en-US" sz="24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2286000"/>
            <a:ext cx="62484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Propose a declarative language with statistical assertions</a:t>
            </a:r>
            <a:endParaRPr lang="en-US" sz="2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290888" y="3048000"/>
          <a:ext cx="5762625" cy="1212850"/>
        </p:xfrm>
        <a:graphic>
          <a:graphicData uri="http://schemas.openxmlformats.org/presentationml/2006/ole">
            <p:oleObj spid="_x0000_s69634" name="Equation" r:id="rId4" imgW="1206360" imgH="253800" progId="Equation.DSMT4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I: Random Graphs are EM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4478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V(</a:t>
            </a:r>
            <a:r>
              <a:rPr lang="en-US" sz="3600" dirty="0" err="1" smtClean="0"/>
              <a:t>x,y</a:t>
            </a:r>
            <a:r>
              <a:rPr lang="en-US" sz="3600" dirty="0" smtClean="0"/>
              <a:t>) :- R(</a:t>
            </a:r>
            <a:r>
              <a:rPr lang="en-US" sz="3600" dirty="0" err="1" smtClean="0"/>
              <a:t>x,y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1447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#V = d 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1371600"/>
            <a:ext cx="38862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Random Graph</a:t>
            </a:r>
            <a:r>
              <a:rPr lang="en-US" sz="2400" dirty="0" smtClean="0"/>
              <a:t>: Add edges independently at random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2438400"/>
            <a:ext cx="27432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By Linearity,  </a:t>
            </a:r>
          </a:p>
          <a:p>
            <a:pPr algn="ctr"/>
            <a:r>
              <a:rPr lang="en-US" sz="3200" dirty="0" smtClean="0"/>
              <a:t>E[V] = xn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= d</a:t>
            </a:r>
            <a:endParaRPr lang="en-US" sz="32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360863" y="2362200"/>
          <a:ext cx="4113212" cy="762000"/>
        </p:xfrm>
        <a:graphic>
          <a:graphicData uri="http://schemas.openxmlformats.org/presentationml/2006/ole">
            <p:oleObj spid="_x0000_s69635" name="Equation" r:id="rId5" imgW="1511280" imgH="27936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200" y="4495800"/>
            <a:ext cx="3429000" cy="523220"/>
          </a:xfrm>
          <a:prstGeom prst="rect">
            <a:avLst/>
          </a:prstGeom>
          <a:solidFill>
            <a:srgbClr val="FFFEB8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This </a:t>
            </a:r>
            <a:r>
              <a:rPr lang="en-US" sz="2800" i="1" dirty="0" smtClean="0"/>
              <a:t>is</a:t>
            </a:r>
            <a:r>
              <a:rPr lang="en-US" sz="2800" dirty="0" smtClean="0"/>
              <a:t> </a:t>
            </a:r>
            <a:r>
              <a:rPr lang="en-US" sz="2800" dirty="0" err="1" smtClean="0"/>
              <a:t>MaxEnt</a:t>
            </a:r>
            <a:r>
              <a:rPr lang="en-US" sz="2800" dirty="0" smtClean="0"/>
              <a:t>…write:</a:t>
            </a:r>
            <a:endParaRPr lang="en-US" sz="2800" dirty="0"/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334000" y="4911725"/>
          <a:ext cx="3027363" cy="1489075"/>
        </p:xfrm>
        <a:graphic>
          <a:graphicData uri="http://schemas.openxmlformats.org/presentationml/2006/ole">
            <p:oleObj spid="_x0000_s69636" name="Equation" r:id="rId6" imgW="799920" imgH="39348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0" y="4953000"/>
          <a:ext cx="1954212" cy="1262062"/>
        </p:xfrm>
        <a:graphic>
          <a:graphicData uri="http://schemas.openxmlformats.org/presentationml/2006/ole">
            <p:oleObj spid="_x0000_s69637" name="Equation" r:id="rId7" imgW="609480" imgH="393480" progId="Equation.DSMT4">
              <p:embed/>
            </p:oleObj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0" y="4343400"/>
            <a:ext cx="9144000" cy="0"/>
          </a:xfrm>
          <a:prstGeom prst="line">
            <a:avLst/>
          </a:prstGeom>
          <a:ln w="635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9638" name="Object 6"/>
          <p:cNvGraphicFramePr>
            <a:graphicFrameLocks noChangeAspect="1"/>
          </p:cNvGraphicFramePr>
          <p:nvPr/>
        </p:nvGraphicFramePr>
        <p:xfrm>
          <a:off x="2538413" y="5281613"/>
          <a:ext cx="2525712" cy="814387"/>
        </p:xfrm>
        <a:graphic>
          <a:graphicData uri="http://schemas.openxmlformats.org/presentationml/2006/ole">
            <p:oleObj spid="_x0000_s69638" name="Equation" r:id="rId8" imgW="78732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II:</a:t>
            </a:r>
            <a:br>
              <a:rPr lang="en-US" dirty="0" smtClean="0"/>
            </a:br>
            <a:r>
              <a:rPr lang="en-US" dirty="0" smtClean="0"/>
              <a:t>an intersection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baseline="-25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486400" y="2514600"/>
            <a:ext cx="3657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Read: Each element is either in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dirty="0" smtClean="0"/>
              <a:t>,</a:t>
            </a:r>
            <a:r>
              <a:rPr lang="en-US" sz="2400" dirty="0" smtClean="0"/>
              <a:t> or all three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0" y="1534180"/>
            <a:ext cx="7467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V(x) :- 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(x), 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(x)        #R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#R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 #V = d</a:t>
            </a:r>
            <a:r>
              <a:rPr lang="en-US" sz="2800" baseline="-25000" dirty="0" smtClean="0"/>
              <a:t>3</a:t>
            </a:r>
            <a:endParaRPr lang="en-US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112713" y="2544763"/>
          <a:ext cx="4700587" cy="731837"/>
        </p:xfrm>
        <a:graphic>
          <a:graphicData uri="http://schemas.openxmlformats.org/presentationml/2006/ole">
            <p:oleObj spid="_x0000_s6147" name="Equation" r:id="rId4" imgW="1549080" imgH="241200" progId="Equation.DSMT4">
              <p:embed/>
            </p:oleObj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48200" y="3657600"/>
            <a:ext cx="4419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e.g., term with x</a:t>
            </a:r>
            <a:r>
              <a:rPr lang="en-US" sz="2400" baseline="-25000" dirty="0" smtClean="0"/>
              <a:t>1</a:t>
            </a:r>
            <a:r>
              <a:rPr lang="en-US" sz="2400" baseline="30000" dirty="0" smtClean="0"/>
              <a:t>k</a:t>
            </a:r>
            <a:r>
              <a:rPr lang="en-US" sz="2400" dirty="0" smtClean="0"/>
              <a:t> is an instance </a:t>
            </a:r>
          </a:p>
          <a:p>
            <a:pPr algn="ctr"/>
            <a:r>
              <a:rPr lang="en-US" sz="2400" dirty="0" smtClean="0"/>
              <a:t>where k distinct values in 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II:</a:t>
            </a:r>
            <a:br>
              <a:rPr lang="en-US" dirty="0" smtClean="0"/>
            </a:br>
            <a:r>
              <a:rPr lang="en-US" dirty="0" smtClean="0"/>
              <a:t>an intersection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baseline="-25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4800" y="3429000"/>
          <a:ext cx="2362200" cy="1111179"/>
        </p:xfrm>
        <a:graphic>
          <a:graphicData uri="http://schemas.openxmlformats.org/presentationml/2006/ole">
            <p:oleObj spid="_x0000_s4098" name="Equation" r:id="rId4" imgW="838080" imgH="39348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1534180"/>
            <a:ext cx="7467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V(x) :- 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(x), 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(x)        #R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#R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 #V = d</a:t>
            </a:r>
            <a:r>
              <a:rPr lang="en-US" sz="2800" baseline="-25000" dirty="0" smtClean="0"/>
              <a:t>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86400" y="2514600"/>
            <a:ext cx="3657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Read: Each element is either in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dirty="0" smtClean="0"/>
              <a:t>,</a:t>
            </a:r>
            <a:r>
              <a:rPr lang="en-US" sz="2400" dirty="0" smtClean="0"/>
              <a:t> or all three</a:t>
            </a:r>
            <a:endParaRPr lang="en-US" sz="24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12713" y="2544763"/>
          <a:ext cx="4700587" cy="731837"/>
        </p:xfrm>
        <a:graphic>
          <a:graphicData uri="http://schemas.openxmlformats.org/presentationml/2006/ole">
            <p:oleObj spid="_x0000_s4101" name="Equation" r:id="rId5" imgW="1549080" imgH="241200" progId="Equation.DSMT4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48200" y="3657600"/>
            <a:ext cx="4419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e.g., term with x</a:t>
            </a:r>
            <a:r>
              <a:rPr lang="en-US" sz="2400" baseline="-25000" dirty="0" smtClean="0"/>
              <a:t>1</a:t>
            </a:r>
            <a:r>
              <a:rPr lang="en-US" sz="2400" baseline="30000" dirty="0" smtClean="0"/>
              <a:t>k</a:t>
            </a:r>
            <a:r>
              <a:rPr lang="en-US" sz="2400" dirty="0" smtClean="0"/>
              <a:t> is an instance </a:t>
            </a:r>
          </a:p>
          <a:p>
            <a:pPr algn="ctr"/>
            <a:r>
              <a:rPr lang="en-US" sz="2400" dirty="0" smtClean="0"/>
              <a:t>where k distinct values in 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II:</a:t>
            </a:r>
            <a:br>
              <a:rPr lang="en-US" dirty="0" smtClean="0"/>
            </a:br>
            <a:r>
              <a:rPr lang="en-US" dirty="0" smtClean="0"/>
              <a:t>an intersection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baseline="-25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4800" y="3429000"/>
          <a:ext cx="2362200" cy="1111179"/>
        </p:xfrm>
        <a:graphic>
          <a:graphicData uri="http://schemas.openxmlformats.org/presentationml/2006/ole">
            <p:oleObj spid="_x0000_s72706" name="Equation" r:id="rId4" imgW="838080" imgH="39348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1534180"/>
            <a:ext cx="7467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V(x) :- 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(x), 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(x)        #R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#R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 #V = d</a:t>
            </a:r>
            <a:r>
              <a:rPr lang="en-US" sz="2800" baseline="-25000" dirty="0" smtClean="0"/>
              <a:t>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86400" y="2514600"/>
            <a:ext cx="3657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Read: Each element is either in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dirty="0" smtClean="0"/>
              <a:t>,</a:t>
            </a:r>
            <a:r>
              <a:rPr lang="en-US" sz="2400" dirty="0" smtClean="0"/>
              <a:t> or all three</a:t>
            </a:r>
            <a:endParaRPr lang="en-US" sz="24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12713" y="2544763"/>
          <a:ext cx="4700587" cy="731837"/>
        </p:xfrm>
        <a:graphic>
          <a:graphicData uri="http://schemas.openxmlformats.org/presentationml/2006/ole">
            <p:oleObj spid="_x0000_s72707" name="Equation" r:id="rId5" imgW="1549080" imgH="241200" progId="Equation.DSMT4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48200" y="3657600"/>
            <a:ext cx="4419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e.g., term with x</a:t>
            </a:r>
            <a:r>
              <a:rPr lang="en-US" sz="2400" baseline="-25000" dirty="0" smtClean="0"/>
              <a:t>1</a:t>
            </a:r>
            <a:r>
              <a:rPr lang="en-US" sz="2400" baseline="30000" dirty="0" smtClean="0"/>
              <a:t>k</a:t>
            </a:r>
            <a:r>
              <a:rPr lang="en-US" sz="2400" dirty="0" smtClean="0"/>
              <a:t> is an instance </a:t>
            </a:r>
          </a:p>
          <a:p>
            <a:pPr algn="ctr"/>
            <a:r>
              <a:rPr lang="en-US" sz="2400" dirty="0" smtClean="0"/>
              <a:t>where k distinct values in 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aphicFrame>
        <p:nvGraphicFramePr>
          <p:cNvPr id="72708" name="Object 4"/>
          <p:cNvGraphicFramePr>
            <a:graphicFrameLocks noChangeAspect="1"/>
          </p:cNvGraphicFramePr>
          <p:nvPr/>
        </p:nvGraphicFramePr>
        <p:xfrm>
          <a:off x="228600" y="4648200"/>
          <a:ext cx="3076575" cy="1066800"/>
        </p:xfrm>
        <a:graphic>
          <a:graphicData uri="http://schemas.openxmlformats.org/presentationml/2006/ole">
            <p:oleObj spid="_x0000_s72708" name="Equation" r:id="rId6" imgW="124452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II:</a:t>
            </a:r>
            <a:br>
              <a:rPr lang="en-US" dirty="0" smtClean="0"/>
            </a:br>
            <a:r>
              <a:rPr lang="en-US" dirty="0" smtClean="0"/>
              <a:t>an intersection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baseline="-25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4800" y="3429000"/>
          <a:ext cx="2362200" cy="1111179"/>
        </p:xfrm>
        <a:graphic>
          <a:graphicData uri="http://schemas.openxmlformats.org/presentationml/2006/ole">
            <p:oleObj spid="_x0000_s74754" name="Equation" r:id="rId4" imgW="838080" imgH="39348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1534180"/>
            <a:ext cx="7467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V(x) :- 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(x), 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(x)        #R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#R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 #V = d</a:t>
            </a:r>
            <a:r>
              <a:rPr lang="en-US" sz="2800" baseline="-25000" dirty="0" smtClean="0"/>
              <a:t>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86400" y="2514600"/>
            <a:ext cx="3657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Read: Each element is either in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dirty="0" smtClean="0"/>
              <a:t>,</a:t>
            </a:r>
            <a:r>
              <a:rPr lang="en-US" sz="2400" dirty="0" smtClean="0"/>
              <a:t> or all three</a:t>
            </a:r>
            <a:endParaRPr lang="en-US" sz="24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12713" y="2544763"/>
          <a:ext cx="4700587" cy="731837"/>
        </p:xfrm>
        <a:graphic>
          <a:graphicData uri="http://schemas.openxmlformats.org/presentationml/2006/ole">
            <p:oleObj spid="_x0000_s74755" name="Equation" r:id="rId5" imgW="1549080" imgH="241200" progId="Equation.DSMT4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48200" y="3657600"/>
            <a:ext cx="4419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e.g., term with x</a:t>
            </a:r>
            <a:r>
              <a:rPr lang="en-US" sz="2400" baseline="-25000" dirty="0" smtClean="0"/>
              <a:t>1</a:t>
            </a:r>
            <a:r>
              <a:rPr lang="en-US" sz="2400" baseline="30000" dirty="0" smtClean="0"/>
              <a:t>k</a:t>
            </a:r>
            <a:r>
              <a:rPr lang="en-US" sz="2400" dirty="0" smtClean="0"/>
              <a:t> is an instance </a:t>
            </a:r>
          </a:p>
          <a:p>
            <a:pPr algn="ctr"/>
            <a:r>
              <a:rPr lang="en-US" sz="2400" dirty="0" smtClean="0"/>
              <a:t>where k distinct values in 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149225" y="4618038"/>
          <a:ext cx="4803775" cy="1096962"/>
        </p:xfrm>
        <a:graphic>
          <a:graphicData uri="http://schemas.openxmlformats.org/presentationml/2006/ole">
            <p:oleObj spid="_x0000_s74757" name="Equation" r:id="rId6" imgW="1942920" imgH="4442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II:</a:t>
            </a:r>
            <a:br>
              <a:rPr lang="en-US" dirty="0" smtClean="0"/>
            </a:br>
            <a:r>
              <a:rPr lang="en-US" dirty="0" smtClean="0"/>
              <a:t>an intersection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baseline="-25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4800" y="3429000"/>
          <a:ext cx="2362200" cy="1111179"/>
        </p:xfrm>
        <a:graphic>
          <a:graphicData uri="http://schemas.openxmlformats.org/presentationml/2006/ole">
            <p:oleObj spid="_x0000_s106498" name="Equation" r:id="rId4" imgW="838080" imgH="39348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1534180"/>
            <a:ext cx="7467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V(x) :- 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(x), 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(x)        #R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#R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 #V = d</a:t>
            </a:r>
            <a:r>
              <a:rPr lang="en-US" sz="2800" baseline="-25000" dirty="0" smtClean="0"/>
              <a:t>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86400" y="2514600"/>
            <a:ext cx="3657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Read: Each element is either in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dirty="0" smtClean="0"/>
              <a:t>,</a:t>
            </a:r>
            <a:r>
              <a:rPr lang="en-US" sz="2400" dirty="0" smtClean="0"/>
              <a:t> or all three</a:t>
            </a:r>
            <a:endParaRPr lang="en-US" sz="24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12713" y="2544763"/>
          <a:ext cx="4700587" cy="731837"/>
        </p:xfrm>
        <a:graphic>
          <a:graphicData uri="http://schemas.openxmlformats.org/presentationml/2006/ole">
            <p:oleObj spid="_x0000_s106499" name="Equation" r:id="rId5" imgW="1549080" imgH="241200" progId="Equation.DSMT4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48200" y="3657600"/>
            <a:ext cx="4419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e.g., term with x</a:t>
            </a:r>
            <a:r>
              <a:rPr lang="en-US" sz="2400" baseline="-25000" dirty="0" smtClean="0"/>
              <a:t>1</a:t>
            </a:r>
            <a:r>
              <a:rPr lang="en-US" sz="2400" baseline="30000" dirty="0" smtClean="0"/>
              <a:t>k</a:t>
            </a:r>
            <a:r>
              <a:rPr lang="en-US" sz="2400" dirty="0" smtClean="0"/>
              <a:t> is an instance </a:t>
            </a:r>
          </a:p>
          <a:p>
            <a:pPr algn="ctr"/>
            <a:r>
              <a:rPr lang="en-US" sz="2400" dirty="0" smtClean="0"/>
              <a:t>where k distinct values in 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149225" y="4618038"/>
          <a:ext cx="4803775" cy="1096962"/>
        </p:xfrm>
        <a:graphic>
          <a:graphicData uri="http://schemas.openxmlformats.org/presentationml/2006/ole">
            <p:oleObj spid="_x0000_s106500" name="Equation" r:id="rId6" imgW="1942920" imgH="444240" progId="Equation.DSMT4">
              <p:embed/>
            </p:oleObj>
          </a:graphicData>
        </a:graphic>
      </p:graphicFrame>
      <p:graphicFrame>
        <p:nvGraphicFramePr>
          <p:cNvPr id="106501" name="Object 5"/>
          <p:cNvGraphicFramePr>
            <a:graphicFrameLocks noChangeAspect="1"/>
          </p:cNvGraphicFramePr>
          <p:nvPr/>
        </p:nvGraphicFramePr>
        <p:xfrm>
          <a:off x="-19050" y="5600700"/>
          <a:ext cx="5562600" cy="1219200"/>
        </p:xfrm>
        <a:graphic>
          <a:graphicData uri="http://schemas.openxmlformats.org/presentationml/2006/ole">
            <p:oleObj spid="_x0000_s106501" name="Equation" r:id="rId7" imgW="1854000" imgH="4060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II:</a:t>
            </a:r>
            <a:br>
              <a:rPr lang="en-US" dirty="0" smtClean="0"/>
            </a:br>
            <a:r>
              <a:rPr lang="en-US" dirty="0" smtClean="0"/>
              <a:t>an intersection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baseline="-25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4800" y="3429000"/>
          <a:ext cx="2362200" cy="1111179"/>
        </p:xfrm>
        <a:graphic>
          <a:graphicData uri="http://schemas.openxmlformats.org/presentationml/2006/ole">
            <p:oleObj spid="_x0000_s107522" name="Equation" r:id="rId4" imgW="838080" imgH="39348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1534180"/>
            <a:ext cx="7467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V(x) :- 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(x), 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(x)        #R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, #R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, #V = d</a:t>
            </a:r>
            <a:r>
              <a:rPr lang="en-US" sz="2800" baseline="-25000" dirty="0" smtClean="0"/>
              <a:t>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86400" y="2514600"/>
            <a:ext cx="3657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Read: Each element is either in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dirty="0" smtClean="0"/>
              <a:t>,</a:t>
            </a:r>
            <a:r>
              <a:rPr lang="en-US" sz="2400" dirty="0" smtClean="0"/>
              <a:t> or all three</a:t>
            </a:r>
            <a:endParaRPr lang="en-US" sz="24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12713" y="2544763"/>
          <a:ext cx="4700587" cy="731837"/>
        </p:xfrm>
        <a:graphic>
          <a:graphicData uri="http://schemas.openxmlformats.org/presentationml/2006/ole">
            <p:oleObj spid="_x0000_s107523" name="Equation" r:id="rId5" imgW="1549080" imgH="241200" progId="Equation.DSMT4">
              <p:embed/>
            </p:oleObj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48200" y="3657600"/>
            <a:ext cx="4419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e.g., term with x</a:t>
            </a:r>
            <a:r>
              <a:rPr lang="en-US" sz="2400" baseline="-25000" dirty="0" smtClean="0"/>
              <a:t>1</a:t>
            </a:r>
            <a:r>
              <a:rPr lang="en-US" sz="2400" baseline="30000" dirty="0" smtClean="0"/>
              <a:t>k</a:t>
            </a:r>
            <a:r>
              <a:rPr lang="en-US" sz="2400" dirty="0" smtClean="0"/>
              <a:t> is an instance </a:t>
            </a:r>
          </a:p>
          <a:p>
            <a:pPr algn="ctr"/>
            <a:r>
              <a:rPr lang="en-US" sz="2400" dirty="0" smtClean="0"/>
              <a:t>where k distinct values in 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149225" y="4618038"/>
          <a:ext cx="4803775" cy="1096962"/>
        </p:xfrm>
        <a:graphic>
          <a:graphicData uri="http://schemas.openxmlformats.org/presentationml/2006/ole">
            <p:oleObj spid="_x0000_s107524" name="Equation" r:id="rId6" imgW="1942920" imgH="444240" progId="Equation.DSMT4">
              <p:embed/>
            </p:oleObj>
          </a:graphicData>
        </a:graphic>
      </p:graphicFrame>
      <p:graphicFrame>
        <p:nvGraphicFramePr>
          <p:cNvPr id="106501" name="Object 5"/>
          <p:cNvGraphicFramePr>
            <a:graphicFrameLocks noChangeAspect="1"/>
          </p:cNvGraphicFramePr>
          <p:nvPr/>
        </p:nvGraphicFramePr>
        <p:xfrm>
          <a:off x="-19050" y="5600700"/>
          <a:ext cx="5562600" cy="1219200"/>
        </p:xfrm>
        <a:graphic>
          <a:graphicData uri="http://schemas.openxmlformats.org/presentationml/2006/ole">
            <p:oleObj spid="_x0000_s107525" name="Equation" r:id="rId7" imgW="1854000" imgH="40608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6096000" y="4800600"/>
          <a:ext cx="2933700" cy="838200"/>
        </p:xfrm>
        <a:graphic>
          <a:graphicData uri="http://schemas.openxmlformats.org/presentationml/2006/ole">
            <p:oleObj spid="_x0000_s107526" name="Equation" r:id="rId8" imgW="1422360" imgH="406080" progId="Equation.DSMT4">
              <p:embed/>
            </p:oleObj>
          </a:graphicData>
        </a:graphic>
      </p:graphicFrame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6131314" y="5607050"/>
          <a:ext cx="2631686" cy="1022350"/>
        </p:xfrm>
        <a:graphic>
          <a:graphicData uri="http://schemas.openxmlformats.org/presentationml/2006/ole">
            <p:oleObj spid="_x0000_s107527" name="Equation" r:id="rId9" imgW="1143000" imgH="444240" progId="Equation.DSMT4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5943600" y="4724400"/>
            <a:ext cx="3200400" cy="213360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019800" y="5638800"/>
            <a:ext cx="2895600" cy="9906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in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Normal Form for statistical programs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Syntactic classes that we can solve analytically</a:t>
            </a:r>
          </a:p>
          <a:p>
            <a:pPr lvl="1"/>
            <a:r>
              <a:rPr lang="en-US" dirty="0" smtClean="0"/>
              <a:t>“Project-</a:t>
            </a:r>
            <a:r>
              <a:rPr lang="en-US" dirty="0" err="1" smtClean="0"/>
              <a:t>Semijoin</a:t>
            </a:r>
            <a:r>
              <a:rPr lang="en-US" dirty="0" smtClean="0"/>
              <a:t>” queries (previous slide)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 general technique, conditioning:</a:t>
            </a:r>
          </a:p>
          <a:p>
            <a:pPr lvl="1"/>
            <a:r>
              <a:rPr lang="en-US" dirty="0" smtClean="0"/>
              <a:t>Start with </a:t>
            </a:r>
            <a:r>
              <a:rPr lang="en-US" dirty="0" err="1" smtClean="0"/>
              <a:t>tuple</a:t>
            </a:r>
            <a:r>
              <a:rPr lang="en-US" dirty="0" smtClean="0"/>
              <a:t> independent prior, and condition</a:t>
            </a:r>
          </a:p>
          <a:p>
            <a:pPr lvl="1"/>
            <a:r>
              <a:rPr lang="en-US" dirty="0" smtClean="0"/>
              <a:t>Introduces inclusion constraints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Extensions to handle histograms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Showed a principled, general model for database statistics based on </a:t>
            </a:r>
            <a:r>
              <a:rPr lang="en-US" dirty="0" err="1" smtClean="0"/>
              <a:t>MaxEnt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Analytically solved syntactic classes of statistics</a:t>
            </a:r>
          </a:p>
          <a:p>
            <a:endParaRPr lang="en-US" dirty="0" smtClean="0"/>
          </a:p>
          <a:p>
            <a:r>
              <a:rPr lang="en-US" dirty="0" smtClean="0"/>
              <a:t>Applications: Query Feedback and the Cloud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077200" cy="167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600200"/>
            <a:ext cx="69342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Incorporate query feedback records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22860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5892225"/>
            <a:ext cx="69342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Data generation and description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3505200"/>
            <a:ext cx="533400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2. Optimizers for new domains (DB Kit 2.0)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4734580"/>
            <a:ext cx="6172200" cy="523220"/>
          </a:xfrm>
          <a:prstGeom prst="rect">
            <a:avLst/>
          </a:prstGeom>
          <a:solidFill>
            <a:srgbClr val="FFFEB8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 smtClean="0"/>
              <a:t>Cloud Computing, Information Extraction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2362200"/>
            <a:ext cx="7010400" cy="523220"/>
          </a:xfrm>
          <a:prstGeom prst="rect">
            <a:avLst/>
          </a:prstGeom>
          <a:solidFill>
            <a:srgbClr val="FFFEB8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Underutilized: No general purpose mechanism</a:t>
            </a:r>
            <a:endParaRPr lang="en-US" sz="2800" dirty="0"/>
          </a:p>
        </p:txBody>
      </p:sp>
      <p:pic>
        <p:nvPicPr>
          <p:cNvPr id="12" name="Picture 4" descr="http://www.hrp.org.uk/Images/crown-jewe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048000"/>
            <a:ext cx="1676400" cy="16319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Statistical programs and desiderata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Semantics of Statistical Programs</a:t>
            </a:r>
          </a:p>
          <a:p>
            <a:endParaRPr lang="en-US" dirty="0" smtClean="0"/>
          </a:p>
          <a:p>
            <a:r>
              <a:rPr lang="en-US" dirty="0" smtClean="0"/>
              <a:t>Two examples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76200" y="1752600"/>
            <a:ext cx="381000" cy="338667"/>
          </a:xfrm>
          <a:prstGeom prst="rightArrow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Assertions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59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An </a:t>
            </a:r>
            <a:r>
              <a:rPr lang="en-US" i="1" dirty="0" smtClean="0"/>
              <a:t>assertion</a:t>
            </a:r>
            <a:r>
              <a:rPr lang="en-US" dirty="0" smtClean="0"/>
              <a:t> is a CQ Views + sharp (#) statement: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0200" y="24384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(x) :- R(x,-)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113782"/>
            <a:ext cx="83058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“The number of values in the output of V1 is 20”</a:t>
            </a:r>
            <a:endParaRPr lang="en-US" sz="3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2438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#V</a:t>
            </a:r>
            <a:r>
              <a:rPr lang="en-US" sz="2800" baseline="-25000" dirty="0" smtClean="0"/>
              <a:t>1 </a:t>
            </a:r>
            <a:r>
              <a:rPr lang="en-US" sz="2800" dirty="0" smtClean="0"/>
              <a:t>= 20</a:t>
            </a:r>
            <a:endParaRPr lang="en-US" sz="28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40386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(y) :- R(-,y),S(y)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4851975"/>
            <a:ext cx="80772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“The number of values in the output V</a:t>
            </a:r>
            <a:r>
              <a:rPr lang="en-US" sz="3200" i="1" baseline="-25000" dirty="0" smtClean="0"/>
              <a:t>2 </a:t>
            </a:r>
            <a:r>
              <a:rPr lang="en-US" sz="3200" i="1" dirty="0" smtClean="0"/>
              <a:t>is 50”</a:t>
            </a:r>
            <a:endParaRPr lang="en-US" sz="32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4089975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#V</a:t>
            </a:r>
            <a:r>
              <a:rPr lang="en-US" sz="2800" baseline="-25000" dirty="0"/>
              <a:t>2</a:t>
            </a:r>
            <a:r>
              <a:rPr lang="en-US" sz="2800" baseline="-25000" dirty="0" smtClean="0"/>
              <a:t> </a:t>
            </a:r>
            <a:r>
              <a:rPr lang="en-US" sz="2800" dirty="0" smtClean="0"/>
              <a:t>= 50</a:t>
            </a:r>
            <a:endParaRPr lang="en-US" sz="28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1447800" y="5801380"/>
            <a:ext cx="57150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 </a:t>
            </a:r>
            <a:r>
              <a:rPr lang="en-US" sz="2800" i="1" dirty="0" smtClean="0"/>
              <a:t>program</a:t>
            </a:r>
            <a:r>
              <a:rPr lang="en-US" sz="2800" dirty="0" smtClean="0"/>
              <a:t> is a set of assertions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05600" y="0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V(x) :- R(</a:t>
            </a:r>
            <a:r>
              <a:rPr lang="en-US" dirty="0" err="1" smtClean="0"/>
              <a:t>x,y</a:t>
            </a:r>
            <a:r>
              <a:rPr lang="en-US" dirty="0" smtClean="0"/>
              <a:t>), …. #V= 10</a:t>
            </a:r>
            <a:r>
              <a:rPr lang="en-US" baseline="30000" dirty="0" smtClean="0"/>
              <a:t>6</a:t>
            </a:r>
            <a:endParaRPr lang="en-US" baseline="300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as a Probabilistic Database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6096000" cy="6095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 smtClean="0"/>
              <a:t>Intuitively, # is “Expected Value”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24384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(x) :- R(x,-)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4419600"/>
            <a:ext cx="7086600" cy="1077218"/>
          </a:xfrm>
          <a:prstGeom prst="rect">
            <a:avLst/>
          </a:prstGeom>
          <a:solidFill>
            <a:srgbClr val="FFFEB8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 </a:t>
            </a:r>
            <a:r>
              <a:rPr lang="en-US" sz="3200" i="1" dirty="0" smtClean="0"/>
              <a:t>model</a:t>
            </a:r>
            <a:r>
              <a:rPr lang="en-US" sz="3200" dirty="0" smtClean="0"/>
              <a:t> is a probabilistic database </a:t>
            </a:r>
            <a:r>
              <a:rPr lang="en-US" sz="3200" dirty="0" err="1" smtClean="0"/>
              <a:t>s.t</a:t>
            </a:r>
            <a:r>
              <a:rPr lang="en-US" sz="3200" dirty="0" smtClean="0"/>
              <a:t>. </a:t>
            </a:r>
          </a:p>
          <a:p>
            <a:r>
              <a:rPr lang="en-US" sz="3200" i="1" dirty="0" smtClean="0"/>
              <a:t>the expected number of </a:t>
            </a:r>
            <a:r>
              <a:rPr lang="en-US" sz="3200" i="1" dirty="0" err="1" smtClean="0"/>
              <a:t>tuples</a:t>
            </a:r>
            <a:r>
              <a:rPr lang="en-US" sz="3200" dirty="0" smtClean="0"/>
              <a:t> in V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 is 20</a:t>
            </a:r>
            <a:r>
              <a:rPr lang="en-US" sz="2800" dirty="0" smtClean="0"/>
              <a:t>.</a:t>
            </a:r>
            <a:endParaRPr lang="en-US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209800" y="5791200"/>
            <a:ext cx="40386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Ok, but </a:t>
            </a:r>
            <a:r>
              <a:rPr lang="en-US" sz="2800" i="1" dirty="0" smtClean="0"/>
              <a:t>which</a:t>
            </a:r>
            <a:r>
              <a:rPr lang="en-US" sz="2800" dirty="0" smtClean="0"/>
              <a:t> </a:t>
            </a:r>
            <a:r>
              <a:rPr lang="en-US" sz="2800" dirty="0" err="1" smtClean="0"/>
              <a:t>pdb</a:t>
            </a:r>
            <a:r>
              <a:rPr lang="en-US" sz="2800" dirty="0" smtClean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2438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#V</a:t>
            </a:r>
            <a:r>
              <a:rPr lang="en-US" sz="2800" baseline="-25000" dirty="0" smtClean="0"/>
              <a:t>1 </a:t>
            </a:r>
            <a:r>
              <a:rPr lang="en-US" sz="2800" dirty="0" smtClean="0"/>
              <a:t>= 20</a:t>
            </a:r>
            <a:endParaRPr lang="en-US" sz="28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705600" y="0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V(x) :- R(</a:t>
            </a:r>
            <a:r>
              <a:rPr lang="en-US" dirty="0" err="1" smtClean="0"/>
              <a:t>x,y</a:t>
            </a:r>
            <a:r>
              <a:rPr lang="en-US" dirty="0" smtClean="0"/>
              <a:t>), …. #V= 10</a:t>
            </a:r>
            <a:r>
              <a:rPr lang="en-US" baseline="30000" dirty="0" smtClean="0"/>
              <a:t>6</a:t>
            </a:r>
            <a:endParaRPr lang="en-US" baseline="300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81000" y="3225225"/>
            <a:ext cx="83058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“The number of values in the output of V1 is 20”</a:t>
            </a:r>
            <a:endParaRPr lang="en-US" sz="3200" i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Desiderata for our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599"/>
          </a:xfrm>
        </p:spPr>
        <p:txBody>
          <a:bodyPr>
            <a:normAutofit/>
          </a:bodyPr>
          <a:lstStyle/>
          <a:p>
            <a:r>
              <a:rPr lang="en-US" u="sng" dirty="0" smtClean="0"/>
              <a:t>Two Desiderata for the distribution</a:t>
            </a:r>
            <a:endParaRPr lang="en-US" i="1" u="sng" dirty="0" smtClean="0"/>
          </a:p>
          <a:p>
            <a:pPr>
              <a:buNone/>
            </a:pPr>
            <a:r>
              <a:rPr lang="en-US" i="1" dirty="0" smtClean="0"/>
              <a:t>	</a:t>
            </a:r>
            <a:r>
              <a:rPr lang="en-US" b="1" dirty="0" smtClean="0"/>
              <a:t>(D1)</a:t>
            </a:r>
            <a:r>
              <a:rPr lang="en-US" dirty="0" smtClean="0"/>
              <a:t>:</a:t>
            </a:r>
            <a:r>
              <a:rPr lang="en-US" i="1" dirty="0" smtClean="0"/>
              <a:t> Should agree with provided statistics</a:t>
            </a:r>
          </a:p>
          <a:p>
            <a:pPr>
              <a:buNone/>
            </a:pPr>
            <a:r>
              <a:rPr lang="en-US" i="1" dirty="0" smtClean="0"/>
              <a:t>	</a:t>
            </a:r>
            <a:r>
              <a:rPr lang="en-US" b="1" dirty="0" smtClean="0"/>
              <a:t>(D2)</a:t>
            </a:r>
            <a:r>
              <a:rPr lang="en-US" dirty="0" smtClean="0"/>
              <a:t>:</a:t>
            </a:r>
            <a:r>
              <a:rPr lang="en-US" i="1" dirty="0" smtClean="0"/>
              <a:t> Should assume nothing else </a:t>
            </a:r>
          </a:p>
          <a:p>
            <a:pPr>
              <a:buNone/>
            </a:pPr>
            <a:r>
              <a:rPr lang="en-US" i="1" dirty="0" smtClean="0"/>
              <a:t>	</a:t>
            </a:r>
            <a:r>
              <a:rPr lang="en-US" i="1" dirty="0"/>
              <a:t>	</a:t>
            </a:r>
            <a:r>
              <a:rPr lang="en-US" i="1" dirty="0" smtClean="0"/>
              <a:t> </a:t>
            </a:r>
            <a:r>
              <a:rPr lang="en-US" dirty="0" smtClean="0"/>
              <a:t>	</a:t>
            </a:r>
          </a:p>
          <a:p>
            <a:pPr lvl="1">
              <a:buNone/>
            </a:pPr>
            <a:endParaRPr lang="en-US" i="1" dirty="0" smtClean="0"/>
          </a:p>
          <a:p>
            <a:endParaRPr lang="en-US" dirty="0" smtClean="0"/>
          </a:p>
          <a:p>
            <a:endParaRPr lang="en-US" i="1" dirty="0" smtClean="0"/>
          </a:p>
          <a:p>
            <a:pPr lvl="1">
              <a:buNone/>
            </a:pPr>
            <a:endParaRPr lang="en-US" dirty="0" smtClean="0"/>
          </a:p>
          <a:p>
            <a:endParaRPr lang="en-US" i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04800" y="3505200"/>
            <a:ext cx="80772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Approach: </a:t>
            </a:r>
            <a:r>
              <a:rPr lang="en-US" sz="3600" i="1" dirty="0" smtClean="0"/>
              <a:t>maximize entropy </a:t>
            </a:r>
            <a:r>
              <a:rPr lang="en-US" sz="3600" dirty="0" smtClean="0"/>
              <a:t>subject to D1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" y="5039380"/>
            <a:ext cx="8763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 smtClean="0"/>
              <a:t>Challenge: </a:t>
            </a:r>
            <a:r>
              <a:rPr lang="en-US" sz="3200" dirty="0" smtClean="0"/>
              <a:t>Compute </a:t>
            </a:r>
            <a:r>
              <a:rPr lang="en-US" sz="3200" dirty="0" err="1" smtClean="0"/>
              <a:t>params</a:t>
            </a:r>
            <a:r>
              <a:rPr lang="en-US" sz="3200" dirty="0" smtClean="0"/>
              <a:t> of </a:t>
            </a:r>
            <a:r>
              <a:rPr lang="en-US" sz="3200" dirty="0" err="1" smtClean="0"/>
              <a:t>MaxEnt</a:t>
            </a:r>
            <a:r>
              <a:rPr lang="en-US" sz="3200" dirty="0" smtClean="0"/>
              <a:t> Distribution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066800" y="5877580"/>
            <a:ext cx="77724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/>
              <a:t>Technical Desideratum</a:t>
            </a:r>
            <a:r>
              <a:rPr lang="en-US" sz="2800" dirty="0" smtClean="0"/>
              <a:t>: want </a:t>
            </a:r>
            <a:r>
              <a:rPr lang="en-US" sz="2800" dirty="0" err="1" smtClean="0"/>
              <a:t>params</a:t>
            </a:r>
            <a:r>
              <a:rPr lang="en-US" sz="2800" dirty="0" smtClean="0"/>
              <a:t> </a:t>
            </a:r>
            <a:r>
              <a:rPr lang="en-US" sz="2800" i="1" dirty="0" smtClean="0"/>
              <a:t>analytically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705600" y="0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V(x) :- R(</a:t>
            </a:r>
            <a:r>
              <a:rPr lang="en-US" dirty="0" err="1" smtClean="0"/>
              <a:t>x,y</a:t>
            </a:r>
            <a:r>
              <a:rPr lang="en-US" dirty="0" smtClean="0"/>
              <a:t>), …. #V= 10</a:t>
            </a:r>
            <a:r>
              <a:rPr lang="en-US" baseline="30000" dirty="0" smtClean="0"/>
              <a:t>6</a:t>
            </a:r>
            <a:endParaRPr lang="en-US" baseline="30000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Statistical programs and desiderata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Semantics of Statistical Programs</a:t>
            </a:r>
          </a:p>
          <a:p>
            <a:endParaRPr lang="en-US" dirty="0" smtClean="0"/>
          </a:p>
          <a:p>
            <a:r>
              <a:rPr lang="en-US" dirty="0" smtClean="0"/>
              <a:t>Two examples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76200" y="2895600"/>
            <a:ext cx="381000" cy="338667"/>
          </a:xfrm>
          <a:prstGeom prst="rightArrow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Notation for Probabilistic Databases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a domain </a:t>
            </a:r>
            <a:r>
              <a:rPr lang="en-US" b="1" dirty="0" smtClean="0"/>
              <a:t>D</a:t>
            </a:r>
            <a:r>
              <a:rPr lang="en-US" dirty="0" smtClean="0"/>
              <a:t> of size n.</a:t>
            </a:r>
          </a:p>
          <a:p>
            <a:r>
              <a:rPr lang="en-US" dirty="0" smtClean="0"/>
              <a:t>Fix a schema </a:t>
            </a:r>
            <a:r>
              <a:rPr lang="en-US" b="1" dirty="0" smtClean="0"/>
              <a:t>R</a:t>
            </a:r>
            <a:r>
              <a:rPr lang="en-US" dirty="0" smtClean="0"/>
              <a:t>=R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,…</a:t>
            </a:r>
          </a:p>
          <a:p>
            <a:r>
              <a:rPr lang="en-US" dirty="0" smtClean="0"/>
              <a:t>Let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Inst(n)</a:t>
            </a:r>
            <a:r>
              <a:rPr lang="en-US" dirty="0" smtClean="0"/>
              <a:t> = all instances over </a:t>
            </a:r>
            <a:r>
              <a:rPr lang="en-US" b="1" dirty="0" smtClean="0"/>
              <a:t>R</a:t>
            </a:r>
            <a:r>
              <a:rPr lang="en-US" dirty="0" smtClean="0"/>
              <a:t> on </a:t>
            </a:r>
            <a:r>
              <a:rPr lang="en-US" b="1" dirty="0" smtClean="0"/>
              <a:t>D</a:t>
            </a:r>
          </a:p>
          <a:p>
            <a:r>
              <a:rPr lang="en-US" dirty="0" smtClean="0"/>
              <a:t>An element I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Inst</a:t>
            </a:r>
            <a:r>
              <a:rPr lang="en-US" dirty="0" smtClean="0"/>
              <a:t>(n) is called a world</a:t>
            </a:r>
            <a:endParaRPr lang="en-US" i="1" dirty="0" smtClean="0"/>
          </a:p>
          <a:p>
            <a:pPr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104-9087-49A3-BD71-4FC8A0B1E86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7|20.1|20.6|26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8.1|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4|9.4|0.2|5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3|17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8|25|27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1|3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1220</Words>
  <Application>Microsoft Office PowerPoint</Application>
  <PresentationFormat>On-screen Show (4:3)</PresentationFormat>
  <Paragraphs>265</Paragraphs>
  <Slides>28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Equation</vt:lpstr>
      <vt:lpstr>General Database Statistics  Using Maximum Entropy</vt:lpstr>
      <vt:lpstr>Study Cardinality Estimation</vt:lpstr>
      <vt:lpstr>Motivating Applications</vt:lpstr>
      <vt:lpstr>Outline</vt:lpstr>
      <vt:lpstr>Statistical Assertions</vt:lpstr>
      <vt:lpstr>Model as a Probabilistic Database</vt:lpstr>
      <vt:lpstr>Desiderata for our solution</vt:lpstr>
      <vt:lpstr>Outline</vt:lpstr>
      <vt:lpstr>Notation for Probabilistic Databases</vt:lpstr>
      <vt:lpstr>Notation for Probabilistic Databases</vt:lpstr>
      <vt:lpstr>The semantics of #</vt:lpstr>
      <vt:lpstr>Multiple Views</vt:lpstr>
      <vt:lpstr>Selecting the best one </vt:lpstr>
      <vt:lpstr>Selecting the best one </vt:lpstr>
      <vt:lpstr>Benefits of MaxEnt</vt:lpstr>
      <vt:lpstr>Outline</vt:lpstr>
      <vt:lpstr>Two quick Examples</vt:lpstr>
      <vt:lpstr>Example I: Random Graphs are EM</vt:lpstr>
      <vt:lpstr>Example I: Random Graphs are EM</vt:lpstr>
      <vt:lpstr>Example I: Random Graphs are EM</vt:lpstr>
      <vt:lpstr>Example II: an intersection model</vt:lpstr>
      <vt:lpstr>Example II: an intersection model</vt:lpstr>
      <vt:lpstr>Example II: an intersection model</vt:lpstr>
      <vt:lpstr>Example II: an intersection model</vt:lpstr>
      <vt:lpstr>Example II: an intersection model</vt:lpstr>
      <vt:lpstr>Example II: an intersection model</vt:lpstr>
      <vt:lpstr>Results in the paper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Database Statistics Using Maximum Entropy</dc:title>
  <dc:creator>chrisre</dc:creator>
  <cp:lastModifiedBy>chrisre</cp:lastModifiedBy>
  <cp:revision>85</cp:revision>
  <dcterms:created xsi:type="dcterms:W3CDTF">2009-08-22T17:31:44Z</dcterms:created>
  <dcterms:modified xsi:type="dcterms:W3CDTF">2009-08-25T22:25:44Z</dcterms:modified>
</cp:coreProperties>
</file>