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56" r:id="rId2"/>
    <p:sldId id="281" r:id="rId3"/>
    <p:sldId id="276" r:id="rId4"/>
    <p:sldId id="258" r:id="rId5"/>
    <p:sldId id="261" r:id="rId6"/>
    <p:sldId id="262" r:id="rId7"/>
    <p:sldId id="263" r:id="rId8"/>
    <p:sldId id="264" r:id="rId9"/>
    <p:sldId id="289" r:id="rId10"/>
    <p:sldId id="265" r:id="rId11"/>
    <p:sldId id="291" r:id="rId12"/>
    <p:sldId id="283" r:id="rId13"/>
    <p:sldId id="285" r:id="rId14"/>
    <p:sldId id="268" r:id="rId15"/>
    <p:sldId id="290" r:id="rId16"/>
    <p:sldId id="267" r:id="rId17"/>
    <p:sldId id="275" r:id="rId18"/>
    <p:sldId id="28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82167" autoAdjust="0"/>
  </p:normalViewPr>
  <p:slideViewPr>
    <p:cSldViewPr>
      <p:cViewPr varScale="1">
        <p:scale>
          <a:sx n="60" d="100"/>
          <a:sy n="60" d="100"/>
        </p:scale>
        <p:origin x="-10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37D6D-88DA-4C0E-A14F-B008C3CC9677}" type="datetimeFigureOut">
              <a:rPr lang="en-US" smtClean="0"/>
              <a:pPr/>
              <a:t>4/6/2009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8D88C2-E1EF-4B4C-B394-4DA54115C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D88C2-E1EF-4B4C-B394-4DA54115CC9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Prior Art distinction. Split the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D88C2-E1EF-4B4C-B394-4DA54115CC9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D88C2-E1EF-4B4C-B394-4DA54115CC9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D88C2-E1EF-4B4C-B394-4DA54115CC9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D88C2-E1EF-4B4C-B394-4DA54115CC9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D88C2-E1EF-4B4C-B394-4DA54115CC9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D88C2-E1EF-4B4C-B394-4DA54115CC9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D88C2-E1EF-4B4C-B394-4DA54115CC9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D88C2-E1EF-4B4C-B394-4DA54115CC9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D88C2-E1EF-4B4C-B394-4DA54115CC9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D88C2-E1EF-4B4C-B394-4DA54115CC9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Put</a:t>
            </a:r>
            <a:r>
              <a:rPr lang="en-US" baseline="0" dirty="0" smtClean="0"/>
              <a:t> the animations back in. And spend a lot of slide.</a:t>
            </a:r>
          </a:p>
          <a:p>
            <a:endParaRPr lang="en-US" dirty="0" smtClean="0"/>
          </a:p>
          <a:p>
            <a:r>
              <a:rPr lang="en-US" dirty="0" smtClean="0"/>
              <a:t>Technical</a:t>
            </a:r>
            <a:r>
              <a:rPr lang="en-US" baseline="0" dirty="0" smtClean="0"/>
              <a:t> challenge is the hard constraints – emphasize the challenge.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D88C2-E1EF-4B4C-B394-4DA54115CC9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D88C2-E1EF-4B4C-B394-4DA54115CC9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D88C2-E1EF-4B4C-B394-4DA54115CC9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Show</a:t>
            </a:r>
            <a:r>
              <a:rPr lang="en-US" baseline="0" dirty="0" smtClean="0"/>
              <a:t> the output here earlier.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D88C2-E1EF-4B4C-B394-4DA54115CC9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-- Note</a:t>
            </a:r>
            <a:r>
              <a:rPr lang="en-US" baseline="0" dirty="0" smtClean="0"/>
              <a:t> that these constraints are critical for interactive </a:t>
            </a:r>
            <a:r>
              <a:rPr lang="en-US" baseline="0" dirty="0" err="1" smtClean="0"/>
              <a:t>dedup</a:t>
            </a:r>
            <a:r>
              <a:rPr lang="en-US" baseline="0" dirty="0" smtClean="0"/>
              <a:t>. </a:t>
            </a:r>
          </a:p>
          <a:p>
            <a:endParaRPr lang="en-US" dirty="0" smtClean="0"/>
          </a:p>
          <a:p>
            <a:r>
              <a:rPr lang="en-US" dirty="0" smtClean="0"/>
              <a:t>--</a:t>
            </a:r>
            <a:r>
              <a:rPr lang="en-US" baseline="0" dirty="0" smtClean="0"/>
              <a:t> Emphasize the challenges of hard constraints. And spend a little time motivating the hard constraints.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D88C2-E1EF-4B4C-B394-4DA54115CC9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Spend</a:t>
            </a:r>
            <a:r>
              <a:rPr lang="en-US" baseline="0" dirty="0" smtClean="0"/>
              <a:t> time and fix the top two queries.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D88C2-E1EF-4B4C-B394-4DA54115CC9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D88C2-E1EF-4B4C-B394-4DA54115CC9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B0A4-00EC-4801-BE12-76B98AC44FF5}" type="datetime1">
              <a:rPr lang="en-US" smtClean="0"/>
              <a:pPr/>
              <a:t>4/6/2009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Large-scale deuplication using Constraints with Dedupalog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7682-BF9D-4F9F-A084-2591F0E57EB2}" type="datetime1">
              <a:rPr lang="en-US" smtClean="0"/>
              <a:pPr/>
              <a:t>4/6/2009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Large-scale deuplication using Constraints with Dedupalog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10BBA-914C-4E87-B72D-77A1D2BD0C7D}" type="datetime1">
              <a:rPr lang="en-US" smtClean="0"/>
              <a:pPr/>
              <a:t>4/6/2009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Large-scale deuplication using Constraints with Dedupalog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ED194-B32A-4701-8819-429F9485DBFD}" type="datetime1">
              <a:rPr lang="en-US" smtClean="0"/>
              <a:pPr/>
              <a:t>4/6/2009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Large-scale deuplication using Constraints with Dedupalog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5FF5-B46F-4406-B977-367A1A140A19}" type="datetime1">
              <a:rPr lang="en-US" smtClean="0"/>
              <a:pPr/>
              <a:t>4/6/2009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Large-scale deuplication using Constraints with Dedupalog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702B-FA50-4A96-A983-C8B1CD182BD3}" type="datetime1">
              <a:rPr lang="en-US" smtClean="0"/>
              <a:pPr/>
              <a:t>4/6/2009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Large-scale deuplication using Constraints with Dedupalog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7E0AC-33BF-4F2D-92D3-CAA83F0E42FC}" type="datetime1">
              <a:rPr lang="en-US" smtClean="0"/>
              <a:pPr/>
              <a:t>4/6/2009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Large-scale deuplication using Constraints with Dedupalog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56978-83BE-41C5-95C4-7691D1B604C6}" type="datetime1">
              <a:rPr lang="en-US" smtClean="0"/>
              <a:pPr/>
              <a:t>4/6/2009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Large-scale deuplication using Constraints with Dedupalog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72996-5968-4337-9E75-631420A14177}" type="datetime1">
              <a:rPr lang="en-US" smtClean="0"/>
              <a:pPr/>
              <a:t>4/6/2009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Large-scale deuplication using Constraints with Dedupalog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29B9-5C93-49C1-9339-2A35D42E06EC}" type="datetime1">
              <a:rPr lang="en-US" smtClean="0"/>
              <a:pPr/>
              <a:t>4/6/2009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Large-scale deuplication using Constraints with Dedupalog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12B98-AB69-4F31-98A0-0E256823D1E6}" type="datetime1">
              <a:rPr lang="en-US" smtClean="0"/>
              <a:pPr/>
              <a:t>4/6/2009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Large-scale deuplication using Constraints with Dedupalog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1AD19-290C-4FCE-87CB-62DD184DF6EE}" type="datetime1">
              <a:rPr lang="en-US" smtClean="0"/>
              <a:pPr/>
              <a:t>4/6/2009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Large-scale deuplication using Constraints with Dedupalog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557E0-8831-4D22-85C5-242C075588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Large-scale </a:t>
            </a:r>
            <a:r>
              <a:rPr lang="en-US" dirty="0" err="1" smtClean="0"/>
              <a:t>Deduplication</a:t>
            </a:r>
            <a:r>
              <a:rPr lang="en-US" dirty="0" smtClean="0"/>
              <a:t> using Constraints with </a:t>
            </a:r>
            <a:r>
              <a:rPr lang="en-US" dirty="0" err="1" smtClean="0"/>
              <a:t>Dedupalog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Arvind</a:t>
            </a:r>
            <a:r>
              <a:rPr lang="en-US" dirty="0" smtClean="0"/>
              <a:t> Arasu</a:t>
            </a:r>
            <a:r>
              <a:rPr lang="en-US" baseline="30000" dirty="0" smtClean="0"/>
              <a:t>1</a:t>
            </a:r>
            <a:r>
              <a:rPr lang="en-US" dirty="0" smtClean="0"/>
              <a:t>, </a:t>
            </a:r>
            <a:r>
              <a:rPr lang="en-US" b="1" dirty="0" smtClean="0"/>
              <a:t>Christopher Ré</a:t>
            </a:r>
            <a:r>
              <a:rPr lang="en-US" baseline="30000" dirty="0" smtClean="0"/>
              <a:t>2</a:t>
            </a:r>
            <a:r>
              <a:rPr lang="en-US" dirty="0" smtClean="0"/>
              <a:t>, and Dan Suciu</a:t>
            </a:r>
            <a:r>
              <a:rPr lang="en-US" baseline="30000" dirty="0" smtClean="0"/>
              <a:t>2</a:t>
            </a:r>
          </a:p>
          <a:p>
            <a:r>
              <a:rPr lang="en-US" baseline="30000" dirty="0" smtClean="0"/>
              <a:t>1</a:t>
            </a:r>
            <a:r>
              <a:rPr lang="en-US" dirty="0" smtClean="0"/>
              <a:t>Microsoft Research</a:t>
            </a:r>
          </a:p>
          <a:p>
            <a:r>
              <a:rPr lang="en-US" baseline="30000" dirty="0" smtClean="0"/>
              <a:t>2</a:t>
            </a:r>
            <a:r>
              <a:rPr lang="en-US" dirty="0" smtClean="0"/>
              <a:t>University of Washington</a:t>
            </a:r>
            <a:endParaRPr lang="en-US" dirty="0"/>
          </a:p>
        </p:txBody>
      </p:sp>
      <p:pic>
        <p:nvPicPr>
          <p:cNvPr id="4" name="Picture 3" descr="washington_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1" y="76201"/>
            <a:ext cx="1295399" cy="1295399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5" name="Picture 4" descr="image00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759759"/>
            <a:ext cx="1981200" cy="61184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44"/>
          <p:cNvSpPr/>
          <p:nvPr/>
        </p:nvSpPr>
        <p:spPr>
          <a:xfrm>
            <a:off x="5800600" y="3288793"/>
            <a:ext cx="1299952" cy="453088"/>
          </a:xfrm>
          <a:custGeom>
            <a:avLst/>
            <a:gdLst>
              <a:gd name="connsiteX0" fmla="*/ 334037 w 1299952"/>
              <a:gd name="connsiteY0" fmla="*/ 103717 h 453088"/>
              <a:gd name="connsiteX1" fmla="*/ 89338 w 1299952"/>
              <a:gd name="connsiteY1" fmla="*/ 90838 h 453088"/>
              <a:gd name="connsiteX2" fmla="*/ 50701 w 1299952"/>
              <a:gd name="connsiteY2" fmla="*/ 103717 h 453088"/>
              <a:gd name="connsiteX3" fmla="*/ 37823 w 1299952"/>
              <a:gd name="connsiteY3" fmla="*/ 142353 h 453088"/>
              <a:gd name="connsiteX4" fmla="*/ 12065 w 1299952"/>
              <a:gd name="connsiteY4" fmla="*/ 180990 h 453088"/>
              <a:gd name="connsiteX5" fmla="*/ 24944 w 1299952"/>
              <a:gd name="connsiteY5" fmla="*/ 387052 h 453088"/>
              <a:gd name="connsiteX6" fmla="*/ 102217 w 1299952"/>
              <a:gd name="connsiteY6" fmla="*/ 412810 h 453088"/>
              <a:gd name="connsiteX7" fmla="*/ 192369 w 1299952"/>
              <a:gd name="connsiteY7" fmla="*/ 438568 h 453088"/>
              <a:gd name="connsiteX8" fmla="*/ 243885 w 1299952"/>
              <a:gd name="connsiteY8" fmla="*/ 451446 h 453088"/>
              <a:gd name="connsiteX9" fmla="*/ 565856 w 1299952"/>
              <a:gd name="connsiteY9" fmla="*/ 438568 h 453088"/>
              <a:gd name="connsiteX10" fmla="*/ 617372 w 1299952"/>
              <a:gd name="connsiteY10" fmla="*/ 425689 h 453088"/>
              <a:gd name="connsiteX11" fmla="*/ 707524 w 1299952"/>
              <a:gd name="connsiteY11" fmla="*/ 412810 h 453088"/>
              <a:gd name="connsiteX12" fmla="*/ 823434 w 1299952"/>
              <a:gd name="connsiteY12" fmla="*/ 399931 h 453088"/>
              <a:gd name="connsiteX13" fmla="*/ 913586 w 1299952"/>
              <a:gd name="connsiteY13" fmla="*/ 387052 h 453088"/>
              <a:gd name="connsiteX14" fmla="*/ 1145406 w 1299952"/>
              <a:gd name="connsiteY14" fmla="*/ 374173 h 453088"/>
              <a:gd name="connsiteX15" fmla="*/ 1222679 w 1299952"/>
              <a:gd name="connsiteY15" fmla="*/ 348415 h 453088"/>
              <a:gd name="connsiteX16" fmla="*/ 1299952 w 1299952"/>
              <a:gd name="connsiteY16" fmla="*/ 296900 h 453088"/>
              <a:gd name="connsiteX17" fmla="*/ 1274194 w 1299952"/>
              <a:gd name="connsiteY17" fmla="*/ 116596 h 453088"/>
              <a:gd name="connsiteX18" fmla="*/ 1119648 w 1299952"/>
              <a:gd name="connsiteY18" fmla="*/ 26444 h 453088"/>
              <a:gd name="connsiteX19" fmla="*/ 939344 w 1299952"/>
              <a:gd name="connsiteY19" fmla="*/ 39322 h 453088"/>
              <a:gd name="connsiteX20" fmla="*/ 900707 w 1299952"/>
              <a:gd name="connsiteY20" fmla="*/ 65080 h 453088"/>
              <a:gd name="connsiteX21" fmla="*/ 823434 w 1299952"/>
              <a:gd name="connsiteY21" fmla="*/ 90838 h 453088"/>
              <a:gd name="connsiteX22" fmla="*/ 617372 w 1299952"/>
              <a:gd name="connsiteY22" fmla="*/ 129475 h 453088"/>
              <a:gd name="connsiteX23" fmla="*/ 540099 w 1299952"/>
              <a:gd name="connsiteY23" fmla="*/ 155232 h 453088"/>
              <a:gd name="connsiteX24" fmla="*/ 501462 w 1299952"/>
              <a:gd name="connsiteY24" fmla="*/ 168111 h 453088"/>
              <a:gd name="connsiteX25" fmla="*/ 398431 w 1299952"/>
              <a:gd name="connsiteY25" fmla="*/ 129475 h 453088"/>
              <a:gd name="connsiteX26" fmla="*/ 372673 w 1299952"/>
              <a:gd name="connsiteY26" fmla="*/ 90838 h 453088"/>
              <a:gd name="connsiteX27" fmla="*/ 334037 w 1299952"/>
              <a:gd name="connsiteY27" fmla="*/ 103717 h 45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99952" h="453088">
                <a:moveTo>
                  <a:pt x="334037" y="103717"/>
                </a:moveTo>
                <a:cubicBezTo>
                  <a:pt x="286815" y="103717"/>
                  <a:pt x="248760" y="73124"/>
                  <a:pt x="89338" y="90838"/>
                </a:cubicBezTo>
                <a:cubicBezTo>
                  <a:pt x="76459" y="95131"/>
                  <a:pt x="60300" y="94118"/>
                  <a:pt x="50701" y="103717"/>
                </a:cubicBezTo>
                <a:cubicBezTo>
                  <a:pt x="41102" y="113316"/>
                  <a:pt x="43894" y="130211"/>
                  <a:pt x="37823" y="142353"/>
                </a:cubicBezTo>
                <a:cubicBezTo>
                  <a:pt x="30901" y="156198"/>
                  <a:pt x="20651" y="168111"/>
                  <a:pt x="12065" y="180990"/>
                </a:cubicBezTo>
                <a:cubicBezTo>
                  <a:pt x="16358" y="249677"/>
                  <a:pt x="0" y="322910"/>
                  <a:pt x="24944" y="387052"/>
                </a:cubicBezTo>
                <a:cubicBezTo>
                  <a:pt x="34785" y="412357"/>
                  <a:pt x="75877" y="406225"/>
                  <a:pt x="102217" y="412810"/>
                </a:cubicBezTo>
                <a:cubicBezTo>
                  <a:pt x="263327" y="453088"/>
                  <a:pt x="62985" y="401603"/>
                  <a:pt x="192369" y="438568"/>
                </a:cubicBezTo>
                <a:cubicBezTo>
                  <a:pt x="209388" y="443431"/>
                  <a:pt x="226713" y="447153"/>
                  <a:pt x="243885" y="451446"/>
                </a:cubicBezTo>
                <a:cubicBezTo>
                  <a:pt x="351209" y="447153"/>
                  <a:pt x="458701" y="445958"/>
                  <a:pt x="565856" y="438568"/>
                </a:cubicBezTo>
                <a:cubicBezTo>
                  <a:pt x="583515" y="437350"/>
                  <a:pt x="599957" y="428855"/>
                  <a:pt x="617372" y="425689"/>
                </a:cubicBezTo>
                <a:cubicBezTo>
                  <a:pt x="647238" y="420259"/>
                  <a:pt x="677403" y="416575"/>
                  <a:pt x="707524" y="412810"/>
                </a:cubicBezTo>
                <a:cubicBezTo>
                  <a:pt x="746098" y="407988"/>
                  <a:pt x="784860" y="404753"/>
                  <a:pt x="823434" y="399931"/>
                </a:cubicBezTo>
                <a:cubicBezTo>
                  <a:pt x="853555" y="396166"/>
                  <a:pt x="883327" y="389473"/>
                  <a:pt x="913586" y="387052"/>
                </a:cubicBezTo>
                <a:cubicBezTo>
                  <a:pt x="990732" y="380880"/>
                  <a:pt x="1068133" y="378466"/>
                  <a:pt x="1145406" y="374173"/>
                </a:cubicBezTo>
                <a:cubicBezTo>
                  <a:pt x="1171164" y="365587"/>
                  <a:pt x="1200088" y="363476"/>
                  <a:pt x="1222679" y="348415"/>
                </a:cubicBezTo>
                <a:lnTo>
                  <a:pt x="1299952" y="296900"/>
                </a:lnTo>
                <a:cubicBezTo>
                  <a:pt x="1291366" y="236799"/>
                  <a:pt x="1286100" y="176129"/>
                  <a:pt x="1274194" y="116596"/>
                </a:cubicBezTo>
                <a:cubicBezTo>
                  <a:pt x="1250875" y="0"/>
                  <a:pt x="1249901" y="39468"/>
                  <a:pt x="1119648" y="26444"/>
                </a:cubicBezTo>
                <a:cubicBezTo>
                  <a:pt x="1059547" y="30737"/>
                  <a:pt x="998682" y="28851"/>
                  <a:pt x="939344" y="39322"/>
                </a:cubicBezTo>
                <a:cubicBezTo>
                  <a:pt x="924101" y="42012"/>
                  <a:pt x="914852" y="58793"/>
                  <a:pt x="900707" y="65080"/>
                </a:cubicBezTo>
                <a:cubicBezTo>
                  <a:pt x="875896" y="76107"/>
                  <a:pt x="849774" y="84253"/>
                  <a:pt x="823434" y="90838"/>
                </a:cubicBezTo>
                <a:cubicBezTo>
                  <a:pt x="686825" y="124990"/>
                  <a:pt x="755530" y="112205"/>
                  <a:pt x="617372" y="129475"/>
                </a:cubicBezTo>
                <a:lnTo>
                  <a:pt x="540099" y="155232"/>
                </a:lnTo>
                <a:lnTo>
                  <a:pt x="501462" y="168111"/>
                </a:lnTo>
                <a:cubicBezTo>
                  <a:pt x="455391" y="158897"/>
                  <a:pt x="431593" y="162636"/>
                  <a:pt x="398431" y="129475"/>
                </a:cubicBezTo>
                <a:cubicBezTo>
                  <a:pt x="387486" y="118530"/>
                  <a:pt x="381259" y="103717"/>
                  <a:pt x="372673" y="90838"/>
                </a:cubicBezTo>
                <a:cubicBezTo>
                  <a:pt x="328277" y="105637"/>
                  <a:pt x="381259" y="103717"/>
                  <a:pt x="334037" y="103717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6314941" y="3856149"/>
            <a:ext cx="798490" cy="746975"/>
          </a:xfrm>
          <a:custGeom>
            <a:avLst/>
            <a:gdLst>
              <a:gd name="connsiteX0" fmla="*/ 51515 w 798490"/>
              <a:gd name="connsiteY0" fmla="*/ 708338 h 746975"/>
              <a:gd name="connsiteX1" fmla="*/ 12879 w 798490"/>
              <a:gd name="connsiteY1" fmla="*/ 669702 h 746975"/>
              <a:gd name="connsiteX2" fmla="*/ 0 w 798490"/>
              <a:gd name="connsiteY2" fmla="*/ 631065 h 746975"/>
              <a:gd name="connsiteX3" fmla="*/ 38636 w 798490"/>
              <a:gd name="connsiteY3" fmla="*/ 450761 h 746975"/>
              <a:gd name="connsiteX4" fmla="*/ 90152 w 798490"/>
              <a:gd name="connsiteY4" fmla="*/ 373488 h 746975"/>
              <a:gd name="connsiteX5" fmla="*/ 128789 w 798490"/>
              <a:gd name="connsiteY5" fmla="*/ 347730 h 746975"/>
              <a:gd name="connsiteX6" fmla="*/ 231820 w 798490"/>
              <a:gd name="connsiteY6" fmla="*/ 231820 h 746975"/>
              <a:gd name="connsiteX7" fmla="*/ 283335 w 798490"/>
              <a:gd name="connsiteY7" fmla="*/ 206062 h 746975"/>
              <a:gd name="connsiteX8" fmla="*/ 321972 w 798490"/>
              <a:gd name="connsiteY8" fmla="*/ 180305 h 746975"/>
              <a:gd name="connsiteX9" fmla="*/ 373487 w 798490"/>
              <a:gd name="connsiteY9" fmla="*/ 103031 h 746975"/>
              <a:gd name="connsiteX10" fmla="*/ 399245 w 798490"/>
              <a:gd name="connsiteY10" fmla="*/ 64395 h 746975"/>
              <a:gd name="connsiteX11" fmla="*/ 553791 w 798490"/>
              <a:gd name="connsiteY11" fmla="*/ 0 h 746975"/>
              <a:gd name="connsiteX12" fmla="*/ 656822 w 798490"/>
              <a:gd name="connsiteY12" fmla="*/ 12879 h 746975"/>
              <a:gd name="connsiteX13" fmla="*/ 695459 w 798490"/>
              <a:gd name="connsiteY13" fmla="*/ 25758 h 746975"/>
              <a:gd name="connsiteX14" fmla="*/ 708338 w 798490"/>
              <a:gd name="connsiteY14" fmla="*/ 64395 h 746975"/>
              <a:gd name="connsiteX15" fmla="*/ 759853 w 798490"/>
              <a:gd name="connsiteY15" fmla="*/ 141668 h 746975"/>
              <a:gd name="connsiteX16" fmla="*/ 772732 w 798490"/>
              <a:gd name="connsiteY16" fmla="*/ 193183 h 746975"/>
              <a:gd name="connsiteX17" fmla="*/ 798490 w 798490"/>
              <a:gd name="connsiteY17" fmla="*/ 270457 h 746975"/>
              <a:gd name="connsiteX18" fmla="*/ 785611 w 798490"/>
              <a:gd name="connsiteY18" fmla="*/ 360609 h 746975"/>
              <a:gd name="connsiteX19" fmla="*/ 759853 w 798490"/>
              <a:gd name="connsiteY19" fmla="*/ 399245 h 746975"/>
              <a:gd name="connsiteX20" fmla="*/ 734096 w 798490"/>
              <a:gd name="connsiteY20" fmla="*/ 450761 h 746975"/>
              <a:gd name="connsiteX21" fmla="*/ 721217 w 798490"/>
              <a:gd name="connsiteY21" fmla="*/ 502276 h 746975"/>
              <a:gd name="connsiteX22" fmla="*/ 605307 w 798490"/>
              <a:gd name="connsiteY22" fmla="*/ 579550 h 746975"/>
              <a:gd name="connsiteX23" fmla="*/ 528034 w 798490"/>
              <a:gd name="connsiteY23" fmla="*/ 643944 h 746975"/>
              <a:gd name="connsiteX24" fmla="*/ 489397 w 798490"/>
              <a:gd name="connsiteY24" fmla="*/ 682581 h 746975"/>
              <a:gd name="connsiteX25" fmla="*/ 412124 w 798490"/>
              <a:gd name="connsiteY25" fmla="*/ 708338 h 746975"/>
              <a:gd name="connsiteX26" fmla="*/ 321972 w 798490"/>
              <a:gd name="connsiteY26" fmla="*/ 734096 h 746975"/>
              <a:gd name="connsiteX27" fmla="*/ 206062 w 798490"/>
              <a:gd name="connsiteY27" fmla="*/ 746975 h 746975"/>
              <a:gd name="connsiteX28" fmla="*/ 167425 w 798490"/>
              <a:gd name="connsiteY28" fmla="*/ 734096 h 746975"/>
              <a:gd name="connsiteX29" fmla="*/ 51515 w 798490"/>
              <a:gd name="connsiteY29" fmla="*/ 708338 h 746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98490" h="746975">
                <a:moveTo>
                  <a:pt x="51515" y="708338"/>
                </a:moveTo>
                <a:cubicBezTo>
                  <a:pt x="25757" y="697606"/>
                  <a:pt x="22982" y="684856"/>
                  <a:pt x="12879" y="669702"/>
                </a:cubicBezTo>
                <a:cubicBezTo>
                  <a:pt x="5349" y="658406"/>
                  <a:pt x="0" y="644641"/>
                  <a:pt x="0" y="631065"/>
                </a:cubicBezTo>
                <a:cubicBezTo>
                  <a:pt x="0" y="565534"/>
                  <a:pt x="7619" y="507626"/>
                  <a:pt x="38636" y="450761"/>
                </a:cubicBezTo>
                <a:cubicBezTo>
                  <a:pt x="53460" y="423584"/>
                  <a:pt x="64394" y="390660"/>
                  <a:pt x="90152" y="373488"/>
                </a:cubicBezTo>
                <a:cubicBezTo>
                  <a:pt x="103031" y="364902"/>
                  <a:pt x="117844" y="358675"/>
                  <a:pt x="128789" y="347730"/>
                </a:cubicBezTo>
                <a:cubicBezTo>
                  <a:pt x="165342" y="311177"/>
                  <a:pt x="193714" y="266751"/>
                  <a:pt x="231820" y="231820"/>
                </a:cubicBezTo>
                <a:cubicBezTo>
                  <a:pt x="245972" y="218847"/>
                  <a:pt x="266666" y="215587"/>
                  <a:pt x="283335" y="206062"/>
                </a:cubicBezTo>
                <a:cubicBezTo>
                  <a:pt x="296774" y="198383"/>
                  <a:pt x="309093" y="188891"/>
                  <a:pt x="321972" y="180305"/>
                </a:cubicBezTo>
                <a:cubicBezTo>
                  <a:pt x="345385" y="86652"/>
                  <a:pt x="314194" y="162324"/>
                  <a:pt x="373487" y="103031"/>
                </a:cubicBezTo>
                <a:cubicBezTo>
                  <a:pt x="384432" y="92086"/>
                  <a:pt x="387596" y="74588"/>
                  <a:pt x="399245" y="64395"/>
                </a:cubicBezTo>
                <a:cubicBezTo>
                  <a:pt x="469129" y="3247"/>
                  <a:pt x="470543" y="13875"/>
                  <a:pt x="553791" y="0"/>
                </a:cubicBezTo>
                <a:cubicBezTo>
                  <a:pt x="588135" y="4293"/>
                  <a:pt x="622769" y="6688"/>
                  <a:pt x="656822" y="12879"/>
                </a:cubicBezTo>
                <a:cubicBezTo>
                  <a:pt x="670179" y="15308"/>
                  <a:pt x="685860" y="16159"/>
                  <a:pt x="695459" y="25758"/>
                </a:cubicBezTo>
                <a:cubicBezTo>
                  <a:pt x="705058" y="35357"/>
                  <a:pt x="701745" y="52528"/>
                  <a:pt x="708338" y="64395"/>
                </a:cubicBezTo>
                <a:cubicBezTo>
                  <a:pt x="723372" y="91456"/>
                  <a:pt x="759853" y="141668"/>
                  <a:pt x="759853" y="141668"/>
                </a:cubicBezTo>
                <a:cubicBezTo>
                  <a:pt x="764146" y="158840"/>
                  <a:pt x="767646" y="176229"/>
                  <a:pt x="772732" y="193183"/>
                </a:cubicBezTo>
                <a:cubicBezTo>
                  <a:pt x="780534" y="219189"/>
                  <a:pt x="798490" y="270457"/>
                  <a:pt x="798490" y="270457"/>
                </a:cubicBezTo>
                <a:cubicBezTo>
                  <a:pt x="794197" y="300508"/>
                  <a:pt x="794334" y="331533"/>
                  <a:pt x="785611" y="360609"/>
                </a:cubicBezTo>
                <a:cubicBezTo>
                  <a:pt x="781163" y="375435"/>
                  <a:pt x="767532" y="385806"/>
                  <a:pt x="759853" y="399245"/>
                </a:cubicBezTo>
                <a:cubicBezTo>
                  <a:pt x="750328" y="415914"/>
                  <a:pt x="740837" y="432785"/>
                  <a:pt x="734096" y="450761"/>
                </a:cubicBezTo>
                <a:cubicBezTo>
                  <a:pt x="727881" y="467334"/>
                  <a:pt x="732873" y="488955"/>
                  <a:pt x="721217" y="502276"/>
                </a:cubicBezTo>
                <a:cubicBezTo>
                  <a:pt x="631084" y="605285"/>
                  <a:pt x="669692" y="515166"/>
                  <a:pt x="605307" y="579550"/>
                </a:cubicBezTo>
                <a:cubicBezTo>
                  <a:pt x="492418" y="692436"/>
                  <a:pt x="635624" y="554284"/>
                  <a:pt x="528034" y="643944"/>
                </a:cubicBezTo>
                <a:cubicBezTo>
                  <a:pt x="514042" y="655604"/>
                  <a:pt x="505319" y="673736"/>
                  <a:pt x="489397" y="682581"/>
                </a:cubicBezTo>
                <a:cubicBezTo>
                  <a:pt x="465663" y="695767"/>
                  <a:pt x="437882" y="699752"/>
                  <a:pt x="412124" y="708338"/>
                </a:cubicBezTo>
                <a:cubicBezTo>
                  <a:pt x="383273" y="717955"/>
                  <a:pt x="352004" y="729476"/>
                  <a:pt x="321972" y="734096"/>
                </a:cubicBezTo>
                <a:cubicBezTo>
                  <a:pt x="283550" y="740007"/>
                  <a:pt x="244699" y="742682"/>
                  <a:pt x="206062" y="746975"/>
                </a:cubicBezTo>
                <a:cubicBezTo>
                  <a:pt x="193183" y="742682"/>
                  <a:pt x="180522" y="737668"/>
                  <a:pt x="167425" y="734096"/>
                </a:cubicBezTo>
                <a:cubicBezTo>
                  <a:pt x="133272" y="724781"/>
                  <a:pt x="77273" y="719070"/>
                  <a:pt x="51515" y="708338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562600" y="3810000"/>
            <a:ext cx="533400" cy="381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248400" y="2895600"/>
            <a:ext cx="533400" cy="381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Background: </a:t>
            </a:r>
            <a:br>
              <a:rPr lang="en-US" dirty="0" smtClean="0"/>
            </a:br>
            <a:r>
              <a:rPr lang="en-US" dirty="0" smtClean="0"/>
              <a:t>Correlation Clustering (CC)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6200" y="0"/>
            <a:ext cx="1183337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Semantics</a:t>
            </a:r>
            <a:endParaRPr lang="en-US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Oval 8"/>
          <p:cNvSpPr/>
          <p:nvPr/>
        </p:nvSpPr>
        <p:spPr>
          <a:xfrm>
            <a:off x="6400800" y="30480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858000" y="34290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6858000" y="3962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400800" y="4343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715000" y="3962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477000" y="2667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VLDBJ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086600" y="328826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VLDB conf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10400" y="3810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ICDE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29400" y="43434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International Conf. DE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0" y="41910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ICDT</a:t>
            </a:r>
          </a:p>
        </p:txBody>
      </p:sp>
      <p:cxnSp>
        <p:nvCxnSpPr>
          <p:cNvPr id="26" name="Straight Connector 25"/>
          <p:cNvCxnSpPr>
            <a:stCxn id="9" idx="5"/>
            <a:endCxn id="10" idx="1"/>
          </p:cNvCxnSpPr>
          <p:nvPr/>
        </p:nvCxnSpPr>
        <p:spPr>
          <a:xfrm rot="16200000" flipH="1">
            <a:off x="6568982" y="3139982"/>
            <a:ext cx="273236" cy="349436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3" idx="6"/>
            <a:endCxn id="11" idx="2"/>
          </p:cNvCxnSpPr>
          <p:nvPr/>
        </p:nvCxnSpPr>
        <p:spPr>
          <a:xfrm>
            <a:off x="5867400" y="4038600"/>
            <a:ext cx="990600" cy="158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5943600" y="3493532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486400" y="3124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VLDB</a:t>
            </a:r>
          </a:p>
        </p:txBody>
      </p:sp>
      <p:cxnSp>
        <p:nvCxnSpPr>
          <p:cNvPr id="33" name="Straight Connector 32"/>
          <p:cNvCxnSpPr>
            <a:stCxn id="31" idx="6"/>
            <a:endCxn id="10" idx="2"/>
          </p:cNvCxnSpPr>
          <p:nvPr/>
        </p:nvCxnSpPr>
        <p:spPr>
          <a:xfrm flipV="1">
            <a:off x="6096000" y="3505200"/>
            <a:ext cx="762000" cy="6453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76200" y="5024735"/>
            <a:ext cx="807720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Cost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J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*)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800" dirty="0" smtClean="0"/>
              <a:t>= |{ (</a:t>
            </a:r>
            <a:r>
              <a:rPr lang="en-US" sz="2800" dirty="0" err="1" smtClean="0">
                <a:latin typeface="Courier New" pitchFamily="49" charset="0"/>
                <a:cs typeface="Courier New" pitchFamily="49" charset="0"/>
              </a:rPr>
              <a:t>i,j</a:t>
            </a:r>
            <a:r>
              <a:rPr lang="en-US" sz="2800" dirty="0" smtClean="0"/>
              <a:t>) | (</a:t>
            </a:r>
            <a:r>
              <a:rPr lang="en-US" sz="2800" dirty="0" err="1" smtClean="0">
                <a:latin typeface="Courier New" pitchFamily="49" charset="0"/>
                <a:cs typeface="Courier New" pitchFamily="49" charset="0"/>
              </a:rPr>
              <a:t>i,j</a:t>
            </a:r>
            <a:r>
              <a:rPr lang="en-US" sz="2800" dirty="0" smtClean="0"/>
              <a:t>) </a:t>
            </a:r>
            <a:r>
              <a:rPr lang="en-US" sz="2800" dirty="0" smtClean="0">
                <a:sym typeface="Symbol"/>
              </a:rPr>
              <a:t></a:t>
            </a:r>
            <a:r>
              <a:rPr lang="en-US" sz="2800" dirty="0" smtClean="0"/>
              <a:t> </a:t>
            </a:r>
            <a:r>
              <a:rPr lang="en-US" sz="2800" b="1" dirty="0" smtClean="0"/>
              <a:t>J</a:t>
            </a:r>
            <a:r>
              <a:rPr lang="en-US" sz="2800" dirty="0" smtClean="0"/>
              <a:t>* </a:t>
            </a:r>
            <a:r>
              <a:rPr lang="en-US" sz="2800" b="1" dirty="0" err="1" smtClean="0">
                <a:sym typeface="Wingdings" pitchFamily="2" charset="2"/>
              </a:rPr>
              <a:t>xor</a:t>
            </a:r>
            <a:r>
              <a:rPr lang="en-US" sz="2800" dirty="0" smtClean="0">
                <a:sym typeface="Wingdings" pitchFamily="2" charset="2"/>
              </a:rPr>
              <a:t> (</a:t>
            </a:r>
            <a:r>
              <a:rPr lang="en-US" sz="2800" dirty="0" err="1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i,j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)</a:t>
            </a:r>
            <a:r>
              <a:rPr lang="en-US" sz="2800" dirty="0" smtClean="0">
                <a:sym typeface="Wingdings" pitchFamily="2" charset="2"/>
              </a:rPr>
              <a:t> in 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E</a:t>
            </a:r>
            <a:r>
              <a:rPr lang="en-US" sz="2800" dirty="0" smtClean="0">
                <a:sym typeface="Wingdings" pitchFamily="2" charset="2"/>
              </a:rPr>
              <a:t>}|</a:t>
            </a:r>
            <a:endParaRPr lang="en-US" sz="2800" dirty="0"/>
          </a:p>
        </p:txBody>
      </p:sp>
      <p:sp>
        <p:nvSpPr>
          <p:cNvPr id="47" name="TextBox 46"/>
          <p:cNvSpPr txBox="1"/>
          <p:nvPr/>
        </p:nvSpPr>
        <p:spPr>
          <a:xfrm>
            <a:off x="7391400" y="2590800"/>
            <a:ext cx="144780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Cost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J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*)</a:t>
            </a:r>
            <a:r>
              <a:rPr lang="en-US" dirty="0" smtClean="0"/>
              <a:t> = 3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6781800" y="5581471"/>
            <a:ext cx="2057400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/>
              <a:t>Minimize Disagreement cost</a:t>
            </a:r>
            <a:endParaRPr lang="en-US" sz="2400" i="1" dirty="0"/>
          </a:p>
        </p:txBody>
      </p:sp>
      <p:sp>
        <p:nvSpPr>
          <p:cNvPr id="38" name="TextBox 37"/>
          <p:cNvSpPr txBox="1"/>
          <p:nvPr/>
        </p:nvSpPr>
        <p:spPr>
          <a:xfrm>
            <a:off x="76200" y="5867400"/>
            <a:ext cx="6172200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Thm</a:t>
            </a:r>
            <a:r>
              <a:rPr lang="en-US" sz="2400" b="1" dirty="0" smtClean="0"/>
              <a:t> [</a:t>
            </a:r>
            <a:r>
              <a:rPr lang="en-US" sz="2400" b="1" dirty="0" err="1" smtClean="0"/>
              <a:t>Bansal</a:t>
            </a:r>
            <a:r>
              <a:rPr lang="en-US" sz="2400" b="1" dirty="0" smtClean="0"/>
              <a:t> et al. 03]: </a:t>
            </a:r>
            <a:r>
              <a:rPr lang="en-US" sz="2400" dirty="0" smtClean="0"/>
              <a:t>N</a:t>
            </a:r>
            <a:r>
              <a:rPr lang="en-US" sz="2400" b="1" dirty="0" smtClean="0"/>
              <a:t>P</a:t>
            </a:r>
            <a:r>
              <a:rPr lang="en-US" sz="2400" dirty="0" smtClean="0"/>
              <a:t>-Hard</a:t>
            </a:r>
            <a:r>
              <a:rPr lang="en-US" sz="2400" b="1" dirty="0" smtClean="0"/>
              <a:t> </a:t>
            </a:r>
            <a:r>
              <a:rPr lang="en-US" sz="2400" dirty="0" smtClean="0"/>
              <a:t>to find optimal </a:t>
            </a:r>
          </a:p>
          <a:p>
            <a:r>
              <a:rPr lang="en-US" sz="2400" b="1" dirty="0" err="1" smtClean="0"/>
              <a:t>Thm</a:t>
            </a:r>
            <a:r>
              <a:rPr lang="en-US" sz="2400" b="1" dirty="0" smtClean="0"/>
              <a:t> [</a:t>
            </a:r>
            <a:r>
              <a:rPr lang="en-US" sz="2400" b="1" dirty="0" err="1" smtClean="0"/>
              <a:t>Ailon</a:t>
            </a:r>
            <a:r>
              <a:rPr lang="en-US" sz="2400" b="1" dirty="0" smtClean="0"/>
              <a:t> et al. 05]  : 3-approx </a:t>
            </a:r>
            <a:r>
              <a:rPr lang="en-US" sz="2400" dirty="0" smtClean="0"/>
              <a:t>of optimal</a:t>
            </a:r>
            <a:endParaRPr lang="en-US" sz="2400" dirty="0"/>
          </a:p>
        </p:txBody>
      </p:sp>
      <p:sp>
        <p:nvSpPr>
          <p:cNvPr id="37" name="Slide Number Placeholder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46" name="Group 25"/>
          <p:cNvGrpSpPr/>
          <p:nvPr/>
        </p:nvGrpSpPr>
        <p:grpSpPr>
          <a:xfrm>
            <a:off x="8590280" y="0"/>
            <a:ext cx="553720" cy="638908"/>
            <a:chOff x="8219440" y="2667000"/>
            <a:chExt cx="553720" cy="638908"/>
          </a:xfrm>
        </p:grpSpPr>
        <p:grpSp>
          <p:nvGrpSpPr>
            <p:cNvPr id="48" name="Group 23"/>
            <p:cNvGrpSpPr/>
            <p:nvPr/>
          </p:nvGrpSpPr>
          <p:grpSpPr>
            <a:xfrm>
              <a:off x="8229609" y="2697963"/>
              <a:ext cx="457201" cy="503395"/>
              <a:chOff x="7891425" y="2590800"/>
              <a:chExt cx="871575" cy="959637"/>
            </a:xfrm>
          </p:grpSpPr>
          <p:sp>
            <p:nvSpPr>
              <p:cNvPr id="51" name="Freeform 50"/>
              <p:cNvSpPr/>
              <p:nvPr/>
            </p:nvSpPr>
            <p:spPr>
              <a:xfrm>
                <a:off x="8025182" y="2811776"/>
                <a:ext cx="730580" cy="254638"/>
              </a:xfrm>
              <a:custGeom>
                <a:avLst/>
                <a:gdLst>
                  <a:gd name="connsiteX0" fmla="*/ 334037 w 1299952"/>
                  <a:gd name="connsiteY0" fmla="*/ 103717 h 453088"/>
                  <a:gd name="connsiteX1" fmla="*/ 89338 w 1299952"/>
                  <a:gd name="connsiteY1" fmla="*/ 90838 h 453088"/>
                  <a:gd name="connsiteX2" fmla="*/ 50701 w 1299952"/>
                  <a:gd name="connsiteY2" fmla="*/ 103717 h 453088"/>
                  <a:gd name="connsiteX3" fmla="*/ 37823 w 1299952"/>
                  <a:gd name="connsiteY3" fmla="*/ 142353 h 453088"/>
                  <a:gd name="connsiteX4" fmla="*/ 12065 w 1299952"/>
                  <a:gd name="connsiteY4" fmla="*/ 180990 h 453088"/>
                  <a:gd name="connsiteX5" fmla="*/ 24944 w 1299952"/>
                  <a:gd name="connsiteY5" fmla="*/ 387052 h 453088"/>
                  <a:gd name="connsiteX6" fmla="*/ 102217 w 1299952"/>
                  <a:gd name="connsiteY6" fmla="*/ 412810 h 453088"/>
                  <a:gd name="connsiteX7" fmla="*/ 192369 w 1299952"/>
                  <a:gd name="connsiteY7" fmla="*/ 438568 h 453088"/>
                  <a:gd name="connsiteX8" fmla="*/ 243885 w 1299952"/>
                  <a:gd name="connsiteY8" fmla="*/ 451446 h 453088"/>
                  <a:gd name="connsiteX9" fmla="*/ 565856 w 1299952"/>
                  <a:gd name="connsiteY9" fmla="*/ 438568 h 453088"/>
                  <a:gd name="connsiteX10" fmla="*/ 617372 w 1299952"/>
                  <a:gd name="connsiteY10" fmla="*/ 425689 h 453088"/>
                  <a:gd name="connsiteX11" fmla="*/ 707524 w 1299952"/>
                  <a:gd name="connsiteY11" fmla="*/ 412810 h 453088"/>
                  <a:gd name="connsiteX12" fmla="*/ 823434 w 1299952"/>
                  <a:gd name="connsiteY12" fmla="*/ 399931 h 453088"/>
                  <a:gd name="connsiteX13" fmla="*/ 913586 w 1299952"/>
                  <a:gd name="connsiteY13" fmla="*/ 387052 h 453088"/>
                  <a:gd name="connsiteX14" fmla="*/ 1145406 w 1299952"/>
                  <a:gd name="connsiteY14" fmla="*/ 374173 h 453088"/>
                  <a:gd name="connsiteX15" fmla="*/ 1222679 w 1299952"/>
                  <a:gd name="connsiteY15" fmla="*/ 348415 h 453088"/>
                  <a:gd name="connsiteX16" fmla="*/ 1299952 w 1299952"/>
                  <a:gd name="connsiteY16" fmla="*/ 296900 h 453088"/>
                  <a:gd name="connsiteX17" fmla="*/ 1274194 w 1299952"/>
                  <a:gd name="connsiteY17" fmla="*/ 116596 h 453088"/>
                  <a:gd name="connsiteX18" fmla="*/ 1119648 w 1299952"/>
                  <a:gd name="connsiteY18" fmla="*/ 26444 h 453088"/>
                  <a:gd name="connsiteX19" fmla="*/ 939344 w 1299952"/>
                  <a:gd name="connsiteY19" fmla="*/ 39322 h 453088"/>
                  <a:gd name="connsiteX20" fmla="*/ 900707 w 1299952"/>
                  <a:gd name="connsiteY20" fmla="*/ 65080 h 453088"/>
                  <a:gd name="connsiteX21" fmla="*/ 823434 w 1299952"/>
                  <a:gd name="connsiteY21" fmla="*/ 90838 h 453088"/>
                  <a:gd name="connsiteX22" fmla="*/ 617372 w 1299952"/>
                  <a:gd name="connsiteY22" fmla="*/ 129475 h 453088"/>
                  <a:gd name="connsiteX23" fmla="*/ 540099 w 1299952"/>
                  <a:gd name="connsiteY23" fmla="*/ 155232 h 453088"/>
                  <a:gd name="connsiteX24" fmla="*/ 501462 w 1299952"/>
                  <a:gd name="connsiteY24" fmla="*/ 168111 h 453088"/>
                  <a:gd name="connsiteX25" fmla="*/ 398431 w 1299952"/>
                  <a:gd name="connsiteY25" fmla="*/ 129475 h 453088"/>
                  <a:gd name="connsiteX26" fmla="*/ 372673 w 1299952"/>
                  <a:gd name="connsiteY26" fmla="*/ 90838 h 453088"/>
                  <a:gd name="connsiteX27" fmla="*/ 334037 w 1299952"/>
                  <a:gd name="connsiteY27" fmla="*/ 103717 h 453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299952" h="453088">
                    <a:moveTo>
                      <a:pt x="334037" y="103717"/>
                    </a:moveTo>
                    <a:cubicBezTo>
                      <a:pt x="286815" y="103717"/>
                      <a:pt x="248760" y="73124"/>
                      <a:pt x="89338" y="90838"/>
                    </a:cubicBezTo>
                    <a:cubicBezTo>
                      <a:pt x="76459" y="95131"/>
                      <a:pt x="60300" y="94118"/>
                      <a:pt x="50701" y="103717"/>
                    </a:cubicBezTo>
                    <a:cubicBezTo>
                      <a:pt x="41102" y="113316"/>
                      <a:pt x="43894" y="130211"/>
                      <a:pt x="37823" y="142353"/>
                    </a:cubicBezTo>
                    <a:cubicBezTo>
                      <a:pt x="30901" y="156198"/>
                      <a:pt x="20651" y="168111"/>
                      <a:pt x="12065" y="180990"/>
                    </a:cubicBezTo>
                    <a:cubicBezTo>
                      <a:pt x="16358" y="249677"/>
                      <a:pt x="0" y="322910"/>
                      <a:pt x="24944" y="387052"/>
                    </a:cubicBezTo>
                    <a:cubicBezTo>
                      <a:pt x="34785" y="412357"/>
                      <a:pt x="75877" y="406225"/>
                      <a:pt x="102217" y="412810"/>
                    </a:cubicBezTo>
                    <a:cubicBezTo>
                      <a:pt x="263327" y="453088"/>
                      <a:pt x="62985" y="401603"/>
                      <a:pt x="192369" y="438568"/>
                    </a:cubicBezTo>
                    <a:cubicBezTo>
                      <a:pt x="209388" y="443431"/>
                      <a:pt x="226713" y="447153"/>
                      <a:pt x="243885" y="451446"/>
                    </a:cubicBezTo>
                    <a:cubicBezTo>
                      <a:pt x="351209" y="447153"/>
                      <a:pt x="458701" y="445958"/>
                      <a:pt x="565856" y="438568"/>
                    </a:cubicBezTo>
                    <a:cubicBezTo>
                      <a:pt x="583515" y="437350"/>
                      <a:pt x="599957" y="428855"/>
                      <a:pt x="617372" y="425689"/>
                    </a:cubicBezTo>
                    <a:cubicBezTo>
                      <a:pt x="647238" y="420259"/>
                      <a:pt x="677403" y="416575"/>
                      <a:pt x="707524" y="412810"/>
                    </a:cubicBezTo>
                    <a:cubicBezTo>
                      <a:pt x="746098" y="407988"/>
                      <a:pt x="784860" y="404753"/>
                      <a:pt x="823434" y="399931"/>
                    </a:cubicBezTo>
                    <a:cubicBezTo>
                      <a:pt x="853555" y="396166"/>
                      <a:pt x="883327" y="389473"/>
                      <a:pt x="913586" y="387052"/>
                    </a:cubicBezTo>
                    <a:cubicBezTo>
                      <a:pt x="990732" y="380880"/>
                      <a:pt x="1068133" y="378466"/>
                      <a:pt x="1145406" y="374173"/>
                    </a:cubicBezTo>
                    <a:cubicBezTo>
                      <a:pt x="1171164" y="365587"/>
                      <a:pt x="1200088" y="363476"/>
                      <a:pt x="1222679" y="348415"/>
                    </a:cubicBezTo>
                    <a:lnTo>
                      <a:pt x="1299952" y="296900"/>
                    </a:lnTo>
                    <a:cubicBezTo>
                      <a:pt x="1291366" y="236799"/>
                      <a:pt x="1286100" y="176129"/>
                      <a:pt x="1274194" y="116596"/>
                    </a:cubicBezTo>
                    <a:cubicBezTo>
                      <a:pt x="1250875" y="0"/>
                      <a:pt x="1249901" y="39468"/>
                      <a:pt x="1119648" y="26444"/>
                    </a:cubicBezTo>
                    <a:cubicBezTo>
                      <a:pt x="1059547" y="30737"/>
                      <a:pt x="998682" y="28851"/>
                      <a:pt x="939344" y="39322"/>
                    </a:cubicBezTo>
                    <a:cubicBezTo>
                      <a:pt x="924101" y="42012"/>
                      <a:pt x="914852" y="58793"/>
                      <a:pt x="900707" y="65080"/>
                    </a:cubicBezTo>
                    <a:cubicBezTo>
                      <a:pt x="875896" y="76107"/>
                      <a:pt x="849774" y="84253"/>
                      <a:pt x="823434" y="90838"/>
                    </a:cubicBezTo>
                    <a:cubicBezTo>
                      <a:pt x="686825" y="124990"/>
                      <a:pt x="755530" y="112205"/>
                      <a:pt x="617372" y="129475"/>
                    </a:cubicBezTo>
                    <a:lnTo>
                      <a:pt x="540099" y="155232"/>
                    </a:lnTo>
                    <a:lnTo>
                      <a:pt x="501462" y="168111"/>
                    </a:lnTo>
                    <a:cubicBezTo>
                      <a:pt x="455391" y="158897"/>
                      <a:pt x="431593" y="162636"/>
                      <a:pt x="398431" y="129475"/>
                    </a:cubicBezTo>
                    <a:cubicBezTo>
                      <a:pt x="387486" y="118530"/>
                      <a:pt x="381259" y="103717"/>
                      <a:pt x="372673" y="90838"/>
                    </a:cubicBezTo>
                    <a:cubicBezTo>
                      <a:pt x="328277" y="105637"/>
                      <a:pt x="381259" y="103717"/>
                      <a:pt x="334037" y="103717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Freeform 51"/>
              <p:cNvSpPr/>
              <p:nvPr/>
            </p:nvSpPr>
            <p:spPr>
              <a:xfrm>
                <a:off x="8314244" y="3130633"/>
                <a:ext cx="448756" cy="419804"/>
              </a:xfrm>
              <a:custGeom>
                <a:avLst/>
                <a:gdLst>
                  <a:gd name="connsiteX0" fmla="*/ 51515 w 798490"/>
                  <a:gd name="connsiteY0" fmla="*/ 708338 h 746975"/>
                  <a:gd name="connsiteX1" fmla="*/ 12879 w 798490"/>
                  <a:gd name="connsiteY1" fmla="*/ 669702 h 746975"/>
                  <a:gd name="connsiteX2" fmla="*/ 0 w 798490"/>
                  <a:gd name="connsiteY2" fmla="*/ 631065 h 746975"/>
                  <a:gd name="connsiteX3" fmla="*/ 38636 w 798490"/>
                  <a:gd name="connsiteY3" fmla="*/ 450761 h 746975"/>
                  <a:gd name="connsiteX4" fmla="*/ 90152 w 798490"/>
                  <a:gd name="connsiteY4" fmla="*/ 373488 h 746975"/>
                  <a:gd name="connsiteX5" fmla="*/ 128789 w 798490"/>
                  <a:gd name="connsiteY5" fmla="*/ 347730 h 746975"/>
                  <a:gd name="connsiteX6" fmla="*/ 231820 w 798490"/>
                  <a:gd name="connsiteY6" fmla="*/ 231820 h 746975"/>
                  <a:gd name="connsiteX7" fmla="*/ 283335 w 798490"/>
                  <a:gd name="connsiteY7" fmla="*/ 206062 h 746975"/>
                  <a:gd name="connsiteX8" fmla="*/ 321972 w 798490"/>
                  <a:gd name="connsiteY8" fmla="*/ 180305 h 746975"/>
                  <a:gd name="connsiteX9" fmla="*/ 373487 w 798490"/>
                  <a:gd name="connsiteY9" fmla="*/ 103031 h 746975"/>
                  <a:gd name="connsiteX10" fmla="*/ 399245 w 798490"/>
                  <a:gd name="connsiteY10" fmla="*/ 64395 h 746975"/>
                  <a:gd name="connsiteX11" fmla="*/ 553791 w 798490"/>
                  <a:gd name="connsiteY11" fmla="*/ 0 h 746975"/>
                  <a:gd name="connsiteX12" fmla="*/ 656822 w 798490"/>
                  <a:gd name="connsiteY12" fmla="*/ 12879 h 746975"/>
                  <a:gd name="connsiteX13" fmla="*/ 695459 w 798490"/>
                  <a:gd name="connsiteY13" fmla="*/ 25758 h 746975"/>
                  <a:gd name="connsiteX14" fmla="*/ 708338 w 798490"/>
                  <a:gd name="connsiteY14" fmla="*/ 64395 h 746975"/>
                  <a:gd name="connsiteX15" fmla="*/ 759853 w 798490"/>
                  <a:gd name="connsiteY15" fmla="*/ 141668 h 746975"/>
                  <a:gd name="connsiteX16" fmla="*/ 772732 w 798490"/>
                  <a:gd name="connsiteY16" fmla="*/ 193183 h 746975"/>
                  <a:gd name="connsiteX17" fmla="*/ 798490 w 798490"/>
                  <a:gd name="connsiteY17" fmla="*/ 270457 h 746975"/>
                  <a:gd name="connsiteX18" fmla="*/ 785611 w 798490"/>
                  <a:gd name="connsiteY18" fmla="*/ 360609 h 746975"/>
                  <a:gd name="connsiteX19" fmla="*/ 759853 w 798490"/>
                  <a:gd name="connsiteY19" fmla="*/ 399245 h 746975"/>
                  <a:gd name="connsiteX20" fmla="*/ 734096 w 798490"/>
                  <a:gd name="connsiteY20" fmla="*/ 450761 h 746975"/>
                  <a:gd name="connsiteX21" fmla="*/ 721217 w 798490"/>
                  <a:gd name="connsiteY21" fmla="*/ 502276 h 746975"/>
                  <a:gd name="connsiteX22" fmla="*/ 605307 w 798490"/>
                  <a:gd name="connsiteY22" fmla="*/ 579550 h 746975"/>
                  <a:gd name="connsiteX23" fmla="*/ 528034 w 798490"/>
                  <a:gd name="connsiteY23" fmla="*/ 643944 h 746975"/>
                  <a:gd name="connsiteX24" fmla="*/ 489397 w 798490"/>
                  <a:gd name="connsiteY24" fmla="*/ 682581 h 746975"/>
                  <a:gd name="connsiteX25" fmla="*/ 412124 w 798490"/>
                  <a:gd name="connsiteY25" fmla="*/ 708338 h 746975"/>
                  <a:gd name="connsiteX26" fmla="*/ 321972 w 798490"/>
                  <a:gd name="connsiteY26" fmla="*/ 734096 h 746975"/>
                  <a:gd name="connsiteX27" fmla="*/ 206062 w 798490"/>
                  <a:gd name="connsiteY27" fmla="*/ 746975 h 746975"/>
                  <a:gd name="connsiteX28" fmla="*/ 167425 w 798490"/>
                  <a:gd name="connsiteY28" fmla="*/ 734096 h 746975"/>
                  <a:gd name="connsiteX29" fmla="*/ 51515 w 798490"/>
                  <a:gd name="connsiteY29" fmla="*/ 708338 h 746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98490" h="746975">
                    <a:moveTo>
                      <a:pt x="51515" y="708338"/>
                    </a:moveTo>
                    <a:cubicBezTo>
                      <a:pt x="25757" y="697606"/>
                      <a:pt x="22982" y="684856"/>
                      <a:pt x="12879" y="669702"/>
                    </a:cubicBezTo>
                    <a:cubicBezTo>
                      <a:pt x="5349" y="658406"/>
                      <a:pt x="0" y="644641"/>
                      <a:pt x="0" y="631065"/>
                    </a:cubicBezTo>
                    <a:cubicBezTo>
                      <a:pt x="0" y="565534"/>
                      <a:pt x="7619" y="507626"/>
                      <a:pt x="38636" y="450761"/>
                    </a:cubicBezTo>
                    <a:cubicBezTo>
                      <a:pt x="53460" y="423584"/>
                      <a:pt x="64394" y="390660"/>
                      <a:pt x="90152" y="373488"/>
                    </a:cubicBezTo>
                    <a:cubicBezTo>
                      <a:pt x="103031" y="364902"/>
                      <a:pt x="117844" y="358675"/>
                      <a:pt x="128789" y="347730"/>
                    </a:cubicBezTo>
                    <a:cubicBezTo>
                      <a:pt x="165342" y="311177"/>
                      <a:pt x="193714" y="266751"/>
                      <a:pt x="231820" y="231820"/>
                    </a:cubicBezTo>
                    <a:cubicBezTo>
                      <a:pt x="245972" y="218847"/>
                      <a:pt x="266666" y="215587"/>
                      <a:pt x="283335" y="206062"/>
                    </a:cubicBezTo>
                    <a:cubicBezTo>
                      <a:pt x="296774" y="198383"/>
                      <a:pt x="309093" y="188891"/>
                      <a:pt x="321972" y="180305"/>
                    </a:cubicBezTo>
                    <a:cubicBezTo>
                      <a:pt x="345385" y="86652"/>
                      <a:pt x="314194" y="162324"/>
                      <a:pt x="373487" y="103031"/>
                    </a:cubicBezTo>
                    <a:cubicBezTo>
                      <a:pt x="384432" y="92086"/>
                      <a:pt x="387596" y="74588"/>
                      <a:pt x="399245" y="64395"/>
                    </a:cubicBezTo>
                    <a:cubicBezTo>
                      <a:pt x="469129" y="3247"/>
                      <a:pt x="470543" y="13875"/>
                      <a:pt x="553791" y="0"/>
                    </a:cubicBezTo>
                    <a:cubicBezTo>
                      <a:pt x="588135" y="4293"/>
                      <a:pt x="622769" y="6688"/>
                      <a:pt x="656822" y="12879"/>
                    </a:cubicBezTo>
                    <a:cubicBezTo>
                      <a:pt x="670179" y="15308"/>
                      <a:pt x="685860" y="16159"/>
                      <a:pt x="695459" y="25758"/>
                    </a:cubicBezTo>
                    <a:cubicBezTo>
                      <a:pt x="705058" y="35357"/>
                      <a:pt x="701745" y="52528"/>
                      <a:pt x="708338" y="64395"/>
                    </a:cubicBezTo>
                    <a:cubicBezTo>
                      <a:pt x="723372" y="91456"/>
                      <a:pt x="759853" y="141668"/>
                      <a:pt x="759853" y="141668"/>
                    </a:cubicBezTo>
                    <a:cubicBezTo>
                      <a:pt x="764146" y="158840"/>
                      <a:pt x="767646" y="176229"/>
                      <a:pt x="772732" y="193183"/>
                    </a:cubicBezTo>
                    <a:cubicBezTo>
                      <a:pt x="780534" y="219189"/>
                      <a:pt x="798490" y="270457"/>
                      <a:pt x="798490" y="270457"/>
                    </a:cubicBezTo>
                    <a:cubicBezTo>
                      <a:pt x="794197" y="300508"/>
                      <a:pt x="794334" y="331533"/>
                      <a:pt x="785611" y="360609"/>
                    </a:cubicBezTo>
                    <a:cubicBezTo>
                      <a:pt x="781163" y="375435"/>
                      <a:pt x="767532" y="385806"/>
                      <a:pt x="759853" y="399245"/>
                    </a:cubicBezTo>
                    <a:cubicBezTo>
                      <a:pt x="750328" y="415914"/>
                      <a:pt x="740837" y="432785"/>
                      <a:pt x="734096" y="450761"/>
                    </a:cubicBezTo>
                    <a:cubicBezTo>
                      <a:pt x="727881" y="467334"/>
                      <a:pt x="732873" y="488955"/>
                      <a:pt x="721217" y="502276"/>
                    </a:cubicBezTo>
                    <a:cubicBezTo>
                      <a:pt x="631084" y="605285"/>
                      <a:pt x="669692" y="515166"/>
                      <a:pt x="605307" y="579550"/>
                    </a:cubicBezTo>
                    <a:cubicBezTo>
                      <a:pt x="492418" y="692436"/>
                      <a:pt x="635624" y="554284"/>
                      <a:pt x="528034" y="643944"/>
                    </a:cubicBezTo>
                    <a:cubicBezTo>
                      <a:pt x="514042" y="655604"/>
                      <a:pt x="505319" y="673736"/>
                      <a:pt x="489397" y="682581"/>
                    </a:cubicBezTo>
                    <a:cubicBezTo>
                      <a:pt x="465663" y="695767"/>
                      <a:pt x="437882" y="699752"/>
                      <a:pt x="412124" y="708338"/>
                    </a:cubicBezTo>
                    <a:cubicBezTo>
                      <a:pt x="383273" y="717955"/>
                      <a:pt x="352004" y="729476"/>
                      <a:pt x="321972" y="734096"/>
                    </a:cubicBezTo>
                    <a:cubicBezTo>
                      <a:pt x="283550" y="740007"/>
                      <a:pt x="244699" y="742682"/>
                      <a:pt x="206062" y="746975"/>
                    </a:cubicBezTo>
                    <a:cubicBezTo>
                      <a:pt x="193183" y="742682"/>
                      <a:pt x="180522" y="737668"/>
                      <a:pt x="167425" y="734096"/>
                    </a:cubicBezTo>
                    <a:cubicBezTo>
                      <a:pt x="133272" y="724781"/>
                      <a:pt x="77273" y="719070"/>
                      <a:pt x="51515" y="708338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7891425" y="3147522"/>
                <a:ext cx="299774" cy="21412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8276848" y="2590800"/>
                <a:ext cx="299774" cy="21412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8362498" y="2676450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8619446" y="2890573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8619446" y="3190347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8362498" y="3404471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7977074" y="3233172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3" name="Straight Connector 62"/>
              <p:cNvCxnSpPr>
                <a:stCxn id="58" idx="5"/>
                <a:endCxn id="59" idx="1"/>
              </p:cNvCxnSpPr>
              <p:nvPr/>
            </p:nvCxnSpPr>
            <p:spPr>
              <a:xfrm rot="16200000" flipH="1">
                <a:off x="8457017" y="2728144"/>
                <a:ext cx="153560" cy="196385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>
                <a:stCxn id="62" idx="6"/>
                <a:endCxn id="60" idx="2"/>
              </p:cNvCxnSpPr>
              <p:nvPr/>
            </p:nvCxnSpPr>
            <p:spPr>
              <a:xfrm flipV="1">
                <a:off x="8062724" y="3233172"/>
                <a:ext cx="556722" cy="42825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Oval 64"/>
              <p:cNvSpPr/>
              <p:nvPr/>
            </p:nvSpPr>
            <p:spPr>
              <a:xfrm>
                <a:off x="8105549" y="2926841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66" name="Straight Connector 65"/>
              <p:cNvCxnSpPr>
                <a:stCxn id="65" idx="6"/>
                <a:endCxn id="59" idx="2"/>
              </p:cNvCxnSpPr>
              <p:nvPr/>
            </p:nvCxnSpPr>
            <p:spPr>
              <a:xfrm flipV="1">
                <a:off x="8191198" y="2933398"/>
                <a:ext cx="428248" cy="36267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>
                <a:stCxn id="61" idx="7"/>
                <a:endCxn id="60" idx="3"/>
              </p:cNvCxnSpPr>
              <p:nvPr/>
            </p:nvCxnSpPr>
            <p:spPr>
              <a:xfrm rot="5400000" flipH="1" flipV="1">
                <a:off x="8457017" y="3242041"/>
                <a:ext cx="153560" cy="19638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>
                <a:stCxn id="62" idx="6"/>
                <a:endCxn id="60" idx="2"/>
              </p:cNvCxnSpPr>
              <p:nvPr/>
            </p:nvCxnSpPr>
            <p:spPr>
              <a:xfrm flipV="1">
                <a:off x="8062724" y="3233172"/>
                <a:ext cx="556722" cy="4282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>
                <a:stCxn id="58" idx="5"/>
                <a:endCxn id="59" idx="1"/>
              </p:cNvCxnSpPr>
              <p:nvPr/>
            </p:nvCxnSpPr>
            <p:spPr>
              <a:xfrm rot="16200000" flipH="1">
                <a:off x="8457017" y="2728144"/>
                <a:ext cx="153560" cy="19638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Rectangle 48"/>
            <p:cNvSpPr/>
            <p:nvPr/>
          </p:nvSpPr>
          <p:spPr>
            <a:xfrm>
              <a:off x="8219440" y="2667000"/>
              <a:ext cx="553720" cy="6389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4" name="Rectangle 73"/>
          <p:cNvSpPr/>
          <p:nvPr/>
        </p:nvSpPr>
        <p:spPr>
          <a:xfrm>
            <a:off x="5105400" y="2514600"/>
            <a:ext cx="3810000" cy="22860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6" name="Straight Arrow Connector 75"/>
          <p:cNvCxnSpPr/>
          <p:nvPr/>
        </p:nvCxnSpPr>
        <p:spPr>
          <a:xfrm rot="10800000" flipV="1">
            <a:off x="6739944" y="3048000"/>
            <a:ext cx="422856" cy="20391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rot="5400000" flipH="1" flipV="1">
            <a:off x="5998872" y="4135728"/>
            <a:ext cx="381000" cy="1867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 rot="10800000">
            <a:off x="6781800" y="4191000"/>
            <a:ext cx="381000" cy="228600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381000" y="1531203"/>
            <a:ext cx="647700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Input</a:t>
            </a:r>
            <a:r>
              <a:rPr lang="en-US" sz="2400" dirty="0" smtClean="0"/>
              <a:t>: a graph (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V,E</a:t>
            </a:r>
            <a:r>
              <a:rPr lang="en-US" sz="2400" dirty="0" smtClean="0"/>
              <a:t>) --- </a:t>
            </a:r>
            <a:r>
              <a:rPr lang="en-US" sz="2400" b="1" u="sng" dirty="0" smtClean="0"/>
              <a:t>Output</a:t>
            </a:r>
            <a:r>
              <a:rPr lang="en-US" sz="2400" dirty="0" smtClean="0"/>
              <a:t>: Clusters of nodes</a:t>
            </a:r>
          </a:p>
          <a:p>
            <a:r>
              <a:rPr lang="en-US" sz="2400" dirty="0" smtClean="0"/>
              <a:t>An edge (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u,v</a:t>
            </a:r>
            <a:r>
              <a:rPr lang="en-US" sz="2400" dirty="0" smtClean="0"/>
              <a:t>) says 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u</a:t>
            </a:r>
            <a:r>
              <a:rPr lang="en-US" sz="2400" dirty="0" smtClean="0"/>
              <a:t> should be clustered with 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v</a:t>
            </a:r>
            <a:endParaRPr lang="en-US" sz="2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57200" y="251460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Positive edges</a:t>
            </a:r>
            <a:endParaRPr lang="en-US" sz="2400" dirty="0"/>
          </a:p>
        </p:txBody>
      </p:sp>
      <p:grpSp>
        <p:nvGrpSpPr>
          <p:cNvPr id="73" name="Group 72"/>
          <p:cNvGrpSpPr/>
          <p:nvPr/>
        </p:nvGrpSpPr>
        <p:grpSpPr>
          <a:xfrm>
            <a:off x="76200" y="2667000"/>
            <a:ext cx="381000" cy="152400"/>
            <a:chOff x="1066800" y="3886200"/>
            <a:chExt cx="381000" cy="152400"/>
          </a:xfrm>
        </p:grpSpPr>
        <p:cxnSp>
          <p:nvCxnSpPr>
            <p:cNvPr id="75" name="Straight Connector 74"/>
            <p:cNvCxnSpPr/>
            <p:nvPr/>
          </p:nvCxnSpPr>
          <p:spPr>
            <a:xfrm>
              <a:off x="1066800" y="3962400"/>
              <a:ext cx="381000" cy="1588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Rectangle 77"/>
            <p:cNvSpPr/>
            <p:nvPr/>
          </p:nvSpPr>
          <p:spPr>
            <a:xfrm>
              <a:off x="1066800" y="3886200"/>
              <a:ext cx="381000" cy="152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9" name="TextBox 78"/>
          <p:cNvSpPr txBox="1"/>
          <p:nvPr/>
        </p:nvSpPr>
        <p:spPr>
          <a:xfrm>
            <a:off x="457200" y="3135868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Negative edges are implicit</a:t>
            </a:r>
            <a:endParaRPr lang="en-US" sz="2400" dirty="0"/>
          </a:p>
        </p:txBody>
      </p:sp>
      <p:sp>
        <p:nvSpPr>
          <p:cNvPr id="81" name="TextBox 80"/>
          <p:cNvSpPr txBox="1"/>
          <p:nvPr/>
        </p:nvSpPr>
        <p:spPr>
          <a:xfrm>
            <a:off x="0" y="3135868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[-]</a:t>
            </a:r>
            <a:endParaRPr lang="en-US" b="1" dirty="0"/>
          </a:p>
        </p:txBody>
      </p:sp>
      <p:sp>
        <p:nvSpPr>
          <p:cNvPr id="83" name="TextBox 82"/>
          <p:cNvSpPr txBox="1"/>
          <p:nvPr/>
        </p:nvSpPr>
        <p:spPr>
          <a:xfrm>
            <a:off x="152400" y="3886200"/>
            <a:ext cx="30480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Denote a clustering </a:t>
            </a:r>
            <a:r>
              <a:rPr lang="en-US" sz="2400" b="1" dirty="0" smtClean="0"/>
              <a:t>J</a:t>
            </a:r>
            <a:r>
              <a:rPr lang="en-US" sz="2400" dirty="0" smtClean="0"/>
              <a:t>*</a:t>
            </a:r>
            <a:endParaRPr lang="en-US" sz="24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3" grpId="0" animBg="1"/>
      <p:bldP spid="41" grpId="0" animBg="1"/>
      <p:bldP spid="40" grpId="0" animBg="1"/>
      <p:bldP spid="44" grpId="0" animBg="1"/>
      <p:bldP spid="47" grpId="0" animBg="1"/>
      <p:bldP spid="54" grpId="1" animBg="1"/>
      <p:bldP spid="38" grpId="0" animBg="1"/>
      <p:bldP spid="72" grpId="0"/>
      <p:bldP spid="79" grpId="0"/>
      <p:bldP spid="81" grpId="0"/>
      <p:bldP spid="8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Dedupalog</a:t>
            </a:r>
            <a:r>
              <a:rPr lang="en-US" dirty="0" smtClean="0"/>
              <a:t> via CC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1000" y="2038290"/>
            <a:ext cx="434340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Nodes are references (in the ! Relation)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0600" y="2007513"/>
            <a:ext cx="4267200" cy="43088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+mj-lt"/>
                <a:cs typeface="Arial" pitchFamily="34" charset="0"/>
              </a:rPr>
              <a:t>Entity References: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Conference!(c)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400" y="1443335"/>
            <a:ext cx="8229600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Semantics</a:t>
            </a:r>
            <a:r>
              <a:rPr lang="en-US" sz="2400" dirty="0" smtClean="0"/>
              <a:t>: Translate a </a:t>
            </a:r>
            <a:r>
              <a:rPr lang="en-US" sz="2400" dirty="0" err="1" smtClean="0"/>
              <a:t>Dedupalog</a:t>
            </a:r>
            <a:r>
              <a:rPr lang="en-US" sz="2400" dirty="0" smtClean="0"/>
              <a:t> Program to a set of graphs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76200" y="2895600"/>
            <a:ext cx="5029200" cy="4308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Conference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*(c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 &lt;-&gt;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ConfSim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3352800"/>
            <a:ext cx="167640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Positive edges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76200" y="3505200"/>
            <a:ext cx="381000" cy="152400"/>
            <a:chOff x="1066800" y="3886200"/>
            <a:chExt cx="381000" cy="15240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1066800" y="3962400"/>
              <a:ext cx="381000" cy="1588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1066800" y="3886200"/>
              <a:ext cx="381000" cy="152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57200" y="3733800"/>
            <a:ext cx="281940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Negative edges are implicit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37338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[-]</a:t>
            </a:r>
            <a:endParaRPr lang="en-US" b="1" dirty="0"/>
          </a:p>
        </p:txBody>
      </p:sp>
      <p:sp>
        <p:nvSpPr>
          <p:cNvPr id="15" name="Freeform 14"/>
          <p:cNvSpPr/>
          <p:nvPr/>
        </p:nvSpPr>
        <p:spPr>
          <a:xfrm>
            <a:off x="5800600" y="3288793"/>
            <a:ext cx="1299952" cy="453088"/>
          </a:xfrm>
          <a:custGeom>
            <a:avLst/>
            <a:gdLst>
              <a:gd name="connsiteX0" fmla="*/ 334037 w 1299952"/>
              <a:gd name="connsiteY0" fmla="*/ 103717 h 453088"/>
              <a:gd name="connsiteX1" fmla="*/ 89338 w 1299952"/>
              <a:gd name="connsiteY1" fmla="*/ 90838 h 453088"/>
              <a:gd name="connsiteX2" fmla="*/ 50701 w 1299952"/>
              <a:gd name="connsiteY2" fmla="*/ 103717 h 453088"/>
              <a:gd name="connsiteX3" fmla="*/ 37823 w 1299952"/>
              <a:gd name="connsiteY3" fmla="*/ 142353 h 453088"/>
              <a:gd name="connsiteX4" fmla="*/ 12065 w 1299952"/>
              <a:gd name="connsiteY4" fmla="*/ 180990 h 453088"/>
              <a:gd name="connsiteX5" fmla="*/ 24944 w 1299952"/>
              <a:gd name="connsiteY5" fmla="*/ 387052 h 453088"/>
              <a:gd name="connsiteX6" fmla="*/ 102217 w 1299952"/>
              <a:gd name="connsiteY6" fmla="*/ 412810 h 453088"/>
              <a:gd name="connsiteX7" fmla="*/ 192369 w 1299952"/>
              <a:gd name="connsiteY7" fmla="*/ 438568 h 453088"/>
              <a:gd name="connsiteX8" fmla="*/ 243885 w 1299952"/>
              <a:gd name="connsiteY8" fmla="*/ 451446 h 453088"/>
              <a:gd name="connsiteX9" fmla="*/ 565856 w 1299952"/>
              <a:gd name="connsiteY9" fmla="*/ 438568 h 453088"/>
              <a:gd name="connsiteX10" fmla="*/ 617372 w 1299952"/>
              <a:gd name="connsiteY10" fmla="*/ 425689 h 453088"/>
              <a:gd name="connsiteX11" fmla="*/ 707524 w 1299952"/>
              <a:gd name="connsiteY11" fmla="*/ 412810 h 453088"/>
              <a:gd name="connsiteX12" fmla="*/ 823434 w 1299952"/>
              <a:gd name="connsiteY12" fmla="*/ 399931 h 453088"/>
              <a:gd name="connsiteX13" fmla="*/ 913586 w 1299952"/>
              <a:gd name="connsiteY13" fmla="*/ 387052 h 453088"/>
              <a:gd name="connsiteX14" fmla="*/ 1145406 w 1299952"/>
              <a:gd name="connsiteY14" fmla="*/ 374173 h 453088"/>
              <a:gd name="connsiteX15" fmla="*/ 1222679 w 1299952"/>
              <a:gd name="connsiteY15" fmla="*/ 348415 h 453088"/>
              <a:gd name="connsiteX16" fmla="*/ 1299952 w 1299952"/>
              <a:gd name="connsiteY16" fmla="*/ 296900 h 453088"/>
              <a:gd name="connsiteX17" fmla="*/ 1274194 w 1299952"/>
              <a:gd name="connsiteY17" fmla="*/ 116596 h 453088"/>
              <a:gd name="connsiteX18" fmla="*/ 1119648 w 1299952"/>
              <a:gd name="connsiteY18" fmla="*/ 26444 h 453088"/>
              <a:gd name="connsiteX19" fmla="*/ 939344 w 1299952"/>
              <a:gd name="connsiteY19" fmla="*/ 39322 h 453088"/>
              <a:gd name="connsiteX20" fmla="*/ 900707 w 1299952"/>
              <a:gd name="connsiteY20" fmla="*/ 65080 h 453088"/>
              <a:gd name="connsiteX21" fmla="*/ 823434 w 1299952"/>
              <a:gd name="connsiteY21" fmla="*/ 90838 h 453088"/>
              <a:gd name="connsiteX22" fmla="*/ 617372 w 1299952"/>
              <a:gd name="connsiteY22" fmla="*/ 129475 h 453088"/>
              <a:gd name="connsiteX23" fmla="*/ 540099 w 1299952"/>
              <a:gd name="connsiteY23" fmla="*/ 155232 h 453088"/>
              <a:gd name="connsiteX24" fmla="*/ 501462 w 1299952"/>
              <a:gd name="connsiteY24" fmla="*/ 168111 h 453088"/>
              <a:gd name="connsiteX25" fmla="*/ 398431 w 1299952"/>
              <a:gd name="connsiteY25" fmla="*/ 129475 h 453088"/>
              <a:gd name="connsiteX26" fmla="*/ 372673 w 1299952"/>
              <a:gd name="connsiteY26" fmla="*/ 90838 h 453088"/>
              <a:gd name="connsiteX27" fmla="*/ 334037 w 1299952"/>
              <a:gd name="connsiteY27" fmla="*/ 103717 h 45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99952" h="453088">
                <a:moveTo>
                  <a:pt x="334037" y="103717"/>
                </a:moveTo>
                <a:cubicBezTo>
                  <a:pt x="286815" y="103717"/>
                  <a:pt x="248760" y="73124"/>
                  <a:pt x="89338" y="90838"/>
                </a:cubicBezTo>
                <a:cubicBezTo>
                  <a:pt x="76459" y="95131"/>
                  <a:pt x="60300" y="94118"/>
                  <a:pt x="50701" y="103717"/>
                </a:cubicBezTo>
                <a:cubicBezTo>
                  <a:pt x="41102" y="113316"/>
                  <a:pt x="43894" y="130211"/>
                  <a:pt x="37823" y="142353"/>
                </a:cubicBezTo>
                <a:cubicBezTo>
                  <a:pt x="30901" y="156198"/>
                  <a:pt x="20651" y="168111"/>
                  <a:pt x="12065" y="180990"/>
                </a:cubicBezTo>
                <a:cubicBezTo>
                  <a:pt x="16358" y="249677"/>
                  <a:pt x="0" y="322910"/>
                  <a:pt x="24944" y="387052"/>
                </a:cubicBezTo>
                <a:cubicBezTo>
                  <a:pt x="34785" y="412357"/>
                  <a:pt x="75877" y="406225"/>
                  <a:pt x="102217" y="412810"/>
                </a:cubicBezTo>
                <a:cubicBezTo>
                  <a:pt x="263327" y="453088"/>
                  <a:pt x="62985" y="401603"/>
                  <a:pt x="192369" y="438568"/>
                </a:cubicBezTo>
                <a:cubicBezTo>
                  <a:pt x="209388" y="443431"/>
                  <a:pt x="226713" y="447153"/>
                  <a:pt x="243885" y="451446"/>
                </a:cubicBezTo>
                <a:cubicBezTo>
                  <a:pt x="351209" y="447153"/>
                  <a:pt x="458701" y="445958"/>
                  <a:pt x="565856" y="438568"/>
                </a:cubicBezTo>
                <a:cubicBezTo>
                  <a:pt x="583515" y="437350"/>
                  <a:pt x="599957" y="428855"/>
                  <a:pt x="617372" y="425689"/>
                </a:cubicBezTo>
                <a:cubicBezTo>
                  <a:pt x="647238" y="420259"/>
                  <a:pt x="677403" y="416575"/>
                  <a:pt x="707524" y="412810"/>
                </a:cubicBezTo>
                <a:cubicBezTo>
                  <a:pt x="746098" y="407988"/>
                  <a:pt x="784860" y="404753"/>
                  <a:pt x="823434" y="399931"/>
                </a:cubicBezTo>
                <a:cubicBezTo>
                  <a:pt x="853555" y="396166"/>
                  <a:pt x="883327" y="389473"/>
                  <a:pt x="913586" y="387052"/>
                </a:cubicBezTo>
                <a:cubicBezTo>
                  <a:pt x="990732" y="380880"/>
                  <a:pt x="1068133" y="378466"/>
                  <a:pt x="1145406" y="374173"/>
                </a:cubicBezTo>
                <a:cubicBezTo>
                  <a:pt x="1171164" y="365587"/>
                  <a:pt x="1200088" y="363476"/>
                  <a:pt x="1222679" y="348415"/>
                </a:cubicBezTo>
                <a:lnTo>
                  <a:pt x="1299952" y="296900"/>
                </a:lnTo>
                <a:cubicBezTo>
                  <a:pt x="1291366" y="236799"/>
                  <a:pt x="1286100" y="176129"/>
                  <a:pt x="1274194" y="116596"/>
                </a:cubicBezTo>
                <a:cubicBezTo>
                  <a:pt x="1250875" y="0"/>
                  <a:pt x="1249901" y="39468"/>
                  <a:pt x="1119648" y="26444"/>
                </a:cubicBezTo>
                <a:cubicBezTo>
                  <a:pt x="1059547" y="30737"/>
                  <a:pt x="998682" y="28851"/>
                  <a:pt x="939344" y="39322"/>
                </a:cubicBezTo>
                <a:cubicBezTo>
                  <a:pt x="924101" y="42012"/>
                  <a:pt x="914852" y="58793"/>
                  <a:pt x="900707" y="65080"/>
                </a:cubicBezTo>
                <a:cubicBezTo>
                  <a:pt x="875896" y="76107"/>
                  <a:pt x="849774" y="84253"/>
                  <a:pt x="823434" y="90838"/>
                </a:cubicBezTo>
                <a:cubicBezTo>
                  <a:pt x="686825" y="124990"/>
                  <a:pt x="755530" y="112205"/>
                  <a:pt x="617372" y="129475"/>
                </a:cubicBezTo>
                <a:lnTo>
                  <a:pt x="540099" y="155232"/>
                </a:lnTo>
                <a:lnTo>
                  <a:pt x="501462" y="168111"/>
                </a:lnTo>
                <a:cubicBezTo>
                  <a:pt x="455391" y="158897"/>
                  <a:pt x="431593" y="162636"/>
                  <a:pt x="398431" y="129475"/>
                </a:cubicBezTo>
                <a:cubicBezTo>
                  <a:pt x="387486" y="118530"/>
                  <a:pt x="381259" y="103717"/>
                  <a:pt x="372673" y="90838"/>
                </a:cubicBezTo>
                <a:cubicBezTo>
                  <a:pt x="328277" y="105637"/>
                  <a:pt x="381259" y="103717"/>
                  <a:pt x="334037" y="103717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6314941" y="3856149"/>
            <a:ext cx="798490" cy="746975"/>
          </a:xfrm>
          <a:custGeom>
            <a:avLst/>
            <a:gdLst>
              <a:gd name="connsiteX0" fmla="*/ 51515 w 798490"/>
              <a:gd name="connsiteY0" fmla="*/ 708338 h 746975"/>
              <a:gd name="connsiteX1" fmla="*/ 12879 w 798490"/>
              <a:gd name="connsiteY1" fmla="*/ 669702 h 746975"/>
              <a:gd name="connsiteX2" fmla="*/ 0 w 798490"/>
              <a:gd name="connsiteY2" fmla="*/ 631065 h 746975"/>
              <a:gd name="connsiteX3" fmla="*/ 38636 w 798490"/>
              <a:gd name="connsiteY3" fmla="*/ 450761 h 746975"/>
              <a:gd name="connsiteX4" fmla="*/ 90152 w 798490"/>
              <a:gd name="connsiteY4" fmla="*/ 373488 h 746975"/>
              <a:gd name="connsiteX5" fmla="*/ 128789 w 798490"/>
              <a:gd name="connsiteY5" fmla="*/ 347730 h 746975"/>
              <a:gd name="connsiteX6" fmla="*/ 231820 w 798490"/>
              <a:gd name="connsiteY6" fmla="*/ 231820 h 746975"/>
              <a:gd name="connsiteX7" fmla="*/ 283335 w 798490"/>
              <a:gd name="connsiteY7" fmla="*/ 206062 h 746975"/>
              <a:gd name="connsiteX8" fmla="*/ 321972 w 798490"/>
              <a:gd name="connsiteY8" fmla="*/ 180305 h 746975"/>
              <a:gd name="connsiteX9" fmla="*/ 373487 w 798490"/>
              <a:gd name="connsiteY9" fmla="*/ 103031 h 746975"/>
              <a:gd name="connsiteX10" fmla="*/ 399245 w 798490"/>
              <a:gd name="connsiteY10" fmla="*/ 64395 h 746975"/>
              <a:gd name="connsiteX11" fmla="*/ 553791 w 798490"/>
              <a:gd name="connsiteY11" fmla="*/ 0 h 746975"/>
              <a:gd name="connsiteX12" fmla="*/ 656822 w 798490"/>
              <a:gd name="connsiteY12" fmla="*/ 12879 h 746975"/>
              <a:gd name="connsiteX13" fmla="*/ 695459 w 798490"/>
              <a:gd name="connsiteY13" fmla="*/ 25758 h 746975"/>
              <a:gd name="connsiteX14" fmla="*/ 708338 w 798490"/>
              <a:gd name="connsiteY14" fmla="*/ 64395 h 746975"/>
              <a:gd name="connsiteX15" fmla="*/ 759853 w 798490"/>
              <a:gd name="connsiteY15" fmla="*/ 141668 h 746975"/>
              <a:gd name="connsiteX16" fmla="*/ 772732 w 798490"/>
              <a:gd name="connsiteY16" fmla="*/ 193183 h 746975"/>
              <a:gd name="connsiteX17" fmla="*/ 798490 w 798490"/>
              <a:gd name="connsiteY17" fmla="*/ 270457 h 746975"/>
              <a:gd name="connsiteX18" fmla="*/ 785611 w 798490"/>
              <a:gd name="connsiteY18" fmla="*/ 360609 h 746975"/>
              <a:gd name="connsiteX19" fmla="*/ 759853 w 798490"/>
              <a:gd name="connsiteY19" fmla="*/ 399245 h 746975"/>
              <a:gd name="connsiteX20" fmla="*/ 734096 w 798490"/>
              <a:gd name="connsiteY20" fmla="*/ 450761 h 746975"/>
              <a:gd name="connsiteX21" fmla="*/ 721217 w 798490"/>
              <a:gd name="connsiteY21" fmla="*/ 502276 h 746975"/>
              <a:gd name="connsiteX22" fmla="*/ 605307 w 798490"/>
              <a:gd name="connsiteY22" fmla="*/ 579550 h 746975"/>
              <a:gd name="connsiteX23" fmla="*/ 528034 w 798490"/>
              <a:gd name="connsiteY23" fmla="*/ 643944 h 746975"/>
              <a:gd name="connsiteX24" fmla="*/ 489397 w 798490"/>
              <a:gd name="connsiteY24" fmla="*/ 682581 h 746975"/>
              <a:gd name="connsiteX25" fmla="*/ 412124 w 798490"/>
              <a:gd name="connsiteY25" fmla="*/ 708338 h 746975"/>
              <a:gd name="connsiteX26" fmla="*/ 321972 w 798490"/>
              <a:gd name="connsiteY26" fmla="*/ 734096 h 746975"/>
              <a:gd name="connsiteX27" fmla="*/ 206062 w 798490"/>
              <a:gd name="connsiteY27" fmla="*/ 746975 h 746975"/>
              <a:gd name="connsiteX28" fmla="*/ 167425 w 798490"/>
              <a:gd name="connsiteY28" fmla="*/ 734096 h 746975"/>
              <a:gd name="connsiteX29" fmla="*/ 51515 w 798490"/>
              <a:gd name="connsiteY29" fmla="*/ 708338 h 746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98490" h="746975">
                <a:moveTo>
                  <a:pt x="51515" y="708338"/>
                </a:moveTo>
                <a:cubicBezTo>
                  <a:pt x="25757" y="697606"/>
                  <a:pt x="22982" y="684856"/>
                  <a:pt x="12879" y="669702"/>
                </a:cubicBezTo>
                <a:cubicBezTo>
                  <a:pt x="5349" y="658406"/>
                  <a:pt x="0" y="644641"/>
                  <a:pt x="0" y="631065"/>
                </a:cubicBezTo>
                <a:cubicBezTo>
                  <a:pt x="0" y="565534"/>
                  <a:pt x="7619" y="507626"/>
                  <a:pt x="38636" y="450761"/>
                </a:cubicBezTo>
                <a:cubicBezTo>
                  <a:pt x="53460" y="423584"/>
                  <a:pt x="64394" y="390660"/>
                  <a:pt x="90152" y="373488"/>
                </a:cubicBezTo>
                <a:cubicBezTo>
                  <a:pt x="103031" y="364902"/>
                  <a:pt x="117844" y="358675"/>
                  <a:pt x="128789" y="347730"/>
                </a:cubicBezTo>
                <a:cubicBezTo>
                  <a:pt x="165342" y="311177"/>
                  <a:pt x="193714" y="266751"/>
                  <a:pt x="231820" y="231820"/>
                </a:cubicBezTo>
                <a:cubicBezTo>
                  <a:pt x="245972" y="218847"/>
                  <a:pt x="266666" y="215587"/>
                  <a:pt x="283335" y="206062"/>
                </a:cubicBezTo>
                <a:cubicBezTo>
                  <a:pt x="296774" y="198383"/>
                  <a:pt x="309093" y="188891"/>
                  <a:pt x="321972" y="180305"/>
                </a:cubicBezTo>
                <a:cubicBezTo>
                  <a:pt x="345385" y="86652"/>
                  <a:pt x="314194" y="162324"/>
                  <a:pt x="373487" y="103031"/>
                </a:cubicBezTo>
                <a:cubicBezTo>
                  <a:pt x="384432" y="92086"/>
                  <a:pt x="387596" y="74588"/>
                  <a:pt x="399245" y="64395"/>
                </a:cubicBezTo>
                <a:cubicBezTo>
                  <a:pt x="469129" y="3247"/>
                  <a:pt x="470543" y="13875"/>
                  <a:pt x="553791" y="0"/>
                </a:cubicBezTo>
                <a:cubicBezTo>
                  <a:pt x="588135" y="4293"/>
                  <a:pt x="622769" y="6688"/>
                  <a:pt x="656822" y="12879"/>
                </a:cubicBezTo>
                <a:cubicBezTo>
                  <a:pt x="670179" y="15308"/>
                  <a:pt x="685860" y="16159"/>
                  <a:pt x="695459" y="25758"/>
                </a:cubicBezTo>
                <a:cubicBezTo>
                  <a:pt x="705058" y="35357"/>
                  <a:pt x="701745" y="52528"/>
                  <a:pt x="708338" y="64395"/>
                </a:cubicBezTo>
                <a:cubicBezTo>
                  <a:pt x="723372" y="91456"/>
                  <a:pt x="759853" y="141668"/>
                  <a:pt x="759853" y="141668"/>
                </a:cubicBezTo>
                <a:cubicBezTo>
                  <a:pt x="764146" y="158840"/>
                  <a:pt x="767646" y="176229"/>
                  <a:pt x="772732" y="193183"/>
                </a:cubicBezTo>
                <a:cubicBezTo>
                  <a:pt x="780534" y="219189"/>
                  <a:pt x="798490" y="270457"/>
                  <a:pt x="798490" y="270457"/>
                </a:cubicBezTo>
                <a:cubicBezTo>
                  <a:pt x="794197" y="300508"/>
                  <a:pt x="794334" y="331533"/>
                  <a:pt x="785611" y="360609"/>
                </a:cubicBezTo>
                <a:cubicBezTo>
                  <a:pt x="781163" y="375435"/>
                  <a:pt x="767532" y="385806"/>
                  <a:pt x="759853" y="399245"/>
                </a:cubicBezTo>
                <a:cubicBezTo>
                  <a:pt x="750328" y="415914"/>
                  <a:pt x="740837" y="432785"/>
                  <a:pt x="734096" y="450761"/>
                </a:cubicBezTo>
                <a:cubicBezTo>
                  <a:pt x="727881" y="467334"/>
                  <a:pt x="732873" y="488955"/>
                  <a:pt x="721217" y="502276"/>
                </a:cubicBezTo>
                <a:cubicBezTo>
                  <a:pt x="631084" y="605285"/>
                  <a:pt x="669692" y="515166"/>
                  <a:pt x="605307" y="579550"/>
                </a:cubicBezTo>
                <a:cubicBezTo>
                  <a:pt x="492418" y="692436"/>
                  <a:pt x="635624" y="554284"/>
                  <a:pt x="528034" y="643944"/>
                </a:cubicBezTo>
                <a:cubicBezTo>
                  <a:pt x="514042" y="655604"/>
                  <a:pt x="505319" y="673736"/>
                  <a:pt x="489397" y="682581"/>
                </a:cubicBezTo>
                <a:cubicBezTo>
                  <a:pt x="465663" y="695767"/>
                  <a:pt x="437882" y="699752"/>
                  <a:pt x="412124" y="708338"/>
                </a:cubicBezTo>
                <a:cubicBezTo>
                  <a:pt x="383273" y="717955"/>
                  <a:pt x="352004" y="729476"/>
                  <a:pt x="321972" y="734096"/>
                </a:cubicBezTo>
                <a:cubicBezTo>
                  <a:pt x="283550" y="740007"/>
                  <a:pt x="244699" y="742682"/>
                  <a:pt x="206062" y="746975"/>
                </a:cubicBezTo>
                <a:cubicBezTo>
                  <a:pt x="193183" y="742682"/>
                  <a:pt x="180522" y="737668"/>
                  <a:pt x="167425" y="734096"/>
                </a:cubicBezTo>
                <a:cubicBezTo>
                  <a:pt x="133272" y="724781"/>
                  <a:pt x="77273" y="719070"/>
                  <a:pt x="51515" y="708338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562600" y="3810000"/>
            <a:ext cx="533400" cy="381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248400" y="2895600"/>
            <a:ext cx="533400" cy="381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400800" y="30480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858000" y="34290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6858000" y="3962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400800" y="4343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715000" y="3962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477000" y="2667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VLDBJ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7086600" y="328826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VLDB conf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10400" y="3810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ICDE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3434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International Conf. DE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0" y="41910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ICDT</a:t>
            </a:r>
          </a:p>
        </p:txBody>
      </p:sp>
      <p:cxnSp>
        <p:nvCxnSpPr>
          <p:cNvPr id="29" name="Straight Connector 28"/>
          <p:cNvCxnSpPr>
            <a:stCxn id="19" idx="5"/>
            <a:endCxn id="20" idx="1"/>
          </p:cNvCxnSpPr>
          <p:nvPr/>
        </p:nvCxnSpPr>
        <p:spPr>
          <a:xfrm rot="16200000" flipH="1">
            <a:off x="6568982" y="3139982"/>
            <a:ext cx="273236" cy="349436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23" idx="6"/>
            <a:endCxn id="21" idx="2"/>
          </p:cNvCxnSpPr>
          <p:nvPr/>
        </p:nvCxnSpPr>
        <p:spPr>
          <a:xfrm>
            <a:off x="5867400" y="4038600"/>
            <a:ext cx="990600" cy="158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5943600" y="3493532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486400" y="3124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VLDB</a:t>
            </a:r>
          </a:p>
        </p:txBody>
      </p:sp>
      <p:cxnSp>
        <p:nvCxnSpPr>
          <p:cNvPr id="33" name="Straight Connector 32"/>
          <p:cNvCxnSpPr>
            <a:stCxn id="31" idx="6"/>
            <a:endCxn id="20" idx="2"/>
          </p:cNvCxnSpPr>
          <p:nvPr/>
        </p:nvCxnSpPr>
        <p:spPr>
          <a:xfrm flipV="1">
            <a:off x="6096000" y="3505200"/>
            <a:ext cx="762000" cy="6453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105400" y="2514600"/>
            <a:ext cx="3810000" cy="22860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457200" y="5257800"/>
            <a:ext cx="510540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For a single graph </a:t>
            </a:r>
            <a:r>
              <a:rPr lang="en-US" sz="2400" dirty="0" err="1" smtClean="0"/>
              <a:t>w.o</a:t>
            </a:r>
            <a:r>
              <a:rPr lang="en-US" sz="2400" dirty="0" smtClean="0"/>
              <a:t>. hard constraints we can reuse prior art for O(1) </a:t>
            </a:r>
            <a:r>
              <a:rPr lang="en-US" sz="2400" dirty="0" err="1" smtClean="0"/>
              <a:t>apx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4" grpId="0"/>
      <p:bldP spid="15" grpId="0" animBg="1"/>
      <p:bldP spid="16" grpId="0" animBg="1"/>
      <p:bldP spid="17" grpId="0" animBg="1"/>
      <p:bldP spid="18" grpId="0" animBg="1"/>
      <p:bldP spid="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Freeform 77"/>
          <p:cNvSpPr/>
          <p:nvPr/>
        </p:nvSpPr>
        <p:spPr>
          <a:xfrm>
            <a:off x="5391807" y="3775842"/>
            <a:ext cx="1975945" cy="825062"/>
          </a:xfrm>
          <a:custGeom>
            <a:avLst/>
            <a:gdLst>
              <a:gd name="connsiteX0" fmla="*/ 0 w 1975945"/>
              <a:gd name="connsiteY0" fmla="*/ 149772 h 825062"/>
              <a:gd name="connsiteX1" fmla="*/ 693683 w 1975945"/>
              <a:gd name="connsiteY1" fmla="*/ 134006 h 825062"/>
              <a:gd name="connsiteX2" fmla="*/ 930165 w 1975945"/>
              <a:gd name="connsiteY2" fmla="*/ 165537 h 825062"/>
              <a:gd name="connsiteX3" fmla="*/ 1718441 w 1975945"/>
              <a:gd name="connsiteY3" fmla="*/ 23648 h 825062"/>
              <a:gd name="connsiteX4" fmla="*/ 1923393 w 1975945"/>
              <a:gd name="connsiteY4" fmla="*/ 307427 h 825062"/>
              <a:gd name="connsiteX5" fmla="*/ 1403131 w 1975945"/>
              <a:gd name="connsiteY5" fmla="*/ 559675 h 825062"/>
              <a:gd name="connsiteX6" fmla="*/ 1198179 w 1975945"/>
              <a:gd name="connsiteY6" fmla="*/ 811924 h 825062"/>
              <a:gd name="connsiteX7" fmla="*/ 677917 w 1975945"/>
              <a:gd name="connsiteY7" fmla="*/ 638503 h 825062"/>
              <a:gd name="connsiteX8" fmla="*/ 409903 w 1975945"/>
              <a:gd name="connsiteY8" fmla="*/ 606972 h 825062"/>
              <a:gd name="connsiteX9" fmla="*/ 78827 w 1975945"/>
              <a:gd name="connsiteY9" fmla="*/ 149772 h 825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75945" h="825062">
                <a:moveTo>
                  <a:pt x="0" y="149772"/>
                </a:moveTo>
                <a:cubicBezTo>
                  <a:pt x="269328" y="140575"/>
                  <a:pt x="538656" y="131379"/>
                  <a:pt x="693683" y="134006"/>
                </a:cubicBezTo>
                <a:cubicBezTo>
                  <a:pt x="848710" y="136633"/>
                  <a:pt x="759372" y="183930"/>
                  <a:pt x="930165" y="165537"/>
                </a:cubicBezTo>
                <a:cubicBezTo>
                  <a:pt x="1100958" y="147144"/>
                  <a:pt x="1552903" y="0"/>
                  <a:pt x="1718441" y="23648"/>
                </a:cubicBezTo>
                <a:cubicBezTo>
                  <a:pt x="1883979" y="47296"/>
                  <a:pt x="1975945" y="218089"/>
                  <a:pt x="1923393" y="307427"/>
                </a:cubicBezTo>
                <a:cubicBezTo>
                  <a:pt x="1870841" y="396765"/>
                  <a:pt x="1524000" y="475592"/>
                  <a:pt x="1403131" y="559675"/>
                </a:cubicBezTo>
                <a:cubicBezTo>
                  <a:pt x="1282262" y="643758"/>
                  <a:pt x="1319048" y="798786"/>
                  <a:pt x="1198179" y="811924"/>
                </a:cubicBezTo>
                <a:cubicBezTo>
                  <a:pt x="1077310" y="825062"/>
                  <a:pt x="809296" y="672662"/>
                  <a:pt x="677917" y="638503"/>
                </a:cubicBezTo>
                <a:cubicBezTo>
                  <a:pt x="546538" y="604344"/>
                  <a:pt x="509751" y="688427"/>
                  <a:pt x="409903" y="606972"/>
                </a:cubicBezTo>
                <a:cubicBezTo>
                  <a:pt x="310055" y="525517"/>
                  <a:pt x="194441" y="337644"/>
                  <a:pt x="78827" y="149772"/>
                </a:cubicBezTo>
              </a:path>
            </a:pathLst>
          </a:cu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6347139" y="2939547"/>
            <a:ext cx="710484" cy="742229"/>
          </a:xfrm>
          <a:custGeom>
            <a:avLst/>
            <a:gdLst>
              <a:gd name="connsiteX0" fmla="*/ 2146 w 710484"/>
              <a:gd name="connsiteY0" fmla="*/ 151383 h 742229"/>
              <a:gd name="connsiteX1" fmla="*/ 15024 w 710484"/>
              <a:gd name="connsiteY1" fmla="*/ 331687 h 742229"/>
              <a:gd name="connsiteX2" fmla="*/ 27903 w 710484"/>
              <a:gd name="connsiteY2" fmla="*/ 370323 h 742229"/>
              <a:gd name="connsiteX3" fmla="*/ 118055 w 710484"/>
              <a:gd name="connsiteY3" fmla="*/ 486233 h 742229"/>
              <a:gd name="connsiteX4" fmla="*/ 156692 w 710484"/>
              <a:gd name="connsiteY4" fmla="*/ 511991 h 742229"/>
              <a:gd name="connsiteX5" fmla="*/ 182450 w 710484"/>
              <a:gd name="connsiteY5" fmla="*/ 550628 h 742229"/>
              <a:gd name="connsiteX6" fmla="*/ 221086 w 710484"/>
              <a:gd name="connsiteY6" fmla="*/ 563507 h 742229"/>
              <a:gd name="connsiteX7" fmla="*/ 259723 w 710484"/>
              <a:gd name="connsiteY7" fmla="*/ 589264 h 742229"/>
              <a:gd name="connsiteX8" fmla="*/ 349875 w 710484"/>
              <a:gd name="connsiteY8" fmla="*/ 615022 h 742229"/>
              <a:gd name="connsiteX9" fmla="*/ 427148 w 710484"/>
              <a:gd name="connsiteY9" fmla="*/ 679416 h 742229"/>
              <a:gd name="connsiteX10" fmla="*/ 465785 w 710484"/>
              <a:gd name="connsiteY10" fmla="*/ 692295 h 742229"/>
              <a:gd name="connsiteX11" fmla="*/ 543058 w 710484"/>
              <a:gd name="connsiteY11" fmla="*/ 730932 h 742229"/>
              <a:gd name="connsiteX12" fmla="*/ 671847 w 710484"/>
              <a:gd name="connsiteY12" fmla="*/ 718053 h 742229"/>
              <a:gd name="connsiteX13" fmla="*/ 697605 w 710484"/>
              <a:gd name="connsiteY13" fmla="*/ 640780 h 742229"/>
              <a:gd name="connsiteX14" fmla="*/ 710484 w 710484"/>
              <a:gd name="connsiteY14" fmla="*/ 563507 h 742229"/>
              <a:gd name="connsiteX15" fmla="*/ 697605 w 710484"/>
              <a:gd name="connsiteY15" fmla="*/ 460476 h 742229"/>
              <a:gd name="connsiteX16" fmla="*/ 671847 w 710484"/>
              <a:gd name="connsiteY16" fmla="*/ 383202 h 742229"/>
              <a:gd name="connsiteX17" fmla="*/ 581695 w 710484"/>
              <a:gd name="connsiteY17" fmla="*/ 267292 h 742229"/>
              <a:gd name="connsiteX18" fmla="*/ 543058 w 710484"/>
              <a:gd name="connsiteY18" fmla="*/ 254414 h 742229"/>
              <a:gd name="connsiteX19" fmla="*/ 504422 w 710484"/>
              <a:gd name="connsiteY19" fmla="*/ 228656 h 742229"/>
              <a:gd name="connsiteX20" fmla="*/ 452906 w 710484"/>
              <a:gd name="connsiteY20" fmla="*/ 177140 h 742229"/>
              <a:gd name="connsiteX21" fmla="*/ 414269 w 710484"/>
              <a:gd name="connsiteY21" fmla="*/ 138504 h 742229"/>
              <a:gd name="connsiteX22" fmla="*/ 375633 w 710484"/>
              <a:gd name="connsiteY22" fmla="*/ 112746 h 742229"/>
              <a:gd name="connsiteX23" fmla="*/ 349875 w 710484"/>
              <a:gd name="connsiteY23" fmla="*/ 74109 h 742229"/>
              <a:gd name="connsiteX24" fmla="*/ 311238 w 710484"/>
              <a:gd name="connsiteY24" fmla="*/ 61230 h 742229"/>
              <a:gd name="connsiteX25" fmla="*/ 272602 w 710484"/>
              <a:gd name="connsiteY25" fmla="*/ 35473 h 742229"/>
              <a:gd name="connsiteX26" fmla="*/ 195329 w 710484"/>
              <a:gd name="connsiteY26" fmla="*/ 9715 h 742229"/>
              <a:gd name="connsiteX27" fmla="*/ 118055 w 710484"/>
              <a:gd name="connsiteY27" fmla="*/ 9715 h 742229"/>
              <a:gd name="connsiteX28" fmla="*/ 66540 w 710484"/>
              <a:gd name="connsiteY28" fmla="*/ 22594 h 742229"/>
              <a:gd name="connsiteX29" fmla="*/ 27903 w 710484"/>
              <a:gd name="connsiteY29" fmla="*/ 99867 h 742229"/>
              <a:gd name="connsiteX30" fmla="*/ 2146 w 710484"/>
              <a:gd name="connsiteY30" fmla="*/ 151383 h 742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10484" h="742229">
                <a:moveTo>
                  <a:pt x="2146" y="151383"/>
                </a:moveTo>
                <a:cubicBezTo>
                  <a:pt x="0" y="190020"/>
                  <a:pt x="7984" y="271845"/>
                  <a:pt x="15024" y="331687"/>
                </a:cubicBezTo>
                <a:cubicBezTo>
                  <a:pt x="16610" y="345169"/>
                  <a:pt x="21310" y="358456"/>
                  <a:pt x="27903" y="370323"/>
                </a:cubicBezTo>
                <a:cubicBezTo>
                  <a:pt x="52662" y="414888"/>
                  <a:pt x="79215" y="453866"/>
                  <a:pt x="118055" y="486233"/>
                </a:cubicBezTo>
                <a:cubicBezTo>
                  <a:pt x="129946" y="496142"/>
                  <a:pt x="143813" y="503405"/>
                  <a:pt x="156692" y="511991"/>
                </a:cubicBezTo>
                <a:cubicBezTo>
                  <a:pt x="165278" y="524870"/>
                  <a:pt x="170363" y="540958"/>
                  <a:pt x="182450" y="550628"/>
                </a:cubicBezTo>
                <a:cubicBezTo>
                  <a:pt x="193050" y="559109"/>
                  <a:pt x="208944" y="557436"/>
                  <a:pt x="221086" y="563507"/>
                </a:cubicBezTo>
                <a:cubicBezTo>
                  <a:pt x="234930" y="570429"/>
                  <a:pt x="245879" y="582342"/>
                  <a:pt x="259723" y="589264"/>
                </a:cubicBezTo>
                <a:cubicBezTo>
                  <a:pt x="278200" y="598502"/>
                  <a:pt x="333369" y="610895"/>
                  <a:pt x="349875" y="615022"/>
                </a:cubicBezTo>
                <a:cubicBezTo>
                  <a:pt x="378358" y="643505"/>
                  <a:pt x="391287" y="661486"/>
                  <a:pt x="427148" y="679416"/>
                </a:cubicBezTo>
                <a:cubicBezTo>
                  <a:pt x="439290" y="685487"/>
                  <a:pt x="453643" y="686224"/>
                  <a:pt x="465785" y="692295"/>
                </a:cubicBezTo>
                <a:cubicBezTo>
                  <a:pt x="565652" y="742229"/>
                  <a:pt x="445943" y="698559"/>
                  <a:pt x="543058" y="730932"/>
                </a:cubicBezTo>
                <a:lnTo>
                  <a:pt x="671847" y="718053"/>
                </a:lnTo>
                <a:cubicBezTo>
                  <a:pt x="695299" y="704372"/>
                  <a:pt x="697605" y="640780"/>
                  <a:pt x="697605" y="640780"/>
                </a:cubicBezTo>
                <a:cubicBezTo>
                  <a:pt x="701898" y="615022"/>
                  <a:pt x="710484" y="589620"/>
                  <a:pt x="710484" y="563507"/>
                </a:cubicBezTo>
                <a:cubicBezTo>
                  <a:pt x="710484" y="528896"/>
                  <a:pt x="704857" y="494319"/>
                  <a:pt x="697605" y="460476"/>
                </a:cubicBezTo>
                <a:cubicBezTo>
                  <a:pt x="691916" y="433927"/>
                  <a:pt x="680433" y="408960"/>
                  <a:pt x="671847" y="383202"/>
                </a:cubicBezTo>
                <a:cubicBezTo>
                  <a:pt x="655543" y="334291"/>
                  <a:pt x="646847" y="289008"/>
                  <a:pt x="581695" y="267292"/>
                </a:cubicBezTo>
                <a:lnTo>
                  <a:pt x="543058" y="254414"/>
                </a:lnTo>
                <a:cubicBezTo>
                  <a:pt x="530179" y="245828"/>
                  <a:pt x="514091" y="240743"/>
                  <a:pt x="504422" y="228656"/>
                </a:cubicBezTo>
                <a:cubicBezTo>
                  <a:pt x="454468" y="166213"/>
                  <a:pt x="537204" y="205239"/>
                  <a:pt x="452906" y="177140"/>
                </a:cubicBezTo>
                <a:cubicBezTo>
                  <a:pt x="440027" y="164261"/>
                  <a:pt x="428261" y="150164"/>
                  <a:pt x="414269" y="138504"/>
                </a:cubicBezTo>
                <a:cubicBezTo>
                  <a:pt x="402378" y="128595"/>
                  <a:pt x="386578" y="123691"/>
                  <a:pt x="375633" y="112746"/>
                </a:cubicBezTo>
                <a:cubicBezTo>
                  <a:pt x="364688" y="101801"/>
                  <a:pt x="361962" y="83778"/>
                  <a:pt x="349875" y="74109"/>
                </a:cubicBezTo>
                <a:cubicBezTo>
                  <a:pt x="339274" y="65628"/>
                  <a:pt x="323380" y="67301"/>
                  <a:pt x="311238" y="61230"/>
                </a:cubicBezTo>
                <a:cubicBezTo>
                  <a:pt x="297394" y="54308"/>
                  <a:pt x="286746" y="41759"/>
                  <a:pt x="272602" y="35473"/>
                </a:cubicBezTo>
                <a:cubicBezTo>
                  <a:pt x="247791" y="24446"/>
                  <a:pt x="195329" y="9715"/>
                  <a:pt x="195329" y="9715"/>
                </a:cubicBezTo>
                <a:cubicBezTo>
                  <a:pt x="92297" y="44059"/>
                  <a:pt x="221087" y="9715"/>
                  <a:pt x="118055" y="9715"/>
                </a:cubicBezTo>
                <a:cubicBezTo>
                  <a:pt x="100355" y="9715"/>
                  <a:pt x="83712" y="18301"/>
                  <a:pt x="66540" y="22594"/>
                </a:cubicBezTo>
                <a:cubicBezTo>
                  <a:pt x="34167" y="119709"/>
                  <a:pt x="77837" y="0"/>
                  <a:pt x="27903" y="99867"/>
                </a:cubicBezTo>
                <a:cubicBezTo>
                  <a:pt x="21832" y="112009"/>
                  <a:pt x="4293" y="112746"/>
                  <a:pt x="2146" y="151383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Novel: Hard Constraints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6200" y="0"/>
            <a:ext cx="1183337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Semantics</a:t>
            </a:r>
            <a:endParaRPr lang="en-US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Oval 8"/>
          <p:cNvSpPr/>
          <p:nvPr/>
        </p:nvSpPr>
        <p:spPr>
          <a:xfrm>
            <a:off x="6400800" y="30480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858000" y="34290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6858000" y="3962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400800" y="4343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715000" y="40386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477000" y="2667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VLDBJ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086600" y="328826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VLDB conf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0" y="3810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ICDE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29400" y="43434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International Conf. DE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05400" y="4278868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ICDT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0" y="1676400"/>
            <a:ext cx="5029200" cy="4308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Conference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*(c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 &lt;-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ConfSim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  <p:cxnSp>
        <p:nvCxnSpPr>
          <p:cNvPr id="26" name="Straight Connector 25"/>
          <p:cNvCxnSpPr>
            <a:stCxn id="9" idx="5"/>
            <a:endCxn id="10" idx="1"/>
          </p:cNvCxnSpPr>
          <p:nvPr/>
        </p:nvCxnSpPr>
        <p:spPr>
          <a:xfrm rot="16200000" flipH="1">
            <a:off x="6568982" y="3139982"/>
            <a:ext cx="273236" cy="349436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3" idx="6"/>
            <a:endCxn id="11" idx="2"/>
          </p:cNvCxnSpPr>
          <p:nvPr/>
        </p:nvCxnSpPr>
        <p:spPr>
          <a:xfrm flipV="1">
            <a:off x="5867400" y="4038600"/>
            <a:ext cx="990600" cy="7620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2209800"/>
            <a:ext cx="5029200" cy="4308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Conference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*(c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 &lt;=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ConfEQ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31" name="Oval 30"/>
          <p:cNvSpPr/>
          <p:nvPr/>
        </p:nvSpPr>
        <p:spPr>
          <a:xfrm>
            <a:off x="5943600" y="3493532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486400" y="3124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VLDB</a:t>
            </a:r>
          </a:p>
        </p:txBody>
      </p:sp>
      <p:cxnSp>
        <p:nvCxnSpPr>
          <p:cNvPr id="33" name="Straight Connector 32"/>
          <p:cNvCxnSpPr>
            <a:stCxn id="31" idx="6"/>
            <a:endCxn id="10" idx="2"/>
          </p:cNvCxnSpPr>
          <p:nvPr/>
        </p:nvCxnSpPr>
        <p:spPr>
          <a:xfrm flipV="1">
            <a:off x="6096000" y="3505200"/>
            <a:ext cx="762000" cy="6453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6096000" y="3505200"/>
            <a:ext cx="762000" cy="64532"/>
          </a:xfrm>
          <a:prstGeom prst="line">
            <a:avLst/>
          </a:prstGeom>
          <a:ln w="50800" cmpd="dbl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2" idx="7"/>
            <a:endCxn id="11" idx="3"/>
          </p:cNvCxnSpPr>
          <p:nvPr/>
        </p:nvCxnSpPr>
        <p:spPr>
          <a:xfrm rot="5400000" flipH="1" flipV="1">
            <a:off x="6568982" y="4054382"/>
            <a:ext cx="273236" cy="349436"/>
          </a:xfrm>
          <a:prstGeom prst="line">
            <a:avLst/>
          </a:prstGeom>
          <a:ln w="50800" cmpd="dbl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-76200" y="2769513"/>
            <a:ext cx="5181600" cy="4308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¬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Conference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*(c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 &lt;=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ConfNEQ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5867400" y="4038600"/>
            <a:ext cx="990600" cy="76200"/>
          </a:xfrm>
          <a:prstGeom prst="line">
            <a:avLst/>
          </a:prstGeom>
          <a:ln w="50800" cmpd="dbl">
            <a:solidFill>
              <a:srgbClr val="FF0000"/>
            </a:solidFill>
            <a:prstDash val="solid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28600" y="3733800"/>
            <a:ext cx="4267200" cy="1107996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Clustering </a:t>
            </a:r>
            <a:r>
              <a:rPr lang="en-US" sz="2200" b="1" dirty="0" smtClean="0"/>
              <a:t>MUST</a:t>
            </a:r>
            <a:r>
              <a:rPr lang="en-US" sz="2200" dirty="0" smtClean="0"/>
              <a:t> respect hard constraints. </a:t>
            </a:r>
          </a:p>
          <a:p>
            <a:pPr algn="ctr"/>
            <a:r>
              <a:rPr lang="en-US" sz="2200" dirty="0" smtClean="0"/>
              <a:t>These are not allowed!</a:t>
            </a:r>
            <a:endParaRPr lang="en-US" sz="2200" dirty="0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12</a:t>
            </a:fld>
            <a:endParaRPr lang="en-US" dirty="0"/>
          </a:p>
        </p:txBody>
      </p:sp>
      <p:grpSp>
        <p:nvGrpSpPr>
          <p:cNvPr id="34" name="Group 25"/>
          <p:cNvGrpSpPr/>
          <p:nvPr/>
        </p:nvGrpSpPr>
        <p:grpSpPr>
          <a:xfrm>
            <a:off x="8590280" y="0"/>
            <a:ext cx="553720" cy="638908"/>
            <a:chOff x="8219440" y="2667000"/>
            <a:chExt cx="553720" cy="638908"/>
          </a:xfrm>
        </p:grpSpPr>
        <p:grpSp>
          <p:nvGrpSpPr>
            <p:cNvPr id="36" name="Group 23"/>
            <p:cNvGrpSpPr/>
            <p:nvPr/>
          </p:nvGrpSpPr>
          <p:grpSpPr>
            <a:xfrm>
              <a:off x="8229609" y="2697963"/>
              <a:ext cx="457201" cy="503395"/>
              <a:chOff x="7891425" y="2590800"/>
              <a:chExt cx="871575" cy="959637"/>
            </a:xfrm>
          </p:grpSpPr>
          <p:sp>
            <p:nvSpPr>
              <p:cNvPr id="39" name="Freeform 38"/>
              <p:cNvSpPr/>
              <p:nvPr/>
            </p:nvSpPr>
            <p:spPr>
              <a:xfrm>
                <a:off x="8025182" y="2811776"/>
                <a:ext cx="730580" cy="254638"/>
              </a:xfrm>
              <a:custGeom>
                <a:avLst/>
                <a:gdLst>
                  <a:gd name="connsiteX0" fmla="*/ 334037 w 1299952"/>
                  <a:gd name="connsiteY0" fmla="*/ 103717 h 453088"/>
                  <a:gd name="connsiteX1" fmla="*/ 89338 w 1299952"/>
                  <a:gd name="connsiteY1" fmla="*/ 90838 h 453088"/>
                  <a:gd name="connsiteX2" fmla="*/ 50701 w 1299952"/>
                  <a:gd name="connsiteY2" fmla="*/ 103717 h 453088"/>
                  <a:gd name="connsiteX3" fmla="*/ 37823 w 1299952"/>
                  <a:gd name="connsiteY3" fmla="*/ 142353 h 453088"/>
                  <a:gd name="connsiteX4" fmla="*/ 12065 w 1299952"/>
                  <a:gd name="connsiteY4" fmla="*/ 180990 h 453088"/>
                  <a:gd name="connsiteX5" fmla="*/ 24944 w 1299952"/>
                  <a:gd name="connsiteY5" fmla="*/ 387052 h 453088"/>
                  <a:gd name="connsiteX6" fmla="*/ 102217 w 1299952"/>
                  <a:gd name="connsiteY6" fmla="*/ 412810 h 453088"/>
                  <a:gd name="connsiteX7" fmla="*/ 192369 w 1299952"/>
                  <a:gd name="connsiteY7" fmla="*/ 438568 h 453088"/>
                  <a:gd name="connsiteX8" fmla="*/ 243885 w 1299952"/>
                  <a:gd name="connsiteY8" fmla="*/ 451446 h 453088"/>
                  <a:gd name="connsiteX9" fmla="*/ 565856 w 1299952"/>
                  <a:gd name="connsiteY9" fmla="*/ 438568 h 453088"/>
                  <a:gd name="connsiteX10" fmla="*/ 617372 w 1299952"/>
                  <a:gd name="connsiteY10" fmla="*/ 425689 h 453088"/>
                  <a:gd name="connsiteX11" fmla="*/ 707524 w 1299952"/>
                  <a:gd name="connsiteY11" fmla="*/ 412810 h 453088"/>
                  <a:gd name="connsiteX12" fmla="*/ 823434 w 1299952"/>
                  <a:gd name="connsiteY12" fmla="*/ 399931 h 453088"/>
                  <a:gd name="connsiteX13" fmla="*/ 913586 w 1299952"/>
                  <a:gd name="connsiteY13" fmla="*/ 387052 h 453088"/>
                  <a:gd name="connsiteX14" fmla="*/ 1145406 w 1299952"/>
                  <a:gd name="connsiteY14" fmla="*/ 374173 h 453088"/>
                  <a:gd name="connsiteX15" fmla="*/ 1222679 w 1299952"/>
                  <a:gd name="connsiteY15" fmla="*/ 348415 h 453088"/>
                  <a:gd name="connsiteX16" fmla="*/ 1299952 w 1299952"/>
                  <a:gd name="connsiteY16" fmla="*/ 296900 h 453088"/>
                  <a:gd name="connsiteX17" fmla="*/ 1274194 w 1299952"/>
                  <a:gd name="connsiteY17" fmla="*/ 116596 h 453088"/>
                  <a:gd name="connsiteX18" fmla="*/ 1119648 w 1299952"/>
                  <a:gd name="connsiteY18" fmla="*/ 26444 h 453088"/>
                  <a:gd name="connsiteX19" fmla="*/ 939344 w 1299952"/>
                  <a:gd name="connsiteY19" fmla="*/ 39322 h 453088"/>
                  <a:gd name="connsiteX20" fmla="*/ 900707 w 1299952"/>
                  <a:gd name="connsiteY20" fmla="*/ 65080 h 453088"/>
                  <a:gd name="connsiteX21" fmla="*/ 823434 w 1299952"/>
                  <a:gd name="connsiteY21" fmla="*/ 90838 h 453088"/>
                  <a:gd name="connsiteX22" fmla="*/ 617372 w 1299952"/>
                  <a:gd name="connsiteY22" fmla="*/ 129475 h 453088"/>
                  <a:gd name="connsiteX23" fmla="*/ 540099 w 1299952"/>
                  <a:gd name="connsiteY23" fmla="*/ 155232 h 453088"/>
                  <a:gd name="connsiteX24" fmla="*/ 501462 w 1299952"/>
                  <a:gd name="connsiteY24" fmla="*/ 168111 h 453088"/>
                  <a:gd name="connsiteX25" fmla="*/ 398431 w 1299952"/>
                  <a:gd name="connsiteY25" fmla="*/ 129475 h 453088"/>
                  <a:gd name="connsiteX26" fmla="*/ 372673 w 1299952"/>
                  <a:gd name="connsiteY26" fmla="*/ 90838 h 453088"/>
                  <a:gd name="connsiteX27" fmla="*/ 334037 w 1299952"/>
                  <a:gd name="connsiteY27" fmla="*/ 103717 h 453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299952" h="453088">
                    <a:moveTo>
                      <a:pt x="334037" y="103717"/>
                    </a:moveTo>
                    <a:cubicBezTo>
                      <a:pt x="286815" y="103717"/>
                      <a:pt x="248760" y="73124"/>
                      <a:pt x="89338" y="90838"/>
                    </a:cubicBezTo>
                    <a:cubicBezTo>
                      <a:pt x="76459" y="95131"/>
                      <a:pt x="60300" y="94118"/>
                      <a:pt x="50701" y="103717"/>
                    </a:cubicBezTo>
                    <a:cubicBezTo>
                      <a:pt x="41102" y="113316"/>
                      <a:pt x="43894" y="130211"/>
                      <a:pt x="37823" y="142353"/>
                    </a:cubicBezTo>
                    <a:cubicBezTo>
                      <a:pt x="30901" y="156198"/>
                      <a:pt x="20651" y="168111"/>
                      <a:pt x="12065" y="180990"/>
                    </a:cubicBezTo>
                    <a:cubicBezTo>
                      <a:pt x="16358" y="249677"/>
                      <a:pt x="0" y="322910"/>
                      <a:pt x="24944" y="387052"/>
                    </a:cubicBezTo>
                    <a:cubicBezTo>
                      <a:pt x="34785" y="412357"/>
                      <a:pt x="75877" y="406225"/>
                      <a:pt x="102217" y="412810"/>
                    </a:cubicBezTo>
                    <a:cubicBezTo>
                      <a:pt x="263327" y="453088"/>
                      <a:pt x="62985" y="401603"/>
                      <a:pt x="192369" y="438568"/>
                    </a:cubicBezTo>
                    <a:cubicBezTo>
                      <a:pt x="209388" y="443431"/>
                      <a:pt x="226713" y="447153"/>
                      <a:pt x="243885" y="451446"/>
                    </a:cubicBezTo>
                    <a:cubicBezTo>
                      <a:pt x="351209" y="447153"/>
                      <a:pt x="458701" y="445958"/>
                      <a:pt x="565856" y="438568"/>
                    </a:cubicBezTo>
                    <a:cubicBezTo>
                      <a:pt x="583515" y="437350"/>
                      <a:pt x="599957" y="428855"/>
                      <a:pt x="617372" y="425689"/>
                    </a:cubicBezTo>
                    <a:cubicBezTo>
                      <a:pt x="647238" y="420259"/>
                      <a:pt x="677403" y="416575"/>
                      <a:pt x="707524" y="412810"/>
                    </a:cubicBezTo>
                    <a:cubicBezTo>
                      <a:pt x="746098" y="407988"/>
                      <a:pt x="784860" y="404753"/>
                      <a:pt x="823434" y="399931"/>
                    </a:cubicBezTo>
                    <a:cubicBezTo>
                      <a:pt x="853555" y="396166"/>
                      <a:pt x="883327" y="389473"/>
                      <a:pt x="913586" y="387052"/>
                    </a:cubicBezTo>
                    <a:cubicBezTo>
                      <a:pt x="990732" y="380880"/>
                      <a:pt x="1068133" y="378466"/>
                      <a:pt x="1145406" y="374173"/>
                    </a:cubicBezTo>
                    <a:cubicBezTo>
                      <a:pt x="1171164" y="365587"/>
                      <a:pt x="1200088" y="363476"/>
                      <a:pt x="1222679" y="348415"/>
                    </a:cubicBezTo>
                    <a:lnTo>
                      <a:pt x="1299952" y="296900"/>
                    </a:lnTo>
                    <a:cubicBezTo>
                      <a:pt x="1291366" y="236799"/>
                      <a:pt x="1286100" y="176129"/>
                      <a:pt x="1274194" y="116596"/>
                    </a:cubicBezTo>
                    <a:cubicBezTo>
                      <a:pt x="1250875" y="0"/>
                      <a:pt x="1249901" y="39468"/>
                      <a:pt x="1119648" y="26444"/>
                    </a:cubicBezTo>
                    <a:cubicBezTo>
                      <a:pt x="1059547" y="30737"/>
                      <a:pt x="998682" y="28851"/>
                      <a:pt x="939344" y="39322"/>
                    </a:cubicBezTo>
                    <a:cubicBezTo>
                      <a:pt x="924101" y="42012"/>
                      <a:pt x="914852" y="58793"/>
                      <a:pt x="900707" y="65080"/>
                    </a:cubicBezTo>
                    <a:cubicBezTo>
                      <a:pt x="875896" y="76107"/>
                      <a:pt x="849774" y="84253"/>
                      <a:pt x="823434" y="90838"/>
                    </a:cubicBezTo>
                    <a:cubicBezTo>
                      <a:pt x="686825" y="124990"/>
                      <a:pt x="755530" y="112205"/>
                      <a:pt x="617372" y="129475"/>
                    </a:cubicBezTo>
                    <a:lnTo>
                      <a:pt x="540099" y="155232"/>
                    </a:lnTo>
                    <a:lnTo>
                      <a:pt x="501462" y="168111"/>
                    </a:lnTo>
                    <a:cubicBezTo>
                      <a:pt x="455391" y="158897"/>
                      <a:pt x="431593" y="162636"/>
                      <a:pt x="398431" y="129475"/>
                    </a:cubicBezTo>
                    <a:cubicBezTo>
                      <a:pt x="387486" y="118530"/>
                      <a:pt x="381259" y="103717"/>
                      <a:pt x="372673" y="90838"/>
                    </a:cubicBezTo>
                    <a:cubicBezTo>
                      <a:pt x="328277" y="105637"/>
                      <a:pt x="381259" y="103717"/>
                      <a:pt x="334037" y="103717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Freeform 39"/>
              <p:cNvSpPr/>
              <p:nvPr/>
            </p:nvSpPr>
            <p:spPr>
              <a:xfrm>
                <a:off x="8314244" y="3130633"/>
                <a:ext cx="448756" cy="419804"/>
              </a:xfrm>
              <a:custGeom>
                <a:avLst/>
                <a:gdLst>
                  <a:gd name="connsiteX0" fmla="*/ 51515 w 798490"/>
                  <a:gd name="connsiteY0" fmla="*/ 708338 h 746975"/>
                  <a:gd name="connsiteX1" fmla="*/ 12879 w 798490"/>
                  <a:gd name="connsiteY1" fmla="*/ 669702 h 746975"/>
                  <a:gd name="connsiteX2" fmla="*/ 0 w 798490"/>
                  <a:gd name="connsiteY2" fmla="*/ 631065 h 746975"/>
                  <a:gd name="connsiteX3" fmla="*/ 38636 w 798490"/>
                  <a:gd name="connsiteY3" fmla="*/ 450761 h 746975"/>
                  <a:gd name="connsiteX4" fmla="*/ 90152 w 798490"/>
                  <a:gd name="connsiteY4" fmla="*/ 373488 h 746975"/>
                  <a:gd name="connsiteX5" fmla="*/ 128789 w 798490"/>
                  <a:gd name="connsiteY5" fmla="*/ 347730 h 746975"/>
                  <a:gd name="connsiteX6" fmla="*/ 231820 w 798490"/>
                  <a:gd name="connsiteY6" fmla="*/ 231820 h 746975"/>
                  <a:gd name="connsiteX7" fmla="*/ 283335 w 798490"/>
                  <a:gd name="connsiteY7" fmla="*/ 206062 h 746975"/>
                  <a:gd name="connsiteX8" fmla="*/ 321972 w 798490"/>
                  <a:gd name="connsiteY8" fmla="*/ 180305 h 746975"/>
                  <a:gd name="connsiteX9" fmla="*/ 373487 w 798490"/>
                  <a:gd name="connsiteY9" fmla="*/ 103031 h 746975"/>
                  <a:gd name="connsiteX10" fmla="*/ 399245 w 798490"/>
                  <a:gd name="connsiteY10" fmla="*/ 64395 h 746975"/>
                  <a:gd name="connsiteX11" fmla="*/ 553791 w 798490"/>
                  <a:gd name="connsiteY11" fmla="*/ 0 h 746975"/>
                  <a:gd name="connsiteX12" fmla="*/ 656822 w 798490"/>
                  <a:gd name="connsiteY12" fmla="*/ 12879 h 746975"/>
                  <a:gd name="connsiteX13" fmla="*/ 695459 w 798490"/>
                  <a:gd name="connsiteY13" fmla="*/ 25758 h 746975"/>
                  <a:gd name="connsiteX14" fmla="*/ 708338 w 798490"/>
                  <a:gd name="connsiteY14" fmla="*/ 64395 h 746975"/>
                  <a:gd name="connsiteX15" fmla="*/ 759853 w 798490"/>
                  <a:gd name="connsiteY15" fmla="*/ 141668 h 746975"/>
                  <a:gd name="connsiteX16" fmla="*/ 772732 w 798490"/>
                  <a:gd name="connsiteY16" fmla="*/ 193183 h 746975"/>
                  <a:gd name="connsiteX17" fmla="*/ 798490 w 798490"/>
                  <a:gd name="connsiteY17" fmla="*/ 270457 h 746975"/>
                  <a:gd name="connsiteX18" fmla="*/ 785611 w 798490"/>
                  <a:gd name="connsiteY18" fmla="*/ 360609 h 746975"/>
                  <a:gd name="connsiteX19" fmla="*/ 759853 w 798490"/>
                  <a:gd name="connsiteY19" fmla="*/ 399245 h 746975"/>
                  <a:gd name="connsiteX20" fmla="*/ 734096 w 798490"/>
                  <a:gd name="connsiteY20" fmla="*/ 450761 h 746975"/>
                  <a:gd name="connsiteX21" fmla="*/ 721217 w 798490"/>
                  <a:gd name="connsiteY21" fmla="*/ 502276 h 746975"/>
                  <a:gd name="connsiteX22" fmla="*/ 605307 w 798490"/>
                  <a:gd name="connsiteY22" fmla="*/ 579550 h 746975"/>
                  <a:gd name="connsiteX23" fmla="*/ 528034 w 798490"/>
                  <a:gd name="connsiteY23" fmla="*/ 643944 h 746975"/>
                  <a:gd name="connsiteX24" fmla="*/ 489397 w 798490"/>
                  <a:gd name="connsiteY24" fmla="*/ 682581 h 746975"/>
                  <a:gd name="connsiteX25" fmla="*/ 412124 w 798490"/>
                  <a:gd name="connsiteY25" fmla="*/ 708338 h 746975"/>
                  <a:gd name="connsiteX26" fmla="*/ 321972 w 798490"/>
                  <a:gd name="connsiteY26" fmla="*/ 734096 h 746975"/>
                  <a:gd name="connsiteX27" fmla="*/ 206062 w 798490"/>
                  <a:gd name="connsiteY27" fmla="*/ 746975 h 746975"/>
                  <a:gd name="connsiteX28" fmla="*/ 167425 w 798490"/>
                  <a:gd name="connsiteY28" fmla="*/ 734096 h 746975"/>
                  <a:gd name="connsiteX29" fmla="*/ 51515 w 798490"/>
                  <a:gd name="connsiteY29" fmla="*/ 708338 h 746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98490" h="746975">
                    <a:moveTo>
                      <a:pt x="51515" y="708338"/>
                    </a:moveTo>
                    <a:cubicBezTo>
                      <a:pt x="25757" y="697606"/>
                      <a:pt x="22982" y="684856"/>
                      <a:pt x="12879" y="669702"/>
                    </a:cubicBezTo>
                    <a:cubicBezTo>
                      <a:pt x="5349" y="658406"/>
                      <a:pt x="0" y="644641"/>
                      <a:pt x="0" y="631065"/>
                    </a:cubicBezTo>
                    <a:cubicBezTo>
                      <a:pt x="0" y="565534"/>
                      <a:pt x="7619" y="507626"/>
                      <a:pt x="38636" y="450761"/>
                    </a:cubicBezTo>
                    <a:cubicBezTo>
                      <a:pt x="53460" y="423584"/>
                      <a:pt x="64394" y="390660"/>
                      <a:pt x="90152" y="373488"/>
                    </a:cubicBezTo>
                    <a:cubicBezTo>
                      <a:pt x="103031" y="364902"/>
                      <a:pt x="117844" y="358675"/>
                      <a:pt x="128789" y="347730"/>
                    </a:cubicBezTo>
                    <a:cubicBezTo>
                      <a:pt x="165342" y="311177"/>
                      <a:pt x="193714" y="266751"/>
                      <a:pt x="231820" y="231820"/>
                    </a:cubicBezTo>
                    <a:cubicBezTo>
                      <a:pt x="245972" y="218847"/>
                      <a:pt x="266666" y="215587"/>
                      <a:pt x="283335" y="206062"/>
                    </a:cubicBezTo>
                    <a:cubicBezTo>
                      <a:pt x="296774" y="198383"/>
                      <a:pt x="309093" y="188891"/>
                      <a:pt x="321972" y="180305"/>
                    </a:cubicBezTo>
                    <a:cubicBezTo>
                      <a:pt x="345385" y="86652"/>
                      <a:pt x="314194" y="162324"/>
                      <a:pt x="373487" y="103031"/>
                    </a:cubicBezTo>
                    <a:cubicBezTo>
                      <a:pt x="384432" y="92086"/>
                      <a:pt x="387596" y="74588"/>
                      <a:pt x="399245" y="64395"/>
                    </a:cubicBezTo>
                    <a:cubicBezTo>
                      <a:pt x="469129" y="3247"/>
                      <a:pt x="470543" y="13875"/>
                      <a:pt x="553791" y="0"/>
                    </a:cubicBezTo>
                    <a:cubicBezTo>
                      <a:pt x="588135" y="4293"/>
                      <a:pt x="622769" y="6688"/>
                      <a:pt x="656822" y="12879"/>
                    </a:cubicBezTo>
                    <a:cubicBezTo>
                      <a:pt x="670179" y="15308"/>
                      <a:pt x="685860" y="16159"/>
                      <a:pt x="695459" y="25758"/>
                    </a:cubicBezTo>
                    <a:cubicBezTo>
                      <a:pt x="705058" y="35357"/>
                      <a:pt x="701745" y="52528"/>
                      <a:pt x="708338" y="64395"/>
                    </a:cubicBezTo>
                    <a:cubicBezTo>
                      <a:pt x="723372" y="91456"/>
                      <a:pt x="759853" y="141668"/>
                      <a:pt x="759853" y="141668"/>
                    </a:cubicBezTo>
                    <a:cubicBezTo>
                      <a:pt x="764146" y="158840"/>
                      <a:pt x="767646" y="176229"/>
                      <a:pt x="772732" y="193183"/>
                    </a:cubicBezTo>
                    <a:cubicBezTo>
                      <a:pt x="780534" y="219189"/>
                      <a:pt x="798490" y="270457"/>
                      <a:pt x="798490" y="270457"/>
                    </a:cubicBezTo>
                    <a:cubicBezTo>
                      <a:pt x="794197" y="300508"/>
                      <a:pt x="794334" y="331533"/>
                      <a:pt x="785611" y="360609"/>
                    </a:cubicBezTo>
                    <a:cubicBezTo>
                      <a:pt x="781163" y="375435"/>
                      <a:pt x="767532" y="385806"/>
                      <a:pt x="759853" y="399245"/>
                    </a:cubicBezTo>
                    <a:cubicBezTo>
                      <a:pt x="750328" y="415914"/>
                      <a:pt x="740837" y="432785"/>
                      <a:pt x="734096" y="450761"/>
                    </a:cubicBezTo>
                    <a:cubicBezTo>
                      <a:pt x="727881" y="467334"/>
                      <a:pt x="732873" y="488955"/>
                      <a:pt x="721217" y="502276"/>
                    </a:cubicBezTo>
                    <a:cubicBezTo>
                      <a:pt x="631084" y="605285"/>
                      <a:pt x="669692" y="515166"/>
                      <a:pt x="605307" y="579550"/>
                    </a:cubicBezTo>
                    <a:cubicBezTo>
                      <a:pt x="492418" y="692436"/>
                      <a:pt x="635624" y="554284"/>
                      <a:pt x="528034" y="643944"/>
                    </a:cubicBezTo>
                    <a:cubicBezTo>
                      <a:pt x="514042" y="655604"/>
                      <a:pt x="505319" y="673736"/>
                      <a:pt x="489397" y="682581"/>
                    </a:cubicBezTo>
                    <a:cubicBezTo>
                      <a:pt x="465663" y="695767"/>
                      <a:pt x="437882" y="699752"/>
                      <a:pt x="412124" y="708338"/>
                    </a:cubicBezTo>
                    <a:cubicBezTo>
                      <a:pt x="383273" y="717955"/>
                      <a:pt x="352004" y="729476"/>
                      <a:pt x="321972" y="734096"/>
                    </a:cubicBezTo>
                    <a:cubicBezTo>
                      <a:pt x="283550" y="740007"/>
                      <a:pt x="244699" y="742682"/>
                      <a:pt x="206062" y="746975"/>
                    </a:cubicBezTo>
                    <a:cubicBezTo>
                      <a:pt x="193183" y="742682"/>
                      <a:pt x="180522" y="737668"/>
                      <a:pt x="167425" y="734096"/>
                    </a:cubicBezTo>
                    <a:cubicBezTo>
                      <a:pt x="133272" y="724781"/>
                      <a:pt x="77273" y="719070"/>
                      <a:pt x="51515" y="708338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7891425" y="3147522"/>
                <a:ext cx="299774" cy="21412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8276848" y="2590800"/>
                <a:ext cx="299774" cy="21412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8362498" y="2676450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8619446" y="2890573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8619446" y="3190347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8362498" y="3404471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7977074" y="3233172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0" name="Straight Connector 49"/>
              <p:cNvCxnSpPr>
                <a:stCxn id="44" idx="5"/>
                <a:endCxn id="45" idx="1"/>
              </p:cNvCxnSpPr>
              <p:nvPr/>
            </p:nvCxnSpPr>
            <p:spPr>
              <a:xfrm rot="16200000" flipH="1">
                <a:off x="8457017" y="2728144"/>
                <a:ext cx="153560" cy="196385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>
                <a:stCxn id="48" idx="6"/>
                <a:endCxn id="46" idx="2"/>
              </p:cNvCxnSpPr>
              <p:nvPr/>
            </p:nvCxnSpPr>
            <p:spPr>
              <a:xfrm flipV="1">
                <a:off x="8062724" y="3233172"/>
                <a:ext cx="556722" cy="42825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Oval 52"/>
              <p:cNvSpPr/>
              <p:nvPr/>
            </p:nvSpPr>
            <p:spPr>
              <a:xfrm>
                <a:off x="8105549" y="2926841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54" name="Straight Connector 53"/>
              <p:cNvCxnSpPr>
                <a:stCxn id="53" idx="6"/>
                <a:endCxn id="45" idx="2"/>
              </p:cNvCxnSpPr>
              <p:nvPr/>
            </p:nvCxnSpPr>
            <p:spPr>
              <a:xfrm flipV="1">
                <a:off x="8191198" y="2933398"/>
                <a:ext cx="428248" cy="36267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>
                <a:stCxn id="47" idx="7"/>
                <a:endCxn id="46" idx="3"/>
              </p:cNvCxnSpPr>
              <p:nvPr/>
            </p:nvCxnSpPr>
            <p:spPr>
              <a:xfrm rot="5400000" flipH="1" flipV="1">
                <a:off x="8457017" y="3242041"/>
                <a:ext cx="153560" cy="19638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>
                <a:stCxn id="48" idx="6"/>
                <a:endCxn id="46" idx="2"/>
              </p:cNvCxnSpPr>
              <p:nvPr/>
            </p:nvCxnSpPr>
            <p:spPr>
              <a:xfrm flipV="1">
                <a:off x="8062724" y="3233172"/>
                <a:ext cx="556722" cy="4282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>
                <a:stCxn id="44" idx="5"/>
                <a:endCxn id="45" idx="1"/>
              </p:cNvCxnSpPr>
              <p:nvPr/>
            </p:nvCxnSpPr>
            <p:spPr>
              <a:xfrm rot="16200000" flipH="1">
                <a:off x="8457017" y="2728144"/>
                <a:ext cx="153560" cy="19638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Rectangle 37"/>
            <p:cNvSpPr/>
            <p:nvPr/>
          </p:nvSpPr>
          <p:spPr>
            <a:xfrm>
              <a:off x="8219440" y="2667000"/>
              <a:ext cx="553720" cy="6389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61" name="Straight Connector 60"/>
          <p:cNvCxnSpPr/>
          <p:nvPr/>
        </p:nvCxnSpPr>
        <p:spPr>
          <a:xfrm rot="16200000" flipH="1">
            <a:off x="6286500" y="4076700"/>
            <a:ext cx="228602" cy="1"/>
          </a:xfrm>
          <a:prstGeom prst="line">
            <a:avLst/>
          </a:prstGeom>
          <a:ln w="50800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>
            <a:off x="5105400" y="2514600"/>
            <a:ext cx="3810000" cy="22860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5943600" y="164592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Positive</a:t>
            </a:r>
            <a:endParaRPr lang="en-US" dirty="0"/>
          </a:p>
        </p:txBody>
      </p:sp>
      <p:grpSp>
        <p:nvGrpSpPr>
          <p:cNvPr id="73" name="Group 72"/>
          <p:cNvGrpSpPr/>
          <p:nvPr/>
        </p:nvGrpSpPr>
        <p:grpSpPr>
          <a:xfrm>
            <a:off x="5562600" y="1752600"/>
            <a:ext cx="381000" cy="152400"/>
            <a:chOff x="1066800" y="3886200"/>
            <a:chExt cx="381000" cy="152400"/>
          </a:xfrm>
        </p:grpSpPr>
        <p:cxnSp>
          <p:nvCxnSpPr>
            <p:cNvPr id="74" name="Straight Connector 73"/>
            <p:cNvCxnSpPr/>
            <p:nvPr/>
          </p:nvCxnSpPr>
          <p:spPr>
            <a:xfrm>
              <a:off x="1066800" y="3962400"/>
              <a:ext cx="381000" cy="1588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Rectangle 74"/>
            <p:cNvSpPr/>
            <p:nvPr/>
          </p:nvSpPr>
          <p:spPr>
            <a:xfrm>
              <a:off x="1066800" y="3886200"/>
              <a:ext cx="381000" cy="152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5181600" y="4876800"/>
            <a:ext cx="335280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Negative edges are implicit</a:t>
            </a:r>
            <a:endParaRPr lang="en-US" dirty="0"/>
          </a:p>
        </p:txBody>
      </p:sp>
      <p:grpSp>
        <p:nvGrpSpPr>
          <p:cNvPr id="100" name="Group 99"/>
          <p:cNvGrpSpPr/>
          <p:nvPr/>
        </p:nvGrpSpPr>
        <p:grpSpPr>
          <a:xfrm>
            <a:off x="7391400" y="1752600"/>
            <a:ext cx="304800" cy="152400"/>
            <a:chOff x="7391400" y="1752600"/>
            <a:chExt cx="304800" cy="152400"/>
          </a:xfrm>
        </p:grpSpPr>
        <p:cxnSp>
          <p:nvCxnSpPr>
            <p:cNvPr id="77" name="Straight Connector 76"/>
            <p:cNvCxnSpPr/>
            <p:nvPr/>
          </p:nvCxnSpPr>
          <p:spPr>
            <a:xfrm>
              <a:off x="7391400" y="1827212"/>
              <a:ext cx="304800" cy="1588"/>
            </a:xfrm>
            <a:prstGeom prst="line">
              <a:avLst/>
            </a:prstGeom>
            <a:ln w="50800" cmpd="dbl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Rectangle 85"/>
            <p:cNvSpPr/>
            <p:nvPr/>
          </p:nvSpPr>
          <p:spPr>
            <a:xfrm>
              <a:off x="7391400" y="1752600"/>
              <a:ext cx="304800" cy="152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TextBox 89"/>
          <p:cNvSpPr txBox="1"/>
          <p:nvPr/>
        </p:nvSpPr>
        <p:spPr>
          <a:xfrm>
            <a:off x="7680960" y="164592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Equal </a:t>
            </a:r>
            <a:endParaRPr lang="en-US" dirty="0"/>
          </a:p>
        </p:txBody>
      </p:sp>
      <p:grpSp>
        <p:nvGrpSpPr>
          <p:cNvPr id="99" name="Group 98"/>
          <p:cNvGrpSpPr/>
          <p:nvPr/>
        </p:nvGrpSpPr>
        <p:grpSpPr>
          <a:xfrm>
            <a:off x="7391400" y="2133600"/>
            <a:ext cx="304800" cy="153194"/>
            <a:chOff x="7391400" y="2133600"/>
            <a:chExt cx="304800" cy="153194"/>
          </a:xfrm>
        </p:grpSpPr>
        <p:cxnSp>
          <p:nvCxnSpPr>
            <p:cNvPr id="91" name="Straight Connector 90"/>
            <p:cNvCxnSpPr>
              <a:endCxn id="93" idx="3"/>
            </p:cNvCxnSpPr>
            <p:nvPr/>
          </p:nvCxnSpPr>
          <p:spPr>
            <a:xfrm>
              <a:off x="7391400" y="2209800"/>
              <a:ext cx="304800" cy="1588"/>
            </a:xfrm>
            <a:prstGeom prst="line">
              <a:avLst/>
            </a:prstGeom>
            <a:ln w="50800" cmpd="dbl">
              <a:solidFill>
                <a:srgbClr val="FF0000"/>
              </a:solidFill>
              <a:prstDash val="solid"/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Rectangle 92"/>
            <p:cNvSpPr/>
            <p:nvPr/>
          </p:nvSpPr>
          <p:spPr>
            <a:xfrm>
              <a:off x="7391400" y="2133600"/>
              <a:ext cx="304800" cy="152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5" name="Straight Connector 94"/>
            <p:cNvCxnSpPr>
              <a:stCxn id="93" idx="2"/>
              <a:endCxn id="93" idx="0"/>
            </p:cNvCxnSpPr>
            <p:nvPr/>
          </p:nvCxnSpPr>
          <p:spPr>
            <a:xfrm rot="5400000" flipH="1">
              <a:off x="7467600" y="2209800"/>
              <a:ext cx="152400" cy="1588"/>
            </a:xfrm>
            <a:prstGeom prst="line">
              <a:avLst/>
            </a:prstGeom>
            <a:ln w="50800" cmpd="dbl">
              <a:solidFill>
                <a:srgbClr val="FF0000"/>
              </a:solidFill>
              <a:prstDash val="solid"/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TextBox 97"/>
          <p:cNvSpPr txBox="1"/>
          <p:nvPr/>
        </p:nvSpPr>
        <p:spPr>
          <a:xfrm>
            <a:off x="7680960" y="201168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 Equal</a:t>
            </a:r>
            <a:endParaRPr lang="en-US" dirty="0"/>
          </a:p>
        </p:txBody>
      </p:sp>
      <p:sp>
        <p:nvSpPr>
          <p:cNvPr id="101" name="TextBox 100"/>
          <p:cNvSpPr txBox="1"/>
          <p:nvPr/>
        </p:nvSpPr>
        <p:spPr>
          <a:xfrm>
            <a:off x="5486400" y="2004536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[-]     Negative</a:t>
            </a:r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5486400" y="1676400"/>
            <a:ext cx="1524000" cy="6858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Box 102"/>
          <p:cNvSpPr txBox="1"/>
          <p:nvPr/>
        </p:nvSpPr>
        <p:spPr>
          <a:xfrm>
            <a:off x="5410200" y="13716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Soft</a:t>
            </a:r>
            <a:endParaRPr lang="en-US" dirty="0"/>
          </a:p>
        </p:txBody>
      </p:sp>
      <p:sp>
        <p:nvSpPr>
          <p:cNvPr id="104" name="Rectangle 103"/>
          <p:cNvSpPr/>
          <p:nvPr/>
        </p:nvSpPr>
        <p:spPr>
          <a:xfrm>
            <a:off x="7315200" y="1676400"/>
            <a:ext cx="1524000" cy="685800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Box 104"/>
          <p:cNvSpPr txBox="1"/>
          <p:nvPr/>
        </p:nvSpPr>
        <p:spPr>
          <a:xfrm>
            <a:off x="7239000" y="13832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Hard</a:t>
            </a:r>
            <a:endParaRPr lang="en-US" dirty="0"/>
          </a:p>
        </p:txBody>
      </p:sp>
      <p:sp>
        <p:nvSpPr>
          <p:cNvPr id="106" name="TextBox 105"/>
          <p:cNvSpPr txBox="1"/>
          <p:nvPr/>
        </p:nvSpPr>
        <p:spPr>
          <a:xfrm>
            <a:off x="304800" y="5334000"/>
            <a:ext cx="4267200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200" u="sng" dirty="0" smtClean="0"/>
              <a:t>Technical Challenge</a:t>
            </a:r>
            <a:r>
              <a:rPr lang="en-US" sz="2200" dirty="0" smtClean="0"/>
              <a:t>: How do we handle hard constraints?</a:t>
            </a:r>
            <a:endParaRPr lang="en-US" sz="22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55" grpId="0" animBg="1"/>
      <p:bldP spid="42" grpId="0" animBg="1"/>
      <p:bldP spid="52" grpId="0" animBg="1"/>
      <p:bldP spid="90" grpId="0"/>
      <p:bldP spid="98" grpId="0"/>
      <p:bldP spid="10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Correlation Clustering: </a:t>
            </a:r>
            <a:br>
              <a:rPr lang="en-US" dirty="0" smtClean="0"/>
            </a:br>
            <a:r>
              <a:rPr lang="en-US" dirty="0" smtClean="0"/>
              <a:t>Novel Hard Constraints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6200" y="0"/>
            <a:ext cx="1620124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 algorithm</a:t>
            </a:r>
            <a:endParaRPr lang="en-US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Oval 8"/>
          <p:cNvSpPr/>
          <p:nvPr/>
        </p:nvSpPr>
        <p:spPr>
          <a:xfrm>
            <a:off x="6400800" y="2907268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858000" y="3288268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6858000" y="3821668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400800" y="4202668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715000" y="3897868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477000" y="252626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VLDBJ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086600" y="3147536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VLDB conf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10400" y="366926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ICDE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29400" y="4202668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International Conf. DE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05400" y="4138136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ICDT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0" y="1676400"/>
            <a:ext cx="4876800" cy="4308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Conference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*(c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 &lt;-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ConfSim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  <p:cxnSp>
        <p:nvCxnSpPr>
          <p:cNvPr id="26" name="Straight Connector 25"/>
          <p:cNvCxnSpPr>
            <a:stCxn id="9" idx="5"/>
            <a:endCxn id="10" idx="1"/>
          </p:cNvCxnSpPr>
          <p:nvPr/>
        </p:nvCxnSpPr>
        <p:spPr>
          <a:xfrm rot="16200000" flipH="1">
            <a:off x="6568982" y="2999250"/>
            <a:ext cx="273236" cy="349436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5943600" y="3352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486400" y="298346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VLDB</a:t>
            </a:r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6096000" y="3352800"/>
            <a:ext cx="762000" cy="64532"/>
          </a:xfrm>
          <a:prstGeom prst="line">
            <a:avLst/>
          </a:prstGeom>
          <a:ln w="50800" cmpd="dbl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2" idx="7"/>
            <a:endCxn id="11" idx="3"/>
          </p:cNvCxnSpPr>
          <p:nvPr/>
        </p:nvCxnSpPr>
        <p:spPr>
          <a:xfrm rot="5400000" flipH="1" flipV="1">
            <a:off x="6568982" y="3913650"/>
            <a:ext cx="273236" cy="349436"/>
          </a:xfrm>
          <a:prstGeom prst="line">
            <a:avLst/>
          </a:prstGeom>
          <a:ln w="50800" cmpd="dbl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5867400" y="3886200"/>
            <a:ext cx="990600" cy="76200"/>
          </a:xfrm>
          <a:prstGeom prst="line">
            <a:avLst/>
          </a:prstGeom>
          <a:ln w="50800" cmpd="dbl">
            <a:solidFill>
              <a:srgbClr val="FF0000"/>
            </a:solidFill>
            <a:prstDash val="solid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0" y="4521875"/>
            <a:ext cx="5181600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Pick a random order of edges</a:t>
            </a:r>
          </a:p>
          <a:p>
            <a:pPr marL="342900" indent="-342900">
              <a:buAutoNum type="arabicPeriod"/>
            </a:pP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While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there is a soft edge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do</a:t>
            </a:r>
          </a:p>
          <a:p>
            <a:pPr marL="800100" lvl="1" indent="-342900">
              <a:buAutoNum type="arabicPeriod"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Pick first soft edge in order</a:t>
            </a:r>
          </a:p>
          <a:p>
            <a:pPr marL="800100" lvl="1" indent="-342900">
              <a:buAutoNum type="arabicPeriod"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If    turn into</a:t>
            </a:r>
          </a:p>
          <a:p>
            <a:pPr marL="800100" lvl="1" indent="-342900">
              <a:buAutoNum type="arabicPeriod"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Else is [-] turn into</a:t>
            </a:r>
          </a:p>
          <a:p>
            <a:pPr marL="800100" lvl="1" indent="-342900">
              <a:buAutoNum type="arabicPeriod"/>
            </a:pPr>
            <a:r>
              <a:rPr lang="en-US" dirty="0" smtClean="0">
                <a:latin typeface="Courier New" pitchFamily="49" charset="0"/>
                <a:cs typeface="Courier New" pitchFamily="49" charset="0"/>
                <a:sym typeface="Symbol"/>
              </a:rPr>
              <a:t>Deduce labels </a:t>
            </a:r>
          </a:p>
          <a:p>
            <a:pPr marL="342900" indent="-342900">
              <a:buAutoNum type="arabicPeriod"/>
            </a:pPr>
            <a:r>
              <a:rPr lang="en-US" b="1" dirty="0" smtClean="0">
                <a:latin typeface="Courier New" pitchFamily="49" charset="0"/>
                <a:cs typeface="Courier New" pitchFamily="49" charset="0"/>
                <a:sym typeface="Symbol"/>
              </a:rPr>
              <a:t>Return</a:t>
            </a:r>
            <a:r>
              <a:rPr lang="en-US" dirty="0" smtClean="0">
                <a:latin typeface="Courier New" pitchFamily="49" charset="0"/>
                <a:cs typeface="Courier New" pitchFamily="49" charset="0"/>
                <a:sym typeface="Symbol"/>
              </a:rPr>
              <a:t> Transitively closed subsets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334000" y="4807803"/>
            <a:ext cx="358140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Simple, Combinatorial algorithm is easy to scale!</a:t>
            </a:r>
            <a:endParaRPr lang="en-US" sz="2400" dirty="0"/>
          </a:p>
        </p:txBody>
      </p:sp>
      <p:cxnSp>
        <p:nvCxnSpPr>
          <p:cNvPr id="43" name="Straight Connector 42"/>
          <p:cNvCxnSpPr>
            <a:stCxn id="32" idx="2"/>
            <a:endCxn id="9" idx="3"/>
          </p:cNvCxnSpPr>
          <p:nvPr/>
        </p:nvCxnSpPr>
        <p:spPr>
          <a:xfrm rot="5400000" flipH="1" flipV="1">
            <a:off x="6082784" y="3012466"/>
            <a:ext cx="315450" cy="365218"/>
          </a:xfrm>
          <a:prstGeom prst="line">
            <a:avLst/>
          </a:prstGeom>
          <a:ln w="50800" cmpd="dbl">
            <a:solidFill>
              <a:srgbClr val="FF0000"/>
            </a:solidFill>
            <a:prstDash val="solid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Left Arrow 47"/>
          <p:cNvSpPr/>
          <p:nvPr/>
        </p:nvSpPr>
        <p:spPr>
          <a:xfrm>
            <a:off x="4343400" y="5638800"/>
            <a:ext cx="203200" cy="3048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Left Arrow 49"/>
          <p:cNvSpPr/>
          <p:nvPr/>
        </p:nvSpPr>
        <p:spPr>
          <a:xfrm>
            <a:off x="4953000" y="5105400"/>
            <a:ext cx="203200" cy="3048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Arrow Connector 52"/>
          <p:cNvCxnSpPr/>
          <p:nvPr/>
        </p:nvCxnSpPr>
        <p:spPr>
          <a:xfrm rot="16200000" flipH="1">
            <a:off x="5943600" y="2754868"/>
            <a:ext cx="304800" cy="304800"/>
          </a:xfrm>
          <a:prstGeom prst="straightConnector1">
            <a:avLst/>
          </a:prstGeom>
          <a:ln w="50800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Left Arrow 55"/>
          <p:cNvSpPr/>
          <p:nvPr/>
        </p:nvSpPr>
        <p:spPr>
          <a:xfrm>
            <a:off x="4368800" y="5943600"/>
            <a:ext cx="203200" cy="3048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Connector 57"/>
          <p:cNvCxnSpPr/>
          <p:nvPr/>
        </p:nvCxnSpPr>
        <p:spPr>
          <a:xfrm rot="16200000" flipV="1">
            <a:off x="6591300" y="2999250"/>
            <a:ext cx="273236" cy="349436"/>
          </a:xfrm>
          <a:prstGeom prst="line">
            <a:avLst/>
          </a:prstGeom>
          <a:ln w="50800" cmpd="dbl">
            <a:solidFill>
              <a:srgbClr val="FF0000"/>
            </a:solidFill>
            <a:prstDash val="solid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791200" y="5786735"/>
            <a:ext cx="29718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err="1" smtClean="0"/>
              <a:t>Thm</a:t>
            </a:r>
            <a:r>
              <a:rPr lang="en-US" sz="2400" b="1" u="sng" dirty="0" smtClean="0"/>
              <a:t>: </a:t>
            </a:r>
            <a:r>
              <a:rPr lang="en-US" sz="2400" dirty="0" smtClean="0"/>
              <a:t>This is a 3-apx!</a:t>
            </a:r>
            <a:endParaRPr lang="en-US" sz="2400" dirty="0"/>
          </a:p>
        </p:txBody>
      </p:sp>
      <p:sp>
        <p:nvSpPr>
          <p:cNvPr id="34" name="Slide Number Placeholder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40" name="Group 25"/>
          <p:cNvGrpSpPr/>
          <p:nvPr/>
        </p:nvGrpSpPr>
        <p:grpSpPr>
          <a:xfrm>
            <a:off x="8590280" y="0"/>
            <a:ext cx="553720" cy="638908"/>
            <a:chOff x="8219440" y="2667000"/>
            <a:chExt cx="553720" cy="638908"/>
          </a:xfrm>
        </p:grpSpPr>
        <p:grpSp>
          <p:nvGrpSpPr>
            <p:cNvPr id="41" name="Group 23"/>
            <p:cNvGrpSpPr/>
            <p:nvPr/>
          </p:nvGrpSpPr>
          <p:grpSpPr>
            <a:xfrm>
              <a:off x="8229609" y="2697963"/>
              <a:ext cx="457201" cy="503395"/>
              <a:chOff x="7891425" y="2590800"/>
              <a:chExt cx="871575" cy="959637"/>
            </a:xfrm>
          </p:grpSpPr>
          <p:sp>
            <p:nvSpPr>
              <p:cNvPr id="45" name="Freeform 44"/>
              <p:cNvSpPr/>
              <p:nvPr/>
            </p:nvSpPr>
            <p:spPr>
              <a:xfrm>
                <a:off x="8025182" y="2811776"/>
                <a:ext cx="730580" cy="254638"/>
              </a:xfrm>
              <a:custGeom>
                <a:avLst/>
                <a:gdLst>
                  <a:gd name="connsiteX0" fmla="*/ 334037 w 1299952"/>
                  <a:gd name="connsiteY0" fmla="*/ 103717 h 453088"/>
                  <a:gd name="connsiteX1" fmla="*/ 89338 w 1299952"/>
                  <a:gd name="connsiteY1" fmla="*/ 90838 h 453088"/>
                  <a:gd name="connsiteX2" fmla="*/ 50701 w 1299952"/>
                  <a:gd name="connsiteY2" fmla="*/ 103717 h 453088"/>
                  <a:gd name="connsiteX3" fmla="*/ 37823 w 1299952"/>
                  <a:gd name="connsiteY3" fmla="*/ 142353 h 453088"/>
                  <a:gd name="connsiteX4" fmla="*/ 12065 w 1299952"/>
                  <a:gd name="connsiteY4" fmla="*/ 180990 h 453088"/>
                  <a:gd name="connsiteX5" fmla="*/ 24944 w 1299952"/>
                  <a:gd name="connsiteY5" fmla="*/ 387052 h 453088"/>
                  <a:gd name="connsiteX6" fmla="*/ 102217 w 1299952"/>
                  <a:gd name="connsiteY6" fmla="*/ 412810 h 453088"/>
                  <a:gd name="connsiteX7" fmla="*/ 192369 w 1299952"/>
                  <a:gd name="connsiteY7" fmla="*/ 438568 h 453088"/>
                  <a:gd name="connsiteX8" fmla="*/ 243885 w 1299952"/>
                  <a:gd name="connsiteY8" fmla="*/ 451446 h 453088"/>
                  <a:gd name="connsiteX9" fmla="*/ 565856 w 1299952"/>
                  <a:gd name="connsiteY9" fmla="*/ 438568 h 453088"/>
                  <a:gd name="connsiteX10" fmla="*/ 617372 w 1299952"/>
                  <a:gd name="connsiteY10" fmla="*/ 425689 h 453088"/>
                  <a:gd name="connsiteX11" fmla="*/ 707524 w 1299952"/>
                  <a:gd name="connsiteY11" fmla="*/ 412810 h 453088"/>
                  <a:gd name="connsiteX12" fmla="*/ 823434 w 1299952"/>
                  <a:gd name="connsiteY12" fmla="*/ 399931 h 453088"/>
                  <a:gd name="connsiteX13" fmla="*/ 913586 w 1299952"/>
                  <a:gd name="connsiteY13" fmla="*/ 387052 h 453088"/>
                  <a:gd name="connsiteX14" fmla="*/ 1145406 w 1299952"/>
                  <a:gd name="connsiteY14" fmla="*/ 374173 h 453088"/>
                  <a:gd name="connsiteX15" fmla="*/ 1222679 w 1299952"/>
                  <a:gd name="connsiteY15" fmla="*/ 348415 h 453088"/>
                  <a:gd name="connsiteX16" fmla="*/ 1299952 w 1299952"/>
                  <a:gd name="connsiteY16" fmla="*/ 296900 h 453088"/>
                  <a:gd name="connsiteX17" fmla="*/ 1274194 w 1299952"/>
                  <a:gd name="connsiteY17" fmla="*/ 116596 h 453088"/>
                  <a:gd name="connsiteX18" fmla="*/ 1119648 w 1299952"/>
                  <a:gd name="connsiteY18" fmla="*/ 26444 h 453088"/>
                  <a:gd name="connsiteX19" fmla="*/ 939344 w 1299952"/>
                  <a:gd name="connsiteY19" fmla="*/ 39322 h 453088"/>
                  <a:gd name="connsiteX20" fmla="*/ 900707 w 1299952"/>
                  <a:gd name="connsiteY20" fmla="*/ 65080 h 453088"/>
                  <a:gd name="connsiteX21" fmla="*/ 823434 w 1299952"/>
                  <a:gd name="connsiteY21" fmla="*/ 90838 h 453088"/>
                  <a:gd name="connsiteX22" fmla="*/ 617372 w 1299952"/>
                  <a:gd name="connsiteY22" fmla="*/ 129475 h 453088"/>
                  <a:gd name="connsiteX23" fmla="*/ 540099 w 1299952"/>
                  <a:gd name="connsiteY23" fmla="*/ 155232 h 453088"/>
                  <a:gd name="connsiteX24" fmla="*/ 501462 w 1299952"/>
                  <a:gd name="connsiteY24" fmla="*/ 168111 h 453088"/>
                  <a:gd name="connsiteX25" fmla="*/ 398431 w 1299952"/>
                  <a:gd name="connsiteY25" fmla="*/ 129475 h 453088"/>
                  <a:gd name="connsiteX26" fmla="*/ 372673 w 1299952"/>
                  <a:gd name="connsiteY26" fmla="*/ 90838 h 453088"/>
                  <a:gd name="connsiteX27" fmla="*/ 334037 w 1299952"/>
                  <a:gd name="connsiteY27" fmla="*/ 103717 h 453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299952" h="453088">
                    <a:moveTo>
                      <a:pt x="334037" y="103717"/>
                    </a:moveTo>
                    <a:cubicBezTo>
                      <a:pt x="286815" y="103717"/>
                      <a:pt x="248760" y="73124"/>
                      <a:pt x="89338" y="90838"/>
                    </a:cubicBezTo>
                    <a:cubicBezTo>
                      <a:pt x="76459" y="95131"/>
                      <a:pt x="60300" y="94118"/>
                      <a:pt x="50701" y="103717"/>
                    </a:cubicBezTo>
                    <a:cubicBezTo>
                      <a:pt x="41102" y="113316"/>
                      <a:pt x="43894" y="130211"/>
                      <a:pt x="37823" y="142353"/>
                    </a:cubicBezTo>
                    <a:cubicBezTo>
                      <a:pt x="30901" y="156198"/>
                      <a:pt x="20651" y="168111"/>
                      <a:pt x="12065" y="180990"/>
                    </a:cubicBezTo>
                    <a:cubicBezTo>
                      <a:pt x="16358" y="249677"/>
                      <a:pt x="0" y="322910"/>
                      <a:pt x="24944" y="387052"/>
                    </a:cubicBezTo>
                    <a:cubicBezTo>
                      <a:pt x="34785" y="412357"/>
                      <a:pt x="75877" y="406225"/>
                      <a:pt x="102217" y="412810"/>
                    </a:cubicBezTo>
                    <a:cubicBezTo>
                      <a:pt x="263327" y="453088"/>
                      <a:pt x="62985" y="401603"/>
                      <a:pt x="192369" y="438568"/>
                    </a:cubicBezTo>
                    <a:cubicBezTo>
                      <a:pt x="209388" y="443431"/>
                      <a:pt x="226713" y="447153"/>
                      <a:pt x="243885" y="451446"/>
                    </a:cubicBezTo>
                    <a:cubicBezTo>
                      <a:pt x="351209" y="447153"/>
                      <a:pt x="458701" y="445958"/>
                      <a:pt x="565856" y="438568"/>
                    </a:cubicBezTo>
                    <a:cubicBezTo>
                      <a:pt x="583515" y="437350"/>
                      <a:pt x="599957" y="428855"/>
                      <a:pt x="617372" y="425689"/>
                    </a:cubicBezTo>
                    <a:cubicBezTo>
                      <a:pt x="647238" y="420259"/>
                      <a:pt x="677403" y="416575"/>
                      <a:pt x="707524" y="412810"/>
                    </a:cubicBezTo>
                    <a:cubicBezTo>
                      <a:pt x="746098" y="407988"/>
                      <a:pt x="784860" y="404753"/>
                      <a:pt x="823434" y="399931"/>
                    </a:cubicBezTo>
                    <a:cubicBezTo>
                      <a:pt x="853555" y="396166"/>
                      <a:pt x="883327" y="389473"/>
                      <a:pt x="913586" y="387052"/>
                    </a:cubicBezTo>
                    <a:cubicBezTo>
                      <a:pt x="990732" y="380880"/>
                      <a:pt x="1068133" y="378466"/>
                      <a:pt x="1145406" y="374173"/>
                    </a:cubicBezTo>
                    <a:cubicBezTo>
                      <a:pt x="1171164" y="365587"/>
                      <a:pt x="1200088" y="363476"/>
                      <a:pt x="1222679" y="348415"/>
                    </a:cubicBezTo>
                    <a:lnTo>
                      <a:pt x="1299952" y="296900"/>
                    </a:lnTo>
                    <a:cubicBezTo>
                      <a:pt x="1291366" y="236799"/>
                      <a:pt x="1286100" y="176129"/>
                      <a:pt x="1274194" y="116596"/>
                    </a:cubicBezTo>
                    <a:cubicBezTo>
                      <a:pt x="1250875" y="0"/>
                      <a:pt x="1249901" y="39468"/>
                      <a:pt x="1119648" y="26444"/>
                    </a:cubicBezTo>
                    <a:cubicBezTo>
                      <a:pt x="1059547" y="30737"/>
                      <a:pt x="998682" y="28851"/>
                      <a:pt x="939344" y="39322"/>
                    </a:cubicBezTo>
                    <a:cubicBezTo>
                      <a:pt x="924101" y="42012"/>
                      <a:pt x="914852" y="58793"/>
                      <a:pt x="900707" y="65080"/>
                    </a:cubicBezTo>
                    <a:cubicBezTo>
                      <a:pt x="875896" y="76107"/>
                      <a:pt x="849774" y="84253"/>
                      <a:pt x="823434" y="90838"/>
                    </a:cubicBezTo>
                    <a:cubicBezTo>
                      <a:pt x="686825" y="124990"/>
                      <a:pt x="755530" y="112205"/>
                      <a:pt x="617372" y="129475"/>
                    </a:cubicBezTo>
                    <a:lnTo>
                      <a:pt x="540099" y="155232"/>
                    </a:lnTo>
                    <a:lnTo>
                      <a:pt x="501462" y="168111"/>
                    </a:lnTo>
                    <a:cubicBezTo>
                      <a:pt x="455391" y="158897"/>
                      <a:pt x="431593" y="162636"/>
                      <a:pt x="398431" y="129475"/>
                    </a:cubicBezTo>
                    <a:cubicBezTo>
                      <a:pt x="387486" y="118530"/>
                      <a:pt x="381259" y="103717"/>
                      <a:pt x="372673" y="90838"/>
                    </a:cubicBezTo>
                    <a:cubicBezTo>
                      <a:pt x="328277" y="105637"/>
                      <a:pt x="381259" y="103717"/>
                      <a:pt x="334037" y="103717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Freeform 45"/>
              <p:cNvSpPr/>
              <p:nvPr/>
            </p:nvSpPr>
            <p:spPr>
              <a:xfrm>
                <a:off x="8314244" y="3130633"/>
                <a:ext cx="448756" cy="419804"/>
              </a:xfrm>
              <a:custGeom>
                <a:avLst/>
                <a:gdLst>
                  <a:gd name="connsiteX0" fmla="*/ 51515 w 798490"/>
                  <a:gd name="connsiteY0" fmla="*/ 708338 h 746975"/>
                  <a:gd name="connsiteX1" fmla="*/ 12879 w 798490"/>
                  <a:gd name="connsiteY1" fmla="*/ 669702 h 746975"/>
                  <a:gd name="connsiteX2" fmla="*/ 0 w 798490"/>
                  <a:gd name="connsiteY2" fmla="*/ 631065 h 746975"/>
                  <a:gd name="connsiteX3" fmla="*/ 38636 w 798490"/>
                  <a:gd name="connsiteY3" fmla="*/ 450761 h 746975"/>
                  <a:gd name="connsiteX4" fmla="*/ 90152 w 798490"/>
                  <a:gd name="connsiteY4" fmla="*/ 373488 h 746975"/>
                  <a:gd name="connsiteX5" fmla="*/ 128789 w 798490"/>
                  <a:gd name="connsiteY5" fmla="*/ 347730 h 746975"/>
                  <a:gd name="connsiteX6" fmla="*/ 231820 w 798490"/>
                  <a:gd name="connsiteY6" fmla="*/ 231820 h 746975"/>
                  <a:gd name="connsiteX7" fmla="*/ 283335 w 798490"/>
                  <a:gd name="connsiteY7" fmla="*/ 206062 h 746975"/>
                  <a:gd name="connsiteX8" fmla="*/ 321972 w 798490"/>
                  <a:gd name="connsiteY8" fmla="*/ 180305 h 746975"/>
                  <a:gd name="connsiteX9" fmla="*/ 373487 w 798490"/>
                  <a:gd name="connsiteY9" fmla="*/ 103031 h 746975"/>
                  <a:gd name="connsiteX10" fmla="*/ 399245 w 798490"/>
                  <a:gd name="connsiteY10" fmla="*/ 64395 h 746975"/>
                  <a:gd name="connsiteX11" fmla="*/ 553791 w 798490"/>
                  <a:gd name="connsiteY11" fmla="*/ 0 h 746975"/>
                  <a:gd name="connsiteX12" fmla="*/ 656822 w 798490"/>
                  <a:gd name="connsiteY12" fmla="*/ 12879 h 746975"/>
                  <a:gd name="connsiteX13" fmla="*/ 695459 w 798490"/>
                  <a:gd name="connsiteY13" fmla="*/ 25758 h 746975"/>
                  <a:gd name="connsiteX14" fmla="*/ 708338 w 798490"/>
                  <a:gd name="connsiteY14" fmla="*/ 64395 h 746975"/>
                  <a:gd name="connsiteX15" fmla="*/ 759853 w 798490"/>
                  <a:gd name="connsiteY15" fmla="*/ 141668 h 746975"/>
                  <a:gd name="connsiteX16" fmla="*/ 772732 w 798490"/>
                  <a:gd name="connsiteY16" fmla="*/ 193183 h 746975"/>
                  <a:gd name="connsiteX17" fmla="*/ 798490 w 798490"/>
                  <a:gd name="connsiteY17" fmla="*/ 270457 h 746975"/>
                  <a:gd name="connsiteX18" fmla="*/ 785611 w 798490"/>
                  <a:gd name="connsiteY18" fmla="*/ 360609 h 746975"/>
                  <a:gd name="connsiteX19" fmla="*/ 759853 w 798490"/>
                  <a:gd name="connsiteY19" fmla="*/ 399245 h 746975"/>
                  <a:gd name="connsiteX20" fmla="*/ 734096 w 798490"/>
                  <a:gd name="connsiteY20" fmla="*/ 450761 h 746975"/>
                  <a:gd name="connsiteX21" fmla="*/ 721217 w 798490"/>
                  <a:gd name="connsiteY21" fmla="*/ 502276 h 746975"/>
                  <a:gd name="connsiteX22" fmla="*/ 605307 w 798490"/>
                  <a:gd name="connsiteY22" fmla="*/ 579550 h 746975"/>
                  <a:gd name="connsiteX23" fmla="*/ 528034 w 798490"/>
                  <a:gd name="connsiteY23" fmla="*/ 643944 h 746975"/>
                  <a:gd name="connsiteX24" fmla="*/ 489397 w 798490"/>
                  <a:gd name="connsiteY24" fmla="*/ 682581 h 746975"/>
                  <a:gd name="connsiteX25" fmla="*/ 412124 w 798490"/>
                  <a:gd name="connsiteY25" fmla="*/ 708338 h 746975"/>
                  <a:gd name="connsiteX26" fmla="*/ 321972 w 798490"/>
                  <a:gd name="connsiteY26" fmla="*/ 734096 h 746975"/>
                  <a:gd name="connsiteX27" fmla="*/ 206062 w 798490"/>
                  <a:gd name="connsiteY27" fmla="*/ 746975 h 746975"/>
                  <a:gd name="connsiteX28" fmla="*/ 167425 w 798490"/>
                  <a:gd name="connsiteY28" fmla="*/ 734096 h 746975"/>
                  <a:gd name="connsiteX29" fmla="*/ 51515 w 798490"/>
                  <a:gd name="connsiteY29" fmla="*/ 708338 h 746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98490" h="746975">
                    <a:moveTo>
                      <a:pt x="51515" y="708338"/>
                    </a:moveTo>
                    <a:cubicBezTo>
                      <a:pt x="25757" y="697606"/>
                      <a:pt x="22982" y="684856"/>
                      <a:pt x="12879" y="669702"/>
                    </a:cubicBezTo>
                    <a:cubicBezTo>
                      <a:pt x="5349" y="658406"/>
                      <a:pt x="0" y="644641"/>
                      <a:pt x="0" y="631065"/>
                    </a:cubicBezTo>
                    <a:cubicBezTo>
                      <a:pt x="0" y="565534"/>
                      <a:pt x="7619" y="507626"/>
                      <a:pt x="38636" y="450761"/>
                    </a:cubicBezTo>
                    <a:cubicBezTo>
                      <a:pt x="53460" y="423584"/>
                      <a:pt x="64394" y="390660"/>
                      <a:pt x="90152" y="373488"/>
                    </a:cubicBezTo>
                    <a:cubicBezTo>
                      <a:pt x="103031" y="364902"/>
                      <a:pt x="117844" y="358675"/>
                      <a:pt x="128789" y="347730"/>
                    </a:cubicBezTo>
                    <a:cubicBezTo>
                      <a:pt x="165342" y="311177"/>
                      <a:pt x="193714" y="266751"/>
                      <a:pt x="231820" y="231820"/>
                    </a:cubicBezTo>
                    <a:cubicBezTo>
                      <a:pt x="245972" y="218847"/>
                      <a:pt x="266666" y="215587"/>
                      <a:pt x="283335" y="206062"/>
                    </a:cubicBezTo>
                    <a:cubicBezTo>
                      <a:pt x="296774" y="198383"/>
                      <a:pt x="309093" y="188891"/>
                      <a:pt x="321972" y="180305"/>
                    </a:cubicBezTo>
                    <a:cubicBezTo>
                      <a:pt x="345385" y="86652"/>
                      <a:pt x="314194" y="162324"/>
                      <a:pt x="373487" y="103031"/>
                    </a:cubicBezTo>
                    <a:cubicBezTo>
                      <a:pt x="384432" y="92086"/>
                      <a:pt x="387596" y="74588"/>
                      <a:pt x="399245" y="64395"/>
                    </a:cubicBezTo>
                    <a:cubicBezTo>
                      <a:pt x="469129" y="3247"/>
                      <a:pt x="470543" y="13875"/>
                      <a:pt x="553791" y="0"/>
                    </a:cubicBezTo>
                    <a:cubicBezTo>
                      <a:pt x="588135" y="4293"/>
                      <a:pt x="622769" y="6688"/>
                      <a:pt x="656822" y="12879"/>
                    </a:cubicBezTo>
                    <a:cubicBezTo>
                      <a:pt x="670179" y="15308"/>
                      <a:pt x="685860" y="16159"/>
                      <a:pt x="695459" y="25758"/>
                    </a:cubicBezTo>
                    <a:cubicBezTo>
                      <a:pt x="705058" y="35357"/>
                      <a:pt x="701745" y="52528"/>
                      <a:pt x="708338" y="64395"/>
                    </a:cubicBezTo>
                    <a:cubicBezTo>
                      <a:pt x="723372" y="91456"/>
                      <a:pt x="759853" y="141668"/>
                      <a:pt x="759853" y="141668"/>
                    </a:cubicBezTo>
                    <a:cubicBezTo>
                      <a:pt x="764146" y="158840"/>
                      <a:pt x="767646" y="176229"/>
                      <a:pt x="772732" y="193183"/>
                    </a:cubicBezTo>
                    <a:cubicBezTo>
                      <a:pt x="780534" y="219189"/>
                      <a:pt x="798490" y="270457"/>
                      <a:pt x="798490" y="270457"/>
                    </a:cubicBezTo>
                    <a:cubicBezTo>
                      <a:pt x="794197" y="300508"/>
                      <a:pt x="794334" y="331533"/>
                      <a:pt x="785611" y="360609"/>
                    </a:cubicBezTo>
                    <a:cubicBezTo>
                      <a:pt x="781163" y="375435"/>
                      <a:pt x="767532" y="385806"/>
                      <a:pt x="759853" y="399245"/>
                    </a:cubicBezTo>
                    <a:cubicBezTo>
                      <a:pt x="750328" y="415914"/>
                      <a:pt x="740837" y="432785"/>
                      <a:pt x="734096" y="450761"/>
                    </a:cubicBezTo>
                    <a:cubicBezTo>
                      <a:pt x="727881" y="467334"/>
                      <a:pt x="732873" y="488955"/>
                      <a:pt x="721217" y="502276"/>
                    </a:cubicBezTo>
                    <a:cubicBezTo>
                      <a:pt x="631084" y="605285"/>
                      <a:pt x="669692" y="515166"/>
                      <a:pt x="605307" y="579550"/>
                    </a:cubicBezTo>
                    <a:cubicBezTo>
                      <a:pt x="492418" y="692436"/>
                      <a:pt x="635624" y="554284"/>
                      <a:pt x="528034" y="643944"/>
                    </a:cubicBezTo>
                    <a:cubicBezTo>
                      <a:pt x="514042" y="655604"/>
                      <a:pt x="505319" y="673736"/>
                      <a:pt x="489397" y="682581"/>
                    </a:cubicBezTo>
                    <a:cubicBezTo>
                      <a:pt x="465663" y="695767"/>
                      <a:pt x="437882" y="699752"/>
                      <a:pt x="412124" y="708338"/>
                    </a:cubicBezTo>
                    <a:cubicBezTo>
                      <a:pt x="383273" y="717955"/>
                      <a:pt x="352004" y="729476"/>
                      <a:pt x="321972" y="734096"/>
                    </a:cubicBezTo>
                    <a:cubicBezTo>
                      <a:pt x="283550" y="740007"/>
                      <a:pt x="244699" y="742682"/>
                      <a:pt x="206062" y="746975"/>
                    </a:cubicBezTo>
                    <a:cubicBezTo>
                      <a:pt x="193183" y="742682"/>
                      <a:pt x="180522" y="737668"/>
                      <a:pt x="167425" y="734096"/>
                    </a:cubicBezTo>
                    <a:cubicBezTo>
                      <a:pt x="133272" y="724781"/>
                      <a:pt x="77273" y="719070"/>
                      <a:pt x="51515" y="708338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7891425" y="3147522"/>
                <a:ext cx="299774" cy="21412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8276848" y="2590800"/>
                <a:ext cx="299774" cy="21412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8362498" y="2676450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8619446" y="2890573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8619446" y="3190347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8362498" y="3404471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7977074" y="3233172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0" name="Straight Connector 59"/>
              <p:cNvCxnSpPr>
                <a:stCxn id="52" idx="5"/>
                <a:endCxn id="54" idx="1"/>
              </p:cNvCxnSpPr>
              <p:nvPr/>
            </p:nvCxnSpPr>
            <p:spPr>
              <a:xfrm rot="16200000" flipH="1">
                <a:off x="8457017" y="2728144"/>
                <a:ext cx="153560" cy="196385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>
                <a:stCxn id="59" idx="6"/>
                <a:endCxn id="55" idx="2"/>
              </p:cNvCxnSpPr>
              <p:nvPr/>
            </p:nvCxnSpPr>
            <p:spPr>
              <a:xfrm flipV="1">
                <a:off x="8062724" y="3233172"/>
                <a:ext cx="556722" cy="42825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Oval 62"/>
              <p:cNvSpPr/>
              <p:nvPr/>
            </p:nvSpPr>
            <p:spPr>
              <a:xfrm>
                <a:off x="8105549" y="2926841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64" name="Straight Connector 63"/>
              <p:cNvCxnSpPr>
                <a:stCxn id="63" idx="6"/>
                <a:endCxn id="54" idx="2"/>
              </p:cNvCxnSpPr>
              <p:nvPr/>
            </p:nvCxnSpPr>
            <p:spPr>
              <a:xfrm flipV="1">
                <a:off x="8191198" y="2933398"/>
                <a:ext cx="428248" cy="36267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>
                <a:stCxn id="57" idx="7"/>
                <a:endCxn id="55" idx="3"/>
              </p:cNvCxnSpPr>
              <p:nvPr/>
            </p:nvCxnSpPr>
            <p:spPr>
              <a:xfrm rot="5400000" flipH="1" flipV="1">
                <a:off x="8457017" y="3242041"/>
                <a:ext cx="153560" cy="19638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>
                <a:stCxn id="59" idx="6"/>
                <a:endCxn id="55" idx="2"/>
              </p:cNvCxnSpPr>
              <p:nvPr/>
            </p:nvCxnSpPr>
            <p:spPr>
              <a:xfrm flipV="1">
                <a:off x="8062724" y="3233172"/>
                <a:ext cx="556722" cy="4282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>
                <a:stCxn id="52" idx="5"/>
                <a:endCxn id="54" idx="1"/>
              </p:cNvCxnSpPr>
              <p:nvPr/>
            </p:nvCxnSpPr>
            <p:spPr>
              <a:xfrm rot="16200000" flipH="1">
                <a:off x="8457017" y="2728144"/>
                <a:ext cx="153560" cy="19638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Rectangle 43"/>
            <p:cNvSpPr/>
            <p:nvPr/>
          </p:nvSpPr>
          <p:spPr>
            <a:xfrm>
              <a:off x="8219440" y="2667000"/>
              <a:ext cx="553720" cy="6389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8" name="Rectangle 67"/>
          <p:cNvSpPr/>
          <p:nvPr/>
        </p:nvSpPr>
        <p:spPr>
          <a:xfrm>
            <a:off x="5105400" y="2514600"/>
            <a:ext cx="3810000" cy="21336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3" name="Straight Connector 82"/>
          <p:cNvCxnSpPr/>
          <p:nvPr/>
        </p:nvCxnSpPr>
        <p:spPr>
          <a:xfrm rot="16200000" flipH="1">
            <a:off x="6283282" y="3927521"/>
            <a:ext cx="250063" cy="15023"/>
          </a:xfrm>
          <a:prstGeom prst="line">
            <a:avLst/>
          </a:prstGeom>
          <a:ln w="50800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rot="16200000" flipH="1">
            <a:off x="6134103" y="3086100"/>
            <a:ext cx="228599" cy="152401"/>
          </a:xfrm>
          <a:prstGeom prst="line">
            <a:avLst/>
          </a:prstGeom>
          <a:ln w="50800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rot="5400000">
            <a:off x="6591303" y="3086101"/>
            <a:ext cx="228599" cy="152397"/>
          </a:xfrm>
          <a:prstGeom prst="line">
            <a:avLst/>
          </a:prstGeom>
          <a:ln w="50800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Group 92"/>
          <p:cNvGrpSpPr/>
          <p:nvPr/>
        </p:nvGrpSpPr>
        <p:grpSpPr>
          <a:xfrm>
            <a:off x="3886200" y="5715000"/>
            <a:ext cx="304800" cy="153194"/>
            <a:chOff x="7391400" y="2145268"/>
            <a:chExt cx="304800" cy="153194"/>
          </a:xfrm>
        </p:grpSpPr>
        <p:cxnSp>
          <p:nvCxnSpPr>
            <p:cNvPr id="79" name="Straight Connector 78"/>
            <p:cNvCxnSpPr>
              <a:endCxn id="80" idx="3"/>
            </p:cNvCxnSpPr>
            <p:nvPr/>
          </p:nvCxnSpPr>
          <p:spPr>
            <a:xfrm>
              <a:off x="7391400" y="2221468"/>
              <a:ext cx="304800" cy="1588"/>
            </a:xfrm>
            <a:prstGeom prst="line">
              <a:avLst/>
            </a:prstGeom>
            <a:ln w="50800" cmpd="dbl">
              <a:solidFill>
                <a:srgbClr val="FF0000"/>
              </a:solidFill>
              <a:prstDash val="solid"/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>
              <a:stCxn id="80" idx="2"/>
              <a:endCxn id="80" idx="0"/>
            </p:cNvCxnSpPr>
            <p:nvPr/>
          </p:nvCxnSpPr>
          <p:spPr>
            <a:xfrm rot="5400000" flipH="1">
              <a:off x="7467600" y="2221468"/>
              <a:ext cx="152400" cy="1588"/>
            </a:xfrm>
            <a:prstGeom prst="line">
              <a:avLst/>
            </a:prstGeom>
            <a:ln w="50800" cmpd="dbl">
              <a:solidFill>
                <a:srgbClr val="FF0000"/>
              </a:solidFill>
              <a:prstDash val="solid"/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Rectangle 79"/>
            <p:cNvSpPr/>
            <p:nvPr/>
          </p:nvSpPr>
          <p:spPr>
            <a:xfrm>
              <a:off x="7391400" y="2145268"/>
              <a:ext cx="304800" cy="152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1295400" y="5486400"/>
            <a:ext cx="381000" cy="152400"/>
            <a:chOff x="1066800" y="3886200"/>
            <a:chExt cx="381000" cy="152400"/>
          </a:xfrm>
        </p:grpSpPr>
        <p:cxnSp>
          <p:nvCxnSpPr>
            <p:cNvPr id="95" name="Straight Connector 94"/>
            <p:cNvCxnSpPr/>
            <p:nvPr/>
          </p:nvCxnSpPr>
          <p:spPr>
            <a:xfrm>
              <a:off x="1066800" y="3962400"/>
              <a:ext cx="381000" cy="1588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Rectangle 95"/>
            <p:cNvSpPr/>
            <p:nvPr/>
          </p:nvSpPr>
          <p:spPr>
            <a:xfrm>
              <a:off x="1066800" y="3886200"/>
              <a:ext cx="381000" cy="152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3048000" y="5486400"/>
            <a:ext cx="304800" cy="152400"/>
            <a:chOff x="7391400" y="1752600"/>
            <a:chExt cx="304800" cy="152400"/>
          </a:xfrm>
        </p:grpSpPr>
        <p:cxnSp>
          <p:nvCxnSpPr>
            <p:cNvPr id="98" name="Straight Connector 97"/>
            <p:cNvCxnSpPr/>
            <p:nvPr/>
          </p:nvCxnSpPr>
          <p:spPr>
            <a:xfrm>
              <a:off x="7391400" y="1827212"/>
              <a:ext cx="304800" cy="1588"/>
            </a:xfrm>
            <a:prstGeom prst="line">
              <a:avLst/>
            </a:prstGeom>
            <a:ln w="50800" cmpd="dbl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Rectangle 98"/>
            <p:cNvSpPr/>
            <p:nvPr/>
          </p:nvSpPr>
          <p:spPr>
            <a:xfrm>
              <a:off x="7391400" y="1752600"/>
              <a:ext cx="304800" cy="152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04" name="Straight Connector 103"/>
          <p:cNvCxnSpPr>
            <a:stCxn id="13" idx="5"/>
            <a:endCxn id="12" idx="1"/>
          </p:cNvCxnSpPr>
          <p:nvPr/>
        </p:nvCxnSpPr>
        <p:spPr>
          <a:xfrm rot="16200000" flipH="1">
            <a:off x="6035582" y="3837450"/>
            <a:ext cx="197036" cy="578036"/>
          </a:xfrm>
          <a:prstGeom prst="line">
            <a:avLst/>
          </a:prstGeom>
          <a:ln w="50800" cmpd="dbl">
            <a:solidFill>
              <a:srgbClr val="FF0000"/>
            </a:solidFill>
            <a:prstDash val="solid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rot="5400000">
            <a:off x="6019800" y="4114800"/>
            <a:ext cx="228600" cy="76200"/>
          </a:xfrm>
          <a:prstGeom prst="line">
            <a:avLst/>
          </a:prstGeom>
          <a:ln w="50800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5943600" y="164592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Positive</a:t>
            </a:r>
            <a:endParaRPr lang="en-US" dirty="0"/>
          </a:p>
        </p:txBody>
      </p:sp>
      <p:grpSp>
        <p:nvGrpSpPr>
          <p:cNvPr id="112" name="Group 111"/>
          <p:cNvGrpSpPr/>
          <p:nvPr/>
        </p:nvGrpSpPr>
        <p:grpSpPr>
          <a:xfrm>
            <a:off x="5562600" y="1752600"/>
            <a:ext cx="381000" cy="152400"/>
            <a:chOff x="1066800" y="3886200"/>
            <a:chExt cx="381000" cy="152400"/>
          </a:xfrm>
        </p:grpSpPr>
        <p:cxnSp>
          <p:nvCxnSpPr>
            <p:cNvPr id="113" name="Straight Connector 112"/>
            <p:cNvCxnSpPr/>
            <p:nvPr/>
          </p:nvCxnSpPr>
          <p:spPr>
            <a:xfrm>
              <a:off x="1066800" y="3962400"/>
              <a:ext cx="381000" cy="1588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Rectangle 113"/>
            <p:cNvSpPr/>
            <p:nvPr/>
          </p:nvSpPr>
          <p:spPr>
            <a:xfrm>
              <a:off x="1066800" y="3886200"/>
              <a:ext cx="381000" cy="152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7391400" y="1752600"/>
            <a:ext cx="304800" cy="152400"/>
            <a:chOff x="7391400" y="1752600"/>
            <a:chExt cx="304800" cy="152400"/>
          </a:xfrm>
        </p:grpSpPr>
        <p:cxnSp>
          <p:nvCxnSpPr>
            <p:cNvPr id="116" name="Straight Connector 115"/>
            <p:cNvCxnSpPr/>
            <p:nvPr/>
          </p:nvCxnSpPr>
          <p:spPr>
            <a:xfrm>
              <a:off x="7391400" y="1827212"/>
              <a:ext cx="304800" cy="1588"/>
            </a:xfrm>
            <a:prstGeom prst="line">
              <a:avLst/>
            </a:prstGeom>
            <a:ln w="50800" cmpd="dbl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Rectangle 116"/>
            <p:cNvSpPr/>
            <p:nvPr/>
          </p:nvSpPr>
          <p:spPr>
            <a:xfrm>
              <a:off x="7391400" y="1752600"/>
              <a:ext cx="304800" cy="152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8" name="TextBox 117"/>
          <p:cNvSpPr txBox="1"/>
          <p:nvPr/>
        </p:nvSpPr>
        <p:spPr>
          <a:xfrm>
            <a:off x="7680960" y="164592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Equal </a:t>
            </a:r>
            <a:endParaRPr lang="en-US" dirty="0"/>
          </a:p>
        </p:txBody>
      </p:sp>
      <p:grpSp>
        <p:nvGrpSpPr>
          <p:cNvPr id="119" name="Group 118"/>
          <p:cNvGrpSpPr/>
          <p:nvPr/>
        </p:nvGrpSpPr>
        <p:grpSpPr>
          <a:xfrm>
            <a:off x="7391400" y="2133600"/>
            <a:ext cx="304800" cy="153194"/>
            <a:chOff x="7391400" y="2133600"/>
            <a:chExt cx="304800" cy="153194"/>
          </a:xfrm>
        </p:grpSpPr>
        <p:cxnSp>
          <p:nvCxnSpPr>
            <p:cNvPr id="120" name="Straight Connector 119"/>
            <p:cNvCxnSpPr>
              <a:endCxn id="121" idx="3"/>
            </p:cNvCxnSpPr>
            <p:nvPr/>
          </p:nvCxnSpPr>
          <p:spPr>
            <a:xfrm>
              <a:off x="7391400" y="2209800"/>
              <a:ext cx="304800" cy="1588"/>
            </a:xfrm>
            <a:prstGeom prst="line">
              <a:avLst/>
            </a:prstGeom>
            <a:ln w="50800" cmpd="dbl">
              <a:solidFill>
                <a:srgbClr val="FF0000"/>
              </a:solidFill>
              <a:prstDash val="solid"/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Rectangle 120"/>
            <p:cNvSpPr/>
            <p:nvPr/>
          </p:nvSpPr>
          <p:spPr>
            <a:xfrm>
              <a:off x="7391400" y="2133600"/>
              <a:ext cx="304800" cy="152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2" name="Straight Connector 121"/>
            <p:cNvCxnSpPr>
              <a:stCxn id="121" idx="2"/>
              <a:endCxn id="121" idx="0"/>
            </p:cNvCxnSpPr>
            <p:nvPr/>
          </p:nvCxnSpPr>
          <p:spPr>
            <a:xfrm rot="5400000" flipH="1">
              <a:off x="7467600" y="2209800"/>
              <a:ext cx="152400" cy="1588"/>
            </a:xfrm>
            <a:prstGeom prst="line">
              <a:avLst/>
            </a:prstGeom>
            <a:ln w="50800" cmpd="dbl">
              <a:solidFill>
                <a:srgbClr val="FF0000"/>
              </a:solidFill>
              <a:prstDash val="solid"/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3" name="TextBox 122"/>
          <p:cNvSpPr txBox="1"/>
          <p:nvPr/>
        </p:nvSpPr>
        <p:spPr>
          <a:xfrm>
            <a:off x="7680960" y="201168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 Equal</a:t>
            </a:r>
            <a:endParaRPr lang="en-US" dirty="0"/>
          </a:p>
        </p:txBody>
      </p:sp>
      <p:sp>
        <p:nvSpPr>
          <p:cNvPr id="124" name="TextBox 123"/>
          <p:cNvSpPr txBox="1"/>
          <p:nvPr/>
        </p:nvSpPr>
        <p:spPr>
          <a:xfrm>
            <a:off x="5486400" y="2004536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[-]     Negative</a:t>
            </a:r>
            <a:endParaRPr lang="en-US" dirty="0"/>
          </a:p>
        </p:txBody>
      </p:sp>
      <p:sp>
        <p:nvSpPr>
          <p:cNvPr id="125" name="Rectangle 124"/>
          <p:cNvSpPr/>
          <p:nvPr/>
        </p:nvSpPr>
        <p:spPr>
          <a:xfrm>
            <a:off x="5486400" y="1676400"/>
            <a:ext cx="1524000" cy="6858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xtBox 125"/>
          <p:cNvSpPr txBox="1"/>
          <p:nvPr/>
        </p:nvSpPr>
        <p:spPr>
          <a:xfrm>
            <a:off x="5410200" y="13716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Soft</a:t>
            </a:r>
            <a:endParaRPr lang="en-US" dirty="0"/>
          </a:p>
        </p:txBody>
      </p:sp>
      <p:sp>
        <p:nvSpPr>
          <p:cNvPr id="127" name="Rectangle 126"/>
          <p:cNvSpPr/>
          <p:nvPr/>
        </p:nvSpPr>
        <p:spPr>
          <a:xfrm>
            <a:off x="7315200" y="1676400"/>
            <a:ext cx="1524000" cy="685800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TextBox 127"/>
          <p:cNvSpPr txBox="1"/>
          <p:nvPr/>
        </p:nvSpPr>
        <p:spPr>
          <a:xfrm>
            <a:off x="7239000" y="13832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Hard</a:t>
            </a:r>
            <a:endParaRPr lang="en-US" dirty="0"/>
          </a:p>
        </p:txBody>
      </p:sp>
      <p:sp>
        <p:nvSpPr>
          <p:cNvPr id="88" name="TextBox 87"/>
          <p:cNvSpPr txBox="1"/>
          <p:nvPr/>
        </p:nvSpPr>
        <p:spPr>
          <a:xfrm>
            <a:off x="0" y="2209800"/>
            <a:ext cx="5029200" cy="4308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Conference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*(c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 &lt;=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ConfEQ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-76200" y="2769513"/>
            <a:ext cx="5181600" cy="4308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¬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Conference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*(c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 &lt;=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ConfNEQ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,c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8" grpId="0" animBg="1"/>
      <p:bldP spid="48" grpId="1" animBg="1"/>
      <p:bldP spid="50" grpId="0" animBg="1"/>
      <p:bldP spid="50" grpId="1" animBg="1"/>
      <p:bldP spid="56" grpId="0" animBg="1"/>
      <p:bldP spid="6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Extensions (Ads for the paper)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876800" y="2590800"/>
            <a:ext cx="373380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u="sng" dirty="0" err="1" smtClean="0"/>
              <a:t>Thm</a:t>
            </a:r>
            <a:r>
              <a:rPr lang="en-US" sz="2400" b="1" u="sng" dirty="0" smtClean="0"/>
              <a:t>: </a:t>
            </a:r>
            <a:r>
              <a:rPr lang="en-US" sz="2400" b="1" dirty="0" smtClean="0"/>
              <a:t> </a:t>
            </a:r>
            <a:r>
              <a:rPr lang="en-US" sz="2400" dirty="0" smtClean="0"/>
              <a:t>A recursive-hard constraints no O(1) </a:t>
            </a:r>
            <a:r>
              <a:rPr lang="en-US" sz="2400" dirty="0" err="1" smtClean="0"/>
              <a:t>apx</a:t>
            </a:r>
            <a:r>
              <a:rPr lang="en-US" sz="2400" dirty="0" smtClean="0"/>
              <a:t>! 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219200" y="5874603"/>
            <a:ext cx="6629400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Features: </a:t>
            </a:r>
            <a:r>
              <a:rPr lang="en-US" sz="2400" dirty="0" smtClean="0"/>
              <a:t>Support for weights, reference tables (partially), and corresponding hardness results.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209800" y="4114800"/>
            <a:ext cx="4572000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System properties: </a:t>
            </a:r>
          </a:p>
          <a:p>
            <a:r>
              <a:rPr lang="en-US" sz="2400" dirty="0" smtClean="0"/>
              <a:t>  (1) Streaming algorithm</a:t>
            </a:r>
          </a:p>
          <a:p>
            <a:r>
              <a:rPr lang="en-US" sz="2400" dirty="0" smtClean="0"/>
              <a:t>  (2) linear in # of matches (not n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) </a:t>
            </a:r>
          </a:p>
          <a:p>
            <a:r>
              <a:rPr lang="en-US" sz="2400" dirty="0" smtClean="0"/>
              <a:t>  (3) User interaction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2590800"/>
            <a:ext cx="411480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lvl="1"/>
            <a:r>
              <a:rPr lang="en-US" sz="2400" dirty="0" smtClean="0"/>
              <a:t>Many </a:t>
            </a:r>
            <a:r>
              <a:rPr lang="en-US" sz="2400" dirty="0" err="1" smtClean="0"/>
              <a:t>dedupalog</a:t>
            </a:r>
            <a:r>
              <a:rPr lang="en-US" sz="2400" dirty="0" smtClean="0"/>
              <a:t> programs have an O(1)-</a:t>
            </a:r>
            <a:r>
              <a:rPr lang="en-US" sz="2400" dirty="0" err="1" smtClean="0"/>
              <a:t>apx</a:t>
            </a:r>
            <a:endParaRPr lang="en-US" sz="24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14</a:t>
            </a:fld>
            <a:endParaRPr lang="en-US"/>
          </a:p>
        </p:txBody>
      </p:sp>
      <p:grpSp>
        <p:nvGrpSpPr>
          <p:cNvPr id="16" name="Group 25"/>
          <p:cNvGrpSpPr/>
          <p:nvPr/>
        </p:nvGrpSpPr>
        <p:grpSpPr>
          <a:xfrm>
            <a:off x="8590280" y="0"/>
            <a:ext cx="553720" cy="638908"/>
            <a:chOff x="8219440" y="2667000"/>
            <a:chExt cx="553720" cy="638908"/>
          </a:xfrm>
        </p:grpSpPr>
        <p:grpSp>
          <p:nvGrpSpPr>
            <p:cNvPr id="17" name="Group 23"/>
            <p:cNvGrpSpPr/>
            <p:nvPr/>
          </p:nvGrpSpPr>
          <p:grpSpPr>
            <a:xfrm>
              <a:off x="8229609" y="2697963"/>
              <a:ext cx="457201" cy="503395"/>
              <a:chOff x="7891425" y="2590800"/>
              <a:chExt cx="871575" cy="959637"/>
            </a:xfrm>
          </p:grpSpPr>
          <p:sp>
            <p:nvSpPr>
              <p:cNvPr id="19" name="Freeform 18"/>
              <p:cNvSpPr/>
              <p:nvPr/>
            </p:nvSpPr>
            <p:spPr>
              <a:xfrm>
                <a:off x="8025182" y="2811776"/>
                <a:ext cx="730580" cy="254638"/>
              </a:xfrm>
              <a:custGeom>
                <a:avLst/>
                <a:gdLst>
                  <a:gd name="connsiteX0" fmla="*/ 334037 w 1299952"/>
                  <a:gd name="connsiteY0" fmla="*/ 103717 h 453088"/>
                  <a:gd name="connsiteX1" fmla="*/ 89338 w 1299952"/>
                  <a:gd name="connsiteY1" fmla="*/ 90838 h 453088"/>
                  <a:gd name="connsiteX2" fmla="*/ 50701 w 1299952"/>
                  <a:gd name="connsiteY2" fmla="*/ 103717 h 453088"/>
                  <a:gd name="connsiteX3" fmla="*/ 37823 w 1299952"/>
                  <a:gd name="connsiteY3" fmla="*/ 142353 h 453088"/>
                  <a:gd name="connsiteX4" fmla="*/ 12065 w 1299952"/>
                  <a:gd name="connsiteY4" fmla="*/ 180990 h 453088"/>
                  <a:gd name="connsiteX5" fmla="*/ 24944 w 1299952"/>
                  <a:gd name="connsiteY5" fmla="*/ 387052 h 453088"/>
                  <a:gd name="connsiteX6" fmla="*/ 102217 w 1299952"/>
                  <a:gd name="connsiteY6" fmla="*/ 412810 h 453088"/>
                  <a:gd name="connsiteX7" fmla="*/ 192369 w 1299952"/>
                  <a:gd name="connsiteY7" fmla="*/ 438568 h 453088"/>
                  <a:gd name="connsiteX8" fmla="*/ 243885 w 1299952"/>
                  <a:gd name="connsiteY8" fmla="*/ 451446 h 453088"/>
                  <a:gd name="connsiteX9" fmla="*/ 565856 w 1299952"/>
                  <a:gd name="connsiteY9" fmla="*/ 438568 h 453088"/>
                  <a:gd name="connsiteX10" fmla="*/ 617372 w 1299952"/>
                  <a:gd name="connsiteY10" fmla="*/ 425689 h 453088"/>
                  <a:gd name="connsiteX11" fmla="*/ 707524 w 1299952"/>
                  <a:gd name="connsiteY11" fmla="*/ 412810 h 453088"/>
                  <a:gd name="connsiteX12" fmla="*/ 823434 w 1299952"/>
                  <a:gd name="connsiteY12" fmla="*/ 399931 h 453088"/>
                  <a:gd name="connsiteX13" fmla="*/ 913586 w 1299952"/>
                  <a:gd name="connsiteY13" fmla="*/ 387052 h 453088"/>
                  <a:gd name="connsiteX14" fmla="*/ 1145406 w 1299952"/>
                  <a:gd name="connsiteY14" fmla="*/ 374173 h 453088"/>
                  <a:gd name="connsiteX15" fmla="*/ 1222679 w 1299952"/>
                  <a:gd name="connsiteY15" fmla="*/ 348415 h 453088"/>
                  <a:gd name="connsiteX16" fmla="*/ 1299952 w 1299952"/>
                  <a:gd name="connsiteY16" fmla="*/ 296900 h 453088"/>
                  <a:gd name="connsiteX17" fmla="*/ 1274194 w 1299952"/>
                  <a:gd name="connsiteY17" fmla="*/ 116596 h 453088"/>
                  <a:gd name="connsiteX18" fmla="*/ 1119648 w 1299952"/>
                  <a:gd name="connsiteY18" fmla="*/ 26444 h 453088"/>
                  <a:gd name="connsiteX19" fmla="*/ 939344 w 1299952"/>
                  <a:gd name="connsiteY19" fmla="*/ 39322 h 453088"/>
                  <a:gd name="connsiteX20" fmla="*/ 900707 w 1299952"/>
                  <a:gd name="connsiteY20" fmla="*/ 65080 h 453088"/>
                  <a:gd name="connsiteX21" fmla="*/ 823434 w 1299952"/>
                  <a:gd name="connsiteY21" fmla="*/ 90838 h 453088"/>
                  <a:gd name="connsiteX22" fmla="*/ 617372 w 1299952"/>
                  <a:gd name="connsiteY22" fmla="*/ 129475 h 453088"/>
                  <a:gd name="connsiteX23" fmla="*/ 540099 w 1299952"/>
                  <a:gd name="connsiteY23" fmla="*/ 155232 h 453088"/>
                  <a:gd name="connsiteX24" fmla="*/ 501462 w 1299952"/>
                  <a:gd name="connsiteY24" fmla="*/ 168111 h 453088"/>
                  <a:gd name="connsiteX25" fmla="*/ 398431 w 1299952"/>
                  <a:gd name="connsiteY25" fmla="*/ 129475 h 453088"/>
                  <a:gd name="connsiteX26" fmla="*/ 372673 w 1299952"/>
                  <a:gd name="connsiteY26" fmla="*/ 90838 h 453088"/>
                  <a:gd name="connsiteX27" fmla="*/ 334037 w 1299952"/>
                  <a:gd name="connsiteY27" fmla="*/ 103717 h 453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299952" h="453088">
                    <a:moveTo>
                      <a:pt x="334037" y="103717"/>
                    </a:moveTo>
                    <a:cubicBezTo>
                      <a:pt x="286815" y="103717"/>
                      <a:pt x="248760" y="73124"/>
                      <a:pt x="89338" y="90838"/>
                    </a:cubicBezTo>
                    <a:cubicBezTo>
                      <a:pt x="76459" y="95131"/>
                      <a:pt x="60300" y="94118"/>
                      <a:pt x="50701" y="103717"/>
                    </a:cubicBezTo>
                    <a:cubicBezTo>
                      <a:pt x="41102" y="113316"/>
                      <a:pt x="43894" y="130211"/>
                      <a:pt x="37823" y="142353"/>
                    </a:cubicBezTo>
                    <a:cubicBezTo>
                      <a:pt x="30901" y="156198"/>
                      <a:pt x="20651" y="168111"/>
                      <a:pt x="12065" y="180990"/>
                    </a:cubicBezTo>
                    <a:cubicBezTo>
                      <a:pt x="16358" y="249677"/>
                      <a:pt x="0" y="322910"/>
                      <a:pt x="24944" y="387052"/>
                    </a:cubicBezTo>
                    <a:cubicBezTo>
                      <a:pt x="34785" y="412357"/>
                      <a:pt x="75877" y="406225"/>
                      <a:pt x="102217" y="412810"/>
                    </a:cubicBezTo>
                    <a:cubicBezTo>
                      <a:pt x="263327" y="453088"/>
                      <a:pt x="62985" y="401603"/>
                      <a:pt x="192369" y="438568"/>
                    </a:cubicBezTo>
                    <a:cubicBezTo>
                      <a:pt x="209388" y="443431"/>
                      <a:pt x="226713" y="447153"/>
                      <a:pt x="243885" y="451446"/>
                    </a:cubicBezTo>
                    <a:cubicBezTo>
                      <a:pt x="351209" y="447153"/>
                      <a:pt x="458701" y="445958"/>
                      <a:pt x="565856" y="438568"/>
                    </a:cubicBezTo>
                    <a:cubicBezTo>
                      <a:pt x="583515" y="437350"/>
                      <a:pt x="599957" y="428855"/>
                      <a:pt x="617372" y="425689"/>
                    </a:cubicBezTo>
                    <a:cubicBezTo>
                      <a:pt x="647238" y="420259"/>
                      <a:pt x="677403" y="416575"/>
                      <a:pt x="707524" y="412810"/>
                    </a:cubicBezTo>
                    <a:cubicBezTo>
                      <a:pt x="746098" y="407988"/>
                      <a:pt x="784860" y="404753"/>
                      <a:pt x="823434" y="399931"/>
                    </a:cubicBezTo>
                    <a:cubicBezTo>
                      <a:pt x="853555" y="396166"/>
                      <a:pt x="883327" y="389473"/>
                      <a:pt x="913586" y="387052"/>
                    </a:cubicBezTo>
                    <a:cubicBezTo>
                      <a:pt x="990732" y="380880"/>
                      <a:pt x="1068133" y="378466"/>
                      <a:pt x="1145406" y="374173"/>
                    </a:cubicBezTo>
                    <a:cubicBezTo>
                      <a:pt x="1171164" y="365587"/>
                      <a:pt x="1200088" y="363476"/>
                      <a:pt x="1222679" y="348415"/>
                    </a:cubicBezTo>
                    <a:lnTo>
                      <a:pt x="1299952" y="296900"/>
                    </a:lnTo>
                    <a:cubicBezTo>
                      <a:pt x="1291366" y="236799"/>
                      <a:pt x="1286100" y="176129"/>
                      <a:pt x="1274194" y="116596"/>
                    </a:cubicBezTo>
                    <a:cubicBezTo>
                      <a:pt x="1250875" y="0"/>
                      <a:pt x="1249901" y="39468"/>
                      <a:pt x="1119648" y="26444"/>
                    </a:cubicBezTo>
                    <a:cubicBezTo>
                      <a:pt x="1059547" y="30737"/>
                      <a:pt x="998682" y="28851"/>
                      <a:pt x="939344" y="39322"/>
                    </a:cubicBezTo>
                    <a:cubicBezTo>
                      <a:pt x="924101" y="42012"/>
                      <a:pt x="914852" y="58793"/>
                      <a:pt x="900707" y="65080"/>
                    </a:cubicBezTo>
                    <a:cubicBezTo>
                      <a:pt x="875896" y="76107"/>
                      <a:pt x="849774" y="84253"/>
                      <a:pt x="823434" y="90838"/>
                    </a:cubicBezTo>
                    <a:cubicBezTo>
                      <a:pt x="686825" y="124990"/>
                      <a:pt x="755530" y="112205"/>
                      <a:pt x="617372" y="129475"/>
                    </a:cubicBezTo>
                    <a:lnTo>
                      <a:pt x="540099" y="155232"/>
                    </a:lnTo>
                    <a:lnTo>
                      <a:pt x="501462" y="168111"/>
                    </a:lnTo>
                    <a:cubicBezTo>
                      <a:pt x="455391" y="158897"/>
                      <a:pt x="431593" y="162636"/>
                      <a:pt x="398431" y="129475"/>
                    </a:cubicBezTo>
                    <a:cubicBezTo>
                      <a:pt x="387486" y="118530"/>
                      <a:pt x="381259" y="103717"/>
                      <a:pt x="372673" y="90838"/>
                    </a:cubicBezTo>
                    <a:cubicBezTo>
                      <a:pt x="328277" y="105637"/>
                      <a:pt x="381259" y="103717"/>
                      <a:pt x="334037" y="103717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 19"/>
              <p:cNvSpPr/>
              <p:nvPr/>
            </p:nvSpPr>
            <p:spPr>
              <a:xfrm>
                <a:off x="8314244" y="3130633"/>
                <a:ext cx="448756" cy="419804"/>
              </a:xfrm>
              <a:custGeom>
                <a:avLst/>
                <a:gdLst>
                  <a:gd name="connsiteX0" fmla="*/ 51515 w 798490"/>
                  <a:gd name="connsiteY0" fmla="*/ 708338 h 746975"/>
                  <a:gd name="connsiteX1" fmla="*/ 12879 w 798490"/>
                  <a:gd name="connsiteY1" fmla="*/ 669702 h 746975"/>
                  <a:gd name="connsiteX2" fmla="*/ 0 w 798490"/>
                  <a:gd name="connsiteY2" fmla="*/ 631065 h 746975"/>
                  <a:gd name="connsiteX3" fmla="*/ 38636 w 798490"/>
                  <a:gd name="connsiteY3" fmla="*/ 450761 h 746975"/>
                  <a:gd name="connsiteX4" fmla="*/ 90152 w 798490"/>
                  <a:gd name="connsiteY4" fmla="*/ 373488 h 746975"/>
                  <a:gd name="connsiteX5" fmla="*/ 128789 w 798490"/>
                  <a:gd name="connsiteY5" fmla="*/ 347730 h 746975"/>
                  <a:gd name="connsiteX6" fmla="*/ 231820 w 798490"/>
                  <a:gd name="connsiteY6" fmla="*/ 231820 h 746975"/>
                  <a:gd name="connsiteX7" fmla="*/ 283335 w 798490"/>
                  <a:gd name="connsiteY7" fmla="*/ 206062 h 746975"/>
                  <a:gd name="connsiteX8" fmla="*/ 321972 w 798490"/>
                  <a:gd name="connsiteY8" fmla="*/ 180305 h 746975"/>
                  <a:gd name="connsiteX9" fmla="*/ 373487 w 798490"/>
                  <a:gd name="connsiteY9" fmla="*/ 103031 h 746975"/>
                  <a:gd name="connsiteX10" fmla="*/ 399245 w 798490"/>
                  <a:gd name="connsiteY10" fmla="*/ 64395 h 746975"/>
                  <a:gd name="connsiteX11" fmla="*/ 553791 w 798490"/>
                  <a:gd name="connsiteY11" fmla="*/ 0 h 746975"/>
                  <a:gd name="connsiteX12" fmla="*/ 656822 w 798490"/>
                  <a:gd name="connsiteY12" fmla="*/ 12879 h 746975"/>
                  <a:gd name="connsiteX13" fmla="*/ 695459 w 798490"/>
                  <a:gd name="connsiteY13" fmla="*/ 25758 h 746975"/>
                  <a:gd name="connsiteX14" fmla="*/ 708338 w 798490"/>
                  <a:gd name="connsiteY14" fmla="*/ 64395 h 746975"/>
                  <a:gd name="connsiteX15" fmla="*/ 759853 w 798490"/>
                  <a:gd name="connsiteY15" fmla="*/ 141668 h 746975"/>
                  <a:gd name="connsiteX16" fmla="*/ 772732 w 798490"/>
                  <a:gd name="connsiteY16" fmla="*/ 193183 h 746975"/>
                  <a:gd name="connsiteX17" fmla="*/ 798490 w 798490"/>
                  <a:gd name="connsiteY17" fmla="*/ 270457 h 746975"/>
                  <a:gd name="connsiteX18" fmla="*/ 785611 w 798490"/>
                  <a:gd name="connsiteY18" fmla="*/ 360609 h 746975"/>
                  <a:gd name="connsiteX19" fmla="*/ 759853 w 798490"/>
                  <a:gd name="connsiteY19" fmla="*/ 399245 h 746975"/>
                  <a:gd name="connsiteX20" fmla="*/ 734096 w 798490"/>
                  <a:gd name="connsiteY20" fmla="*/ 450761 h 746975"/>
                  <a:gd name="connsiteX21" fmla="*/ 721217 w 798490"/>
                  <a:gd name="connsiteY21" fmla="*/ 502276 h 746975"/>
                  <a:gd name="connsiteX22" fmla="*/ 605307 w 798490"/>
                  <a:gd name="connsiteY22" fmla="*/ 579550 h 746975"/>
                  <a:gd name="connsiteX23" fmla="*/ 528034 w 798490"/>
                  <a:gd name="connsiteY23" fmla="*/ 643944 h 746975"/>
                  <a:gd name="connsiteX24" fmla="*/ 489397 w 798490"/>
                  <a:gd name="connsiteY24" fmla="*/ 682581 h 746975"/>
                  <a:gd name="connsiteX25" fmla="*/ 412124 w 798490"/>
                  <a:gd name="connsiteY25" fmla="*/ 708338 h 746975"/>
                  <a:gd name="connsiteX26" fmla="*/ 321972 w 798490"/>
                  <a:gd name="connsiteY26" fmla="*/ 734096 h 746975"/>
                  <a:gd name="connsiteX27" fmla="*/ 206062 w 798490"/>
                  <a:gd name="connsiteY27" fmla="*/ 746975 h 746975"/>
                  <a:gd name="connsiteX28" fmla="*/ 167425 w 798490"/>
                  <a:gd name="connsiteY28" fmla="*/ 734096 h 746975"/>
                  <a:gd name="connsiteX29" fmla="*/ 51515 w 798490"/>
                  <a:gd name="connsiteY29" fmla="*/ 708338 h 746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98490" h="746975">
                    <a:moveTo>
                      <a:pt x="51515" y="708338"/>
                    </a:moveTo>
                    <a:cubicBezTo>
                      <a:pt x="25757" y="697606"/>
                      <a:pt x="22982" y="684856"/>
                      <a:pt x="12879" y="669702"/>
                    </a:cubicBezTo>
                    <a:cubicBezTo>
                      <a:pt x="5349" y="658406"/>
                      <a:pt x="0" y="644641"/>
                      <a:pt x="0" y="631065"/>
                    </a:cubicBezTo>
                    <a:cubicBezTo>
                      <a:pt x="0" y="565534"/>
                      <a:pt x="7619" y="507626"/>
                      <a:pt x="38636" y="450761"/>
                    </a:cubicBezTo>
                    <a:cubicBezTo>
                      <a:pt x="53460" y="423584"/>
                      <a:pt x="64394" y="390660"/>
                      <a:pt x="90152" y="373488"/>
                    </a:cubicBezTo>
                    <a:cubicBezTo>
                      <a:pt x="103031" y="364902"/>
                      <a:pt x="117844" y="358675"/>
                      <a:pt x="128789" y="347730"/>
                    </a:cubicBezTo>
                    <a:cubicBezTo>
                      <a:pt x="165342" y="311177"/>
                      <a:pt x="193714" y="266751"/>
                      <a:pt x="231820" y="231820"/>
                    </a:cubicBezTo>
                    <a:cubicBezTo>
                      <a:pt x="245972" y="218847"/>
                      <a:pt x="266666" y="215587"/>
                      <a:pt x="283335" y="206062"/>
                    </a:cubicBezTo>
                    <a:cubicBezTo>
                      <a:pt x="296774" y="198383"/>
                      <a:pt x="309093" y="188891"/>
                      <a:pt x="321972" y="180305"/>
                    </a:cubicBezTo>
                    <a:cubicBezTo>
                      <a:pt x="345385" y="86652"/>
                      <a:pt x="314194" y="162324"/>
                      <a:pt x="373487" y="103031"/>
                    </a:cubicBezTo>
                    <a:cubicBezTo>
                      <a:pt x="384432" y="92086"/>
                      <a:pt x="387596" y="74588"/>
                      <a:pt x="399245" y="64395"/>
                    </a:cubicBezTo>
                    <a:cubicBezTo>
                      <a:pt x="469129" y="3247"/>
                      <a:pt x="470543" y="13875"/>
                      <a:pt x="553791" y="0"/>
                    </a:cubicBezTo>
                    <a:cubicBezTo>
                      <a:pt x="588135" y="4293"/>
                      <a:pt x="622769" y="6688"/>
                      <a:pt x="656822" y="12879"/>
                    </a:cubicBezTo>
                    <a:cubicBezTo>
                      <a:pt x="670179" y="15308"/>
                      <a:pt x="685860" y="16159"/>
                      <a:pt x="695459" y="25758"/>
                    </a:cubicBezTo>
                    <a:cubicBezTo>
                      <a:pt x="705058" y="35357"/>
                      <a:pt x="701745" y="52528"/>
                      <a:pt x="708338" y="64395"/>
                    </a:cubicBezTo>
                    <a:cubicBezTo>
                      <a:pt x="723372" y="91456"/>
                      <a:pt x="759853" y="141668"/>
                      <a:pt x="759853" y="141668"/>
                    </a:cubicBezTo>
                    <a:cubicBezTo>
                      <a:pt x="764146" y="158840"/>
                      <a:pt x="767646" y="176229"/>
                      <a:pt x="772732" y="193183"/>
                    </a:cubicBezTo>
                    <a:cubicBezTo>
                      <a:pt x="780534" y="219189"/>
                      <a:pt x="798490" y="270457"/>
                      <a:pt x="798490" y="270457"/>
                    </a:cubicBezTo>
                    <a:cubicBezTo>
                      <a:pt x="794197" y="300508"/>
                      <a:pt x="794334" y="331533"/>
                      <a:pt x="785611" y="360609"/>
                    </a:cubicBezTo>
                    <a:cubicBezTo>
                      <a:pt x="781163" y="375435"/>
                      <a:pt x="767532" y="385806"/>
                      <a:pt x="759853" y="399245"/>
                    </a:cubicBezTo>
                    <a:cubicBezTo>
                      <a:pt x="750328" y="415914"/>
                      <a:pt x="740837" y="432785"/>
                      <a:pt x="734096" y="450761"/>
                    </a:cubicBezTo>
                    <a:cubicBezTo>
                      <a:pt x="727881" y="467334"/>
                      <a:pt x="732873" y="488955"/>
                      <a:pt x="721217" y="502276"/>
                    </a:cubicBezTo>
                    <a:cubicBezTo>
                      <a:pt x="631084" y="605285"/>
                      <a:pt x="669692" y="515166"/>
                      <a:pt x="605307" y="579550"/>
                    </a:cubicBezTo>
                    <a:cubicBezTo>
                      <a:pt x="492418" y="692436"/>
                      <a:pt x="635624" y="554284"/>
                      <a:pt x="528034" y="643944"/>
                    </a:cubicBezTo>
                    <a:cubicBezTo>
                      <a:pt x="514042" y="655604"/>
                      <a:pt x="505319" y="673736"/>
                      <a:pt x="489397" y="682581"/>
                    </a:cubicBezTo>
                    <a:cubicBezTo>
                      <a:pt x="465663" y="695767"/>
                      <a:pt x="437882" y="699752"/>
                      <a:pt x="412124" y="708338"/>
                    </a:cubicBezTo>
                    <a:cubicBezTo>
                      <a:pt x="383273" y="717955"/>
                      <a:pt x="352004" y="729476"/>
                      <a:pt x="321972" y="734096"/>
                    </a:cubicBezTo>
                    <a:cubicBezTo>
                      <a:pt x="283550" y="740007"/>
                      <a:pt x="244699" y="742682"/>
                      <a:pt x="206062" y="746975"/>
                    </a:cubicBezTo>
                    <a:cubicBezTo>
                      <a:pt x="193183" y="742682"/>
                      <a:pt x="180522" y="737668"/>
                      <a:pt x="167425" y="734096"/>
                    </a:cubicBezTo>
                    <a:cubicBezTo>
                      <a:pt x="133272" y="724781"/>
                      <a:pt x="77273" y="719070"/>
                      <a:pt x="51515" y="708338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7891425" y="3147522"/>
                <a:ext cx="299774" cy="21412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8276848" y="2590800"/>
                <a:ext cx="299774" cy="21412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8362498" y="2676450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8619446" y="2890573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8619446" y="3190347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8362498" y="3404471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7977074" y="3233172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8" name="Straight Connector 27"/>
              <p:cNvCxnSpPr>
                <a:stCxn id="23" idx="5"/>
                <a:endCxn id="24" idx="1"/>
              </p:cNvCxnSpPr>
              <p:nvPr/>
            </p:nvCxnSpPr>
            <p:spPr>
              <a:xfrm rot="16200000" flipH="1">
                <a:off x="8457017" y="2728144"/>
                <a:ext cx="153560" cy="196385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>
                <a:stCxn id="27" idx="6"/>
                <a:endCxn id="25" idx="2"/>
              </p:cNvCxnSpPr>
              <p:nvPr/>
            </p:nvCxnSpPr>
            <p:spPr>
              <a:xfrm flipV="1">
                <a:off x="8062724" y="3233172"/>
                <a:ext cx="556722" cy="42825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Oval 29"/>
              <p:cNvSpPr/>
              <p:nvPr/>
            </p:nvSpPr>
            <p:spPr>
              <a:xfrm>
                <a:off x="8105549" y="2926841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31" name="Straight Connector 30"/>
              <p:cNvCxnSpPr>
                <a:stCxn id="30" idx="6"/>
                <a:endCxn id="24" idx="2"/>
              </p:cNvCxnSpPr>
              <p:nvPr/>
            </p:nvCxnSpPr>
            <p:spPr>
              <a:xfrm flipV="1">
                <a:off x="8191198" y="2933398"/>
                <a:ext cx="428248" cy="36267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>
                <a:stCxn id="26" idx="7"/>
                <a:endCxn id="25" idx="3"/>
              </p:cNvCxnSpPr>
              <p:nvPr/>
            </p:nvCxnSpPr>
            <p:spPr>
              <a:xfrm rot="5400000" flipH="1" flipV="1">
                <a:off x="8457017" y="3242041"/>
                <a:ext cx="153560" cy="19638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>
                <a:stCxn id="27" idx="6"/>
                <a:endCxn id="25" idx="2"/>
              </p:cNvCxnSpPr>
              <p:nvPr/>
            </p:nvCxnSpPr>
            <p:spPr>
              <a:xfrm flipV="1">
                <a:off x="8062724" y="3233172"/>
                <a:ext cx="556722" cy="4282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>
                <a:stCxn id="23" idx="5"/>
                <a:endCxn id="24" idx="1"/>
              </p:cNvCxnSpPr>
              <p:nvPr/>
            </p:nvCxnSpPr>
            <p:spPr>
              <a:xfrm rot="16200000" flipH="1">
                <a:off x="8457017" y="2728144"/>
                <a:ext cx="153560" cy="19638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Rectangle 17"/>
            <p:cNvSpPr/>
            <p:nvPr/>
          </p:nvSpPr>
          <p:spPr>
            <a:xfrm>
              <a:off x="8219440" y="2667000"/>
              <a:ext cx="553720" cy="6389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762000" y="1676400"/>
            <a:ext cx="73914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Extend algorithm to </a:t>
            </a:r>
            <a:r>
              <a:rPr lang="en-US" sz="2400" b="1" dirty="0" smtClean="0"/>
              <a:t>whole</a:t>
            </a:r>
            <a:r>
              <a:rPr lang="en-US" sz="2400" dirty="0" smtClean="0"/>
              <a:t> language via </a:t>
            </a:r>
            <a:r>
              <a:rPr lang="en-US" sz="2400" i="1" dirty="0" smtClean="0"/>
              <a:t>voting technique. 	</a:t>
            </a:r>
            <a:r>
              <a:rPr lang="en-US" sz="2400" dirty="0" smtClean="0"/>
              <a:t>Support many entities, recursive programs, etc. </a:t>
            </a:r>
            <a:endParaRPr lang="en-US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390548" y="3505200"/>
            <a:ext cx="4029052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0" lvl="1"/>
            <a:r>
              <a:rPr lang="en-US" sz="2400" dirty="0" smtClean="0"/>
              <a:t> </a:t>
            </a:r>
            <a:r>
              <a:rPr lang="en-US" sz="2400" b="1" u="sng" dirty="0" err="1" smtClean="0"/>
              <a:t>Thm</a:t>
            </a:r>
            <a:r>
              <a:rPr lang="en-US" sz="2400" dirty="0" smtClean="0"/>
              <a:t>: All “soft” programs  O(1)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257800" y="3505200"/>
            <a:ext cx="34290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US" sz="2400" dirty="0" smtClean="0"/>
              <a:t>Expert: </a:t>
            </a:r>
            <a:r>
              <a:rPr lang="en-US" sz="2400" dirty="0" err="1" smtClean="0"/>
              <a:t>multiway</a:t>
            </a:r>
            <a:r>
              <a:rPr lang="en-US" sz="2400" dirty="0" smtClean="0"/>
              <a:t>-cut hard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37" grpId="0" animBg="1"/>
      <p:bldP spid="3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Dedupalog</a:t>
            </a:r>
            <a:r>
              <a:rPr lang="en-US" dirty="0" smtClean="0"/>
              <a:t> by Example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Semantics &amp; Algorithms for </a:t>
            </a:r>
            <a:r>
              <a:rPr lang="en-US" dirty="0" err="1" smtClean="0"/>
              <a:t>Dedupalog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Experiments and Conclusion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15</a:t>
            </a:fld>
            <a:endParaRPr lang="en-US"/>
          </a:p>
        </p:txBody>
      </p:sp>
      <p:grpSp>
        <p:nvGrpSpPr>
          <p:cNvPr id="18" name="Group 25"/>
          <p:cNvGrpSpPr/>
          <p:nvPr/>
        </p:nvGrpSpPr>
        <p:grpSpPr>
          <a:xfrm>
            <a:off x="8153400" y="3399692"/>
            <a:ext cx="553720" cy="638908"/>
            <a:chOff x="8219440" y="2667000"/>
            <a:chExt cx="553720" cy="638908"/>
          </a:xfrm>
        </p:grpSpPr>
        <p:grpSp>
          <p:nvGrpSpPr>
            <p:cNvPr id="23" name="Group 23"/>
            <p:cNvGrpSpPr/>
            <p:nvPr/>
          </p:nvGrpSpPr>
          <p:grpSpPr>
            <a:xfrm>
              <a:off x="8229600" y="2697963"/>
              <a:ext cx="457200" cy="503395"/>
              <a:chOff x="7891425" y="2590800"/>
              <a:chExt cx="871575" cy="959637"/>
            </a:xfrm>
          </p:grpSpPr>
          <p:sp>
            <p:nvSpPr>
              <p:cNvPr id="6" name="Freeform 5"/>
              <p:cNvSpPr/>
              <p:nvPr/>
            </p:nvSpPr>
            <p:spPr>
              <a:xfrm>
                <a:off x="8025182" y="2811776"/>
                <a:ext cx="730580" cy="254638"/>
              </a:xfrm>
              <a:custGeom>
                <a:avLst/>
                <a:gdLst>
                  <a:gd name="connsiteX0" fmla="*/ 334037 w 1299952"/>
                  <a:gd name="connsiteY0" fmla="*/ 103717 h 453088"/>
                  <a:gd name="connsiteX1" fmla="*/ 89338 w 1299952"/>
                  <a:gd name="connsiteY1" fmla="*/ 90838 h 453088"/>
                  <a:gd name="connsiteX2" fmla="*/ 50701 w 1299952"/>
                  <a:gd name="connsiteY2" fmla="*/ 103717 h 453088"/>
                  <a:gd name="connsiteX3" fmla="*/ 37823 w 1299952"/>
                  <a:gd name="connsiteY3" fmla="*/ 142353 h 453088"/>
                  <a:gd name="connsiteX4" fmla="*/ 12065 w 1299952"/>
                  <a:gd name="connsiteY4" fmla="*/ 180990 h 453088"/>
                  <a:gd name="connsiteX5" fmla="*/ 24944 w 1299952"/>
                  <a:gd name="connsiteY5" fmla="*/ 387052 h 453088"/>
                  <a:gd name="connsiteX6" fmla="*/ 102217 w 1299952"/>
                  <a:gd name="connsiteY6" fmla="*/ 412810 h 453088"/>
                  <a:gd name="connsiteX7" fmla="*/ 192369 w 1299952"/>
                  <a:gd name="connsiteY7" fmla="*/ 438568 h 453088"/>
                  <a:gd name="connsiteX8" fmla="*/ 243885 w 1299952"/>
                  <a:gd name="connsiteY8" fmla="*/ 451446 h 453088"/>
                  <a:gd name="connsiteX9" fmla="*/ 565856 w 1299952"/>
                  <a:gd name="connsiteY9" fmla="*/ 438568 h 453088"/>
                  <a:gd name="connsiteX10" fmla="*/ 617372 w 1299952"/>
                  <a:gd name="connsiteY10" fmla="*/ 425689 h 453088"/>
                  <a:gd name="connsiteX11" fmla="*/ 707524 w 1299952"/>
                  <a:gd name="connsiteY11" fmla="*/ 412810 h 453088"/>
                  <a:gd name="connsiteX12" fmla="*/ 823434 w 1299952"/>
                  <a:gd name="connsiteY12" fmla="*/ 399931 h 453088"/>
                  <a:gd name="connsiteX13" fmla="*/ 913586 w 1299952"/>
                  <a:gd name="connsiteY13" fmla="*/ 387052 h 453088"/>
                  <a:gd name="connsiteX14" fmla="*/ 1145406 w 1299952"/>
                  <a:gd name="connsiteY14" fmla="*/ 374173 h 453088"/>
                  <a:gd name="connsiteX15" fmla="*/ 1222679 w 1299952"/>
                  <a:gd name="connsiteY15" fmla="*/ 348415 h 453088"/>
                  <a:gd name="connsiteX16" fmla="*/ 1299952 w 1299952"/>
                  <a:gd name="connsiteY16" fmla="*/ 296900 h 453088"/>
                  <a:gd name="connsiteX17" fmla="*/ 1274194 w 1299952"/>
                  <a:gd name="connsiteY17" fmla="*/ 116596 h 453088"/>
                  <a:gd name="connsiteX18" fmla="*/ 1119648 w 1299952"/>
                  <a:gd name="connsiteY18" fmla="*/ 26444 h 453088"/>
                  <a:gd name="connsiteX19" fmla="*/ 939344 w 1299952"/>
                  <a:gd name="connsiteY19" fmla="*/ 39322 h 453088"/>
                  <a:gd name="connsiteX20" fmla="*/ 900707 w 1299952"/>
                  <a:gd name="connsiteY20" fmla="*/ 65080 h 453088"/>
                  <a:gd name="connsiteX21" fmla="*/ 823434 w 1299952"/>
                  <a:gd name="connsiteY21" fmla="*/ 90838 h 453088"/>
                  <a:gd name="connsiteX22" fmla="*/ 617372 w 1299952"/>
                  <a:gd name="connsiteY22" fmla="*/ 129475 h 453088"/>
                  <a:gd name="connsiteX23" fmla="*/ 540099 w 1299952"/>
                  <a:gd name="connsiteY23" fmla="*/ 155232 h 453088"/>
                  <a:gd name="connsiteX24" fmla="*/ 501462 w 1299952"/>
                  <a:gd name="connsiteY24" fmla="*/ 168111 h 453088"/>
                  <a:gd name="connsiteX25" fmla="*/ 398431 w 1299952"/>
                  <a:gd name="connsiteY25" fmla="*/ 129475 h 453088"/>
                  <a:gd name="connsiteX26" fmla="*/ 372673 w 1299952"/>
                  <a:gd name="connsiteY26" fmla="*/ 90838 h 453088"/>
                  <a:gd name="connsiteX27" fmla="*/ 334037 w 1299952"/>
                  <a:gd name="connsiteY27" fmla="*/ 103717 h 453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299952" h="453088">
                    <a:moveTo>
                      <a:pt x="334037" y="103717"/>
                    </a:moveTo>
                    <a:cubicBezTo>
                      <a:pt x="286815" y="103717"/>
                      <a:pt x="248760" y="73124"/>
                      <a:pt x="89338" y="90838"/>
                    </a:cubicBezTo>
                    <a:cubicBezTo>
                      <a:pt x="76459" y="95131"/>
                      <a:pt x="60300" y="94118"/>
                      <a:pt x="50701" y="103717"/>
                    </a:cubicBezTo>
                    <a:cubicBezTo>
                      <a:pt x="41102" y="113316"/>
                      <a:pt x="43894" y="130211"/>
                      <a:pt x="37823" y="142353"/>
                    </a:cubicBezTo>
                    <a:cubicBezTo>
                      <a:pt x="30901" y="156198"/>
                      <a:pt x="20651" y="168111"/>
                      <a:pt x="12065" y="180990"/>
                    </a:cubicBezTo>
                    <a:cubicBezTo>
                      <a:pt x="16358" y="249677"/>
                      <a:pt x="0" y="322910"/>
                      <a:pt x="24944" y="387052"/>
                    </a:cubicBezTo>
                    <a:cubicBezTo>
                      <a:pt x="34785" y="412357"/>
                      <a:pt x="75877" y="406225"/>
                      <a:pt x="102217" y="412810"/>
                    </a:cubicBezTo>
                    <a:cubicBezTo>
                      <a:pt x="263327" y="453088"/>
                      <a:pt x="62985" y="401603"/>
                      <a:pt x="192369" y="438568"/>
                    </a:cubicBezTo>
                    <a:cubicBezTo>
                      <a:pt x="209388" y="443431"/>
                      <a:pt x="226713" y="447153"/>
                      <a:pt x="243885" y="451446"/>
                    </a:cubicBezTo>
                    <a:cubicBezTo>
                      <a:pt x="351209" y="447153"/>
                      <a:pt x="458701" y="445958"/>
                      <a:pt x="565856" y="438568"/>
                    </a:cubicBezTo>
                    <a:cubicBezTo>
                      <a:pt x="583515" y="437350"/>
                      <a:pt x="599957" y="428855"/>
                      <a:pt x="617372" y="425689"/>
                    </a:cubicBezTo>
                    <a:cubicBezTo>
                      <a:pt x="647238" y="420259"/>
                      <a:pt x="677403" y="416575"/>
                      <a:pt x="707524" y="412810"/>
                    </a:cubicBezTo>
                    <a:cubicBezTo>
                      <a:pt x="746098" y="407988"/>
                      <a:pt x="784860" y="404753"/>
                      <a:pt x="823434" y="399931"/>
                    </a:cubicBezTo>
                    <a:cubicBezTo>
                      <a:pt x="853555" y="396166"/>
                      <a:pt x="883327" y="389473"/>
                      <a:pt x="913586" y="387052"/>
                    </a:cubicBezTo>
                    <a:cubicBezTo>
                      <a:pt x="990732" y="380880"/>
                      <a:pt x="1068133" y="378466"/>
                      <a:pt x="1145406" y="374173"/>
                    </a:cubicBezTo>
                    <a:cubicBezTo>
                      <a:pt x="1171164" y="365587"/>
                      <a:pt x="1200088" y="363476"/>
                      <a:pt x="1222679" y="348415"/>
                    </a:cubicBezTo>
                    <a:lnTo>
                      <a:pt x="1299952" y="296900"/>
                    </a:lnTo>
                    <a:cubicBezTo>
                      <a:pt x="1291366" y="236799"/>
                      <a:pt x="1286100" y="176129"/>
                      <a:pt x="1274194" y="116596"/>
                    </a:cubicBezTo>
                    <a:cubicBezTo>
                      <a:pt x="1250875" y="0"/>
                      <a:pt x="1249901" y="39468"/>
                      <a:pt x="1119648" y="26444"/>
                    </a:cubicBezTo>
                    <a:cubicBezTo>
                      <a:pt x="1059547" y="30737"/>
                      <a:pt x="998682" y="28851"/>
                      <a:pt x="939344" y="39322"/>
                    </a:cubicBezTo>
                    <a:cubicBezTo>
                      <a:pt x="924101" y="42012"/>
                      <a:pt x="914852" y="58793"/>
                      <a:pt x="900707" y="65080"/>
                    </a:cubicBezTo>
                    <a:cubicBezTo>
                      <a:pt x="875896" y="76107"/>
                      <a:pt x="849774" y="84253"/>
                      <a:pt x="823434" y="90838"/>
                    </a:cubicBezTo>
                    <a:cubicBezTo>
                      <a:pt x="686825" y="124990"/>
                      <a:pt x="755530" y="112205"/>
                      <a:pt x="617372" y="129475"/>
                    </a:cubicBezTo>
                    <a:lnTo>
                      <a:pt x="540099" y="155232"/>
                    </a:lnTo>
                    <a:lnTo>
                      <a:pt x="501462" y="168111"/>
                    </a:lnTo>
                    <a:cubicBezTo>
                      <a:pt x="455391" y="158897"/>
                      <a:pt x="431593" y="162636"/>
                      <a:pt x="398431" y="129475"/>
                    </a:cubicBezTo>
                    <a:cubicBezTo>
                      <a:pt x="387486" y="118530"/>
                      <a:pt x="381259" y="103717"/>
                      <a:pt x="372673" y="90838"/>
                    </a:cubicBezTo>
                    <a:cubicBezTo>
                      <a:pt x="328277" y="105637"/>
                      <a:pt x="381259" y="103717"/>
                      <a:pt x="334037" y="103717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Freeform 6"/>
              <p:cNvSpPr/>
              <p:nvPr/>
            </p:nvSpPr>
            <p:spPr>
              <a:xfrm>
                <a:off x="8314244" y="3130633"/>
                <a:ext cx="448756" cy="419804"/>
              </a:xfrm>
              <a:custGeom>
                <a:avLst/>
                <a:gdLst>
                  <a:gd name="connsiteX0" fmla="*/ 51515 w 798490"/>
                  <a:gd name="connsiteY0" fmla="*/ 708338 h 746975"/>
                  <a:gd name="connsiteX1" fmla="*/ 12879 w 798490"/>
                  <a:gd name="connsiteY1" fmla="*/ 669702 h 746975"/>
                  <a:gd name="connsiteX2" fmla="*/ 0 w 798490"/>
                  <a:gd name="connsiteY2" fmla="*/ 631065 h 746975"/>
                  <a:gd name="connsiteX3" fmla="*/ 38636 w 798490"/>
                  <a:gd name="connsiteY3" fmla="*/ 450761 h 746975"/>
                  <a:gd name="connsiteX4" fmla="*/ 90152 w 798490"/>
                  <a:gd name="connsiteY4" fmla="*/ 373488 h 746975"/>
                  <a:gd name="connsiteX5" fmla="*/ 128789 w 798490"/>
                  <a:gd name="connsiteY5" fmla="*/ 347730 h 746975"/>
                  <a:gd name="connsiteX6" fmla="*/ 231820 w 798490"/>
                  <a:gd name="connsiteY6" fmla="*/ 231820 h 746975"/>
                  <a:gd name="connsiteX7" fmla="*/ 283335 w 798490"/>
                  <a:gd name="connsiteY7" fmla="*/ 206062 h 746975"/>
                  <a:gd name="connsiteX8" fmla="*/ 321972 w 798490"/>
                  <a:gd name="connsiteY8" fmla="*/ 180305 h 746975"/>
                  <a:gd name="connsiteX9" fmla="*/ 373487 w 798490"/>
                  <a:gd name="connsiteY9" fmla="*/ 103031 h 746975"/>
                  <a:gd name="connsiteX10" fmla="*/ 399245 w 798490"/>
                  <a:gd name="connsiteY10" fmla="*/ 64395 h 746975"/>
                  <a:gd name="connsiteX11" fmla="*/ 553791 w 798490"/>
                  <a:gd name="connsiteY11" fmla="*/ 0 h 746975"/>
                  <a:gd name="connsiteX12" fmla="*/ 656822 w 798490"/>
                  <a:gd name="connsiteY12" fmla="*/ 12879 h 746975"/>
                  <a:gd name="connsiteX13" fmla="*/ 695459 w 798490"/>
                  <a:gd name="connsiteY13" fmla="*/ 25758 h 746975"/>
                  <a:gd name="connsiteX14" fmla="*/ 708338 w 798490"/>
                  <a:gd name="connsiteY14" fmla="*/ 64395 h 746975"/>
                  <a:gd name="connsiteX15" fmla="*/ 759853 w 798490"/>
                  <a:gd name="connsiteY15" fmla="*/ 141668 h 746975"/>
                  <a:gd name="connsiteX16" fmla="*/ 772732 w 798490"/>
                  <a:gd name="connsiteY16" fmla="*/ 193183 h 746975"/>
                  <a:gd name="connsiteX17" fmla="*/ 798490 w 798490"/>
                  <a:gd name="connsiteY17" fmla="*/ 270457 h 746975"/>
                  <a:gd name="connsiteX18" fmla="*/ 785611 w 798490"/>
                  <a:gd name="connsiteY18" fmla="*/ 360609 h 746975"/>
                  <a:gd name="connsiteX19" fmla="*/ 759853 w 798490"/>
                  <a:gd name="connsiteY19" fmla="*/ 399245 h 746975"/>
                  <a:gd name="connsiteX20" fmla="*/ 734096 w 798490"/>
                  <a:gd name="connsiteY20" fmla="*/ 450761 h 746975"/>
                  <a:gd name="connsiteX21" fmla="*/ 721217 w 798490"/>
                  <a:gd name="connsiteY21" fmla="*/ 502276 h 746975"/>
                  <a:gd name="connsiteX22" fmla="*/ 605307 w 798490"/>
                  <a:gd name="connsiteY22" fmla="*/ 579550 h 746975"/>
                  <a:gd name="connsiteX23" fmla="*/ 528034 w 798490"/>
                  <a:gd name="connsiteY23" fmla="*/ 643944 h 746975"/>
                  <a:gd name="connsiteX24" fmla="*/ 489397 w 798490"/>
                  <a:gd name="connsiteY24" fmla="*/ 682581 h 746975"/>
                  <a:gd name="connsiteX25" fmla="*/ 412124 w 798490"/>
                  <a:gd name="connsiteY25" fmla="*/ 708338 h 746975"/>
                  <a:gd name="connsiteX26" fmla="*/ 321972 w 798490"/>
                  <a:gd name="connsiteY26" fmla="*/ 734096 h 746975"/>
                  <a:gd name="connsiteX27" fmla="*/ 206062 w 798490"/>
                  <a:gd name="connsiteY27" fmla="*/ 746975 h 746975"/>
                  <a:gd name="connsiteX28" fmla="*/ 167425 w 798490"/>
                  <a:gd name="connsiteY28" fmla="*/ 734096 h 746975"/>
                  <a:gd name="connsiteX29" fmla="*/ 51515 w 798490"/>
                  <a:gd name="connsiteY29" fmla="*/ 708338 h 746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98490" h="746975">
                    <a:moveTo>
                      <a:pt x="51515" y="708338"/>
                    </a:moveTo>
                    <a:cubicBezTo>
                      <a:pt x="25757" y="697606"/>
                      <a:pt x="22982" y="684856"/>
                      <a:pt x="12879" y="669702"/>
                    </a:cubicBezTo>
                    <a:cubicBezTo>
                      <a:pt x="5349" y="658406"/>
                      <a:pt x="0" y="644641"/>
                      <a:pt x="0" y="631065"/>
                    </a:cubicBezTo>
                    <a:cubicBezTo>
                      <a:pt x="0" y="565534"/>
                      <a:pt x="7619" y="507626"/>
                      <a:pt x="38636" y="450761"/>
                    </a:cubicBezTo>
                    <a:cubicBezTo>
                      <a:pt x="53460" y="423584"/>
                      <a:pt x="64394" y="390660"/>
                      <a:pt x="90152" y="373488"/>
                    </a:cubicBezTo>
                    <a:cubicBezTo>
                      <a:pt x="103031" y="364902"/>
                      <a:pt x="117844" y="358675"/>
                      <a:pt x="128789" y="347730"/>
                    </a:cubicBezTo>
                    <a:cubicBezTo>
                      <a:pt x="165342" y="311177"/>
                      <a:pt x="193714" y="266751"/>
                      <a:pt x="231820" y="231820"/>
                    </a:cubicBezTo>
                    <a:cubicBezTo>
                      <a:pt x="245972" y="218847"/>
                      <a:pt x="266666" y="215587"/>
                      <a:pt x="283335" y="206062"/>
                    </a:cubicBezTo>
                    <a:cubicBezTo>
                      <a:pt x="296774" y="198383"/>
                      <a:pt x="309093" y="188891"/>
                      <a:pt x="321972" y="180305"/>
                    </a:cubicBezTo>
                    <a:cubicBezTo>
                      <a:pt x="345385" y="86652"/>
                      <a:pt x="314194" y="162324"/>
                      <a:pt x="373487" y="103031"/>
                    </a:cubicBezTo>
                    <a:cubicBezTo>
                      <a:pt x="384432" y="92086"/>
                      <a:pt x="387596" y="74588"/>
                      <a:pt x="399245" y="64395"/>
                    </a:cubicBezTo>
                    <a:cubicBezTo>
                      <a:pt x="469129" y="3247"/>
                      <a:pt x="470543" y="13875"/>
                      <a:pt x="553791" y="0"/>
                    </a:cubicBezTo>
                    <a:cubicBezTo>
                      <a:pt x="588135" y="4293"/>
                      <a:pt x="622769" y="6688"/>
                      <a:pt x="656822" y="12879"/>
                    </a:cubicBezTo>
                    <a:cubicBezTo>
                      <a:pt x="670179" y="15308"/>
                      <a:pt x="685860" y="16159"/>
                      <a:pt x="695459" y="25758"/>
                    </a:cubicBezTo>
                    <a:cubicBezTo>
                      <a:pt x="705058" y="35357"/>
                      <a:pt x="701745" y="52528"/>
                      <a:pt x="708338" y="64395"/>
                    </a:cubicBezTo>
                    <a:cubicBezTo>
                      <a:pt x="723372" y="91456"/>
                      <a:pt x="759853" y="141668"/>
                      <a:pt x="759853" y="141668"/>
                    </a:cubicBezTo>
                    <a:cubicBezTo>
                      <a:pt x="764146" y="158840"/>
                      <a:pt x="767646" y="176229"/>
                      <a:pt x="772732" y="193183"/>
                    </a:cubicBezTo>
                    <a:cubicBezTo>
                      <a:pt x="780534" y="219189"/>
                      <a:pt x="798490" y="270457"/>
                      <a:pt x="798490" y="270457"/>
                    </a:cubicBezTo>
                    <a:cubicBezTo>
                      <a:pt x="794197" y="300508"/>
                      <a:pt x="794334" y="331533"/>
                      <a:pt x="785611" y="360609"/>
                    </a:cubicBezTo>
                    <a:cubicBezTo>
                      <a:pt x="781163" y="375435"/>
                      <a:pt x="767532" y="385806"/>
                      <a:pt x="759853" y="399245"/>
                    </a:cubicBezTo>
                    <a:cubicBezTo>
                      <a:pt x="750328" y="415914"/>
                      <a:pt x="740837" y="432785"/>
                      <a:pt x="734096" y="450761"/>
                    </a:cubicBezTo>
                    <a:cubicBezTo>
                      <a:pt x="727881" y="467334"/>
                      <a:pt x="732873" y="488955"/>
                      <a:pt x="721217" y="502276"/>
                    </a:cubicBezTo>
                    <a:cubicBezTo>
                      <a:pt x="631084" y="605285"/>
                      <a:pt x="669692" y="515166"/>
                      <a:pt x="605307" y="579550"/>
                    </a:cubicBezTo>
                    <a:cubicBezTo>
                      <a:pt x="492418" y="692436"/>
                      <a:pt x="635624" y="554284"/>
                      <a:pt x="528034" y="643944"/>
                    </a:cubicBezTo>
                    <a:cubicBezTo>
                      <a:pt x="514042" y="655604"/>
                      <a:pt x="505319" y="673736"/>
                      <a:pt x="489397" y="682581"/>
                    </a:cubicBezTo>
                    <a:cubicBezTo>
                      <a:pt x="465663" y="695767"/>
                      <a:pt x="437882" y="699752"/>
                      <a:pt x="412124" y="708338"/>
                    </a:cubicBezTo>
                    <a:cubicBezTo>
                      <a:pt x="383273" y="717955"/>
                      <a:pt x="352004" y="729476"/>
                      <a:pt x="321972" y="734096"/>
                    </a:cubicBezTo>
                    <a:cubicBezTo>
                      <a:pt x="283550" y="740007"/>
                      <a:pt x="244699" y="742682"/>
                      <a:pt x="206062" y="746975"/>
                    </a:cubicBezTo>
                    <a:cubicBezTo>
                      <a:pt x="193183" y="742682"/>
                      <a:pt x="180522" y="737668"/>
                      <a:pt x="167425" y="734096"/>
                    </a:cubicBezTo>
                    <a:cubicBezTo>
                      <a:pt x="133272" y="724781"/>
                      <a:pt x="77273" y="719070"/>
                      <a:pt x="51515" y="708338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7891425" y="3147522"/>
                <a:ext cx="299774" cy="21412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8276848" y="2590800"/>
                <a:ext cx="299774" cy="21412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8362498" y="2676450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8619446" y="2890573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8619446" y="3190347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8362498" y="3404471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7977074" y="3233172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" name="Straight Connector 14"/>
              <p:cNvCxnSpPr>
                <a:stCxn id="10" idx="5"/>
                <a:endCxn id="11" idx="1"/>
              </p:cNvCxnSpPr>
              <p:nvPr/>
            </p:nvCxnSpPr>
            <p:spPr>
              <a:xfrm rot="16200000" flipH="1">
                <a:off x="8457017" y="2728144"/>
                <a:ext cx="153560" cy="196385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>
                <a:stCxn id="14" idx="6"/>
                <a:endCxn id="12" idx="2"/>
              </p:cNvCxnSpPr>
              <p:nvPr/>
            </p:nvCxnSpPr>
            <p:spPr>
              <a:xfrm flipV="1">
                <a:off x="8062724" y="3233172"/>
                <a:ext cx="556722" cy="42825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Oval 16"/>
              <p:cNvSpPr/>
              <p:nvPr/>
            </p:nvSpPr>
            <p:spPr>
              <a:xfrm>
                <a:off x="8105549" y="2926841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19" name="Straight Connector 18"/>
              <p:cNvCxnSpPr>
                <a:stCxn id="17" idx="6"/>
                <a:endCxn id="11" idx="2"/>
              </p:cNvCxnSpPr>
              <p:nvPr/>
            </p:nvCxnSpPr>
            <p:spPr>
              <a:xfrm flipV="1">
                <a:off x="8191198" y="2933398"/>
                <a:ext cx="428248" cy="36267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>
                <a:stCxn id="13" idx="7"/>
                <a:endCxn id="12" idx="3"/>
              </p:cNvCxnSpPr>
              <p:nvPr/>
            </p:nvCxnSpPr>
            <p:spPr>
              <a:xfrm rot="5400000" flipH="1" flipV="1">
                <a:off x="8457017" y="3242041"/>
                <a:ext cx="153560" cy="19638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>
                <a:stCxn id="14" idx="6"/>
                <a:endCxn id="12" idx="2"/>
              </p:cNvCxnSpPr>
              <p:nvPr/>
            </p:nvCxnSpPr>
            <p:spPr>
              <a:xfrm flipV="1">
                <a:off x="8062724" y="3233172"/>
                <a:ext cx="556722" cy="4282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>
                <a:stCxn id="10" idx="5"/>
                <a:endCxn id="11" idx="1"/>
              </p:cNvCxnSpPr>
              <p:nvPr/>
            </p:nvCxnSpPr>
            <p:spPr>
              <a:xfrm rot="16200000" flipH="1">
                <a:off x="8457017" y="2728144"/>
                <a:ext cx="153560" cy="19638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Rectangle 24"/>
            <p:cNvSpPr/>
            <p:nvPr/>
          </p:nvSpPr>
          <p:spPr>
            <a:xfrm>
              <a:off x="8219440" y="2667000"/>
              <a:ext cx="553720" cy="6389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8" name="Picture 27" descr="EXP1_GRAPH_PRECISION_POST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48600" y="5029200"/>
            <a:ext cx="980555" cy="685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4" name="Group 34"/>
          <p:cNvGrpSpPr/>
          <p:nvPr/>
        </p:nvGrpSpPr>
        <p:grpSpPr>
          <a:xfrm>
            <a:off x="7467600" y="1752600"/>
            <a:ext cx="1447800" cy="381000"/>
            <a:chOff x="7467600" y="1752600"/>
            <a:chExt cx="1447800" cy="381000"/>
          </a:xfrm>
        </p:grpSpPr>
        <p:sp>
          <p:nvSpPr>
            <p:cNvPr id="29" name="TextBox 28"/>
            <p:cNvSpPr txBox="1"/>
            <p:nvPr/>
          </p:nvSpPr>
          <p:spPr>
            <a:xfrm>
              <a:off x="7467600" y="1752600"/>
              <a:ext cx="14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Author</a:t>
              </a:r>
              <a:r>
                <a:rPr lang="en-US" dirty="0" smtClean="0"/>
                <a:t>*(</a:t>
              </a:r>
              <a:r>
                <a:rPr lang="en-US" dirty="0" err="1" smtClean="0"/>
                <a:t>x,x</a:t>
              </a:r>
              <a:r>
                <a:rPr lang="en-US" dirty="0" smtClean="0"/>
                <a:t>’)</a:t>
              </a:r>
              <a:endParaRPr lang="en-US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467600" y="1752600"/>
              <a:ext cx="14478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Quality on Cora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" y="0"/>
            <a:ext cx="126932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Evaluation</a:t>
            </a:r>
            <a:endParaRPr lang="en-US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1" name="Picture 20" descr="EXP1_GRAPH_PRECISION_POS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5" y="1524000"/>
            <a:ext cx="4562865" cy="319126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981200" y="3505200"/>
            <a:ext cx="175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No Hard Constraints</a:t>
            </a:r>
            <a:endParaRPr lang="en-US" sz="2000" dirty="0"/>
          </a:p>
        </p:txBody>
      </p:sp>
      <p:cxnSp>
        <p:nvCxnSpPr>
          <p:cNvPr id="23" name="Straight Arrow Connector 22"/>
          <p:cNvCxnSpPr>
            <a:stCxn id="22" idx="0"/>
          </p:cNvCxnSpPr>
          <p:nvPr/>
        </p:nvCxnSpPr>
        <p:spPr>
          <a:xfrm rot="5400000" flipH="1" flipV="1">
            <a:off x="2771805" y="3229005"/>
            <a:ext cx="361890" cy="1905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295400" y="241929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Hard Constraints</a:t>
            </a:r>
            <a:endParaRPr lang="en-US" sz="2000" dirty="0"/>
          </a:p>
        </p:txBody>
      </p:sp>
      <p:cxnSp>
        <p:nvCxnSpPr>
          <p:cNvPr id="25" name="Straight Arrow Connector 24"/>
          <p:cNvCxnSpPr>
            <a:stCxn id="24" idx="0"/>
          </p:cNvCxnSpPr>
          <p:nvPr/>
        </p:nvCxnSpPr>
        <p:spPr>
          <a:xfrm rot="16200000" flipV="1">
            <a:off x="1647855" y="2009745"/>
            <a:ext cx="514290" cy="304800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371600" y="1371600"/>
            <a:ext cx="228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Precision on Cora</a:t>
            </a:r>
            <a:endParaRPr lang="en-US" sz="2000" dirty="0"/>
          </a:p>
        </p:txBody>
      </p:sp>
      <p:pic>
        <p:nvPicPr>
          <p:cNvPr id="27" name="Picture 26" descr="exp1_recall_POST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1533137"/>
            <a:ext cx="4562865" cy="31912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162800" y="167640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Hard Constraints</a:t>
            </a:r>
            <a:endParaRPr lang="en-US" sz="2000" dirty="0"/>
          </a:p>
        </p:txBody>
      </p:sp>
      <p:cxnSp>
        <p:nvCxnSpPr>
          <p:cNvPr id="29" name="Straight Arrow Connector 28"/>
          <p:cNvCxnSpPr>
            <a:stCxn id="28" idx="1"/>
          </p:cNvCxnSpPr>
          <p:nvPr/>
        </p:nvCxnSpPr>
        <p:spPr>
          <a:xfrm rot="10800000">
            <a:off x="6324600" y="1981199"/>
            <a:ext cx="838200" cy="49144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486400" y="3276600"/>
            <a:ext cx="175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No Hard Constraints</a:t>
            </a:r>
            <a:endParaRPr lang="en-US" sz="2000" dirty="0"/>
          </a:p>
        </p:txBody>
      </p:sp>
      <p:cxnSp>
        <p:nvCxnSpPr>
          <p:cNvPr id="31" name="Straight Arrow Connector 30"/>
          <p:cNvCxnSpPr>
            <a:stCxn id="30" idx="0"/>
          </p:cNvCxnSpPr>
          <p:nvPr/>
        </p:nvCxnSpPr>
        <p:spPr>
          <a:xfrm rot="16200000" flipV="1">
            <a:off x="5772150" y="2686050"/>
            <a:ext cx="990600" cy="1905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791200" y="1371600"/>
            <a:ext cx="228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Recall on Cora</a:t>
            </a:r>
            <a:endParaRPr lang="en-US" sz="2000" dirty="0"/>
          </a:p>
        </p:txBody>
      </p:sp>
      <p:sp>
        <p:nvSpPr>
          <p:cNvPr id="33" name="TextBox 32"/>
          <p:cNvSpPr txBox="1"/>
          <p:nvPr/>
        </p:nvSpPr>
        <p:spPr>
          <a:xfrm>
            <a:off x="228600" y="5188803"/>
            <a:ext cx="342900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 general: </a:t>
            </a:r>
          </a:p>
          <a:p>
            <a:r>
              <a:rPr lang="en-US" sz="2400" dirty="0" smtClean="0"/>
              <a:t>(1) good precision/recall</a:t>
            </a:r>
          </a:p>
          <a:p>
            <a:r>
              <a:rPr lang="en-US" sz="2400" dirty="0" smtClean="0"/>
              <a:t>(2) Constraints help. </a:t>
            </a:r>
            <a:endParaRPr lang="en-US" sz="2400" dirty="0"/>
          </a:p>
        </p:txBody>
      </p:sp>
      <p:sp>
        <p:nvSpPr>
          <p:cNvPr id="38" name="TextBox 37"/>
          <p:cNvSpPr txBox="1"/>
          <p:nvPr/>
        </p:nvSpPr>
        <p:spPr>
          <a:xfrm>
            <a:off x="3962400" y="5569803"/>
            <a:ext cx="4876800" cy="83099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Even more important on large datasets (ACM, </a:t>
            </a:r>
            <a:r>
              <a:rPr lang="en-US" sz="2400" dirty="0" err="1" smtClean="0"/>
              <a:t>Citeseer</a:t>
            </a:r>
            <a:r>
              <a:rPr lang="en-US" sz="2400" dirty="0" smtClean="0"/>
              <a:t>) </a:t>
            </a:r>
            <a:r>
              <a:rPr lang="en-US" sz="2400" b="1" dirty="0" smtClean="0"/>
              <a:t>[see paper]</a:t>
            </a:r>
            <a:endParaRPr lang="en-US" sz="2400" b="1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20" name="Picture 19" descr="EXP1_GRAPH_PRECISION_POSTER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63445" y="0"/>
            <a:ext cx="980555" cy="685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6200" y="0"/>
            <a:ext cx="126932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Evaluation</a:t>
            </a:r>
            <a:endParaRPr lang="en-US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5" name="Picture 14" descr="scale1.POS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2221468"/>
            <a:ext cx="4562865" cy="319126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819400" y="2526268"/>
            <a:ext cx="2438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Complex program</a:t>
            </a:r>
            <a:endParaRPr lang="en-US" sz="2200" dirty="0"/>
          </a:p>
        </p:txBody>
      </p:sp>
      <p:sp useBgFill="1">
        <p:nvSpPr>
          <p:cNvPr id="17" name="TextBox 16"/>
          <p:cNvSpPr txBox="1"/>
          <p:nvPr/>
        </p:nvSpPr>
        <p:spPr>
          <a:xfrm>
            <a:off x="6477000" y="3352800"/>
            <a:ext cx="2057400" cy="76944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Simple Hard Constraints</a:t>
            </a:r>
            <a:endParaRPr lang="en-US" sz="2200" dirty="0"/>
          </a:p>
        </p:txBody>
      </p:sp>
      <p:sp useBgFill="1">
        <p:nvSpPr>
          <p:cNvPr id="18" name="TextBox 17"/>
          <p:cNvSpPr txBox="1"/>
          <p:nvPr/>
        </p:nvSpPr>
        <p:spPr>
          <a:xfrm>
            <a:off x="4724400" y="4507468"/>
            <a:ext cx="4038600" cy="43088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/>
              <a:t>Streamable</a:t>
            </a:r>
            <a:r>
              <a:rPr lang="en-US" sz="2200" dirty="0" smtClean="0"/>
              <a:t> Soft-only Constraints</a:t>
            </a:r>
            <a:endParaRPr lang="en-US" sz="2200" dirty="0"/>
          </a:p>
        </p:txBody>
      </p:sp>
      <p:cxnSp>
        <p:nvCxnSpPr>
          <p:cNvPr id="19" name="Straight Arrow Connector 18"/>
          <p:cNvCxnSpPr>
            <a:stCxn id="16" idx="2"/>
          </p:cNvCxnSpPr>
          <p:nvPr/>
        </p:nvCxnSpPr>
        <p:spPr>
          <a:xfrm rot="16200000" flipH="1">
            <a:off x="3949244" y="3046511"/>
            <a:ext cx="635915" cy="45720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7" idx="1"/>
          </p:cNvCxnSpPr>
          <p:nvPr/>
        </p:nvCxnSpPr>
        <p:spPr>
          <a:xfrm rot="10800000">
            <a:off x="5334000" y="3505205"/>
            <a:ext cx="1143000" cy="232317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8" idx="0"/>
          </p:cNvCxnSpPr>
          <p:nvPr/>
        </p:nvCxnSpPr>
        <p:spPr>
          <a:xfrm rot="16200000" flipV="1">
            <a:off x="6000750" y="3764518"/>
            <a:ext cx="381000" cy="110490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124200" y="5345668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Edges in the Graph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 rot="16200000">
            <a:off x="870466" y="3637002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Seconds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1981200" y="5798403"/>
            <a:ext cx="571500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This is minutes, not hours </a:t>
            </a:r>
          </a:p>
          <a:p>
            <a:pPr algn="ctr"/>
            <a:r>
              <a:rPr lang="en-US" sz="2400" dirty="0" smtClean="0"/>
              <a:t>(alternate approaches can take CPU Years!)</a:t>
            </a:r>
            <a:endParaRPr lang="en-US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0" y="1302603"/>
            <a:ext cx="3581400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Experiment: Sample edges from ACM and test scale.</a:t>
            </a:r>
            <a:endParaRPr lang="en-US" sz="2400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36" name="Picture 35" descr="EXP1_GRAPH_PRECISION_POST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63445" y="0"/>
            <a:ext cx="980555" cy="685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991380"/>
            <a:ext cx="792480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Proposed </a:t>
            </a:r>
            <a:r>
              <a:rPr lang="en-US" sz="2800" dirty="0" err="1" smtClean="0"/>
              <a:t>dedupalog</a:t>
            </a:r>
            <a:r>
              <a:rPr lang="en-US" sz="2800" dirty="0" smtClean="0"/>
              <a:t>, a language for </a:t>
            </a:r>
            <a:r>
              <a:rPr lang="en-US" sz="2800" dirty="0" err="1" smtClean="0"/>
              <a:t>deduplication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3657600"/>
            <a:ext cx="845820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Efficiently cluster large datasets w/ high-precision recall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52400" y="5562600"/>
            <a:ext cx="69342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Novel theoretical analysis and implementation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12" name="Picture 11" descr="EXP1_GRAPH_PRECISION_POST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63445" y="0"/>
            <a:ext cx="980555" cy="685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3"/>
          <p:cNvGraphicFramePr>
            <a:graphicFrameLocks/>
          </p:cNvGraphicFramePr>
          <p:nvPr/>
        </p:nvGraphicFramePr>
        <p:xfrm>
          <a:off x="685799" y="1447800"/>
          <a:ext cx="4648201" cy="303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9628"/>
                <a:gridCol w="1363028"/>
                <a:gridCol w="1769744"/>
                <a:gridCol w="68580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Id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Title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Conference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Year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Dedupalog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ICDE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2009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277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Provenance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VLDB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9123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Dedupalog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Internat</a:t>
                      </a:r>
                      <a:r>
                        <a:rPr lang="en-US" baseline="0" dirty="0" smtClean="0"/>
                        <a:t> Conf on Data Engineering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2009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88888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Markovian</a:t>
                      </a:r>
                      <a:r>
                        <a:rPr lang="en-US" baseline="0" dirty="0" smtClean="0"/>
                        <a:t> Index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ICDE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09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5858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Correlated Indexing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VLDBJ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mess of real data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324600" y="2521803"/>
            <a:ext cx="259080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Same conference. Different Strings.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400800" y="1524000"/>
            <a:ext cx="259080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Close strings. Different Venues.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76200" y="5193268"/>
            <a:ext cx="6096000" cy="461665"/>
          </a:xfrm>
          <a:prstGeom prst="rect">
            <a:avLst/>
          </a:prstGeom>
          <a:solidFill>
            <a:srgbClr val="FFFFCC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Goal:  Output </a:t>
            </a:r>
            <a:r>
              <a:rPr lang="en-US" sz="2400" u="sng" dirty="0" smtClean="0"/>
              <a:t>distinct</a:t>
            </a:r>
            <a:r>
              <a:rPr lang="en-US" sz="2400" dirty="0" smtClean="0"/>
              <a:t> Papers, Conferences, etc.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76200" y="6160293"/>
            <a:ext cx="609600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If we merge two papers, can merge </a:t>
            </a:r>
            <a:r>
              <a:rPr lang="en-US" sz="2400" i="1" dirty="0" err="1" smtClean="0"/>
              <a:t>Confernces</a:t>
            </a:r>
            <a:endParaRPr lang="en-US" sz="2400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6324600" y="6229290"/>
            <a:ext cx="2743200" cy="400110"/>
          </a:xfrm>
          <a:prstGeom prst="rect">
            <a:avLst/>
          </a:prstGeom>
          <a:solidFill>
            <a:srgbClr val="FFFFCC"/>
          </a:solidFill>
          <a:effectLst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Collective </a:t>
            </a:r>
            <a:r>
              <a:rPr lang="en-US" sz="2000" i="1" dirty="0" err="1" smtClean="0"/>
              <a:t>Deduplication</a:t>
            </a:r>
            <a:endParaRPr lang="en-US" sz="2000" i="1" dirty="0"/>
          </a:p>
        </p:txBody>
      </p:sp>
      <p:graphicFrame>
        <p:nvGraphicFramePr>
          <p:cNvPr id="19" name="Content Placeholder 3"/>
          <p:cNvGraphicFramePr>
            <a:graphicFrameLocks/>
          </p:cNvGraphicFramePr>
          <p:nvPr/>
        </p:nvGraphicFramePr>
        <p:xfrm>
          <a:off x="685800" y="1447800"/>
          <a:ext cx="4648200" cy="303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9628"/>
                <a:gridCol w="1363028"/>
                <a:gridCol w="1769744"/>
                <a:gridCol w="685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Id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Title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Conference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Year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Dedupalog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ICDE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2009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277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Provenance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VLDB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9123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Dedupalog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Internat</a:t>
                      </a:r>
                      <a:r>
                        <a:rPr lang="en-US" baseline="0" dirty="0" smtClean="0"/>
                        <a:t> Conf on Data Engineering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2009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88888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Markovian</a:t>
                      </a:r>
                      <a:r>
                        <a:rPr lang="en-US" baseline="0" dirty="0" smtClean="0"/>
                        <a:t> Index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ICDE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09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5858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Correlated Indexing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VLDBJ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" name="Content Placeholder 3"/>
          <p:cNvGraphicFramePr>
            <a:graphicFrameLocks/>
          </p:cNvGraphicFramePr>
          <p:nvPr/>
        </p:nvGraphicFramePr>
        <p:xfrm>
          <a:off x="685800" y="1447800"/>
          <a:ext cx="4648200" cy="303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9628"/>
                <a:gridCol w="1363028"/>
                <a:gridCol w="1769744"/>
                <a:gridCol w="685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Id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Title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Conference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Year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Dedupalog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ICDE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2009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277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Provenance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VLDB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9123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Dedupalog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Internat</a:t>
                      </a:r>
                      <a:r>
                        <a:rPr lang="en-US" baseline="0" dirty="0" smtClean="0"/>
                        <a:t> Conf on Data Engineering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2009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88888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Markovian</a:t>
                      </a:r>
                      <a:r>
                        <a:rPr lang="en-US" baseline="0" dirty="0" smtClean="0"/>
                        <a:t> Index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ICDE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09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5858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Correlated Indexing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VLDBJ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6477000" y="3810000"/>
            <a:ext cx="24384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Different formats, misspellings, etc</a:t>
            </a:r>
            <a:endParaRPr lang="en-US" dirty="0"/>
          </a:p>
        </p:txBody>
      </p:sp>
      <p:sp>
        <p:nvSpPr>
          <p:cNvPr id="22" name="Right Arrow 21"/>
          <p:cNvSpPr/>
          <p:nvPr/>
        </p:nvSpPr>
        <p:spPr>
          <a:xfrm>
            <a:off x="152400" y="1828800"/>
            <a:ext cx="304800" cy="30480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>
            <a:off x="152400" y="2590800"/>
            <a:ext cx="304800" cy="30480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7696200" y="0"/>
            <a:ext cx="1447800" cy="381000"/>
            <a:chOff x="7467600" y="1752600"/>
            <a:chExt cx="1447800" cy="381000"/>
          </a:xfrm>
        </p:grpSpPr>
        <p:sp>
          <p:nvSpPr>
            <p:cNvPr id="25" name="TextBox 24"/>
            <p:cNvSpPr txBox="1"/>
            <p:nvPr/>
          </p:nvSpPr>
          <p:spPr>
            <a:xfrm>
              <a:off x="7467600" y="1752600"/>
              <a:ext cx="14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Author</a:t>
              </a:r>
              <a:r>
                <a:rPr lang="en-US" dirty="0" smtClean="0"/>
                <a:t>*(</a:t>
              </a:r>
              <a:r>
                <a:rPr lang="en-US" dirty="0" err="1" smtClean="0"/>
                <a:t>x,x</a:t>
              </a:r>
              <a:r>
                <a:rPr lang="en-US" dirty="0" smtClean="0"/>
                <a:t>’)</a:t>
              </a:r>
              <a:endParaRPr lang="en-US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467600" y="1752600"/>
              <a:ext cx="14478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85800" y="4572000"/>
            <a:ext cx="51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Papers(id, title, Conference, Year)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2" grpId="0" animBg="1"/>
      <p:bldP spid="15" grpId="0" animBg="1"/>
      <p:bldP spid="21" grpId="0" animBg="1"/>
      <p:bldP spid="22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slide summary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2133600"/>
            <a:ext cx="6400800" cy="46166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Goal</a:t>
            </a:r>
            <a:r>
              <a:rPr lang="en-US" sz="2400" dirty="0" smtClean="0"/>
              <a:t>: collective </a:t>
            </a:r>
            <a:r>
              <a:rPr lang="en-US" sz="2400" dirty="0" err="1" smtClean="0"/>
              <a:t>deduplication</a:t>
            </a:r>
            <a:r>
              <a:rPr lang="en-US" sz="2400" dirty="0" smtClean="0"/>
              <a:t> on </a:t>
            </a:r>
            <a:r>
              <a:rPr lang="en-US" sz="2400" b="1" i="1" dirty="0" smtClean="0"/>
              <a:t>large</a:t>
            </a:r>
            <a:r>
              <a:rPr lang="en-US" sz="2400" dirty="0" smtClean="0"/>
              <a:t> databases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2971800"/>
            <a:ext cx="86868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Propose</a:t>
            </a:r>
            <a:r>
              <a:rPr lang="en-US" sz="2400" b="1" dirty="0" smtClean="0"/>
              <a:t>:</a:t>
            </a:r>
            <a:r>
              <a:rPr lang="en-US" sz="2400" dirty="0" smtClean="0"/>
              <a:t> </a:t>
            </a:r>
            <a:r>
              <a:rPr lang="en-US" sz="2400" i="1" dirty="0" smtClean="0"/>
              <a:t>declarative</a:t>
            </a:r>
            <a:r>
              <a:rPr lang="en-US" sz="2400" dirty="0" smtClean="0"/>
              <a:t> language for </a:t>
            </a:r>
            <a:r>
              <a:rPr lang="en-US" sz="2400" dirty="0" err="1" smtClean="0"/>
              <a:t>deduplication</a:t>
            </a:r>
            <a:r>
              <a:rPr lang="en-US" sz="2400" dirty="0" smtClean="0"/>
              <a:t> called </a:t>
            </a:r>
            <a:r>
              <a:rPr lang="en-US" sz="2400" b="1" dirty="0" err="1" smtClean="0"/>
              <a:t>Dedupalog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181600" y="4876800"/>
            <a:ext cx="365760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Theory</a:t>
            </a:r>
            <a:r>
              <a:rPr lang="en-US" sz="2400" dirty="0" smtClean="0"/>
              <a:t>: O(1)-quality-</a:t>
            </a:r>
            <a:r>
              <a:rPr lang="en-US" sz="2400" dirty="0" err="1" smtClean="0"/>
              <a:t>apx</a:t>
            </a:r>
            <a:r>
              <a:rPr lang="en-US" sz="2400" dirty="0" smtClean="0"/>
              <a:t> for many </a:t>
            </a:r>
            <a:r>
              <a:rPr lang="en-US" sz="2400" dirty="0" err="1" smtClean="0"/>
              <a:t>dedupalog</a:t>
            </a:r>
            <a:r>
              <a:rPr lang="en-US" sz="2400" dirty="0" smtClean="0"/>
              <a:t> programs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4884003"/>
            <a:ext cx="487680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Practical</a:t>
            </a:r>
            <a:r>
              <a:rPr lang="en-US" sz="2400" b="1" dirty="0" smtClean="0"/>
              <a:t>: </a:t>
            </a:r>
            <a:r>
              <a:rPr lang="en-US" sz="2400" dirty="0" smtClean="0"/>
              <a:t>- Cluster ACM ~ 2 minutes</a:t>
            </a:r>
          </a:p>
          <a:p>
            <a:r>
              <a:rPr lang="en-US" sz="2400" dirty="0" smtClean="0"/>
              <a:t>                  - High Precision/Recall (</a:t>
            </a:r>
            <a:r>
              <a:rPr lang="en-US" sz="2400" b="1" dirty="0" smtClean="0"/>
              <a:t>p/r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838200" y="3505200"/>
            <a:ext cx="8153400" cy="830997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Experts</a:t>
            </a:r>
            <a:r>
              <a:rPr lang="en-US" sz="2400" dirty="0" smtClean="0"/>
              <a:t>: Correlation Clustering [</a:t>
            </a:r>
            <a:r>
              <a:rPr lang="en-US" sz="2400" dirty="0" err="1" smtClean="0"/>
              <a:t>Bansal</a:t>
            </a:r>
            <a:r>
              <a:rPr lang="en-US" sz="2400" dirty="0" smtClean="0"/>
              <a:t> 03]</a:t>
            </a:r>
          </a:p>
          <a:p>
            <a:r>
              <a:rPr lang="en-US" sz="2400" dirty="0" smtClean="0"/>
              <a:t>      </a:t>
            </a:r>
            <a:r>
              <a:rPr lang="en-US" sz="2400" u="sng" dirty="0" smtClean="0"/>
              <a:t>New:</a:t>
            </a:r>
            <a:r>
              <a:rPr lang="en-US" sz="2400" dirty="0" smtClean="0"/>
              <a:t> Hard Constraints &amp; Collective for </a:t>
            </a:r>
            <a:r>
              <a:rPr lang="en-US" sz="2400" smtClean="0"/>
              <a:t>high Precision/Recall</a:t>
            </a:r>
            <a:endParaRPr 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1600200"/>
            <a:ext cx="8763000" cy="46166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Problem</a:t>
            </a:r>
            <a:r>
              <a:rPr lang="en-US" sz="2400" dirty="0" smtClean="0"/>
              <a:t>: database has duplicate references to real-world entities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09600" y="5867400"/>
            <a:ext cx="7924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Prior art can scale to &lt; 10k references, we can scale to millions of references with high quality.</a:t>
            </a:r>
            <a:endParaRPr lang="en-US" sz="28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3" grpId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Dedupalog</a:t>
            </a:r>
            <a:r>
              <a:rPr lang="en-US" dirty="0" smtClean="0"/>
              <a:t> by Example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Semantics &amp; Algorithms for </a:t>
            </a:r>
            <a:r>
              <a:rPr lang="en-US" dirty="0" err="1" smtClean="0"/>
              <a:t>Dedupalog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Experiments and Conclusion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8153400" y="3399692"/>
            <a:ext cx="553720" cy="638908"/>
            <a:chOff x="8219440" y="2667000"/>
            <a:chExt cx="553720" cy="638908"/>
          </a:xfrm>
        </p:grpSpPr>
        <p:grpSp>
          <p:nvGrpSpPr>
            <p:cNvPr id="24" name="Group 23"/>
            <p:cNvGrpSpPr/>
            <p:nvPr/>
          </p:nvGrpSpPr>
          <p:grpSpPr>
            <a:xfrm>
              <a:off x="8229600" y="2697963"/>
              <a:ext cx="457200" cy="503395"/>
              <a:chOff x="7891425" y="2590800"/>
              <a:chExt cx="871575" cy="959637"/>
            </a:xfrm>
          </p:grpSpPr>
          <p:sp>
            <p:nvSpPr>
              <p:cNvPr id="6" name="Freeform 5"/>
              <p:cNvSpPr/>
              <p:nvPr/>
            </p:nvSpPr>
            <p:spPr>
              <a:xfrm>
                <a:off x="8025182" y="2811776"/>
                <a:ext cx="730580" cy="254638"/>
              </a:xfrm>
              <a:custGeom>
                <a:avLst/>
                <a:gdLst>
                  <a:gd name="connsiteX0" fmla="*/ 334037 w 1299952"/>
                  <a:gd name="connsiteY0" fmla="*/ 103717 h 453088"/>
                  <a:gd name="connsiteX1" fmla="*/ 89338 w 1299952"/>
                  <a:gd name="connsiteY1" fmla="*/ 90838 h 453088"/>
                  <a:gd name="connsiteX2" fmla="*/ 50701 w 1299952"/>
                  <a:gd name="connsiteY2" fmla="*/ 103717 h 453088"/>
                  <a:gd name="connsiteX3" fmla="*/ 37823 w 1299952"/>
                  <a:gd name="connsiteY3" fmla="*/ 142353 h 453088"/>
                  <a:gd name="connsiteX4" fmla="*/ 12065 w 1299952"/>
                  <a:gd name="connsiteY4" fmla="*/ 180990 h 453088"/>
                  <a:gd name="connsiteX5" fmla="*/ 24944 w 1299952"/>
                  <a:gd name="connsiteY5" fmla="*/ 387052 h 453088"/>
                  <a:gd name="connsiteX6" fmla="*/ 102217 w 1299952"/>
                  <a:gd name="connsiteY6" fmla="*/ 412810 h 453088"/>
                  <a:gd name="connsiteX7" fmla="*/ 192369 w 1299952"/>
                  <a:gd name="connsiteY7" fmla="*/ 438568 h 453088"/>
                  <a:gd name="connsiteX8" fmla="*/ 243885 w 1299952"/>
                  <a:gd name="connsiteY8" fmla="*/ 451446 h 453088"/>
                  <a:gd name="connsiteX9" fmla="*/ 565856 w 1299952"/>
                  <a:gd name="connsiteY9" fmla="*/ 438568 h 453088"/>
                  <a:gd name="connsiteX10" fmla="*/ 617372 w 1299952"/>
                  <a:gd name="connsiteY10" fmla="*/ 425689 h 453088"/>
                  <a:gd name="connsiteX11" fmla="*/ 707524 w 1299952"/>
                  <a:gd name="connsiteY11" fmla="*/ 412810 h 453088"/>
                  <a:gd name="connsiteX12" fmla="*/ 823434 w 1299952"/>
                  <a:gd name="connsiteY12" fmla="*/ 399931 h 453088"/>
                  <a:gd name="connsiteX13" fmla="*/ 913586 w 1299952"/>
                  <a:gd name="connsiteY13" fmla="*/ 387052 h 453088"/>
                  <a:gd name="connsiteX14" fmla="*/ 1145406 w 1299952"/>
                  <a:gd name="connsiteY14" fmla="*/ 374173 h 453088"/>
                  <a:gd name="connsiteX15" fmla="*/ 1222679 w 1299952"/>
                  <a:gd name="connsiteY15" fmla="*/ 348415 h 453088"/>
                  <a:gd name="connsiteX16" fmla="*/ 1299952 w 1299952"/>
                  <a:gd name="connsiteY16" fmla="*/ 296900 h 453088"/>
                  <a:gd name="connsiteX17" fmla="*/ 1274194 w 1299952"/>
                  <a:gd name="connsiteY17" fmla="*/ 116596 h 453088"/>
                  <a:gd name="connsiteX18" fmla="*/ 1119648 w 1299952"/>
                  <a:gd name="connsiteY18" fmla="*/ 26444 h 453088"/>
                  <a:gd name="connsiteX19" fmla="*/ 939344 w 1299952"/>
                  <a:gd name="connsiteY19" fmla="*/ 39322 h 453088"/>
                  <a:gd name="connsiteX20" fmla="*/ 900707 w 1299952"/>
                  <a:gd name="connsiteY20" fmla="*/ 65080 h 453088"/>
                  <a:gd name="connsiteX21" fmla="*/ 823434 w 1299952"/>
                  <a:gd name="connsiteY21" fmla="*/ 90838 h 453088"/>
                  <a:gd name="connsiteX22" fmla="*/ 617372 w 1299952"/>
                  <a:gd name="connsiteY22" fmla="*/ 129475 h 453088"/>
                  <a:gd name="connsiteX23" fmla="*/ 540099 w 1299952"/>
                  <a:gd name="connsiteY23" fmla="*/ 155232 h 453088"/>
                  <a:gd name="connsiteX24" fmla="*/ 501462 w 1299952"/>
                  <a:gd name="connsiteY24" fmla="*/ 168111 h 453088"/>
                  <a:gd name="connsiteX25" fmla="*/ 398431 w 1299952"/>
                  <a:gd name="connsiteY25" fmla="*/ 129475 h 453088"/>
                  <a:gd name="connsiteX26" fmla="*/ 372673 w 1299952"/>
                  <a:gd name="connsiteY26" fmla="*/ 90838 h 453088"/>
                  <a:gd name="connsiteX27" fmla="*/ 334037 w 1299952"/>
                  <a:gd name="connsiteY27" fmla="*/ 103717 h 453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299952" h="453088">
                    <a:moveTo>
                      <a:pt x="334037" y="103717"/>
                    </a:moveTo>
                    <a:cubicBezTo>
                      <a:pt x="286815" y="103717"/>
                      <a:pt x="248760" y="73124"/>
                      <a:pt x="89338" y="90838"/>
                    </a:cubicBezTo>
                    <a:cubicBezTo>
                      <a:pt x="76459" y="95131"/>
                      <a:pt x="60300" y="94118"/>
                      <a:pt x="50701" y="103717"/>
                    </a:cubicBezTo>
                    <a:cubicBezTo>
                      <a:pt x="41102" y="113316"/>
                      <a:pt x="43894" y="130211"/>
                      <a:pt x="37823" y="142353"/>
                    </a:cubicBezTo>
                    <a:cubicBezTo>
                      <a:pt x="30901" y="156198"/>
                      <a:pt x="20651" y="168111"/>
                      <a:pt x="12065" y="180990"/>
                    </a:cubicBezTo>
                    <a:cubicBezTo>
                      <a:pt x="16358" y="249677"/>
                      <a:pt x="0" y="322910"/>
                      <a:pt x="24944" y="387052"/>
                    </a:cubicBezTo>
                    <a:cubicBezTo>
                      <a:pt x="34785" y="412357"/>
                      <a:pt x="75877" y="406225"/>
                      <a:pt x="102217" y="412810"/>
                    </a:cubicBezTo>
                    <a:cubicBezTo>
                      <a:pt x="263327" y="453088"/>
                      <a:pt x="62985" y="401603"/>
                      <a:pt x="192369" y="438568"/>
                    </a:cubicBezTo>
                    <a:cubicBezTo>
                      <a:pt x="209388" y="443431"/>
                      <a:pt x="226713" y="447153"/>
                      <a:pt x="243885" y="451446"/>
                    </a:cubicBezTo>
                    <a:cubicBezTo>
                      <a:pt x="351209" y="447153"/>
                      <a:pt x="458701" y="445958"/>
                      <a:pt x="565856" y="438568"/>
                    </a:cubicBezTo>
                    <a:cubicBezTo>
                      <a:pt x="583515" y="437350"/>
                      <a:pt x="599957" y="428855"/>
                      <a:pt x="617372" y="425689"/>
                    </a:cubicBezTo>
                    <a:cubicBezTo>
                      <a:pt x="647238" y="420259"/>
                      <a:pt x="677403" y="416575"/>
                      <a:pt x="707524" y="412810"/>
                    </a:cubicBezTo>
                    <a:cubicBezTo>
                      <a:pt x="746098" y="407988"/>
                      <a:pt x="784860" y="404753"/>
                      <a:pt x="823434" y="399931"/>
                    </a:cubicBezTo>
                    <a:cubicBezTo>
                      <a:pt x="853555" y="396166"/>
                      <a:pt x="883327" y="389473"/>
                      <a:pt x="913586" y="387052"/>
                    </a:cubicBezTo>
                    <a:cubicBezTo>
                      <a:pt x="990732" y="380880"/>
                      <a:pt x="1068133" y="378466"/>
                      <a:pt x="1145406" y="374173"/>
                    </a:cubicBezTo>
                    <a:cubicBezTo>
                      <a:pt x="1171164" y="365587"/>
                      <a:pt x="1200088" y="363476"/>
                      <a:pt x="1222679" y="348415"/>
                    </a:cubicBezTo>
                    <a:lnTo>
                      <a:pt x="1299952" y="296900"/>
                    </a:lnTo>
                    <a:cubicBezTo>
                      <a:pt x="1291366" y="236799"/>
                      <a:pt x="1286100" y="176129"/>
                      <a:pt x="1274194" y="116596"/>
                    </a:cubicBezTo>
                    <a:cubicBezTo>
                      <a:pt x="1250875" y="0"/>
                      <a:pt x="1249901" y="39468"/>
                      <a:pt x="1119648" y="26444"/>
                    </a:cubicBezTo>
                    <a:cubicBezTo>
                      <a:pt x="1059547" y="30737"/>
                      <a:pt x="998682" y="28851"/>
                      <a:pt x="939344" y="39322"/>
                    </a:cubicBezTo>
                    <a:cubicBezTo>
                      <a:pt x="924101" y="42012"/>
                      <a:pt x="914852" y="58793"/>
                      <a:pt x="900707" y="65080"/>
                    </a:cubicBezTo>
                    <a:cubicBezTo>
                      <a:pt x="875896" y="76107"/>
                      <a:pt x="849774" y="84253"/>
                      <a:pt x="823434" y="90838"/>
                    </a:cubicBezTo>
                    <a:cubicBezTo>
                      <a:pt x="686825" y="124990"/>
                      <a:pt x="755530" y="112205"/>
                      <a:pt x="617372" y="129475"/>
                    </a:cubicBezTo>
                    <a:lnTo>
                      <a:pt x="540099" y="155232"/>
                    </a:lnTo>
                    <a:lnTo>
                      <a:pt x="501462" y="168111"/>
                    </a:lnTo>
                    <a:cubicBezTo>
                      <a:pt x="455391" y="158897"/>
                      <a:pt x="431593" y="162636"/>
                      <a:pt x="398431" y="129475"/>
                    </a:cubicBezTo>
                    <a:cubicBezTo>
                      <a:pt x="387486" y="118530"/>
                      <a:pt x="381259" y="103717"/>
                      <a:pt x="372673" y="90838"/>
                    </a:cubicBezTo>
                    <a:cubicBezTo>
                      <a:pt x="328277" y="105637"/>
                      <a:pt x="381259" y="103717"/>
                      <a:pt x="334037" y="103717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Freeform 6"/>
              <p:cNvSpPr/>
              <p:nvPr/>
            </p:nvSpPr>
            <p:spPr>
              <a:xfrm>
                <a:off x="8314244" y="3130633"/>
                <a:ext cx="448756" cy="419804"/>
              </a:xfrm>
              <a:custGeom>
                <a:avLst/>
                <a:gdLst>
                  <a:gd name="connsiteX0" fmla="*/ 51515 w 798490"/>
                  <a:gd name="connsiteY0" fmla="*/ 708338 h 746975"/>
                  <a:gd name="connsiteX1" fmla="*/ 12879 w 798490"/>
                  <a:gd name="connsiteY1" fmla="*/ 669702 h 746975"/>
                  <a:gd name="connsiteX2" fmla="*/ 0 w 798490"/>
                  <a:gd name="connsiteY2" fmla="*/ 631065 h 746975"/>
                  <a:gd name="connsiteX3" fmla="*/ 38636 w 798490"/>
                  <a:gd name="connsiteY3" fmla="*/ 450761 h 746975"/>
                  <a:gd name="connsiteX4" fmla="*/ 90152 w 798490"/>
                  <a:gd name="connsiteY4" fmla="*/ 373488 h 746975"/>
                  <a:gd name="connsiteX5" fmla="*/ 128789 w 798490"/>
                  <a:gd name="connsiteY5" fmla="*/ 347730 h 746975"/>
                  <a:gd name="connsiteX6" fmla="*/ 231820 w 798490"/>
                  <a:gd name="connsiteY6" fmla="*/ 231820 h 746975"/>
                  <a:gd name="connsiteX7" fmla="*/ 283335 w 798490"/>
                  <a:gd name="connsiteY7" fmla="*/ 206062 h 746975"/>
                  <a:gd name="connsiteX8" fmla="*/ 321972 w 798490"/>
                  <a:gd name="connsiteY8" fmla="*/ 180305 h 746975"/>
                  <a:gd name="connsiteX9" fmla="*/ 373487 w 798490"/>
                  <a:gd name="connsiteY9" fmla="*/ 103031 h 746975"/>
                  <a:gd name="connsiteX10" fmla="*/ 399245 w 798490"/>
                  <a:gd name="connsiteY10" fmla="*/ 64395 h 746975"/>
                  <a:gd name="connsiteX11" fmla="*/ 553791 w 798490"/>
                  <a:gd name="connsiteY11" fmla="*/ 0 h 746975"/>
                  <a:gd name="connsiteX12" fmla="*/ 656822 w 798490"/>
                  <a:gd name="connsiteY12" fmla="*/ 12879 h 746975"/>
                  <a:gd name="connsiteX13" fmla="*/ 695459 w 798490"/>
                  <a:gd name="connsiteY13" fmla="*/ 25758 h 746975"/>
                  <a:gd name="connsiteX14" fmla="*/ 708338 w 798490"/>
                  <a:gd name="connsiteY14" fmla="*/ 64395 h 746975"/>
                  <a:gd name="connsiteX15" fmla="*/ 759853 w 798490"/>
                  <a:gd name="connsiteY15" fmla="*/ 141668 h 746975"/>
                  <a:gd name="connsiteX16" fmla="*/ 772732 w 798490"/>
                  <a:gd name="connsiteY16" fmla="*/ 193183 h 746975"/>
                  <a:gd name="connsiteX17" fmla="*/ 798490 w 798490"/>
                  <a:gd name="connsiteY17" fmla="*/ 270457 h 746975"/>
                  <a:gd name="connsiteX18" fmla="*/ 785611 w 798490"/>
                  <a:gd name="connsiteY18" fmla="*/ 360609 h 746975"/>
                  <a:gd name="connsiteX19" fmla="*/ 759853 w 798490"/>
                  <a:gd name="connsiteY19" fmla="*/ 399245 h 746975"/>
                  <a:gd name="connsiteX20" fmla="*/ 734096 w 798490"/>
                  <a:gd name="connsiteY20" fmla="*/ 450761 h 746975"/>
                  <a:gd name="connsiteX21" fmla="*/ 721217 w 798490"/>
                  <a:gd name="connsiteY21" fmla="*/ 502276 h 746975"/>
                  <a:gd name="connsiteX22" fmla="*/ 605307 w 798490"/>
                  <a:gd name="connsiteY22" fmla="*/ 579550 h 746975"/>
                  <a:gd name="connsiteX23" fmla="*/ 528034 w 798490"/>
                  <a:gd name="connsiteY23" fmla="*/ 643944 h 746975"/>
                  <a:gd name="connsiteX24" fmla="*/ 489397 w 798490"/>
                  <a:gd name="connsiteY24" fmla="*/ 682581 h 746975"/>
                  <a:gd name="connsiteX25" fmla="*/ 412124 w 798490"/>
                  <a:gd name="connsiteY25" fmla="*/ 708338 h 746975"/>
                  <a:gd name="connsiteX26" fmla="*/ 321972 w 798490"/>
                  <a:gd name="connsiteY26" fmla="*/ 734096 h 746975"/>
                  <a:gd name="connsiteX27" fmla="*/ 206062 w 798490"/>
                  <a:gd name="connsiteY27" fmla="*/ 746975 h 746975"/>
                  <a:gd name="connsiteX28" fmla="*/ 167425 w 798490"/>
                  <a:gd name="connsiteY28" fmla="*/ 734096 h 746975"/>
                  <a:gd name="connsiteX29" fmla="*/ 51515 w 798490"/>
                  <a:gd name="connsiteY29" fmla="*/ 708338 h 746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98490" h="746975">
                    <a:moveTo>
                      <a:pt x="51515" y="708338"/>
                    </a:moveTo>
                    <a:cubicBezTo>
                      <a:pt x="25757" y="697606"/>
                      <a:pt x="22982" y="684856"/>
                      <a:pt x="12879" y="669702"/>
                    </a:cubicBezTo>
                    <a:cubicBezTo>
                      <a:pt x="5349" y="658406"/>
                      <a:pt x="0" y="644641"/>
                      <a:pt x="0" y="631065"/>
                    </a:cubicBezTo>
                    <a:cubicBezTo>
                      <a:pt x="0" y="565534"/>
                      <a:pt x="7619" y="507626"/>
                      <a:pt x="38636" y="450761"/>
                    </a:cubicBezTo>
                    <a:cubicBezTo>
                      <a:pt x="53460" y="423584"/>
                      <a:pt x="64394" y="390660"/>
                      <a:pt x="90152" y="373488"/>
                    </a:cubicBezTo>
                    <a:cubicBezTo>
                      <a:pt x="103031" y="364902"/>
                      <a:pt x="117844" y="358675"/>
                      <a:pt x="128789" y="347730"/>
                    </a:cubicBezTo>
                    <a:cubicBezTo>
                      <a:pt x="165342" y="311177"/>
                      <a:pt x="193714" y="266751"/>
                      <a:pt x="231820" y="231820"/>
                    </a:cubicBezTo>
                    <a:cubicBezTo>
                      <a:pt x="245972" y="218847"/>
                      <a:pt x="266666" y="215587"/>
                      <a:pt x="283335" y="206062"/>
                    </a:cubicBezTo>
                    <a:cubicBezTo>
                      <a:pt x="296774" y="198383"/>
                      <a:pt x="309093" y="188891"/>
                      <a:pt x="321972" y="180305"/>
                    </a:cubicBezTo>
                    <a:cubicBezTo>
                      <a:pt x="345385" y="86652"/>
                      <a:pt x="314194" y="162324"/>
                      <a:pt x="373487" y="103031"/>
                    </a:cubicBezTo>
                    <a:cubicBezTo>
                      <a:pt x="384432" y="92086"/>
                      <a:pt x="387596" y="74588"/>
                      <a:pt x="399245" y="64395"/>
                    </a:cubicBezTo>
                    <a:cubicBezTo>
                      <a:pt x="469129" y="3247"/>
                      <a:pt x="470543" y="13875"/>
                      <a:pt x="553791" y="0"/>
                    </a:cubicBezTo>
                    <a:cubicBezTo>
                      <a:pt x="588135" y="4293"/>
                      <a:pt x="622769" y="6688"/>
                      <a:pt x="656822" y="12879"/>
                    </a:cubicBezTo>
                    <a:cubicBezTo>
                      <a:pt x="670179" y="15308"/>
                      <a:pt x="685860" y="16159"/>
                      <a:pt x="695459" y="25758"/>
                    </a:cubicBezTo>
                    <a:cubicBezTo>
                      <a:pt x="705058" y="35357"/>
                      <a:pt x="701745" y="52528"/>
                      <a:pt x="708338" y="64395"/>
                    </a:cubicBezTo>
                    <a:cubicBezTo>
                      <a:pt x="723372" y="91456"/>
                      <a:pt x="759853" y="141668"/>
                      <a:pt x="759853" y="141668"/>
                    </a:cubicBezTo>
                    <a:cubicBezTo>
                      <a:pt x="764146" y="158840"/>
                      <a:pt x="767646" y="176229"/>
                      <a:pt x="772732" y="193183"/>
                    </a:cubicBezTo>
                    <a:cubicBezTo>
                      <a:pt x="780534" y="219189"/>
                      <a:pt x="798490" y="270457"/>
                      <a:pt x="798490" y="270457"/>
                    </a:cubicBezTo>
                    <a:cubicBezTo>
                      <a:pt x="794197" y="300508"/>
                      <a:pt x="794334" y="331533"/>
                      <a:pt x="785611" y="360609"/>
                    </a:cubicBezTo>
                    <a:cubicBezTo>
                      <a:pt x="781163" y="375435"/>
                      <a:pt x="767532" y="385806"/>
                      <a:pt x="759853" y="399245"/>
                    </a:cubicBezTo>
                    <a:cubicBezTo>
                      <a:pt x="750328" y="415914"/>
                      <a:pt x="740837" y="432785"/>
                      <a:pt x="734096" y="450761"/>
                    </a:cubicBezTo>
                    <a:cubicBezTo>
                      <a:pt x="727881" y="467334"/>
                      <a:pt x="732873" y="488955"/>
                      <a:pt x="721217" y="502276"/>
                    </a:cubicBezTo>
                    <a:cubicBezTo>
                      <a:pt x="631084" y="605285"/>
                      <a:pt x="669692" y="515166"/>
                      <a:pt x="605307" y="579550"/>
                    </a:cubicBezTo>
                    <a:cubicBezTo>
                      <a:pt x="492418" y="692436"/>
                      <a:pt x="635624" y="554284"/>
                      <a:pt x="528034" y="643944"/>
                    </a:cubicBezTo>
                    <a:cubicBezTo>
                      <a:pt x="514042" y="655604"/>
                      <a:pt x="505319" y="673736"/>
                      <a:pt x="489397" y="682581"/>
                    </a:cubicBezTo>
                    <a:cubicBezTo>
                      <a:pt x="465663" y="695767"/>
                      <a:pt x="437882" y="699752"/>
                      <a:pt x="412124" y="708338"/>
                    </a:cubicBezTo>
                    <a:cubicBezTo>
                      <a:pt x="383273" y="717955"/>
                      <a:pt x="352004" y="729476"/>
                      <a:pt x="321972" y="734096"/>
                    </a:cubicBezTo>
                    <a:cubicBezTo>
                      <a:pt x="283550" y="740007"/>
                      <a:pt x="244699" y="742682"/>
                      <a:pt x="206062" y="746975"/>
                    </a:cubicBezTo>
                    <a:cubicBezTo>
                      <a:pt x="193183" y="742682"/>
                      <a:pt x="180522" y="737668"/>
                      <a:pt x="167425" y="734096"/>
                    </a:cubicBezTo>
                    <a:cubicBezTo>
                      <a:pt x="133272" y="724781"/>
                      <a:pt x="77273" y="719070"/>
                      <a:pt x="51515" y="708338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7891425" y="3147522"/>
                <a:ext cx="299774" cy="21412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8276848" y="2590800"/>
                <a:ext cx="299774" cy="21412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8362498" y="2676450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8619446" y="2890573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8619446" y="3190347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8362498" y="3404471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7977074" y="3233172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" name="Straight Connector 14"/>
              <p:cNvCxnSpPr>
                <a:stCxn id="10" idx="5"/>
                <a:endCxn id="11" idx="1"/>
              </p:cNvCxnSpPr>
              <p:nvPr/>
            </p:nvCxnSpPr>
            <p:spPr>
              <a:xfrm rot="16200000" flipH="1">
                <a:off x="8457017" y="2728144"/>
                <a:ext cx="153560" cy="196385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>
                <a:stCxn id="14" idx="6"/>
                <a:endCxn id="12" idx="2"/>
              </p:cNvCxnSpPr>
              <p:nvPr/>
            </p:nvCxnSpPr>
            <p:spPr>
              <a:xfrm flipV="1">
                <a:off x="8062724" y="3233172"/>
                <a:ext cx="556722" cy="42825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Oval 16"/>
              <p:cNvSpPr/>
              <p:nvPr/>
            </p:nvSpPr>
            <p:spPr>
              <a:xfrm>
                <a:off x="8105549" y="2926841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19" name="Straight Connector 18"/>
              <p:cNvCxnSpPr>
                <a:stCxn id="17" idx="6"/>
                <a:endCxn id="11" idx="2"/>
              </p:cNvCxnSpPr>
              <p:nvPr/>
            </p:nvCxnSpPr>
            <p:spPr>
              <a:xfrm flipV="1">
                <a:off x="8191198" y="2933398"/>
                <a:ext cx="428248" cy="36267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>
                <a:stCxn id="13" idx="7"/>
                <a:endCxn id="12" idx="3"/>
              </p:cNvCxnSpPr>
              <p:nvPr/>
            </p:nvCxnSpPr>
            <p:spPr>
              <a:xfrm rot="5400000" flipH="1" flipV="1">
                <a:off x="8457017" y="3242041"/>
                <a:ext cx="153560" cy="19638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>
                <a:stCxn id="14" idx="6"/>
                <a:endCxn id="12" idx="2"/>
              </p:cNvCxnSpPr>
              <p:nvPr/>
            </p:nvCxnSpPr>
            <p:spPr>
              <a:xfrm flipV="1">
                <a:off x="8062724" y="3233172"/>
                <a:ext cx="556722" cy="4282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>
                <a:stCxn id="10" idx="5"/>
                <a:endCxn id="11" idx="1"/>
              </p:cNvCxnSpPr>
              <p:nvPr/>
            </p:nvCxnSpPr>
            <p:spPr>
              <a:xfrm rot="16200000" flipH="1">
                <a:off x="8457017" y="2728144"/>
                <a:ext cx="153560" cy="19638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Rectangle 24"/>
            <p:cNvSpPr/>
            <p:nvPr/>
          </p:nvSpPr>
          <p:spPr>
            <a:xfrm>
              <a:off x="8219440" y="2667000"/>
              <a:ext cx="553720" cy="6389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8" name="Picture 27" descr="EXP1_GRAPH_PRECISION_POST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48600" y="5029200"/>
            <a:ext cx="980555" cy="685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5" name="Group 34"/>
          <p:cNvGrpSpPr/>
          <p:nvPr/>
        </p:nvGrpSpPr>
        <p:grpSpPr>
          <a:xfrm>
            <a:off x="7467600" y="1752600"/>
            <a:ext cx="1447800" cy="381000"/>
            <a:chOff x="7467600" y="1752600"/>
            <a:chExt cx="1447800" cy="381000"/>
          </a:xfrm>
        </p:grpSpPr>
        <p:sp>
          <p:nvSpPr>
            <p:cNvPr id="29" name="TextBox 28"/>
            <p:cNvSpPr txBox="1"/>
            <p:nvPr/>
          </p:nvSpPr>
          <p:spPr>
            <a:xfrm>
              <a:off x="7467600" y="1752600"/>
              <a:ext cx="14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Author</a:t>
              </a:r>
              <a:r>
                <a:rPr lang="en-US" dirty="0" smtClean="0"/>
                <a:t>*(</a:t>
              </a:r>
              <a:r>
                <a:rPr lang="en-US" dirty="0" err="1" smtClean="0"/>
                <a:t>x,x</a:t>
              </a:r>
              <a:r>
                <a:rPr lang="en-US" dirty="0" smtClean="0"/>
                <a:t>’)</a:t>
              </a:r>
              <a:endParaRPr lang="en-US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467600" y="1752600"/>
              <a:ext cx="14478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Clustering</a:t>
            </a:r>
            <a:br>
              <a:rPr lang="en-US" dirty="0" smtClean="0"/>
            </a:br>
            <a:r>
              <a:rPr lang="en-US" dirty="0" smtClean="0"/>
              <a:t>with </a:t>
            </a:r>
            <a:r>
              <a:rPr lang="en-US" dirty="0" err="1" smtClean="0"/>
              <a:t>Dedupalog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905000"/>
            <a:ext cx="6019800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PaperRef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200" u="sng" dirty="0" smtClean="0">
                <a:latin typeface="Arial" pitchFamily="34" charset="0"/>
                <a:cs typeface="Arial" pitchFamily="34" charset="0"/>
              </a:rPr>
              <a:t>id,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title, conference, publisher, year)</a:t>
            </a:r>
          </a:p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Wrote(</a:t>
            </a:r>
            <a:r>
              <a:rPr lang="en-US" sz="2200" u="sng" dirty="0" smtClean="0">
                <a:latin typeface="Arial" pitchFamily="34" charset="0"/>
                <a:cs typeface="Arial" pitchFamily="34" charset="0"/>
              </a:rPr>
              <a:t>id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authorName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 Position)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05600" y="1944469"/>
            <a:ext cx="182880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Data to be </a:t>
            </a:r>
            <a:r>
              <a:rPr lang="en-US" dirty="0" err="1" smtClean="0"/>
              <a:t>deduplicated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2895600"/>
            <a:ext cx="57150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TitleSimilar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(title1,title2)</a:t>
            </a:r>
          </a:p>
          <a:p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AuthorSimilar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(author1,author2)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2971800"/>
            <a:ext cx="243840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(</a:t>
            </a:r>
            <a:r>
              <a:rPr lang="en-US" dirty="0" err="1" smtClean="0"/>
              <a:t>Thresholded</a:t>
            </a:r>
            <a:r>
              <a:rPr lang="en-US" dirty="0" smtClean="0"/>
              <a:t>) Fuzzy-Join Output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52400" y="1600200"/>
            <a:ext cx="8839200" cy="2590800"/>
          </a:xfrm>
          <a:prstGeom prst="round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3400" y="3790890"/>
            <a:ext cx="6553200" cy="400110"/>
          </a:xfrm>
          <a:prstGeom prst="rect">
            <a:avLst/>
          </a:prstGeom>
          <a:noFill/>
          <a:ln w="508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Step (0) Create Fuzzy Matches; this is input to </a:t>
            </a:r>
            <a:r>
              <a:rPr lang="en-US" sz="2000" b="1" dirty="0" err="1" smtClean="0"/>
              <a:t>Dedupalog</a:t>
            </a:r>
            <a:r>
              <a:rPr lang="en-US" sz="2000" b="1" dirty="0"/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400" y="4582180"/>
            <a:ext cx="434340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Step (1) Declare the entities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76200" y="5334000"/>
            <a:ext cx="4343400" cy="1107996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Paper!(id)     :-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PaperRef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(id,-,-,-)</a:t>
            </a:r>
          </a:p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Publisher!(p) :-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PaperRef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(-,-,-,p,-)</a:t>
            </a:r>
          </a:p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Author!(a)     :- Wrote(-,a,-)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76800" y="6183868"/>
            <a:ext cx="4191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dirty="0" smtClean="0"/>
              <a:t>Publishers (UNA) and Papers (NOT UNA)</a:t>
            </a:r>
            <a:endParaRPr lang="en-US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4495800" y="5257800"/>
            <a:ext cx="464820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Dedupalog</a:t>
            </a:r>
            <a:r>
              <a:rPr lang="en-US" sz="2400" dirty="0" smtClean="0"/>
              <a:t> is </a:t>
            </a:r>
            <a:r>
              <a:rPr lang="en-US" sz="2400" i="1" dirty="0" smtClean="0"/>
              <a:t>flexible</a:t>
            </a:r>
            <a:r>
              <a:rPr lang="en-US" sz="2400" dirty="0" smtClean="0"/>
              <a:t>: </a:t>
            </a:r>
          </a:p>
          <a:p>
            <a:pPr algn="ctr"/>
            <a:r>
              <a:rPr lang="en-US" sz="2400" b="1" u="sng" dirty="0" smtClean="0"/>
              <a:t>U</a:t>
            </a:r>
            <a:r>
              <a:rPr lang="en-US" sz="2400" dirty="0" smtClean="0"/>
              <a:t>nique </a:t>
            </a:r>
            <a:r>
              <a:rPr lang="en-US" sz="2400" b="1" u="sng" dirty="0" smtClean="0"/>
              <a:t>N</a:t>
            </a:r>
            <a:r>
              <a:rPr lang="en-US" sz="2400" dirty="0" smtClean="0"/>
              <a:t>ames </a:t>
            </a:r>
            <a:r>
              <a:rPr lang="en-US" sz="2400" b="1" u="sng" dirty="0" smtClean="0"/>
              <a:t>A</a:t>
            </a:r>
            <a:r>
              <a:rPr lang="en-US" sz="2400" dirty="0" smtClean="0"/>
              <a:t>ssumption </a:t>
            </a:r>
            <a:r>
              <a:rPr lang="en-US" sz="2400" dirty="0"/>
              <a:t>(</a:t>
            </a:r>
            <a:r>
              <a:rPr lang="en-US" sz="2400" b="1" dirty="0"/>
              <a:t>UNA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>
          <a:xfrm>
            <a:off x="76200" y="0"/>
            <a:ext cx="237391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Dedupalog</a:t>
            </a:r>
            <a:r>
              <a:rPr lang="en-US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by example</a:t>
            </a:r>
            <a:endParaRPr lang="en-US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7696200" y="0"/>
            <a:ext cx="1447800" cy="381000"/>
            <a:chOff x="7467600" y="1752600"/>
            <a:chExt cx="1447800" cy="381000"/>
          </a:xfrm>
        </p:grpSpPr>
        <p:sp>
          <p:nvSpPr>
            <p:cNvPr id="19" name="TextBox 18"/>
            <p:cNvSpPr txBox="1"/>
            <p:nvPr/>
          </p:nvSpPr>
          <p:spPr>
            <a:xfrm>
              <a:off x="7467600" y="1752600"/>
              <a:ext cx="14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Author</a:t>
              </a:r>
              <a:r>
                <a:rPr lang="en-US" dirty="0" smtClean="0"/>
                <a:t>*(</a:t>
              </a:r>
              <a:r>
                <a:rPr lang="en-US" dirty="0" err="1" smtClean="0"/>
                <a:t>x,x</a:t>
              </a:r>
              <a:r>
                <a:rPr lang="en-US" dirty="0" smtClean="0"/>
                <a:t>’)</a:t>
              </a:r>
              <a:endParaRPr lang="en-US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467600" y="1752600"/>
              <a:ext cx="14478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495800" y="4598313"/>
            <a:ext cx="4648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smtClean="0"/>
              <a:t>“Cluster Papers, Publishers, &amp; Authors”</a:t>
            </a:r>
            <a:endParaRPr lang="en-US" sz="22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1371600"/>
            <a:ext cx="9144000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(2) Declare Clusters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" y="1447800"/>
            <a:ext cx="5943600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PaperRef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200" u="sng" dirty="0" smtClean="0">
                <a:latin typeface="Arial" pitchFamily="34" charset="0"/>
                <a:cs typeface="Arial" pitchFamily="34" charset="0"/>
              </a:rPr>
              <a:t>id,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title, conference, publisher, year)</a:t>
            </a:r>
          </a:p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Wrote(</a:t>
            </a:r>
            <a:r>
              <a:rPr lang="en-US" sz="2200" u="sng" dirty="0" smtClean="0">
                <a:latin typeface="Arial" pitchFamily="34" charset="0"/>
                <a:cs typeface="Arial" pitchFamily="34" charset="0"/>
              </a:rPr>
              <a:t>id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authorName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 Position)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2438400"/>
            <a:ext cx="41910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TitleSimilar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(title1,title2)</a:t>
            </a:r>
          </a:p>
          <a:p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AuthorSimilar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(author1,author2)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19600" y="2362200"/>
            <a:ext cx="4343400" cy="1107996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Paper!(id)     :-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PaperRef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(id,-,-,-)</a:t>
            </a:r>
          </a:p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Publisher!(p) :-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PaperRef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(-,-,-,p,-)</a:t>
            </a:r>
          </a:p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Author!(a)     :- Wrote(-,a,-)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4338935"/>
            <a:ext cx="5029200" cy="4308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Author*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(a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,a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 &lt;-&gt;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AuthorSimilar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(a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,a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2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200" y="3810000"/>
            <a:ext cx="723900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Clusters are </a:t>
            </a:r>
            <a:r>
              <a:rPr lang="en-US" sz="2000" i="1" dirty="0" smtClean="0"/>
              <a:t>declared</a:t>
            </a:r>
            <a:r>
              <a:rPr lang="en-US" sz="2000" dirty="0" smtClean="0"/>
              <a:t> using * (like IDBs or Views): These are </a:t>
            </a:r>
            <a:r>
              <a:rPr lang="en-US" sz="2000" u="sng" dirty="0" smtClean="0"/>
              <a:t>output</a:t>
            </a:r>
            <a:endParaRPr lang="en-US" sz="2000" u="sng" dirty="0"/>
          </a:p>
        </p:txBody>
      </p:sp>
      <p:sp>
        <p:nvSpPr>
          <p:cNvPr id="13" name="Rectangle 12"/>
          <p:cNvSpPr/>
          <p:nvPr/>
        </p:nvSpPr>
        <p:spPr>
          <a:xfrm>
            <a:off x="76200" y="0"/>
            <a:ext cx="237391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Dedupalog</a:t>
            </a:r>
            <a:r>
              <a:rPr lang="en-US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by example</a:t>
            </a:r>
            <a:endParaRPr lang="en-US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0" y="3581400"/>
            <a:ext cx="9144000" cy="1588"/>
          </a:xfrm>
          <a:prstGeom prst="line">
            <a:avLst/>
          </a:prstGeom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0" y="5562600"/>
            <a:ext cx="4114800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*IDBs are </a:t>
            </a:r>
            <a:r>
              <a:rPr lang="en-US" sz="2000" b="1" u="sng" dirty="0" smtClean="0"/>
              <a:t>equivalence relations</a:t>
            </a:r>
            <a:r>
              <a:rPr lang="en-US" sz="2000" dirty="0" smtClean="0"/>
              <a:t>: Symmetric, Reflexive , &amp; Transitively- Closed Relations: i.e., </a:t>
            </a:r>
            <a:r>
              <a:rPr lang="en-US" sz="2000" i="1" dirty="0" smtClean="0"/>
              <a:t>Clusters</a:t>
            </a:r>
            <a:endParaRPr lang="en-US" sz="2000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7543800" y="990600"/>
            <a:ext cx="16002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Input in the DB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800600" y="5715000"/>
            <a:ext cx="3733800" cy="830997"/>
          </a:xfrm>
          <a:prstGeom prst="rect">
            <a:avLst/>
          </a:prstGeom>
          <a:solidFill>
            <a:schemeClr val="bg1"/>
          </a:solidFill>
          <a:ln w="508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 </a:t>
            </a:r>
            <a:r>
              <a:rPr lang="en-US" sz="2400" b="1" dirty="0" err="1" smtClean="0"/>
              <a:t>Dedupalog</a:t>
            </a:r>
            <a:r>
              <a:rPr lang="en-US" sz="2400" b="1" dirty="0" smtClean="0"/>
              <a:t> program</a:t>
            </a:r>
            <a:r>
              <a:rPr lang="en-US" sz="2400" dirty="0" smtClean="0"/>
              <a:t> is a set of </a:t>
            </a:r>
            <a:r>
              <a:rPr lang="en-US" sz="2400" dirty="0" err="1" smtClean="0"/>
              <a:t>datalog</a:t>
            </a:r>
            <a:r>
              <a:rPr lang="en-US" sz="2400" dirty="0" smtClean="0"/>
              <a:t>-like rules</a:t>
            </a:r>
            <a:r>
              <a:rPr lang="en-US" sz="2400" b="1" dirty="0" smtClean="0"/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0" y="4876800"/>
            <a:ext cx="4419600" cy="43088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sz="2200" i="1" dirty="0" smtClean="0"/>
              <a:t>“Cluster authors with similar names”</a:t>
            </a:r>
            <a:endParaRPr lang="en-US" sz="2200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6019800" y="1524000"/>
            <a:ext cx="2667000" cy="646331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i="1" dirty="0" smtClean="0"/>
              <a:t>“Cluster papers, publishers, and authors”</a:t>
            </a:r>
            <a:endParaRPr lang="en-US" i="1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23" name="Group 22"/>
          <p:cNvGrpSpPr/>
          <p:nvPr/>
        </p:nvGrpSpPr>
        <p:grpSpPr>
          <a:xfrm>
            <a:off x="7696200" y="0"/>
            <a:ext cx="1447800" cy="381000"/>
            <a:chOff x="7467600" y="1752600"/>
            <a:chExt cx="1447800" cy="381000"/>
          </a:xfrm>
        </p:grpSpPr>
        <p:sp>
          <p:nvSpPr>
            <p:cNvPr id="24" name="TextBox 23"/>
            <p:cNvSpPr txBox="1"/>
            <p:nvPr/>
          </p:nvSpPr>
          <p:spPr>
            <a:xfrm>
              <a:off x="7467600" y="1752600"/>
              <a:ext cx="14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Author</a:t>
              </a:r>
              <a:r>
                <a:rPr lang="en-US" dirty="0" smtClean="0"/>
                <a:t>*(</a:t>
              </a:r>
              <a:r>
                <a:rPr lang="en-US" dirty="0" err="1" smtClean="0"/>
                <a:t>x,x</a:t>
              </a:r>
              <a:r>
                <a:rPr lang="en-US" dirty="0" smtClean="0"/>
                <a:t>’)</a:t>
              </a:r>
              <a:endParaRPr lang="en-US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467600" y="1752600"/>
              <a:ext cx="14478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5257800" y="4343400"/>
          <a:ext cx="24384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1447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Author1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Author2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Arvind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Arasu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 err="1" smtClean="0"/>
                        <a:t>Arvind</a:t>
                      </a:r>
                      <a:r>
                        <a:rPr lang="en-US" baseline="0" dirty="0" smtClean="0"/>
                        <a:t> 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Arvind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Arasu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7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Simple Constraints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981200"/>
            <a:ext cx="9144000" cy="4308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Paper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*(id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,id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 &lt;-&gt;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PaperRef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(id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,t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,-),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PaperRef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(id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,t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,-),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TitleSimilar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(t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,t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2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540913"/>
            <a:ext cx="5257800" cy="4308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Author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*(a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,a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 &lt;-&gt;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AuthorSimilar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(a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,a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2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" y="0"/>
            <a:ext cx="237391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Dedupalog</a:t>
            </a:r>
            <a:r>
              <a:rPr lang="en-US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by example</a:t>
            </a:r>
            <a:endParaRPr lang="en-US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6400" y="2598003"/>
            <a:ext cx="3505200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(&lt;-&gt;) Soft-constraints:</a:t>
            </a:r>
          </a:p>
          <a:p>
            <a:r>
              <a:rPr lang="en-US" sz="2400" dirty="0" smtClean="0"/>
              <a:t> </a:t>
            </a:r>
            <a:r>
              <a:rPr lang="en-US" sz="2400" i="1" dirty="0" smtClean="0"/>
              <a:t>Pay a cost if violated.</a:t>
            </a:r>
            <a:endParaRPr lang="en-US" sz="24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76200" y="3657600"/>
            <a:ext cx="4876800" cy="4308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Paper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*(id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,id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 &lt;=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PaperEq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(id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,id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)</a:t>
            </a:r>
            <a:endParaRPr lang="en-US" sz="22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4191000"/>
            <a:ext cx="5029200" cy="4308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¬ </a:t>
            </a:r>
            <a:r>
              <a:rPr lang="en-US" sz="2200" b="1" smtClean="0">
                <a:latin typeface="Arial" pitchFamily="34" charset="0"/>
                <a:cs typeface="Arial" pitchFamily="34" charset="0"/>
              </a:rPr>
              <a:t>Paper</a:t>
            </a:r>
            <a:r>
              <a:rPr lang="en-US" sz="2200" smtClean="0">
                <a:latin typeface="Arial" pitchFamily="34" charset="0"/>
                <a:cs typeface="Arial" pitchFamily="34" charset="0"/>
              </a:rPr>
              <a:t>*(id</a:t>
            </a:r>
            <a:r>
              <a:rPr lang="en-US" sz="2200" baseline="-2500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smtClean="0">
                <a:latin typeface="Arial" pitchFamily="34" charset="0"/>
                <a:cs typeface="Arial" pitchFamily="34" charset="0"/>
              </a:rPr>
              <a:t>,id</a:t>
            </a:r>
            <a:r>
              <a:rPr lang="en-US" sz="2200" baseline="-25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 &lt;=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PaperNeq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(id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,id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2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05400" y="3817203"/>
            <a:ext cx="3962400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(&lt;=) Hard-constraints: </a:t>
            </a:r>
            <a:r>
              <a:rPr lang="en-US" sz="2400" i="1" dirty="0" smtClean="0"/>
              <a:t>Any clustering must satisfy these</a:t>
            </a:r>
            <a:endParaRPr lang="en-US" sz="2400" i="1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3505200"/>
            <a:ext cx="9144000" cy="1588"/>
          </a:xfrm>
          <a:prstGeom prst="line">
            <a:avLst/>
          </a:prstGeom>
          <a:ln w="38100">
            <a:solidFill>
              <a:schemeClr val="accent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6150114"/>
            <a:ext cx="5029200" cy="707886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000" dirty="0" err="1" smtClean="0">
                <a:latin typeface="+mj-lt"/>
                <a:cs typeface="Arial" pitchFamily="34" charset="0"/>
              </a:rPr>
              <a:t>PaperEQ</a:t>
            </a:r>
            <a:r>
              <a:rPr lang="en-US" sz="2000" dirty="0" smtClean="0">
                <a:latin typeface="+mj-lt"/>
                <a:cs typeface="Arial" pitchFamily="34" charset="0"/>
              </a:rPr>
              <a:t>, </a:t>
            </a:r>
            <a:r>
              <a:rPr lang="en-US" sz="2000" dirty="0" err="1" smtClean="0">
                <a:latin typeface="+mj-lt"/>
                <a:cs typeface="Arial" pitchFamily="34" charset="0"/>
              </a:rPr>
              <a:t>PaperNEQ</a:t>
            </a:r>
            <a:r>
              <a:rPr lang="en-US" sz="2000" dirty="0" smtClean="0">
                <a:latin typeface="+mj-lt"/>
                <a:cs typeface="Arial" pitchFamily="34" charset="0"/>
              </a:rPr>
              <a:t> are relations (EDBS)</a:t>
            </a:r>
          </a:p>
          <a:p>
            <a:pPr marL="457200" indent="-457200">
              <a:buFontTx/>
              <a:buAutoNum type="arabicPeriod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¬</a:t>
            </a:r>
            <a:r>
              <a:rPr lang="en-US" sz="2000" dirty="0" smtClean="0">
                <a:latin typeface="+mj-lt"/>
                <a:cs typeface="Arial" pitchFamily="34" charset="0"/>
              </a:rPr>
              <a:t>  denotes Negation here.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200" y="1443335"/>
            <a:ext cx="8077200" cy="46166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“Papers with similar titles should likely be clustered together”</a:t>
            </a:r>
            <a:endParaRPr lang="en-US" sz="2400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76200" y="4800600"/>
            <a:ext cx="6096000" cy="769441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sz="2200" i="1" dirty="0" smtClean="0"/>
              <a:t>“Papers in </a:t>
            </a:r>
            <a:r>
              <a:rPr lang="en-US" sz="2200" i="1" dirty="0" err="1" smtClean="0"/>
              <a:t>PaperEQ</a:t>
            </a:r>
            <a:r>
              <a:rPr lang="en-US" sz="2200" i="1" dirty="0" smtClean="0"/>
              <a:t> </a:t>
            </a:r>
            <a:r>
              <a:rPr lang="en-US" sz="2200" b="1" i="1" dirty="0" smtClean="0"/>
              <a:t>must</a:t>
            </a:r>
            <a:r>
              <a:rPr lang="en-US" sz="2200" i="1" dirty="0" smtClean="0"/>
              <a:t> be clustered together, those in </a:t>
            </a:r>
            <a:r>
              <a:rPr lang="en-US" sz="2200" i="1" dirty="0" err="1" smtClean="0"/>
              <a:t>PaperNEQ</a:t>
            </a:r>
            <a:r>
              <a:rPr lang="en-US" sz="2200" i="1" dirty="0" smtClean="0"/>
              <a:t> </a:t>
            </a:r>
            <a:r>
              <a:rPr lang="en-US" sz="2200" b="1" i="1" dirty="0" smtClean="0"/>
              <a:t>must not</a:t>
            </a:r>
            <a:r>
              <a:rPr lang="en-US" sz="2200" i="1" dirty="0" smtClean="0"/>
              <a:t> be clustered together”</a:t>
            </a:r>
            <a:endParaRPr lang="en-US" sz="2200" i="1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7696200" y="0"/>
            <a:ext cx="1447800" cy="381000"/>
            <a:chOff x="7467600" y="1752600"/>
            <a:chExt cx="1447800" cy="381000"/>
          </a:xfrm>
        </p:grpSpPr>
        <p:sp>
          <p:nvSpPr>
            <p:cNvPr id="18" name="TextBox 17"/>
            <p:cNvSpPr txBox="1"/>
            <p:nvPr/>
          </p:nvSpPr>
          <p:spPr>
            <a:xfrm>
              <a:off x="7467600" y="1752600"/>
              <a:ext cx="14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Author</a:t>
              </a:r>
              <a:r>
                <a:rPr lang="en-US" dirty="0" smtClean="0"/>
                <a:t>*(</a:t>
              </a:r>
              <a:r>
                <a:rPr lang="en-US" dirty="0" err="1" smtClean="0"/>
                <a:t>x,x</a:t>
              </a:r>
              <a:r>
                <a:rPr lang="en-US" dirty="0" smtClean="0"/>
                <a:t>’)</a:t>
              </a:r>
              <a:endParaRPr lang="en-US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467600" y="1752600"/>
              <a:ext cx="14478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6096000" y="5715000"/>
            <a:ext cx="236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Hard constraints are challenging! </a:t>
            </a:r>
            <a:endParaRPr lang="en-US" sz="24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9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Advanced Constraints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" y="0"/>
            <a:ext cx="237391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Dedupalog</a:t>
            </a:r>
            <a:r>
              <a:rPr lang="en-US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by example</a:t>
            </a:r>
            <a:endParaRPr lang="en-US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598313"/>
            <a:ext cx="8382000" cy="4308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i="1" dirty="0" smtClean="0"/>
              <a:t>“if two authors do not share coauthors, then do not cluster them”</a:t>
            </a:r>
            <a:endParaRPr lang="en-US" sz="2200" b="1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228600" y="1905000"/>
            <a:ext cx="8229600" cy="430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Author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*(a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,a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 &lt;=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Paper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*(id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,id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), Wrote(id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,a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,1), Wrote(id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,a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,1)</a:t>
            </a:r>
            <a:endParaRPr lang="en-US" sz="22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1447800"/>
            <a:ext cx="6477000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“Clustering two papers, then must cluster their first authors”</a:t>
            </a:r>
            <a:endParaRPr lang="en-US" sz="20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3302913"/>
            <a:ext cx="8229600" cy="4308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Publisher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*(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x,y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 &lt;- Publishes(x,p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), Publishes(x,p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),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Paper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*(p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,p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2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2795826"/>
            <a:ext cx="8229600" cy="4308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i="1" dirty="0" smtClean="0"/>
              <a:t>“Clustering two papers makes it likely we should cluster their publisher”</a:t>
            </a:r>
            <a:endParaRPr lang="en-US" sz="22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228600" y="5097959"/>
            <a:ext cx="8915400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¬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Author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∗ (x, y) &lt;- ¬ (Wrote(x, p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,−), Wrote(y, p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,−), Wrote(z, p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,−),  </a:t>
            </a:r>
          </a:p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			     Wrote(z, p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,−),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Autho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r∗(x, y))</a:t>
            </a:r>
            <a:endParaRPr lang="en-US" sz="22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600" y="6096000"/>
            <a:ext cx="891540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Bottomline</a:t>
            </a:r>
            <a:r>
              <a:rPr lang="en-US" sz="2400" dirty="0" smtClean="0"/>
              <a:t>: </a:t>
            </a:r>
            <a:r>
              <a:rPr lang="en-US" sz="2400" dirty="0" err="1" smtClean="0"/>
              <a:t>Dedupalog</a:t>
            </a:r>
            <a:r>
              <a:rPr lang="en-US" sz="2400" dirty="0" smtClean="0"/>
              <a:t> is powerful. How do we process it?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0" y="6018212"/>
            <a:ext cx="9144000" cy="1588"/>
          </a:xfrm>
          <a:prstGeom prst="line">
            <a:avLst/>
          </a:prstGeom>
          <a:ln w="63500" cmpd="dbl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248400" y="41910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[</a:t>
            </a:r>
            <a:r>
              <a:rPr lang="en-US" b="1" dirty="0" err="1" smtClean="0"/>
              <a:t>Bhattachar</a:t>
            </a:r>
            <a:r>
              <a:rPr lang="en-US" b="1" dirty="0" smtClean="0"/>
              <a:t>, </a:t>
            </a:r>
            <a:r>
              <a:rPr lang="en-US" b="1" dirty="0" err="1" smtClean="0"/>
              <a:t>Getoor</a:t>
            </a:r>
            <a:r>
              <a:rPr lang="en-US" b="1" dirty="0" smtClean="0"/>
              <a:t> AAAI07]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0" y="2589212"/>
            <a:ext cx="9144000" cy="1588"/>
          </a:xfrm>
          <a:prstGeom prst="lin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0" y="3962400"/>
            <a:ext cx="9296400" cy="1614"/>
          </a:xfrm>
          <a:prstGeom prst="lin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8</a:t>
            </a:fld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7696200" y="0"/>
            <a:ext cx="1447800" cy="381000"/>
            <a:chOff x="7467600" y="1752600"/>
            <a:chExt cx="1447800" cy="381000"/>
          </a:xfrm>
        </p:grpSpPr>
        <p:sp>
          <p:nvSpPr>
            <p:cNvPr id="22" name="TextBox 21"/>
            <p:cNvSpPr txBox="1"/>
            <p:nvPr/>
          </p:nvSpPr>
          <p:spPr>
            <a:xfrm>
              <a:off x="7467600" y="1752600"/>
              <a:ext cx="14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Author</a:t>
              </a:r>
              <a:r>
                <a:rPr lang="en-US" dirty="0" smtClean="0"/>
                <a:t>*(</a:t>
              </a:r>
              <a:r>
                <a:rPr lang="en-US" dirty="0" err="1" smtClean="0"/>
                <a:t>x,x</a:t>
              </a:r>
              <a:r>
                <a:rPr lang="en-US" dirty="0" smtClean="0"/>
                <a:t>’)</a:t>
              </a:r>
              <a:endParaRPr lang="en-US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467600" y="1752600"/>
              <a:ext cx="14478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3" grpId="0" animBg="1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Dedupalog</a:t>
            </a:r>
            <a:r>
              <a:rPr lang="en-US" dirty="0" smtClean="0"/>
              <a:t> by Example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Semantics &amp; Algorithms for </a:t>
            </a:r>
            <a:r>
              <a:rPr lang="en-US" dirty="0" err="1" smtClean="0"/>
              <a:t>Dedupalog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Experiments and Conclusion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7E0-8831-4D22-85C5-242C0755881F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8" name="Group 25"/>
          <p:cNvGrpSpPr/>
          <p:nvPr/>
        </p:nvGrpSpPr>
        <p:grpSpPr>
          <a:xfrm>
            <a:off x="8153400" y="3399692"/>
            <a:ext cx="553720" cy="638908"/>
            <a:chOff x="8219440" y="2667000"/>
            <a:chExt cx="553720" cy="638908"/>
          </a:xfrm>
        </p:grpSpPr>
        <p:grpSp>
          <p:nvGrpSpPr>
            <p:cNvPr id="23" name="Group 23"/>
            <p:cNvGrpSpPr/>
            <p:nvPr/>
          </p:nvGrpSpPr>
          <p:grpSpPr>
            <a:xfrm>
              <a:off x="8229600" y="2697963"/>
              <a:ext cx="457200" cy="503395"/>
              <a:chOff x="7891425" y="2590800"/>
              <a:chExt cx="871575" cy="959637"/>
            </a:xfrm>
          </p:grpSpPr>
          <p:sp>
            <p:nvSpPr>
              <p:cNvPr id="6" name="Freeform 5"/>
              <p:cNvSpPr/>
              <p:nvPr/>
            </p:nvSpPr>
            <p:spPr>
              <a:xfrm>
                <a:off x="8025182" y="2811776"/>
                <a:ext cx="730580" cy="254638"/>
              </a:xfrm>
              <a:custGeom>
                <a:avLst/>
                <a:gdLst>
                  <a:gd name="connsiteX0" fmla="*/ 334037 w 1299952"/>
                  <a:gd name="connsiteY0" fmla="*/ 103717 h 453088"/>
                  <a:gd name="connsiteX1" fmla="*/ 89338 w 1299952"/>
                  <a:gd name="connsiteY1" fmla="*/ 90838 h 453088"/>
                  <a:gd name="connsiteX2" fmla="*/ 50701 w 1299952"/>
                  <a:gd name="connsiteY2" fmla="*/ 103717 h 453088"/>
                  <a:gd name="connsiteX3" fmla="*/ 37823 w 1299952"/>
                  <a:gd name="connsiteY3" fmla="*/ 142353 h 453088"/>
                  <a:gd name="connsiteX4" fmla="*/ 12065 w 1299952"/>
                  <a:gd name="connsiteY4" fmla="*/ 180990 h 453088"/>
                  <a:gd name="connsiteX5" fmla="*/ 24944 w 1299952"/>
                  <a:gd name="connsiteY5" fmla="*/ 387052 h 453088"/>
                  <a:gd name="connsiteX6" fmla="*/ 102217 w 1299952"/>
                  <a:gd name="connsiteY6" fmla="*/ 412810 h 453088"/>
                  <a:gd name="connsiteX7" fmla="*/ 192369 w 1299952"/>
                  <a:gd name="connsiteY7" fmla="*/ 438568 h 453088"/>
                  <a:gd name="connsiteX8" fmla="*/ 243885 w 1299952"/>
                  <a:gd name="connsiteY8" fmla="*/ 451446 h 453088"/>
                  <a:gd name="connsiteX9" fmla="*/ 565856 w 1299952"/>
                  <a:gd name="connsiteY9" fmla="*/ 438568 h 453088"/>
                  <a:gd name="connsiteX10" fmla="*/ 617372 w 1299952"/>
                  <a:gd name="connsiteY10" fmla="*/ 425689 h 453088"/>
                  <a:gd name="connsiteX11" fmla="*/ 707524 w 1299952"/>
                  <a:gd name="connsiteY11" fmla="*/ 412810 h 453088"/>
                  <a:gd name="connsiteX12" fmla="*/ 823434 w 1299952"/>
                  <a:gd name="connsiteY12" fmla="*/ 399931 h 453088"/>
                  <a:gd name="connsiteX13" fmla="*/ 913586 w 1299952"/>
                  <a:gd name="connsiteY13" fmla="*/ 387052 h 453088"/>
                  <a:gd name="connsiteX14" fmla="*/ 1145406 w 1299952"/>
                  <a:gd name="connsiteY14" fmla="*/ 374173 h 453088"/>
                  <a:gd name="connsiteX15" fmla="*/ 1222679 w 1299952"/>
                  <a:gd name="connsiteY15" fmla="*/ 348415 h 453088"/>
                  <a:gd name="connsiteX16" fmla="*/ 1299952 w 1299952"/>
                  <a:gd name="connsiteY16" fmla="*/ 296900 h 453088"/>
                  <a:gd name="connsiteX17" fmla="*/ 1274194 w 1299952"/>
                  <a:gd name="connsiteY17" fmla="*/ 116596 h 453088"/>
                  <a:gd name="connsiteX18" fmla="*/ 1119648 w 1299952"/>
                  <a:gd name="connsiteY18" fmla="*/ 26444 h 453088"/>
                  <a:gd name="connsiteX19" fmla="*/ 939344 w 1299952"/>
                  <a:gd name="connsiteY19" fmla="*/ 39322 h 453088"/>
                  <a:gd name="connsiteX20" fmla="*/ 900707 w 1299952"/>
                  <a:gd name="connsiteY20" fmla="*/ 65080 h 453088"/>
                  <a:gd name="connsiteX21" fmla="*/ 823434 w 1299952"/>
                  <a:gd name="connsiteY21" fmla="*/ 90838 h 453088"/>
                  <a:gd name="connsiteX22" fmla="*/ 617372 w 1299952"/>
                  <a:gd name="connsiteY22" fmla="*/ 129475 h 453088"/>
                  <a:gd name="connsiteX23" fmla="*/ 540099 w 1299952"/>
                  <a:gd name="connsiteY23" fmla="*/ 155232 h 453088"/>
                  <a:gd name="connsiteX24" fmla="*/ 501462 w 1299952"/>
                  <a:gd name="connsiteY24" fmla="*/ 168111 h 453088"/>
                  <a:gd name="connsiteX25" fmla="*/ 398431 w 1299952"/>
                  <a:gd name="connsiteY25" fmla="*/ 129475 h 453088"/>
                  <a:gd name="connsiteX26" fmla="*/ 372673 w 1299952"/>
                  <a:gd name="connsiteY26" fmla="*/ 90838 h 453088"/>
                  <a:gd name="connsiteX27" fmla="*/ 334037 w 1299952"/>
                  <a:gd name="connsiteY27" fmla="*/ 103717 h 453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299952" h="453088">
                    <a:moveTo>
                      <a:pt x="334037" y="103717"/>
                    </a:moveTo>
                    <a:cubicBezTo>
                      <a:pt x="286815" y="103717"/>
                      <a:pt x="248760" y="73124"/>
                      <a:pt x="89338" y="90838"/>
                    </a:cubicBezTo>
                    <a:cubicBezTo>
                      <a:pt x="76459" y="95131"/>
                      <a:pt x="60300" y="94118"/>
                      <a:pt x="50701" y="103717"/>
                    </a:cubicBezTo>
                    <a:cubicBezTo>
                      <a:pt x="41102" y="113316"/>
                      <a:pt x="43894" y="130211"/>
                      <a:pt x="37823" y="142353"/>
                    </a:cubicBezTo>
                    <a:cubicBezTo>
                      <a:pt x="30901" y="156198"/>
                      <a:pt x="20651" y="168111"/>
                      <a:pt x="12065" y="180990"/>
                    </a:cubicBezTo>
                    <a:cubicBezTo>
                      <a:pt x="16358" y="249677"/>
                      <a:pt x="0" y="322910"/>
                      <a:pt x="24944" y="387052"/>
                    </a:cubicBezTo>
                    <a:cubicBezTo>
                      <a:pt x="34785" y="412357"/>
                      <a:pt x="75877" y="406225"/>
                      <a:pt x="102217" y="412810"/>
                    </a:cubicBezTo>
                    <a:cubicBezTo>
                      <a:pt x="263327" y="453088"/>
                      <a:pt x="62985" y="401603"/>
                      <a:pt x="192369" y="438568"/>
                    </a:cubicBezTo>
                    <a:cubicBezTo>
                      <a:pt x="209388" y="443431"/>
                      <a:pt x="226713" y="447153"/>
                      <a:pt x="243885" y="451446"/>
                    </a:cubicBezTo>
                    <a:cubicBezTo>
                      <a:pt x="351209" y="447153"/>
                      <a:pt x="458701" y="445958"/>
                      <a:pt x="565856" y="438568"/>
                    </a:cubicBezTo>
                    <a:cubicBezTo>
                      <a:pt x="583515" y="437350"/>
                      <a:pt x="599957" y="428855"/>
                      <a:pt x="617372" y="425689"/>
                    </a:cubicBezTo>
                    <a:cubicBezTo>
                      <a:pt x="647238" y="420259"/>
                      <a:pt x="677403" y="416575"/>
                      <a:pt x="707524" y="412810"/>
                    </a:cubicBezTo>
                    <a:cubicBezTo>
                      <a:pt x="746098" y="407988"/>
                      <a:pt x="784860" y="404753"/>
                      <a:pt x="823434" y="399931"/>
                    </a:cubicBezTo>
                    <a:cubicBezTo>
                      <a:pt x="853555" y="396166"/>
                      <a:pt x="883327" y="389473"/>
                      <a:pt x="913586" y="387052"/>
                    </a:cubicBezTo>
                    <a:cubicBezTo>
                      <a:pt x="990732" y="380880"/>
                      <a:pt x="1068133" y="378466"/>
                      <a:pt x="1145406" y="374173"/>
                    </a:cubicBezTo>
                    <a:cubicBezTo>
                      <a:pt x="1171164" y="365587"/>
                      <a:pt x="1200088" y="363476"/>
                      <a:pt x="1222679" y="348415"/>
                    </a:cubicBezTo>
                    <a:lnTo>
                      <a:pt x="1299952" y="296900"/>
                    </a:lnTo>
                    <a:cubicBezTo>
                      <a:pt x="1291366" y="236799"/>
                      <a:pt x="1286100" y="176129"/>
                      <a:pt x="1274194" y="116596"/>
                    </a:cubicBezTo>
                    <a:cubicBezTo>
                      <a:pt x="1250875" y="0"/>
                      <a:pt x="1249901" y="39468"/>
                      <a:pt x="1119648" y="26444"/>
                    </a:cubicBezTo>
                    <a:cubicBezTo>
                      <a:pt x="1059547" y="30737"/>
                      <a:pt x="998682" y="28851"/>
                      <a:pt x="939344" y="39322"/>
                    </a:cubicBezTo>
                    <a:cubicBezTo>
                      <a:pt x="924101" y="42012"/>
                      <a:pt x="914852" y="58793"/>
                      <a:pt x="900707" y="65080"/>
                    </a:cubicBezTo>
                    <a:cubicBezTo>
                      <a:pt x="875896" y="76107"/>
                      <a:pt x="849774" y="84253"/>
                      <a:pt x="823434" y="90838"/>
                    </a:cubicBezTo>
                    <a:cubicBezTo>
                      <a:pt x="686825" y="124990"/>
                      <a:pt x="755530" y="112205"/>
                      <a:pt x="617372" y="129475"/>
                    </a:cubicBezTo>
                    <a:lnTo>
                      <a:pt x="540099" y="155232"/>
                    </a:lnTo>
                    <a:lnTo>
                      <a:pt x="501462" y="168111"/>
                    </a:lnTo>
                    <a:cubicBezTo>
                      <a:pt x="455391" y="158897"/>
                      <a:pt x="431593" y="162636"/>
                      <a:pt x="398431" y="129475"/>
                    </a:cubicBezTo>
                    <a:cubicBezTo>
                      <a:pt x="387486" y="118530"/>
                      <a:pt x="381259" y="103717"/>
                      <a:pt x="372673" y="90838"/>
                    </a:cubicBezTo>
                    <a:cubicBezTo>
                      <a:pt x="328277" y="105637"/>
                      <a:pt x="381259" y="103717"/>
                      <a:pt x="334037" y="103717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Freeform 6"/>
              <p:cNvSpPr/>
              <p:nvPr/>
            </p:nvSpPr>
            <p:spPr>
              <a:xfrm>
                <a:off x="8314244" y="3130633"/>
                <a:ext cx="448756" cy="419804"/>
              </a:xfrm>
              <a:custGeom>
                <a:avLst/>
                <a:gdLst>
                  <a:gd name="connsiteX0" fmla="*/ 51515 w 798490"/>
                  <a:gd name="connsiteY0" fmla="*/ 708338 h 746975"/>
                  <a:gd name="connsiteX1" fmla="*/ 12879 w 798490"/>
                  <a:gd name="connsiteY1" fmla="*/ 669702 h 746975"/>
                  <a:gd name="connsiteX2" fmla="*/ 0 w 798490"/>
                  <a:gd name="connsiteY2" fmla="*/ 631065 h 746975"/>
                  <a:gd name="connsiteX3" fmla="*/ 38636 w 798490"/>
                  <a:gd name="connsiteY3" fmla="*/ 450761 h 746975"/>
                  <a:gd name="connsiteX4" fmla="*/ 90152 w 798490"/>
                  <a:gd name="connsiteY4" fmla="*/ 373488 h 746975"/>
                  <a:gd name="connsiteX5" fmla="*/ 128789 w 798490"/>
                  <a:gd name="connsiteY5" fmla="*/ 347730 h 746975"/>
                  <a:gd name="connsiteX6" fmla="*/ 231820 w 798490"/>
                  <a:gd name="connsiteY6" fmla="*/ 231820 h 746975"/>
                  <a:gd name="connsiteX7" fmla="*/ 283335 w 798490"/>
                  <a:gd name="connsiteY7" fmla="*/ 206062 h 746975"/>
                  <a:gd name="connsiteX8" fmla="*/ 321972 w 798490"/>
                  <a:gd name="connsiteY8" fmla="*/ 180305 h 746975"/>
                  <a:gd name="connsiteX9" fmla="*/ 373487 w 798490"/>
                  <a:gd name="connsiteY9" fmla="*/ 103031 h 746975"/>
                  <a:gd name="connsiteX10" fmla="*/ 399245 w 798490"/>
                  <a:gd name="connsiteY10" fmla="*/ 64395 h 746975"/>
                  <a:gd name="connsiteX11" fmla="*/ 553791 w 798490"/>
                  <a:gd name="connsiteY11" fmla="*/ 0 h 746975"/>
                  <a:gd name="connsiteX12" fmla="*/ 656822 w 798490"/>
                  <a:gd name="connsiteY12" fmla="*/ 12879 h 746975"/>
                  <a:gd name="connsiteX13" fmla="*/ 695459 w 798490"/>
                  <a:gd name="connsiteY13" fmla="*/ 25758 h 746975"/>
                  <a:gd name="connsiteX14" fmla="*/ 708338 w 798490"/>
                  <a:gd name="connsiteY14" fmla="*/ 64395 h 746975"/>
                  <a:gd name="connsiteX15" fmla="*/ 759853 w 798490"/>
                  <a:gd name="connsiteY15" fmla="*/ 141668 h 746975"/>
                  <a:gd name="connsiteX16" fmla="*/ 772732 w 798490"/>
                  <a:gd name="connsiteY16" fmla="*/ 193183 h 746975"/>
                  <a:gd name="connsiteX17" fmla="*/ 798490 w 798490"/>
                  <a:gd name="connsiteY17" fmla="*/ 270457 h 746975"/>
                  <a:gd name="connsiteX18" fmla="*/ 785611 w 798490"/>
                  <a:gd name="connsiteY18" fmla="*/ 360609 h 746975"/>
                  <a:gd name="connsiteX19" fmla="*/ 759853 w 798490"/>
                  <a:gd name="connsiteY19" fmla="*/ 399245 h 746975"/>
                  <a:gd name="connsiteX20" fmla="*/ 734096 w 798490"/>
                  <a:gd name="connsiteY20" fmla="*/ 450761 h 746975"/>
                  <a:gd name="connsiteX21" fmla="*/ 721217 w 798490"/>
                  <a:gd name="connsiteY21" fmla="*/ 502276 h 746975"/>
                  <a:gd name="connsiteX22" fmla="*/ 605307 w 798490"/>
                  <a:gd name="connsiteY22" fmla="*/ 579550 h 746975"/>
                  <a:gd name="connsiteX23" fmla="*/ 528034 w 798490"/>
                  <a:gd name="connsiteY23" fmla="*/ 643944 h 746975"/>
                  <a:gd name="connsiteX24" fmla="*/ 489397 w 798490"/>
                  <a:gd name="connsiteY24" fmla="*/ 682581 h 746975"/>
                  <a:gd name="connsiteX25" fmla="*/ 412124 w 798490"/>
                  <a:gd name="connsiteY25" fmla="*/ 708338 h 746975"/>
                  <a:gd name="connsiteX26" fmla="*/ 321972 w 798490"/>
                  <a:gd name="connsiteY26" fmla="*/ 734096 h 746975"/>
                  <a:gd name="connsiteX27" fmla="*/ 206062 w 798490"/>
                  <a:gd name="connsiteY27" fmla="*/ 746975 h 746975"/>
                  <a:gd name="connsiteX28" fmla="*/ 167425 w 798490"/>
                  <a:gd name="connsiteY28" fmla="*/ 734096 h 746975"/>
                  <a:gd name="connsiteX29" fmla="*/ 51515 w 798490"/>
                  <a:gd name="connsiteY29" fmla="*/ 708338 h 746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98490" h="746975">
                    <a:moveTo>
                      <a:pt x="51515" y="708338"/>
                    </a:moveTo>
                    <a:cubicBezTo>
                      <a:pt x="25757" y="697606"/>
                      <a:pt x="22982" y="684856"/>
                      <a:pt x="12879" y="669702"/>
                    </a:cubicBezTo>
                    <a:cubicBezTo>
                      <a:pt x="5349" y="658406"/>
                      <a:pt x="0" y="644641"/>
                      <a:pt x="0" y="631065"/>
                    </a:cubicBezTo>
                    <a:cubicBezTo>
                      <a:pt x="0" y="565534"/>
                      <a:pt x="7619" y="507626"/>
                      <a:pt x="38636" y="450761"/>
                    </a:cubicBezTo>
                    <a:cubicBezTo>
                      <a:pt x="53460" y="423584"/>
                      <a:pt x="64394" y="390660"/>
                      <a:pt x="90152" y="373488"/>
                    </a:cubicBezTo>
                    <a:cubicBezTo>
                      <a:pt x="103031" y="364902"/>
                      <a:pt x="117844" y="358675"/>
                      <a:pt x="128789" y="347730"/>
                    </a:cubicBezTo>
                    <a:cubicBezTo>
                      <a:pt x="165342" y="311177"/>
                      <a:pt x="193714" y="266751"/>
                      <a:pt x="231820" y="231820"/>
                    </a:cubicBezTo>
                    <a:cubicBezTo>
                      <a:pt x="245972" y="218847"/>
                      <a:pt x="266666" y="215587"/>
                      <a:pt x="283335" y="206062"/>
                    </a:cubicBezTo>
                    <a:cubicBezTo>
                      <a:pt x="296774" y="198383"/>
                      <a:pt x="309093" y="188891"/>
                      <a:pt x="321972" y="180305"/>
                    </a:cubicBezTo>
                    <a:cubicBezTo>
                      <a:pt x="345385" y="86652"/>
                      <a:pt x="314194" y="162324"/>
                      <a:pt x="373487" y="103031"/>
                    </a:cubicBezTo>
                    <a:cubicBezTo>
                      <a:pt x="384432" y="92086"/>
                      <a:pt x="387596" y="74588"/>
                      <a:pt x="399245" y="64395"/>
                    </a:cubicBezTo>
                    <a:cubicBezTo>
                      <a:pt x="469129" y="3247"/>
                      <a:pt x="470543" y="13875"/>
                      <a:pt x="553791" y="0"/>
                    </a:cubicBezTo>
                    <a:cubicBezTo>
                      <a:pt x="588135" y="4293"/>
                      <a:pt x="622769" y="6688"/>
                      <a:pt x="656822" y="12879"/>
                    </a:cubicBezTo>
                    <a:cubicBezTo>
                      <a:pt x="670179" y="15308"/>
                      <a:pt x="685860" y="16159"/>
                      <a:pt x="695459" y="25758"/>
                    </a:cubicBezTo>
                    <a:cubicBezTo>
                      <a:pt x="705058" y="35357"/>
                      <a:pt x="701745" y="52528"/>
                      <a:pt x="708338" y="64395"/>
                    </a:cubicBezTo>
                    <a:cubicBezTo>
                      <a:pt x="723372" y="91456"/>
                      <a:pt x="759853" y="141668"/>
                      <a:pt x="759853" y="141668"/>
                    </a:cubicBezTo>
                    <a:cubicBezTo>
                      <a:pt x="764146" y="158840"/>
                      <a:pt x="767646" y="176229"/>
                      <a:pt x="772732" y="193183"/>
                    </a:cubicBezTo>
                    <a:cubicBezTo>
                      <a:pt x="780534" y="219189"/>
                      <a:pt x="798490" y="270457"/>
                      <a:pt x="798490" y="270457"/>
                    </a:cubicBezTo>
                    <a:cubicBezTo>
                      <a:pt x="794197" y="300508"/>
                      <a:pt x="794334" y="331533"/>
                      <a:pt x="785611" y="360609"/>
                    </a:cubicBezTo>
                    <a:cubicBezTo>
                      <a:pt x="781163" y="375435"/>
                      <a:pt x="767532" y="385806"/>
                      <a:pt x="759853" y="399245"/>
                    </a:cubicBezTo>
                    <a:cubicBezTo>
                      <a:pt x="750328" y="415914"/>
                      <a:pt x="740837" y="432785"/>
                      <a:pt x="734096" y="450761"/>
                    </a:cubicBezTo>
                    <a:cubicBezTo>
                      <a:pt x="727881" y="467334"/>
                      <a:pt x="732873" y="488955"/>
                      <a:pt x="721217" y="502276"/>
                    </a:cubicBezTo>
                    <a:cubicBezTo>
                      <a:pt x="631084" y="605285"/>
                      <a:pt x="669692" y="515166"/>
                      <a:pt x="605307" y="579550"/>
                    </a:cubicBezTo>
                    <a:cubicBezTo>
                      <a:pt x="492418" y="692436"/>
                      <a:pt x="635624" y="554284"/>
                      <a:pt x="528034" y="643944"/>
                    </a:cubicBezTo>
                    <a:cubicBezTo>
                      <a:pt x="514042" y="655604"/>
                      <a:pt x="505319" y="673736"/>
                      <a:pt x="489397" y="682581"/>
                    </a:cubicBezTo>
                    <a:cubicBezTo>
                      <a:pt x="465663" y="695767"/>
                      <a:pt x="437882" y="699752"/>
                      <a:pt x="412124" y="708338"/>
                    </a:cubicBezTo>
                    <a:cubicBezTo>
                      <a:pt x="383273" y="717955"/>
                      <a:pt x="352004" y="729476"/>
                      <a:pt x="321972" y="734096"/>
                    </a:cubicBezTo>
                    <a:cubicBezTo>
                      <a:pt x="283550" y="740007"/>
                      <a:pt x="244699" y="742682"/>
                      <a:pt x="206062" y="746975"/>
                    </a:cubicBezTo>
                    <a:cubicBezTo>
                      <a:pt x="193183" y="742682"/>
                      <a:pt x="180522" y="737668"/>
                      <a:pt x="167425" y="734096"/>
                    </a:cubicBezTo>
                    <a:cubicBezTo>
                      <a:pt x="133272" y="724781"/>
                      <a:pt x="77273" y="719070"/>
                      <a:pt x="51515" y="708338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7891425" y="3147522"/>
                <a:ext cx="299774" cy="21412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8276848" y="2590800"/>
                <a:ext cx="299774" cy="21412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8362498" y="2676450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8619446" y="2890573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8619446" y="3190347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8362498" y="3404471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7977074" y="3233172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" name="Straight Connector 14"/>
              <p:cNvCxnSpPr>
                <a:stCxn id="10" idx="5"/>
                <a:endCxn id="11" idx="1"/>
              </p:cNvCxnSpPr>
              <p:nvPr/>
            </p:nvCxnSpPr>
            <p:spPr>
              <a:xfrm rot="16200000" flipH="1">
                <a:off x="8457017" y="2728144"/>
                <a:ext cx="153560" cy="196385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>
                <a:stCxn id="14" idx="6"/>
                <a:endCxn id="12" idx="2"/>
              </p:cNvCxnSpPr>
              <p:nvPr/>
            </p:nvCxnSpPr>
            <p:spPr>
              <a:xfrm flipV="1">
                <a:off x="8062724" y="3233172"/>
                <a:ext cx="556722" cy="42825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Oval 16"/>
              <p:cNvSpPr/>
              <p:nvPr/>
            </p:nvSpPr>
            <p:spPr>
              <a:xfrm>
                <a:off x="8105549" y="2926841"/>
                <a:ext cx="85650" cy="8565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19" name="Straight Connector 18"/>
              <p:cNvCxnSpPr>
                <a:stCxn id="17" idx="6"/>
                <a:endCxn id="11" idx="2"/>
              </p:cNvCxnSpPr>
              <p:nvPr/>
            </p:nvCxnSpPr>
            <p:spPr>
              <a:xfrm flipV="1">
                <a:off x="8191198" y="2933398"/>
                <a:ext cx="428248" cy="36267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>
                <a:stCxn id="13" idx="7"/>
                <a:endCxn id="12" idx="3"/>
              </p:cNvCxnSpPr>
              <p:nvPr/>
            </p:nvCxnSpPr>
            <p:spPr>
              <a:xfrm rot="5400000" flipH="1" flipV="1">
                <a:off x="8457017" y="3242041"/>
                <a:ext cx="153560" cy="19638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>
                <a:stCxn id="14" idx="6"/>
                <a:endCxn id="12" idx="2"/>
              </p:cNvCxnSpPr>
              <p:nvPr/>
            </p:nvCxnSpPr>
            <p:spPr>
              <a:xfrm flipV="1">
                <a:off x="8062724" y="3233172"/>
                <a:ext cx="556722" cy="4282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>
                <a:stCxn id="10" idx="5"/>
                <a:endCxn id="11" idx="1"/>
              </p:cNvCxnSpPr>
              <p:nvPr/>
            </p:nvCxnSpPr>
            <p:spPr>
              <a:xfrm rot="16200000" flipH="1">
                <a:off x="8457017" y="2728144"/>
                <a:ext cx="153560" cy="19638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Rectangle 24"/>
            <p:cNvSpPr/>
            <p:nvPr/>
          </p:nvSpPr>
          <p:spPr>
            <a:xfrm>
              <a:off x="8219440" y="2667000"/>
              <a:ext cx="553720" cy="6389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8" name="Picture 27" descr="EXP1_GRAPH_PRECISION_POST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48600" y="5029200"/>
            <a:ext cx="980555" cy="685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4" name="Group 34"/>
          <p:cNvGrpSpPr/>
          <p:nvPr/>
        </p:nvGrpSpPr>
        <p:grpSpPr>
          <a:xfrm>
            <a:off x="7467600" y="1752600"/>
            <a:ext cx="1447800" cy="381000"/>
            <a:chOff x="7467600" y="1752600"/>
            <a:chExt cx="1447800" cy="381000"/>
          </a:xfrm>
        </p:grpSpPr>
        <p:sp>
          <p:nvSpPr>
            <p:cNvPr id="29" name="TextBox 28"/>
            <p:cNvSpPr txBox="1"/>
            <p:nvPr/>
          </p:nvSpPr>
          <p:spPr>
            <a:xfrm>
              <a:off x="7467600" y="1752600"/>
              <a:ext cx="14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Author</a:t>
              </a:r>
              <a:r>
                <a:rPr lang="en-US" dirty="0" smtClean="0"/>
                <a:t>*(</a:t>
              </a:r>
              <a:r>
                <a:rPr lang="en-US" dirty="0" err="1" smtClean="0"/>
                <a:t>x,x</a:t>
              </a:r>
              <a:r>
                <a:rPr lang="en-US" dirty="0" smtClean="0"/>
                <a:t>’)</a:t>
              </a:r>
              <a:endParaRPr lang="en-US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467600" y="1752600"/>
              <a:ext cx="1447800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9.5|14.7|14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9|60.3|6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7|4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4|23|5.9|7.5|26.2|39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8|10.9|5.5|5.9|25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6|8.4|16.1|17.9|7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2521</TotalTime>
  <Words>1431</Words>
  <Application>Microsoft Office PowerPoint</Application>
  <PresentationFormat>On-screen Show (4:3)</PresentationFormat>
  <Paragraphs>352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Large-scale Deduplication using Constraints with Dedupalog</vt:lpstr>
      <vt:lpstr>The mess of real data</vt:lpstr>
      <vt:lpstr>One slide summary</vt:lpstr>
      <vt:lpstr>Outline</vt:lpstr>
      <vt:lpstr>Clustering with Dedupalog</vt:lpstr>
      <vt:lpstr>Step (2) Declare Clusters</vt:lpstr>
      <vt:lpstr>Simple Constraints</vt:lpstr>
      <vt:lpstr>Advanced Constraints</vt:lpstr>
      <vt:lpstr>Outline</vt:lpstr>
      <vt:lpstr>Background:  Correlation Clustering (CC)</vt:lpstr>
      <vt:lpstr>Dedupalog via CC</vt:lpstr>
      <vt:lpstr>Novel: Hard Constraints</vt:lpstr>
      <vt:lpstr>Correlation Clustering:  Novel Hard Constraints</vt:lpstr>
      <vt:lpstr>Extensions (Ads for the paper) </vt:lpstr>
      <vt:lpstr>Outline</vt:lpstr>
      <vt:lpstr>Quality on Cora</vt:lpstr>
      <vt:lpstr>Performance </vt:lpstr>
      <vt:lpstr>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Large-scale Deduplication using Constraints with Dedupalog</dc:title>
  <dc:creator>chrisre</dc:creator>
  <cp:lastModifiedBy>chrisre</cp:lastModifiedBy>
  <cp:revision>69</cp:revision>
  <dcterms:created xsi:type="dcterms:W3CDTF">2009-03-22T01:10:26Z</dcterms:created>
  <dcterms:modified xsi:type="dcterms:W3CDTF">2009-04-06T14:34:29Z</dcterms:modified>
</cp:coreProperties>
</file>