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77" r:id="rId3"/>
    <p:sldId id="345" r:id="rId4"/>
    <p:sldId id="368" r:id="rId5"/>
    <p:sldId id="274" r:id="rId6"/>
    <p:sldId id="261" r:id="rId7"/>
    <p:sldId id="364" r:id="rId8"/>
    <p:sldId id="264" r:id="rId9"/>
    <p:sldId id="298" r:id="rId10"/>
    <p:sldId id="296" r:id="rId11"/>
    <p:sldId id="378" r:id="rId12"/>
    <p:sldId id="314" r:id="rId13"/>
    <p:sldId id="270" r:id="rId14"/>
    <p:sldId id="356" r:id="rId15"/>
    <p:sldId id="321" r:id="rId16"/>
    <p:sldId id="322" r:id="rId17"/>
    <p:sldId id="370" r:id="rId18"/>
    <p:sldId id="326" r:id="rId19"/>
    <p:sldId id="357" r:id="rId20"/>
    <p:sldId id="335" r:id="rId21"/>
    <p:sldId id="333" r:id="rId22"/>
    <p:sldId id="365" r:id="rId23"/>
    <p:sldId id="327" r:id="rId24"/>
    <p:sldId id="371" r:id="rId25"/>
    <p:sldId id="273" r:id="rId26"/>
    <p:sldId id="324" r:id="rId27"/>
    <p:sldId id="366" r:id="rId28"/>
    <p:sldId id="379" r:id="rId29"/>
    <p:sldId id="372" r:id="rId30"/>
    <p:sldId id="292" r:id="rId31"/>
    <p:sldId id="329" r:id="rId32"/>
    <p:sldId id="330" r:id="rId33"/>
    <p:sldId id="315" r:id="rId34"/>
    <p:sldId id="358" r:id="rId35"/>
    <p:sldId id="275" r:id="rId36"/>
    <p:sldId id="316" r:id="rId37"/>
    <p:sldId id="317" r:id="rId38"/>
    <p:sldId id="355" r:id="rId39"/>
    <p:sldId id="359" r:id="rId40"/>
    <p:sldId id="318" r:id="rId41"/>
    <p:sldId id="374" r:id="rId42"/>
    <p:sldId id="284" r:id="rId43"/>
    <p:sldId id="338" r:id="rId44"/>
    <p:sldId id="319" r:id="rId45"/>
    <p:sldId id="339" r:id="rId46"/>
    <p:sldId id="281" r:id="rId47"/>
    <p:sldId id="313" r:id="rId48"/>
    <p:sldId id="299" r:id="rId49"/>
    <p:sldId id="308" r:id="rId50"/>
    <p:sldId id="300" r:id="rId51"/>
    <p:sldId id="309" r:id="rId52"/>
    <p:sldId id="302" r:id="rId53"/>
    <p:sldId id="303" r:id="rId54"/>
    <p:sldId id="352" r:id="rId55"/>
    <p:sldId id="304" r:id="rId56"/>
    <p:sldId id="363" r:id="rId57"/>
    <p:sldId id="375" r:id="rId58"/>
    <p:sldId id="305" r:id="rId59"/>
    <p:sldId id="354" r:id="rId60"/>
    <p:sldId id="348" r:id="rId61"/>
    <p:sldId id="306" r:id="rId62"/>
    <p:sldId id="286" r:id="rId63"/>
    <p:sldId id="259" r:id="rId64"/>
    <p:sldId id="342" r:id="rId65"/>
    <p:sldId id="351" r:id="rId66"/>
    <p:sldId id="337" r:id="rId67"/>
    <p:sldId id="340" r:id="rId68"/>
    <p:sldId id="341" r:id="rId69"/>
    <p:sldId id="34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>
    <p:restoredLeft sz="15634" autoAdjust="0"/>
    <p:restoredTop sz="95500" autoAdjust="0"/>
  </p:normalViewPr>
  <p:slideViewPr>
    <p:cSldViewPr>
      <p:cViewPr varScale="1">
        <p:scale>
          <a:sx n="75" d="100"/>
          <a:sy n="7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1A03-697E-4EFC-A16B-53A567062F22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36B79-3B84-4117-B131-43B4CA2F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4293-C72F-477A-A8B0-477DEDAED140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9EA3A-52D9-4179-8BA8-DF4EC8C0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668" indent="-224668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668" indent="-224668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668" indent="-224668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668" indent="-224668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0C0-71C4-4A6A-9BA7-78DDAFD2F4ED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DD21-31E7-46CD-B763-3AE84EBEA481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C704-B9DD-42E6-B972-15C81C330BD1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F5-7671-4815-9187-EA60A46AA1F4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03C-9D63-4F9B-BE7B-7F01A21C816A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4F33-E920-44D2-AA63-28AE77AD5DF3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7BDB-A6F7-4C2D-ADB5-2CE4871662FB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7079-6033-412B-9DD5-76B56E95D74C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76C7-8C24-428F-9C14-C1400AAADA59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EE56-0642-4498-8C1A-BCB3B492021B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9CDB-0A6E-44A9-88D2-0366308F5BCC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4DAB-0EBA-44FE-8048-D5EF589C47FC}" type="datetime1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E359-D750-49D0-B899-9EC63E4D3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risre\scratch\TALKS\LAHAR_SIGMOD\Diamond_Recolored_2.avi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chrisre\scratch\TALKS\LAHAR_SIGMOD\Diamond_Recolored_2.avi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chrisre\scratch\TALKS\LAHAR_SIGMOD\Diamond_Recolored_2.avi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Aspects of Probabilistic DBs</a:t>
            </a:r>
            <a:br>
              <a:rPr lang="en-US" dirty="0" smtClean="0"/>
            </a:br>
            <a:r>
              <a:rPr lang="en-US" dirty="0" smtClean="0"/>
              <a:t> Part II: Advanced 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Magdalena </a:t>
            </a:r>
            <a:r>
              <a:rPr lang="en-US" dirty="0" err="1" smtClean="0"/>
              <a:t>Balazinska</a:t>
            </a:r>
            <a:r>
              <a:rPr lang="en-US" dirty="0" smtClean="0"/>
              <a:t>,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Christopher Re</a:t>
            </a:r>
            <a:r>
              <a:rPr lang="en-US" dirty="0" smtClean="0"/>
              <a:t> and Dan </a:t>
            </a:r>
            <a:r>
              <a:rPr lang="en-US" dirty="0" err="1" smtClean="0"/>
              <a:t>Suciu</a:t>
            </a:r>
            <a:endParaRPr lang="en-US" dirty="0" smtClean="0"/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pDBs</a:t>
            </a:r>
            <a:r>
              <a:rPr lang="en-US" dirty="0" smtClean="0"/>
              <a:t> Challenges Summary</a:t>
            </a:r>
          </a:p>
        </p:txBody>
      </p:sp>
      <p:pic>
        <p:nvPicPr>
          <p:cNvPr id="12292" name="Picture 4" descr="C:\Users\chrisre\AppData\Local\Microsoft\Windows\Temporary Internet Files\Content.IE5\AV6A3ZTA\MPj040926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867400" y="4800600"/>
            <a:ext cx="3276600" cy="954107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This is the main tension!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8600" y="5867400"/>
            <a:ext cx="8001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/>
              <a:t>Materialize all worlds is </a:t>
            </a:r>
            <a:r>
              <a:rPr lang="en-US" sz="2800" i="1" dirty="0" smtClean="0"/>
              <a:t>faithful</a:t>
            </a:r>
            <a:r>
              <a:rPr lang="en-US" sz="2800" dirty="0" smtClean="0"/>
              <a:t>, but not </a:t>
            </a:r>
            <a:r>
              <a:rPr lang="en-US" sz="2800" i="1" dirty="0" smtClean="0"/>
              <a:t>efficient</a:t>
            </a:r>
          </a:p>
          <a:p>
            <a:r>
              <a:rPr lang="en-US" sz="2800" dirty="0" smtClean="0"/>
              <a:t>Single possible world </a:t>
            </a:r>
            <a:r>
              <a:rPr lang="en-US" sz="2800" i="1" dirty="0" smtClean="0"/>
              <a:t>efficient</a:t>
            </a:r>
            <a:r>
              <a:rPr lang="en-US" sz="2800" dirty="0" smtClean="0"/>
              <a:t>, but not </a:t>
            </a:r>
            <a:r>
              <a:rPr lang="en-US" sz="2800" i="1" dirty="0" smtClean="0"/>
              <a:t>faithful</a:t>
            </a:r>
            <a:endParaRPr lang="en-US" sz="28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371600"/>
            <a:ext cx="533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Efficient Querying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 correlations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Continuous Values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353580"/>
            <a:ext cx="57912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Faithful</a:t>
            </a:r>
            <a:r>
              <a:rPr lang="en-US" sz="2800" dirty="0" smtClean="0"/>
              <a:t>: Model </a:t>
            </a:r>
            <a:r>
              <a:rPr lang="en-US" sz="2800" i="1" dirty="0" smtClean="0"/>
              <a:t>important </a:t>
            </a:r>
            <a:r>
              <a:rPr lang="en-US" sz="2800" dirty="0" smtClean="0"/>
              <a:t>correlations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657600"/>
            <a:ext cx="4267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Efficiency</a:t>
            </a:r>
            <a:r>
              <a:rPr lang="en-US" sz="2800" dirty="0" smtClean="0"/>
              <a:t>: Storage and QP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7" grpId="0" uiExpand="1" build="allAtOnce" animBg="1"/>
      <p:bldP spid="9" grpId="0" animBg="1"/>
      <p:bldP spid="11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Challenges for advanced </a:t>
            </a:r>
            <a:r>
              <a:rPr lang="en-US" dirty="0" err="1" smtClean="0"/>
              <a:t>pDBs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Representation and QP techniques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Lineage and Views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Events on </a:t>
            </a:r>
            <a:r>
              <a:rPr lang="en-US" dirty="0" err="1" smtClean="0"/>
              <a:t>Markovian</a:t>
            </a:r>
            <a:r>
              <a:rPr lang="en-US" dirty="0" smtClean="0"/>
              <a:t> Streams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Sophisticated Factor Evaluation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Continuous </a:t>
            </a:r>
            <a:r>
              <a:rPr lang="en-US" dirty="0" err="1" smtClean="0"/>
              <a:t>pDbs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Discussion and Open Problems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2743200"/>
            <a:ext cx="457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1. Discrete Block Based</a:t>
            </a:r>
          </a:p>
          <a:p>
            <a:pPr lvl="1"/>
            <a:r>
              <a:rPr lang="en-US" dirty="0" err="1" smtClean="0"/>
              <a:t>BID,x-tables,Lineage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2. Simple Factored</a:t>
            </a:r>
          </a:p>
          <a:p>
            <a:pPr lvl="1"/>
            <a:r>
              <a:rPr lang="en-US" dirty="0" err="1" smtClean="0"/>
              <a:t>Markovian</a:t>
            </a:r>
            <a:r>
              <a:rPr lang="en-US" dirty="0" smtClean="0"/>
              <a:t> Streams</a:t>
            </a:r>
          </a:p>
          <a:p>
            <a:pPr>
              <a:buNone/>
            </a:pPr>
            <a:r>
              <a:rPr lang="en-US" i="1" dirty="0" smtClean="0"/>
              <a:t>3. Sophisticated Factored</a:t>
            </a:r>
          </a:p>
          <a:p>
            <a:pPr lvl="1"/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dirty="0" err="1" smtClean="0"/>
              <a:t>MayBMS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4. Continuous Function</a:t>
            </a:r>
          </a:p>
          <a:p>
            <a:pPr lvl="1"/>
            <a:r>
              <a:rPr lang="en-US" dirty="0" err="1" smtClean="0"/>
              <a:t>Orion,MauveDB,MCDB</a:t>
            </a:r>
            <a:endParaRPr lang="en-US" dirty="0"/>
          </a:p>
        </p:txBody>
      </p:sp>
      <p:grpSp>
        <p:nvGrpSpPr>
          <p:cNvPr id="12" name="Group 27"/>
          <p:cNvGrpSpPr/>
          <p:nvPr/>
        </p:nvGrpSpPr>
        <p:grpSpPr>
          <a:xfrm>
            <a:off x="6400800" y="1828800"/>
            <a:ext cx="533400" cy="914400"/>
            <a:chOff x="5867400" y="1600200"/>
            <a:chExt cx="533400" cy="914400"/>
          </a:xfrm>
        </p:grpSpPr>
        <p:sp>
          <p:nvSpPr>
            <p:cNvPr id="4" name="Rectangle 3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00800" y="2895600"/>
            <a:ext cx="534988" cy="914400"/>
            <a:chOff x="6400800" y="2895600"/>
            <a:chExt cx="534988" cy="914400"/>
          </a:xfrm>
        </p:grpSpPr>
        <p:sp>
          <p:nvSpPr>
            <p:cNvPr id="8" name="Rectangle 7"/>
            <p:cNvSpPr/>
            <p:nvPr/>
          </p:nvSpPr>
          <p:spPr>
            <a:xfrm>
              <a:off x="6400800" y="28956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3124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3352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urved Connector 12"/>
            <p:cNvCxnSpPr>
              <a:stCxn id="8" idx="3"/>
              <a:endCxn id="9" idx="3"/>
            </p:cNvCxnSpPr>
            <p:nvPr/>
          </p:nvCxnSpPr>
          <p:spPr>
            <a:xfrm>
              <a:off x="6934200" y="3009900"/>
              <a:ext cx="1588" cy="2286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>
              <a:off x="6934200" y="3276600"/>
              <a:ext cx="1588" cy="2286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>
              <a:off x="6934200" y="3505200"/>
              <a:ext cx="1588" cy="2286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400800" y="4038600"/>
            <a:ext cx="1524000" cy="914400"/>
            <a:chOff x="6400800" y="4038600"/>
            <a:chExt cx="1524000" cy="914400"/>
          </a:xfrm>
        </p:grpSpPr>
        <p:grpSp>
          <p:nvGrpSpPr>
            <p:cNvPr id="16" name="Group 44"/>
            <p:cNvGrpSpPr/>
            <p:nvPr/>
          </p:nvGrpSpPr>
          <p:grpSpPr>
            <a:xfrm>
              <a:off x="6400800" y="4038600"/>
              <a:ext cx="533400" cy="914400"/>
              <a:chOff x="5867400" y="1600200"/>
              <a:chExt cx="533400" cy="9144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67400" y="16002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867400" y="18288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867400" y="20574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67400" y="22860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49"/>
            <p:cNvGrpSpPr/>
            <p:nvPr/>
          </p:nvGrpSpPr>
          <p:grpSpPr>
            <a:xfrm>
              <a:off x="7391400" y="4038600"/>
              <a:ext cx="533400" cy="914400"/>
              <a:chOff x="5867400" y="1600200"/>
              <a:chExt cx="533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867400" y="16002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867400" y="18288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867400" y="20574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867400" y="22860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Arrow Connector 55"/>
            <p:cNvCxnSpPr>
              <a:stCxn id="46" idx="3"/>
              <a:endCxn id="52" idx="1"/>
            </p:cNvCxnSpPr>
            <p:nvPr/>
          </p:nvCxnSpPr>
          <p:spPr>
            <a:xfrm>
              <a:off x="6934200" y="4152900"/>
              <a:ext cx="4572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7" idx="3"/>
              <a:endCxn id="51" idx="1"/>
            </p:cNvCxnSpPr>
            <p:nvPr/>
          </p:nvCxnSpPr>
          <p:spPr>
            <a:xfrm flipV="1">
              <a:off x="6934200" y="4152900"/>
              <a:ext cx="4572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6" idx="3"/>
              <a:endCxn id="51" idx="1"/>
            </p:cNvCxnSpPr>
            <p:nvPr/>
          </p:nvCxnSpPr>
          <p:spPr>
            <a:xfrm>
              <a:off x="6934200" y="41529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934200" y="4418012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934200" y="4572000"/>
              <a:ext cx="4572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934200" y="4572000"/>
              <a:ext cx="4572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934200" y="45720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934200" y="4837112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400800" y="5181600"/>
            <a:ext cx="2101515" cy="1096878"/>
            <a:chOff x="6400800" y="5181600"/>
            <a:chExt cx="2101515" cy="1096878"/>
          </a:xfrm>
        </p:grpSpPr>
        <p:grpSp>
          <p:nvGrpSpPr>
            <p:cNvPr id="18" name="Group 66"/>
            <p:cNvGrpSpPr/>
            <p:nvPr/>
          </p:nvGrpSpPr>
          <p:grpSpPr>
            <a:xfrm>
              <a:off x="6400800" y="5257800"/>
              <a:ext cx="533400" cy="914400"/>
              <a:chOff x="5867400" y="1600200"/>
              <a:chExt cx="533400" cy="9144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67400" y="16002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867400" y="18288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867400" y="20574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867400" y="22860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>
              <a:off x="6934200" y="53721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7543800" y="5181600"/>
              <a:ext cx="958515" cy="487278"/>
            </a:xfrm>
            <a:custGeom>
              <a:avLst/>
              <a:gdLst>
                <a:gd name="connsiteX0" fmla="*/ 0 w 958515"/>
                <a:gd name="connsiteY0" fmla="*/ 324852 h 487278"/>
                <a:gd name="connsiteX1" fmla="*/ 252663 w 958515"/>
                <a:gd name="connsiteY1" fmla="*/ 24063 h 487278"/>
                <a:gd name="connsiteX2" fmla="*/ 529389 w 958515"/>
                <a:gd name="connsiteY2" fmla="*/ 469231 h 487278"/>
                <a:gd name="connsiteX3" fmla="*/ 878305 w 958515"/>
                <a:gd name="connsiteY3" fmla="*/ 132347 h 487278"/>
                <a:gd name="connsiteX4" fmla="*/ 950494 w 958515"/>
                <a:gd name="connsiteY4" fmla="*/ 72189 h 487278"/>
                <a:gd name="connsiteX5" fmla="*/ 926431 w 958515"/>
                <a:gd name="connsiteY5" fmla="*/ 84221 h 48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515" h="487278">
                  <a:moveTo>
                    <a:pt x="0" y="324852"/>
                  </a:moveTo>
                  <a:cubicBezTo>
                    <a:pt x="82216" y="162426"/>
                    <a:pt x="164432" y="0"/>
                    <a:pt x="252663" y="24063"/>
                  </a:cubicBezTo>
                  <a:cubicBezTo>
                    <a:pt x="340895" y="48126"/>
                    <a:pt x="425115" y="451184"/>
                    <a:pt x="529389" y="469231"/>
                  </a:cubicBezTo>
                  <a:cubicBezTo>
                    <a:pt x="633663" y="487278"/>
                    <a:pt x="808121" y="198520"/>
                    <a:pt x="878305" y="132347"/>
                  </a:cubicBezTo>
                  <a:cubicBezTo>
                    <a:pt x="948489" y="66174"/>
                    <a:pt x="942473" y="80210"/>
                    <a:pt x="950494" y="72189"/>
                  </a:cubicBezTo>
                  <a:cubicBezTo>
                    <a:pt x="958515" y="64168"/>
                    <a:pt x="942473" y="74194"/>
                    <a:pt x="926431" y="8422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6934200" y="6019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>
              <a:off x="7467600" y="5791200"/>
              <a:ext cx="958515" cy="487278"/>
            </a:xfrm>
            <a:custGeom>
              <a:avLst/>
              <a:gdLst>
                <a:gd name="connsiteX0" fmla="*/ 0 w 958515"/>
                <a:gd name="connsiteY0" fmla="*/ 324852 h 487278"/>
                <a:gd name="connsiteX1" fmla="*/ 252663 w 958515"/>
                <a:gd name="connsiteY1" fmla="*/ 24063 h 487278"/>
                <a:gd name="connsiteX2" fmla="*/ 529389 w 958515"/>
                <a:gd name="connsiteY2" fmla="*/ 469231 h 487278"/>
                <a:gd name="connsiteX3" fmla="*/ 878305 w 958515"/>
                <a:gd name="connsiteY3" fmla="*/ 132347 h 487278"/>
                <a:gd name="connsiteX4" fmla="*/ 950494 w 958515"/>
                <a:gd name="connsiteY4" fmla="*/ 72189 h 487278"/>
                <a:gd name="connsiteX5" fmla="*/ 926431 w 958515"/>
                <a:gd name="connsiteY5" fmla="*/ 84221 h 48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515" h="487278">
                  <a:moveTo>
                    <a:pt x="0" y="324852"/>
                  </a:moveTo>
                  <a:cubicBezTo>
                    <a:pt x="82216" y="162426"/>
                    <a:pt x="164432" y="0"/>
                    <a:pt x="252663" y="24063"/>
                  </a:cubicBezTo>
                  <a:cubicBezTo>
                    <a:pt x="340895" y="48126"/>
                    <a:pt x="425115" y="451184"/>
                    <a:pt x="529389" y="469231"/>
                  </a:cubicBezTo>
                  <a:cubicBezTo>
                    <a:pt x="633663" y="487278"/>
                    <a:pt x="808121" y="198520"/>
                    <a:pt x="878305" y="132347"/>
                  </a:cubicBezTo>
                  <a:cubicBezTo>
                    <a:pt x="948489" y="66174"/>
                    <a:pt x="942473" y="80210"/>
                    <a:pt x="950494" y="72189"/>
                  </a:cubicBezTo>
                  <a:cubicBezTo>
                    <a:pt x="958515" y="64168"/>
                    <a:pt x="942473" y="74194"/>
                    <a:pt x="926431" y="84221"/>
                  </a:cubicBezTo>
                </a:path>
              </a:pathLst>
            </a:custGeom>
            <a:ln w="254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791200" y="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Outline for the technical portion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343400" y="1759803"/>
            <a:ext cx="19050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Correlations via views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4343400" y="2819400"/>
            <a:ext cx="19050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Correlations through time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4419600" y="4274403"/>
            <a:ext cx="18288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Complex Correlations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990600" y="6019800"/>
            <a:ext cx="4648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Continuous Values and correlations</a:t>
            </a:r>
            <a:endParaRPr lang="en-US" sz="2400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5" grpId="0" animBg="1"/>
      <p:bldP spid="57" grpId="0" animBg="1"/>
      <p:bldP spid="58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1. Discrete Block Based</a:t>
            </a:r>
          </a:p>
          <a:p>
            <a:pPr lvl="1"/>
            <a:r>
              <a:rPr lang="en-US" dirty="0" err="1" smtClean="0"/>
              <a:t>BID,x-tables,Lineage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2. Simple Factored</a:t>
            </a:r>
          </a:p>
          <a:p>
            <a:pPr lvl="1"/>
            <a:r>
              <a:rPr lang="en-US" dirty="0" err="1" smtClean="0"/>
              <a:t>Markovian</a:t>
            </a:r>
            <a:r>
              <a:rPr lang="en-US" dirty="0" smtClean="0"/>
              <a:t> Streams</a:t>
            </a:r>
          </a:p>
          <a:p>
            <a:pPr>
              <a:buNone/>
            </a:pPr>
            <a:r>
              <a:rPr lang="en-US" i="1" dirty="0" smtClean="0"/>
              <a:t>3. Sophisticated Factored</a:t>
            </a:r>
          </a:p>
          <a:p>
            <a:pPr lvl="1"/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dirty="0" err="1" smtClean="0"/>
              <a:t>MayBMS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4. Continuous Function</a:t>
            </a:r>
          </a:p>
          <a:p>
            <a:pPr lvl="1"/>
            <a:r>
              <a:rPr lang="en-US" dirty="0" err="1" smtClean="0"/>
              <a:t>Orion,MauveDB,MCDB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00800" y="1828800"/>
            <a:ext cx="533400" cy="914400"/>
            <a:chOff x="5867400" y="1600200"/>
            <a:chExt cx="533400" cy="914400"/>
          </a:xfrm>
        </p:grpSpPr>
        <p:sp>
          <p:nvSpPr>
            <p:cNvPr id="4" name="Rectangle 3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400800" y="28956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31242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3528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35814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8" idx="3"/>
            <a:endCxn id="9" idx="3"/>
          </p:cNvCxnSpPr>
          <p:nvPr/>
        </p:nvCxnSpPr>
        <p:spPr>
          <a:xfrm>
            <a:off x="6934200" y="30099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6934200" y="32766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934200" y="35052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400800" y="4038600"/>
            <a:ext cx="533400" cy="914400"/>
            <a:chOff x="5867400" y="1600200"/>
            <a:chExt cx="533400" cy="914400"/>
          </a:xfrm>
        </p:grpSpPr>
        <p:sp>
          <p:nvSpPr>
            <p:cNvPr id="46" name="Rectangle 45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91400" y="4038600"/>
            <a:ext cx="533400" cy="914400"/>
            <a:chOff x="5867400" y="1600200"/>
            <a:chExt cx="533400" cy="914400"/>
          </a:xfrm>
        </p:grpSpPr>
        <p:sp>
          <p:nvSpPr>
            <p:cNvPr id="51" name="Rectangle 50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/>
          <p:cNvCxnSpPr>
            <a:stCxn id="46" idx="3"/>
            <a:endCxn id="52" idx="1"/>
          </p:cNvCxnSpPr>
          <p:nvPr/>
        </p:nvCxnSpPr>
        <p:spPr>
          <a:xfrm>
            <a:off x="6934200" y="41529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7" idx="3"/>
            <a:endCxn id="51" idx="1"/>
          </p:cNvCxnSpPr>
          <p:nvPr/>
        </p:nvCxnSpPr>
        <p:spPr>
          <a:xfrm flipV="1">
            <a:off x="6934200" y="41529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51" idx="1"/>
          </p:cNvCxnSpPr>
          <p:nvPr/>
        </p:nvCxnSpPr>
        <p:spPr>
          <a:xfrm>
            <a:off x="6934200" y="41529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34200" y="4418012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934200" y="45720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934200" y="45720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45720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4837112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6400800" y="5257800"/>
            <a:ext cx="533400" cy="914400"/>
            <a:chOff x="5867400" y="1600200"/>
            <a:chExt cx="533400" cy="914400"/>
          </a:xfrm>
        </p:grpSpPr>
        <p:sp>
          <p:nvSpPr>
            <p:cNvPr id="68" name="Rectangle 67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>
            <a:off x="6934200" y="53721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43800" y="5181600"/>
            <a:ext cx="958515" cy="487278"/>
          </a:xfrm>
          <a:custGeom>
            <a:avLst/>
            <a:gdLst>
              <a:gd name="connsiteX0" fmla="*/ 0 w 958515"/>
              <a:gd name="connsiteY0" fmla="*/ 324852 h 487278"/>
              <a:gd name="connsiteX1" fmla="*/ 252663 w 958515"/>
              <a:gd name="connsiteY1" fmla="*/ 24063 h 487278"/>
              <a:gd name="connsiteX2" fmla="*/ 529389 w 958515"/>
              <a:gd name="connsiteY2" fmla="*/ 469231 h 487278"/>
              <a:gd name="connsiteX3" fmla="*/ 878305 w 958515"/>
              <a:gd name="connsiteY3" fmla="*/ 132347 h 487278"/>
              <a:gd name="connsiteX4" fmla="*/ 950494 w 958515"/>
              <a:gd name="connsiteY4" fmla="*/ 72189 h 487278"/>
              <a:gd name="connsiteX5" fmla="*/ 926431 w 958515"/>
              <a:gd name="connsiteY5" fmla="*/ 84221 h 48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515" h="487278">
                <a:moveTo>
                  <a:pt x="0" y="324852"/>
                </a:moveTo>
                <a:cubicBezTo>
                  <a:pt x="82216" y="162426"/>
                  <a:pt x="164432" y="0"/>
                  <a:pt x="252663" y="24063"/>
                </a:cubicBezTo>
                <a:cubicBezTo>
                  <a:pt x="340895" y="48126"/>
                  <a:pt x="425115" y="451184"/>
                  <a:pt x="529389" y="469231"/>
                </a:cubicBezTo>
                <a:cubicBezTo>
                  <a:pt x="633663" y="487278"/>
                  <a:pt x="808121" y="198520"/>
                  <a:pt x="878305" y="132347"/>
                </a:cubicBezTo>
                <a:cubicBezTo>
                  <a:pt x="948489" y="66174"/>
                  <a:pt x="942473" y="80210"/>
                  <a:pt x="950494" y="72189"/>
                </a:cubicBezTo>
                <a:cubicBezTo>
                  <a:pt x="958515" y="64168"/>
                  <a:pt x="942473" y="74194"/>
                  <a:pt x="926431" y="8422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934200" y="6019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7467600" y="5791200"/>
            <a:ext cx="958515" cy="487278"/>
          </a:xfrm>
          <a:custGeom>
            <a:avLst/>
            <a:gdLst>
              <a:gd name="connsiteX0" fmla="*/ 0 w 958515"/>
              <a:gd name="connsiteY0" fmla="*/ 324852 h 487278"/>
              <a:gd name="connsiteX1" fmla="*/ 252663 w 958515"/>
              <a:gd name="connsiteY1" fmla="*/ 24063 h 487278"/>
              <a:gd name="connsiteX2" fmla="*/ 529389 w 958515"/>
              <a:gd name="connsiteY2" fmla="*/ 469231 h 487278"/>
              <a:gd name="connsiteX3" fmla="*/ 878305 w 958515"/>
              <a:gd name="connsiteY3" fmla="*/ 132347 h 487278"/>
              <a:gd name="connsiteX4" fmla="*/ 950494 w 958515"/>
              <a:gd name="connsiteY4" fmla="*/ 72189 h 487278"/>
              <a:gd name="connsiteX5" fmla="*/ 926431 w 958515"/>
              <a:gd name="connsiteY5" fmla="*/ 84221 h 48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515" h="487278">
                <a:moveTo>
                  <a:pt x="0" y="324852"/>
                </a:moveTo>
                <a:cubicBezTo>
                  <a:pt x="82216" y="162426"/>
                  <a:pt x="164432" y="0"/>
                  <a:pt x="252663" y="24063"/>
                </a:cubicBezTo>
                <a:cubicBezTo>
                  <a:pt x="340895" y="48126"/>
                  <a:pt x="425115" y="451184"/>
                  <a:pt x="529389" y="469231"/>
                </a:cubicBezTo>
                <a:cubicBezTo>
                  <a:pt x="633663" y="487278"/>
                  <a:pt x="808121" y="198520"/>
                  <a:pt x="878305" y="132347"/>
                </a:cubicBezTo>
                <a:cubicBezTo>
                  <a:pt x="948489" y="66174"/>
                  <a:pt x="942473" y="80210"/>
                  <a:pt x="950494" y="72189"/>
                </a:cubicBezTo>
                <a:cubicBezTo>
                  <a:pt x="958515" y="64168"/>
                  <a:pt x="942473" y="74194"/>
                  <a:pt x="926431" y="84221"/>
                </a:cubicBezTo>
              </a:path>
            </a:pathLst>
          </a:custGeom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0" y="1752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343400" y="1759803"/>
            <a:ext cx="19050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Correlations via views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Block-based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review of representation &amp; QP</a:t>
            </a:r>
          </a:p>
          <a:p>
            <a:endParaRPr lang="en-US" dirty="0" smtClean="0"/>
          </a:p>
          <a:p>
            <a:r>
              <a:rPr lang="en-US" dirty="0" smtClean="0"/>
              <a:t>Views in Block-based databases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 Strategies for View Processing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Eager Materialization (Compile time)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Lazy Materialization (Runtime)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Approximate Materialization (Compile time)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4426803"/>
            <a:ext cx="2057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Allow GBs sized </a:t>
            </a:r>
            <a:r>
              <a:rPr lang="en-US" sz="2400" dirty="0" err="1" smtClean="0"/>
              <a:t>pDBs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895600"/>
            <a:ext cx="27432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Views introduce correlations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9B0C4-E488-481D-B7DC-3CEC122DC1AE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Block-based </a:t>
            </a:r>
            <a:r>
              <a:rPr lang="en-US" dirty="0" err="1" smtClean="0"/>
              <a:t>pDB</a:t>
            </a:r>
            <a:endParaRPr lang="en-US" dirty="0" smtClean="0"/>
          </a:p>
        </p:txBody>
      </p:sp>
      <p:graphicFrame>
        <p:nvGraphicFramePr>
          <p:cNvPr id="55408" name="Group 112"/>
          <p:cNvGraphicFramePr>
            <a:graphicFrameLocks noGrp="1"/>
          </p:cNvGraphicFramePr>
          <p:nvPr/>
        </p:nvGraphicFramePr>
        <p:xfrm>
          <a:off x="76200" y="2895599"/>
          <a:ext cx="5334000" cy="3200401"/>
        </p:xfrm>
        <a:graphic>
          <a:graphicData uri="http://schemas.openxmlformats.org/drawingml/2006/table">
            <a:tbl>
              <a:tblPr/>
              <a:tblGrid>
                <a:gridCol w="1676400"/>
                <a:gridCol w="1219200"/>
                <a:gridCol w="1447800"/>
                <a:gridCol w="990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 pitchFamily="34" charset="-128"/>
                        </a:rPr>
                        <a:t>Object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 pitchFamily="34" charset="-128"/>
                        </a:rPr>
                        <a:t>Time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John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5FF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5FF"/>
                    </a:solidFill>
                  </a:tcPr>
                </a:tc>
              </a:tr>
              <a:tr h="5349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5FF"/>
                    </a:solidFill>
                  </a:tcPr>
                </a:tc>
              </a:tr>
              <a:tr h="531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John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5FF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5FF"/>
                    </a:solidFill>
                  </a:tcPr>
                </a:tc>
              </a:tr>
            </a:tbl>
          </a:graphicData>
        </a:graphic>
      </p:graphicFrame>
      <p:sp>
        <p:nvSpPr>
          <p:cNvPr id="29731" name="Rectangle 32"/>
          <p:cNvSpPr>
            <a:spLocks noChangeArrowheads="1"/>
          </p:cNvSpPr>
          <p:nvPr/>
        </p:nvSpPr>
        <p:spPr bwMode="auto">
          <a:xfrm>
            <a:off x="1371600" y="6172200"/>
            <a:ext cx="1577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/>
              <a:t>HasObject</a:t>
            </a:r>
            <a:r>
              <a:rPr lang="en-US" sz="2400" baseline="30000" dirty="0" err="1"/>
              <a:t>p</a:t>
            </a:r>
            <a:endParaRPr lang="en-US" sz="2400" dirty="0"/>
          </a:p>
        </p:txBody>
      </p:sp>
      <p:sp>
        <p:nvSpPr>
          <p:cNvPr id="55403" name="AutoShape 107"/>
          <p:cNvSpPr>
            <a:spLocks noChangeArrowheads="1"/>
          </p:cNvSpPr>
          <p:nvPr/>
        </p:nvSpPr>
        <p:spPr bwMode="auto">
          <a:xfrm>
            <a:off x="0" y="1066800"/>
            <a:ext cx="1370013" cy="619125"/>
          </a:xfrm>
          <a:prstGeom prst="wedgeEllipseCallout">
            <a:avLst>
              <a:gd name="adj1" fmla="val -1356"/>
              <a:gd name="adj2" fmla="val 2643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u="sng">
                <a:latin typeface="Arial Black" pitchFamily="34" charset="0"/>
              </a:rPr>
              <a:t>Keys</a:t>
            </a:r>
          </a:p>
        </p:txBody>
      </p:sp>
      <p:sp>
        <p:nvSpPr>
          <p:cNvPr id="55404" name="AutoShape 108"/>
          <p:cNvSpPr>
            <a:spLocks noChangeArrowheads="1"/>
          </p:cNvSpPr>
          <p:nvPr/>
        </p:nvSpPr>
        <p:spPr bwMode="auto">
          <a:xfrm>
            <a:off x="3505200" y="1066800"/>
            <a:ext cx="2206625" cy="619125"/>
          </a:xfrm>
          <a:prstGeom prst="wedgeEllipseCallout">
            <a:avLst>
              <a:gd name="adj1" fmla="val 7683"/>
              <a:gd name="adj2" fmla="val 2559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Probability</a:t>
            </a:r>
          </a:p>
        </p:txBody>
      </p:sp>
      <p:sp>
        <p:nvSpPr>
          <p:cNvPr id="55407" name="AutoShape 111"/>
          <p:cNvSpPr>
            <a:spLocks noChangeArrowheads="1"/>
          </p:cNvSpPr>
          <p:nvPr/>
        </p:nvSpPr>
        <p:spPr bwMode="auto">
          <a:xfrm>
            <a:off x="1447800" y="1066800"/>
            <a:ext cx="2014538" cy="619125"/>
          </a:xfrm>
          <a:prstGeom prst="wedgeEllipseCallout">
            <a:avLst>
              <a:gd name="adj1" fmla="val 75525"/>
              <a:gd name="adj2" fmla="val 2538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Non-keys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80772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[Barbara et al’92][Das </a:t>
            </a:r>
            <a:r>
              <a:rPr lang="en-US" sz="2000" b="1" dirty="0" err="1" smtClean="0">
                <a:solidFill>
                  <a:schemeClr val="bg1"/>
                </a:solidFill>
              </a:rPr>
              <a:t>Sarma</a:t>
            </a:r>
            <a:r>
              <a:rPr lang="en-US" sz="2000" b="1" dirty="0" smtClean="0">
                <a:solidFill>
                  <a:schemeClr val="bg1"/>
                </a:solidFill>
              </a:rPr>
              <a:t> et al 06], [Green&amp;Tannen06],[R,Dalvi,S06]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334000"/>
            <a:ext cx="30480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Semantics </a:t>
            </a:r>
            <a:r>
              <a:rPr lang="en-US" sz="2400" dirty="0" smtClean="0"/>
              <a:t>distribution over possible worlds</a:t>
            </a:r>
            <a:endParaRPr lang="en-US" sz="2400" dirty="0"/>
          </a:p>
        </p:txBody>
      </p:sp>
      <p:graphicFrame>
        <p:nvGraphicFramePr>
          <p:cNvPr id="13" name="Group 112"/>
          <p:cNvGraphicFramePr>
            <a:graphicFrameLocks noGrp="1"/>
          </p:cNvGraphicFramePr>
          <p:nvPr/>
        </p:nvGraphicFramePr>
        <p:xfrm>
          <a:off x="5638800" y="2971800"/>
          <a:ext cx="3352800" cy="1601788"/>
        </p:xfrm>
        <a:graphic>
          <a:graphicData uri="http://schemas.openxmlformats.org/drawingml/2006/table">
            <a:tbl>
              <a:tblPr/>
              <a:tblGrid>
                <a:gridCol w="1295400"/>
                <a:gridCol w="914400"/>
                <a:gridCol w="1143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 pitchFamily="34" charset="-128"/>
                        </a:rPr>
                        <a:t>Object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 pitchFamily="34" charset="-128"/>
                        </a:rPr>
                        <a:t>Time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John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43600" y="4724400"/>
            <a:ext cx="2895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0.62 * 0.45 = 0.279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5943600" y="4724400"/>
            <a:ext cx="6858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81800" y="4724400"/>
            <a:ext cx="685800" cy="4572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57700" y="3429000"/>
            <a:ext cx="8001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4495800"/>
            <a:ext cx="838200" cy="5588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3" grpId="0" animBg="1"/>
      <p:bldP spid="55404" grpId="0" animBg="1"/>
      <p:bldP spid="55407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4C141-DC2E-46ED-8B4C-C86ED272D89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Intensional</a:t>
            </a:r>
            <a:r>
              <a:rPr lang="en-US" dirty="0" smtClean="0"/>
              <a:t> Query Evaluation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533400" y="1371600"/>
            <a:ext cx="7062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Goal: Make relational ops compute </a:t>
            </a:r>
            <a:r>
              <a:rPr lang="en-US" sz="2800" i="1">
                <a:latin typeface="Calibri" pitchFamily="34" charset="0"/>
              </a:rPr>
              <a:t>expression f</a:t>
            </a:r>
          </a:p>
        </p:txBody>
      </p:sp>
      <p:sp>
        <p:nvSpPr>
          <p:cNvPr id="283861" name="Rectangle 213"/>
          <p:cNvSpPr>
            <a:spLocks noChangeArrowheads="1"/>
          </p:cNvSpPr>
          <p:nvPr/>
        </p:nvSpPr>
        <p:spPr bwMode="auto">
          <a:xfrm>
            <a:off x="914400" y="6257925"/>
            <a:ext cx="4460837" cy="5232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  <a:cs typeface="+mn-cs"/>
              </a:rPr>
              <a:t>QP builds Boolean </a:t>
            </a:r>
            <a:r>
              <a:rPr lang="en-US" sz="2800" i="1" dirty="0" smtClean="0">
                <a:latin typeface="+mn-lt"/>
                <a:cs typeface="+mn-cs"/>
              </a:rPr>
              <a:t>Formulae f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0" y="0"/>
            <a:ext cx="9078986" cy="461647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1" tIns="45711" rIns="91421" bIns="45711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[Fuhr&amp;Roellke’97, </a:t>
            </a:r>
            <a:r>
              <a:rPr lang="en-US" sz="2400" b="1" dirty="0" err="1">
                <a:solidFill>
                  <a:schemeClr val="bg1"/>
                </a:solidFill>
                <a:latin typeface="+mn-lt"/>
                <a:cs typeface="+mn-cs"/>
              </a:rPr>
              <a:t>Graedel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 et al. ’98, </a:t>
            </a:r>
            <a:r>
              <a:rPr lang="en-US" sz="2400" b="1" dirty="0" err="1">
                <a:solidFill>
                  <a:schemeClr val="bg1"/>
                </a:solidFill>
                <a:latin typeface="+mn-lt"/>
                <a:cs typeface="+mn-cs"/>
              </a:rPr>
              <a:t>Dalvi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 &amp; S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’04, Das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  <a:cs typeface="+mn-cs"/>
              </a:rPr>
              <a:t>Sarma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 et al 06]</a:t>
            </a:r>
            <a:endParaRPr lang="en-US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4379912"/>
            <a:ext cx="3048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/>
              <a:t>Pr[</a:t>
            </a:r>
            <a:r>
              <a:rPr lang="en-US" sz="2800" dirty="0" smtClean="0"/>
              <a:t>q</a:t>
            </a:r>
            <a:r>
              <a:rPr lang="en-US" sz="2800" b="1" dirty="0" smtClean="0"/>
              <a:t>] = Pr[</a:t>
            </a:r>
            <a:r>
              <a:rPr lang="en-US" sz="2800" i="1" dirty="0" smtClean="0"/>
              <a:t>f</a:t>
            </a:r>
            <a:r>
              <a:rPr lang="en-US" sz="2800" dirty="0" smtClean="0"/>
              <a:t> </a:t>
            </a:r>
            <a:r>
              <a:rPr lang="en-US" sz="2800" dirty="0"/>
              <a:t>is SAT</a:t>
            </a:r>
            <a:r>
              <a:rPr lang="en-US" sz="2800" b="1" dirty="0"/>
              <a:t>]</a:t>
            </a:r>
            <a:r>
              <a:rPr lang="en-US" sz="2800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2133600"/>
            <a:ext cx="2895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</a:t>
            </a:r>
            <a:r>
              <a:rPr lang="en-US" sz="2400" dirty="0" err="1" smtClean="0"/>
              <a:t>tuple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 </a:t>
            </a:r>
            <a:r>
              <a:rPr lang="en-US" sz="2400" dirty="0" smtClean="0"/>
              <a:t>variable</a:t>
            </a:r>
            <a:endParaRPr lang="en-US" sz="2400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04800" y="3810000"/>
            <a:ext cx="401072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s</a:t>
            </a:r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33" name="Group 205"/>
          <p:cNvGraphicFramePr>
            <a:graphicFrameLocks noGrp="1"/>
          </p:cNvGraphicFramePr>
          <p:nvPr/>
        </p:nvGraphicFramePr>
        <p:xfrm>
          <a:off x="152400" y="4881563"/>
          <a:ext cx="609600" cy="1371600"/>
        </p:xfrm>
        <a:graphic>
          <a:graphicData uri="http://schemas.openxmlformats.org/drawingml/2006/table">
            <a:tbl>
              <a:tblPr/>
              <a:tblGrid>
                <a:gridCol w="342900"/>
                <a:gridCol w="266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Group 206"/>
          <p:cNvGraphicFramePr>
            <a:graphicFrameLocks noGrp="1"/>
          </p:cNvGraphicFramePr>
          <p:nvPr/>
        </p:nvGraphicFramePr>
        <p:xfrm>
          <a:off x="152400" y="1905000"/>
          <a:ext cx="609600" cy="1371600"/>
        </p:xfrm>
        <a:graphic>
          <a:graphicData uri="http://schemas.openxmlformats.org/drawingml/2006/table">
            <a:tbl>
              <a:tblPr/>
              <a:tblGrid>
                <a:gridCol w="342900"/>
                <a:gridCol w="266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5" name="AutoShape 33"/>
          <p:cNvCxnSpPr>
            <a:cxnSpLocks noChangeShapeType="1"/>
            <a:endCxn id="31" idx="2"/>
          </p:cNvCxnSpPr>
          <p:nvPr/>
        </p:nvCxnSpPr>
        <p:spPr bwMode="auto">
          <a:xfrm rot="5400000" flipH="1" flipV="1">
            <a:off x="226147" y="4602376"/>
            <a:ext cx="548345" cy="100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" name="AutoShape 34"/>
          <p:cNvCxnSpPr>
            <a:cxnSpLocks noChangeShapeType="1"/>
            <a:stCxn id="31" idx="0"/>
          </p:cNvCxnSpPr>
          <p:nvPr/>
        </p:nvCxnSpPr>
        <p:spPr bwMode="auto">
          <a:xfrm rot="16200000" flipV="1">
            <a:off x="231238" y="3535902"/>
            <a:ext cx="538160" cy="100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828800" y="4029075"/>
            <a:ext cx="925512" cy="36933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JOIN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38" name="Group 141"/>
          <p:cNvGraphicFramePr>
            <a:graphicFrameLocks noGrp="1"/>
          </p:cNvGraphicFramePr>
          <p:nvPr/>
        </p:nvGraphicFramePr>
        <p:xfrm>
          <a:off x="1066800" y="4729163"/>
          <a:ext cx="1066800" cy="1371600"/>
        </p:xfrm>
        <a:graphic>
          <a:graphicData uri="http://schemas.openxmlformats.org/drawingml/2006/table">
            <a:tbl>
              <a:tblPr/>
              <a:tblGrid>
                <a:gridCol w="457200"/>
                <a:gridCol w="609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Group 138"/>
          <p:cNvGraphicFramePr>
            <a:graphicFrameLocks noGrp="1"/>
          </p:cNvGraphicFramePr>
          <p:nvPr/>
        </p:nvGraphicFramePr>
        <p:xfrm>
          <a:off x="1228723" y="2092325"/>
          <a:ext cx="2047876" cy="1432560"/>
        </p:xfrm>
        <a:graphic>
          <a:graphicData uri="http://schemas.openxmlformats.org/drawingml/2006/table">
            <a:tbl>
              <a:tblPr/>
              <a:tblGrid>
                <a:gridCol w="532448"/>
                <a:gridCol w="532448"/>
                <a:gridCol w="98298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0" name="AutoShape 68"/>
          <p:cNvCxnSpPr>
            <a:cxnSpLocks noChangeShapeType="1"/>
            <a:endCxn id="37" idx="1"/>
          </p:cNvCxnSpPr>
          <p:nvPr/>
        </p:nvCxnSpPr>
        <p:spPr bwMode="auto">
          <a:xfrm flipV="1">
            <a:off x="1306512" y="4213741"/>
            <a:ext cx="522288" cy="515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" name="AutoShape 69"/>
          <p:cNvCxnSpPr>
            <a:cxnSpLocks noChangeShapeType="1"/>
            <a:stCxn id="37" idx="0"/>
          </p:cNvCxnSpPr>
          <p:nvPr/>
        </p:nvCxnSpPr>
        <p:spPr bwMode="auto">
          <a:xfrm rot="16200000" flipV="1">
            <a:off x="2026841" y="3764360"/>
            <a:ext cx="523875" cy="55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42" name="Group 144"/>
          <p:cNvGraphicFramePr>
            <a:graphicFrameLocks noGrp="1"/>
          </p:cNvGraphicFramePr>
          <p:nvPr/>
        </p:nvGraphicFramePr>
        <p:xfrm>
          <a:off x="2590800" y="4729163"/>
          <a:ext cx="990600" cy="1371600"/>
        </p:xfrm>
        <a:graphic>
          <a:graphicData uri="http://schemas.openxmlformats.org/drawingml/2006/table">
            <a:tbl>
              <a:tblPr/>
              <a:tblGrid>
                <a:gridCol w="4572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3" name="AutoShape 84"/>
          <p:cNvCxnSpPr>
            <a:cxnSpLocks noChangeShapeType="1"/>
            <a:endCxn id="37" idx="3"/>
          </p:cNvCxnSpPr>
          <p:nvPr/>
        </p:nvCxnSpPr>
        <p:spPr bwMode="auto">
          <a:xfrm rot="16200000" flipV="1">
            <a:off x="2534701" y="4433352"/>
            <a:ext cx="515438" cy="762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" name="Rectangle 85"/>
          <p:cNvSpPr>
            <a:spLocks noChangeArrowheads="1"/>
          </p:cNvSpPr>
          <p:nvPr/>
        </p:nvSpPr>
        <p:spPr bwMode="auto">
          <a:xfrm>
            <a:off x="4800600" y="3663950"/>
            <a:ext cx="460382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P</a:t>
            </a:r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45" name="Group 151"/>
          <p:cNvGraphicFramePr>
            <a:graphicFrameLocks noGrp="1"/>
          </p:cNvGraphicFramePr>
          <p:nvPr/>
        </p:nvGraphicFramePr>
        <p:xfrm>
          <a:off x="4519613" y="4419600"/>
          <a:ext cx="1119187" cy="1828800"/>
        </p:xfrm>
        <a:graphic>
          <a:graphicData uri="http://schemas.openxmlformats.org/drawingml/2006/table">
            <a:tbl>
              <a:tblPr/>
              <a:tblGrid>
                <a:gridCol w="495300"/>
                <a:gridCol w="62388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Group 148"/>
          <p:cNvGraphicFramePr>
            <a:graphicFrameLocks noGrp="1"/>
          </p:cNvGraphicFramePr>
          <p:nvPr/>
        </p:nvGraphicFramePr>
        <p:xfrm>
          <a:off x="3429000" y="1992313"/>
          <a:ext cx="2438400" cy="1371600"/>
        </p:xfrm>
        <a:graphic>
          <a:graphicData uri="http://schemas.openxmlformats.org/drawingml/2006/table">
            <a:tbl>
              <a:tblPr/>
              <a:tblGrid>
                <a:gridCol w="452846"/>
                <a:gridCol w="1985554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˅ 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˅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7" name="AutoShape 117"/>
          <p:cNvCxnSpPr>
            <a:cxnSpLocks noChangeShapeType="1"/>
            <a:endCxn id="44" idx="2"/>
          </p:cNvCxnSpPr>
          <p:nvPr/>
        </p:nvCxnSpPr>
        <p:spPr bwMode="auto">
          <a:xfrm rot="5400000" flipH="1" flipV="1">
            <a:off x="4906638" y="4295448"/>
            <a:ext cx="232431" cy="158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AutoShape 118"/>
          <p:cNvCxnSpPr>
            <a:cxnSpLocks noChangeShapeType="1"/>
            <a:stCxn id="44" idx="0"/>
          </p:cNvCxnSpPr>
          <p:nvPr/>
        </p:nvCxnSpPr>
        <p:spPr bwMode="auto">
          <a:xfrm rot="16200000" flipV="1">
            <a:off x="4868071" y="3501229"/>
            <a:ext cx="304800" cy="206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6096000" y="6396335"/>
            <a:ext cx="2286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Internal Lineage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172200" y="3429000"/>
            <a:ext cx="2971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Projection eliminates duplicates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61" grpId="0" animBg="1" autoUpdateAnimBg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9248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Views in Block-based </a:t>
            </a:r>
            <a:r>
              <a:rPr lang="en-US" dirty="0" err="1" smtClean="0"/>
              <a:t>pDBs</a:t>
            </a:r>
            <a:r>
              <a:rPr lang="en-US" dirty="0" smtClean="0"/>
              <a:t> by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55725"/>
          <a:ext cx="3048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316"/>
                <a:gridCol w="1524000"/>
                <a:gridCol w="641684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.Kitchen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044505"/>
          <a:ext cx="2133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62000"/>
              </a:tblGrid>
              <a:tr h="325265"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Dish</a:t>
                      </a:r>
                      <a:endParaRPr lang="en-US" dirty="0"/>
                    </a:p>
                  </a:txBody>
                  <a:tcPr/>
                </a:tc>
              </a:tr>
              <a:tr h="354345"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54345">
                <a:tc>
                  <a:txBody>
                    <a:bodyPr/>
                    <a:lstStyle/>
                    <a:p>
                      <a:r>
                        <a:rPr lang="en-US" dirty="0" smtClean="0"/>
                        <a:t>P.</a:t>
                      </a:r>
                      <a:r>
                        <a:rPr lang="en-US" baseline="0" dirty="0" smtClean="0"/>
                        <a:t>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25265"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Lamb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24987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W(</a:t>
            </a:r>
            <a:r>
              <a:rPr lang="en-US" sz="2000" u="sng" dirty="0" err="1" smtClean="0"/>
              <a:t>Chef,Restaurant</a:t>
            </a:r>
            <a:r>
              <a:rPr lang="en-US" sz="2000" dirty="0" smtClean="0"/>
              <a:t>) </a:t>
            </a:r>
            <a:r>
              <a:rPr lang="en-US" sz="2000" i="1" dirty="0" err="1" smtClean="0"/>
              <a:t>WorksAt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152400" y="4556125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S(</a:t>
            </a:r>
            <a:r>
              <a:rPr lang="en-US" dirty="0" err="1" smtClean="0"/>
              <a:t>Restaurant,Dish</a:t>
            </a:r>
            <a:r>
              <a:rPr lang="en-US" dirty="0" smtClean="0"/>
              <a:t>) </a:t>
            </a:r>
            <a:r>
              <a:rPr lang="en-US" i="1" dirty="0" smtClean="0"/>
              <a:t>Serves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4225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R(</a:t>
            </a:r>
            <a:r>
              <a:rPr lang="en-US" u="sng" dirty="0" err="1" smtClean="0"/>
              <a:t>Chef,Dish</a:t>
            </a:r>
            <a:r>
              <a:rPr lang="en-US" dirty="0" err="1" smtClean="0"/>
              <a:t>,Rate</a:t>
            </a:r>
            <a:r>
              <a:rPr lang="en-US" dirty="0" smtClean="0"/>
              <a:t>) </a:t>
            </a:r>
            <a:r>
              <a:rPr lang="en-US" i="1" dirty="0" smtClean="0"/>
              <a:t>Rated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3675221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V(</a:t>
            </a:r>
            <a:r>
              <a:rPr lang="en-US" sz="2400" dirty="0" err="1" smtClean="0"/>
              <a:t>c,r</a:t>
            </a:r>
            <a:r>
              <a:rPr lang="en-US" sz="2400" dirty="0" smtClean="0"/>
              <a:t>) :- W(</a:t>
            </a:r>
            <a:r>
              <a:rPr lang="en-US" sz="2400" u="sng" dirty="0" err="1" smtClean="0"/>
              <a:t>c,r</a:t>
            </a:r>
            <a:r>
              <a:rPr lang="en-US" sz="2400" dirty="0" smtClean="0"/>
              <a:t>),S(</a:t>
            </a:r>
            <a:r>
              <a:rPr lang="en-US" sz="2400" dirty="0" err="1" smtClean="0"/>
              <a:t>r,d</a:t>
            </a:r>
            <a:r>
              <a:rPr lang="en-US" sz="2400" dirty="0" smtClean="0"/>
              <a:t>),R(</a:t>
            </a:r>
            <a:r>
              <a:rPr lang="en-US" sz="2400" u="sng" dirty="0" err="1" smtClean="0"/>
              <a:t>c,d</a:t>
            </a:r>
            <a:r>
              <a:rPr lang="en-US" sz="2400" dirty="0" err="1" smtClean="0"/>
              <a:t>,’High</a:t>
            </a:r>
            <a:r>
              <a:rPr lang="en-US" sz="2400" dirty="0" smtClean="0"/>
              <a:t>’)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3048000"/>
            <a:ext cx="44958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“Chef and restaurant pairs where chef serves a highly rated dish”</a:t>
            </a:r>
            <a:endParaRPr lang="en-US" sz="2000" i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200400" y="4739640"/>
          <a:ext cx="57912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1524000"/>
                <a:gridCol w="838200"/>
                <a:gridCol w="2667000"/>
              </a:tblGrid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0.72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p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</a:t>
                      </a:r>
                      <a:r>
                        <a:rPr lang="en-US" sz="2400" dirty="0" smtClean="0"/>
                        <a:t>q</a:t>
                      </a:r>
                      <a:r>
                        <a:rPr lang="en-US" sz="2400" baseline="-25000" dirty="0" smtClean="0"/>
                        <a:t>1</a:t>
                      </a:r>
                    </a:p>
                  </a:txBody>
                  <a:tcPr/>
                </a:tc>
              </a:tr>
              <a:tr h="414238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˅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004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8486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2" name="Rounded Rectangle 21"/>
          <p:cNvSpPr/>
          <p:nvPr/>
        </p:nvSpPr>
        <p:spPr>
          <a:xfrm flipV="1">
            <a:off x="6858000" y="5181600"/>
            <a:ext cx="3048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400800" y="5181600"/>
            <a:ext cx="304800" cy="38100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973FB56F-8FA1-42B8-87B0-78364C6F1D2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114800" y="1355725"/>
          <a:ext cx="373380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1238943"/>
                <a:gridCol w="875606"/>
                <a:gridCol w="685802"/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924800" y="1736725"/>
            <a:ext cx="3810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11430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[R&amp;S 07]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76600" y="1752600"/>
            <a:ext cx="381000" cy="38100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29000" y="4114800"/>
            <a:ext cx="52578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"/>
              </a:rPr>
              <a:t>→</a:t>
            </a:r>
            <a:r>
              <a:rPr lang="en-US" sz="2400" dirty="0" smtClean="0"/>
              <a:t>`Tom’, </a:t>
            </a: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"/>
              </a:rPr>
              <a:t>→ `</a:t>
            </a:r>
            <a:r>
              <a:rPr lang="en-US" sz="2400" dirty="0" smtClean="0"/>
              <a:t>D. Lounge’,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"/>
              </a:rPr>
              <a:t>→`</a:t>
            </a:r>
            <a:r>
              <a:rPr lang="en-US" sz="2400" dirty="0" smtClean="0"/>
              <a:t>Crab’}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2590800" y="51816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76600" y="6172200"/>
            <a:ext cx="22860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0.72 = 0.9 * 0.8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1" grpId="0"/>
      <p:bldP spid="12" grpId="0"/>
      <p:bldP spid="13" grpId="0" animBg="1"/>
      <p:bldP spid="21" grpId="0"/>
      <p:bldP spid="22" grpId="0" animBg="1"/>
      <p:bldP spid="23" grpId="0" animBg="1"/>
      <p:bldP spid="14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9248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Views in BID </a:t>
            </a:r>
            <a:r>
              <a:rPr lang="en-US" dirty="0" err="1" smtClean="0"/>
              <a:t>pDBs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55725"/>
          <a:ext cx="3048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316"/>
                <a:gridCol w="1524000"/>
                <a:gridCol w="641684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.Kitchen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044505"/>
          <a:ext cx="2133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62000"/>
              </a:tblGrid>
              <a:tr h="325265"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Dish</a:t>
                      </a:r>
                      <a:endParaRPr lang="en-US" dirty="0"/>
                    </a:p>
                  </a:txBody>
                  <a:tcPr/>
                </a:tc>
              </a:tr>
              <a:tr h="354345"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54345">
                <a:tc>
                  <a:txBody>
                    <a:bodyPr/>
                    <a:lstStyle/>
                    <a:p>
                      <a:r>
                        <a:rPr lang="en-US" dirty="0" smtClean="0"/>
                        <a:t>P.</a:t>
                      </a:r>
                      <a:r>
                        <a:rPr lang="en-US" baseline="0" dirty="0" smtClean="0"/>
                        <a:t>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25265"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Lamb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24987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W(</a:t>
            </a:r>
            <a:r>
              <a:rPr lang="en-US" sz="2000" u="sng" dirty="0" err="1" smtClean="0"/>
              <a:t>Chef,Restaurant</a:t>
            </a:r>
            <a:r>
              <a:rPr lang="en-US" sz="2000" dirty="0" smtClean="0"/>
              <a:t>) </a:t>
            </a:r>
            <a:r>
              <a:rPr lang="en-US" sz="2000" i="1" dirty="0" err="1" smtClean="0"/>
              <a:t>WorksAt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152400" y="4556125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S(</a:t>
            </a:r>
            <a:r>
              <a:rPr lang="en-US" dirty="0" err="1" smtClean="0"/>
              <a:t>Restaurant,Dish</a:t>
            </a:r>
            <a:r>
              <a:rPr lang="en-US" dirty="0" smtClean="0"/>
              <a:t>) </a:t>
            </a:r>
            <a:r>
              <a:rPr lang="en-US" i="1" dirty="0" smtClean="0"/>
              <a:t>Serves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4225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R(</a:t>
            </a:r>
            <a:r>
              <a:rPr lang="en-US" u="sng" dirty="0" err="1" smtClean="0"/>
              <a:t>Chef,Dish</a:t>
            </a:r>
            <a:r>
              <a:rPr lang="en-US" dirty="0" err="1" smtClean="0"/>
              <a:t>,Rate</a:t>
            </a:r>
            <a:r>
              <a:rPr lang="en-US" dirty="0" smtClean="0"/>
              <a:t>) </a:t>
            </a:r>
            <a:r>
              <a:rPr lang="en-US" i="1" dirty="0" smtClean="0"/>
              <a:t>Rated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200400" y="4632325"/>
          <a:ext cx="57912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1524000"/>
                <a:gridCol w="838200"/>
                <a:gridCol w="2667000"/>
              </a:tblGrid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0.72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p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</a:t>
                      </a:r>
                      <a:r>
                        <a:rPr lang="en-US" sz="2400" dirty="0" smtClean="0"/>
                        <a:t>q</a:t>
                      </a:r>
                      <a:r>
                        <a:rPr lang="en-US" sz="2400" baseline="-25000" dirty="0" smtClean="0"/>
                        <a:t>1</a:t>
                      </a:r>
                    </a:p>
                  </a:txBody>
                  <a:tcPr/>
                </a:tc>
              </a:tr>
              <a:tr h="414238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˅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004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8486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2" name="Rounded Rectangle 21"/>
          <p:cNvSpPr/>
          <p:nvPr/>
        </p:nvSpPr>
        <p:spPr>
          <a:xfrm flipV="1">
            <a:off x="6858000" y="5105400"/>
            <a:ext cx="3048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10400" y="5562600"/>
            <a:ext cx="3048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5730875"/>
            <a:ext cx="2133600" cy="365125"/>
          </a:xfrm>
        </p:spPr>
        <p:txBody>
          <a:bodyPr/>
          <a:lstStyle/>
          <a:p>
            <a:fld id="{973FB56F-8FA1-42B8-87B0-78364C6F1D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257800"/>
            <a:ext cx="2971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View has correlations</a:t>
            </a:r>
            <a:endParaRPr lang="en-US" sz="24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114800" y="1355725"/>
          <a:ext cx="373380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1238943"/>
                <a:gridCol w="875606"/>
                <a:gridCol w="685802"/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924800" y="1736725"/>
            <a:ext cx="3810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11430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[R&amp;S 07]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6167735"/>
            <a:ext cx="8686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Thm</a:t>
            </a:r>
            <a:r>
              <a:rPr lang="en-US" sz="2400" dirty="0" smtClean="0"/>
              <a:t> </a:t>
            </a:r>
            <a:r>
              <a:rPr lang="en-US" sz="2400" b="1" dirty="0" smtClean="0"/>
              <a:t>[ </a:t>
            </a:r>
            <a:r>
              <a:rPr lang="en-US" sz="2400" b="1" dirty="0" err="1" smtClean="0"/>
              <a:t>R,Dalvi,S</a:t>
            </a:r>
            <a:r>
              <a:rPr lang="en-US" sz="2400" b="1" dirty="0" smtClean="0"/>
              <a:t> ’07] BID are complete with the addition of views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3675221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V(</a:t>
            </a:r>
            <a:r>
              <a:rPr lang="en-US" sz="2400" dirty="0" err="1" smtClean="0"/>
              <a:t>c,r</a:t>
            </a:r>
            <a:r>
              <a:rPr lang="en-US" sz="2400" dirty="0" smtClean="0"/>
              <a:t>) :- W(</a:t>
            </a:r>
            <a:r>
              <a:rPr lang="en-US" sz="2400" u="sng" dirty="0" err="1" smtClean="0"/>
              <a:t>c,r</a:t>
            </a:r>
            <a:r>
              <a:rPr lang="en-US" sz="2400" dirty="0" smtClean="0"/>
              <a:t>),S(</a:t>
            </a:r>
            <a:r>
              <a:rPr lang="en-US" sz="2400" dirty="0" err="1" smtClean="0"/>
              <a:t>r,d</a:t>
            </a:r>
            <a:r>
              <a:rPr lang="en-US" sz="2400" dirty="0" smtClean="0"/>
              <a:t>),R(</a:t>
            </a:r>
            <a:r>
              <a:rPr lang="en-US" sz="2400" u="sng" dirty="0" err="1" smtClean="0"/>
              <a:t>c,d</a:t>
            </a:r>
            <a:r>
              <a:rPr lang="en-US" sz="2400" dirty="0" err="1" smtClean="0"/>
              <a:t>,’High</a:t>
            </a:r>
            <a:r>
              <a:rPr lang="en-US" sz="2400" dirty="0" smtClean="0"/>
              <a:t>’)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581400" y="3048000"/>
            <a:ext cx="44958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“Chef and restaurant pairs where chef serves a highly rated dish”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14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Block-based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Brief review of representation &amp; QP</a:t>
            </a:r>
          </a:p>
          <a:p>
            <a:endParaRPr lang="en-US" dirty="0" smtClean="0"/>
          </a:p>
          <a:p>
            <a:r>
              <a:rPr lang="en-US" dirty="0" smtClean="0"/>
              <a:t>Views in Block-based databases</a:t>
            </a:r>
          </a:p>
          <a:p>
            <a:pPr lvl="1"/>
            <a:r>
              <a:rPr lang="en-US" dirty="0" smtClean="0"/>
              <a:t>Views introduce correlations.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 Strategies for View Processing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Eager Materialization (Compile time)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Lazy Materialization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Approximate Materialization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4267200"/>
            <a:ext cx="27432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Allow scaling to GBs of relational data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0" y="4572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 of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Data are </a:t>
            </a:r>
            <a:r>
              <a:rPr lang="en-US" i="1" dirty="0" smtClean="0"/>
              <a:t>uncertain</a:t>
            </a:r>
            <a:r>
              <a:rPr lang="en-US" dirty="0" smtClean="0"/>
              <a:t> in many applications</a:t>
            </a:r>
          </a:p>
          <a:p>
            <a:pPr lvl="1"/>
            <a:r>
              <a:rPr lang="en-US" dirty="0" smtClean="0"/>
              <a:t>Business: </a:t>
            </a:r>
            <a:r>
              <a:rPr lang="en-US" dirty="0" err="1" smtClean="0"/>
              <a:t>Dedup</a:t>
            </a:r>
            <a:r>
              <a:rPr lang="en-US" dirty="0" smtClean="0"/>
              <a:t>, Info. Extraction</a:t>
            </a:r>
          </a:p>
          <a:p>
            <a:pPr lvl="1"/>
            <a:r>
              <a:rPr lang="en-US" dirty="0" smtClean="0"/>
              <a:t>Data from physical-world: RFID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u="sng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2C8AC1EF-D0D6-44C0-B3DC-DAF19AFE11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Diamond_Recolored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133600"/>
            <a:ext cx="2136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794125"/>
            <a:ext cx="7391400" cy="52322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Probabilistic DBs (</a:t>
            </a:r>
            <a:r>
              <a:rPr lang="en-US" sz="2800" dirty="0" err="1" smtClean="0"/>
              <a:t>pDBs</a:t>
            </a:r>
            <a:r>
              <a:rPr lang="en-US" sz="2800" dirty="0" smtClean="0"/>
              <a:t>) manage uncertainty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413905"/>
            <a:ext cx="73914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Integrate, Query, and Build Applications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237460"/>
            <a:ext cx="6553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Value</a:t>
            </a:r>
            <a:r>
              <a:rPr lang="en-US" sz="2400" dirty="0" smtClean="0"/>
              <a:t>: Higher recall, without loss of precision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63849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927725"/>
            <a:ext cx="5943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DB Niche: Community that </a:t>
            </a:r>
            <a:r>
              <a:rPr lang="en-US" sz="2400" i="1" dirty="0" smtClean="0"/>
              <a:t>knows</a:t>
            </a:r>
            <a:r>
              <a:rPr lang="en-US" sz="2400" dirty="0" smtClean="0"/>
              <a:t> scale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Materialization of BID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Why?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Lineage can be much larger than 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do expensive prob. computations </a:t>
            </a:r>
            <a:r>
              <a:rPr lang="en-US" i="1" dirty="0" smtClean="0"/>
              <a:t>off-line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view directly in </a:t>
            </a:r>
            <a:r>
              <a:rPr lang="en-US" i="1" dirty="0" smtClean="0"/>
              <a:t>safe-plan</a:t>
            </a:r>
            <a:r>
              <a:rPr lang="en-US" dirty="0" smtClean="0"/>
              <a:t> optimizer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Interleave Monte-Carlo Sampling with </a:t>
            </a:r>
            <a:r>
              <a:rPr lang="en-US" i="1" dirty="0" smtClean="0"/>
              <a:t>safe-plan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86600" y="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 coming…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430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[R&amp;S 07]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77580"/>
            <a:ext cx="9144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u="sng" dirty="0" smtClean="0"/>
              <a:t>Catch</a:t>
            </a:r>
            <a:r>
              <a:rPr lang="en-US" sz="2800" b="1" dirty="0" smtClean="0"/>
              <a:t>: need that </a:t>
            </a:r>
            <a:r>
              <a:rPr lang="en-US" sz="2800" b="1" dirty="0" err="1" smtClean="0"/>
              <a:t>tuples</a:t>
            </a:r>
            <a:r>
              <a:rPr lang="en-US" sz="2800" b="1" dirty="0" smtClean="0"/>
              <a:t> are independent for </a:t>
            </a:r>
            <a:r>
              <a:rPr lang="en-US" sz="2800" b="1" i="1" dirty="0" smtClean="0"/>
              <a:t>any</a:t>
            </a:r>
            <a:r>
              <a:rPr lang="en-US" sz="2800" b="1" dirty="0" smtClean="0"/>
              <a:t> instance.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6400800"/>
            <a:ext cx="2590800" cy="461665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independence test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19799" y="2133600"/>
          <a:ext cx="3124201" cy="114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1524000"/>
                <a:gridCol w="838200"/>
              </a:tblGrid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0.72</a:t>
                      </a:r>
                      <a:endParaRPr lang="en-US" dirty="0" smtClean="0"/>
                    </a:p>
                  </a:txBody>
                  <a:tcPr/>
                </a:tc>
              </a:tr>
              <a:tr h="414238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" y="2072640"/>
          <a:ext cx="47244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1524000"/>
                <a:gridCol w="838200"/>
                <a:gridCol w="1600200"/>
              </a:tblGrid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0.72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</a:t>
                      </a:r>
                      <a:r>
                        <a:rPr lang="en-US" sz="2400" dirty="0" smtClean="0"/>
                        <a:t>q</a:t>
                      </a:r>
                      <a:r>
                        <a:rPr lang="en-US" sz="2400" baseline="-25000" dirty="0" smtClean="0"/>
                        <a:t>1</a:t>
                      </a:r>
                    </a:p>
                  </a:txBody>
                  <a:tcPr/>
                </a:tc>
              </a:tr>
              <a:tr h="414238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˅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43400" y="3424535"/>
            <a:ext cx="4343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 smtClean="0"/>
              <a:t>pDB</a:t>
            </a:r>
            <a:r>
              <a:rPr lang="en-US" sz="2400" dirty="0" smtClean="0"/>
              <a:t> analog of</a:t>
            </a:r>
            <a:r>
              <a:rPr lang="en-US" sz="2400" i="1" dirty="0" smtClean="0"/>
              <a:t> Materialized Views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4953000" y="25146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5334000"/>
            <a:ext cx="4191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400" i="1" dirty="0" smtClean="0"/>
              <a:t>Allows GB scale </a:t>
            </a:r>
            <a:r>
              <a:rPr lang="en-US" sz="2400" i="1" dirty="0" err="1" smtClean="0"/>
              <a:t>pDB</a:t>
            </a:r>
            <a:r>
              <a:rPr lang="en-US" sz="2400" i="1" dirty="0" smtClean="0"/>
              <a:t> processing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1447800"/>
            <a:ext cx="62484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Idea: Throw away the lineage, process views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2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352799" y="4724400"/>
          <a:ext cx="47244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1524000"/>
                <a:gridCol w="838200"/>
                <a:gridCol w="1600200"/>
              </a:tblGrid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8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0.72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p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</a:t>
                      </a:r>
                      <a:r>
                        <a:rPr lang="en-US" sz="2400" dirty="0" smtClean="0"/>
                        <a:t>q</a:t>
                      </a:r>
                      <a:r>
                        <a:rPr lang="en-US" sz="2400" baseline="-25000" dirty="0" smtClean="0"/>
                        <a:t>1</a:t>
                      </a:r>
                    </a:p>
                  </a:txBody>
                  <a:tcPr/>
                </a:tc>
              </a:tr>
              <a:tr h="414238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˅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9248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Eager Materialization of </a:t>
            </a:r>
            <a:r>
              <a:rPr lang="en-US" dirty="0" err="1" smtClean="0"/>
              <a:t>pDB</a:t>
            </a:r>
            <a:r>
              <a:rPr lang="en-US" dirty="0" smtClean="0"/>
              <a:t>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55725"/>
          <a:ext cx="3048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316"/>
                <a:gridCol w="1524000"/>
                <a:gridCol w="641684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.Kitchen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044505"/>
          <a:ext cx="2133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62000"/>
              </a:tblGrid>
              <a:tr h="325265"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Dish</a:t>
                      </a:r>
                      <a:endParaRPr lang="en-US" dirty="0"/>
                    </a:p>
                  </a:txBody>
                  <a:tcPr/>
                </a:tc>
              </a:tr>
              <a:tr h="354345"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54345">
                <a:tc>
                  <a:txBody>
                    <a:bodyPr/>
                    <a:lstStyle/>
                    <a:p>
                      <a:r>
                        <a:rPr lang="en-US" dirty="0" smtClean="0"/>
                        <a:t>P.</a:t>
                      </a:r>
                      <a:r>
                        <a:rPr lang="en-US" baseline="0" dirty="0" smtClean="0"/>
                        <a:t>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25265"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Lamb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24987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W(</a:t>
            </a:r>
            <a:r>
              <a:rPr lang="en-US" sz="2000" u="sng" dirty="0" err="1" smtClean="0"/>
              <a:t>Chef,Restaurant</a:t>
            </a:r>
            <a:r>
              <a:rPr lang="en-US" sz="2000" dirty="0" smtClean="0"/>
              <a:t>) </a:t>
            </a:r>
            <a:r>
              <a:rPr lang="en-US" sz="2000" i="1" dirty="0" err="1" smtClean="0"/>
              <a:t>WorksAt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152400" y="4556125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S(</a:t>
            </a:r>
            <a:r>
              <a:rPr lang="en-US" dirty="0" err="1" smtClean="0"/>
              <a:t>Restaurant,Dish</a:t>
            </a:r>
            <a:r>
              <a:rPr lang="en-US" dirty="0" smtClean="0"/>
              <a:t>) </a:t>
            </a:r>
            <a:r>
              <a:rPr lang="en-US" i="1" dirty="0" smtClean="0"/>
              <a:t>Serves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4225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R(</a:t>
            </a:r>
            <a:r>
              <a:rPr lang="en-US" u="sng" dirty="0" err="1" smtClean="0"/>
              <a:t>Chef,Dish</a:t>
            </a:r>
            <a:r>
              <a:rPr lang="en-US" dirty="0" err="1" smtClean="0"/>
              <a:t>,Rate</a:t>
            </a:r>
            <a:r>
              <a:rPr lang="en-US" dirty="0" smtClean="0"/>
              <a:t>) </a:t>
            </a:r>
            <a:r>
              <a:rPr lang="en-US" i="1" dirty="0" smtClean="0"/>
              <a:t>Rated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3522821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V(</a:t>
            </a:r>
            <a:r>
              <a:rPr lang="en-US" sz="2400" dirty="0" err="1" smtClean="0"/>
              <a:t>c,r</a:t>
            </a:r>
            <a:r>
              <a:rPr lang="en-US" sz="2400" dirty="0" smtClean="0"/>
              <a:t>) :- W(</a:t>
            </a:r>
            <a:r>
              <a:rPr lang="en-US" sz="2400" u="sng" dirty="0" err="1" smtClean="0"/>
              <a:t>c,r</a:t>
            </a:r>
            <a:r>
              <a:rPr lang="en-US" sz="2400" dirty="0" smtClean="0"/>
              <a:t>),S(</a:t>
            </a:r>
            <a:r>
              <a:rPr lang="en-US" sz="2400" dirty="0" err="1" smtClean="0"/>
              <a:t>r,d</a:t>
            </a:r>
            <a:r>
              <a:rPr lang="en-US" sz="2400" dirty="0" smtClean="0"/>
              <a:t>),R(</a:t>
            </a:r>
            <a:r>
              <a:rPr lang="en-US" sz="2400" u="sng" dirty="0" err="1" smtClean="0"/>
              <a:t>c,d</a:t>
            </a:r>
            <a:r>
              <a:rPr lang="en-US" sz="2400" dirty="0" err="1" smtClean="0"/>
              <a:t>,’High</a:t>
            </a:r>
            <a:r>
              <a:rPr lang="en-US" sz="2400" dirty="0" smtClean="0"/>
              <a:t>’)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2743200"/>
            <a:ext cx="44958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“Chef and restaurant pairs where chef serves a highly rated dish”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8486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2" name="Rounded Rectangle 21"/>
          <p:cNvSpPr/>
          <p:nvPr/>
        </p:nvSpPr>
        <p:spPr>
          <a:xfrm flipV="1">
            <a:off x="6934200" y="5181600"/>
            <a:ext cx="381000" cy="304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86600" y="5638800"/>
            <a:ext cx="381000" cy="304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5807075"/>
            <a:ext cx="2133600" cy="365125"/>
          </a:xfrm>
        </p:spPr>
        <p:txBody>
          <a:bodyPr/>
          <a:lstStyle/>
          <a:p>
            <a:fld id="{973FB56F-8FA1-42B8-87B0-78364C6F1D2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" y="5089525"/>
            <a:ext cx="2971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understand </a:t>
            </a:r>
            <a:r>
              <a:rPr lang="en-US" sz="2400" dirty="0" err="1" smtClean="0"/>
              <a:t>w.o</a:t>
            </a:r>
            <a:r>
              <a:rPr lang="en-US" sz="2400" dirty="0" smtClean="0"/>
              <a:t>. lineage?</a:t>
            </a:r>
            <a:endParaRPr lang="en-US" sz="24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114800" y="1355725"/>
          <a:ext cx="373380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1238943"/>
                <a:gridCol w="875606"/>
                <a:gridCol w="685802"/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924800" y="1736725"/>
            <a:ext cx="3810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11430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[R&amp;S 07]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6248400"/>
            <a:ext cx="70104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every probabilistic view is good for materialization!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2" grpId="0" animBg="1"/>
      <p:bldP spid="23" grpId="0" animBg="1"/>
      <p:bldP spid="27" grpId="0" animBg="1"/>
      <p:bldP spid="14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8486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Eager Materialization of </a:t>
            </a:r>
            <a:r>
              <a:rPr lang="en-US" dirty="0" err="1" smtClean="0"/>
              <a:t>pDB</a:t>
            </a:r>
            <a:r>
              <a:rPr lang="en-US" dirty="0" smtClean="0"/>
              <a:t>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55725"/>
          <a:ext cx="3048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316"/>
                <a:gridCol w="1524000"/>
                <a:gridCol w="641684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.Kitchen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044505"/>
          <a:ext cx="2133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62000"/>
              </a:tblGrid>
              <a:tr h="325265"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Dish</a:t>
                      </a:r>
                      <a:endParaRPr lang="en-US" dirty="0"/>
                    </a:p>
                  </a:txBody>
                  <a:tcPr/>
                </a:tc>
              </a:tr>
              <a:tr h="354345">
                <a:tc>
                  <a:txBody>
                    <a:bodyPr/>
                    <a:lstStyle/>
                    <a:p>
                      <a:r>
                        <a:rPr lang="en-US" dirty="0" smtClean="0"/>
                        <a:t>D. Lounge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54345">
                <a:tc>
                  <a:txBody>
                    <a:bodyPr/>
                    <a:lstStyle/>
                    <a:p>
                      <a:r>
                        <a:rPr lang="en-US" dirty="0" smtClean="0"/>
                        <a:t>P.</a:t>
                      </a:r>
                      <a:r>
                        <a:rPr lang="en-US" baseline="0" dirty="0" smtClean="0"/>
                        <a:t>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25265">
                <a:tc>
                  <a:txBody>
                    <a:bodyPr/>
                    <a:lstStyle/>
                    <a:p>
                      <a:r>
                        <a:rPr lang="en-US" dirty="0" smtClean="0"/>
                        <a:t>P. Kitchen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Lamb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24987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W(</a:t>
            </a:r>
            <a:r>
              <a:rPr lang="en-US" sz="2000" u="sng" dirty="0" err="1" smtClean="0"/>
              <a:t>Chef,Restaurant</a:t>
            </a:r>
            <a:r>
              <a:rPr lang="en-US" sz="2000" dirty="0" smtClean="0"/>
              <a:t>) </a:t>
            </a:r>
            <a:r>
              <a:rPr lang="en-US" sz="2000" i="1" dirty="0" err="1" smtClean="0"/>
              <a:t>WorksAt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152400" y="4556125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S(</a:t>
            </a:r>
            <a:r>
              <a:rPr lang="en-US" dirty="0" err="1" smtClean="0"/>
              <a:t>Restaurant,Dish</a:t>
            </a:r>
            <a:r>
              <a:rPr lang="en-US" dirty="0" smtClean="0"/>
              <a:t>) </a:t>
            </a:r>
            <a:r>
              <a:rPr lang="en-US" i="1" dirty="0" smtClean="0"/>
              <a:t>Serves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4225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R(</a:t>
            </a:r>
            <a:r>
              <a:rPr lang="en-US" u="sng" dirty="0" err="1" smtClean="0"/>
              <a:t>Chef,Dish</a:t>
            </a:r>
            <a:r>
              <a:rPr lang="en-US" dirty="0" err="1" smtClean="0"/>
              <a:t>,Rate</a:t>
            </a:r>
            <a:r>
              <a:rPr lang="en-US" dirty="0" smtClean="0"/>
              <a:t>) </a:t>
            </a:r>
            <a:r>
              <a:rPr lang="en-US" i="1" dirty="0" smtClean="0"/>
              <a:t>Rated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2952690"/>
            <a:ext cx="4953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“chefs that serve a highly rated dish”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8486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5807075"/>
            <a:ext cx="2133600" cy="365125"/>
          </a:xfrm>
        </p:spPr>
        <p:txBody>
          <a:bodyPr/>
          <a:lstStyle/>
          <a:p>
            <a:fld id="{973FB56F-8FA1-42B8-87B0-78364C6F1D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" y="5089525"/>
            <a:ext cx="2971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understand </a:t>
            </a:r>
            <a:r>
              <a:rPr lang="en-US" sz="2400" dirty="0" err="1" smtClean="0"/>
              <a:t>w.o</a:t>
            </a:r>
            <a:r>
              <a:rPr lang="en-US" sz="2400" dirty="0" smtClean="0"/>
              <a:t>. lineage?</a:t>
            </a:r>
            <a:endParaRPr lang="en-US" sz="24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114800" y="1355725"/>
          <a:ext cx="373380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1238943"/>
                <a:gridCol w="875606"/>
                <a:gridCol w="685802"/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0"/>
            <a:ext cx="11430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[R&amp;S 07]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3581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(c) :- W(</a:t>
            </a:r>
            <a:r>
              <a:rPr lang="en-US" sz="2400" u="sng" dirty="0" err="1" smtClean="0"/>
              <a:t>c,r</a:t>
            </a:r>
            <a:r>
              <a:rPr lang="en-US" sz="2400" dirty="0" smtClean="0"/>
              <a:t>),S(</a:t>
            </a:r>
            <a:r>
              <a:rPr lang="en-US" sz="2400" dirty="0" err="1" smtClean="0"/>
              <a:t>r,d</a:t>
            </a:r>
            <a:r>
              <a:rPr lang="en-US" sz="2400" dirty="0" smtClean="0"/>
              <a:t>),R(</a:t>
            </a:r>
            <a:r>
              <a:rPr lang="en-US" sz="2400" u="sng" dirty="0" err="1" smtClean="0"/>
              <a:t>c,d,</a:t>
            </a:r>
            <a:r>
              <a:rPr lang="en-US" sz="2400" dirty="0" err="1" smtClean="0"/>
              <a:t>’High</a:t>
            </a:r>
            <a:r>
              <a:rPr lang="en-US" sz="2400" dirty="0" smtClean="0"/>
              <a:t>’)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5105400"/>
            <a:ext cx="4114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could such a </a:t>
            </a:r>
            <a:r>
              <a:rPr lang="en-US" sz="2400" dirty="0" err="1" smtClean="0"/>
              <a:t>tuple</a:t>
            </a:r>
            <a:r>
              <a:rPr lang="en-US" sz="2400" dirty="0" smtClean="0"/>
              <a:t> live?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581400" y="6019800"/>
            <a:ext cx="4876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a good choice for materialization</a:t>
            </a:r>
            <a:endParaRPr lang="en-US" sz="24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5200" y="4114800"/>
            <a:ext cx="4876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Obs</a:t>
            </a:r>
            <a:r>
              <a:rPr lang="en-US" sz="2400" i="1" dirty="0" smtClean="0"/>
              <a:t>: if no prob. </a:t>
            </a:r>
            <a:r>
              <a:rPr lang="en-US" sz="2400" i="1" dirty="0" err="1" smtClean="0"/>
              <a:t>tuple</a:t>
            </a:r>
            <a:r>
              <a:rPr lang="en-US" sz="2400" i="1" dirty="0" smtClean="0"/>
              <a:t> shared by two chefs, then they are independent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5" grpId="0"/>
      <p:bldP spid="28" grpId="0" animBg="1"/>
      <p:bldP spid="3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Thm</a:t>
            </a:r>
            <a:r>
              <a:rPr lang="en-US" dirty="0" smtClean="0"/>
              <a:t>: Deciding if a view is </a:t>
            </a:r>
            <a:r>
              <a:rPr lang="en-US" dirty="0" err="1" smtClean="0"/>
              <a:t>representable</a:t>
            </a:r>
            <a:r>
              <a:rPr lang="en-US" dirty="0" smtClean="0"/>
              <a:t> as a BID is decidable &amp; NP-Hard (Complete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Good News</a:t>
            </a:r>
            <a:r>
              <a:rPr lang="en-US" dirty="0" smtClean="0"/>
              <a:t>: Simple but cautious test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err="1" smtClean="0"/>
              <a:t>Thm</a:t>
            </a:r>
            <a:r>
              <a:rPr lang="en-US" dirty="0" smtClean="0"/>
              <a:t>: If view has no self-joins, test is complete.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view good or bad?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200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</a:t>
            </a:r>
            <a:r>
              <a:rPr lang="en-US" sz="2400" dirty="0" err="1" smtClean="0"/>
              <a:t>c,r</a:t>
            </a:r>
            <a:r>
              <a:rPr lang="en-US" sz="2400" dirty="0" smtClean="0"/>
              <a:t>) :- W(</a:t>
            </a:r>
            <a:r>
              <a:rPr lang="en-US" sz="2400" u="sng" dirty="0" err="1" smtClean="0"/>
              <a:t>c,r</a:t>
            </a:r>
            <a:r>
              <a:rPr lang="en-US" sz="2400" dirty="0" smtClean="0"/>
              <a:t>),S(</a:t>
            </a:r>
            <a:r>
              <a:rPr lang="en-US" sz="2400" dirty="0" err="1" smtClean="0"/>
              <a:t>r,d</a:t>
            </a:r>
            <a:r>
              <a:rPr lang="en-US" sz="2400" dirty="0" smtClean="0"/>
              <a:t>),R(</a:t>
            </a:r>
            <a:r>
              <a:rPr lang="en-US" sz="2400" u="sng" dirty="0" err="1" smtClean="0"/>
              <a:t>c,d</a:t>
            </a:r>
            <a:r>
              <a:rPr lang="en-US" sz="2400" dirty="0" err="1" smtClean="0"/>
              <a:t>,’High</a:t>
            </a:r>
            <a:r>
              <a:rPr lang="en-US" sz="2400" dirty="0" smtClean="0"/>
              <a:t>’)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657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(c)  :- W(</a:t>
            </a:r>
            <a:r>
              <a:rPr lang="en-US" sz="2400" u="sng" dirty="0" err="1" smtClean="0"/>
              <a:t>c,r</a:t>
            </a:r>
            <a:r>
              <a:rPr lang="en-US" sz="2400" dirty="0" smtClean="0"/>
              <a:t>),S(</a:t>
            </a:r>
            <a:r>
              <a:rPr lang="en-US" sz="2400" dirty="0" err="1" smtClean="0"/>
              <a:t>r,d</a:t>
            </a:r>
            <a:r>
              <a:rPr lang="en-US" sz="2400" dirty="0" smtClean="0"/>
              <a:t>),R(</a:t>
            </a:r>
            <a:r>
              <a:rPr lang="en-US" sz="2400" u="sng" dirty="0" err="1" smtClean="0"/>
              <a:t>c,d</a:t>
            </a:r>
            <a:r>
              <a:rPr lang="en-US" sz="2400" dirty="0" err="1" smtClean="0"/>
              <a:t>,’High</a:t>
            </a:r>
            <a:r>
              <a:rPr lang="en-US" sz="2400" dirty="0" smtClean="0"/>
              <a:t>’)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B56F-8FA1-42B8-87B0-78364C6F1D2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392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1295400" y="4953000"/>
            <a:ext cx="6248400" cy="523220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wild, practical test almost always works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1430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[R&amp;S 07]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0"/>
            <a:ext cx="31242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Allows GB+ Scale QP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3276600"/>
            <a:ext cx="38862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Test: “Can a </a:t>
            </a:r>
            <a:r>
              <a:rPr lang="en-US" sz="2400" dirty="0" err="1" smtClean="0"/>
              <a:t>prob</a:t>
            </a:r>
            <a:r>
              <a:rPr lang="en-US" sz="2400" dirty="0" smtClean="0"/>
              <a:t> </a:t>
            </a:r>
            <a:r>
              <a:rPr lang="en-US" sz="2400" dirty="0" err="1" smtClean="0"/>
              <a:t>tuple</a:t>
            </a:r>
            <a:r>
              <a:rPr lang="en-US" sz="2400" dirty="0" smtClean="0"/>
              <a:t> unify with different heads?”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5867400"/>
            <a:ext cx="7543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NB: Also, can take into account query q, i.e. can we use V</a:t>
            </a:r>
            <a:r>
              <a:rPr lang="en-US" sz="2400" i="1" baseline="-25000" dirty="0" smtClean="0"/>
              <a:t>1  </a:t>
            </a:r>
            <a:r>
              <a:rPr lang="en-US" sz="2400" i="1" dirty="0" smtClean="0"/>
              <a:t> without the lineage to answer q?</a:t>
            </a:r>
            <a:endParaRPr lang="en-US" sz="2400" i="1" baseline="-25000" dirty="0"/>
          </a:p>
        </p:txBody>
      </p:sp>
      <p:sp>
        <p:nvSpPr>
          <p:cNvPr id="14" name="&quot;No&quot; Symbol 13"/>
          <p:cNvSpPr/>
          <p:nvPr/>
        </p:nvSpPr>
        <p:spPr>
          <a:xfrm>
            <a:off x="533400" y="3276600"/>
            <a:ext cx="381000" cy="3048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657600"/>
            <a:ext cx="9906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Block-based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Brief review of representation &amp; QP</a:t>
            </a:r>
          </a:p>
          <a:p>
            <a:endParaRPr lang="en-US" dirty="0" smtClean="0"/>
          </a:p>
          <a:p>
            <a:r>
              <a:rPr lang="en-US" dirty="0" smtClean="0"/>
              <a:t>Views in Block-based databases</a:t>
            </a:r>
          </a:p>
          <a:p>
            <a:pPr lvl="1"/>
            <a:r>
              <a:rPr lang="en-US" dirty="0" smtClean="0"/>
              <a:t>Views introduce correlations.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 Strategies for View Processing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Eager Materialization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Lazy Materialization (Runtime test)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Approximate Materialization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5257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Materialization of Block Views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800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Trio, queries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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Compute </a:t>
            </a:r>
            <a:r>
              <a:rPr lang="en-US" sz="3200" dirty="0" err="1" smtClean="0"/>
              <a:t>probs</a:t>
            </a:r>
            <a:r>
              <a:rPr lang="en-US" sz="3200" dirty="0" smtClean="0"/>
              <a:t> </a:t>
            </a:r>
            <a:r>
              <a:rPr lang="en-US" sz="3200" i="1" dirty="0" smtClean="0"/>
              <a:t>lazily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confidence computation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QP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Memoization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438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[Das </a:t>
            </a:r>
            <a:r>
              <a:rPr lang="en-US" sz="2000" b="1" dirty="0" err="1" smtClean="0">
                <a:solidFill>
                  <a:schemeClr val="bg1"/>
                </a:solidFill>
              </a:rPr>
              <a:t>Sarma</a:t>
            </a:r>
            <a:r>
              <a:rPr lang="en-US" sz="2000" b="1" dirty="0" smtClean="0">
                <a:solidFill>
                  <a:schemeClr val="bg1"/>
                </a:solidFill>
              </a:rPr>
              <a:t> et al 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676400"/>
            <a:ext cx="3733800" cy="83099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Reuse/</a:t>
            </a:r>
            <a:r>
              <a:rPr lang="en-US" sz="2400" b="1" dirty="0" err="1" smtClean="0"/>
              <a:t>memoization</a:t>
            </a:r>
            <a:r>
              <a:rPr lang="en-US" sz="2400" b="1" dirty="0" smtClean="0"/>
              <a:t> + Independence Check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562600"/>
            <a:ext cx="441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Check on lineage (instance data)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638800" y="50292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Compute only once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4572000" y="3886200"/>
            <a:ext cx="1371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0400" y="3886200"/>
            <a:ext cx="1371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5029200"/>
            <a:ext cx="53340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Cond</a:t>
            </a:r>
            <a:r>
              <a:rPr lang="en-US" sz="2400" b="1" dirty="0" smtClean="0">
                <a:solidFill>
                  <a:schemeClr val="bg1"/>
                </a:solidFill>
              </a:rPr>
              <a:t>: z and y </a:t>
            </a:r>
            <a:r>
              <a:rPr lang="en-US" sz="2400" b="1" i="1" dirty="0" smtClean="0">
                <a:solidFill>
                  <a:schemeClr val="bg1"/>
                </a:solidFill>
              </a:rPr>
              <a:t>independent</a:t>
            </a:r>
            <a:r>
              <a:rPr lang="en-US" sz="2400" b="1" dirty="0" smtClean="0">
                <a:solidFill>
                  <a:schemeClr val="bg1"/>
                </a:solidFill>
              </a:rPr>
              <a:t> of x1, x2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810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(z </a:t>
            </a:r>
            <a:r>
              <a:rPr lang="en-US" sz="2800" dirty="0" smtClean="0">
                <a:latin typeface="Times"/>
              </a:rPr>
              <a:t>˄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Times"/>
              </a:rPr>
              <a:t> ˅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Times"/>
              </a:rPr>
              <a:t>)) ˅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 smtClean="0">
                <a:latin typeface="Times"/>
              </a:rPr>
              <a:t> ˄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Times"/>
              </a:rPr>
              <a:t> ˅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Times"/>
              </a:rPr>
              <a:t>))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8" idx="0"/>
            <a:endCxn id="9" idx="4"/>
          </p:cNvCxnSpPr>
          <p:nvPr/>
        </p:nvCxnSpPr>
        <p:spPr>
          <a:xfrm rot="16200000" flipV="1">
            <a:off x="5810250" y="3790950"/>
            <a:ext cx="685800" cy="1790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  <a:endCxn id="10" idx="4"/>
          </p:cNvCxnSpPr>
          <p:nvPr/>
        </p:nvCxnSpPr>
        <p:spPr>
          <a:xfrm rot="5400000" flipH="1" flipV="1">
            <a:off x="7029450" y="4362450"/>
            <a:ext cx="68580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6096000"/>
            <a:ext cx="5638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NB: Technique extends to complex queries</a:t>
            </a:r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Lineage for Block Views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57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[R&amp;S 08 – </a:t>
            </a:r>
            <a:r>
              <a:rPr lang="en-US" sz="2000" b="1" u="sng" dirty="0" smtClean="0">
                <a:solidFill>
                  <a:schemeClr val="bg1"/>
                </a:solidFill>
              </a:rPr>
              <a:t>Here</a:t>
            </a:r>
            <a:r>
              <a:rPr lang="en-US" sz="2000" b="1" dirty="0" smtClean="0">
                <a:solidFill>
                  <a:schemeClr val="bg1"/>
                </a:solidFill>
              </a:rPr>
              <a:t>!]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8534400" cy="52322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Observation: Most of the lineage does not matter for QP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7239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Idea: Keep only </a:t>
            </a:r>
            <a:r>
              <a:rPr lang="en-US" sz="2800" i="1" dirty="0" smtClean="0"/>
              <a:t>important</a:t>
            </a:r>
            <a:r>
              <a:rPr lang="en-US" sz="2800" dirty="0" smtClean="0"/>
              <a:t> correlations (</a:t>
            </a:r>
            <a:r>
              <a:rPr lang="en-US" sz="2800" dirty="0" err="1" smtClean="0"/>
              <a:t>tuples</a:t>
            </a:r>
            <a:r>
              <a:rPr lang="en-US" sz="28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84582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Exists an approximate formula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, that </a:t>
            </a:r>
          </a:p>
          <a:p>
            <a:pPr marL="514350" indent="-514350">
              <a:buAutoNum type="arabicParenBoth"/>
            </a:pPr>
            <a:r>
              <a:rPr lang="en-US" sz="2800" dirty="0" smtClean="0"/>
              <a:t>implies the original formula </a:t>
            </a:r>
            <a:r>
              <a:rPr lang="en-US" sz="2800" dirty="0" smtClean="0">
                <a:latin typeface="Symbol" pitchFamily="18" charset="2"/>
              </a:rPr>
              <a:t>l</a:t>
            </a:r>
            <a:r>
              <a:rPr lang="en-US" sz="2800" dirty="0" smtClean="0"/>
              <a:t>  (conservative QP)</a:t>
            </a:r>
          </a:p>
          <a:p>
            <a:pPr marL="514350" indent="-514350">
              <a:buAutoNum type="arabicParenBoth"/>
            </a:pPr>
            <a:r>
              <a:rPr lang="en-US" sz="2800" dirty="0" smtClean="0"/>
              <a:t>has size is </a:t>
            </a:r>
            <a:r>
              <a:rPr lang="en-US" sz="2800" i="1" dirty="0" smtClean="0"/>
              <a:t>constant</a:t>
            </a:r>
            <a:r>
              <a:rPr lang="en-US" sz="2800" dirty="0" smtClean="0"/>
              <a:t> in the data. (orders </a:t>
            </a:r>
            <a:r>
              <a:rPr lang="en-US" sz="2800" dirty="0" err="1" smtClean="0"/>
              <a:t>smallers</a:t>
            </a:r>
            <a:r>
              <a:rPr lang="en-US" sz="2800" dirty="0" smtClean="0"/>
              <a:t>)</a:t>
            </a:r>
          </a:p>
          <a:p>
            <a:pPr marL="514350" indent="-514350">
              <a:buAutoNum type="arabicParenBoth"/>
            </a:pPr>
            <a:r>
              <a:rPr lang="en-US" sz="2800" dirty="0" smtClean="0"/>
              <a:t>agrees with original </a:t>
            </a:r>
            <a:r>
              <a:rPr lang="en-US" sz="2800" dirty="0" err="1" smtClean="0"/>
              <a:t>func</a:t>
            </a:r>
            <a:r>
              <a:rPr lang="en-US" sz="2800" dirty="0" smtClean="0"/>
              <a:t>. </a:t>
            </a:r>
            <a:r>
              <a:rPr lang="en-US" sz="2800" dirty="0" smtClean="0">
                <a:latin typeface="Symbol" pitchFamily="18" charset="2"/>
              </a:rPr>
              <a:t>l</a:t>
            </a:r>
            <a:r>
              <a:rPr lang="en-US" sz="2800" dirty="0" smtClean="0"/>
              <a:t> on </a:t>
            </a:r>
            <a:r>
              <a:rPr lang="en-US" sz="2800" i="1" dirty="0" smtClean="0"/>
              <a:t>arbitrarily</a:t>
            </a:r>
            <a:r>
              <a:rPr lang="en-US" sz="2800" dirty="0" smtClean="0"/>
              <a:t> many inputs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725180"/>
            <a:ext cx="8458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NB: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 is in the same language as </a:t>
            </a:r>
            <a:r>
              <a:rPr lang="en-US" sz="2800" dirty="0" smtClean="0">
                <a:latin typeface="Symbol" pitchFamily="18" charset="2"/>
              </a:rPr>
              <a:t>l</a:t>
            </a:r>
            <a:r>
              <a:rPr lang="en-US" sz="2800" dirty="0" smtClean="0"/>
              <a:t> so can use in </a:t>
            </a:r>
            <a:r>
              <a:rPr lang="en-US" sz="2800" dirty="0" err="1" smtClean="0"/>
              <a:t>pDBs</a:t>
            </a:r>
            <a:endParaRPr lang="en-US" sz="28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Block-based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Block-based models correlations via views</a:t>
            </a:r>
          </a:p>
          <a:p>
            <a:pPr lvl="1"/>
            <a:r>
              <a:rPr lang="en-US" dirty="0" smtClean="0"/>
              <a:t>Some correlations expensive to express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 Strategies for materialization:</a:t>
            </a:r>
          </a:p>
          <a:p>
            <a:pPr lvl="1"/>
            <a:r>
              <a:rPr lang="en-US" i="1" dirty="0" smtClean="0"/>
              <a:t>Eager: </a:t>
            </a:r>
            <a:r>
              <a:rPr lang="en-US" dirty="0" smtClean="0"/>
              <a:t>compile-time, exact</a:t>
            </a:r>
          </a:p>
          <a:p>
            <a:pPr lvl="1"/>
            <a:r>
              <a:rPr lang="en-US" i="1" dirty="0" smtClean="0"/>
              <a:t>Lazy</a:t>
            </a:r>
            <a:r>
              <a:rPr lang="en-US" dirty="0" smtClean="0"/>
              <a:t>: runtime, exact</a:t>
            </a:r>
          </a:p>
          <a:p>
            <a:pPr lvl="1"/>
            <a:r>
              <a:rPr lang="en-US" i="1" dirty="0" smtClean="0"/>
              <a:t>Approximate</a:t>
            </a:r>
            <a:r>
              <a:rPr lang="en-US" dirty="0" smtClean="0"/>
              <a:t>: runtime, approximate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6027003"/>
            <a:ext cx="4343400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Allow GBs sized </a:t>
            </a:r>
            <a:r>
              <a:rPr lang="en-US" sz="3200" dirty="0" err="1" smtClean="0"/>
              <a:t>pDBs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1. Discrete Block Based</a:t>
            </a:r>
          </a:p>
          <a:p>
            <a:pPr lvl="1"/>
            <a:r>
              <a:rPr lang="en-US" dirty="0" err="1" smtClean="0"/>
              <a:t>BID,x-tables,Lineage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2. Simple Factored</a:t>
            </a:r>
          </a:p>
          <a:p>
            <a:pPr lvl="1"/>
            <a:r>
              <a:rPr lang="en-US" dirty="0" err="1" smtClean="0"/>
              <a:t>Markovian</a:t>
            </a:r>
            <a:r>
              <a:rPr lang="en-US" dirty="0" smtClean="0"/>
              <a:t> Streams</a:t>
            </a:r>
          </a:p>
          <a:p>
            <a:pPr>
              <a:buNone/>
            </a:pPr>
            <a:r>
              <a:rPr lang="en-US" i="1" dirty="0" smtClean="0"/>
              <a:t>3. Sophisticated Factored</a:t>
            </a:r>
          </a:p>
          <a:p>
            <a:pPr lvl="1"/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dirty="0" err="1" smtClean="0"/>
              <a:t>MayBMS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4. Continuous Function</a:t>
            </a:r>
          </a:p>
          <a:p>
            <a:pPr lvl="1"/>
            <a:r>
              <a:rPr lang="en-US" dirty="0" err="1" smtClean="0"/>
              <a:t>Orion,MauveDB,MCDB</a:t>
            </a:r>
            <a:endParaRPr lang="en-US" dirty="0"/>
          </a:p>
        </p:txBody>
      </p:sp>
      <p:grpSp>
        <p:nvGrpSpPr>
          <p:cNvPr id="12" name="Group 27"/>
          <p:cNvGrpSpPr/>
          <p:nvPr/>
        </p:nvGrpSpPr>
        <p:grpSpPr>
          <a:xfrm>
            <a:off x="6400800" y="1828800"/>
            <a:ext cx="533400" cy="914400"/>
            <a:chOff x="5867400" y="1600200"/>
            <a:chExt cx="533400" cy="914400"/>
          </a:xfrm>
        </p:grpSpPr>
        <p:sp>
          <p:nvSpPr>
            <p:cNvPr id="4" name="Rectangle 3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400800" y="28956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31242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3528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35814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8" idx="3"/>
            <a:endCxn id="9" idx="3"/>
          </p:cNvCxnSpPr>
          <p:nvPr/>
        </p:nvCxnSpPr>
        <p:spPr>
          <a:xfrm>
            <a:off x="6934200" y="30099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6934200" y="32766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934200" y="35052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4"/>
          <p:cNvGrpSpPr/>
          <p:nvPr/>
        </p:nvGrpSpPr>
        <p:grpSpPr>
          <a:xfrm>
            <a:off x="6400800" y="4038600"/>
            <a:ext cx="533400" cy="914400"/>
            <a:chOff x="5867400" y="1600200"/>
            <a:chExt cx="533400" cy="914400"/>
          </a:xfrm>
        </p:grpSpPr>
        <p:sp>
          <p:nvSpPr>
            <p:cNvPr id="46" name="Rectangle 45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9"/>
          <p:cNvGrpSpPr/>
          <p:nvPr/>
        </p:nvGrpSpPr>
        <p:grpSpPr>
          <a:xfrm>
            <a:off x="7391400" y="4038600"/>
            <a:ext cx="533400" cy="914400"/>
            <a:chOff x="5867400" y="1600200"/>
            <a:chExt cx="533400" cy="914400"/>
          </a:xfrm>
        </p:grpSpPr>
        <p:sp>
          <p:nvSpPr>
            <p:cNvPr id="51" name="Rectangle 50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/>
          <p:cNvCxnSpPr>
            <a:stCxn id="46" idx="3"/>
            <a:endCxn id="52" idx="1"/>
          </p:cNvCxnSpPr>
          <p:nvPr/>
        </p:nvCxnSpPr>
        <p:spPr>
          <a:xfrm>
            <a:off x="6934200" y="41529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7" idx="3"/>
            <a:endCxn id="51" idx="1"/>
          </p:cNvCxnSpPr>
          <p:nvPr/>
        </p:nvCxnSpPr>
        <p:spPr>
          <a:xfrm flipV="1">
            <a:off x="6934200" y="41529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51" idx="1"/>
          </p:cNvCxnSpPr>
          <p:nvPr/>
        </p:nvCxnSpPr>
        <p:spPr>
          <a:xfrm>
            <a:off x="6934200" y="41529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34200" y="4418012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934200" y="45720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934200" y="45720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45720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4837112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6"/>
          <p:cNvGrpSpPr/>
          <p:nvPr/>
        </p:nvGrpSpPr>
        <p:grpSpPr>
          <a:xfrm>
            <a:off x="6400800" y="5257800"/>
            <a:ext cx="533400" cy="914400"/>
            <a:chOff x="5867400" y="1600200"/>
            <a:chExt cx="533400" cy="914400"/>
          </a:xfrm>
        </p:grpSpPr>
        <p:sp>
          <p:nvSpPr>
            <p:cNvPr id="68" name="Rectangle 67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>
            <a:off x="6934200" y="53721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43800" y="5181600"/>
            <a:ext cx="958515" cy="487278"/>
          </a:xfrm>
          <a:custGeom>
            <a:avLst/>
            <a:gdLst>
              <a:gd name="connsiteX0" fmla="*/ 0 w 958515"/>
              <a:gd name="connsiteY0" fmla="*/ 324852 h 487278"/>
              <a:gd name="connsiteX1" fmla="*/ 252663 w 958515"/>
              <a:gd name="connsiteY1" fmla="*/ 24063 h 487278"/>
              <a:gd name="connsiteX2" fmla="*/ 529389 w 958515"/>
              <a:gd name="connsiteY2" fmla="*/ 469231 h 487278"/>
              <a:gd name="connsiteX3" fmla="*/ 878305 w 958515"/>
              <a:gd name="connsiteY3" fmla="*/ 132347 h 487278"/>
              <a:gd name="connsiteX4" fmla="*/ 950494 w 958515"/>
              <a:gd name="connsiteY4" fmla="*/ 72189 h 487278"/>
              <a:gd name="connsiteX5" fmla="*/ 926431 w 958515"/>
              <a:gd name="connsiteY5" fmla="*/ 84221 h 48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515" h="487278">
                <a:moveTo>
                  <a:pt x="0" y="324852"/>
                </a:moveTo>
                <a:cubicBezTo>
                  <a:pt x="82216" y="162426"/>
                  <a:pt x="164432" y="0"/>
                  <a:pt x="252663" y="24063"/>
                </a:cubicBezTo>
                <a:cubicBezTo>
                  <a:pt x="340895" y="48126"/>
                  <a:pt x="425115" y="451184"/>
                  <a:pt x="529389" y="469231"/>
                </a:cubicBezTo>
                <a:cubicBezTo>
                  <a:pt x="633663" y="487278"/>
                  <a:pt x="808121" y="198520"/>
                  <a:pt x="878305" y="132347"/>
                </a:cubicBezTo>
                <a:cubicBezTo>
                  <a:pt x="948489" y="66174"/>
                  <a:pt x="942473" y="80210"/>
                  <a:pt x="950494" y="72189"/>
                </a:cubicBezTo>
                <a:cubicBezTo>
                  <a:pt x="958515" y="64168"/>
                  <a:pt x="942473" y="74194"/>
                  <a:pt x="926431" y="8422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934200" y="6019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7467600" y="5791200"/>
            <a:ext cx="958515" cy="487278"/>
          </a:xfrm>
          <a:custGeom>
            <a:avLst/>
            <a:gdLst>
              <a:gd name="connsiteX0" fmla="*/ 0 w 958515"/>
              <a:gd name="connsiteY0" fmla="*/ 324852 h 487278"/>
              <a:gd name="connsiteX1" fmla="*/ 252663 w 958515"/>
              <a:gd name="connsiteY1" fmla="*/ 24063 h 487278"/>
              <a:gd name="connsiteX2" fmla="*/ 529389 w 958515"/>
              <a:gd name="connsiteY2" fmla="*/ 469231 h 487278"/>
              <a:gd name="connsiteX3" fmla="*/ 878305 w 958515"/>
              <a:gd name="connsiteY3" fmla="*/ 132347 h 487278"/>
              <a:gd name="connsiteX4" fmla="*/ 950494 w 958515"/>
              <a:gd name="connsiteY4" fmla="*/ 72189 h 487278"/>
              <a:gd name="connsiteX5" fmla="*/ 926431 w 958515"/>
              <a:gd name="connsiteY5" fmla="*/ 84221 h 48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515" h="487278">
                <a:moveTo>
                  <a:pt x="0" y="324852"/>
                </a:moveTo>
                <a:cubicBezTo>
                  <a:pt x="82216" y="162426"/>
                  <a:pt x="164432" y="0"/>
                  <a:pt x="252663" y="24063"/>
                </a:cubicBezTo>
                <a:cubicBezTo>
                  <a:pt x="340895" y="48126"/>
                  <a:pt x="425115" y="451184"/>
                  <a:pt x="529389" y="469231"/>
                </a:cubicBezTo>
                <a:cubicBezTo>
                  <a:pt x="633663" y="487278"/>
                  <a:pt x="808121" y="198520"/>
                  <a:pt x="878305" y="132347"/>
                </a:cubicBezTo>
                <a:cubicBezTo>
                  <a:pt x="948489" y="66174"/>
                  <a:pt x="942473" y="80210"/>
                  <a:pt x="950494" y="72189"/>
                </a:cubicBezTo>
                <a:cubicBezTo>
                  <a:pt x="958515" y="64168"/>
                  <a:pt x="942473" y="74194"/>
                  <a:pt x="926431" y="84221"/>
                </a:cubicBezTo>
              </a:path>
            </a:pathLst>
          </a:custGeom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0" y="2819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43400" y="2819400"/>
            <a:ext cx="19050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Correlations through time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1: Querying RFID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57650" y="1108075"/>
            <a:ext cx="457200" cy="441325"/>
          </a:xfrm>
        </p:spPr>
        <p:txBody>
          <a:bodyPr/>
          <a:lstStyle/>
          <a:p>
            <a:pPr>
              <a:defRPr/>
            </a:pPr>
            <a:fld id="{DCE35EAA-06D8-45F5-A8EE-D41424E6921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12293" name="Picture 2" descr="fourth-floor-cropp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12863"/>
            <a:ext cx="5791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152400" y="2443163"/>
            <a:ext cx="579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295" name="Picture 6" descr="rfid-anten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290763"/>
            <a:ext cx="1317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 descr="radio-wa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3510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rfid-anten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6913" y="2259013"/>
            <a:ext cx="1317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 descr="radio-wa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3510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0" descr="rfid-anten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0513" y="2290763"/>
            <a:ext cx="1317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1" descr="radio-wa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23510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2" descr="rfid-anten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7513" y="2290763"/>
            <a:ext cx="1317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3" descr="radio-wa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23510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4" descr="rfid-anten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13" y="2290763"/>
            <a:ext cx="1317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5" descr="radio-wa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3510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2514600" y="184785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33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4114800" y="184785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33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4800600" y="2824163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33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2308" name="Text Box 19"/>
          <p:cNvSpPr txBox="1">
            <a:spLocks noChangeArrowheads="1"/>
          </p:cNvSpPr>
          <p:nvPr/>
        </p:nvSpPr>
        <p:spPr bwMode="auto">
          <a:xfrm>
            <a:off x="1371600" y="184785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33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152400" y="1604963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33"/>
                </a:solidFill>
                <a:latin typeface="Calibri" pitchFamily="34" charset="0"/>
              </a:rPr>
              <a:t>E</a:t>
            </a:r>
          </a:p>
        </p:txBody>
      </p:sp>
      <p:pic>
        <p:nvPicPr>
          <p:cNvPr id="26" name="Picture 21" descr="radio-waves-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443163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 descr="radio-waves-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411413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3" descr="radio-waves-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2411413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radio-waves-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443163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5" descr="radio-waves-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487613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5" name="Rectangle 65"/>
          <p:cNvSpPr>
            <a:spLocks noChangeArrowheads="1"/>
          </p:cNvSpPr>
          <p:nvPr/>
        </p:nvSpPr>
        <p:spPr bwMode="auto">
          <a:xfrm>
            <a:off x="152400" y="4500563"/>
            <a:ext cx="579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5257800" y="3751263"/>
            <a:ext cx="482600" cy="368300"/>
            <a:chOff x="3216" y="2936"/>
            <a:chExt cx="304" cy="232"/>
          </a:xfrm>
        </p:grpSpPr>
        <p:pic>
          <p:nvPicPr>
            <p:cNvPr id="12323" name="Picture 133" descr="person-purpl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0" y="2936"/>
              <a:ext cx="16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4" name="Picture 134" descr="http://rfid.cs.washington.edu/dbicons/mug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16" y="297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 useBgFill="1">
        <p:nvSpPr>
          <p:cNvPr id="37" name="Rectangle 36"/>
          <p:cNvSpPr/>
          <p:nvPr/>
        </p:nvSpPr>
        <p:spPr>
          <a:xfrm>
            <a:off x="0" y="4648200"/>
            <a:ext cx="69342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3352800"/>
            <a:ext cx="5029200" cy="461963"/>
          </a:xfrm>
          <a:prstGeom prst="rect">
            <a:avLst/>
          </a:prstGeom>
          <a:solidFill>
            <a:srgbClr val="00B05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Joe entered office 422 at t=8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96000" y="2907268"/>
            <a:ext cx="3048000" cy="830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Query</a:t>
            </a:r>
            <a:r>
              <a:rPr lang="en-US" sz="2400" i="1" dirty="0" smtClean="0">
                <a:latin typeface="Calibri" pitchFamily="34" charset="0"/>
              </a:rPr>
              <a:t>: “</a:t>
            </a:r>
            <a:r>
              <a:rPr lang="en-US" sz="2400" i="1" dirty="0">
                <a:latin typeface="Calibri" pitchFamily="34" charset="0"/>
              </a:rPr>
              <a:t>Alert when Joe enters 422”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96000" y="3821668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alibri" pitchFamily="34" charset="0"/>
              </a:rPr>
              <a:t>i.e. Joe outside 422, inside 422</a:t>
            </a: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0" y="0"/>
            <a:ext cx="6859588" cy="461963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1" tIns="45711" rIns="91421" bIns="45711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[R,Letchner,B&amp;S’07] [http://rfid.cs.washington.edu]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" y="5638800"/>
            <a:ext cx="50292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Correlations: </a:t>
            </a:r>
            <a:r>
              <a:rPr lang="en-US" sz="2800" dirty="0" smtClean="0"/>
              <a:t>Joe’s location @ t=9 </a:t>
            </a:r>
            <a:r>
              <a:rPr lang="en-US" sz="2800" i="1" dirty="0" smtClean="0"/>
              <a:t>correlated </a:t>
            </a:r>
            <a:r>
              <a:rPr lang="en-US" sz="2800" dirty="0" smtClean="0"/>
              <a:t>with location @ </a:t>
            </a:r>
            <a:r>
              <a:rPr lang="en-US" sz="2400" dirty="0" smtClean="0"/>
              <a:t>t=8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4872335"/>
            <a:ext cx="3962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Uncertainty:</a:t>
            </a:r>
            <a:r>
              <a:rPr lang="en-US" sz="2400" dirty="0" smtClean="0"/>
              <a:t> Missed readings.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029200" y="4800600"/>
            <a:ext cx="30480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Markovian</a:t>
            </a:r>
            <a:r>
              <a:rPr lang="en-US" sz="2400" i="1" dirty="0" smtClean="0"/>
              <a:t> correlations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181600" y="5410200"/>
            <a:ext cx="3962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know t=8 then learning t=7 gives no (little) new info about t=9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172200" y="1447800"/>
            <a:ext cx="2743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Joe has a tag on him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172200" y="2133600"/>
            <a:ext cx="2743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Sensors in hallways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5257800" y="2133600"/>
            <a:ext cx="457200" cy="4572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49" idx="1"/>
          </p:cNvCxnSpPr>
          <p:nvPr/>
        </p:nvCxnSpPr>
        <p:spPr>
          <a:xfrm rot="10800000">
            <a:off x="5715000" y="2362201"/>
            <a:ext cx="4572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1389 -0.19074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9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1667 -0.17778 L -0.50833 -0.17778 " pathEditMode="relative" ptsTypes="AA"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50833 -0.17778 L -0.50833 -0.3 " pathEditMode="relative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1" animBg="1"/>
      <p:bldP spid="5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Yesterday: Independence</a:t>
            </a:r>
          </a:p>
          <a:p>
            <a:r>
              <a:rPr lang="en-US" smtClean="0"/>
              <a:t>Today: Correlations and continuous values.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19400"/>
            <a:ext cx="82296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Lineage and view processing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Markovian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Streams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Sophisticated factor evaluation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pDBs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276600"/>
            <a:ext cx="36576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2"/>
            <a:r>
              <a:rPr lang="en-US" sz="2400" dirty="0" smtClean="0"/>
              <a:t>GBs with materialized views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110335"/>
            <a:ext cx="30480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2"/>
            <a:r>
              <a:rPr lang="en-US" sz="2400" dirty="0" smtClean="0"/>
              <a:t>GBs of correlated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872335"/>
            <a:ext cx="30480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2"/>
            <a:r>
              <a:rPr lang="en-US" sz="2400" dirty="0" smtClean="0"/>
              <a:t>Highly correlated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558135"/>
            <a:ext cx="39624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2"/>
            <a:r>
              <a:rPr lang="en-US" sz="2400" dirty="0" smtClean="0"/>
              <a:t>Correlated, Continuous values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743200"/>
            <a:ext cx="2819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Technical Highlights</a:t>
            </a:r>
            <a:endParaRPr lang="en-US" sz="2400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34000" y="1219200"/>
          <a:ext cx="27547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44404"/>
                <a:gridCol w="963477"/>
                <a:gridCol w="8373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422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Hall4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422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0.9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Hall5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0.1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Capturing </a:t>
            </a:r>
            <a:r>
              <a:rPr lang="en-US" dirty="0" err="1" smtClean="0"/>
              <a:t>Markovian</a:t>
            </a:r>
            <a:r>
              <a:rPr lang="en-US" dirty="0" smtClean="0"/>
              <a:t> Correlations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C22-5075-48A7-8801-93D159D78BA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2440" y="1498324"/>
            <a:ext cx="4011930" cy="211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2438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[R, </a:t>
            </a:r>
            <a:r>
              <a:rPr lang="en-US" sz="2000" b="1" dirty="0" err="1" smtClean="0">
                <a:solidFill>
                  <a:schemeClr val="bg1"/>
                </a:solidFill>
              </a:rPr>
              <a:t>Letchner</a:t>
            </a:r>
            <a:r>
              <a:rPr lang="en-US" sz="2000" b="1" dirty="0" smtClean="0">
                <a:solidFill>
                  <a:schemeClr val="bg1"/>
                </a:solidFill>
              </a:rPr>
              <a:t>, B,S ’08]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19200" y="4343400"/>
          <a:ext cx="24384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685800"/>
                <a:gridCol w="914400"/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Hall4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0.75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Hall5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81200" y="3886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 = 7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3962400"/>
            <a:ext cx="615553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/>
              <a:t>Time = 8</a:t>
            </a:r>
            <a:endParaRPr lang="en-US" sz="28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733800" y="4343400"/>
          <a:ext cx="685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Loc</a:t>
                      </a:r>
                      <a:endParaRPr lang="en-US" sz="24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0.6</a:t>
                      </a:r>
                      <a:endParaRPr lang="en-US" sz="24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0.4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81600" y="4343400"/>
          <a:ext cx="685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Loc</a:t>
                      </a:r>
                      <a:endParaRPr lang="en-US" sz="24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0.9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0.1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572000" y="4953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5867400"/>
            <a:ext cx="44958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Conditional Probability table </a:t>
            </a:r>
            <a:r>
              <a:rPr lang="en-US" sz="2400" b="1" dirty="0" smtClean="0"/>
              <a:t>(CPT)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4343400"/>
            <a:ext cx="31242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NEW:</a:t>
            </a:r>
            <a:r>
              <a:rPr lang="en-US" sz="2400" dirty="0" smtClean="0"/>
              <a:t>  matrix per consecutive </a:t>
            </a:r>
            <a:r>
              <a:rPr lang="en-US" sz="2400" dirty="0" err="1" smtClean="0"/>
              <a:t>timesteps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48400" y="5715000"/>
            <a:ext cx="28956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Markov Assumption</a:t>
            </a:r>
            <a:endParaRPr lang="en-US" sz="2400" i="1" dirty="0"/>
          </a:p>
        </p:txBody>
      </p:sp>
      <p:sp>
        <p:nvSpPr>
          <p:cNvPr id="26" name="Oval Callout 25"/>
          <p:cNvSpPr/>
          <p:nvPr/>
        </p:nvSpPr>
        <p:spPr>
          <a:xfrm>
            <a:off x="3276600" y="3733800"/>
            <a:ext cx="1905000" cy="457200"/>
          </a:xfrm>
          <a:prstGeom prst="wedgeEllipseCallout">
            <a:avLst>
              <a:gd name="adj1" fmla="val -58166"/>
              <a:gd name="adj2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add to 1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3810000"/>
            <a:ext cx="1371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= 8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 animBg="1"/>
      <p:bldP spid="25" grpId="0" animBg="1"/>
      <p:bldP spid="28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6400800" y="1981200"/>
          <a:ext cx="2743200" cy="210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944"/>
                <a:gridCol w="829056"/>
                <a:gridCol w="533400"/>
                <a:gridCol w="685800"/>
              </a:tblGrid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Hall4</a:t>
                      </a:r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{1}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{2}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{1,2}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6477000" y="5024735"/>
            <a:ext cx="152400" cy="100673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Computing when Joe Enters a Room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03600" y="1651000"/>
          <a:ext cx="914400" cy="198438"/>
        </p:xfrm>
        <a:graphic>
          <a:graphicData uri="http://schemas.openxmlformats.org/presentationml/2006/ole">
            <p:oleObj spid="_x0000_s154626" name="Equation" r:id="rId5" imgW="914400" imgH="198720" progId="Equation.DSMT4">
              <p:embed/>
            </p:oleObj>
          </a:graphicData>
        </a:graphic>
      </p:graphicFrame>
      <p:sp>
        <p:nvSpPr>
          <p:cNvPr id="9" name="Oval 8"/>
          <p:cNvSpPr/>
          <p:nvPr/>
        </p:nvSpPr>
        <p:spPr>
          <a:xfrm>
            <a:off x="6400800" y="587906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458200" y="587906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9" idx="6"/>
            <a:endCxn id="50" idx="2"/>
          </p:cNvCxnSpPr>
          <p:nvPr/>
        </p:nvCxnSpPr>
        <p:spPr>
          <a:xfrm>
            <a:off x="6781800" y="6069569"/>
            <a:ext cx="1676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9" idx="2"/>
          </p:cNvCxnSpPr>
          <p:nvPr/>
        </p:nvCxnSpPr>
        <p:spPr>
          <a:xfrm flipV="1">
            <a:off x="4572000" y="6069569"/>
            <a:ext cx="1828800" cy="381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6096000" y="4415135"/>
          <a:ext cx="901700" cy="434975"/>
        </p:xfrm>
        <a:graphic>
          <a:graphicData uri="http://schemas.openxmlformats.org/presentationml/2006/ole">
            <p:oleObj spid="_x0000_s154627" name="Equation" r:id="rId6" imgW="368280" imgH="177480" progId="Equation.DSMT4">
              <p:embed/>
            </p:oleObj>
          </a:graphicData>
        </a:graphic>
      </p:graphicFrame>
      <p:sp>
        <p:nvSpPr>
          <p:cNvPr id="61" name="Rectangle 60"/>
          <p:cNvSpPr/>
          <p:nvPr/>
        </p:nvSpPr>
        <p:spPr>
          <a:xfrm>
            <a:off x="8458200" y="5879069"/>
            <a:ext cx="381000" cy="381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61" idx="0"/>
          </p:cNvCxnSpPr>
          <p:nvPr/>
        </p:nvCxnSpPr>
        <p:spPr>
          <a:xfrm rot="16200000" flipH="1">
            <a:off x="8210550" y="5440919"/>
            <a:ext cx="838200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153400" y="450746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4343400" y="564600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Joe in Hall4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6705600" y="564600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EFA26"/>
                </a:solidFill>
              </a:rPr>
              <a:t>Joe in 422</a:t>
            </a:r>
            <a:endParaRPr lang="en-US" sz="2400" dirty="0">
              <a:solidFill>
                <a:srgbClr val="5EFA2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800" y="58584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58200" y="5862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" y="5791200"/>
            <a:ext cx="3429000" cy="46166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Accept t=8 with p = 0.3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8600" y="1219200"/>
            <a:ext cx="4724400" cy="46166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 i="1" dirty="0" smtClean="0">
                <a:solidFill>
                  <a:schemeClr val="bg1"/>
                </a:solidFill>
              </a:rPr>
              <a:t>Alert me when Joe enters 422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2438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[R, </a:t>
            </a:r>
            <a:r>
              <a:rPr lang="en-US" sz="2000" b="1" dirty="0" err="1" smtClean="0">
                <a:solidFill>
                  <a:schemeClr val="bg1"/>
                </a:solidFill>
              </a:rPr>
              <a:t>Letchner</a:t>
            </a:r>
            <a:r>
              <a:rPr lang="en-US" sz="2000" b="1" dirty="0" smtClean="0">
                <a:solidFill>
                  <a:schemeClr val="bg1"/>
                </a:solidFill>
              </a:rPr>
              <a:t>, B,S ’08]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52400" y="1371600"/>
          <a:ext cx="27547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44404"/>
                <a:gridCol w="963477"/>
                <a:gridCol w="8373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422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Hall4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422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0.9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Hall5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0.1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33400" y="4191000"/>
          <a:ext cx="24384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685800"/>
                <a:gridCol w="914400"/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Hall4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0.75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Hall5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295400" y="3733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 = 7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3810000"/>
            <a:ext cx="615553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/>
              <a:t>Time = 8</a:t>
            </a:r>
            <a:endParaRPr lang="en-US" sz="28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400800" y="1981200"/>
          <a:ext cx="2743200" cy="2052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944"/>
                <a:gridCol w="829056"/>
                <a:gridCol w="533400"/>
                <a:gridCol w="6858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Hall4</a:t>
                      </a:r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{1}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{2}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{1,2}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7338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Last Time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086600" y="1676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Last seen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943600" y="2667000"/>
            <a:ext cx="553998" cy="992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states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6324600"/>
            <a:ext cx="73914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Correlations map to simple matrix algebra with tricks</a:t>
            </a:r>
            <a:endParaRPr lang="en-US" sz="24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400800" y="1981200"/>
          <a:ext cx="2743200" cy="210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944"/>
                <a:gridCol w="829056"/>
                <a:gridCol w="533400"/>
                <a:gridCol w="685800"/>
              </a:tblGrid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Hall4</a:t>
                      </a:r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{1}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{2}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{1,2}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10800000">
            <a:off x="2971800" y="1981200"/>
            <a:ext cx="49530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76600" y="4648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 * 0.75 = 0.3</a:t>
            </a:r>
            <a:endParaRPr lang="en-US" sz="2400" dirty="0"/>
          </a:p>
        </p:txBody>
      </p:sp>
      <p:sp>
        <p:nvSpPr>
          <p:cNvPr id="42" name="Oval 41"/>
          <p:cNvSpPr/>
          <p:nvPr/>
        </p:nvSpPr>
        <p:spPr>
          <a:xfrm>
            <a:off x="3276600" y="4648200"/>
            <a:ext cx="533400" cy="4572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38600" y="4648200"/>
            <a:ext cx="533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3600" y="4648200"/>
            <a:ext cx="533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257800" y="2743200"/>
            <a:ext cx="533400" cy="4572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800600" y="4648200"/>
            <a:ext cx="533400" cy="4572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7924800" y="3276600"/>
            <a:ext cx="533400" cy="4572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2819400" y="5791200"/>
            <a:ext cx="533400" cy="4572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35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35 -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2" grpId="0"/>
      <p:bldP spid="33" grpId="0"/>
      <p:bldP spid="49" grpId="0"/>
      <p:bldP spid="40" grpId="0" animBg="1"/>
      <p:bldP spid="41" grpId="0"/>
      <p:bldP spid="42" grpId="0" animBg="1"/>
      <p:bldP spid="48" grpId="0" animBg="1"/>
      <p:bldP spid="51" grpId="0" animBg="1"/>
      <p:bldP spid="53" grpId="0" animBg="1"/>
      <p:bldP spid="55" grpId="0" animBg="1"/>
      <p:bldP spid="58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Markovian</a:t>
            </a:r>
            <a:r>
              <a:rPr lang="en-US" dirty="0" smtClean="0"/>
              <a:t> Streams (</a:t>
            </a:r>
            <a:r>
              <a:rPr lang="en-US" dirty="0" err="1" smtClean="0"/>
              <a:t>Lahar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“regular expression” queries efficiently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Streaming: </a:t>
            </a:r>
            <a:r>
              <a:rPr lang="en-US" i="1" dirty="0" smtClean="0"/>
              <a:t>“Did </a:t>
            </a:r>
            <a:r>
              <a:rPr lang="en-US" b="1" i="1" dirty="0" smtClean="0"/>
              <a:t>anyone</a:t>
            </a:r>
            <a:r>
              <a:rPr lang="en-US" i="1" dirty="0" smtClean="0"/>
              <a:t> enter room 422?”</a:t>
            </a:r>
          </a:p>
          <a:p>
            <a:pPr lvl="1"/>
            <a:r>
              <a:rPr lang="en-US" i="1" dirty="0" smtClean="0"/>
              <a:t>independence test</a:t>
            </a:r>
            <a:r>
              <a:rPr lang="en-US" dirty="0" smtClean="0"/>
              <a:t>, on an event language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“Safe queries” involve complex </a:t>
            </a:r>
            <a:r>
              <a:rPr lang="en-US" i="1" dirty="0" smtClean="0"/>
              <a:t>temporal</a:t>
            </a:r>
            <a:r>
              <a:rPr lang="en-US" dirty="0" smtClean="0"/>
              <a:t> joins</a:t>
            </a:r>
          </a:p>
          <a:p>
            <a:pPr lvl="1"/>
            <a:r>
              <a:rPr lang="en-US" dirty="0" smtClean="0"/>
              <a:t>Time </a:t>
            </a:r>
            <a:r>
              <a:rPr lang="en-US" dirty="0" smtClean="0">
                <a:sym typeface="Symbol"/>
              </a:rPr>
              <a:t> size(a</a:t>
            </a:r>
            <a:r>
              <a:rPr lang="en-US" dirty="0" smtClean="0"/>
              <a:t>rchive), </a:t>
            </a:r>
            <a:r>
              <a:rPr lang="en-US" i="1" dirty="0" smtClean="0"/>
              <a:t>i.e.</a:t>
            </a:r>
            <a:r>
              <a:rPr lang="en-US" dirty="0" smtClean="0"/>
              <a:t> not streaming, but PTIME</a:t>
            </a:r>
          </a:p>
          <a:p>
            <a:pPr lvl="1"/>
            <a:r>
              <a:rPr lang="en-US" dirty="0" smtClean="0"/>
              <a:t>Event queries based on Cayuga</a:t>
            </a:r>
          </a:p>
          <a:p>
            <a:pPr lvl="1"/>
            <a:r>
              <a:rPr lang="en-US" dirty="0" smtClean="0"/>
              <a:t>#P-Hard boundary found as well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438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[R, </a:t>
            </a:r>
            <a:r>
              <a:rPr lang="en-US" sz="2000" b="1" dirty="0" err="1" smtClean="0">
                <a:solidFill>
                  <a:schemeClr val="bg1"/>
                </a:solidFill>
              </a:rPr>
              <a:t>Letchner</a:t>
            </a:r>
            <a:r>
              <a:rPr lang="en-US" sz="2000" b="1" dirty="0" smtClean="0">
                <a:solidFill>
                  <a:schemeClr val="bg1"/>
                </a:solidFill>
              </a:rPr>
              <a:t>, B,S ’08]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1600200"/>
            <a:ext cx="16764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dirty="0" smtClean="0"/>
              <a:t>Streaming in real-time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1. Discrete Block Based</a:t>
            </a:r>
          </a:p>
          <a:p>
            <a:pPr lvl="1"/>
            <a:r>
              <a:rPr lang="en-US" dirty="0" err="1" smtClean="0"/>
              <a:t>BID,x-tables,Lineage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2. Simple Factored</a:t>
            </a:r>
          </a:p>
          <a:p>
            <a:pPr lvl="1"/>
            <a:r>
              <a:rPr lang="en-US" dirty="0" err="1" smtClean="0"/>
              <a:t>Markovian</a:t>
            </a:r>
            <a:r>
              <a:rPr lang="en-US" dirty="0" smtClean="0"/>
              <a:t> Streams</a:t>
            </a:r>
          </a:p>
          <a:p>
            <a:pPr>
              <a:buNone/>
            </a:pPr>
            <a:r>
              <a:rPr lang="en-US" i="1" dirty="0" smtClean="0"/>
              <a:t>3. Sophisticated Factored</a:t>
            </a:r>
          </a:p>
          <a:p>
            <a:pPr lvl="1"/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dirty="0" err="1" smtClean="0"/>
              <a:t>MayBMS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4. Continuous Function</a:t>
            </a:r>
          </a:p>
          <a:p>
            <a:pPr lvl="1"/>
            <a:r>
              <a:rPr lang="en-US" dirty="0" err="1" smtClean="0"/>
              <a:t>Orion,MauveDB,MCDB</a:t>
            </a:r>
            <a:endParaRPr lang="en-US" dirty="0"/>
          </a:p>
        </p:txBody>
      </p:sp>
      <p:grpSp>
        <p:nvGrpSpPr>
          <p:cNvPr id="12" name="Group 27"/>
          <p:cNvGrpSpPr/>
          <p:nvPr/>
        </p:nvGrpSpPr>
        <p:grpSpPr>
          <a:xfrm>
            <a:off x="6400800" y="1828800"/>
            <a:ext cx="533400" cy="914400"/>
            <a:chOff x="5867400" y="1600200"/>
            <a:chExt cx="533400" cy="914400"/>
          </a:xfrm>
        </p:grpSpPr>
        <p:sp>
          <p:nvSpPr>
            <p:cNvPr id="4" name="Rectangle 3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400800" y="28956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31242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3528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35814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8" idx="3"/>
            <a:endCxn id="9" idx="3"/>
          </p:cNvCxnSpPr>
          <p:nvPr/>
        </p:nvCxnSpPr>
        <p:spPr>
          <a:xfrm>
            <a:off x="6934200" y="30099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6934200" y="32766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934200" y="35052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4"/>
          <p:cNvGrpSpPr/>
          <p:nvPr/>
        </p:nvGrpSpPr>
        <p:grpSpPr>
          <a:xfrm>
            <a:off x="6400800" y="4038600"/>
            <a:ext cx="533400" cy="914400"/>
            <a:chOff x="5867400" y="1600200"/>
            <a:chExt cx="533400" cy="914400"/>
          </a:xfrm>
        </p:grpSpPr>
        <p:sp>
          <p:nvSpPr>
            <p:cNvPr id="46" name="Rectangle 45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9"/>
          <p:cNvGrpSpPr/>
          <p:nvPr/>
        </p:nvGrpSpPr>
        <p:grpSpPr>
          <a:xfrm>
            <a:off x="7391400" y="4038600"/>
            <a:ext cx="533400" cy="914400"/>
            <a:chOff x="5867400" y="1600200"/>
            <a:chExt cx="533400" cy="914400"/>
          </a:xfrm>
        </p:grpSpPr>
        <p:sp>
          <p:nvSpPr>
            <p:cNvPr id="51" name="Rectangle 50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/>
          <p:cNvCxnSpPr>
            <a:stCxn id="46" idx="3"/>
            <a:endCxn id="52" idx="1"/>
          </p:cNvCxnSpPr>
          <p:nvPr/>
        </p:nvCxnSpPr>
        <p:spPr>
          <a:xfrm>
            <a:off x="6934200" y="41529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7" idx="3"/>
            <a:endCxn id="51" idx="1"/>
          </p:cNvCxnSpPr>
          <p:nvPr/>
        </p:nvCxnSpPr>
        <p:spPr>
          <a:xfrm flipV="1">
            <a:off x="6934200" y="41529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51" idx="1"/>
          </p:cNvCxnSpPr>
          <p:nvPr/>
        </p:nvCxnSpPr>
        <p:spPr>
          <a:xfrm>
            <a:off x="6934200" y="41529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34200" y="4418012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934200" y="45720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934200" y="45720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45720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4837112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6"/>
          <p:cNvGrpSpPr/>
          <p:nvPr/>
        </p:nvGrpSpPr>
        <p:grpSpPr>
          <a:xfrm>
            <a:off x="6400800" y="5257800"/>
            <a:ext cx="533400" cy="914400"/>
            <a:chOff x="5867400" y="1600200"/>
            <a:chExt cx="533400" cy="914400"/>
          </a:xfrm>
        </p:grpSpPr>
        <p:sp>
          <p:nvSpPr>
            <p:cNvPr id="68" name="Rectangle 67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>
            <a:off x="6934200" y="53721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43800" y="5181600"/>
            <a:ext cx="958515" cy="487278"/>
          </a:xfrm>
          <a:custGeom>
            <a:avLst/>
            <a:gdLst>
              <a:gd name="connsiteX0" fmla="*/ 0 w 958515"/>
              <a:gd name="connsiteY0" fmla="*/ 324852 h 487278"/>
              <a:gd name="connsiteX1" fmla="*/ 252663 w 958515"/>
              <a:gd name="connsiteY1" fmla="*/ 24063 h 487278"/>
              <a:gd name="connsiteX2" fmla="*/ 529389 w 958515"/>
              <a:gd name="connsiteY2" fmla="*/ 469231 h 487278"/>
              <a:gd name="connsiteX3" fmla="*/ 878305 w 958515"/>
              <a:gd name="connsiteY3" fmla="*/ 132347 h 487278"/>
              <a:gd name="connsiteX4" fmla="*/ 950494 w 958515"/>
              <a:gd name="connsiteY4" fmla="*/ 72189 h 487278"/>
              <a:gd name="connsiteX5" fmla="*/ 926431 w 958515"/>
              <a:gd name="connsiteY5" fmla="*/ 84221 h 48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515" h="487278">
                <a:moveTo>
                  <a:pt x="0" y="324852"/>
                </a:moveTo>
                <a:cubicBezTo>
                  <a:pt x="82216" y="162426"/>
                  <a:pt x="164432" y="0"/>
                  <a:pt x="252663" y="24063"/>
                </a:cubicBezTo>
                <a:cubicBezTo>
                  <a:pt x="340895" y="48126"/>
                  <a:pt x="425115" y="451184"/>
                  <a:pt x="529389" y="469231"/>
                </a:cubicBezTo>
                <a:cubicBezTo>
                  <a:pt x="633663" y="487278"/>
                  <a:pt x="808121" y="198520"/>
                  <a:pt x="878305" y="132347"/>
                </a:cubicBezTo>
                <a:cubicBezTo>
                  <a:pt x="948489" y="66174"/>
                  <a:pt x="942473" y="80210"/>
                  <a:pt x="950494" y="72189"/>
                </a:cubicBezTo>
                <a:cubicBezTo>
                  <a:pt x="958515" y="64168"/>
                  <a:pt x="942473" y="74194"/>
                  <a:pt x="926431" y="8422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934200" y="6019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7467600" y="5791200"/>
            <a:ext cx="958515" cy="487278"/>
          </a:xfrm>
          <a:custGeom>
            <a:avLst/>
            <a:gdLst>
              <a:gd name="connsiteX0" fmla="*/ 0 w 958515"/>
              <a:gd name="connsiteY0" fmla="*/ 324852 h 487278"/>
              <a:gd name="connsiteX1" fmla="*/ 252663 w 958515"/>
              <a:gd name="connsiteY1" fmla="*/ 24063 h 487278"/>
              <a:gd name="connsiteX2" fmla="*/ 529389 w 958515"/>
              <a:gd name="connsiteY2" fmla="*/ 469231 h 487278"/>
              <a:gd name="connsiteX3" fmla="*/ 878305 w 958515"/>
              <a:gd name="connsiteY3" fmla="*/ 132347 h 487278"/>
              <a:gd name="connsiteX4" fmla="*/ 950494 w 958515"/>
              <a:gd name="connsiteY4" fmla="*/ 72189 h 487278"/>
              <a:gd name="connsiteX5" fmla="*/ 926431 w 958515"/>
              <a:gd name="connsiteY5" fmla="*/ 84221 h 48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515" h="487278">
                <a:moveTo>
                  <a:pt x="0" y="324852"/>
                </a:moveTo>
                <a:cubicBezTo>
                  <a:pt x="82216" y="162426"/>
                  <a:pt x="164432" y="0"/>
                  <a:pt x="252663" y="24063"/>
                </a:cubicBezTo>
                <a:cubicBezTo>
                  <a:pt x="340895" y="48126"/>
                  <a:pt x="425115" y="451184"/>
                  <a:pt x="529389" y="469231"/>
                </a:cubicBezTo>
                <a:cubicBezTo>
                  <a:pt x="633663" y="487278"/>
                  <a:pt x="808121" y="198520"/>
                  <a:pt x="878305" y="132347"/>
                </a:cubicBezTo>
                <a:cubicBezTo>
                  <a:pt x="948489" y="66174"/>
                  <a:pt x="942473" y="80210"/>
                  <a:pt x="950494" y="72189"/>
                </a:cubicBezTo>
                <a:cubicBezTo>
                  <a:pt x="958515" y="64168"/>
                  <a:pt x="942473" y="74194"/>
                  <a:pt x="926431" y="84221"/>
                </a:cubicBezTo>
              </a:path>
            </a:pathLst>
          </a:custGeom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0" y="3962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419600" y="4274403"/>
            <a:ext cx="18288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Complex Correlations</a:t>
            </a:r>
            <a:endParaRPr lang="en-US" sz="24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Factor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Factored basics (representation &amp; QP)</a:t>
            </a:r>
          </a:p>
          <a:p>
            <a:endParaRPr lang="en-US" dirty="0" smtClean="0"/>
          </a:p>
          <a:p>
            <a:r>
              <a:rPr lang="en-US" dirty="0" smtClean="0"/>
              <a:t>Processing SFW queries on Factor DBs</a:t>
            </a:r>
          </a:p>
          <a:p>
            <a:pPr lvl="1"/>
            <a:r>
              <a:rPr lang="en-US" dirty="0" smtClean="0"/>
              <a:t>Building a factor for inference (</a:t>
            </a:r>
            <a:r>
              <a:rPr lang="en-US" dirty="0" err="1" smtClean="0"/>
              <a:t>intensional</a:t>
            </a:r>
            <a:r>
              <a:rPr lang="en-US" dirty="0" smtClean="0"/>
              <a:t> </a:t>
            </a:r>
            <a:r>
              <a:rPr lang="en-US" dirty="0" err="1" smtClean="0"/>
              <a:t>eval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Sophisticated inference (</a:t>
            </a:r>
            <a:r>
              <a:rPr lang="en-US" dirty="0" err="1" smtClean="0"/>
              <a:t>memoization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MayBMS</a:t>
            </a:r>
            <a:r>
              <a:rPr lang="en-US" dirty="0" smtClean="0"/>
              <a:t>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886200"/>
            <a:ext cx="21336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 of. Maryland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Factored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3281680" cy="182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1084580"/>
                <a:gridCol w="680720"/>
                <a:gridCol w="69088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3412">
                <a:tc>
                  <a:txBody>
                    <a:bodyPr/>
                    <a:lstStyle/>
                    <a:p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Civic (EX)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44958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Sen,Desphande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Getoor</a:t>
            </a:r>
            <a:r>
              <a:rPr lang="en-US" sz="2000" b="1" dirty="0" smtClean="0">
                <a:solidFill>
                  <a:schemeClr val="bg1"/>
                </a:solidFill>
              </a:rPr>
              <a:t> 07] [SDG08]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3800" y="1391920"/>
          <a:ext cx="28193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939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r>
                        <a:rPr lang="en-US" baseline="0" dirty="0" smtClean="0"/>
                        <a:t> (EX)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Civic (Hybrid)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0" y="1371600"/>
          <a:ext cx="19682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21"/>
                <a:gridCol w="8511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100935"/>
            <a:ext cx="579120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“If I buy car 203, how much tax will I pay?”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646003"/>
            <a:ext cx="6477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Challenge:</a:t>
            </a:r>
            <a:r>
              <a:rPr lang="en-US" sz="2400" dirty="0" smtClean="0"/>
              <a:t> Dependency (correlations) in </a:t>
            </a:r>
            <a:r>
              <a:rPr lang="en-US" sz="2400" i="1" dirty="0" smtClean="0"/>
              <a:t>the data </a:t>
            </a:r>
            <a:r>
              <a:rPr lang="en-US" sz="2400" dirty="0" smtClean="0"/>
              <a:t>between extracted car model and tax amount.</a:t>
            </a:r>
            <a:endParaRPr lang="en-US" sz="2400" dirty="0"/>
          </a:p>
        </p:txBody>
      </p:sp>
      <p:sp>
        <p:nvSpPr>
          <p:cNvPr id="40" name="Oval Callout 39"/>
          <p:cNvSpPr/>
          <p:nvPr/>
        </p:nvSpPr>
        <p:spPr>
          <a:xfrm>
            <a:off x="2209800" y="3886200"/>
            <a:ext cx="1981200" cy="609600"/>
          </a:xfrm>
          <a:prstGeom prst="wedgeEllipseCallout">
            <a:avLst>
              <a:gd name="adj1" fmla="val -50058"/>
              <a:gd name="adj2" fmla="val -101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Extracted</a:t>
            </a:r>
            <a:endParaRPr lang="en-US" sz="2400" b="1" dirty="0"/>
          </a:p>
        </p:txBody>
      </p:sp>
      <p:sp>
        <p:nvSpPr>
          <p:cNvPr id="41" name="Oval Callout 40"/>
          <p:cNvSpPr/>
          <p:nvPr/>
        </p:nvSpPr>
        <p:spPr>
          <a:xfrm>
            <a:off x="6400800" y="3810000"/>
            <a:ext cx="2362200" cy="609600"/>
          </a:xfrm>
          <a:prstGeom prst="wedgeEllipseCallout">
            <a:avLst>
              <a:gd name="adj1" fmla="val -50058"/>
              <a:gd name="adj2" fmla="val -101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Ambiguous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8275320" y="1219200"/>
            <a:ext cx="304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477256" y="1219200"/>
            <a:ext cx="685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MP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09800" y="1290935"/>
            <a:ext cx="45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graphs Semantics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35052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Model (M)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3962400" y="3505200"/>
            <a:ext cx="1219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(MP)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6248400" y="35052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Tax (T)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2438400" y="3924300"/>
            <a:ext cx="1524000" cy="158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228600" y="1635760"/>
          <a:ext cx="245618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80"/>
                <a:gridCol w="680720"/>
                <a:gridCol w="69088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52800" y="1600200"/>
          <a:ext cx="28193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939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stCxn id="5" idx="6"/>
            <a:endCxn id="6" idx="2"/>
          </p:cNvCxnSpPr>
          <p:nvPr/>
        </p:nvCxnSpPr>
        <p:spPr>
          <a:xfrm>
            <a:off x="5181600" y="3924300"/>
            <a:ext cx="1066800" cy="158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629400" y="1635760"/>
          <a:ext cx="19682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21"/>
                <a:gridCol w="8511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Callout 12"/>
          <p:cNvSpPr/>
          <p:nvPr/>
        </p:nvSpPr>
        <p:spPr>
          <a:xfrm>
            <a:off x="0" y="685800"/>
            <a:ext cx="1676400" cy="838200"/>
          </a:xfrm>
          <a:prstGeom prst="wedgeEllipseCallout">
            <a:avLst>
              <a:gd name="adj1" fmla="val 47157"/>
              <a:gd name="adj2" fmla="val 93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Factors</a:t>
            </a:r>
            <a:endParaRPr lang="en-US" sz="2400" b="1" dirty="0"/>
          </a:p>
        </p:txBody>
      </p:sp>
      <p:cxnSp>
        <p:nvCxnSpPr>
          <p:cNvPr id="15" name="Straight Connector 14"/>
          <p:cNvCxnSpPr>
            <a:stCxn id="4" idx="0"/>
          </p:cNvCxnSpPr>
          <p:nvPr/>
        </p:nvCxnSpPr>
        <p:spPr>
          <a:xfrm rot="16200000" flipV="1">
            <a:off x="1276350" y="2990850"/>
            <a:ext cx="762000" cy="26670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</p:cNvCxnSpPr>
          <p:nvPr/>
        </p:nvCxnSpPr>
        <p:spPr>
          <a:xfrm rot="5400000" flipH="1" flipV="1">
            <a:off x="4419600" y="3276600"/>
            <a:ext cx="381000" cy="7620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</p:cNvCxnSpPr>
          <p:nvPr/>
        </p:nvCxnSpPr>
        <p:spPr>
          <a:xfrm rot="5400000" flipH="1" flipV="1">
            <a:off x="6743700" y="2705100"/>
            <a:ext cx="762000" cy="83820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4495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Generalization of </a:t>
            </a:r>
            <a:r>
              <a:rPr lang="en-US" sz="2800" dirty="0" err="1" smtClean="0"/>
              <a:t>Bayes</a:t>
            </a:r>
            <a:r>
              <a:rPr lang="en-US" sz="2800" dirty="0" smtClean="0"/>
              <a:t> Nets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0"/>
            <a:ext cx="34290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Relevant data from previous slide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5410200"/>
            <a:ext cx="50292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Joint(</a:t>
            </a:r>
            <a:r>
              <a:rPr lang="en-US" sz="2800" dirty="0" err="1" smtClean="0"/>
              <a:t>m,p,t</a:t>
            </a:r>
            <a:r>
              <a:rPr lang="en-US" sz="2800" dirty="0" smtClean="0"/>
              <a:t>) =</a:t>
            </a:r>
            <a:r>
              <a:rPr lang="en-US" sz="2800" b="1" dirty="0" smtClean="0"/>
              <a:t>M</a:t>
            </a:r>
            <a:r>
              <a:rPr lang="en-US" sz="2800" dirty="0" smtClean="0"/>
              <a:t>(m)</a:t>
            </a:r>
            <a:r>
              <a:rPr lang="en-US" sz="2800" b="1" dirty="0" smtClean="0"/>
              <a:t>MP</a:t>
            </a:r>
            <a:r>
              <a:rPr lang="en-US" sz="2800" dirty="0" smtClean="0"/>
              <a:t>(</a:t>
            </a:r>
            <a:r>
              <a:rPr lang="en-US" sz="2800" dirty="0" err="1" smtClean="0"/>
              <a:t>m,p</a:t>
            </a:r>
            <a:r>
              <a:rPr lang="en-US" sz="2800" dirty="0" smtClean="0"/>
              <a:t>)</a:t>
            </a:r>
            <a:r>
              <a:rPr lang="en-US" sz="2800" b="1" dirty="0" smtClean="0"/>
              <a:t>T</a:t>
            </a:r>
            <a:r>
              <a:rPr lang="en-US" sz="2800" dirty="0" smtClean="0"/>
              <a:t>(</a:t>
            </a:r>
            <a:r>
              <a:rPr lang="en-US" sz="2800" dirty="0" err="1" smtClean="0"/>
              <a:t>p,t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334000"/>
            <a:ext cx="373380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“If I buy this car how much tax will I pay?”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4426803"/>
            <a:ext cx="3276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Equivalent: </a:t>
            </a:r>
          </a:p>
          <a:p>
            <a:pPr algn="ctr"/>
            <a:r>
              <a:rPr lang="en-US" sz="2400" b="1" dirty="0" smtClean="0"/>
              <a:t>Graphical model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800600" y="4796135"/>
            <a:ext cx="32766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Joint Probability </a:t>
            </a:r>
            <a:r>
              <a:rPr lang="en-US" sz="2400" b="1" i="1" dirty="0" smtClean="0"/>
              <a:t>Factors</a:t>
            </a:r>
            <a:endParaRPr lang="en-US" sz="2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6172200"/>
            <a:ext cx="5181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Answer: </a:t>
            </a:r>
            <a:r>
              <a:rPr lang="en-US" sz="2800" dirty="0" smtClean="0">
                <a:latin typeface="Times"/>
              </a:rPr>
              <a:t>∑</a:t>
            </a:r>
            <a:r>
              <a:rPr lang="en-US" sz="2800" baseline="-25000" dirty="0" err="1" smtClean="0">
                <a:latin typeface="Times"/>
              </a:rPr>
              <a:t>m,p</a:t>
            </a:r>
            <a:r>
              <a:rPr lang="en-US" sz="2800" b="1" dirty="0" err="1" smtClean="0"/>
              <a:t>M</a:t>
            </a:r>
            <a:r>
              <a:rPr lang="en-US" sz="2800" dirty="0" smtClean="0"/>
              <a:t>(m)</a:t>
            </a:r>
            <a:r>
              <a:rPr lang="en-US" sz="2800" b="1" dirty="0" smtClean="0"/>
              <a:t>MP</a:t>
            </a:r>
            <a:r>
              <a:rPr lang="en-US" sz="2800" dirty="0" smtClean="0"/>
              <a:t>(</a:t>
            </a:r>
            <a:r>
              <a:rPr lang="en-US" sz="2800" dirty="0" err="1" smtClean="0"/>
              <a:t>m,p</a:t>
            </a:r>
            <a:r>
              <a:rPr lang="en-US" sz="2800" dirty="0" smtClean="0"/>
              <a:t>)</a:t>
            </a:r>
            <a:r>
              <a:rPr lang="en-US" sz="2800" b="1" dirty="0" smtClean="0"/>
              <a:t>T</a:t>
            </a:r>
            <a:r>
              <a:rPr lang="en-US" sz="2800" dirty="0" smtClean="0"/>
              <a:t>(</a:t>
            </a:r>
            <a:r>
              <a:rPr lang="en-US" sz="2800" dirty="0" err="1" smtClean="0"/>
              <a:t>p,t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8" name="Down Arrow 37"/>
          <p:cNvSpPr/>
          <p:nvPr/>
        </p:nvSpPr>
        <p:spPr>
          <a:xfrm flipV="1">
            <a:off x="3352800" y="44196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8305800" y="4648200"/>
            <a:ext cx="3810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21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209800" y="1214735"/>
            <a:ext cx="45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477256" y="1143000"/>
            <a:ext cx="685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MP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275320" y="1214735"/>
            <a:ext cx="304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T</a:t>
            </a:r>
            <a:endParaRPr lang="en-US" sz="2400" b="1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477000" y="4572000"/>
          <a:ext cx="1447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114800" y="4572000"/>
          <a:ext cx="1752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0.42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graphs: Inference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228600" y="1559560"/>
          <a:ext cx="245618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80"/>
                <a:gridCol w="680720"/>
                <a:gridCol w="69088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52800" y="1524000"/>
          <a:ext cx="28193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939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629400" y="1559560"/>
          <a:ext cx="19682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21"/>
                <a:gridCol w="8511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0"/>
            <a:ext cx="33528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Variable Elimination</a:t>
            </a:r>
            <a:endParaRPr lang="en-US" sz="24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114800" y="4572000"/>
          <a:ext cx="1752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0.42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477000" y="4572000"/>
          <a:ext cx="19682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21"/>
                <a:gridCol w="8511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Left Arrow 25"/>
          <p:cNvSpPr/>
          <p:nvPr/>
        </p:nvSpPr>
        <p:spPr>
          <a:xfrm>
            <a:off x="2819400" y="19812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6172200" y="1905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1600" y="4724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0.6 * 0.7  = 0.42</a:t>
            </a:r>
            <a:endParaRPr lang="en-US" dirty="0"/>
          </a:p>
        </p:txBody>
      </p:sp>
      <p:sp>
        <p:nvSpPr>
          <p:cNvPr id="29" name="Left Arrow 28"/>
          <p:cNvSpPr/>
          <p:nvPr/>
        </p:nvSpPr>
        <p:spPr>
          <a:xfrm>
            <a:off x="5943600" y="50292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114800" y="4572000"/>
          <a:ext cx="1752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?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Oval 38"/>
          <p:cNvSpPr/>
          <p:nvPr/>
        </p:nvSpPr>
        <p:spPr>
          <a:xfrm>
            <a:off x="4267200" y="57912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40" name="Oval 39"/>
          <p:cNvSpPr/>
          <p:nvPr/>
        </p:nvSpPr>
        <p:spPr>
          <a:xfrm>
            <a:off x="6553200" y="57912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</a:t>
            </a:r>
            <a:endParaRPr lang="en-US" sz="2400" b="1" dirty="0"/>
          </a:p>
        </p:txBody>
      </p:sp>
      <p:cxnSp>
        <p:nvCxnSpPr>
          <p:cNvPr id="41" name="Straight Arrow Connector 40"/>
          <p:cNvCxnSpPr>
            <a:stCxn id="39" idx="6"/>
            <a:endCxn id="40" idx="2"/>
          </p:cNvCxnSpPr>
          <p:nvPr/>
        </p:nvCxnSpPr>
        <p:spPr>
          <a:xfrm>
            <a:off x="5181600" y="6210300"/>
            <a:ext cx="1371600" cy="158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2400" y="3962400"/>
            <a:ext cx="50292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Joint(</a:t>
            </a:r>
            <a:r>
              <a:rPr lang="en-US" sz="2800" dirty="0" err="1" smtClean="0"/>
              <a:t>m,p,t</a:t>
            </a:r>
            <a:r>
              <a:rPr lang="en-US" sz="2800" dirty="0" smtClean="0"/>
              <a:t>) =</a:t>
            </a:r>
            <a:r>
              <a:rPr lang="en-US" sz="2800" b="1" dirty="0" smtClean="0"/>
              <a:t>M</a:t>
            </a:r>
            <a:r>
              <a:rPr lang="en-US" sz="2800" dirty="0" smtClean="0"/>
              <a:t>(m)</a:t>
            </a:r>
            <a:r>
              <a:rPr lang="en-US" sz="2800" b="1" dirty="0" smtClean="0"/>
              <a:t>MP</a:t>
            </a:r>
            <a:r>
              <a:rPr lang="en-US" sz="2800" dirty="0" smtClean="0"/>
              <a:t>(</a:t>
            </a:r>
            <a:r>
              <a:rPr lang="en-US" sz="2800" dirty="0" err="1" smtClean="0"/>
              <a:t>m,p</a:t>
            </a:r>
            <a:r>
              <a:rPr lang="en-US" sz="2800" dirty="0" smtClean="0"/>
              <a:t>)</a:t>
            </a:r>
            <a:r>
              <a:rPr lang="en-US" sz="2800" b="1" dirty="0" smtClean="0"/>
              <a:t>T</a:t>
            </a:r>
            <a:r>
              <a:rPr lang="en-US" sz="2800" dirty="0" smtClean="0"/>
              <a:t>(</a:t>
            </a:r>
            <a:r>
              <a:rPr lang="en-US" sz="2800" dirty="0" err="1" smtClean="0"/>
              <a:t>p,t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5" name="Oval 44"/>
          <p:cNvSpPr/>
          <p:nvPr/>
        </p:nvSpPr>
        <p:spPr>
          <a:xfrm>
            <a:off x="1143000" y="30480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Model (M)</a:t>
            </a:r>
            <a:endParaRPr lang="en-US" sz="2000" b="1" dirty="0"/>
          </a:p>
        </p:txBody>
      </p:sp>
      <p:sp>
        <p:nvSpPr>
          <p:cNvPr id="46" name="Oval 45"/>
          <p:cNvSpPr/>
          <p:nvPr/>
        </p:nvSpPr>
        <p:spPr>
          <a:xfrm>
            <a:off x="3962400" y="3048000"/>
            <a:ext cx="1219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(MP)</a:t>
            </a:r>
            <a:endParaRPr lang="en-US" sz="2400" b="1" dirty="0"/>
          </a:p>
        </p:txBody>
      </p:sp>
      <p:sp>
        <p:nvSpPr>
          <p:cNvPr id="47" name="Oval 46"/>
          <p:cNvSpPr/>
          <p:nvPr/>
        </p:nvSpPr>
        <p:spPr>
          <a:xfrm>
            <a:off x="6248400" y="30480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Tax (T)</a:t>
            </a:r>
            <a:endParaRPr lang="en-US" sz="2400" b="1" dirty="0"/>
          </a:p>
        </p:txBody>
      </p:sp>
      <p:cxnSp>
        <p:nvCxnSpPr>
          <p:cNvPr id="48" name="Straight Arrow Connector 47"/>
          <p:cNvCxnSpPr>
            <a:stCxn id="45" idx="6"/>
            <a:endCxn id="46" idx="2"/>
          </p:cNvCxnSpPr>
          <p:nvPr/>
        </p:nvCxnSpPr>
        <p:spPr>
          <a:xfrm>
            <a:off x="2438400" y="3467100"/>
            <a:ext cx="1524000" cy="158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6"/>
            <a:endCxn id="47" idx="2"/>
          </p:cNvCxnSpPr>
          <p:nvPr/>
        </p:nvCxnSpPr>
        <p:spPr>
          <a:xfrm>
            <a:off x="5181600" y="3467100"/>
            <a:ext cx="1066800" cy="158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200" y="5648980"/>
            <a:ext cx="3657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</a:rPr>
              <a:t>∑</a:t>
            </a:r>
            <a:r>
              <a:rPr lang="en-US" sz="2800" baseline="-25000" dirty="0" smtClean="0">
                <a:latin typeface="Times"/>
              </a:rPr>
              <a:t>m</a:t>
            </a:r>
            <a:r>
              <a:rPr lang="en-US" sz="2800" dirty="0" smtClean="0">
                <a:latin typeface="Times"/>
              </a:rPr>
              <a:t> </a:t>
            </a:r>
            <a:r>
              <a:rPr lang="en-US" sz="2800" b="1" dirty="0" smtClean="0"/>
              <a:t>M</a:t>
            </a:r>
            <a:r>
              <a:rPr lang="en-US" sz="2800" dirty="0" smtClean="0"/>
              <a:t>(m)</a:t>
            </a:r>
            <a:r>
              <a:rPr lang="en-US" sz="2800" b="1" dirty="0" smtClean="0"/>
              <a:t>MP</a:t>
            </a:r>
            <a:r>
              <a:rPr lang="en-US" sz="2800" dirty="0" smtClean="0"/>
              <a:t>(</a:t>
            </a:r>
            <a:r>
              <a:rPr lang="en-US" sz="2800" dirty="0" err="1" smtClean="0"/>
              <a:t>m,p</a:t>
            </a:r>
            <a:r>
              <a:rPr lang="en-US" sz="2800" dirty="0" smtClean="0"/>
              <a:t>)</a:t>
            </a:r>
            <a:r>
              <a:rPr lang="en-US" sz="2800" b="1" dirty="0" smtClean="0"/>
              <a:t>T</a:t>
            </a:r>
            <a:r>
              <a:rPr lang="en-US" sz="2800" dirty="0" smtClean="0"/>
              <a:t>(</a:t>
            </a:r>
            <a:r>
              <a:rPr lang="en-US" sz="2800" dirty="0" err="1" smtClean="0"/>
              <a:t>p,t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1828800" y="6334780"/>
            <a:ext cx="1828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=P</a:t>
            </a:r>
            <a:r>
              <a:rPr lang="en-US" sz="2800" dirty="0" smtClean="0"/>
              <a:t>(p)</a:t>
            </a:r>
            <a:r>
              <a:rPr lang="en-US" sz="2800" b="1" dirty="0" smtClean="0"/>
              <a:t>T</a:t>
            </a:r>
            <a:r>
              <a:rPr lang="en-US" sz="2800" dirty="0" smtClean="0"/>
              <a:t>(</a:t>
            </a:r>
            <a:r>
              <a:rPr lang="en-US" sz="2800" dirty="0" err="1" smtClean="0"/>
              <a:t>p,t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9" name="Oval 58"/>
          <p:cNvSpPr/>
          <p:nvPr/>
        </p:nvSpPr>
        <p:spPr>
          <a:xfrm>
            <a:off x="1447800" y="4724400"/>
            <a:ext cx="381000" cy="423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57400" y="1905000"/>
            <a:ext cx="381000" cy="423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33600" y="4724400"/>
            <a:ext cx="381000" cy="4233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410200" y="1905000"/>
            <a:ext cx="381000" cy="4233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886200" y="5638800"/>
            <a:ext cx="21336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</a:rPr>
              <a:t>∑</a:t>
            </a:r>
            <a:r>
              <a:rPr lang="en-US" sz="2800" baseline="-25000" dirty="0" err="1" smtClean="0">
                <a:latin typeface="Times"/>
              </a:rPr>
              <a:t>p</a:t>
            </a:r>
            <a:r>
              <a:rPr lang="en-US" sz="2800" b="1" dirty="0" err="1" smtClean="0"/>
              <a:t>P</a:t>
            </a:r>
            <a:r>
              <a:rPr lang="en-US" sz="2800" dirty="0" smtClean="0"/>
              <a:t>(p)</a:t>
            </a:r>
            <a:r>
              <a:rPr lang="en-US" sz="2800" b="1" dirty="0" smtClean="0"/>
              <a:t>T</a:t>
            </a:r>
            <a:r>
              <a:rPr lang="en-US" sz="2800" dirty="0" smtClean="0"/>
              <a:t>(</a:t>
            </a:r>
            <a:r>
              <a:rPr lang="en-US" sz="2800" dirty="0" err="1" smtClean="0"/>
              <a:t>p,t</a:t>
            </a:r>
            <a:r>
              <a:rPr lang="en-US" sz="2800" dirty="0" smtClean="0"/>
              <a:t>)  = </a:t>
            </a:r>
            <a:r>
              <a:rPr lang="en-US" sz="2800" b="1" dirty="0" err="1" smtClean="0"/>
              <a:t>Ans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1"/>
      <p:bldP spid="28" grpId="2"/>
      <p:bldP spid="29" grpId="0" animBg="1"/>
      <p:bldP spid="29" grpId="1" animBg="1"/>
      <p:bldP spid="29" grpId="2" animBg="1"/>
      <p:bldP spid="39" grpId="0" animBg="1"/>
      <p:bldP spid="39" grpId="1" animBg="1"/>
      <p:bldP spid="40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can encode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5791200"/>
            <a:ext cx="3810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general aggregations &amp; correlations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514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˄f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200400"/>
          <a:ext cx="1447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22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22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2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838980"/>
            <a:ext cx="47244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Factors can encode logical fns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514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Times"/>
              </a:rPr>
              <a:t> ˅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53000" y="3200400"/>
          <a:ext cx="1447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22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22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2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5715000"/>
            <a:ext cx="4038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of factors as functions.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62200" y="3429000"/>
            <a:ext cx="1676400" cy="1219200"/>
            <a:chOff x="457200" y="4038600"/>
            <a:chExt cx="1676400" cy="1219200"/>
          </a:xfrm>
        </p:grpSpPr>
        <p:cxnSp>
          <p:nvCxnSpPr>
            <p:cNvPr id="19" name="Straight Arrow Connector 18"/>
            <p:cNvCxnSpPr>
              <a:stCxn id="22" idx="0"/>
              <a:endCxn id="23" idx="4"/>
            </p:cNvCxnSpPr>
            <p:nvPr/>
          </p:nvCxnSpPr>
          <p:spPr>
            <a:xfrm rot="5400000" flipH="1" flipV="1">
              <a:off x="781050" y="4476750"/>
              <a:ext cx="381000" cy="419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1" idx="1"/>
            </p:cNvCxnSpPr>
            <p:nvPr/>
          </p:nvCxnSpPr>
          <p:spPr>
            <a:xfrm rot="16200000" flipV="1">
              <a:off x="1178789" y="4498111"/>
              <a:ext cx="436796" cy="4321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524000" y="48768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57200" y="48768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914400" y="4038600"/>
              <a:ext cx="5334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"/>
                </a:rPr>
                <a:t>˄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81800" y="3429000"/>
            <a:ext cx="1676400" cy="1219200"/>
            <a:chOff x="457200" y="4038600"/>
            <a:chExt cx="1676400" cy="1219200"/>
          </a:xfrm>
        </p:grpSpPr>
        <p:cxnSp>
          <p:nvCxnSpPr>
            <p:cNvPr id="25" name="Straight Arrow Connector 24"/>
            <p:cNvCxnSpPr>
              <a:stCxn id="28" idx="0"/>
              <a:endCxn id="29" idx="4"/>
            </p:cNvCxnSpPr>
            <p:nvPr/>
          </p:nvCxnSpPr>
          <p:spPr>
            <a:xfrm rot="5400000" flipH="1" flipV="1">
              <a:off x="781050" y="4476750"/>
              <a:ext cx="381000" cy="419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7" idx="1"/>
            </p:cNvCxnSpPr>
            <p:nvPr/>
          </p:nvCxnSpPr>
          <p:spPr>
            <a:xfrm rot="16200000" flipV="1">
              <a:off x="1178789" y="4498111"/>
              <a:ext cx="436796" cy="4321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524000" y="48768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57200" y="48768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914400" y="4038600"/>
              <a:ext cx="5334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"/>
                </a:rPr>
                <a:t>˅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Factor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Factored basics (representation &amp; QP)</a:t>
            </a:r>
          </a:p>
          <a:p>
            <a:endParaRPr lang="en-US" dirty="0" smtClean="0"/>
          </a:p>
          <a:p>
            <a:r>
              <a:rPr lang="en-US" dirty="0" smtClean="0"/>
              <a:t>Processing SFW queries on Factor DBs</a:t>
            </a:r>
          </a:p>
          <a:p>
            <a:pPr lvl="1"/>
            <a:r>
              <a:rPr lang="en-US" dirty="0" smtClean="0"/>
              <a:t>Building a factor for inference (</a:t>
            </a:r>
            <a:r>
              <a:rPr lang="en-US" dirty="0" err="1" smtClean="0"/>
              <a:t>intensional</a:t>
            </a:r>
            <a:r>
              <a:rPr lang="en-US" dirty="0" smtClean="0"/>
              <a:t> </a:t>
            </a:r>
            <a:r>
              <a:rPr lang="en-US" dirty="0" err="1" smtClean="0"/>
              <a:t>eval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Sophisticated inference (</a:t>
            </a:r>
            <a:r>
              <a:rPr lang="en-US" dirty="0" err="1" smtClean="0"/>
              <a:t>memoization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MayBMS</a:t>
            </a:r>
            <a:r>
              <a:rPr lang="en-US" dirty="0" smtClean="0"/>
              <a:t>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886200"/>
            <a:ext cx="21336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 of. Maryland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0" y="2895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Challenges for advanced </a:t>
            </a:r>
            <a:r>
              <a:rPr lang="en-US" dirty="0" err="1" smtClean="0"/>
              <a:t>pDBs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Representation and QP techniques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Lineage and Views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Events on </a:t>
            </a:r>
            <a:r>
              <a:rPr lang="en-US" dirty="0" err="1" smtClean="0"/>
              <a:t>Markovian</a:t>
            </a:r>
            <a:r>
              <a:rPr lang="en-US" dirty="0" smtClean="0"/>
              <a:t> Streams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Sophisticated Factor Evaluation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Continuous </a:t>
            </a:r>
            <a:r>
              <a:rPr lang="en-US" dirty="0" err="1" smtClean="0"/>
              <a:t>pDbs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Discussion and Open Problems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4C141-DC2E-46ED-8B4C-C86ED272D89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Processing SQL using Factors</a:t>
            </a:r>
          </a:p>
        </p:txBody>
      </p:sp>
      <p:sp useBgFill="1">
        <p:nvSpPr>
          <p:cNvPr id="3078" name="Rectangle 3"/>
          <p:cNvSpPr>
            <a:spLocks noChangeArrowheads="1"/>
          </p:cNvSpPr>
          <p:nvPr/>
        </p:nvSpPr>
        <p:spPr bwMode="auto">
          <a:xfrm>
            <a:off x="533400" y="1371600"/>
            <a:ext cx="7329699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Goal: Make relational ops compute </a:t>
            </a:r>
            <a:r>
              <a:rPr lang="en-US" sz="2800" dirty="0" smtClean="0">
                <a:latin typeface="Calibri" pitchFamily="34" charset="0"/>
              </a:rPr>
              <a:t>factor graph </a:t>
            </a:r>
            <a:r>
              <a:rPr lang="en-US" sz="2800" i="1" dirty="0" smtClean="0">
                <a:latin typeface="Calibri" pitchFamily="34" charset="0"/>
              </a:rPr>
              <a:t>f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0" y="0"/>
            <a:ext cx="5169005" cy="461647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1" tIns="45711" rIns="91421" bIns="45711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+mn-cs"/>
              </a:rPr>
              <a:t>[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Fuhr&amp;Roellke’97,Sen&amp;Deshpande ‘07]</a:t>
            </a:r>
            <a:endParaRPr lang="en-US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04800" y="3810000"/>
            <a:ext cx="401072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s</a:t>
            </a:r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34" name="Group 205"/>
          <p:cNvGraphicFramePr>
            <a:graphicFrameLocks noGrp="1"/>
          </p:cNvGraphicFramePr>
          <p:nvPr/>
        </p:nvGraphicFramePr>
        <p:xfrm>
          <a:off x="152400" y="4881563"/>
          <a:ext cx="609600" cy="1371600"/>
        </p:xfrm>
        <a:graphic>
          <a:graphicData uri="http://schemas.openxmlformats.org/drawingml/2006/table">
            <a:tbl>
              <a:tblPr/>
              <a:tblGrid>
                <a:gridCol w="342900"/>
                <a:gridCol w="266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Group 206"/>
          <p:cNvGraphicFramePr>
            <a:graphicFrameLocks noGrp="1"/>
          </p:cNvGraphicFramePr>
          <p:nvPr/>
        </p:nvGraphicFramePr>
        <p:xfrm>
          <a:off x="152400" y="1905000"/>
          <a:ext cx="609600" cy="1371600"/>
        </p:xfrm>
        <a:graphic>
          <a:graphicData uri="http://schemas.openxmlformats.org/drawingml/2006/table">
            <a:tbl>
              <a:tblPr/>
              <a:tblGrid>
                <a:gridCol w="342900"/>
                <a:gridCol w="266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6" name="AutoShape 33"/>
          <p:cNvCxnSpPr>
            <a:cxnSpLocks noChangeShapeType="1"/>
            <a:endCxn id="30" idx="2"/>
          </p:cNvCxnSpPr>
          <p:nvPr/>
        </p:nvCxnSpPr>
        <p:spPr bwMode="auto">
          <a:xfrm rot="5400000" flipH="1" flipV="1">
            <a:off x="226147" y="4602376"/>
            <a:ext cx="548345" cy="100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34"/>
          <p:cNvCxnSpPr>
            <a:cxnSpLocks noChangeShapeType="1"/>
            <a:stCxn id="30" idx="0"/>
          </p:cNvCxnSpPr>
          <p:nvPr/>
        </p:nvCxnSpPr>
        <p:spPr bwMode="auto">
          <a:xfrm rot="16200000" flipV="1">
            <a:off x="231238" y="3535902"/>
            <a:ext cx="538160" cy="100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828800" y="4029075"/>
            <a:ext cx="925512" cy="36933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JOIN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39" name="Group 141"/>
          <p:cNvGraphicFramePr>
            <a:graphicFrameLocks noGrp="1"/>
          </p:cNvGraphicFramePr>
          <p:nvPr/>
        </p:nvGraphicFramePr>
        <p:xfrm>
          <a:off x="1066800" y="4729163"/>
          <a:ext cx="1066800" cy="1371600"/>
        </p:xfrm>
        <a:graphic>
          <a:graphicData uri="http://schemas.openxmlformats.org/drawingml/2006/table">
            <a:tbl>
              <a:tblPr/>
              <a:tblGrid>
                <a:gridCol w="457200"/>
                <a:gridCol w="609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Group 138"/>
          <p:cNvGraphicFramePr>
            <a:graphicFrameLocks noGrp="1"/>
          </p:cNvGraphicFramePr>
          <p:nvPr/>
        </p:nvGraphicFramePr>
        <p:xfrm>
          <a:off x="1228723" y="2092325"/>
          <a:ext cx="2047876" cy="1432560"/>
        </p:xfrm>
        <a:graphic>
          <a:graphicData uri="http://schemas.openxmlformats.org/drawingml/2006/table">
            <a:tbl>
              <a:tblPr/>
              <a:tblGrid>
                <a:gridCol w="532448"/>
                <a:gridCol w="532448"/>
                <a:gridCol w="98298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˄f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1" name="AutoShape 68"/>
          <p:cNvCxnSpPr>
            <a:cxnSpLocks noChangeShapeType="1"/>
            <a:endCxn id="38" idx="1"/>
          </p:cNvCxnSpPr>
          <p:nvPr/>
        </p:nvCxnSpPr>
        <p:spPr bwMode="auto">
          <a:xfrm flipV="1">
            <a:off x="1306512" y="4213741"/>
            <a:ext cx="522288" cy="515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69"/>
          <p:cNvCxnSpPr>
            <a:cxnSpLocks noChangeShapeType="1"/>
            <a:stCxn id="38" idx="0"/>
          </p:cNvCxnSpPr>
          <p:nvPr/>
        </p:nvCxnSpPr>
        <p:spPr bwMode="auto">
          <a:xfrm rot="16200000" flipV="1">
            <a:off x="2026841" y="3764360"/>
            <a:ext cx="523875" cy="55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43" name="Group 144"/>
          <p:cNvGraphicFramePr>
            <a:graphicFrameLocks noGrp="1"/>
          </p:cNvGraphicFramePr>
          <p:nvPr/>
        </p:nvGraphicFramePr>
        <p:xfrm>
          <a:off x="2590800" y="4729163"/>
          <a:ext cx="990600" cy="1371600"/>
        </p:xfrm>
        <a:graphic>
          <a:graphicData uri="http://schemas.openxmlformats.org/drawingml/2006/table">
            <a:tbl>
              <a:tblPr/>
              <a:tblGrid>
                <a:gridCol w="4572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4" name="AutoShape 84"/>
          <p:cNvCxnSpPr>
            <a:cxnSpLocks noChangeShapeType="1"/>
            <a:endCxn id="38" idx="3"/>
          </p:cNvCxnSpPr>
          <p:nvPr/>
        </p:nvCxnSpPr>
        <p:spPr bwMode="auto">
          <a:xfrm rot="16200000" flipV="1">
            <a:off x="2534701" y="4433352"/>
            <a:ext cx="515438" cy="762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" name="Rectangle 85"/>
          <p:cNvSpPr>
            <a:spLocks noChangeArrowheads="1"/>
          </p:cNvSpPr>
          <p:nvPr/>
        </p:nvSpPr>
        <p:spPr bwMode="auto">
          <a:xfrm>
            <a:off x="4800600" y="3663950"/>
            <a:ext cx="460382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P</a:t>
            </a:r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46" name="Group 151"/>
          <p:cNvGraphicFramePr>
            <a:graphicFrameLocks noGrp="1"/>
          </p:cNvGraphicFramePr>
          <p:nvPr/>
        </p:nvGraphicFramePr>
        <p:xfrm>
          <a:off x="4519613" y="4419600"/>
          <a:ext cx="1119187" cy="1828800"/>
        </p:xfrm>
        <a:graphic>
          <a:graphicData uri="http://schemas.openxmlformats.org/drawingml/2006/table">
            <a:tbl>
              <a:tblPr/>
              <a:tblGrid>
                <a:gridCol w="495300"/>
                <a:gridCol w="62388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oup 148"/>
          <p:cNvGraphicFramePr>
            <a:graphicFrameLocks noGrp="1"/>
          </p:cNvGraphicFramePr>
          <p:nvPr/>
        </p:nvGraphicFramePr>
        <p:xfrm>
          <a:off x="3429000" y="1992313"/>
          <a:ext cx="2438400" cy="1371600"/>
        </p:xfrm>
        <a:graphic>
          <a:graphicData uri="http://schemas.openxmlformats.org/drawingml/2006/table">
            <a:tbl>
              <a:tblPr/>
              <a:tblGrid>
                <a:gridCol w="452846"/>
                <a:gridCol w="1985554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˅ 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˅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8" name="AutoShape 117"/>
          <p:cNvCxnSpPr>
            <a:cxnSpLocks noChangeShapeType="1"/>
            <a:endCxn id="45" idx="2"/>
          </p:cNvCxnSpPr>
          <p:nvPr/>
        </p:nvCxnSpPr>
        <p:spPr bwMode="auto">
          <a:xfrm rot="5400000" flipH="1" flipV="1">
            <a:off x="4906638" y="4295448"/>
            <a:ext cx="232431" cy="158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" name="AutoShape 118"/>
          <p:cNvCxnSpPr>
            <a:cxnSpLocks noChangeShapeType="1"/>
            <a:stCxn id="45" idx="0"/>
          </p:cNvCxnSpPr>
          <p:nvPr/>
        </p:nvCxnSpPr>
        <p:spPr bwMode="auto">
          <a:xfrm rot="16200000" flipV="1">
            <a:off x="4868071" y="3501229"/>
            <a:ext cx="304800" cy="206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5791200" y="3352800"/>
            <a:ext cx="33528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Difference</a:t>
            </a:r>
            <a:r>
              <a:rPr lang="en-US" sz="2400" dirty="0" smtClean="0"/>
              <a:t>: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may be correlated via another </a:t>
            </a:r>
            <a:r>
              <a:rPr lang="en-US" sz="2400" dirty="0" err="1" smtClean="0"/>
              <a:t>tuple</a:t>
            </a:r>
            <a:endParaRPr lang="en-US" sz="2400" dirty="0"/>
          </a:p>
        </p:txBody>
      </p:sp>
      <p:sp>
        <p:nvSpPr>
          <p:cNvPr id="29" name="Oval Callout 28"/>
          <p:cNvSpPr/>
          <p:nvPr/>
        </p:nvSpPr>
        <p:spPr>
          <a:xfrm>
            <a:off x="6324600" y="4419600"/>
            <a:ext cx="2819400" cy="1447800"/>
          </a:xfrm>
          <a:prstGeom prst="wedgeEllipseCallout">
            <a:avLst>
              <a:gd name="adj1" fmla="val -25542"/>
              <a:gd name="adj2" fmla="val -93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Fetch factors for correlated </a:t>
            </a:r>
            <a:r>
              <a:rPr lang="en-US" sz="2400" b="1" dirty="0" err="1" smtClean="0"/>
              <a:t>tuples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19600" y="6324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143000" y="6243935"/>
            <a:ext cx="480060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is a </a:t>
            </a:r>
            <a:r>
              <a:rPr lang="en-US" sz="2400" i="1" dirty="0" smtClean="0"/>
              <a:t>factor graph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2057400"/>
            <a:ext cx="25146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Intensional</a:t>
            </a:r>
            <a:r>
              <a:rPr lang="en-US" sz="2400" dirty="0" smtClean="0"/>
              <a:t> Evaluation</a:t>
            </a:r>
            <a:endParaRPr lang="en-US" sz="2400" dirty="0"/>
          </a:p>
        </p:txBody>
      </p:sp>
      <p:sp>
        <p:nvSpPr>
          <p:cNvPr id="50" name="Oval Callout 49"/>
          <p:cNvSpPr/>
          <p:nvPr/>
        </p:nvSpPr>
        <p:spPr>
          <a:xfrm>
            <a:off x="-457200" y="838200"/>
            <a:ext cx="1981200" cy="612648"/>
          </a:xfrm>
          <a:prstGeom prst="wedgeEllipseCallout">
            <a:avLst>
              <a:gd name="adj1" fmla="val 110950"/>
              <a:gd name="adj2" fmla="val 251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factors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76" grpId="0" animBg="1"/>
      <p:bldP spid="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Smarter QP: Factors are often shared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4419600"/>
            <a:ext cx="62484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civic (EX) share common pollutes attribute.</a:t>
            </a:r>
            <a:endParaRPr lang="en-US" sz="2400" dirty="0"/>
          </a:p>
        </p:txBody>
      </p:sp>
      <p:graphicFrame>
        <p:nvGraphicFramePr>
          <p:cNvPr id="15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3281680" cy="182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1084580"/>
                <a:gridCol w="680720"/>
                <a:gridCol w="69088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3412">
                <a:tc>
                  <a:txBody>
                    <a:bodyPr/>
                    <a:lstStyle/>
                    <a:p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Civic (EX)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733800" y="1391920"/>
          <a:ext cx="28193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939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r>
                        <a:rPr lang="en-US" baseline="0" dirty="0" smtClean="0"/>
                        <a:t> (EX)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Civic (Hybrid)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Corolla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858000" y="1371600"/>
          <a:ext cx="19682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21"/>
                <a:gridCol w="8511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90600" y="5257800"/>
            <a:ext cx="62484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Naïve Variable Elimination may perform this computation several times…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48006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Sen,Desphande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Getoor</a:t>
            </a:r>
            <a:r>
              <a:rPr lang="en-US" sz="2000" b="1" dirty="0" smtClean="0">
                <a:solidFill>
                  <a:schemeClr val="bg1"/>
                </a:solidFill>
              </a:rPr>
              <a:t> ’08 -- HERE]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QP in factors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1600200"/>
            <a:ext cx="3657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Variables may be </a:t>
            </a:r>
            <a:r>
              <a:rPr lang="en-US" sz="2400" i="1" dirty="0" smtClean="0"/>
              <a:t>correlated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24400" y="2209800"/>
            <a:ext cx="4267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Naïve: Inference using variable elimination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48006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Sen,Desphande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Getoor</a:t>
            </a:r>
            <a:r>
              <a:rPr lang="en-US" sz="2000" b="1" dirty="0" smtClean="0">
                <a:solidFill>
                  <a:schemeClr val="bg1"/>
                </a:solidFill>
              </a:rPr>
              <a:t> ‘08]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5957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"/>
              </a:rPr>
              <a:t>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Times"/>
              </a:rPr>
              <a:t>) ˄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2400" baseline="-25000" dirty="0" smtClean="0">
                <a:latin typeface="Times"/>
              </a:rPr>
              <a:t>1</a:t>
            </a:r>
            <a:r>
              <a:rPr lang="en-US" sz="2400" dirty="0" smtClean="0">
                <a:latin typeface="Times"/>
              </a:rPr>
              <a:t>) ˅ ((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aseline="-25000" dirty="0" smtClean="0">
                <a:latin typeface="Times"/>
              </a:rPr>
              <a:t>1</a:t>
            </a:r>
            <a:r>
              <a:rPr lang="en-US" sz="2400" dirty="0" smtClean="0">
                <a:latin typeface="Times"/>
              </a:rPr>
              <a:t> 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Times"/>
              </a:rPr>
              <a:t>) ˄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Times"/>
              </a:rPr>
              <a:t>)</a:t>
            </a:r>
            <a:endParaRPr lang="en-US" sz="2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2514600" y="4038600"/>
            <a:ext cx="1600200" cy="1219200"/>
            <a:chOff x="2514600" y="4038600"/>
            <a:chExt cx="1600200" cy="1219200"/>
          </a:xfrm>
        </p:grpSpPr>
        <p:sp>
          <p:nvSpPr>
            <p:cNvPr id="32" name="Oval 31"/>
            <p:cNvSpPr/>
            <p:nvPr/>
          </p:nvSpPr>
          <p:spPr>
            <a:xfrm>
              <a:off x="3048000" y="4038600"/>
              <a:ext cx="5334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"/>
                </a:rPr>
                <a:t>˅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54" idx="0"/>
              <a:endCxn id="32" idx="4"/>
            </p:cNvCxnSpPr>
            <p:nvPr/>
          </p:nvCxnSpPr>
          <p:spPr>
            <a:xfrm rot="5400000" flipH="1" flipV="1">
              <a:off x="2876550" y="4438650"/>
              <a:ext cx="381000" cy="4953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55" idx="0"/>
              <a:endCxn id="32" idx="4"/>
            </p:cNvCxnSpPr>
            <p:nvPr/>
          </p:nvCxnSpPr>
          <p:spPr>
            <a:xfrm rot="16200000" flipV="1">
              <a:off x="3371850" y="4438650"/>
              <a:ext cx="381000" cy="4953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514600" y="48768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y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3505200" y="48768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7200" y="4038600"/>
            <a:ext cx="1676400" cy="1219200"/>
            <a:chOff x="457200" y="4038600"/>
            <a:chExt cx="1676400" cy="1219200"/>
          </a:xfrm>
        </p:grpSpPr>
        <p:cxnSp>
          <p:nvCxnSpPr>
            <p:cNvPr id="20" name="Straight Arrow Connector 19"/>
            <p:cNvCxnSpPr>
              <a:stCxn id="51" idx="0"/>
              <a:endCxn id="65" idx="4"/>
            </p:cNvCxnSpPr>
            <p:nvPr/>
          </p:nvCxnSpPr>
          <p:spPr>
            <a:xfrm rot="5400000" flipH="1" flipV="1">
              <a:off x="781050" y="4476750"/>
              <a:ext cx="381000" cy="419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8" idx="1"/>
            </p:cNvCxnSpPr>
            <p:nvPr/>
          </p:nvCxnSpPr>
          <p:spPr>
            <a:xfrm rot="16200000" flipV="1">
              <a:off x="1178789" y="4498111"/>
              <a:ext cx="436796" cy="4321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524000" y="48768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457200" y="48768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914400" y="4038600"/>
              <a:ext cx="5334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"/>
                </a:rPr>
                <a:t>˅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81100" y="2514600"/>
            <a:ext cx="3543300" cy="2133600"/>
            <a:chOff x="1181100" y="2514600"/>
            <a:chExt cx="3543300" cy="2133600"/>
          </a:xfrm>
        </p:grpSpPr>
        <p:sp>
          <p:nvSpPr>
            <p:cNvPr id="15" name="Oval 14"/>
            <p:cNvSpPr/>
            <p:nvPr/>
          </p:nvSpPr>
          <p:spPr>
            <a:xfrm>
              <a:off x="1447800" y="3352800"/>
              <a:ext cx="5334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"/>
                </a:rPr>
                <a:t>˄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15" idx="4"/>
            </p:cNvCxnSpPr>
            <p:nvPr/>
          </p:nvCxnSpPr>
          <p:spPr>
            <a:xfrm rot="16200000" flipV="1">
              <a:off x="1714500" y="3810000"/>
              <a:ext cx="45720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5" idx="4"/>
            </p:cNvCxnSpPr>
            <p:nvPr/>
          </p:nvCxnSpPr>
          <p:spPr>
            <a:xfrm rot="5400000" flipH="1" flipV="1">
              <a:off x="1333500" y="3657600"/>
              <a:ext cx="22860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60" idx="1"/>
              <a:endCxn id="70" idx="4"/>
            </p:cNvCxnSpPr>
            <p:nvPr/>
          </p:nvCxnSpPr>
          <p:spPr>
            <a:xfrm rot="16200000" flipV="1">
              <a:off x="3807689" y="3926611"/>
              <a:ext cx="512996" cy="2797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7"/>
              <a:endCxn id="70" idx="4"/>
            </p:cNvCxnSpPr>
            <p:nvPr/>
          </p:nvCxnSpPr>
          <p:spPr>
            <a:xfrm rot="5400000" flipH="1" flipV="1">
              <a:off x="3566015" y="3747271"/>
              <a:ext cx="295555" cy="4210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5" idx="0"/>
              <a:endCxn id="67" idx="3"/>
            </p:cNvCxnSpPr>
            <p:nvPr/>
          </p:nvCxnSpPr>
          <p:spPr>
            <a:xfrm rot="5400000" flipH="1" flipV="1">
              <a:off x="1929630" y="2689716"/>
              <a:ext cx="447955" cy="8782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70" idx="1"/>
              <a:endCxn id="67" idx="5"/>
            </p:cNvCxnSpPr>
            <p:nvPr/>
          </p:nvCxnSpPr>
          <p:spPr>
            <a:xfrm rot="16200000" flipV="1">
              <a:off x="3095345" y="2779385"/>
              <a:ext cx="514910" cy="7658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981200" y="42672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z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4114800" y="4267200"/>
              <a:ext cx="6096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z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514600" y="2514600"/>
              <a:ext cx="5334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"/>
                </a:rPr>
                <a:t>˅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657600" y="3352800"/>
              <a:ext cx="5334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"/>
                </a:rPr>
                <a:t>˄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Oval 79"/>
          <p:cNvSpPr/>
          <p:nvPr/>
        </p:nvSpPr>
        <p:spPr>
          <a:xfrm>
            <a:off x="2971800" y="5562600"/>
            <a:ext cx="6096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990600" y="5562600"/>
            <a:ext cx="6096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stCxn id="81" idx="1"/>
            <a:endCxn id="51" idx="4"/>
          </p:cNvCxnSpPr>
          <p:nvPr/>
        </p:nvCxnSpPr>
        <p:spPr>
          <a:xfrm rot="16200000" flipV="1">
            <a:off x="740639" y="5279161"/>
            <a:ext cx="360596" cy="3178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1" idx="7"/>
            <a:endCxn id="48" idx="4"/>
          </p:cNvCxnSpPr>
          <p:nvPr/>
        </p:nvCxnSpPr>
        <p:spPr>
          <a:xfrm rot="5400000" flipH="1" flipV="1">
            <a:off x="1489565" y="5279161"/>
            <a:ext cx="360596" cy="3178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0" idx="7"/>
            <a:endCxn id="55" idx="4"/>
          </p:cNvCxnSpPr>
          <p:nvPr/>
        </p:nvCxnSpPr>
        <p:spPr>
          <a:xfrm rot="5400000" flipH="1" flipV="1">
            <a:off x="3470765" y="5279161"/>
            <a:ext cx="360596" cy="3178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0" idx="1"/>
            <a:endCxn id="54" idx="4"/>
          </p:cNvCxnSpPr>
          <p:nvPr/>
        </p:nvCxnSpPr>
        <p:spPr>
          <a:xfrm rot="16200000" flipV="1">
            <a:off x="2759939" y="5317261"/>
            <a:ext cx="360596" cy="2416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648200" y="3276600"/>
            <a:ext cx="4495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Observation: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could have same </a:t>
            </a:r>
            <a:r>
              <a:rPr lang="en-US" sz="2400" i="1" u="sng" dirty="0" smtClean="0"/>
              <a:t>values</a:t>
            </a:r>
            <a:r>
              <a:rPr lang="en-US" sz="2400" dirty="0" smtClean="0"/>
              <a:t>….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257800" y="4419600"/>
            <a:ext cx="3505200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u="sng" dirty="0" smtClean="0"/>
              <a:t>Value </a:t>
            </a:r>
            <a:r>
              <a:rPr lang="en-US" sz="2200" dirty="0" smtClean="0"/>
              <a:t>: c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and c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have same “</a:t>
            </a:r>
            <a:r>
              <a:rPr lang="en-US" sz="2200" dirty="0" err="1" smtClean="0"/>
              <a:t>marginals</a:t>
            </a:r>
            <a:r>
              <a:rPr lang="en-US" sz="2200" dirty="0" smtClean="0"/>
              <a:t>” same for (x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,y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and  (x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,y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200" u="sng" dirty="0" smtClean="0"/>
              <a:t>Structural</a:t>
            </a:r>
            <a:r>
              <a:rPr lang="en-US" sz="2200" dirty="0" smtClean="0"/>
              <a:t>: same parent-child relationship</a:t>
            </a:r>
            <a:endParaRPr lang="en-US" sz="2200" baseline="-25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6324600" y="6396335"/>
            <a:ext cx="2819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Likely due to sharing</a:t>
            </a:r>
            <a:endParaRPr lang="en-US" sz="24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2" grpId="0" animBg="1"/>
      <p:bldP spid="80" grpId="0" animBg="1"/>
      <p:bldP spid="81" grpId="0" animBg="1"/>
      <p:bldP spid="99" grpId="0" build="allAtOnce" animBg="1"/>
      <p:bldP spid="40" grpId="0" uiExpand="1" build="allAtOnce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QP in factors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1600200"/>
            <a:ext cx="3657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Variables may be </a:t>
            </a:r>
            <a:r>
              <a:rPr lang="en-US" sz="2400" i="1" dirty="0" smtClean="0"/>
              <a:t>correlated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48006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Sen,Desphande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Getoor</a:t>
            </a:r>
            <a:r>
              <a:rPr lang="en-US" sz="2000" b="1" dirty="0" smtClean="0">
                <a:solidFill>
                  <a:schemeClr val="bg1"/>
                </a:solidFill>
              </a:rPr>
              <a:t> ‘08]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5957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"/>
              </a:rPr>
              <a:t>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Times"/>
              </a:rPr>
              <a:t>) ˄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2400" baseline="-25000" dirty="0" smtClean="0">
                <a:latin typeface="Times"/>
              </a:rPr>
              <a:t>1</a:t>
            </a:r>
            <a:r>
              <a:rPr lang="en-US" sz="2400" dirty="0" smtClean="0">
                <a:latin typeface="Times"/>
              </a:rPr>
              <a:t>) ˅ ((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aseline="-25000" dirty="0" smtClean="0">
                <a:latin typeface="Times"/>
              </a:rPr>
              <a:t>1</a:t>
            </a:r>
            <a:r>
              <a:rPr lang="en-US" sz="2400" dirty="0" smtClean="0">
                <a:latin typeface="Times"/>
              </a:rPr>
              <a:t> 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Times"/>
              </a:rPr>
              <a:t>) ˄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Times"/>
              </a:rPr>
              <a:t>)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1447800" y="3352800"/>
            <a:ext cx="5334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"/>
              </a:rPr>
              <a:t>˄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15" idx="4"/>
          </p:cNvCxnSpPr>
          <p:nvPr/>
        </p:nvCxnSpPr>
        <p:spPr>
          <a:xfrm rot="16200000" flipV="1">
            <a:off x="1714500" y="3810000"/>
            <a:ext cx="4572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2" idx="7"/>
            <a:endCxn id="15" idx="4"/>
          </p:cNvCxnSpPr>
          <p:nvPr/>
        </p:nvCxnSpPr>
        <p:spPr>
          <a:xfrm rot="5400000" flipH="1" flipV="1">
            <a:off x="1356215" y="3747271"/>
            <a:ext cx="295555" cy="4210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0" idx="1"/>
            <a:endCxn id="70" idx="4"/>
          </p:cNvCxnSpPr>
          <p:nvPr/>
        </p:nvCxnSpPr>
        <p:spPr>
          <a:xfrm rot="16200000" flipV="1">
            <a:off x="3807689" y="3926611"/>
            <a:ext cx="512996" cy="2797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7"/>
            <a:endCxn id="70" idx="4"/>
          </p:cNvCxnSpPr>
          <p:nvPr/>
        </p:nvCxnSpPr>
        <p:spPr>
          <a:xfrm rot="5400000" flipH="1" flipV="1">
            <a:off x="3566015" y="3747271"/>
            <a:ext cx="295555" cy="4210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0"/>
            <a:endCxn id="67" idx="3"/>
          </p:cNvCxnSpPr>
          <p:nvPr/>
        </p:nvCxnSpPr>
        <p:spPr>
          <a:xfrm rot="5400000" flipH="1" flipV="1">
            <a:off x="1929630" y="2689716"/>
            <a:ext cx="447955" cy="8782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0" idx="1"/>
            <a:endCxn id="67" idx="5"/>
          </p:cNvCxnSpPr>
          <p:nvPr/>
        </p:nvCxnSpPr>
        <p:spPr>
          <a:xfrm rot="16200000" flipV="1">
            <a:off x="3095345" y="2779385"/>
            <a:ext cx="514910" cy="765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981200" y="42672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0" name="Oval 59"/>
          <p:cNvSpPr/>
          <p:nvPr/>
        </p:nvSpPr>
        <p:spPr>
          <a:xfrm>
            <a:off x="4114800" y="42672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z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514600" y="2514600"/>
            <a:ext cx="5334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"/>
              </a:rPr>
              <a:t>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57600" y="3352800"/>
            <a:ext cx="5334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"/>
              </a:rPr>
              <a:t>˄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04800" y="4038600"/>
            <a:ext cx="1600200" cy="1905000"/>
            <a:chOff x="2514600" y="4038600"/>
            <a:chExt cx="1600200" cy="1905000"/>
          </a:xfrm>
        </p:grpSpPr>
        <p:grpSp>
          <p:nvGrpSpPr>
            <p:cNvPr id="45" name="Group 75"/>
            <p:cNvGrpSpPr/>
            <p:nvPr/>
          </p:nvGrpSpPr>
          <p:grpSpPr>
            <a:xfrm>
              <a:off x="2514600" y="4038600"/>
              <a:ext cx="1600200" cy="1219200"/>
              <a:chOff x="2514600" y="4038600"/>
              <a:chExt cx="1600200" cy="12192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048000" y="40386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"/>
                  </a:rPr>
                  <a:t>˅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Straight Arrow Connector 52"/>
              <p:cNvCxnSpPr>
                <a:stCxn id="57" idx="0"/>
                <a:endCxn id="52" idx="4"/>
              </p:cNvCxnSpPr>
              <p:nvPr/>
            </p:nvCxnSpPr>
            <p:spPr>
              <a:xfrm rot="5400000" flipH="1" flipV="1">
                <a:off x="2876550" y="4438650"/>
                <a:ext cx="381000" cy="495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8" idx="0"/>
                <a:endCxn id="52" idx="4"/>
              </p:cNvCxnSpPr>
              <p:nvPr/>
            </p:nvCxnSpPr>
            <p:spPr>
              <a:xfrm rot="16200000" flipV="1">
                <a:off x="3371850" y="4438650"/>
                <a:ext cx="381000" cy="495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2514600" y="4876800"/>
                <a:ext cx="609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x</a:t>
                </a:r>
                <a:r>
                  <a:rPr lang="en-US" sz="2400" baseline="-25000" dirty="0" smtClean="0"/>
                  <a:t>1</a:t>
                </a:r>
                <a:endParaRPr lang="en-US" sz="2400" baseline="-250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505200" y="4876800"/>
                <a:ext cx="609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x</a:t>
                </a:r>
                <a:r>
                  <a:rPr lang="en-US" sz="2400" baseline="-25000" dirty="0" smtClean="0"/>
                  <a:t>2</a:t>
                </a:r>
                <a:endParaRPr lang="en-US" sz="2400" baseline="-25000" dirty="0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2971800" y="5562600"/>
              <a:ext cx="6096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1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6" idx="7"/>
              <a:endCxn id="58" idx="4"/>
            </p:cNvCxnSpPr>
            <p:nvPr/>
          </p:nvCxnSpPr>
          <p:spPr>
            <a:xfrm rot="5400000" flipH="1" flipV="1">
              <a:off x="3470765" y="5279161"/>
              <a:ext cx="360596" cy="3178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6" idx="1"/>
              <a:endCxn id="57" idx="4"/>
            </p:cNvCxnSpPr>
            <p:nvPr/>
          </p:nvCxnSpPr>
          <p:spPr>
            <a:xfrm rot="16200000" flipV="1">
              <a:off x="2759939" y="5317261"/>
              <a:ext cx="360596" cy="2416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514600" y="4038600"/>
            <a:ext cx="1600200" cy="1905000"/>
            <a:chOff x="2514600" y="4038600"/>
            <a:chExt cx="1600200" cy="1905000"/>
          </a:xfrm>
        </p:grpSpPr>
        <p:grpSp>
          <p:nvGrpSpPr>
            <p:cNvPr id="3" name="Group 75"/>
            <p:cNvGrpSpPr/>
            <p:nvPr/>
          </p:nvGrpSpPr>
          <p:grpSpPr>
            <a:xfrm>
              <a:off x="2514600" y="4038600"/>
              <a:ext cx="1600200" cy="1219200"/>
              <a:chOff x="2514600" y="4038600"/>
              <a:chExt cx="1600200" cy="1219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048000" y="40386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"/>
                  </a:rPr>
                  <a:t>˅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Arrow Connector 33"/>
              <p:cNvCxnSpPr>
                <a:stCxn id="54" idx="0"/>
                <a:endCxn id="32" idx="4"/>
              </p:cNvCxnSpPr>
              <p:nvPr/>
            </p:nvCxnSpPr>
            <p:spPr>
              <a:xfrm rot="5400000" flipH="1" flipV="1">
                <a:off x="2876550" y="4438650"/>
                <a:ext cx="381000" cy="495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55" idx="0"/>
                <a:endCxn id="32" idx="4"/>
              </p:cNvCxnSpPr>
              <p:nvPr/>
            </p:nvCxnSpPr>
            <p:spPr>
              <a:xfrm rot="16200000" flipV="1">
                <a:off x="3371850" y="4438650"/>
                <a:ext cx="381000" cy="495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2514600" y="4876800"/>
                <a:ext cx="609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y</a:t>
                </a:r>
                <a:r>
                  <a:rPr lang="en-US" sz="2400" baseline="-25000" dirty="0" smtClean="0"/>
                  <a:t>1</a:t>
                </a:r>
                <a:endParaRPr lang="en-US" sz="2400" baseline="-250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505200" y="4876800"/>
                <a:ext cx="6096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y</a:t>
                </a:r>
                <a:r>
                  <a:rPr lang="en-US" sz="2400" baseline="-25000" dirty="0" smtClean="0"/>
                  <a:t>2</a:t>
                </a:r>
                <a:endParaRPr lang="en-US" sz="2400" baseline="-25000" dirty="0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2971800" y="5562600"/>
              <a:ext cx="6096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/>
            <p:cNvCxnSpPr>
              <a:stCxn id="80" idx="7"/>
              <a:endCxn id="55" idx="4"/>
            </p:cNvCxnSpPr>
            <p:nvPr/>
          </p:nvCxnSpPr>
          <p:spPr>
            <a:xfrm rot="5400000" flipH="1" flipV="1">
              <a:off x="3470765" y="5279161"/>
              <a:ext cx="360596" cy="3178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0" idx="1"/>
              <a:endCxn id="54" idx="4"/>
            </p:cNvCxnSpPr>
            <p:nvPr/>
          </p:nvCxnSpPr>
          <p:spPr>
            <a:xfrm rot="16200000" flipV="1">
              <a:off x="2759939" y="5317261"/>
              <a:ext cx="360596" cy="2416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>
            <a:stCxn id="52" idx="7"/>
            <a:endCxn id="70" idx="4"/>
          </p:cNvCxnSpPr>
          <p:nvPr/>
        </p:nvCxnSpPr>
        <p:spPr>
          <a:xfrm rot="5400000" flipH="1" flipV="1">
            <a:off x="2461115" y="2642371"/>
            <a:ext cx="295555" cy="26308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38200" y="6027003"/>
            <a:ext cx="44196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Functional</a:t>
            </a:r>
            <a:r>
              <a:rPr lang="en-US" sz="2400" b="1" dirty="0" smtClean="0">
                <a:solidFill>
                  <a:schemeClr val="bg1"/>
                </a:solidFill>
              </a:rPr>
              <a:t> Reuse/</a:t>
            </a:r>
            <a:r>
              <a:rPr lang="en-US" sz="2400" b="1" dirty="0" err="1" smtClean="0">
                <a:solidFill>
                  <a:schemeClr val="bg1"/>
                </a:solidFill>
              </a:rPr>
              <a:t>Memoization</a:t>
            </a:r>
            <a:r>
              <a:rPr lang="en-US" sz="2400" b="1" dirty="0" smtClean="0">
                <a:solidFill>
                  <a:schemeClr val="bg1"/>
                </a:solidFill>
              </a:rPr>
              <a:t> + Independence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67000" y="4495800"/>
            <a:ext cx="2133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copy of output</a:t>
            </a:r>
            <a:endParaRPr lang="en-US" sz="2400" dirty="0"/>
          </a:p>
        </p:txBody>
      </p:sp>
      <p:cxnSp>
        <p:nvCxnSpPr>
          <p:cNvPr id="59" name="Straight Arrow Connector 58"/>
          <p:cNvCxnSpPr>
            <a:stCxn id="48" idx="0"/>
          </p:cNvCxnSpPr>
          <p:nvPr/>
        </p:nvCxnSpPr>
        <p:spPr>
          <a:xfrm rot="16200000" flipV="1">
            <a:off x="3048000" y="3810000"/>
            <a:ext cx="533400" cy="8382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48200" y="3276600"/>
            <a:ext cx="4495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Observation: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could have same </a:t>
            </a:r>
            <a:r>
              <a:rPr lang="en-US" sz="2400" i="1" u="sng" dirty="0" smtClean="0"/>
              <a:t>values</a:t>
            </a:r>
            <a:r>
              <a:rPr lang="en-US" sz="2400" dirty="0" smtClean="0"/>
              <a:t>….(x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(y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)..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143000" y="62484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324600" y="6396335"/>
            <a:ext cx="2819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Likely due to sharing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5334000" y="4419600"/>
            <a:ext cx="3505200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u="sng" dirty="0" smtClean="0"/>
              <a:t>Value </a:t>
            </a:r>
            <a:r>
              <a:rPr lang="en-US" sz="2200" dirty="0" smtClean="0"/>
              <a:t>: c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and c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have same “</a:t>
            </a:r>
            <a:r>
              <a:rPr lang="en-US" sz="2200" dirty="0" err="1" smtClean="0"/>
              <a:t>marginals</a:t>
            </a:r>
            <a:r>
              <a:rPr lang="en-US" sz="2200" dirty="0" smtClean="0"/>
              <a:t>” same for (x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,y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and  (x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,y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200" u="sng" dirty="0" smtClean="0"/>
              <a:t>Structural</a:t>
            </a:r>
            <a:r>
              <a:rPr lang="en-US" sz="2200" dirty="0" smtClean="0"/>
              <a:t>: same parent-child relationship</a:t>
            </a:r>
            <a:endParaRPr lang="en-US" sz="2200" baseline="-250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4724400" y="2209800"/>
            <a:ext cx="4267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Naïve: Inference using variable elimination</a:t>
            </a:r>
            <a:endParaRPr lang="en-US" sz="2400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-0.237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Factor facts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 graph </a:t>
            </a:r>
            <a:r>
              <a:rPr lang="en-US" sz="3200" dirty="0" smtClean="0"/>
              <a:t>is a tree, then QP is efficient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Exponential in the worst case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NP-Hard to pick best tree</a:t>
            </a:r>
          </a:p>
          <a:p>
            <a:pPr marL="800100" lvl="1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query is safe, then factor graph is a tree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/>
              <a:t>The converse does not hold!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u="sng" dirty="0" err="1" smtClean="0"/>
              <a:t>Obs</a:t>
            </a:r>
            <a:r>
              <a:rPr lang="en-US" sz="3200" u="sng" dirty="0" smtClean="0"/>
              <a:t>:</a:t>
            </a:r>
            <a:r>
              <a:rPr lang="en-US" sz="3200" dirty="0" smtClean="0"/>
              <a:t> Good instance or constraint not known to optimizer,</a:t>
            </a:r>
            <a:r>
              <a:rPr lang="en-US" sz="3200" i="1" dirty="0" smtClean="0"/>
              <a:t> e.g. </a:t>
            </a:r>
            <a:r>
              <a:rPr lang="en-US" sz="3200" dirty="0" smtClean="0"/>
              <a:t>FD.</a:t>
            </a:r>
            <a:endParaRPr lang="en-US" sz="3200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4958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Sen,Desphande</a:t>
            </a:r>
            <a:r>
              <a:rPr lang="en-US" sz="2000" b="1" dirty="0" smtClean="0">
                <a:solidFill>
                  <a:schemeClr val="bg1"/>
                </a:solidFill>
              </a:rPr>
              <a:t> ‘07] [SD&amp;Getoor08]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Factors: the Census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447800"/>
            <a:ext cx="4648200" cy="38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3200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Anotva,Koch&amp;Olteanu</a:t>
            </a:r>
            <a:r>
              <a:rPr lang="en-US" sz="2000" b="1" dirty="0" smtClean="0">
                <a:solidFill>
                  <a:schemeClr val="bg1"/>
                </a:solidFill>
              </a:rPr>
              <a:t> ’07]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175337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Different </a:t>
            </a:r>
            <a:r>
              <a:rPr lang="en-US" sz="2400" dirty="0" err="1" smtClean="0"/>
              <a:t>probs</a:t>
            </a:r>
            <a:r>
              <a:rPr lang="en-US" sz="2400" dirty="0" smtClean="0"/>
              <a:t> for each card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Unique SSN </a:t>
            </a:r>
            <a:r>
              <a:rPr lang="en-US" sz="2400" dirty="0" smtClean="0">
                <a:sym typeface="Wingdings" pitchFamily="2" charset="2"/>
              </a:rPr>
              <a:t> Correlations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43000"/>
            <a:ext cx="2819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Represent succinctly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114800"/>
            <a:ext cx="4191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word: any subset of product of all these tables. 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648200" y="1600200"/>
          <a:ext cx="358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SSN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Smith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785:0.8</a:t>
                      </a:r>
                      <a:r>
                        <a:rPr lang="en-US" sz="2400" baseline="0" dirty="0" smtClean="0"/>
                        <a:t> or </a:t>
                      </a:r>
                      <a:r>
                        <a:rPr lang="en-US" sz="2400" dirty="0" smtClean="0"/>
                        <a:t>185:0.2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185:0.4</a:t>
                      </a:r>
                      <a:r>
                        <a:rPr lang="en-US" sz="2400" baseline="0" dirty="0" smtClean="0"/>
                        <a:t> or </a:t>
                      </a:r>
                      <a:r>
                        <a:rPr lang="en-US" sz="2400" dirty="0" smtClean="0"/>
                        <a:t>186:0.6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715000" y="25146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20574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463800" y="5791200"/>
          <a:ext cx="1193800" cy="79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</a:tblGrid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T1.Name</a:t>
                      </a:r>
                      <a:endParaRPr lang="en-US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10000" y="5410200"/>
          <a:ext cx="1803400" cy="119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533400"/>
              </a:tblGrid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T1.Married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15000" y="5715000"/>
          <a:ext cx="1193800" cy="79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</a:tblGrid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T2.Name</a:t>
                      </a:r>
                      <a:endParaRPr lang="en-US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010400" y="4953000"/>
          <a:ext cx="2057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T2.Married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Widowed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5298440"/>
          <a:ext cx="2362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T1.SSN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T2.SSN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2400" y="2286000"/>
            <a:ext cx="5334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4038600"/>
            <a:ext cx="5334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MayBMS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MayBMS</a:t>
            </a:r>
            <a:r>
              <a:rPr lang="en-US" dirty="0" smtClean="0"/>
              <a:t> represent data as factored</a:t>
            </a:r>
          </a:p>
          <a:p>
            <a:pPr lvl="1"/>
            <a:r>
              <a:rPr lang="en-US" dirty="0" smtClean="0"/>
              <a:t>SFW QP is similar</a:t>
            </a:r>
          </a:p>
          <a:p>
            <a:pPr lvl="1"/>
            <a:r>
              <a:rPr lang="en-US" dirty="0" smtClean="0"/>
              <a:t>Variable Elimination (Davis-Putnam)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Anotva,Koch&amp;Olteanu</a:t>
            </a:r>
            <a:r>
              <a:rPr lang="en-US" sz="2000" b="1" dirty="0" smtClean="0">
                <a:solidFill>
                  <a:schemeClr val="bg1"/>
                </a:solidFill>
              </a:rPr>
              <a:t> ’07][Koch’08][Koch &amp; </a:t>
            </a:r>
            <a:r>
              <a:rPr lang="en-US" sz="2000" b="1" dirty="0" err="1" smtClean="0">
                <a:solidFill>
                  <a:schemeClr val="bg1"/>
                </a:solidFill>
              </a:rPr>
              <a:t>Olteanu</a:t>
            </a:r>
            <a:r>
              <a:rPr lang="en-US" sz="2000" b="1" dirty="0" smtClean="0">
                <a:solidFill>
                  <a:schemeClr val="bg1"/>
                </a:solidFill>
              </a:rPr>
              <a:t> ’08]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505200"/>
            <a:ext cx="51054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Big difference</a:t>
            </a:r>
            <a:r>
              <a:rPr lang="en-US" sz="2800" b="1" dirty="0" smtClean="0"/>
              <a:t>: </a:t>
            </a:r>
            <a:r>
              <a:rPr lang="en-US" sz="2800" b="1" i="1" dirty="0" smtClean="0"/>
              <a:t>Query Language.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14400" y="4191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Compositional. Language features together arbitrarily.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Confidence Computation </a:t>
            </a:r>
            <a:r>
              <a:rPr lang="en-US" sz="2400" i="1" dirty="0" smtClean="0"/>
              <a:t>explicit in QL.</a:t>
            </a:r>
            <a:endParaRPr lang="en-US" sz="2400" dirty="0" smtClean="0"/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Predication on Probabilities</a:t>
            </a:r>
            <a:endParaRPr lang="en-US" sz="2400" i="1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8534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“</a:t>
            </a:r>
            <a:r>
              <a:rPr lang="en-US" sz="2400" i="1" dirty="0" smtClean="0"/>
              <a:t>Return people whose probability of being a criminal is in [0.2,0.4]”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1. Discrete Block Based</a:t>
            </a:r>
          </a:p>
          <a:p>
            <a:pPr lvl="1"/>
            <a:r>
              <a:rPr lang="en-US" dirty="0" smtClean="0"/>
              <a:t>BID, x-tables, Lineage</a:t>
            </a:r>
          </a:p>
          <a:p>
            <a:pPr>
              <a:buNone/>
            </a:pPr>
            <a:r>
              <a:rPr lang="en-US" i="1" dirty="0" smtClean="0"/>
              <a:t>2. Simple Factored</a:t>
            </a:r>
          </a:p>
          <a:p>
            <a:pPr lvl="1"/>
            <a:r>
              <a:rPr lang="en-US" dirty="0" err="1" smtClean="0"/>
              <a:t>Markovian</a:t>
            </a:r>
            <a:r>
              <a:rPr lang="en-US" dirty="0" smtClean="0"/>
              <a:t> Streams</a:t>
            </a:r>
          </a:p>
          <a:p>
            <a:pPr>
              <a:buNone/>
            </a:pPr>
            <a:r>
              <a:rPr lang="en-US" i="1" dirty="0" smtClean="0"/>
              <a:t>3. Sophisticated Factored</a:t>
            </a:r>
          </a:p>
          <a:p>
            <a:pPr lvl="1"/>
            <a:r>
              <a:rPr lang="en-US" dirty="0" err="1" smtClean="0"/>
              <a:t>Sen</a:t>
            </a:r>
            <a:r>
              <a:rPr lang="en-US" dirty="0" smtClean="0"/>
              <a:t> et al., </a:t>
            </a:r>
            <a:r>
              <a:rPr lang="en-US" dirty="0" err="1" smtClean="0"/>
              <a:t>MayBMS</a:t>
            </a:r>
            <a:r>
              <a:rPr lang="en-US" dirty="0" smtClean="0"/>
              <a:t>, </a:t>
            </a:r>
            <a:r>
              <a:rPr lang="en-US" dirty="0" err="1" smtClean="0"/>
              <a:t>BayesStores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i="1" dirty="0" smtClean="0"/>
              <a:t>4. Continuous Function</a:t>
            </a:r>
          </a:p>
          <a:p>
            <a:pPr lvl="1"/>
            <a:r>
              <a:rPr lang="en-US" dirty="0" smtClean="0"/>
              <a:t>Orion, </a:t>
            </a:r>
            <a:r>
              <a:rPr lang="en-US" dirty="0" err="1" smtClean="0"/>
              <a:t>MauveDB</a:t>
            </a:r>
            <a:r>
              <a:rPr lang="en-US" dirty="0" smtClean="0"/>
              <a:t>, MCDB</a:t>
            </a:r>
            <a:endParaRPr lang="en-US" dirty="0"/>
          </a:p>
        </p:txBody>
      </p:sp>
      <p:grpSp>
        <p:nvGrpSpPr>
          <p:cNvPr id="12" name="Group 27"/>
          <p:cNvGrpSpPr/>
          <p:nvPr/>
        </p:nvGrpSpPr>
        <p:grpSpPr>
          <a:xfrm>
            <a:off x="6400800" y="1828800"/>
            <a:ext cx="533400" cy="914400"/>
            <a:chOff x="5867400" y="1600200"/>
            <a:chExt cx="533400" cy="914400"/>
          </a:xfrm>
        </p:grpSpPr>
        <p:sp>
          <p:nvSpPr>
            <p:cNvPr id="4" name="Rectangle 3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400800" y="28956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31242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3528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35814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8" idx="3"/>
            <a:endCxn id="9" idx="3"/>
          </p:cNvCxnSpPr>
          <p:nvPr/>
        </p:nvCxnSpPr>
        <p:spPr>
          <a:xfrm>
            <a:off x="6934200" y="30099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6934200" y="32766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934200" y="3505200"/>
            <a:ext cx="1588" cy="228600"/>
          </a:xfrm>
          <a:prstGeom prst="curvedConnector3">
            <a:avLst>
              <a:gd name="adj1" fmla="val 14395466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4"/>
          <p:cNvGrpSpPr/>
          <p:nvPr/>
        </p:nvGrpSpPr>
        <p:grpSpPr>
          <a:xfrm>
            <a:off x="6400800" y="4038600"/>
            <a:ext cx="533400" cy="914400"/>
            <a:chOff x="5867400" y="1600200"/>
            <a:chExt cx="533400" cy="914400"/>
          </a:xfrm>
        </p:grpSpPr>
        <p:sp>
          <p:nvSpPr>
            <p:cNvPr id="46" name="Rectangle 45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9"/>
          <p:cNvGrpSpPr/>
          <p:nvPr/>
        </p:nvGrpSpPr>
        <p:grpSpPr>
          <a:xfrm>
            <a:off x="7391400" y="4038600"/>
            <a:ext cx="533400" cy="914400"/>
            <a:chOff x="5867400" y="1600200"/>
            <a:chExt cx="533400" cy="914400"/>
          </a:xfrm>
        </p:grpSpPr>
        <p:sp>
          <p:nvSpPr>
            <p:cNvPr id="51" name="Rectangle 50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/>
          <p:cNvCxnSpPr>
            <a:stCxn id="46" idx="3"/>
            <a:endCxn id="52" idx="1"/>
          </p:cNvCxnSpPr>
          <p:nvPr/>
        </p:nvCxnSpPr>
        <p:spPr>
          <a:xfrm>
            <a:off x="6934200" y="41529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7" idx="3"/>
            <a:endCxn id="51" idx="1"/>
          </p:cNvCxnSpPr>
          <p:nvPr/>
        </p:nvCxnSpPr>
        <p:spPr>
          <a:xfrm flipV="1">
            <a:off x="6934200" y="41529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51" idx="1"/>
          </p:cNvCxnSpPr>
          <p:nvPr/>
        </p:nvCxnSpPr>
        <p:spPr>
          <a:xfrm>
            <a:off x="6934200" y="41529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34200" y="4418012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934200" y="45720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934200" y="4572000"/>
            <a:ext cx="4572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45720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4837112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6"/>
          <p:cNvGrpSpPr/>
          <p:nvPr/>
        </p:nvGrpSpPr>
        <p:grpSpPr>
          <a:xfrm>
            <a:off x="6400800" y="5257800"/>
            <a:ext cx="533400" cy="914400"/>
            <a:chOff x="5867400" y="1600200"/>
            <a:chExt cx="533400" cy="914400"/>
          </a:xfrm>
        </p:grpSpPr>
        <p:sp>
          <p:nvSpPr>
            <p:cNvPr id="68" name="Rectangle 67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>
            <a:off x="6934200" y="53721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43800" y="5181600"/>
            <a:ext cx="958515" cy="487278"/>
          </a:xfrm>
          <a:custGeom>
            <a:avLst/>
            <a:gdLst>
              <a:gd name="connsiteX0" fmla="*/ 0 w 958515"/>
              <a:gd name="connsiteY0" fmla="*/ 324852 h 487278"/>
              <a:gd name="connsiteX1" fmla="*/ 252663 w 958515"/>
              <a:gd name="connsiteY1" fmla="*/ 24063 h 487278"/>
              <a:gd name="connsiteX2" fmla="*/ 529389 w 958515"/>
              <a:gd name="connsiteY2" fmla="*/ 469231 h 487278"/>
              <a:gd name="connsiteX3" fmla="*/ 878305 w 958515"/>
              <a:gd name="connsiteY3" fmla="*/ 132347 h 487278"/>
              <a:gd name="connsiteX4" fmla="*/ 950494 w 958515"/>
              <a:gd name="connsiteY4" fmla="*/ 72189 h 487278"/>
              <a:gd name="connsiteX5" fmla="*/ 926431 w 958515"/>
              <a:gd name="connsiteY5" fmla="*/ 84221 h 48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515" h="487278">
                <a:moveTo>
                  <a:pt x="0" y="324852"/>
                </a:moveTo>
                <a:cubicBezTo>
                  <a:pt x="82216" y="162426"/>
                  <a:pt x="164432" y="0"/>
                  <a:pt x="252663" y="24063"/>
                </a:cubicBezTo>
                <a:cubicBezTo>
                  <a:pt x="340895" y="48126"/>
                  <a:pt x="425115" y="451184"/>
                  <a:pt x="529389" y="469231"/>
                </a:cubicBezTo>
                <a:cubicBezTo>
                  <a:pt x="633663" y="487278"/>
                  <a:pt x="808121" y="198520"/>
                  <a:pt x="878305" y="132347"/>
                </a:cubicBezTo>
                <a:cubicBezTo>
                  <a:pt x="948489" y="66174"/>
                  <a:pt x="942473" y="80210"/>
                  <a:pt x="950494" y="72189"/>
                </a:cubicBezTo>
                <a:cubicBezTo>
                  <a:pt x="958515" y="64168"/>
                  <a:pt x="942473" y="74194"/>
                  <a:pt x="926431" y="8422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934200" y="6019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7467600" y="5791200"/>
            <a:ext cx="958515" cy="487278"/>
          </a:xfrm>
          <a:custGeom>
            <a:avLst/>
            <a:gdLst>
              <a:gd name="connsiteX0" fmla="*/ 0 w 958515"/>
              <a:gd name="connsiteY0" fmla="*/ 324852 h 487278"/>
              <a:gd name="connsiteX1" fmla="*/ 252663 w 958515"/>
              <a:gd name="connsiteY1" fmla="*/ 24063 h 487278"/>
              <a:gd name="connsiteX2" fmla="*/ 529389 w 958515"/>
              <a:gd name="connsiteY2" fmla="*/ 469231 h 487278"/>
              <a:gd name="connsiteX3" fmla="*/ 878305 w 958515"/>
              <a:gd name="connsiteY3" fmla="*/ 132347 h 487278"/>
              <a:gd name="connsiteX4" fmla="*/ 950494 w 958515"/>
              <a:gd name="connsiteY4" fmla="*/ 72189 h 487278"/>
              <a:gd name="connsiteX5" fmla="*/ 926431 w 958515"/>
              <a:gd name="connsiteY5" fmla="*/ 84221 h 48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515" h="487278">
                <a:moveTo>
                  <a:pt x="0" y="324852"/>
                </a:moveTo>
                <a:cubicBezTo>
                  <a:pt x="82216" y="162426"/>
                  <a:pt x="164432" y="0"/>
                  <a:pt x="252663" y="24063"/>
                </a:cubicBezTo>
                <a:cubicBezTo>
                  <a:pt x="340895" y="48126"/>
                  <a:pt x="425115" y="451184"/>
                  <a:pt x="529389" y="469231"/>
                </a:cubicBezTo>
                <a:cubicBezTo>
                  <a:pt x="633663" y="487278"/>
                  <a:pt x="808121" y="198520"/>
                  <a:pt x="878305" y="132347"/>
                </a:cubicBezTo>
                <a:cubicBezTo>
                  <a:pt x="948489" y="66174"/>
                  <a:pt x="942473" y="80210"/>
                  <a:pt x="950494" y="72189"/>
                </a:cubicBezTo>
                <a:cubicBezTo>
                  <a:pt x="958515" y="64168"/>
                  <a:pt x="942473" y="74194"/>
                  <a:pt x="926431" y="84221"/>
                </a:cubicBezTo>
              </a:path>
            </a:pathLst>
          </a:custGeom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0" y="5029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90600" y="6019800"/>
            <a:ext cx="4648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Continuous Values and correlations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 Representations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Real-world data is often continuous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2133600"/>
            <a:ext cx="46386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25908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Deshpande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</a:rPr>
              <a:t>et al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’04]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19600"/>
            <a:ext cx="3276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Highlights of 3 systems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4419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400" u="sng" dirty="0" smtClean="0"/>
              <a:t>Trait: </a:t>
            </a:r>
            <a:r>
              <a:rPr lang="en-US" sz="2400" dirty="0" smtClean="0"/>
              <a:t>View probability distribution as a </a:t>
            </a:r>
            <a:r>
              <a:rPr lang="en-US" sz="2400" i="1" dirty="0" smtClean="0"/>
              <a:t>Continuous function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94407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Orion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BBQ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MCDB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in Orion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Sensor-networks</a:t>
            </a:r>
          </a:p>
          <a:p>
            <a:pPr lvl="1"/>
            <a:r>
              <a:rPr lang="en-US" dirty="0" smtClean="0"/>
              <a:t>Sensors measure wind-speed</a:t>
            </a:r>
          </a:p>
          <a:p>
            <a:pPr lvl="1"/>
            <a:r>
              <a:rPr lang="en-US" dirty="0" smtClean="0"/>
              <a:t>Sensor value is </a:t>
            </a:r>
            <a:r>
              <a:rPr lang="en-US" i="1" dirty="0" smtClean="0"/>
              <a:t>approximate</a:t>
            </a:r>
          </a:p>
          <a:p>
            <a:pPr lvl="2"/>
            <a:r>
              <a:rPr lang="en-US" i="1" dirty="0" smtClean="0"/>
              <a:t>Time, measurement errors</a:t>
            </a:r>
          </a:p>
          <a:p>
            <a:pPr lvl="2"/>
            <a:r>
              <a:rPr lang="en-US" dirty="0" smtClean="0"/>
              <a:t>E.g. Gaussian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0"/>
            <a:ext cx="4495800" cy="40005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[Cheng, Kalashnikov and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Prabhakar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‘03]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4876800"/>
            <a:ext cx="55626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Store the </a:t>
            </a:r>
            <a:r>
              <a:rPr lang="en-US" sz="2800" dirty="0" err="1" smtClean="0"/>
              <a:t>pdf</a:t>
            </a:r>
            <a:r>
              <a:rPr lang="en-US" sz="2800" dirty="0" smtClean="0"/>
              <a:t> via mean and variance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5715000"/>
            <a:ext cx="5943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general, store </a:t>
            </a:r>
            <a:r>
              <a:rPr lang="en-US" sz="2400" i="1" dirty="0" smtClean="0"/>
              <a:t>sufficient statistics </a:t>
            </a:r>
            <a:r>
              <a:rPr lang="en-US" sz="2400" dirty="0" smtClean="0"/>
              <a:t>or samples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72200" y="4114800"/>
          <a:ext cx="24384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latin typeface="Symbol" pitchFamily="18" charset="2"/>
                        </a:rPr>
                        <a:t>m: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 23, s:2)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latin typeface="Symbol" pitchFamily="18" charset="2"/>
                        </a:rPr>
                        <a:t>m: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 17, s:1)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latin typeface="Symbol" pitchFamily="18" charset="2"/>
                        </a:rPr>
                        <a:t>m: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 9, s:5)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" name="Picture 10" descr="772px-Gaussian_distribution_thick_lines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45" y="1219200"/>
            <a:ext cx="2797696" cy="2081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0" y="35168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Wind Speed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3124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1295400"/>
            <a:ext cx="2590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PDF of wind speed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rot="16200000" flipH="1">
            <a:off x="5983933" y="1411932"/>
            <a:ext cx="605135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1: iLike.com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2209800"/>
            <a:ext cx="6667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2209800"/>
            <a:ext cx="2381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2209800"/>
            <a:ext cx="2381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629400" y="3505200"/>
            <a:ext cx="2514600" cy="5334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TextBox 9"/>
          <p:cNvSpPr txBox="1"/>
          <p:nvPr/>
        </p:nvSpPr>
        <p:spPr>
          <a:xfrm>
            <a:off x="990600" y="4191001"/>
            <a:ext cx="5638800" cy="461665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materialized – but imprecise – view</a:t>
            </a:r>
          </a:p>
        </p:txBody>
      </p:sp>
      <p:sp useBgFill="1">
        <p:nvSpPr>
          <p:cNvPr id="11" name="TextBox 10"/>
          <p:cNvSpPr txBox="1"/>
          <p:nvPr/>
        </p:nvSpPr>
        <p:spPr>
          <a:xfrm>
            <a:off x="1295400" y="4800601"/>
            <a:ext cx="5410200" cy="461665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Lots of users  (8M+), Lots of playlists (Bs)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B56F-8FA1-42B8-87B0-78364C6F1D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0668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R&amp;S ‘07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320135"/>
            <a:ext cx="7696200" cy="461665"/>
          </a:xfrm>
          <a:prstGeom prst="rect">
            <a:avLst/>
          </a:prstGeom>
          <a:solidFill>
            <a:srgbClr val="FFFF00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/>
              <a:t>Challenge (1)</a:t>
            </a:r>
            <a:r>
              <a:rPr lang="en-US" sz="2400" b="1" i="1" dirty="0" smtClean="0"/>
              <a:t>: Efficient querying on GBs of uncertain data</a:t>
            </a:r>
            <a:endParaRPr lang="en-US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1143000"/>
            <a:ext cx="2895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Social networking site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143000"/>
            <a:ext cx="46482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Song similarity via user preferences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1676400"/>
            <a:ext cx="5105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Expensive to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on each query</a:t>
            </a:r>
            <a:endParaRPr lang="en-US" sz="2400" dirty="0"/>
          </a:p>
        </p:txBody>
      </p:sp>
      <p:sp>
        <p:nvSpPr>
          <p:cNvPr id="18" name="Down Arrow 17"/>
          <p:cNvSpPr/>
          <p:nvPr/>
        </p:nvSpPr>
        <p:spPr>
          <a:xfrm>
            <a:off x="6781800" y="2362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1676400"/>
            <a:ext cx="2514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Recommend songs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Queries on Continuous </a:t>
            </a:r>
            <a:r>
              <a:rPr lang="en-US" dirty="0" err="1" smtClean="0"/>
              <a:t>pDBs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Value-based non-aggregate</a:t>
            </a:r>
          </a:p>
          <a:p>
            <a:pPr lvl="1"/>
            <a:r>
              <a:rPr lang="en-US" dirty="0" smtClean="0"/>
              <a:t>“What is the wind speed recorded by sensor 8?”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Entity-based non-aggregate</a:t>
            </a:r>
          </a:p>
          <a:p>
            <a:pPr lvl="1"/>
            <a:r>
              <a:rPr lang="en-US" dirty="0" smtClean="0"/>
              <a:t>“Which sensors have wind speed in [10,20] mph?”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Value-based aggregate</a:t>
            </a:r>
          </a:p>
          <a:p>
            <a:pPr lvl="1"/>
            <a:r>
              <a:rPr lang="en-US" dirty="0" smtClean="0"/>
              <a:t>“What is the average wind speed on all sensors?”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Entity-based aggregate</a:t>
            </a:r>
          </a:p>
          <a:p>
            <a:pPr lvl="1"/>
            <a:r>
              <a:rPr lang="en-US" dirty="0" smtClean="0"/>
              <a:t>“Which sensor has the highest wind speed?”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0" y="0"/>
            <a:ext cx="4495800" cy="40005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[Cheng, Kalashnikov and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Prabhakar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‘03]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52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357735"/>
            <a:ext cx="25908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PDF of sensor 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505200"/>
            <a:ext cx="32766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(3, 0.06),(7,0.99),…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23622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PDF of average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791200"/>
            <a:ext cx="304800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(3, 0.95),(7, 0.04),..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0" y="2743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QP in Orion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Entity-based non-aggregate</a:t>
            </a:r>
          </a:p>
          <a:p>
            <a:pPr lvl="1"/>
            <a:r>
              <a:rPr lang="en-US" dirty="0" smtClean="0"/>
              <a:t>“Which sensors have wind speed in [10,20] mph?”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4495800" cy="40005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[Cheng, Kalashnikov and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Prabhakar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‘03]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895600"/>
          <a:ext cx="2514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latin typeface="Symbol" pitchFamily="18" charset="2"/>
                        </a:rPr>
                        <a:t>m: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 23, s</a:t>
                      </a:r>
                      <a:r>
                        <a:rPr lang="en-US" sz="2800" baseline="30000" dirty="0" smtClean="0">
                          <a:latin typeface="Symbol" pitchFamily="18" charset="2"/>
                        </a:rPr>
                        <a:t>2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:2)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latin typeface="Symbol" pitchFamily="18" charset="2"/>
                        </a:rPr>
                        <a:t>m: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 17, s</a:t>
                      </a:r>
                      <a:r>
                        <a:rPr lang="en-US" sz="2800" baseline="30000" dirty="0" smtClean="0">
                          <a:latin typeface="Symbol" pitchFamily="18" charset="2"/>
                        </a:rPr>
                        <a:t>2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:1)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latin typeface="Symbol" pitchFamily="18" charset="2"/>
                        </a:rPr>
                        <a:t>m: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 9, s</a:t>
                      </a:r>
                      <a:r>
                        <a:rPr lang="en-US" sz="2800" baseline="30000" dirty="0" smtClean="0">
                          <a:latin typeface="Symbol" pitchFamily="18" charset="2"/>
                        </a:rPr>
                        <a:t>2</a:t>
                      </a:r>
                      <a:r>
                        <a:rPr lang="en-US" sz="2800" baseline="0" dirty="0" smtClean="0">
                          <a:latin typeface="Symbol" pitchFamily="18" charset="2"/>
                        </a:rPr>
                        <a:t>:5)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03600" y="2032000"/>
          <a:ext cx="914400" cy="198438"/>
        </p:xfrm>
        <a:graphic>
          <a:graphicData uri="http://schemas.openxmlformats.org/presentationml/2006/ole">
            <p:oleObj spid="_x0000_s199682" name="Equation" r:id="rId4" imgW="914400" imgH="19872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08438" y="3082925"/>
          <a:ext cx="2316162" cy="955675"/>
        </p:xfrm>
        <a:graphic>
          <a:graphicData uri="http://schemas.openxmlformats.org/presentationml/2006/ole">
            <p:oleObj spid="_x0000_s199683" name="Equation" r:id="rId5" imgW="799920" imgH="330120" progId="Equation.DSMT4">
              <p:embed/>
            </p:oleObj>
          </a:graphicData>
        </a:graphic>
      </p:graphicFrame>
      <p:sp>
        <p:nvSpPr>
          <p:cNvPr id="10" name="Left Arrow 9"/>
          <p:cNvSpPr/>
          <p:nvPr/>
        </p:nvSpPr>
        <p:spPr>
          <a:xfrm flipH="1">
            <a:off x="2971800" y="3429000"/>
            <a:ext cx="914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flipH="1">
            <a:off x="6629400" y="3505200"/>
            <a:ext cx="1219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ERF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3348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(3,0.06)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381720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(7,.999)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4262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(8,.327)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4191000"/>
            <a:ext cx="2209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operation: Integration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105400"/>
            <a:ext cx="4343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write in terms of error function (ERF), known integral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105400"/>
            <a:ext cx="4419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Selections, joins – not necessarily closed form.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4267200" y="31242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91350" y="2209800"/>
            <a:ext cx="47625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3733800"/>
            <a:ext cx="3810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53200" y="2286000"/>
            <a:ext cx="3810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9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</a:t>
            </a:r>
            <a:r>
              <a:rPr lang="en-US" dirty="0" err="1" smtClean="0"/>
              <a:t>ar</a:t>
            </a:r>
            <a:r>
              <a:rPr lang="en-US" b="1" dirty="0" err="1" smtClean="0"/>
              <a:t>B</a:t>
            </a:r>
            <a:r>
              <a:rPr lang="en-US" dirty="0" err="1" smtClean="0"/>
              <a:t>ie</a:t>
            </a:r>
            <a:r>
              <a:rPr lang="en-US" dirty="0" smtClean="0"/>
              <a:t>-</a:t>
            </a:r>
            <a:r>
              <a:rPr lang="en-US" b="1" dirty="0" smtClean="0"/>
              <a:t>Q</a:t>
            </a:r>
            <a:r>
              <a:rPr lang="en-US" dirty="0" smtClean="0"/>
              <a:t> (</a:t>
            </a:r>
            <a:r>
              <a:rPr lang="en-US" b="1" dirty="0" smtClean="0"/>
              <a:t>BBQ</a:t>
            </a:r>
            <a:r>
              <a:rPr lang="en-US" dirty="0" smtClean="0"/>
              <a:t>), a tiny model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Wind-speeds not independent</a:t>
            </a:r>
          </a:p>
          <a:p>
            <a:r>
              <a:rPr lang="en-US" i="1" dirty="0" smtClean="0"/>
              <a:t>model-based-view</a:t>
            </a:r>
          </a:p>
          <a:p>
            <a:pPr lvl="1"/>
            <a:r>
              <a:rPr lang="en-US" dirty="0" smtClean="0"/>
              <a:t>Hide the uncertainty, correlations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25908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Deshpande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</a:rPr>
              <a:t>et al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’04]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19600" y="2057400"/>
            <a:ext cx="4638675" cy="36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562600" y="3071446"/>
            <a:ext cx="762000" cy="5861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0" y="3505200"/>
            <a:ext cx="762000" cy="5861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295400"/>
            <a:ext cx="4648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Physically close, so speeds close too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5400000">
            <a:off x="5583886" y="2192985"/>
            <a:ext cx="1290935" cy="4190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9" idx="0"/>
          </p:cNvCxnSpPr>
          <p:nvPr/>
        </p:nvCxnSpPr>
        <p:spPr>
          <a:xfrm rot="16200000" flipH="1">
            <a:off x="5888683" y="2307282"/>
            <a:ext cx="1748135" cy="6477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4267200"/>
            <a:ext cx="37338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queries the </a:t>
            </a:r>
            <a:r>
              <a:rPr lang="en-US" sz="2800" i="1" dirty="0" smtClean="0"/>
              <a:t>model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657671"/>
            <a:ext cx="5486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DB  may (1) acquire new data, </a:t>
            </a:r>
          </a:p>
          <a:p>
            <a:r>
              <a:rPr lang="en-US" sz="2400" dirty="0" smtClean="0"/>
              <a:t>           or (2) use model to predict values</a:t>
            </a:r>
          </a:p>
          <a:p>
            <a:r>
              <a:rPr lang="en-US" sz="2400" dirty="0" smtClean="0"/>
              <a:t>           or some combination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DB - Overview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Want: Sophisticated distributions &amp; arbitrary SQL </a:t>
            </a:r>
          </a:p>
          <a:p>
            <a:pPr lvl="1"/>
            <a:r>
              <a:rPr lang="en-US" dirty="0" smtClean="0"/>
              <a:t>QP: Approximate the answer.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Separate uncertainty from relational model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the means and standard deviations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Arbitrary (continuous and discrete) correlations</a:t>
            </a:r>
            <a:endParaRPr lang="en-US" i="1" dirty="0" smtClean="0"/>
          </a:p>
          <a:p>
            <a:pPr lvl="1"/>
            <a:r>
              <a:rPr lang="en-US" i="1" dirty="0" smtClean="0"/>
              <a:t>Technique:</a:t>
            </a:r>
            <a:r>
              <a:rPr lang="en-US" dirty="0" smtClean="0"/>
              <a:t> Variable Generation (VG) Functions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Challenge: </a:t>
            </a:r>
            <a:r>
              <a:rPr lang="en-US" i="1" dirty="0" smtClean="0"/>
              <a:t>Performance</a:t>
            </a:r>
          </a:p>
          <a:p>
            <a:pPr lvl="1"/>
            <a:r>
              <a:rPr lang="en-US" i="1" dirty="0" smtClean="0"/>
              <a:t>Technique:</a:t>
            </a:r>
            <a:r>
              <a:rPr lang="en-US" dirty="0" smtClean="0"/>
              <a:t> </a:t>
            </a:r>
            <a:r>
              <a:rPr lang="en-US" dirty="0" err="1" smtClean="0"/>
              <a:t>Tuple</a:t>
            </a:r>
            <a:r>
              <a:rPr lang="en-US" dirty="0" smtClean="0"/>
              <a:t> bundles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Jampani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et al 08]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Tables in MCDB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Consider a patient DB with blood pressures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Jampani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et al 08]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7432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CREATE TABLE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SBP_DATA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FOR EACH</a:t>
            </a:r>
            <a:r>
              <a:rPr lang="en-US" sz="2400" dirty="0" smtClean="0"/>
              <a:t> p in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PATIENTS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WITH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SBP</a:t>
            </a:r>
            <a:r>
              <a:rPr lang="en-US" sz="2400" dirty="0" smtClean="0"/>
              <a:t> as </a:t>
            </a:r>
          </a:p>
          <a:p>
            <a:r>
              <a:rPr lang="en-US" sz="2400" dirty="0" smtClean="0"/>
              <a:t>     NORMAL (</a:t>
            </a:r>
            <a:r>
              <a:rPr lang="en-US" sz="2400" b="1" dirty="0" smtClean="0"/>
              <a:t>SELECT</a:t>
            </a:r>
            <a:r>
              <a:rPr lang="en-US" sz="2400" dirty="0" smtClean="0"/>
              <a:t> </a:t>
            </a:r>
            <a:r>
              <a:rPr lang="en-US" sz="2400" dirty="0" err="1" smtClean="0"/>
              <a:t>s.mean</a:t>
            </a:r>
            <a:r>
              <a:rPr lang="en-US" sz="2400" dirty="0" smtClean="0"/>
              <a:t>, s.std </a:t>
            </a:r>
            <a:r>
              <a:rPr lang="en-US" sz="2400" b="1" dirty="0" smtClean="0"/>
              <a:t>FROM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SBP_PARAM </a:t>
            </a:r>
            <a:r>
              <a:rPr lang="en-US" sz="2400" dirty="0" smtClean="0">
                <a:latin typeface="+mj-lt"/>
                <a:cs typeface="Courier New" pitchFamily="49" charset="0"/>
              </a:rPr>
              <a:t>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SELECT</a:t>
            </a:r>
            <a:r>
              <a:rPr lang="en-US" sz="2400" dirty="0" smtClean="0"/>
              <a:t> p.PID, </a:t>
            </a:r>
            <a:r>
              <a:rPr lang="en-US" sz="2400" dirty="0" err="1" smtClean="0"/>
              <a:t>p.GENDER</a:t>
            </a:r>
            <a:r>
              <a:rPr lang="en-US" sz="2400" dirty="0" smtClean="0"/>
              <a:t>, </a:t>
            </a:r>
            <a:r>
              <a:rPr lang="en-US" sz="2400" dirty="0" err="1" smtClean="0"/>
              <a:t>b.VALUE</a:t>
            </a:r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FROM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SBP</a:t>
            </a:r>
            <a:r>
              <a:rPr lang="en-US" sz="2400" dirty="0" smtClean="0"/>
              <a:t> 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043535"/>
            <a:ext cx="3581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Declares a random sample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14400" y="3505200"/>
            <a:ext cx="7162800" cy="1447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3886200"/>
            <a:ext cx="6858000" cy="381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112603"/>
            <a:ext cx="5486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Normal, </a:t>
            </a:r>
            <a:r>
              <a:rPr lang="en-US" sz="2400" dirty="0" err="1" smtClean="0"/>
              <a:t>params</a:t>
            </a:r>
            <a:r>
              <a:rPr lang="en-US" sz="2400" dirty="0" smtClean="0"/>
              <a:t> from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SBP_PARAM.</a:t>
            </a:r>
          </a:p>
          <a:p>
            <a:r>
              <a:rPr lang="en-US" sz="2400" dirty="0" smtClean="0">
                <a:latin typeface="+mj-lt"/>
                <a:cs typeface="Courier New" pitchFamily="49" charset="0"/>
              </a:rPr>
              <a:t>More generally, can depend on patient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4987500" y="4461303"/>
            <a:ext cx="845401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6027003"/>
            <a:ext cx="6781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 can be replaced with an </a:t>
            </a:r>
            <a:r>
              <a:rPr lang="en-US" sz="2400" i="1" dirty="0" smtClean="0"/>
              <a:t>arbitrary function, </a:t>
            </a:r>
            <a:r>
              <a:rPr lang="en-US" sz="2400" dirty="0" smtClean="0"/>
              <a:t>called a</a:t>
            </a:r>
            <a:r>
              <a:rPr lang="en-US" sz="2400" i="1" dirty="0" smtClean="0"/>
              <a:t> VG function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Generation (VG) Functions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Jampani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et al 08]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8194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Four C++ Methods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Initialize(</a:t>
            </a:r>
            <a:r>
              <a:rPr lang="en-US" sz="2400" b="1" dirty="0" smtClean="0">
                <a:solidFill>
                  <a:schemeClr val="tx2"/>
                </a:solidFill>
              </a:rPr>
              <a:t>seed</a:t>
            </a:r>
            <a:r>
              <a:rPr lang="en-US" sz="2400" dirty="0" smtClean="0"/>
              <a:t>) – Takes as input a seed for generation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TakeParams</a:t>
            </a:r>
            <a:r>
              <a:rPr lang="en-US" sz="2400" dirty="0" smtClean="0"/>
              <a:t>(</a:t>
            </a:r>
            <a:r>
              <a:rPr lang="en-US" sz="2400" dirty="0" err="1" smtClean="0"/>
              <a:t>tuples</a:t>
            </a:r>
            <a:r>
              <a:rPr lang="en-US" sz="2400" dirty="0" smtClean="0"/>
              <a:t>) – Consumes parameters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OutputVals</a:t>
            </a:r>
            <a:r>
              <a:rPr lang="en-US" sz="2400" dirty="0" smtClean="0"/>
              <a:t>() – Does the MC iteration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Finalize()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939135"/>
            <a:ext cx="8229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NB: Random choices are f(</a:t>
            </a:r>
            <a:r>
              <a:rPr lang="en-US" sz="2400" b="1" dirty="0" smtClean="0">
                <a:solidFill>
                  <a:schemeClr val="tx2"/>
                </a:solidFill>
              </a:rPr>
              <a:t>seed</a:t>
            </a:r>
            <a:r>
              <a:rPr lang="en-US" sz="2400" dirty="0" smtClean="0"/>
              <a:t>).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Allows merging based on seed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029200"/>
            <a:ext cx="4572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Output: Blood Pressure </a:t>
            </a:r>
            <a:r>
              <a:rPr lang="en-US" sz="2400" b="1" i="1" dirty="0" smtClean="0"/>
              <a:t>Samples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5562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VGs can be standard functions (Normal, Poisson) </a:t>
            </a:r>
            <a:r>
              <a:rPr lang="en-US" sz="2400" i="1" dirty="0" smtClean="0"/>
              <a:t>or</a:t>
            </a:r>
            <a:r>
              <a:rPr lang="en-US" sz="2400" dirty="0" smtClean="0"/>
              <a:t> User Defined Functions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814935"/>
            <a:ext cx="2819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e.g. </a:t>
            </a:r>
            <a:r>
              <a:rPr lang="en-US" sz="2400" b="1" dirty="0" smtClean="0">
                <a:solidFill>
                  <a:schemeClr val="tx2"/>
                </a:solidFill>
              </a:rPr>
              <a:t>seed</a:t>
            </a:r>
            <a:r>
              <a:rPr lang="en-US" sz="2400" b="1" dirty="0" smtClean="0"/>
              <a:t> per patient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3810000"/>
            <a:ext cx="2514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More generally, </a:t>
            </a:r>
            <a:r>
              <a:rPr lang="en-US" sz="2400" dirty="0" err="1" smtClean="0"/>
              <a:t>tuples</a:t>
            </a:r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1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sophisticated VG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4876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“What would our profits have been if we had raised all our prices by 5%?”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733800"/>
            <a:ext cx="2743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demand curve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5257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Demand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38200" y="5257800"/>
            <a:ext cx="3886200" cy="304800"/>
            <a:chOff x="914400" y="5715000"/>
            <a:chExt cx="3886200" cy="3048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914400" y="5715000"/>
              <a:ext cx="38862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3200400" y="5867400"/>
              <a:ext cx="914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838200" y="3581400"/>
            <a:ext cx="2971800" cy="1676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1000" y="3201194"/>
            <a:ext cx="1295400" cy="2057400"/>
            <a:chOff x="457200" y="3658394"/>
            <a:chExt cx="1295400" cy="205740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114300" y="4686300"/>
              <a:ext cx="2057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7200" y="4262735"/>
              <a:ext cx="553998" cy="9950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dirty="0" smtClean="0"/>
                <a:t>Price</a:t>
              </a:r>
              <a:endParaRPr lang="en-US" sz="2400" dirty="0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685800" y="3886200"/>
              <a:ext cx="1524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524000" y="4343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67000" y="2667000"/>
            <a:ext cx="31242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Widget (per Order)</a:t>
            </a:r>
          </a:p>
          <a:p>
            <a:r>
              <a:rPr lang="en-US" sz="2400" dirty="0" smtClean="0"/>
              <a:t>Price: 100 &amp; Sold: 60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8" idx="2"/>
          </p:cNvCxnSpPr>
          <p:nvPr/>
        </p:nvCxnSpPr>
        <p:spPr>
          <a:xfrm rot="5400000">
            <a:off x="3240733" y="4002732"/>
            <a:ext cx="605135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1642922" y="3082498"/>
            <a:ext cx="1024078" cy="8371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43000" y="37338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4"/>
          </p:cNvCxnSpPr>
          <p:nvPr/>
        </p:nvCxnSpPr>
        <p:spPr>
          <a:xfrm rot="16200000" flipH="1">
            <a:off x="628650" y="4591050"/>
            <a:ext cx="1295400" cy="381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5710535"/>
            <a:ext cx="38862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 is demand w. Raised Price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876800" y="43434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Procedure: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Randomly generate line through Widget Point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Return</a:t>
            </a:r>
            <a:r>
              <a:rPr lang="en-US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6629400" y="3048000"/>
            <a:ext cx="2057400" cy="838200"/>
          </a:xfrm>
          <a:prstGeom prst="wedgeEllipseCallout">
            <a:avLst>
              <a:gd name="adj1" fmla="val -26389"/>
              <a:gd name="adj2" fmla="val 165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According to prior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2743200"/>
            <a:ext cx="1066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Price 105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66800" y="52578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1600200"/>
            <a:ext cx="2438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TPC Data</a:t>
            </a:r>
            <a:endParaRPr lang="en-US" sz="2400" dirty="0"/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Jampani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et al 08]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1667 L 0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 animBg="1"/>
      <p:bldP spid="22" grpId="1" animBg="1"/>
      <p:bldP spid="22" grpId="2" animBg="1"/>
      <p:bldP spid="24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DB - Overview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Want: Sophisticated distributions &amp; arbitrary SQL </a:t>
            </a:r>
          </a:p>
          <a:p>
            <a:pPr lvl="1"/>
            <a:r>
              <a:rPr lang="en-US" dirty="0" smtClean="0"/>
              <a:t>QP: Approximate the answer.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Separate uncertainty from relational model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the means and standard deviations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Arbitrary (continuous and discrete) correlations</a:t>
            </a:r>
            <a:endParaRPr lang="en-US" i="1" dirty="0" smtClean="0"/>
          </a:p>
          <a:p>
            <a:pPr lvl="1"/>
            <a:r>
              <a:rPr lang="en-US" i="1" dirty="0" smtClean="0"/>
              <a:t>Technique:</a:t>
            </a:r>
            <a:r>
              <a:rPr lang="en-US" dirty="0" smtClean="0"/>
              <a:t> Variable Generation (VG) Functions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Challenge: </a:t>
            </a:r>
            <a:r>
              <a:rPr lang="en-US" i="1" dirty="0" smtClean="0"/>
              <a:t>Performance</a:t>
            </a:r>
          </a:p>
          <a:p>
            <a:pPr lvl="1"/>
            <a:r>
              <a:rPr lang="en-US" i="1" dirty="0" smtClean="0"/>
              <a:t>Technique:</a:t>
            </a:r>
            <a:r>
              <a:rPr lang="en-US" dirty="0" smtClean="0"/>
              <a:t> </a:t>
            </a:r>
            <a:r>
              <a:rPr lang="en-US" dirty="0" err="1" smtClean="0"/>
              <a:t>Tuple</a:t>
            </a:r>
            <a:r>
              <a:rPr lang="en-US" dirty="0" smtClean="0"/>
              <a:t> bundles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Jampani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et al 08]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" y="5410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MCDB QP: </a:t>
            </a:r>
            <a:r>
              <a:rPr lang="en-US" dirty="0" err="1" smtClean="0"/>
              <a:t>tuple</a:t>
            </a:r>
            <a:r>
              <a:rPr lang="en-US" dirty="0" smtClean="0"/>
              <a:t> bundles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Smarter:</a:t>
            </a:r>
            <a:r>
              <a:rPr lang="en-US" i="1" dirty="0" smtClean="0"/>
              <a:t> </a:t>
            </a:r>
            <a:r>
              <a:rPr lang="en-US" i="1" dirty="0" err="1" smtClean="0"/>
              <a:t>Tuple</a:t>
            </a:r>
            <a:r>
              <a:rPr lang="en-US" i="1" dirty="0" smtClean="0"/>
              <a:t> bundles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Jampani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et al 08]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7600" y="2438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514600"/>
          <a:ext cx="19812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668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2438400" y="30480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2590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VG</a:t>
            </a:r>
            <a:endParaRPr lang="en-US" sz="2400" dirty="0"/>
          </a:p>
        </p:txBody>
      </p:sp>
      <p:sp>
        <p:nvSpPr>
          <p:cNvPr id="10" name="Right Brace 9"/>
          <p:cNvSpPr/>
          <p:nvPr/>
        </p:nvSpPr>
        <p:spPr>
          <a:xfrm>
            <a:off x="6248400" y="2895600"/>
            <a:ext cx="228600" cy="990600"/>
          </a:xfrm>
          <a:prstGeom prst="rightBrac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2971800"/>
            <a:ext cx="1981200" cy="83099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100s-1000s of samples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76800" y="5288280"/>
          <a:ext cx="3505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914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BP[]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160,130,170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5257800"/>
            <a:ext cx="381000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Patient &amp; Gender constant – bundle BPs together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1600200"/>
            <a:ext cx="44881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i="1" dirty="0" smtClean="0"/>
              <a:t>Blood pressure higher than 135?”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MCDB: Late Materialization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57600" y="27940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870200"/>
          <a:ext cx="19812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668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438400" y="34036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2946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600200"/>
            <a:ext cx="51816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“Average BP of all patients who had a consult with a doctor on the third floor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6324600" y="34290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1400" y="3276600"/>
            <a:ext cx="1752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Rest of SQL processing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1752600"/>
            <a:ext cx="2743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Slow! Many copies of same </a:t>
            </a:r>
            <a:r>
              <a:rPr lang="en-US" sz="2400" dirty="0" err="1" smtClean="0"/>
              <a:t>tuple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4876800"/>
            <a:ext cx="7620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Keep the random seeds instead of many </a:t>
            </a:r>
            <a:r>
              <a:rPr lang="en-US" sz="2400" dirty="0" err="1" smtClean="0"/>
              <a:t>tuples</a:t>
            </a:r>
            <a:r>
              <a:rPr lang="en-US" sz="2400" dirty="0" smtClean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410200"/>
            <a:ext cx="5410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Remove duplicates, based on seed</a:t>
            </a:r>
            <a:endParaRPr lang="en-US" sz="24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Jampani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et al 08]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6019800"/>
            <a:ext cx="57150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Result: sampling on much smaller set.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iamond_Recolored_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273552" y="1600200"/>
            <a:ext cx="5411724" cy="428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2: Location Tracking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C22-5075-48A7-8801-93D159D78BA1}" type="slidenum">
              <a:rPr lang="en-US" smtClean="0"/>
              <a:pPr/>
              <a:t>6</a:t>
            </a:fld>
            <a:endParaRPr lang="en-US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152400" y="3352800"/>
            <a:ext cx="4038600" cy="830997"/>
          </a:xfrm>
          <a:prstGeom prst="rect">
            <a:avLst/>
          </a:prstGeom>
          <a:ln w="508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orange particle is a guess of Joe’s location</a:t>
            </a:r>
            <a:endParaRPr lang="en-US" sz="2400" b="1" dirty="0"/>
          </a:p>
        </p:txBody>
      </p: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4191000" y="3768299"/>
            <a:ext cx="1905000" cy="2703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</p:cNvCxnSpPr>
          <p:nvPr/>
        </p:nvCxnSpPr>
        <p:spPr>
          <a:xfrm>
            <a:off x="4191000" y="3768299"/>
            <a:ext cx="2133600" cy="1179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3"/>
          </p:cNvCxnSpPr>
          <p:nvPr/>
        </p:nvCxnSpPr>
        <p:spPr>
          <a:xfrm>
            <a:off x="2667000" y="2701499"/>
            <a:ext cx="3276600" cy="110850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286000"/>
            <a:ext cx="2438400" cy="83099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Blue ring is </a:t>
            </a:r>
            <a:r>
              <a:rPr lang="en-US" sz="2400" i="1" dirty="0" smtClean="0">
                <a:solidFill>
                  <a:srgbClr val="0070C0"/>
                </a:solidFill>
              </a:rPr>
              <a:t>ground truth</a:t>
            </a:r>
            <a:endParaRPr lang="en-US" sz="2400" dirty="0">
              <a:solidFill>
                <a:srgbClr val="0070C0"/>
              </a:solidFill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533400" y="1600200"/>
            <a:ext cx="1676400" cy="461665"/>
          </a:xfrm>
          <a:prstGeom prst="rect">
            <a:avLst/>
          </a:prstGeom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Antennas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2209800" y="1831033"/>
            <a:ext cx="1447800" cy="1064567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2209800" y="1831033"/>
            <a:ext cx="1752600" cy="531167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4419600"/>
            <a:ext cx="3200400" cy="1200329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Guess are </a:t>
            </a:r>
            <a:r>
              <a:rPr lang="en-US" sz="2400" b="1" i="1" dirty="0" smtClean="0">
                <a:solidFill>
                  <a:schemeClr val="bg1"/>
                </a:solidFill>
              </a:rPr>
              <a:t>correlated; watch as goes through lab.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152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Floor in CS building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438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[R, </a:t>
            </a:r>
            <a:r>
              <a:rPr lang="en-US" sz="2000" b="1" dirty="0" err="1" smtClean="0">
                <a:solidFill>
                  <a:schemeClr val="bg1"/>
                </a:solidFill>
              </a:rPr>
              <a:t>Letchner</a:t>
            </a:r>
            <a:r>
              <a:rPr lang="en-US" sz="2000" b="1" dirty="0" smtClean="0">
                <a:solidFill>
                  <a:schemeClr val="bg1"/>
                </a:solidFill>
              </a:rPr>
              <a:t>, B,S ’08]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2000" y="3200400"/>
            <a:ext cx="762000" cy="106680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5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4" grpId="0" animBg="1"/>
      <p:bldP spid="28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&amp; QP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Discrete Block Based</a:t>
            </a:r>
          </a:p>
          <a:p>
            <a:pPr lvl="1"/>
            <a:r>
              <a:rPr lang="en-US" dirty="0" smtClean="0"/>
              <a:t>View Processing</a:t>
            </a:r>
          </a:p>
          <a:p>
            <a:r>
              <a:rPr lang="en-US" i="1" dirty="0" smtClean="0"/>
              <a:t>Simple Factored</a:t>
            </a:r>
          </a:p>
          <a:p>
            <a:pPr lvl="1"/>
            <a:r>
              <a:rPr lang="en-US" dirty="0" smtClean="0"/>
              <a:t>Temporal (simple) correlations</a:t>
            </a:r>
          </a:p>
          <a:p>
            <a:r>
              <a:rPr lang="en-US" i="1" dirty="0" smtClean="0"/>
              <a:t>Sophisticated Factored</a:t>
            </a:r>
          </a:p>
          <a:p>
            <a:pPr lvl="1"/>
            <a:r>
              <a:rPr lang="en-US" i="1" dirty="0" smtClean="0"/>
              <a:t>General Correlations</a:t>
            </a:r>
          </a:p>
          <a:p>
            <a:r>
              <a:rPr lang="en-US" i="1" dirty="0" smtClean="0"/>
              <a:t>Continuous Function</a:t>
            </a:r>
          </a:p>
          <a:p>
            <a:pPr lvl="1"/>
            <a:r>
              <a:rPr lang="en-US" dirty="0" smtClean="0"/>
              <a:t>Complex correlations</a:t>
            </a:r>
          </a:p>
          <a:p>
            <a:pPr lvl="1"/>
            <a:r>
              <a:rPr lang="en-US" dirty="0" smtClean="0"/>
              <a:t>Measurement errors</a:t>
            </a:r>
            <a:endParaRPr lang="en-US" dirty="0"/>
          </a:p>
        </p:txBody>
      </p:sp>
      <p:grpSp>
        <p:nvGrpSpPr>
          <p:cNvPr id="12" name="Group 27"/>
          <p:cNvGrpSpPr/>
          <p:nvPr/>
        </p:nvGrpSpPr>
        <p:grpSpPr>
          <a:xfrm>
            <a:off x="6400800" y="1828800"/>
            <a:ext cx="533400" cy="914400"/>
            <a:chOff x="5867400" y="1600200"/>
            <a:chExt cx="533400" cy="914400"/>
          </a:xfrm>
        </p:grpSpPr>
        <p:sp>
          <p:nvSpPr>
            <p:cNvPr id="4" name="Rectangle 3"/>
            <p:cNvSpPr/>
            <p:nvPr/>
          </p:nvSpPr>
          <p:spPr>
            <a:xfrm>
              <a:off x="5867400" y="1600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67400" y="1828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057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7400" y="22860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6400800" y="2895600"/>
            <a:ext cx="534988" cy="914400"/>
            <a:chOff x="6400800" y="2895600"/>
            <a:chExt cx="534988" cy="914400"/>
          </a:xfrm>
        </p:grpSpPr>
        <p:sp>
          <p:nvSpPr>
            <p:cNvPr id="8" name="Rectangle 7"/>
            <p:cNvSpPr/>
            <p:nvPr/>
          </p:nvSpPr>
          <p:spPr>
            <a:xfrm>
              <a:off x="6400800" y="28956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31242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33528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urved Connector 12"/>
            <p:cNvCxnSpPr>
              <a:stCxn id="8" idx="3"/>
              <a:endCxn id="9" idx="3"/>
            </p:cNvCxnSpPr>
            <p:nvPr/>
          </p:nvCxnSpPr>
          <p:spPr>
            <a:xfrm>
              <a:off x="6934200" y="3009900"/>
              <a:ext cx="1588" cy="2286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>
              <a:off x="6934200" y="3276600"/>
              <a:ext cx="1588" cy="2286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>
              <a:off x="6934200" y="3505200"/>
              <a:ext cx="1588" cy="2286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3"/>
          <p:cNvGrpSpPr/>
          <p:nvPr/>
        </p:nvGrpSpPr>
        <p:grpSpPr>
          <a:xfrm>
            <a:off x="6400800" y="4038600"/>
            <a:ext cx="1524000" cy="914400"/>
            <a:chOff x="6400800" y="4038600"/>
            <a:chExt cx="1524000" cy="914400"/>
          </a:xfrm>
        </p:grpSpPr>
        <p:grpSp>
          <p:nvGrpSpPr>
            <p:cNvPr id="18" name="Group 44"/>
            <p:cNvGrpSpPr/>
            <p:nvPr/>
          </p:nvGrpSpPr>
          <p:grpSpPr>
            <a:xfrm>
              <a:off x="6400800" y="4038600"/>
              <a:ext cx="533400" cy="914400"/>
              <a:chOff x="5867400" y="1600200"/>
              <a:chExt cx="533400" cy="9144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67400" y="16002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867400" y="18288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867400" y="20574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67400" y="22860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9"/>
            <p:cNvGrpSpPr/>
            <p:nvPr/>
          </p:nvGrpSpPr>
          <p:grpSpPr>
            <a:xfrm>
              <a:off x="7391400" y="4038600"/>
              <a:ext cx="533400" cy="914400"/>
              <a:chOff x="5867400" y="1600200"/>
              <a:chExt cx="533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867400" y="16002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867400" y="18288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867400" y="20574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867400" y="22860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Arrow Connector 55"/>
            <p:cNvCxnSpPr>
              <a:stCxn id="46" idx="3"/>
              <a:endCxn id="52" idx="1"/>
            </p:cNvCxnSpPr>
            <p:nvPr/>
          </p:nvCxnSpPr>
          <p:spPr>
            <a:xfrm>
              <a:off x="6934200" y="4152900"/>
              <a:ext cx="4572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7" idx="3"/>
              <a:endCxn id="51" idx="1"/>
            </p:cNvCxnSpPr>
            <p:nvPr/>
          </p:nvCxnSpPr>
          <p:spPr>
            <a:xfrm flipV="1">
              <a:off x="6934200" y="4152900"/>
              <a:ext cx="4572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6" idx="3"/>
              <a:endCxn id="51" idx="1"/>
            </p:cNvCxnSpPr>
            <p:nvPr/>
          </p:nvCxnSpPr>
          <p:spPr>
            <a:xfrm>
              <a:off x="6934200" y="41529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934200" y="4418012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934200" y="4572000"/>
              <a:ext cx="4572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934200" y="4572000"/>
              <a:ext cx="4572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934200" y="45720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934200" y="4837112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4"/>
          <p:cNvGrpSpPr/>
          <p:nvPr/>
        </p:nvGrpSpPr>
        <p:grpSpPr>
          <a:xfrm>
            <a:off x="6400800" y="5181600"/>
            <a:ext cx="2101515" cy="1096878"/>
            <a:chOff x="6400800" y="5181600"/>
            <a:chExt cx="2101515" cy="1096878"/>
          </a:xfrm>
        </p:grpSpPr>
        <p:grpSp>
          <p:nvGrpSpPr>
            <p:cNvPr id="21" name="Group 66"/>
            <p:cNvGrpSpPr/>
            <p:nvPr/>
          </p:nvGrpSpPr>
          <p:grpSpPr>
            <a:xfrm>
              <a:off x="6400800" y="5257800"/>
              <a:ext cx="533400" cy="914400"/>
              <a:chOff x="5867400" y="1600200"/>
              <a:chExt cx="533400" cy="9144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67400" y="16002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867400" y="18288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867400" y="20574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867400" y="22860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>
              <a:off x="6934200" y="53721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7543800" y="5181600"/>
              <a:ext cx="958515" cy="487278"/>
            </a:xfrm>
            <a:custGeom>
              <a:avLst/>
              <a:gdLst>
                <a:gd name="connsiteX0" fmla="*/ 0 w 958515"/>
                <a:gd name="connsiteY0" fmla="*/ 324852 h 487278"/>
                <a:gd name="connsiteX1" fmla="*/ 252663 w 958515"/>
                <a:gd name="connsiteY1" fmla="*/ 24063 h 487278"/>
                <a:gd name="connsiteX2" fmla="*/ 529389 w 958515"/>
                <a:gd name="connsiteY2" fmla="*/ 469231 h 487278"/>
                <a:gd name="connsiteX3" fmla="*/ 878305 w 958515"/>
                <a:gd name="connsiteY3" fmla="*/ 132347 h 487278"/>
                <a:gd name="connsiteX4" fmla="*/ 950494 w 958515"/>
                <a:gd name="connsiteY4" fmla="*/ 72189 h 487278"/>
                <a:gd name="connsiteX5" fmla="*/ 926431 w 958515"/>
                <a:gd name="connsiteY5" fmla="*/ 84221 h 48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515" h="487278">
                  <a:moveTo>
                    <a:pt x="0" y="324852"/>
                  </a:moveTo>
                  <a:cubicBezTo>
                    <a:pt x="82216" y="162426"/>
                    <a:pt x="164432" y="0"/>
                    <a:pt x="252663" y="24063"/>
                  </a:cubicBezTo>
                  <a:cubicBezTo>
                    <a:pt x="340895" y="48126"/>
                    <a:pt x="425115" y="451184"/>
                    <a:pt x="529389" y="469231"/>
                  </a:cubicBezTo>
                  <a:cubicBezTo>
                    <a:pt x="633663" y="487278"/>
                    <a:pt x="808121" y="198520"/>
                    <a:pt x="878305" y="132347"/>
                  </a:cubicBezTo>
                  <a:cubicBezTo>
                    <a:pt x="948489" y="66174"/>
                    <a:pt x="942473" y="80210"/>
                    <a:pt x="950494" y="72189"/>
                  </a:cubicBezTo>
                  <a:cubicBezTo>
                    <a:pt x="958515" y="64168"/>
                    <a:pt x="942473" y="74194"/>
                    <a:pt x="926431" y="8422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6934200" y="6019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>
              <a:off x="7467600" y="5791200"/>
              <a:ext cx="958515" cy="487278"/>
            </a:xfrm>
            <a:custGeom>
              <a:avLst/>
              <a:gdLst>
                <a:gd name="connsiteX0" fmla="*/ 0 w 958515"/>
                <a:gd name="connsiteY0" fmla="*/ 324852 h 487278"/>
                <a:gd name="connsiteX1" fmla="*/ 252663 w 958515"/>
                <a:gd name="connsiteY1" fmla="*/ 24063 h 487278"/>
                <a:gd name="connsiteX2" fmla="*/ 529389 w 958515"/>
                <a:gd name="connsiteY2" fmla="*/ 469231 h 487278"/>
                <a:gd name="connsiteX3" fmla="*/ 878305 w 958515"/>
                <a:gd name="connsiteY3" fmla="*/ 132347 h 487278"/>
                <a:gd name="connsiteX4" fmla="*/ 950494 w 958515"/>
                <a:gd name="connsiteY4" fmla="*/ 72189 h 487278"/>
                <a:gd name="connsiteX5" fmla="*/ 926431 w 958515"/>
                <a:gd name="connsiteY5" fmla="*/ 84221 h 48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515" h="487278">
                  <a:moveTo>
                    <a:pt x="0" y="324852"/>
                  </a:moveTo>
                  <a:cubicBezTo>
                    <a:pt x="82216" y="162426"/>
                    <a:pt x="164432" y="0"/>
                    <a:pt x="252663" y="24063"/>
                  </a:cubicBezTo>
                  <a:cubicBezTo>
                    <a:pt x="340895" y="48126"/>
                    <a:pt x="425115" y="451184"/>
                    <a:pt x="529389" y="469231"/>
                  </a:cubicBezTo>
                  <a:cubicBezTo>
                    <a:pt x="633663" y="487278"/>
                    <a:pt x="808121" y="198520"/>
                    <a:pt x="878305" y="132347"/>
                  </a:cubicBezTo>
                  <a:cubicBezTo>
                    <a:pt x="948489" y="66174"/>
                    <a:pt x="942473" y="80210"/>
                    <a:pt x="950494" y="72189"/>
                  </a:cubicBezTo>
                  <a:cubicBezTo>
                    <a:pt x="958515" y="64168"/>
                    <a:pt x="942473" y="74194"/>
                    <a:pt x="926431" y="84221"/>
                  </a:cubicBezTo>
                </a:path>
              </a:pathLst>
            </a:custGeom>
            <a:ln w="254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&amp; QP Summary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Themes for Discrete Representations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Intensional</a:t>
            </a:r>
            <a:r>
              <a:rPr lang="en-US" dirty="0" smtClean="0"/>
              <a:t> Evaluation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Independence </a:t>
            </a:r>
          </a:p>
          <a:p>
            <a:pPr lvl="2"/>
            <a:r>
              <a:rPr lang="en-US" dirty="0" smtClean="0"/>
              <a:t>Compile time. Conservative but allows optimization.</a:t>
            </a:r>
          </a:p>
          <a:p>
            <a:pPr lvl="2"/>
            <a:r>
              <a:rPr lang="en-US" dirty="0" smtClean="0"/>
              <a:t>Run-time. Less conservative, but no optimization.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Memoization</a:t>
            </a:r>
            <a:r>
              <a:rPr lang="en-US" dirty="0" smtClean="0"/>
              <a:t>, Reuse</a:t>
            </a:r>
          </a:p>
          <a:p>
            <a:r>
              <a:rPr lang="en-US" dirty="0" smtClean="0"/>
              <a:t>Continuous: Efficient representation of samples,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Tutorial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Reprise: </a:t>
            </a:r>
          </a:p>
          <a:p>
            <a:pPr marL="742950" lvl="2" indent="-342900"/>
            <a:r>
              <a:rPr lang="en-US" dirty="0" smtClean="0"/>
              <a:t>What do we need from a </a:t>
            </a:r>
            <a:r>
              <a:rPr lang="en-US" dirty="0" err="1" smtClean="0"/>
              <a:t>pDBs</a:t>
            </a:r>
            <a:r>
              <a:rPr lang="en-US" dirty="0" smtClean="0"/>
              <a:t> representation?</a:t>
            </a:r>
          </a:p>
          <a:p>
            <a:pPr marL="742950" lvl="2" indent="-342900">
              <a:buNone/>
            </a:pPr>
            <a:endParaRPr lang="en-US" dirty="0" smtClean="0"/>
          </a:p>
          <a:p>
            <a:r>
              <a:rPr lang="en-US" dirty="0" smtClean="0"/>
              <a:t>Advanced Representation and QP</a:t>
            </a:r>
          </a:p>
          <a:p>
            <a:pPr lvl="1"/>
            <a:r>
              <a:rPr lang="en-US" dirty="0" smtClean="0"/>
              <a:t>How do we store them?</a:t>
            </a:r>
          </a:p>
          <a:p>
            <a:pPr lvl="1"/>
            <a:r>
              <a:rPr lang="en-US" dirty="0" smtClean="0"/>
              <a:t>How do we query them?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Discussion and Open Problems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200" y="5334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/>
              <a:t>Language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Algorithmic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sz="32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676400"/>
            <a:ext cx="51816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</a:t>
            </a:r>
            <a:r>
              <a:rPr lang="en-US" sz="2800" i="1" dirty="0" smtClean="0"/>
              <a:t>many more</a:t>
            </a:r>
            <a:r>
              <a:rPr lang="en-US" sz="2800" dirty="0" smtClean="0"/>
              <a:t>. Enumerate them in the community.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410200"/>
            <a:ext cx="5638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want to elaborate, please do!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Challenges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Datasets for Uncertain Data</a:t>
            </a:r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RFID ecosystem data released soon</a:t>
            </a:r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http://MStreams.cs.washington.edu</a:t>
            </a:r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/>
              <a:t>IMDB data limited release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/>
              <a:t>Avoid </a:t>
            </a:r>
            <a:r>
              <a:rPr lang="en-US" sz="3200" dirty="0" err="1" smtClean="0"/>
              <a:t>pDBs</a:t>
            </a:r>
            <a:r>
              <a:rPr lang="en-US" sz="3200" dirty="0" smtClean="0"/>
              <a:t> being seen as “bad AI”</a:t>
            </a:r>
            <a:endParaRPr lang="en-US" sz="3200" i="1" dirty="0" smtClean="0"/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i="1" dirty="0" smtClean="0"/>
              <a:t>Need to clearly identify our space.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044625"/>
            <a:ext cx="4648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2"/>
            <a:r>
              <a:rPr lang="en-US" sz="3200" i="1" dirty="0" smtClean="0"/>
              <a:t>Make a solid business case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10200"/>
            <a:ext cx="8686800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2"/>
            <a:r>
              <a:rPr lang="en-US" sz="3200" dirty="0" smtClean="0"/>
              <a:t>Export techniques, systems to other communities?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25425"/>
            <a:ext cx="8686800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2"/>
            <a:r>
              <a:rPr lang="en-US" sz="3200" dirty="0" smtClean="0"/>
              <a:t>Practice: Scale  -- Theory: Data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Challenges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How to choose right level of correlations to model?</a:t>
            </a:r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i="1" dirty="0" smtClean="0"/>
              <a:t>Too many, QP expensive</a:t>
            </a:r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3200" b="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 few, l</a:t>
            </a:r>
            <a:r>
              <a:rPr lang="en-US" sz="3200" i="1" dirty="0" smtClean="0"/>
              <a:t>ow answer quality</a:t>
            </a:r>
            <a:endParaRPr kumimoji="0" lang="en-US" sz="3200" b="0" i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sz="3200" dirty="0" smtClean="0"/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3200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32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we measure result quality?</a:t>
            </a:r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/>
              <a:t>Discussed by Cheng </a:t>
            </a:r>
            <a:r>
              <a:rPr lang="en-US" sz="3200" i="1" dirty="0" smtClean="0"/>
              <a:t>et al. ’03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6019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a principled way to decide for DB apps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Challenges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baseline="0" dirty="0" smtClean="0"/>
              <a:t>Management</a:t>
            </a:r>
            <a:r>
              <a:rPr lang="en-US" sz="2800" dirty="0" smtClean="0"/>
              <a:t> of lineage/provenance/trust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Trust issues can cause uncertainty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sz="28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Users want to take action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Is Hypothesis testing new decision support</a:t>
            </a:r>
            <a:r>
              <a:rPr lang="en-US" sz="2800" i="1" dirty="0" smtClean="0"/>
              <a:t>?</a:t>
            </a:r>
            <a:endParaRPr lang="en-US" sz="2800" baseline="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sz="2800" i="1" baseline="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i="1" baseline="0" dirty="0" smtClean="0"/>
              <a:t>What-if</a:t>
            </a:r>
            <a:r>
              <a:rPr lang="en-US" sz="2800" dirty="0" smtClean="0"/>
              <a:t>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how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answers change via updates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Due to Koch: Need </a:t>
            </a:r>
            <a:r>
              <a:rPr lang="en-US" sz="2800" dirty="0" err="1" smtClean="0"/>
              <a:t>usecases</a:t>
            </a:r>
            <a:r>
              <a:rPr lang="en-US" sz="2800" dirty="0" smtClean="0"/>
              <a:t> for a languages w. uncertainty.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Challenges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Indexing for Probabilistic Data</a:t>
            </a:r>
            <a:endParaRPr lang="en-US" sz="3200" dirty="0" smtClean="0"/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Can we compress, index or store </a:t>
            </a:r>
            <a:r>
              <a:rPr lang="en-US" sz="2800" dirty="0" err="1" smtClean="0"/>
              <a:t>probs</a:t>
            </a:r>
            <a:r>
              <a:rPr lang="en-US" sz="2800" dirty="0" smtClean="0"/>
              <a:t> on disk?</a:t>
            </a:r>
          </a:p>
          <a:p>
            <a:pPr marL="1200150" lvl="3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[</a:t>
            </a:r>
            <a:r>
              <a:rPr lang="en-US" sz="2000" dirty="0" err="1" smtClean="0"/>
              <a:t>Letchner,R,B</a:t>
            </a:r>
            <a:r>
              <a:rPr lang="en-US" sz="2000" dirty="0" smtClean="0"/>
              <a:t> 08] [Das </a:t>
            </a:r>
            <a:r>
              <a:rPr lang="en-US" sz="2000" dirty="0" err="1" smtClean="0"/>
              <a:t>Sarma</a:t>
            </a:r>
            <a:r>
              <a:rPr lang="en-US" sz="2000" dirty="0" smtClean="0"/>
              <a:t> </a:t>
            </a:r>
            <a:r>
              <a:rPr lang="en-US" sz="2000" i="1" dirty="0" smtClean="0"/>
              <a:t>et al </a:t>
            </a:r>
            <a:r>
              <a:rPr lang="en-US" sz="2000" dirty="0" smtClean="0"/>
              <a:t>08] [Singh </a:t>
            </a:r>
            <a:r>
              <a:rPr lang="en-US" sz="2000" i="1" dirty="0" smtClean="0"/>
              <a:t>et al </a:t>
            </a:r>
            <a:r>
              <a:rPr lang="en-US" sz="2000" dirty="0" smtClean="0"/>
              <a:t>08]</a:t>
            </a:r>
            <a:endParaRPr lang="en-US" sz="3200" noProof="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noProof="0" dirty="0" smtClean="0"/>
              <a:t>Combine discrete and continuous techniques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noProof="0" dirty="0" smtClean="0"/>
              <a:t>Updates: 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deal with changes in the probability model efficiently?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32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/>
              <a:t>Mining uncertain data </a:t>
            </a:r>
            <a:r>
              <a:rPr lang="en-US" sz="2400" dirty="0" smtClean="0"/>
              <a:t>[</a:t>
            </a:r>
            <a:r>
              <a:rPr lang="en-US" sz="2400" dirty="0" err="1" smtClean="0"/>
              <a:t>Cormode</a:t>
            </a:r>
            <a:r>
              <a:rPr lang="en-US" sz="2400" dirty="0" smtClean="0"/>
              <a:t> and McGregor 08]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2400" b="0" i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Two Takeaways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32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Taxonomy fo</a:t>
            </a:r>
            <a:r>
              <a:rPr lang="en-US" sz="3200" dirty="0" smtClean="0"/>
              <a:t>r </a:t>
            </a:r>
            <a:r>
              <a:rPr lang="en-US" sz="3200" dirty="0" err="1" smtClean="0"/>
              <a:t>pDBs</a:t>
            </a:r>
            <a:r>
              <a:rPr lang="en-US" sz="3200" dirty="0" smtClean="0"/>
              <a:t> based on (a) type of data (b) type of correlations</a:t>
            </a:r>
            <a:endParaRPr kumimoji="0" lang="en-US" sz="3200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32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Saw three common techniques for scale: </a:t>
            </a:r>
          </a:p>
          <a:p>
            <a:pPr marL="971550" lvl="2" indent="-514350">
              <a:spcBef>
                <a:spcPct val="20000"/>
              </a:spcBef>
              <a:buAutoNum type="arabicPeriod"/>
            </a:pPr>
            <a:r>
              <a:rPr kumimoji="0" lang="en-US" sz="3200" b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intensional</a:t>
            </a:r>
            <a:r>
              <a:rPr kumimoji="0" lang="en-US" sz="32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processing</a:t>
            </a:r>
          </a:p>
          <a:p>
            <a:pPr marL="971550" lvl="2" indent="-514350">
              <a:spcBef>
                <a:spcPct val="20000"/>
              </a:spcBef>
              <a:buAutoNum type="arabicPeriod"/>
            </a:pPr>
            <a:r>
              <a:rPr kumimoji="0" lang="en-US" sz="32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independence</a:t>
            </a:r>
          </a:p>
          <a:p>
            <a:pPr marL="971550" lvl="2" indent="-514350">
              <a:spcBef>
                <a:spcPct val="20000"/>
              </a:spcBef>
              <a:buAutoNum type="arabicPeriod"/>
            </a:pPr>
            <a:r>
              <a:rPr kumimoji="0" lang="en-US" sz="32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Reuse/</a:t>
            </a:r>
            <a:r>
              <a:rPr kumimoji="0" lang="en-US" sz="3200" b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Memoization</a:t>
            </a:r>
            <a:endParaRPr kumimoji="0" lang="en-US" sz="3200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2" indent="-514350">
              <a:spcBef>
                <a:spcPct val="20000"/>
              </a:spcBef>
              <a:buAutoNum type="arabicPeriod"/>
            </a:pPr>
            <a:endParaRPr kumimoji="0" lang="en-US" sz="3200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1" indent="-514350">
              <a:spcBef>
                <a:spcPct val="20000"/>
              </a:spcBef>
            </a:pPr>
            <a:endParaRPr kumimoji="0" lang="en-US" sz="3200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3200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8522" y="5892225"/>
            <a:ext cx="6981078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3200" dirty="0" smtClean="0"/>
              <a:t>Tell our story to the larger CS community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581400"/>
            <a:ext cx="3200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Get involved, lots of interesting work!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iamond_Recolored_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273552" y="1600200"/>
            <a:ext cx="5411724" cy="428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2: Location Tracking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C22-5075-48A7-8801-93D159D78BA1}" type="slidenum">
              <a:rPr lang="en-US" smtClean="0"/>
              <a:pPr/>
              <a:t>7</a:t>
            </a:fld>
            <a:endParaRPr lang="en-US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152400" y="3352800"/>
            <a:ext cx="4038600" cy="830997"/>
          </a:xfrm>
          <a:prstGeom prst="rect">
            <a:avLst/>
          </a:prstGeom>
          <a:ln w="508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orange particle is a guess of Joe’s location</a:t>
            </a:r>
            <a:endParaRPr lang="en-US" sz="2400" b="1" dirty="0"/>
          </a:p>
        </p:txBody>
      </p: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4191000" y="3768299"/>
            <a:ext cx="1905000" cy="2703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</p:cNvCxnSpPr>
          <p:nvPr/>
        </p:nvCxnSpPr>
        <p:spPr>
          <a:xfrm>
            <a:off x="4191000" y="3768299"/>
            <a:ext cx="2133600" cy="1179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3"/>
          </p:cNvCxnSpPr>
          <p:nvPr/>
        </p:nvCxnSpPr>
        <p:spPr>
          <a:xfrm>
            <a:off x="2667000" y="2701499"/>
            <a:ext cx="3276600" cy="110850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286000"/>
            <a:ext cx="2438400" cy="83099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Blue ring is </a:t>
            </a:r>
            <a:r>
              <a:rPr lang="en-US" sz="2400" i="1" dirty="0" smtClean="0">
                <a:solidFill>
                  <a:srgbClr val="0070C0"/>
                </a:solidFill>
              </a:rPr>
              <a:t>ground truth</a:t>
            </a:r>
            <a:endParaRPr lang="en-US" sz="2400" dirty="0">
              <a:solidFill>
                <a:srgbClr val="0070C0"/>
              </a:solidFill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533400" y="1600200"/>
            <a:ext cx="1676400" cy="461665"/>
          </a:xfrm>
          <a:prstGeom prst="rect">
            <a:avLst/>
          </a:prstGeom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Antennas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2209800" y="1831033"/>
            <a:ext cx="1447800" cy="1064567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2209800" y="1831033"/>
            <a:ext cx="1752600" cy="531167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3000" y="152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Floor in CS building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438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[R, </a:t>
            </a:r>
            <a:r>
              <a:rPr lang="en-US" sz="2000" b="1" dirty="0" err="1" smtClean="0">
                <a:solidFill>
                  <a:schemeClr val="bg1"/>
                </a:solidFill>
              </a:rPr>
              <a:t>Letchner</a:t>
            </a:r>
            <a:r>
              <a:rPr lang="en-US" sz="2000" b="1" dirty="0" smtClean="0">
                <a:solidFill>
                  <a:schemeClr val="bg1"/>
                </a:solidFill>
              </a:rPr>
              <a:t>, B,S ’08]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5715000"/>
            <a:ext cx="3581400" cy="830997"/>
          </a:xfrm>
          <a:prstGeom prst="rect">
            <a:avLst/>
          </a:prstGeom>
          <a:solidFill>
            <a:srgbClr val="FFFF00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/>
              <a:t>Challenge (2)</a:t>
            </a:r>
            <a:r>
              <a:rPr lang="en-US" sz="2400" b="1" i="1" dirty="0" smtClean="0"/>
              <a:t>: track correlations across time</a:t>
            </a:r>
            <a:endParaRPr lang="en-US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950803"/>
            <a:ext cx="4038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Joe’s location at time t=9 depends on his location at t=8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419600"/>
            <a:ext cx="3200400" cy="1200329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Guess are </a:t>
            </a:r>
            <a:r>
              <a:rPr lang="en-US" sz="2400" b="1" i="1" dirty="0" smtClean="0">
                <a:solidFill>
                  <a:schemeClr val="bg1"/>
                </a:solidFill>
              </a:rPr>
              <a:t>correlated; watch as goes through lab.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3: the Census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4648200" cy="38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3200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Anotva,Koch&amp;Olteanu</a:t>
            </a:r>
            <a:r>
              <a:rPr lang="en-US" sz="2000" b="1" dirty="0" smtClean="0">
                <a:solidFill>
                  <a:schemeClr val="bg1"/>
                </a:solidFill>
              </a:rPr>
              <a:t> ’07]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276850"/>
            <a:ext cx="640210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00600" y="1600200"/>
            <a:ext cx="4343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Each parse has own probability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SSN is a key</a:t>
            </a:r>
            <a:endParaRPr lang="en-US" sz="2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 pitchFamily="2" charset="2"/>
              </a:rPr>
              <a:t>Product of all uncertainty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350603"/>
            <a:ext cx="4114800" cy="830997"/>
          </a:xfrm>
          <a:prstGeom prst="rect">
            <a:avLst/>
          </a:prstGeom>
          <a:solidFill>
            <a:srgbClr val="FFFF00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/>
              <a:t>Challenge (3):</a:t>
            </a:r>
            <a:r>
              <a:rPr lang="en-US" sz="2400" b="1" i="1" dirty="0" smtClean="0"/>
              <a:t> Represent highly correlated relational data</a:t>
            </a:r>
            <a:endParaRPr lang="en-US" sz="2400" b="1" i="1" dirty="0"/>
          </a:p>
        </p:txBody>
      </p:sp>
      <p:sp>
        <p:nvSpPr>
          <p:cNvPr id="10" name="Oval Callout 9"/>
          <p:cNvSpPr/>
          <p:nvPr/>
        </p:nvSpPr>
        <p:spPr>
          <a:xfrm>
            <a:off x="0" y="914400"/>
            <a:ext cx="2514600" cy="838200"/>
          </a:xfrm>
          <a:prstGeom prst="wedgeEllipseCallout">
            <a:avLst>
              <a:gd name="adj1" fmla="val 50378"/>
              <a:gd name="adj2" fmla="val 6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185 or 785?</a:t>
            </a:r>
            <a:endParaRPr lang="en-US" sz="2400" b="1" dirty="0"/>
          </a:p>
        </p:txBody>
      </p:sp>
      <p:sp>
        <p:nvSpPr>
          <p:cNvPr id="11" name="Oval Callout 10"/>
          <p:cNvSpPr/>
          <p:nvPr/>
        </p:nvSpPr>
        <p:spPr>
          <a:xfrm>
            <a:off x="-381000" y="3200400"/>
            <a:ext cx="2514600" cy="838200"/>
          </a:xfrm>
          <a:prstGeom prst="wedgeEllipseCallout">
            <a:avLst>
              <a:gd name="adj1" fmla="val 69065"/>
              <a:gd name="adj2" fmla="val 10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185 or 186?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743200"/>
            <a:ext cx="1905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Choices are </a:t>
            </a:r>
            <a:r>
              <a:rPr lang="en-US" sz="2400" i="1" dirty="0" smtClean="0"/>
              <a:t>correlated</a:t>
            </a:r>
            <a:endParaRPr lang="en-US" sz="2400" i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16200000" flipH="1">
            <a:off x="457200" y="3810002"/>
            <a:ext cx="2438398" cy="13715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914400" y="3733800"/>
            <a:ext cx="1981200" cy="1981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Demand Curves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en-US" dirty="0" smtClean="0"/>
              <a:t>Consider TPC Database (Orders)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1600" y="4807803"/>
            <a:ext cx="3886200" cy="830997"/>
          </a:xfrm>
          <a:prstGeom prst="rect">
            <a:avLst/>
          </a:prstGeom>
          <a:solidFill>
            <a:srgbClr val="FFFF00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/>
              <a:t>Challenge (4):</a:t>
            </a:r>
            <a:r>
              <a:rPr lang="en-US" sz="2400" b="1" i="1" dirty="0" smtClean="0"/>
              <a:t> Handle uncertain continuous values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4876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“What would our profits have been if we had raised all our prices by 5%?”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905000"/>
            <a:ext cx="2743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Problem:</a:t>
            </a:r>
            <a:r>
              <a:rPr lang="en-US" sz="2400" dirty="0" smtClean="0"/>
              <a:t> We didn’t raise our prices! Need to predict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4191000"/>
            <a:ext cx="2743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demand curve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200400" cy="40011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en-US" sz="2000" b="1" dirty="0" err="1" smtClean="0">
                <a:solidFill>
                  <a:schemeClr val="bg1"/>
                </a:solidFill>
              </a:rPr>
              <a:t>Jampani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et al</a:t>
            </a:r>
            <a:r>
              <a:rPr lang="en-US" sz="2000" b="1" dirty="0" smtClean="0">
                <a:solidFill>
                  <a:schemeClr val="bg1"/>
                </a:solidFill>
              </a:rPr>
              <a:t> ’08]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715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Demand</a:t>
            </a:r>
            <a:endParaRPr lang="en-US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914400" y="5715000"/>
            <a:ext cx="3886200" cy="304800"/>
            <a:chOff x="914400" y="5715000"/>
            <a:chExt cx="3886200" cy="304800"/>
          </a:xfrm>
        </p:grpSpPr>
        <p:cxnSp>
          <p:nvCxnSpPr>
            <p:cNvPr id="16" name="Straight Connector 15"/>
            <p:cNvCxnSpPr/>
            <p:nvPr/>
          </p:nvCxnSpPr>
          <p:spPr>
            <a:xfrm rot="10800000">
              <a:off x="914400" y="5715000"/>
              <a:ext cx="38862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3200400" y="5867400"/>
              <a:ext cx="914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914400" y="4038600"/>
            <a:ext cx="2971800" cy="1676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57200" y="3658394"/>
            <a:ext cx="1295400" cy="2057400"/>
            <a:chOff x="457200" y="3658394"/>
            <a:chExt cx="1295400" cy="205740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114300" y="4686300"/>
              <a:ext cx="2057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57200" y="4262735"/>
              <a:ext cx="553998" cy="9950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dirty="0" smtClean="0"/>
                <a:t>Price</a:t>
              </a:r>
              <a:endParaRPr lang="en-US" sz="2400" dirty="0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685800" y="3886200"/>
              <a:ext cx="1524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524000" y="4343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743200" y="3124200"/>
            <a:ext cx="312420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Widget (per Order)</a:t>
            </a:r>
          </a:p>
          <a:p>
            <a:r>
              <a:rPr lang="en-US" sz="2400" dirty="0" smtClean="0"/>
              <a:t>Price: 100 &amp; Sold: 60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11" idx="2"/>
          </p:cNvCxnSpPr>
          <p:nvPr/>
        </p:nvCxnSpPr>
        <p:spPr>
          <a:xfrm rot="5400000">
            <a:off x="3316933" y="4459932"/>
            <a:ext cx="605135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1"/>
            <a:endCxn id="28" idx="7"/>
          </p:cNvCxnSpPr>
          <p:nvPr/>
        </p:nvCxnSpPr>
        <p:spPr>
          <a:xfrm rot="10800000" flipV="1">
            <a:off x="1719122" y="3539698"/>
            <a:ext cx="1024078" cy="8371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219200" y="41910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52" idx="4"/>
          </p:cNvCxnSpPr>
          <p:nvPr/>
        </p:nvCxnSpPr>
        <p:spPr>
          <a:xfrm rot="16200000" flipH="1">
            <a:off x="704850" y="5048250"/>
            <a:ext cx="1295400" cy="381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8600" y="6096000"/>
            <a:ext cx="40386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demand after raise price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4495800" y="5867400"/>
            <a:ext cx="4267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such curves; a continuous distribution of them.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5638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E359-D750-49D0-B899-9EC63E4D33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1666 L -0.00416 -0.005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22" grpId="0"/>
      <p:bldP spid="29" grpId="0" animBg="1"/>
      <p:bldP spid="52" grpId="0" animBg="1"/>
      <p:bldP spid="52" grpId="1" animBg="1"/>
      <p:bldP spid="52" grpId="2" animBg="1"/>
      <p:bldP spid="60" grpId="0" animBg="1"/>
      <p:bldP spid="63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2.3|2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2.3|2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14.6|5.9|2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24.3|3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4444</Words>
  <Application>Microsoft Office PowerPoint</Application>
  <PresentationFormat>On-screen Show (4:3)</PresentationFormat>
  <Paragraphs>1429</Paragraphs>
  <Slides>69</Slides>
  <Notes>69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Equation</vt:lpstr>
      <vt:lpstr>System Aspects of Probabilistic DBs  Part II: Advanced Topics</vt:lpstr>
      <vt:lpstr>Recap of motivation</vt:lpstr>
      <vt:lpstr>Highlights of Part II</vt:lpstr>
      <vt:lpstr>Overview of Part II</vt:lpstr>
      <vt:lpstr>Application 1: iLike.com</vt:lpstr>
      <vt:lpstr>Application 2: Location Tracking</vt:lpstr>
      <vt:lpstr>Application 2: Location Tracking</vt:lpstr>
      <vt:lpstr>Application 3: the Census</vt:lpstr>
      <vt:lpstr>Application 4: Demand Curves</vt:lpstr>
      <vt:lpstr>pDBs Challenges Summary</vt:lpstr>
      <vt:lpstr>Overview of Part II</vt:lpstr>
      <vt:lpstr>Taxonomy of Representations</vt:lpstr>
      <vt:lpstr>Taxonomy of Representations</vt:lpstr>
      <vt:lpstr>Discrete Block-based Overview</vt:lpstr>
      <vt:lpstr>Block-based pDB</vt:lpstr>
      <vt:lpstr>Intensional Query Evaluation</vt:lpstr>
      <vt:lpstr>Views in Block-based pDBs by example</vt:lpstr>
      <vt:lpstr>Views in BID pDBs</vt:lpstr>
      <vt:lpstr>Discrete Block-based Overview</vt:lpstr>
      <vt:lpstr>Eager Materialization of BID Views</vt:lpstr>
      <vt:lpstr>Eager Materialization of pDB Views</vt:lpstr>
      <vt:lpstr>Eager Materialization of pDB Views</vt:lpstr>
      <vt:lpstr>Is a view good or bad?</vt:lpstr>
      <vt:lpstr>Discrete Block-based Overview</vt:lpstr>
      <vt:lpstr>Lazy Materialization of Block Views</vt:lpstr>
      <vt:lpstr>Approximate Lineage for Block Views</vt:lpstr>
      <vt:lpstr>Block-based summary</vt:lpstr>
      <vt:lpstr>Taxonomy of Representations</vt:lpstr>
      <vt:lpstr>Example 1: Querying RFID</vt:lpstr>
      <vt:lpstr>Capturing Markovian Correlations</vt:lpstr>
      <vt:lpstr>Computing when Joe Enters a Room</vt:lpstr>
      <vt:lpstr>Markovian Streams (Lahar)</vt:lpstr>
      <vt:lpstr>Taxonomy of Representations</vt:lpstr>
      <vt:lpstr>Sophisticated Factor Overview</vt:lpstr>
      <vt:lpstr>Sophisticated Factored</vt:lpstr>
      <vt:lpstr>Factor graphs Semantics</vt:lpstr>
      <vt:lpstr>Factor graphs: Inference</vt:lpstr>
      <vt:lpstr>Factors can encode functions</vt:lpstr>
      <vt:lpstr>Sophisticated Factor Overview</vt:lpstr>
      <vt:lpstr>Processing SQL using Factors</vt:lpstr>
      <vt:lpstr>Smarter QP: Factors are often shared</vt:lpstr>
      <vt:lpstr>Smarter QP in factors</vt:lpstr>
      <vt:lpstr>Smarter QP in factors</vt:lpstr>
      <vt:lpstr>Interesting Factor facts</vt:lpstr>
      <vt:lpstr>Factors: the Census</vt:lpstr>
      <vt:lpstr>MayBMS System</vt:lpstr>
      <vt:lpstr>Taxonomy of Representations</vt:lpstr>
      <vt:lpstr>Continuous Representations</vt:lpstr>
      <vt:lpstr>Representation in Orion</vt:lpstr>
      <vt:lpstr>Queries on Continuous pDBs</vt:lpstr>
      <vt:lpstr>QP in Orion (I)</vt:lpstr>
      <vt:lpstr>BarBie-Q (BBQ), a tiny model</vt:lpstr>
      <vt:lpstr>Monte Carlo DB - Overview</vt:lpstr>
      <vt:lpstr>Declaring Tables in MCDB</vt:lpstr>
      <vt:lpstr>Variable Generation (VG) Functions</vt:lpstr>
      <vt:lpstr>A sophisticated VG Function</vt:lpstr>
      <vt:lpstr>Monte Carlo DB - Overview</vt:lpstr>
      <vt:lpstr>MCDB QP: tuple bundles</vt:lpstr>
      <vt:lpstr>MCDB: Late Materialization</vt:lpstr>
      <vt:lpstr>Representation &amp; QP Summary</vt:lpstr>
      <vt:lpstr>Representation &amp; QP Summary</vt:lpstr>
      <vt:lpstr>Overview of Tutorial </vt:lpstr>
      <vt:lpstr>Open Problems</vt:lpstr>
      <vt:lpstr>Community Challenges</vt:lpstr>
      <vt:lpstr>Model Challenges</vt:lpstr>
      <vt:lpstr>Language Challenges</vt:lpstr>
      <vt:lpstr>Algorithmic Challenges</vt:lpstr>
      <vt:lpstr>Day Two Takeaways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II: Advanced Topics</dc:title>
  <dc:creator>chrisre</dc:creator>
  <cp:lastModifiedBy>chrisre</cp:lastModifiedBy>
  <cp:revision>501</cp:revision>
  <dcterms:created xsi:type="dcterms:W3CDTF">2008-07-28T23:57:23Z</dcterms:created>
  <dcterms:modified xsi:type="dcterms:W3CDTF">2008-09-02T22:06:41Z</dcterms:modified>
</cp:coreProperties>
</file>