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9" r:id="rId4"/>
    <p:sldId id="261" r:id="rId5"/>
    <p:sldId id="275" r:id="rId6"/>
    <p:sldId id="272" r:id="rId7"/>
    <p:sldId id="262" r:id="rId8"/>
    <p:sldId id="278" r:id="rId9"/>
    <p:sldId id="283" r:id="rId10"/>
    <p:sldId id="279" r:id="rId11"/>
    <p:sldId id="280" r:id="rId12"/>
    <p:sldId id="284" r:id="rId13"/>
    <p:sldId id="281" r:id="rId14"/>
    <p:sldId id="263" r:id="rId15"/>
    <p:sldId id="264" r:id="rId16"/>
    <p:sldId id="265" r:id="rId17"/>
    <p:sldId id="285" r:id="rId18"/>
    <p:sldId id="274" r:id="rId19"/>
    <p:sldId id="267" r:id="rId20"/>
    <p:sldId id="270" r:id="rId21"/>
    <p:sldId id="271" r:id="rId22"/>
    <p:sldId id="276" r:id="rId23"/>
    <p:sldId id="277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21" autoAdjust="0"/>
    <p:restoredTop sz="66000" autoAdjust="0"/>
  </p:normalViewPr>
  <p:slideViewPr>
    <p:cSldViewPr>
      <p:cViewPr varScale="1">
        <p:scale>
          <a:sx n="50" d="100"/>
          <a:sy n="50" d="100"/>
        </p:scale>
        <p:origin x="-3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35658-AB38-4EDB-8764-5EBD13EFD8CB}" type="datetimeFigureOut">
              <a:rPr lang="en-US" smtClean="0"/>
              <a:pPr/>
              <a:t>9/23/2007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0C14E-F1EB-47B2-81A7-99CA32EE0D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F4E24-D6E7-4A72-96AF-CD53EE57D734}" type="datetimeFigureOut">
              <a:rPr lang="en-US" smtClean="0"/>
              <a:pPr/>
              <a:t>9/23/2007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CBA78-1C60-44F6-9954-D394F3F8AB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 text to have running example in the corner!</a:t>
            </a:r>
            <a:r>
              <a:rPr lang="en-US" baseline="0" dirty="0" smtClean="0"/>
              <a:t> Use min/max.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Label vectors 0</a:t>
            </a:r>
            <a:r>
              <a:rPr lang="en-US" baseline="0" dirty="0" smtClean="0"/>
              <a:t>,1 for </a:t>
            </a:r>
            <a:r>
              <a:rPr lang="en-US" baseline="0" dirty="0" err="1" smtClean="0"/>
              <a:t>monoid</a:t>
            </a:r>
            <a:r>
              <a:rPr lang="en-US" baseline="0" dirty="0" smtClean="0"/>
              <a:t> values (SAY MONOID)</a:t>
            </a:r>
          </a:p>
          <a:p>
            <a:r>
              <a:rPr lang="en-US" dirty="0" smtClean="0"/>
              <a:t>2. Below convolution, label how derived,</a:t>
            </a:r>
            <a:r>
              <a:rPr lang="en-US" baseline="0" dirty="0" smtClean="0"/>
              <a:t> \</a:t>
            </a:r>
            <a:r>
              <a:rPr lang="en-US" baseline="0" dirty="0" err="1" smtClean="0"/>
              <a:t>ie</a:t>
            </a:r>
            <a:r>
              <a:rPr lang="en-US" baseline="0" dirty="0" smtClean="0"/>
              <a:t> 0 + 1 , 1 + 0,  1 + 1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Paste in </a:t>
            </a:r>
            <a:r>
              <a:rPr lang="en-US" dirty="0" err="1" smtClean="0"/>
              <a:t>def.s</a:t>
            </a:r>
            <a:r>
              <a:rPr lang="en-US" dirty="0" smtClean="0"/>
              <a:t> here. Explain restrictions</a:t>
            </a:r>
            <a:r>
              <a:rPr lang="en-US" baseline="0" dirty="0" smtClean="0"/>
              <a:t> for talk v.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Paste in </a:t>
            </a:r>
            <a:r>
              <a:rPr lang="en-US" dirty="0" err="1" smtClean="0"/>
              <a:t>def.s</a:t>
            </a:r>
            <a:r>
              <a:rPr lang="en-US" dirty="0" smtClean="0"/>
              <a:t> here. Explain restrictions</a:t>
            </a:r>
            <a:r>
              <a:rPr lang="en-US" baseline="0" dirty="0" smtClean="0"/>
              <a:t> for talk v.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 EXAMPLE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CBA78-1C60-44F6-9954-D394F3F8AB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6DFB-8A57-4514-A3D2-ABFB708FBC6D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61BB7-35E5-4123-89A8-0A0F3C134CD4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5D7A-0B94-43A4-B37F-50BA7538AA76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6191250"/>
            <a:ext cx="2476500" cy="476250"/>
          </a:xfrm>
        </p:spPr>
        <p:txBody>
          <a:bodyPr/>
          <a:lstStyle/>
          <a:p>
            <a:fld id="{2412CBDD-E709-4DF0-BC8C-988E52B264A7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152400"/>
            <a:ext cx="457200" cy="457200"/>
          </a:xfrm>
        </p:spPr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80E72-29C2-4AA6-8A45-D4CC70C22CE7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4EEF1-2CEA-4EF9-8C16-D015936B04D8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983-F53D-4EA8-ABFA-B1F60FA73E13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FD976-F5CC-4050-A643-573CD407826C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A5C1-8BFD-4250-B6DA-4F7E8CACE06D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07A7-35DA-4D31-9BE7-793E7A27EC84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D926-0170-4748-9F5D-E866122D5C8E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FBC2C0-3975-4B84-907D-74EF50CAE512}" type="datetime1">
              <a:rPr lang="en-US" smtClean="0"/>
              <a:pPr/>
              <a:t>9/23/2007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3D19D8-F18A-4FE5-99C1-086522D82F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37.png"/><Relationship Id="rId5" Type="http://schemas.openxmlformats.org/officeDocument/2006/relationships/image" Target="../media/image36.tiff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5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tif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4.png"/><Relationship Id="rId4" Type="http://schemas.openxmlformats.org/officeDocument/2006/relationships/image" Target="../media/image9.png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Christopher Re and Dan </a:t>
            </a:r>
            <a:r>
              <a:rPr lang="en-US" dirty="0" err="1" smtClean="0"/>
              <a:t>Suciu</a:t>
            </a:r>
            <a:endParaRPr lang="en-US" dirty="0" smtClean="0"/>
          </a:p>
          <a:p>
            <a:r>
              <a:rPr lang="en-US" dirty="0" smtClean="0"/>
              <a:t>University of Washington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Efficient Evaluation of HAVING Queries on a Probabilistic Database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Fix a </a:t>
            </a:r>
            <a:r>
              <a:rPr lang="en-US" i="1" dirty="0" err="1" smtClean="0"/>
              <a:t>Semiring</a:t>
            </a:r>
            <a:r>
              <a:rPr lang="en-US" i="1" dirty="0" smtClean="0"/>
              <a:t> S.</a:t>
            </a:r>
          </a:p>
          <a:p>
            <a:r>
              <a:rPr lang="en-US" i="1" dirty="0" smtClean="0"/>
              <a:t>Annotation </a:t>
            </a:r>
            <a:r>
              <a:rPr lang="en-US" dirty="0" smtClean="0"/>
              <a:t>is a function to S with finite support</a:t>
            </a:r>
          </a:p>
          <a:p>
            <a:endParaRPr lang="en-US" dirty="0" smtClean="0"/>
          </a:p>
          <a:p>
            <a:r>
              <a:rPr lang="en-US" dirty="0" smtClean="0"/>
              <a:t>Plans defined inductively: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[GKT07] : </a:t>
            </a:r>
            <a:r>
              <a:rPr lang="en-US" dirty="0" err="1" smtClean="0"/>
              <a:t>Datalog</a:t>
            </a:r>
            <a:r>
              <a:rPr lang="en-US" dirty="0" smtClean="0"/>
              <a:t> + </a:t>
            </a:r>
            <a:r>
              <a:rPr lang="en-US" dirty="0" err="1" smtClean="0"/>
              <a:t>Semirings</a:t>
            </a:r>
            <a:endParaRPr lang="en-US" dirty="0"/>
          </a:p>
        </p:txBody>
      </p:sp>
      <p:pic>
        <p:nvPicPr>
          <p:cNvPr id="8" name="Picture 7" descr="tau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07688" y="1828800"/>
            <a:ext cx="936312" cy="569610"/>
          </a:xfrm>
          <a:prstGeom prst="rect">
            <a:avLst/>
          </a:prstGeom>
        </p:spPr>
      </p:pic>
      <p:pic>
        <p:nvPicPr>
          <p:cNvPr id="12" name="Picture 11" descr="joinpla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59617" y="4267201"/>
            <a:ext cx="3679183" cy="685800"/>
          </a:xfrm>
          <a:prstGeom prst="rect">
            <a:avLst/>
          </a:prstGeom>
        </p:spPr>
      </p:pic>
      <p:pic>
        <p:nvPicPr>
          <p:cNvPr id="13" name="Picture 12" descr="gpla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12017" y="3657601"/>
            <a:ext cx="1736444" cy="685800"/>
          </a:xfrm>
          <a:prstGeom prst="rect">
            <a:avLst/>
          </a:prstGeom>
        </p:spPr>
      </p:pic>
      <p:pic>
        <p:nvPicPr>
          <p:cNvPr id="14" name="Picture 13" descr="projplan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35817" y="4953000"/>
            <a:ext cx="2990441" cy="685800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Goal</a:t>
            </a:r>
            <a:r>
              <a:rPr lang="en-US" dirty="0" smtClean="0"/>
              <a:t>: define value of </a:t>
            </a:r>
            <a:r>
              <a:rPr lang="en-US" dirty="0" err="1" smtClean="0"/>
              <a:t>tuple</a:t>
            </a:r>
            <a:r>
              <a:rPr lang="en-US" dirty="0" smtClean="0"/>
              <a:t> t in a plan P,</a:t>
            </a:r>
          </a:p>
          <a:p>
            <a:r>
              <a:rPr lang="en-US" dirty="0" smtClean="0"/>
              <a:t> </a:t>
            </a:r>
            <a:r>
              <a:rPr lang="en-US" i="1" dirty="0" smtClean="0"/>
              <a:t>support</a:t>
            </a:r>
            <a:r>
              <a:rPr lang="en-US" dirty="0" smtClean="0"/>
              <a:t>, </a:t>
            </a:r>
            <a:r>
              <a:rPr lang="en-US" i="1" dirty="0" smtClean="0"/>
              <a:t>i.e. </a:t>
            </a:r>
            <a:r>
              <a:rPr lang="en-US" dirty="0" err="1" smtClean="0"/>
              <a:t>tuples</a:t>
            </a:r>
            <a:r>
              <a:rPr lang="en-US" dirty="0" smtClean="0"/>
              <a:t> contributing to a value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Value of a plan, </a:t>
            </a:r>
            <a:r>
              <a:rPr lang="en-US" i="1" dirty="0" err="1" smtClean="0"/>
              <a:t>i.e</a:t>
            </a:r>
            <a:r>
              <a:rPr lang="en-US" i="1" dirty="0" smtClean="0"/>
              <a:t>,</a:t>
            </a:r>
            <a:r>
              <a:rPr lang="en-US" dirty="0" smtClean="0"/>
              <a:t> the annotation computes</a:t>
            </a:r>
            <a:endParaRPr lang="en-US" dirty="0"/>
          </a:p>
        </p:txBody>
      </p:sp>
      <p:pic>
        <p:nvPicPr>
          <p:cNvPr id="10" name="Picture 9" descr="valu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58351" y="1371600"/>
            <a:ext cx="1399849" cy="5762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[GKT07] Inductive definition</a:t>
            </a:r>
            <a:endParaRPr lang="en-US" dirty="0"/>
          </a:p>
        </p:txBody>
      </p:sp>
      <p:pic>
        <p:nvPicPr>
          <p:cNvPr id="4" name="Picture 3" descr="suppor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90600" y="2554995"/>
            <a:ext cx="6949154" cy="531756"/>
          </a:xfrm>
          <a:prstGeom prst="rect">
            <a:avLst/>
          </a:prstGeom>
        </p:spPr>
      </p:pic>
      <p:pic>
        <p:nvPicPr>
          <p:cNvPr id="7" name="Picture 6" descr="projvalu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08825" y="5410201"/>
            <a:ext cx="6920775" cy="1305326"/>
          </a:xfrm>
          <a:prstGeom prst="rect">
            <a:avLst/>
          </a:prstGeom>
        </p:spPr>
      </p:pic>
      <p:pic>
        <p:nvPicPr>
          <p:cNvPr id="9" name="Picture 8" descr="basevalu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676400" y="3810000"/>
            <a:ext cx="2362200" cy="720471"/>
          </a:xfrm>
          <a:prstGeom prst="rect">
            <a:avLst/>
          </a:prstGeom>
        </p:spPr>
      </p:pic>
      <p:pic>
        <p:nvPicPr>
          <p:cNvPr id="13" name="Picture 12" descr="joi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95400" y="4648200"/>
            <a:ext cx="6096000" cy="771366"/>
          </a:xfrm>
          <a:prstGeom prst="rect">
            <a:avLst/>
          </a:prstGeom>
        </p:spPr>
      </p:pic>
      <p:pic>
        <p:nvPicPr>
          <p:cNvPr id="11" name="Picture 10" descr="joinvar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297421" y="4191000"/>
            <a:ext cx="3638311" cy="550708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minMono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95" y="1957613"/>
            <a:ext cx="4572005" cy="404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Annotations and HAVING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3352800"/>
          <a:ext cx="1371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95800" y="3352800"/>
          <a:ext cx="60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t(Y)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3352800" y="4114800"/>
            <a:ext cx="9906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5638800"/>
            <a:ext cx="3810000" cy="83099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Monoid</a:t>
            </a:r>
            <a:r>
              <a:rPr lang="en-US" sz="2400" dirty="0" smtClean="0"/>
              <a:t> sum is 1 </a:t>
            </a:r>
            <a:r>
              <a:rPr lang="en-US" sz="2400" dirty="0" err="1" smtClean="0"/>
              <a:t>iff</a:t>
            </a:r>
            <a:r>
              <a:rPr lang="en-US" sz="2400" dirty="0" smtClean="0"/>
              <a:t> all values are bigger than 3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362200" y="3897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355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62200" y="4888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38400" y="3364468"/>
            <a:ext cx="1828800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probabilities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0" y="18288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not present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4000" y="22098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y &gt; 3</a:t>
            </a:r>
          </a:p>
        </p:txBody>
      </p:sp>
      <p:pic>
        <p:nvPicPr>
          <p:cNvPr id="21" name="Picture 20" descr="ygt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43825" y="2209800"/>
            <a:ext cx="1095375" cy="483823"/>
          </a:xfrm>
          <a:prstGeom prst="rect">
            <a:avLst/>
          </a:prstGeom>
        </p:spPr>
      </p:pic>
      <p:pic>
        <p:nvPicPr>
          <p:cNvPr id="22" name="Picture 21" descr="yleq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96200" y="2667000"/>
            <a:ext cx="1143000" cy="5048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34000" y="26625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</a:t>
            </a:r>
            <a:endParaRPr lang="en-US" sz="2400" dirty="0"/>
          </a:p>
        </p:txBody>
      </p:sp>
      <p:pic>
        <p:nvPicPr>
          <p:cNvPr id="24" name="Picture 23" descr="ExQ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19200" y="2438400"/>
            <a:ext cx="3657600" cy="381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Monoids</a:t>
            </a:r>
            <a:r>
              <a:rPr lang="en-US" dirty="0" smtClean="0"/>
              <a:t> and Aggregates</a:t>
            </a:r>
          </a:p>
          <a:p>
            <a:pPr lvl="1"/>
            <a:r>
              <a:rPr lang="en-US" i="1" dirty="0" smtClean="0"/>
              <a:t>  </a:t>
            </a:r>
          </a:p>
          <a:p>
            <a:pPr lvl="1"/>
            <a:r>
              <a:rPr lang="en-US" dirty="0" smtClean="0"/>
              <a:t>  </a:t>
            </a:r>
          </a:p>
          <a:p>
            <a:endParaRPr lang="en-US" dirty="0"/>
          </a:p>
        </p:txBody>
      </p:sp>
      <p:pic>
        <p:nvPicPr>
          <p:cNvPr id="25" name="Picture 24" descr="annot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37696" y="3200400"/>
            <a:ext cx="1072504" cy="652463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486400" y="3962400"/>
            <a:ext cx="3352800" cy="954107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can we deal with probabilities?</a:t>
            </a:r>
            <a:endParaRPr lang="en-US" sz="2800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 animBg="1"/>
      <p:bldP spid="17" grpId="0"/>
      <p:bldP spid="18" grpId="0"/>
      <p:bldP spid="19" grpId="0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pPr lvl="1"/>
            <a:r>
              <a:rPr lang="en-US" dirty="0" smtClean="0"/>
              <a:t>Formal Problem Description</a:t>
            </a:r>
          </a:p>
          <a:p>
            <a:pPr lvl="1"/>
            <a:r>
              <a:rPr lang="en-US" dirty="0" smtClean="0"/>
              <a:t>Query plans and </a:t>
            </a:r>
            <a:r>
              <a:rPr lang="en-US" dirty="0" err="1" smtClean="0"/>
              <a:t>Datalog</a:t>
            </a:r>
            <a:endParaRPr lang="en-US" dirty="0" smtClean="0"/>
          </a:p>
          <a:p>
            <a:pPr lvl="1"/>
            <a:r>
              <a:rPr lang="en-US" dirty="0" err="1" smtClean="0"/>
              <a:t>Monoid</a:t>
            </a:r>
            <a:r>
              <a:rPr lang="en-US" dirty="0" smtClean="0"/>
              <a:t> Random Variables and Convolutions</a:t>
            </a:r>
          </a:p>
          <a:p>
            <a:r>
              <a:rPr lang="en-US" dirty="0" err="1" smtClean="0"/>
              <a:t>Max,Min,Count</a:t>
            </a:r>
            <a:r>
              <a:rPr lang="en-US" dirty="0" smtClean="0"/>
              <a:t> and hints for others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M-random variable (</a:t>
            </a:r>
            <a:r>
              <a:rPr lang="en-US" i="1" dirty="0" err="1" smtClean="0"/>
              <a:t>rv</a:t>
            </a:r>
            <a:r>
              <a:rPr lang="en-US" dirty="0" smtClean="0"/>
              <a:t>) is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Correlations</a:t>
            </a:r>
          </a:p>
          <a:p>
            <a:pPr lvl="1"/>
            <a:r>
              <a:rPr lang="en-US" dirty="0" err="1" smtClean="0"/>
              <a:t>r,s</a:t>
            </a:r>
            <a:r>
              <a:rPr lang="en-US" dirty="0" smtClean="0"/>
              <a:t> are</a:t>
            </a:r>
            <a:r>
              <a:rPr lang="en-US" i="1" dirty="0" smtClean="0"/>
              <a:t> independent </a:t>
            </a:r>
            <a:r>
              <a:rPr lang="en-US" dirty="0" smtClean="0"/>
              <a:t>if for any </a:t>
            </a:r>
            <a:r>
              <a:rPr lang="en-US" dirty="0" err="1" smtClean="0"/>
              <a:t>m,m</a:t>
            </a:r>
            <a:r>
              <a:rPr lang="en-US" dirty="0" smtClean="0"/>
              <a:t>’ in 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Extended to sets via total independence</a:t>
            </a:r>
            <a:endParaRPr lang="en-US" dirty="0"/>
          </a:p>
        </p:txBody>
      </p:sp>
      <p:pic>
        <p:nvPicPr>
          <p:cNvPr id="5" name="Picture 4" descr="requ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33596" y="1914444"/>
            <a:ext cx="4572004" cy="6001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Monoid</a:t>
            </a:r>
            <a:r>
              <a:rPr lang="en-US" dirty="0" smtClean="0"/>
              <a:t> Random Variables </a:t>
            </a:r>
            <a:endParaRPr lang="en-US" dirty="0"/>
          </a:p>
        </p:txBody>
      </p:sp>
      <p:pic>
        <p:nvPicPr>
          <p:cNvPr id="4" name="Picture 3" descr="rv.tif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7200" y="1524000"/>
            <a:ext cx="2540000" cy="381000"/>
          </a:xfrm>
          <a:prstGeom prst="rect">
            <a:avLst/>
          </a:prstGeom>
        </p:spPr>
      </p:pic>
      <p:pic>
        <p:nvPicPr>
          <p:cNvPr id="8" name="Picture 7" descr="rvindep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66800" y="3886200"/>
            <a:ext cx="7084089" cy="429766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mar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8800" y="1295400"/>
            <a:ext cx="3334815" cy="685800"/>
          </a:xfrm>
          <a:prstGeom prst="rect">
            <a:avLst/>
          </a:prstGeom>
        </p:spPr>
      </p:pic>
      <p:pic>
        <p:nvPicPr>
          <p:cNvPr id="12" name="Picture 11" descr="convexampl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5257800"/>
            <a:ext cx="8915400" cy="4934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Monoid</a:t>
            </a:r>
            <a:r>
              <a:rPr lang="en-US" dirty="0" smtClean="0"/>
              <a:t> Convolutions</a:t>
            </a:r>
            <a:endParaRPr lang="en-US" dirty="0"/>
          </a:p>
        </p:txBody>
      </p:sp>
      <p:pic>
        <p:nvPicPr>
          <p:cNvPr id="10" name="Picture 9" descr="msdef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2743200"/>
            <a:ext cx="3573282" cy="472820"/>
          </a:xfrm>
          <a:prstGeom prst="rect">
            <a:avLst/>
          </a:prstGeom>
        </p:spPr>
      </p:pic>
      <p:pic>
        <p:nvPicPr>
          <p:cNvPr id="11" name="Picture 10" descr="conv.def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8600" y="3926325"/>
            <a:ext cx="8686800" cy="1154820"/>
          </a:xfrm>
          <a:prstGeom prst="rect">
            <a:avLst/>
          </a:prstGeom>
        </p:spPr>
      </p:pic>
      <p:pic>
        <p:nvPicPr>
          <p:cNvPr id="14" name="Picture 13" descr="exmonoi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90568" y="2057400"/>
            <a:ext cx="2876632" cy="457200"/>
          </a:xfrm>
          <a:prstGeom prst="rect">
            <a:avLst/>
          </a:prstGeom>
        </p:spPr>
      </p:pic>
      <p:pic>
        <p:nvPicPr>
          <p:cNvPr id="16" name="Picture 15" descr="zzoo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10400" y="5715000"/>
            <a:ext cx="1247775" cy="453736"/>
          </a:xfrm>
          <a:prstGeom prst="rect">
            <a:avLst/>
          </a:prstGeom>
        </p:spPr>
      </p:pic>
      <p:pic>
        <p:nvPicPr>
          <p:cNvPr id="17" name="Picture 16" descr="zzoz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505200" y="5715000"/>
            <a:ext cx="1257300" cy="457200"/>
          </a:xfrm>
          <a:prstGeom prst="rect">
            <a:avLst/>
          </a:prstGeom>
        </p:spPr>
      </p:pic>
      <p:pic>
        <p:nvPicPr>
          <p:cNvPr id="18" name="Picture 17" descr="zzoz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57800" y="5715000"/>
            <a:ext cx="1257300" cy="457200"/>
          </a:xfrm>
          <a:prstGeom prst="rect">
            <a:avLst/>
          </a:prstGeom>
        </p:spPr>
      </p:pic>
      <p:pic>
        <p:nvPicPr>
          <p:cNvPr id="9" name="Picture 8" descr="mrdef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371600" y="2743200"/>
            <a:ext cx="3576566" cy="47325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305800" cy="4572000"/>
          </a:xfrm>
        </p:spPr>
        <p:txBody>
          <a:bodyPr/>
          <a:lstStyle/>
          <a:p>
            <a:r>
              <a:rPr lang="en-US" dirty="0" smtClean="0"/>
              <a:t>Let r be an </a:t>
            </a:r>
            <a:r>
              <a:rPr lang="en-US" dirty="0" err="1" smtClean="0"/>
              <a:t>rv</a:t>
            </a:r>
            <a:r>
              <a:rPr lang="en-US" dirty="0" smtClean="0"/>
              <a:t>. A </a:t>
            </a:r>
            <a:r>
              <a:rPr lang="en-US" i="1" dirty="0" smtClean="0"/>
              <a:t>marginal vector is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monoid</a:t>
            </a:r>
            <a:r>
              <a:rPr lang="en-US" dirty="0" smtClean="0"/>
              <a:t> convolution * (depending on +) is</a:t>
            </a:r>
          </a:p>
          <a:p>
            <a:pPr lvl="2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3505200" y="5257800"/>
            <a:ext cx="533400" cy="457200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352800" y="2743200"/>
            <a:ext cx="533400" cy="457200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343400" y="5257800"/>
            <a:ext cx="609600" cy="45720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15200" y="2667000"/>
            <a:ext cx="609600" cy="533400"/>
          </a:xfrm>
          <a:prstGeom prst="ellipse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iz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43583" y="4143375"/>
            <a:ext cx="1476017" cy="428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Convolutions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53340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Convolutions are efficient, if M is not too big</a:t>
            </a:r>
            <a:endParaRPr lang="en-US" sz="2800" i="1" dirty="0"/>
          </a:p>
        </p:txBody>
      </p:sp>
      <p:pic>
        <p:nvPicPr>
          <p:cNvPr id="5" name="Picture 4" descr="ad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38586" y="1895023"/>
            <a:ext cx="3647628" cy="467177"/>
          </a:xfrm>
          <a:prstGeom prst="rect">
            <a:avLst/>
          </a:prstGeom>
        </p:spPr>
      </p:pic>
      <p:pic>
        <p:nvPicPr>
          <p:cNvPr id="8" name="Picture 7" descr="conv.indep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62200" y="3163500"/>
            <a:ext cx="4038600" cy="570300"/>
          </a:xfrm>
          <a:prstGeom prst="rect">
            <a:avLst/>
          </a:prstGeom>
        </p:spPr>
      </p:pic>
      <p:pic>
        <p:nvPicPr>
          <p:cNvPr id="9" name="Picture 8" descr="msquar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48200" y="4572000"/>
            <a:ext cx="1269332" cy="43121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47800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If </a:t>
            </a:r>
            <a:r>
              <a:rPr lang="en-US" dirty="0" err="1" smtClean="0"/>
              <a:t>r,s</a:t>
            </a:r>
            <a:r>
              <a:rPr lang="en-US" dirty="0" smtClean="0"/>
              <a:t> </a:t>
            </a:r>
            <a:r>
              <a:rPr lang="en-US" dirty="0" err="1" smtClean="0"/>
              <a:t>monoid</a:t>
            </a:r>
            <a:r>
              <a:rPr lang="en-US" dirty="0" smtClean="0"/>
              <a:t> </a:t>
            </a:r>
            <a:r>
              <a:rPr lang="en-US" dirty="0" err="1" smtClean="0"/>
              <a:t>rvs</a:t>
            </a:r>
            <a:r>
              <a:rPr lang="en-US" dirty="0" smtClean="0"/>
              <a:t> then </a:t>
            </a:r>
            <a:r>
              <a:rPr lang="en-US" dirty="0" err="1" smtClean="0"/>
              <a:t>r+s</a:t>
            </a:r>
            <a:r>
              <a:rPr lang="en-US" dirty="0" smtClean="0"/>
              <a:t> is an </a:t>
            </a:r>
            <a:r>
              <a:rPr lang="en-US" i="1" dirty="0" err="1" smtClean="0"/>
              <a:t>rv</a:t>
            </a:r>
            <a:r>
              <a:rPr lang="en-US" dirty="0" smtClean="0"/>
              <a:t> defined as </a:t>
            </a:r>
          </a:p>
          <a:p>
            <a:endParaRPr lang="en-US" u="sng" dirty="0" smtClean="0"/>
          </a:p>
          <a:p>
            <a:r>
              <a:rPr lang="en-US" u="sng" dirty="0" smtClean="0"/>
              <a:t>PROP</a:t>
            </a:r>
            <a:r>
              <a:rPr lang="en-US" dirty="0" smtClean="0"/>
              <a:t>: If </a:t>
            </a:r>
            <a:r>
              <a:rPr lang="en-US" dirty="0" err="1" smtClean="0"/>
              <a:t>r,s</a:t>
            </a:r>
            <a:r>
              <a:rPr lang="en-US" dirty="0" smtClean="0"/>
              <a:t> are independent then the distribution of r + s is given by convolution:</a:t>
            </a:r>
          </a:p>
          <a:p>
            <a:endParaRPr lang="en-US" u="sng" dirty="0" smtClean="0"/>
          </a:p>
          <a:p>
            <a:r>
              <a:rPr lang="en-US" u="sng" dirty="0" smtClean="0"/>
              <a:t>PROP</a:t>
            </a:r>
            <a:r>
              <a:rPr lang="en-US" dirty="0" smtClean="0"/>
              <a:t>: The convolution of n </a:t>
            </a:r>
            <a:r>
              <a:rPr lang="en-US" dirty="0" err="1" smtClean="0"/>
              <a:t>r.v.s</a:t>
            </a:r>
            <a:r>
              <a:rPr lang="en-US" dirty="0" smtClean="0"/>
              <a:t> can be computed in </a:t>
            </a:r>
          </a:p>
          <a:p>
            <a:pPr lvl="2"/>
            <a:r>
              <a:rPr lang="en-US" dirty="0" smtClean="0"/>
              <a:t>Single convolution in time</a:t>
            </a:r>
          </a:p>
          <a:p>
            <a:pPr lvl="2"/>
            <a:r>
              <a:rPr lang="en-US" dirty="0" smtClean="0"/>
              <a:t>Convolution is associative.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pPr lvl="1"/>
            <a:r>
              <a:rPr lang="en-US" dirty="0" smtClean="0"/>
              <a:t>Formal Problem Description</a:t>
            </a:r>
          </a:p>
          <a:p>
            <a:pPr lvl="1"/>
            <a:r>
              <a:rPr lang="en-US" dirty="0" smtClean="0"/>
              <a:t>Query plans and </a:t>
            </a:r>
            <a:r>
              <a:rPr lang="en-US" dirty="0" err="1" smtClean="0"/>
              <a:t>Datalog</a:t>
            </a:r>
            <a:endParaRPr lang="en-US" dirty="0" smtClean="0"/>
          </a:p>
          <a:p>
            <a:pPr lvl="1"/>
            <a:r>
              <a:rPr lang="en-US" dirty="0" err="1" smtClean="0"/>
              <a:t>Monoid</a:t>
            </a:r>
            <a:r>
              <a:rPr lang="en-US" dirty="0" smtClean="0"/>
              <a:t> Random Variables and Convolutions</a:t>
            </a:r>
          </a:p>
          <a:p>
            <a:r>
              <a:rPr lang="en-US" dirty="0" err="1" smtClean="0"/>
              <a:t>Max,Min,Count</a:t>
            </a:r>
            <a:r>
              <a:rPr lang="en-US" dirty="0" smtClean="0"/>
              <a:t> and hints for others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minMonoi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95" y="1957613"/>
            <a:ext cx="4572005" cy="404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Annotations and HAVING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3352800"/>
          <a:ext cx="1371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95800" y="3352800"/>
          <a:ext cx="60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t(Y)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3352800" y="4114800"/>
            <a:ext cx="9906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5638800"/>
            <a:ext cx="3810000" cy="83099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Monoid</a:t>
            </a:r>
            <a:r>
              <a:rPr lang="en-US" sz="2400" dirty="0" smtClean="0"/>
              <a:t> sum is 1 </a:t>
            </a:r>
            <a:r>
              <a:rPr lang="en-US" sz="2400" dirty="0" err="1" smtClean="0"/>
              <a:t>iff</a:t>
            </a:r>
            <a:r>
              <a:rPr lang="en-US" sz="2400" dirty="0" smtClean="0"/>
              <a:t> all values are bigger than 3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362200" y="3897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355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62200" y="4888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38400" y="3364468"/>
            <a:ext cx="1828800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probabilities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3810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(0.8,0.2,0)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43434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(0.6,0.4,0)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8768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(0.9,0,0.1)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5486400"/>
            <a:ext cx="3200400" cy="1200329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Marginal of 1 after convolution = value of query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0" y="18288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not present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4000" y="22098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y &gt;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0200" y="3352800"/>
            <a:ext cx="2438400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marginal vectors</a:t>
            </a:r>
            <a:endParaRPr lang="en-US" sz="2400" dirty="0"/>
          </a:p>
        </p:txBody>
      </p:sp>
      <p:pic>
        <p:nvPicPr>
          <p:cNvPr id="21" name="Picture 20" descr="ygt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43825" y="2209800"/>
            <a:ext cx="1095375" cy="483823"/>
          </a:xfrm>
          <a:prstGeom prst="rect">
            <a:avLst/>
          </a:prstGeom>
        </p:spPr>
      </p:pic>
      <p:pic>
        <p:nvPicPr>
          <p:cNvPr id="22" name="Picture 21" descr="yleq3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96200" y="2667000"/>
            <a:ext cx="1143000" cy="5048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34000" y="26625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</a:t>
            </a:r>
            <a:endParaRPr lang="en-US" sz="2400" dirty="0"/>
          </a:p>
        </p:txBody>
      </p:sp>
      <p:pic>
        <p:nvPicPr>
          <p:cNvPr id="24" name="Picture 23" descr="ExQ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219200" y="2438400"/>
            <a:ext cx="3657600" cy="381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Monoids</a:t>
            </a:r>
            <a:r>
              <a:rPr lang="en-US" dirty="0" smtClean="0"/>
              <a:t> and Aggregates</a:t>
            </a:r>
          </a:p>
          <a:p>
            <a:pPr lvl="1"/>
            <a:r>
              <a:rPr lang="en-US" i="1" dirty="0" smtClean="0"/>
              <a:t>  </a:t>
            </a:r>
          </a:p>
          <a:p>
            <a:pPr lvl="1"/>
            <a:r>
              <a:rPr lang="en-US" dirty="0" smtClean="0"/>
              <a:t>  </a:t>
            </a:r>
          </a:p>
          <a:p>
            <a:endParaRPr lang="en-US" dirty="0"/>
          </a:p>
        </p:txBody>
      </p:sp>
      <p:pic>
        <p:nvPicPr>
          <p:cNvPr id="25" name="Picture 24" descr="annot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37696" y="3200400"/>
            <a:ext cx="1072504" cy="652463"/>
          </a:xfrm>
          <a:prstGeom prst="rect">
            <a:avLst/>
          </a:prstGeom>
        </p:spPr>
      </p:pic>
      <p:pic>
        <p:nvPicPr>
          <p:cNvPr id="26" name="Picture 25" descr="pannot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10400" y="4038600"/>
            <a:ext cx="1595438" cy="970593"/>
          </a:xfrm>
          <a:prstGeom prst="rect">
            <a:avLst/>
          </a:prstGeom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Compute value of “Safe Plans”: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Plan is </a:t>
            </a:r>
            <a:r>
              <a:rPr lang="en-US" i="1" dirty="0" smtClean="0"/>
              <a:t>safe</a:t>
            </a:r>
            <a:r>
              <a:rPr lang="en-US" dirty="0" smtClean="0"/>
              <a:t> [DS04], if all projects </a:t>
            </a:r>
            <a:r>
              <a:rPr lang="en-US" dirty="0" smtClean="0"/>
              <a:t>and </a:t>
            </a:r>
            <a:r>
              <a:rPr lang="en-US" dirty="0" smtClean="0"/>
              <a:t>joins </a:t>
            </a:r>
            <a:r>
              <a:rPr lang="en-US" dirty="0" smtClean="0"/>
              <a:t>are </a:t>
            </a:r>
            <a:r>
              <a:rPr lang="en-US" b="1" dirty="0" smtClean="0"/>
              <a:t>independent</a:t>
            </a:r>
            <a:r>
              <a:rPr lang="en-US" i="1" dirty="0" smtClean="0"/>
              <a:t> </a:t>
            </a:r>
            <a:r>
              <a:rPr lang="en-US" dirty="0" err="1" smtClean="0"/>
              <a:t>tuples</a:t>
            </a:r>
            <a:r>
              <a:rPr lang="en-US" dirty="0" smtClean="0"/>
              <a:t>, else #P</a:t>
            </a:r>
            <a:endParaRPr lang="en-US" dirty="0" smtClean="0"/>
          </a:p>
          <a:p>
            <a:r>
              <a:rPr lang="en-US" u="sng" dirty="0" smtClean="0"/>
              <a:t>THM</a:t>
            </a:r>
            <a:r>
              <a:rPr lang="en-US" dirty="0" smtClean="0"/>
              <a:t>: value is correct if the plan is </a:t>
            </a:r>
            <a:r>
              <a:rPr lang="en-US" i="1" dirty="0" smtClean="0"/>
              <a:t>safe. 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“Safe plans” for </a:t>
            </a:r>
            <a:r>
              <a:rPr lang="en-US" dirty="0" err="1" smtClean="0"/>
              <a:t>semirings</a:t>
            </a:r>
            <a:endParaRPr lang="en-US" dirty="0"/>
          </a:p>
        </p:txBody>
      </p:sp>
      <p:pic>
        <p:nvPicPr>
          <p:cNvPr id="4" name="Picture 3" descr="hatvalu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7400" y="1371600"/>
            <a:ext cx="1371600" cy="564634"/>
          </a:xfrm>
          <a:prstGeom prst="rect">
            <a:avLst/>
          </a:prstGeom>
        </p:spPr>
      </p:pic>
      <p:pic>
        <p:nvPicPr>
          <p:cNvPr id="5" name="Picture 4" descr="projvalueha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66800" y="3211948"/>
            <a:ext cx="7503788" cy="799996"/>
          </a:xfrm>
          <a:prstGeom prst="rect">
            <a:avLst/>
          </a:prstGeom>
        </p:spPr>
      </p:pic>
      <p:pic>
        <p:nvPicPr>
          <p:cNvPr id="6" name="Picture 5" descr="joinha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95400" y="2509253"/>
            <a:ext cx="5853228" cy="698476"/>
          </a:xfrm>
          <a:prstGeom prst="rect">
            <a:avLst/>
          </a:prstGeom>
        </p:spPr>
      </p:pic>
      <p:pic>
        <p:nvPicPr>
          <p:cNvPr id="7" name="Picture 6" descr="hatbase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637676" y="1823453"/>
            <a:ext cx="2248524" cy="685800"/>
          </a:xfrm>
          <a:prstGeom prst="rect">
            <a:avLst/>
          </a:prstGeom>
        </p:spPr>
      </p:pic>
      <p:sp useBgFill="1">
        <p:nvSpPr>
          <p:cNvPr id="9" name="TextBox 8"/>
          <p:cNvSpPr txBox="1"/>
          <p:nvPr/>
        </p:nvSpPr>
        <p:spPr>
          <a:xfrm>
            <a:off x="1143000" y="3733800"/>
            <a:ext cx="6248400" cy="523220"/>
          </a:xfrm>
          <a:prstGeom prst="rect">
            <a:avLst/>
          </a:prstGeom>
          <a:ln w="635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Only</a:t>
            </a:r>
            <a:r>
              <a:rPr lang="en-US" sz="2800" i="1" dirty="0" smtClean="0"/>
              <a:t> efficient</a:t>
            </a:r>
            <a:r>
              <a:rPr lang="en-US" sz="2800" dirty="0" smtClean="0"/>
              <a:t> if the </a:t>
            </a:r>
            <a:r>
              <a:rPr lang="en-US" sz="2800" dirty="0" err="1" smtClean="0"/>
              <a:t>semiring</a:t>
            </a:r>
            <a:r>
              <a:rPr lang="en-US" sz="2800" dirty="0" smtClean="0"/>
              <a:t> is “small</a:t>
            </a:r>
            <a:r>
              <a:rPr lang="en-US" sz="2800" dirty="0" smtClean="0"/>
              <a:t>”</a:t>
            </a:r>
            <a:endParaRPr lang="en-US" sz="2800" dirty="0" smtClean="0"/>
          </a:p>
        </p:txBody>
      </p:sp>
      <p:sp useBgFill="1">
        <p:nvSpPr>
          <p:cNvPr id="10" name="TextBox 9"/>
          <p:cNvSpPr txBox="1"/>
          <p:nvPr/>
        </p:nvSpPr>
        <p:spPr>
          <a:xfrm>
            <a:off x="533400" y="5791200"/>
            <a:ext cx="8001000" cy="461665"/>
          </a:xfrm>
          <a:prstGeom prst="rect">
            <a:avLst/>
          </a:prstGeom>
          <a:ln w="635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Gives </a:t>
            </a:r>
            <a:r>
              <a:rPr lang="en-US" sz="2400" dirty="0" err="1" smtClean="0"/>
              <a:t>dicohotomy</a:t>
            </a:r>
            <a:r>
              <a:rPr lang="en-US" sz="2400" dirty="0" smtClean="0"/>
              <a:t> for MIN,MAX,COUNT – not the others</a:t>
            </a:r>
            <a:endParaRPr lang="en-US" sz="24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19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of conjunctive Boolean queries with aggregate tests on probabilistic DBs:</a:t>
            </a:r>
          </a:p>
          <a:p>
            <a:pPr lvl="1"/>
            <a:r>
              <a:rPr lang="en-US" dirty="0" smtClean="0"/>
              <a:t>HAVING in SQL, </a:t>
            </a:r>
            <a:r>
              <a:rPr lang="en-US" i="1" dirty="0" smtClean="0"/>
              <a:t>e.g.</a:t>
            </a:r>
            <a:r>
              <a:rPr lang="en-US" dirty="0" smtClean="0"/>
              <a:t> is the SUM(profit) &gt; 100k?</a:t>
            </a:r>
          </a:p>
          <a:p>
            <a:r>
              <a:rPr lang="en-US" dirty="0" smtClean="0"/>
              <a:t>Looking for optimal algorithms (dichotomies): </a:t>
            </a:r>
          </a:p>
          <a:p>
            <a:pPr lvl="1"/>
            <a:r>
              <a:rPr lang="en-US" dirty="0" smtClean="0"/>
              <a:t>For all queries q with aggregate A want</a:t>
            </a:r>
          </a:p>
          <a:p>
            <a:pPr lvl="2"/>
            <a:r>
              <a:rPr lang="en-US" dirty="0" smtClean="0"/>
              <a:t>P time algorithm, call this  </a:t>
            </a:r>
            <a:r>
              <a:rPr lang="en-US" i="1" dirty="0" smtClean="0"/>
              <a:t>A-Safe [DS04,DS07]</a:t>
            </a:r>
          </a:p>
          <a:p>
            <a:pPr lvl="2"/>
            <a:r>
              <a:rPr lang="en-US" dirty="0" smtClean="0"/>
              <a:t>Some instance </a:t>
            </a:r>
            <a:r>
              <a:rPr lang="en-US" dirty="0" err="1" smtClean="0"/>
              <a:t>s.t</a:t>
            </a:r>
            <a:r>
              <a:rPr lang="en-US" dirty="0" smtClean="0"/>
              <a:t>. q is hard (#P).</a:t>
            </a:r>
          </a:p>
          <a:p>
            <a:r>
              <a:rPr lang="en-US" dirty="0" smtClean="0"/>
              <a:t>Technique: </a:t>
            </a:r>
          </a:p>
          <a:p>
            <a:pPr lvl="1"/>
            <a:r>
              <a:rPr lang="en-US" dirty="0" smtClean="0"/>
              <a:t>In safe plans, use multiplication</a:t>
            </a:r>
          </a:p>
          <a:p>
            <a:pPr lvl="1"/>
            <a:r>
              <a:rPr lang="en-US" dirty="0" smtClean="0"/>
              <a:t>In </a:t>
            </a:r>
            <a:r>
              <a:rPr lang="en-US" i="1" dirty="0" smtClean="0"/>
              <a:t>A-safe</a:t>
            </a:r>
            <a:r>
              <a:rPr lang="en-US" dirty="0" smtClean="0"/>
              <a:t> plans, use convolution (</a:t>
            </a:r>
            <a:r>
              <a:rPr lang="en-US" dirty="0" smtClean="0"/>
              <a:t>on </a:t>
            </a:r>
            <a:r>
              <a:rPr lang="en-US" dirty="0" err="1" smtClean="0"/>
              <a:t>monoids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Dichotomy for SUM,AVG,COUNT DISTINCT</a:t>
            </a:r>
          </a:p>
          <a:p>
            <a:pPr lvl="1"/>
            <a:r>
              <a:rPr lang="en-US" dirty="0" smtClean="0"/>
              <a:t>Not all safe plans allowed!</a:t>
            </a:r>
          </a:p>
          <a:p>
            <a:pPr lvl="2"/>
            <a:r>
              <a:rPr lang="en-US" i="1" dirty="0" smtClean="0"/>
              <a:t>e.g.</a:t>
            </a:r>
            <a:r>
              <a:rPr lang="en-US" dirty="0" smtClean="0"/>
              <a:t> cannot have independent projections “on top”</a:t>
            </a:r>
          </a:p>
          <a:p>
            <a:endParaRPr lang="en-US" dirty="0" smtClean="0"/>
          </a:p>
          <a:p>
            <a:r>
              <a:rPr lang="en-US" dirty="0" smtClean="0"/>
              <a:t>Disjoint </a:t>
            </a:r>
            <a:r>
              <a:rPr lang="en-US" dirty="0" err="1" smtClean="0"/>
              <a:t>tuples</a:t>
            </a:r>
            <a:r>
              <a:rPr lang="en-US" dirty="0" smtClean="0"/>
              <a:t> in the paper</a:t>
            </a:r>
          </a:p>
          <a:p>
            <a:pPr lvl="1"/>
            <a:r>
              <a:rPr lang="en-US" dirty="0" smtClean="0"/>
              <a:t>Need a “disjoint projection” operation </a:t>
            </a:r>
          </a:p>
          <a:p>
            <a:pPr lvl="1"/>
            <a:r>
              <a:rPr lang="en-US" dirty="0" smtClean="0"/>
              <a:t>More work for dichotomies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Algorithms for finding safe plans (P time)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Semantic for aggregation queries on </a:t>
            </a:r>
            <a:r>
              <a:rPr lang="en-US" dirty="0" err="1" smtClean="0"/>
              <a:t>prob</a:t>
            </a:r>
            <a:r>
              <a:rPr lang="en-US" dirty="0" smtClean="0"/>
              <a:t> DBs</a:t>
            </a:r>
          </a:p>
          <a:p>
            <a:pPr lvl="1"/>
            <a:r>
              <a:rPr lang="en-US" dirty="0" smtClean="0"/>
              <a:t>Similar to HAVING in SQL</a:t>
            </a:r>
          </a:p>
          <a:p>
            <a:pPr lvl="1"/>
            <a:r>
              <a:rPr lang="en-US" dirty="0" smtClean="0"/>
              <a:t>Proposed a complexity measure for such queries</a:t>
            </a:r>
          </a:p>
          <a:p>
            <a:endParaRPr lang="en-US" dirty="0" smtClean="0"/>
          </a:p>
          <a:p>
            <a:r>
              <a:rPr lang="en-US" dirty="0" smtClean="0"/>
              <a:t>Central technique was marginal vectors and convolutions</a:t>
            </a:r>
          </a:p>
          <a:p>
            <a:endParaRPr lang="en-US" dirty="0" smtClean="0"/>
          </a:p>
          <a:p>
            <a:r>
              <a:rPr lang="en-US" dirty="0" smtClean="0"/>
              <a:t>Dichotomy for HAVING queries </a:t>
            </a:r>
            <a:r>
              <a:rPr lang="en-US" dirty="0" err="1" smtClean="0"/>
              <a:t>w.o</a:t>
            </a:r>
            <a:r>
              <a:rPr lang="en-US" dirty="0" smtClean="0"/>
              <a:t>. self-joins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772400" cy="4572000"/>
          </a:xfrm>
        </p:spPr>
        <p:txBody>
          <a:bodyPr/>
          <a:lstStyle/>
          <a:p>
            <a:r>
              <a:rPr lang="en-US" dirty="0" smtClean="0"/>
              <a:t>Conjunctive rule: </a:t>
            </a:r>
          </a:p>
          <a:p>
            <a:pPr lvl="1"/>
            <a:r>
              <a:rPr lang="en-US" dirty="0" smtClean="0"/>
              <a:t>No repeated </a:t>
            </a:r>
            <a:r>
              <a:rPr lang="en-US" dirty="0" err="1" smtClean="0"/>
              <a:t>subgoals</a:t>
            </a:r>
            <a:endParaRPr lang="en-US" dirty="0" smtClean="0"/>
          </a:p>
          <a:p>
            <a:pPr lvl="1"/>
            <a:r>
              <a:rPr lang="en-US" dirty="0" smtClean="0"/>
              <a:t>Aggregates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Comparision</a:t>
            </a:r>
            <a:r>
              <a:rPr lang="en-US" dirty="0" smtClean="0"/>
              <a:t>: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k, is a constant</a:t>
            </a:r>
          </a:p>
          <a:p>
            <a:endParaRPr lang="en-US" i="1" dirty="0"/>
          </a:p>
        </p:txBody>
      </p:sp>
      <p:pic>
        <p:nvPicPr>
          <p:cNvPr id="15" name="Picture 14" descr="q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9429" y="5486400"/>
            <a:ext cx="5891771" cy="381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48768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ITEM FROM PROFIT</a:t>
            </a:r>
          </a:p>
          <a:p>
            <a:r>
              <a:rPr lang="en-US" sz="2400" dirty="0" smtClean="0"/>
              <a:t>WHERE ITEM=‘Widget’</a:t>
            </a:r>
          </a:p>
          <a:p>
            <a:r>
              <a:rPr lang="en-US" sz="2400" dirty="0" smtClean="0"/>
              <a:t>GROUP BY ITEM</a:t>
            </a:r>
          </a:p>
          <a:p>
            <a:r>
              <a:rPr lang="en-US" sz="2400" dirty="0" smtClean="0"/>
              <a:t>HAVING SUM(PROFIT) &gt; 0</a:t>
            </a:r>
            <a:endParaRPr lang="en-US" sz="2400" dirty="0"/>
          </a:p>
        </p:txBody>
      </p:sp>
      <p:pic>
        <p:nvPicPr>
          <p:cNvPr id="7" name="Picture 6" descr="quer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05774" y="1376983"/>
            <a:ext cx="5304826" cy="540835"/>
          </a:xfrm>
          <a:prstGeom prst="rect">
            <a:avLst/>
          </a:prstGeom>
        </p:spPr>
      </p:pic>
      <p:pic>
        <p:nvPicPr>
          <p:cNvPr id="8" name="Picture 7" descr="comp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43000" y="3505200"/>
            <a:ext cx="5239265" cy="598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HAVING Query semantics</a:t>
            </a:r>
            <a:endParaRPr lang="en-US" dirty="0"/>
          </a:p>
        </p:txBody>
      </p:sp>
      <p:pic>
        <p:nvPicPr>
          <p:cNvPr id="11" name="Picture 10" descr="agg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8200" y="2743200"/>
            <a:ext cx="9144000" cy="4404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0" y="34290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NB</a:t>
            </a:r>
            <a:r>
              <a:rPr lang="en-US" sz="2800" dirty="0" smtClean="0"/>
              <a:t>: Assume SQL-like semantics</a:t>
            </a:r>
            <a:endParaRPr lang="en-US" sz="2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minMonoi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95" y="1957613"/>
            <a:ext cx="4572005" cy="4045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Annotations and HAVING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3352800"/>
          <a:ext cx="1371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95800" y="3352800"/>
          <a:ext cx="609600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t(Y)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3352800" y="4114800"/>
            <a:ext cx="9906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14400" y="5638800"/>
            <a:ext cx="3810000" cy="830997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Monoid</a:t>
            </a:r>
            <a:r>
              <a:rPr lang="en-US" sz="2400" dirty="0" smtClean="0"/>
              <a:t> sum is 1 </a:t>
            </a:r>
            <a:r>
              <a:rPr lang="en-US" sz="2400" dirty="0" err="1" smtClean="0"/>
              <a:t>iff</a:t>
            </a:r>
            <a:r>
              <a:rPr lang="en-US" sz="2400" dirty="0" smtClean="0"/>
              <a:t> all values are bigger than 3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362200" y="3897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62200" y="43550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62200" y="4888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38400" y="3364468"/>
            <a:ext cx="1828800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probabilities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486400" y="38100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(0.8,0.2,0)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86400" y="43434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(0.6,0.4,0)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8768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(0.9,0,0.1)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10200" y="5486400"/>
            <a:ext cx="3200400" cy="1200329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Marginal of 1 after convolution = value of query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334000" y="18288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not present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34000" y="2209800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y &gt;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0200" y="3352800"/>
            <a:ext cx="2438400" cy="46166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marginal vectors</a:t>
            </a:r>
            <a:endParaRPr lang="en-US" sz="2400" dirty="0"/>
          </a:p>
        </p:txBody>
      </p:sp>
      <p:pic>
        <p:nvPicPr>
          <p:cNvPr id="21" name="Picture 20" descr="ygt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3825" y="2209800"/>
            <a:ext cx="1095375" cy="483823"/>
          </a:xfrm>
          <a:prstGeom prst="rect">
            <a:avLst/>
          </a:prstGeom>
        </p:spPr>
      </p:pic>
      <p:pic>
        <p:nvPicPr>
          <p:cNvPr id="22" name="Picture 21" descr="yleq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96200" y="2667000"/>
            <a:ext cx="1143000" cy="504859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34000" y="2662535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is </a:t>
            </a:r>
            <a:r>
              <a:rPr lang="en-US" sz="2400" dirty="0" err="1" smtClean="0"/>
              <a:t>tuple</a:t>
            </a:r>
            <a:r>
              <a:rPr lang="en-US" sz="2400" dirty="0" smtClean="0"/>
              <a:t> present, </a:t>
            </a:r>
            <a:endParaRPr lang="en-US" sz="2400" dirty="0"/>
          </a:p>
        </p:txBody>
      </p:sp>
      <p:pic>
        <p:nvPicPr>
          <p:cNvPr id="24" name="Picture 23" descr="ExQ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19200" y="2438400"/>
            <a:ext cx="3657600" cy="381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Monoids</a:t>
            </a:r>
            <a:r>
              <a:rPr lang="en-US" dirty="0" smtClean="0"/>
              <a:t> and Aggregates</a:t>
            </a:r>
          </a:p>
          <a:p>
            <a:pPr lvl="1"/>
            <a:r>
              <a:rPr lang="en-US" i="1" dirty="0" smtClean="0"/>
              <a:t>  </a:t>
            </a:r>
          </a:p>
          <a:p>
            <a:pPr lvl="1"/>
            <a:r>
              <a:rPr lang="en-US" dirty="0" smtClean="0"/>
              <a:t>  </a:t>
            </a:r>
          </a:p>
          <a:p>
            <a:endParaRPr lang="en-US" dirty="0"/>
          </a:p>
        </p:txBody>
      </p:sp>
      <p:pic>
        <p:nvPicPr>
          <p:cNvPr id="25" name="Picture 24" descr="annot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37696" y="3200400"/>
            <a:ext cx="1072504" cy="652463"/>
          </a:xfrm>
          <a:prstGeom prst="rect">
            <a:avLst/>
          </a:prstGeom>
        </p:spPr>
      </p:pic>
      <p:pic>
        <p:nvPicPr>
          <p:cNvPr id="26" name="Picture 25" descr="pannot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10400" y="4038600"/>
            <a:ext cx="1595438" cy="970593"/>
          </a:xfrm>
          <a:prstGeom prst="rect">
            <a:avLst/>
          </a:prstGeom>
        </p:spPr>
      </p:pic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6" grpId="0" animBg="1"/>
      <p:bldP spid="17" grpId="0"/>
      <p:bldP spid="18" grpId="0"/>
      <p:bldP spid="20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66294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350"/>
                <a:gridCol w="1771650"/>
                <a:gridCol w="2286000"/>
                <a:gridCol w="914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Item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Forecaster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Amount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</a:t>
                      </a:r>
                      <a:endParaRPr lang="en-US" sz="2400" dirty="0"/>
                    </a:p>
                  </a:txBody>
                  <a:tcPr/>
                </a:tc>
              </a:tr>
              <a:tr h="5334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Widget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Alice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$-99k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0.99</a:t>
                      </a:r>
                      <a:endParaRPr lang="en-US" sz="2400" dirty="0"/>
                    </a:p>
                  </a:txBody>
                  <a:tcPr/>
                </a:tc>
              </a:tr>
              <a:tr h="5334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Bob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$100M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0.01</a:t>
                      </a:r>
                      <a:endParaRPr lang="en-US" sz="24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Whatsit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Alice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$1M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838200" y="43434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SUM(Amount)</a:t>
            </a:r>
          </a:p>
          <a:p>
            <a:r>
              <a:rPr lang="en-US" sz="2400" dirty="0" smtClean="0"/>
              <a:t>FROM Profit</a:t>
            </a:r>
          </a:p>
          <a:p>
            <a:r>
              <a:rPr lang="en-US" sz="2400" dirty="0" smtClean="0"/>
              <a:t>WHERE item=‘Widget’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4572000" y="4267200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item FROM Profit</a:t>
            </a:r>
          </a:p>
          <a:p>
            <a:r>
              <a:rPr lang="en-US" sz="2400" dirty="0" smtClean="0"/>
              <a:t>WHERE item =‘Widget’</a:t>
            </a:r>
          </a:p>
          <a:p>
            <a:r>
              <a:rPr lang="en-US" sz="2400" dirty="0" smtClean="0"/>
              <a:t>GROUP BY item</a:t>
            </a:r>
          </a:p>
          <a:p>
            <a:r>
              <a:rPr lang="en-US" sz="2400" dirty="0" smtClean="0"/>
              <a:t>HAVING SUM(Amount) &gt; 0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685800" y="4038600"/>
            <a:ext cx="3581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Expectation Style [Prior Art]</a:t>
            </a:r>
            <a:endParaRPr lang="en-US" b="1" u="sng" dirty="0"/>
          </a:p>
        </p:txBody>
      </p:sp>
      <p:sp>
        <p:nvSpPr>
          <p:cNvPr id="35" name="TextBox 34"/>
          <p:cNvSpPr txBox="1"/>
          <p:nvPr/>
        </p:nvSpPr>
        <p:spPr>
          <a:xfrm>
            <a:off x="4648200" y="3962400"/>
            <a:ext cx="2895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HAVING style</a:t>
            </a:r>
            <a:endParaRPr lang="en-US" b="1" u="sng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5638800"/>
            <a:ext cx="457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Ans</a:t>
            </a:r>
            <a:r>
              <a:rPr lang="en-US" sz="2800" dirty="0" smtClean="0"/>
              <a:t>:  -99k *.99 +100M*0.01        ~900K</a:t>
            </a:r>
            <a:endParaRPr 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5410200" y="5791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Ans</a:t>
            </a:r>
            <a:r>
              <a:rPr lang="en-US" sz="2800" dirty="0" smtClean="0"/>
              <a:t>: 0.01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4495800" y="3886200"/>
            <a:ext cx="4495800" cy="2667000"/>
          </a:xfrm>
          <a:prstGeom prst="rect">
            <a:avLst/>
          </a:prstGeom>
          <a:noFill/>
          <a:ln w="101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162800" y="25247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Profit</a:t>
            </a:r>
            <a:endParaRPr lang="en-US" sz="2800" b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7" grpId="0"/>
      <p:bldP spid="38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pPr lvl="1"/>
            <a:r>
              <a:rPr lang="en-US" dirty="0" smtClean="0"/>
              <a:t>Formal Problem Description</a:t>
            </a:r>
          </a:p>
          <a:p>
            <a:pPr lvl="1"/>
            <a:r>
              <a:rPr lang="en-US" dirty="0" smtClean="0"/>
              <a:t>Query plans and </a:t>
            </a:r>
            <a:r>
              <a:rPr lang="en-US" dirty="0" err="1" smtClean="0"/>
              <a:t>Datalog</a:t>
            </a:r>
            <a:endParaRPr lang="en-US" dirty="0" smtClean="0"/>
          </a:p>
          <a:p>
            <a:pPr lvl="1"/>
            <a:r>
              <a:rPr lang="en-US" dirty="0" err="1" smtClean="0"/>
              <a:t>Monoid</a:t>
            </a:r>
            <a:r>
              <a:rPr lang="en-US" dirty="0" smtClean="0"/>
              <a:t> Random Variables and Convolutions</a:t>
            </a:r>
          </a:p>
          <a:p>
            <a:r>
              <a:rPr lang="en-US" dirty="0" err="1" smtClean="0"/>
              <a:t>Max,Min,Count</a:t>
            </a:r>
            <a:r>
              <a:rPr lang="en-US" dirty="0" smtClean="0"/>
              <a:t> and hints for others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q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9429" y="5486400"/>
            <a:ext cx="5891771" cy="381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0" y="48768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ITEM FROM PROFIT</a:t>
            </a:r>
          </a:p>
          <a:p>
            <a:r>
              <a:rPr lang="en-US" sz="2400" dirty="0" smtClean="0"/>
              <a:t>WHERE ITEM=‘Widget’</a:t>
            </a:r>
          </a:p>
          <a:p>
            <a:r>
              <a:rPr lang="en-US" sz="2400" dirty="0" smtClean="0"/>
              <a:t>GROUP BY ITEM</a:t>
            </a:r>
          </a:p>
          <a:p>
            <a:r>
              <a:rPr lang="en-US" sz="2400" dirty="0" smtClean="0"/>
              <a:t>HAVING SUM(PROFIT) &gt; 0</a:t>
            </a:r>
            <a:endParaRPr lang="en-US" sz="2400" dirty="0"/>
          </a:p>
        </p:txBody>
      </p:sp>
      <p:pic>
        <p:nvPicPr>
          <p:cNvPr id="7" name="Picture 6" descr="quer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05778" y="1376983"/>
            <a:ext cx="5304818" cy="540835"/>
          </a:xfrm>
          <a:prstGeom prst="rect">
            <a:avLst/>
          </a:prstGeom>
        </p:spPr>
      </p:pic>
      <p:pic>
        <p:nvPicPr>
          <p:cNvPr id="8" name="Picture 7" descr="comp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43001" y="3505200"/>
            <a:ext cx="5239263" cy="5983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HAVING Query semantics</a:t>
            </a:r>
            <a:endParaRPr lang="en-US" dirty="0"/>
          </a:p>
        </p:txBody>
      </p:sp>
      <p:pic>
        <p:nvPicPr>
          <p:cNvPr id="11" name="Picture 10" descr="aggs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38204" y="2743200"/>
            <a:ext cx="9143991" cy="4404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0" y="34290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NB</a:t>
            </a:r>
            <a:r>
              <a:rPr lang="en-US" sz="2800" dirty="0" smtClean="0"/>
              <a:t>: Assume SQL-like semantics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772400" cy="4572000"/>
          </a:xfrm>
        </p:spPr>
        <p:txBody>
          <a:bodyPr/>
          <a:lstStyle/>
          <a:p>
            <a:r>
              <a:rPr lang="en-US" dirty="0" smtClean="0"/>
              <a:t>Conjunctive rule: 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repeated symbols</a:t>
            </a:r>
            <a:endParaRPr lang="en-US" dirty="0" smtClean="0"/>
          </a:p>
          <a:p>
            <a:pPr lvl="1"/>
            <a:r>
              <a:rPr lang="en-US" dirty="0" smtClean="0"/>
              <a:t>Aggregates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Comparision</a:t>
            </a:r>
            <a:r>
              <a:rPr lang="en-US" dirty="0" smtClean="0"/>
              <a:t>: </a:t>
            </a:r>
          </a:p>
          <a:p>
            <a:pPr lvl="1"/>
            <a:endParaRPr lang="en-US" dirty="0" smtClean="0"/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k</a:t>
            </a:r>
            <a:r>
              <a:rPr lang="en-US" dirty="0" smtClean="0"/>
              <a:t>, is a constant</a:t>
            </a:r>
          </a:p>
          <a:p>
            <a:endParaRPr lang="en-US" i="1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Semantics</a:t>
            </a:r>
            <a:endParaRPr lang="en-US" dirty="0"/>
          </a:p>
        </p:txBody>
      </p:sp>
      <p:pic>
        <p:nvPicPr>
          <p:cNvPr id="4" name="Picture 3" descr="qseman.tif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3200400"/>
            <a:ext cx="3810000" cy="1178719"/>
          </a:xfrm>
          <a:prstGeom prst="rect">
            <a:avLst/>
          </a:prstGeom>
        </p:spPr>
      </p:pic>
      <p:pic>
        <p:nvPicPr>
          <p:cNvPr id="7" name="Picture 6" descr="prob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19200" y="1905000"/>
            <a:ext cx="7010400" cy="98919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4731603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  <a:cs typeface="Andalus" pitchFamily="2" charset="-78"/>
              </a:rPr>
              <a:t>NB</a:t>
            </a:r>
            <a:r>
              <a:rPr lang="en-US" sz="2400" dirty="0" smtClean="0">
                <a:latin typeface="+mj-lt"/>
                <a:cs typeface="Andalus" pitchFamily="2" charset="-78"/>
              </a:rPr>
              <a:t>: In paper, allow </a:t>
            </a:r>
            <a:r>
              <a:rPr lang="en-US" sz="2400" i="1" dirty="0" smtClean="0">
                <a:latin typeface="+mj-lt"/>
                <a:cs typeface="Andalus" pitchFamily="2" charset="-78"/>
              </a:rPr>
              <a:t>disjoint</a:t>
            </a:r>
            <a:r>
              <a:rPr lang="en-US" sz="2400" dirty="0" smtClean="0">
                <a:latin typeface="+mj-lt"/>
                <a:cs typeface="Andalus" pitchFamily="2" charset="-78"/>
              </a:rPr>
              <a:t> </a:t>
            </a:r>
            <a:r>
              <a:rPr lang="en-US" sz="2400" dirty="0" err="1" smtClean="0">
                <a:latin typeface="+mj-lt"/>
                <a:cs typeface="Andalus" pitchFamily="2" charset="-78"/>
              </a:rPr>
              <a:t>tuples</a:t>
            </a:r>
            <a:endParaRPr lang="en-US" sz="2400" dirty="0">
              <a:latin typeface="+mj-lt"/>
              <a:cs typeface="Andalus" pitchFamily="2" charset="-78"/>
            </a:endParaRPr>
          </a:p>
        </p:txBody>
      </p:sp>
      <p:pic>
        <p:nvPicPr>
          <p:cNvPr id="10" name="Picture 9" descr="indep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59767" y="4724400"/>
            <a:ext cx="3700465" cy="118599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Possible worlds</a:t>
            </a:r>
            <a:r>
              <a:rPr lang="en-US" dirty="0" smtClean="0"/>
              <a:t>,  model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Query Semantics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 talk, restrict to </a:t>
            </a:r>
            <a:r>
              <a:rPr lang="en-US" dirty="0" err="1" smtClean="0"/>
              <a:t>tuple</a:t>
            </a:r>
            <a:r>
              <a:rPr lang="en-US" dirty="0" smtClean="0"/>
              <a:t> independence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Complexity and formal problem</a:t>
            </a:r>
            <a:endParaRPr lang="en-US" dirty="0"/>
          </a:p>
        </p:txBody>
      </p:sp>
      <p:pic>
        <p:nvPicPr>
          <p:cNvPr id="4" name="Picture 3" descr="sampleQ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71600" y="2286001"/>
            <a:ext cx="3581400" cy="497416"/>
          </a:xfrm>
          <a:prstGeom prst="rect">
            <a:avLst/>
          </a:prstGeom>
        </p:spPr>
      </p:pic>
      <p:pic>
        <p:nvPicPr>
          <p:cNvPr id="6" name="Picture 5" descr="tooslow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05400" y="2209800"/>
            <a:ext cx="3733800" cy="527258"/>
          </a:xfrm>
          <a:prstGeom prst="rect">
            <a:avLst/>
          </a:prstGeom>
        </p:spPr>
      </p:pic>
      <p:pic>
        <p:nvPicPr>
          <p:cNvPr id="8" name="Picture 7" descr="QProb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3403" y="4805026"/>
            <a:ext cx="8305794" cy="833774"/>
          </a:xfrm>
          <a:prstGeom prst="rect">
            <a:avLst/>
          </a:prstGeom>
        </p:spPr>
      </p:pic>
      <p:pic>
        <p:nvPicPr>
          <p:cNvPr id="9" name="Picture 8" descr="hardstmt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43200" y="5777994"/>
            <a:ext cx="3048000" cy="394206"/>
          </a:xfrm>
          <a:prstGeom prst="rect">
            <a:avLst/>
          </a:prstGeom>
        </p:spPr>
      </p:pic>
      <p:pic>
        <p:nvPicPr>
          <p:cNvPr id="10" name="Picture 9" descr="skel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438400" y="3048000"/>
            <a:ext cx="4343400" cy="601314"/>
          </a:xfrm>
          <a:prstGeom prst="rect">
            <a:avLst/>
          </a:prstGeom>
        </p:spPr>
      </p:pic>
      <p:pic>
        <p:nvPicPr>
          <p:cNvPr id="11" name="Picture 10" descr="q4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09800" y="3733800"/>
            <a:ext cx="5891771" cy="381000"/>
          </a:xfrm>
          <a:prstGeom prst="rect">
            <a:avLst/>
          </a:prstGeom>
        </p:spPr>
      </p:pic>
      <p:pic>
        <p:nvPicPr>
          <p:cNvPr id="12" name="Picture 11" descr="skelex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264235" y="4191000"/>
            <a:ext cx="5660565" cy="381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complexity: Fix Query. Instance grows.</a:t>
            </a:r>
          </a:p>
          <a:p>
            <a:pPr lvl="1"/>
            <a:r>
              <a:rPr lang="en-US" dirty="0" smtClean="0"/>
              <a:t>In practice, query is small.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Consider k, </a:t>
            </a:r>
            <a:r>
              <a:rPr lang="en-US" i="1" dirty="0" smtClean="0"/>
              <a:t>i.e.</a:t>
            </a:r>
            <a:r>
              <a:rPr lang="en-US" dirty="0" smtClean="0"/>
              <a:t> 1000, as part of the input</a:t>
            </a:r>
          </a:p>
          <a:p>
            <a:r>
              <a:rPr lang="en-US" dirty="0" smtClean="0"/>
              <a:t>Skeleton,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>
              <a:buNone/>
            </a:pPr>
            <a:r>
              <a:rPr lang="en-US" dirty="0" smtClean="0"/>
              <a:t>	</a:t>
            </a:r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</a:p>
          <a:p>
            <a:pPr lvl="1"/>
            <a:r>
              <a:rPr lang="en-US" dirty="0" smtClean="0"/>
              <a:t>Formal Problem Description</a:t>
            </a:r>
          </a:p>
          <a:p>
            <a:pPr lvl="1"/>
            <a:r>
              <a:rPr lang="en-US" dirty="0" smtClean="0"/>
              <a:t>Query plans and </a:t>
            </a:r>
            <a:r>
              <a:rPr lang="en-US" dirty="0" err="1" smtClean="0"/>
              <a:t>Datalog</a:t>
            </a:r>
            <a:endParaRPr lang="en-US" dirty="0" smtClean="0"/>
          </a:p>
          <a:p>
            <a:pPr lvl="1"/>
            <a:r>
              <a:rPr lang="en-US" dirty="0" err="1" smtClean="0"/>
              <a:t>Monoid</a:t>
            </a:r>
            <a:r>
              <a:rPr lang="en-US" dirty="0" smtClean="0"/>
              <a:t> Random Variables and Convolutions</a:t>
            </a:r>
          </a:p>
          <a:p>
            <a:r>
              <a:rPr lang="en-US" dirty="0" err="1" smtClean="0"/>
              <a:t>Max,Min,Count</a:t>
            </a:r>
            <a:r>
              <a:rPr lang="en-US" dirty="0" smtClean="0"/>
              <a:t> and hints for others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Monoids</a:t>
            </a:r>
            <a:r>
              <a:rPr lang="en-US" dirty="0" smtClean="0"/>
              <a:t> and </a:t>
            </a:r>
            <a:r>
              <a:rPr lang="en-US" dirty="0" err="1" smtClean="0"/>
              <a:t>Semirings</a:t>
            </a:r>
            <a:endParaRPr lang="en-US" dirty="0"/>
          </a:p>
        </p:txBody>
      </p:sp>
      <p:pic>
        <p:nvPicPr>
          <p:cNvPr id="4" name="Picture 3" descr="ORmonoid.tif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0" y="2362200"/>
            <a:ext cx="6096000" cy="382160"/>
          </a:xfrm>
          <a:prstGeom prst="rect">
            <a:avLst/>
          </a:prstGeom>
        </p:spPr>
      </p:pic>
      <p:pic>
        <p:nvPicPr>
          <p:cNvPr id="5" name="Picture 4" descr="semimult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52800" y="4216908"/>
            <a:ext cx="1219200" cy="355092"/>
          </a:xfrm>
          <a:prstGeom prst="rect">
            <a:avLst/>
          </a:prstGeom>
        </p:spPr>
      </p:pic>
      <p:pic>
        <p:nvPicPr>
          <p:cNvPr id="6" name="Picture 5" descr="sem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3000" y="3759708"/>
            <a:ext cx="2070152" cy="381000"/>
          </a:xfrm>
          <a:prstGeom prst="rect">
            <a:avLst/>
          </a:prstGeom>
        </p:spPr>
      </p:pic>
      <p:pic>
        <p:nvPicPr>
          <p:cNvPr id="7" name="Picture 6" descr="semiadd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133600" y="4216908"/>
            <a:ext cx="1295400" cy="3485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33600" y="2743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NB</a:t>
            </a:r>
            <a:r>
              <a:rPr lang="en-US" sz="2400" dirty="0" smtClean="0"/>
              <a:t>: n=1 is logical OR</a:t>
            </a:r>
            <a:endParaRPr lang="en-US" sz="2400" dirty="0"/>
          </a:p>
        </p:txBody>
      </p:sp>
      <p:pic>
        <p:nvPicPr>
          <p:cNvPr id="9" name="Picture 8" descr="monoid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1471676"/>
            <a:ext cx="1756719" cy="43332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i="1" dirty="0" err="1" smtClean="0"/>
              <a:t>monoid</a:t>
            </a:r>
            <a:r>
              <a:rPr lang="en-US" i="1" dirty="0" smtClean="0"/>
              <a:t> </a:t>
            </a:r>
            <a:r>
              <a:rPr lang="en-US" dirty="0" smtClean="0"/>
              <a:t>is a triple                  where M is a set and + is associative with identity 0.</a:t>
            </a:r>
          </a:p>
          <a:p>
            <a:pPr lvl="1"/>
            <a:r>
              <a:rPr lang="en-US" i="1" dirty="0" smtClean="0"/>
              <a:t>e.g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Commutative </a:t>
            </a:r>
            <a:r>
              <a:rPr lang="en-US" dirty="0" err="1" smtClean="0"/>
              <a:t>Semiring</a:t>
            </a:r>
            <a:r>
              <a:rPr lang="en-US" dirty="0" smtClean="0"/>
              <a:t> is</a:t>
            </a:r>
          </a:p>
          <a:p>
            <a:pPr lvl="1"/>
            <a:r>
              <a:rPr lang="en-US" dirty="0" smtClean="0"/>
              <a:t>Both                             are commutative </a:t>
            </a:r>
            <a:r>
              <a:rPr lang="en-US" dirty="0" err="1" smtClean="0"/>
              <a:t>monoids</a:t>
            </a:r>
            <a:endParaRPr lang="en-US" dirty="0" smtClean="0"/>
          </a:p>
          <a:p>
            <a:pPr lvl="1"/>
            <a:r>
              <a:rPr lang="en-US" dirty="0" smtClean="0"/>
              <a:t>* distributes over +</a:t>
            </a:r>
          </a:p>
          <a:p>
            <a:pPr lvl="2"/>
            <a:r>
              <a:rPr lang="en-US" i="1" dirty="0" smtClean="0"/>
              <a:t>e.g. a </a:t>
            </a:r>
            <a:r>
              <a:rPr lang="en-US" dirty="0" smtClean="0"/>
              <a:t>Boolean algebra</a:t>
            </a:r>
            <a:endParaRPr lang="en-US" i="1" dirty="0" smtClean="0"/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19D8-F18A-4FE5-99C1-086522D82FA3}" type="slidenum">
              <a:rPr lang="en-US" smtClean="0"/>
              <a:pPr/>
              <a:t>9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5.1|36.6|1.9|9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3.7|10.7|26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1|5.7|17.3|25.2|10.6|6.8|1.5|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|30.7|10.8|28.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1.1|33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13.3|9.1|22.1|43.2|21.9|19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3.4|32.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|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1|15.9|11.8|21.5|1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8|8.6|6.4|13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|24.8|6.9|16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8|12.6|10.2|14.5|9.9|5|5.5|17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9.9|9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14.8|6|5.1|3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22.6|2.6|10.4|17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1|8|5.4|6.2|10.7|14.8|9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2834</TotalTime>
  <Words>1065</Words>
  <Application>Microsoft Office PowerPoint</Application>
  <PresentationFormat>On-screen Show (4:3)</PresentationFormat>
  <Paragraphs>325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Equity</vt:lpstr>
      <vt:lpstr>Efficient Evaluation of HAVING Queries on a Probabilistic Database</vt:lpstr>
      <vt:lpstr>High level Overview</vt:lpstr>
      <vt:lpstr>Motivation</vt:lpstr>
      <vt:lpstr>Overview</vt:lpstr>
      <vt:lpstr>HAVING Query semantics</vt:lpstr>
      <vt:lpstr>Probabilistic Semantics</vt:lpstr>
      <vt:lpstr>Complexity and formal problem</vt:lpstr>
      <vt:lpstr>Overview</vt:lpstr>
      <vt:lpstr>Monoids and Semirings</vt:lpstr>
      <vt:lpstr>[GKT07] : Datalog + Semirings</vt:lpstr>
      <vt:lpstr>[GKT07] Inductive definition</vt:lpstr>
      <vt:lpstr>Annotations and HAVING</vt:lpstr>
      <vt:lpstr>Overview</vt:lpstr>
      <vt:lpstr>Monoid Random Variables </vt:lpstr>
      <vt:lpstr>Monoid Convolutions</vt:lpstr>
      <vt:lpstr>Convolutions</vt:lpstr>
      <vt:lpstr>Overview</vt:lpstr>
      <vt:lpstr>Annotations and HAVING</vt:lpstr>
      <vt:lpstr>“Safe plans” for semirings</vt:lpstr>
      <vt:lpstr>Additional Results</vt:lpstr>
      <vt:lpstr>Conclusion</vt:lpstr>
      <vt:lpstr>Slide 22</vt:lpstr>
      <vt:lpstr>HAVING Query semantics</vt:lpstr>
      <vt:lpstr>Annotations and HAVING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Efficient Evaluation of HAVING Queries on a Probabilistic Database</dc:title>
  <dc:creator>chrisre</dc:creator>
  <cp:lastModifiedBy>chrisre</cp:lastModifiedBy>
  <cp:revision>284</cp:revision>
  <dcterms:created xsi:type="dcterms:W3CDTF">2007-09-15T16:10:56Z</dcterms:created>
  <dcterms:modified xsi:type="dcterms:W3CDTF">2007-09-24T06:10:43Z</dcterms:modified>
</cp:coreProperties>
</file>