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4"/>
  </p:notesMasterIdLst>
  <p:handoutMasterIdLst>
    <p:handoutMasterId r:id="rId25"/>
  </p:handoutMasterIdLst>
  <p:sldIdLst>
    <p:sldId id="256" r:id="rId2"/>
    <p:sldId id="259" r:id="rId3"/>
    <p:sldId id="257" r:id="rId4"/>
    <p:sldId id="258" r:id="rId5"/>
    <p:sldId id="262" r:id="rId6"/>
    <p:sldId id="260" r:id="rId7"/>
    <p:sldId id="276" r:id="rId8"/>
    <p:sldId id="286" r:id="rId9"/>
    <p:sldId id="261" r:id="rId10"/>
    <p:sldId id="283" r:id="rId11"/>
    <p:sldId id="264" r:id="rId12"/>
    <p:sldId id="284" r:id="rId13"/>
    <p:sldId id="282" r:id="rId14"/>
    <p:sldId id="279" r:id="rId15"/>
    <p:sldId id="287" r:id="rId16"/>
    <p:sldId id="269" r:id="rId17"/>
    <p:sldId id="268" r:id="rId18"/>
    <p:sldId id="270" r:id="rId19"/>
    <p:sldId id="281" r:id="rId20"/>
    <p:sldId id="280" r:id="rId21"/>
    <p:sldId id="277" r:id="rId22"/>
    <p:sldId id="263" r:id="rId23"/>
  </p:sldIdLst>
  <p:sldSz cx="9144000" cy="6858000" type="screen4x3"/>
  <p:notesSz cx="69977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50" autoAdjust="0"/>
    <p:restoredTop sz="71655" autoAdjust="0"/>
  </p:normalViewPr>
  <p:slideViewPr>
    <p:cSldViewPr>
      <p:cViewPr varScale="1">
        <p:scale>
          <a:sx n="51" d="100"/>
          <a:sy n="51" d="100"/>
        </p:scale>
        <p:origin x="-27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chrisre\scratch\TALKS\VLDB07_MATERIALIZED_VIEWS\DATA\Materialized_View_Data.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chrisre\scratch\TALKS\VLDB07_MATERIALIZED_VIEWS\DATA\RUNTIME.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0"/>
  <c:chart>
    <c:view3D>
      <c:rAngAx val="1"/>
    </c:view3D>
    <c:plotArea>
      <c:layout>
        <c:manualLayout>
          <c:layoutTarget val="inner"/>
          <c:xMode val="edge"/>
          <c:yMode val="edge"/>
          <c:x val="0.18872440944881891"/>
          <c:y val="7.4016112569262174E-2"/>
          <c:w val="0.62278258967629041"/>
          <c:h val="0.60871172353455905"/>
        </c:manualLayout>
      </c:layout>
      <c:bar3DChart>
        <c:barDir val="col"/>
        <c:grouping val="percentStacked"/>
        <c:ser>
          <c:idx val="0"/>
          <c:order val="0"/>
          <c:tx>
            <c:strRef>
              <c:f>Sheet1!$A$2</c:f>
              <c:strCache>
                <c:ptCount val="1"/>
                <c:pt idx="0">
                  <c:v>Trivial</c:v>
                </c:pt>
              </c:strCache>
            </c:strRef>
          </c:tx>
          <c:cat>
            <c:strRef>
              <c:f>Sheet1!$B$1:$G$1</c:f>
              <c:strCache>
                <c:ptCount val="6"/>
                <c:pt idx="0">
                  <c:v>Ilike</c:v>
                </c:pt>
                <c:pt idx="1">
                  <c:v>AW</c:v>
                </c:pt>
                <c:pt idx="2">
                  <c:v>AW2</c:v>
                </c:pt>
                <c:pt idx="3">
                  <c:v>NW 1</c:v>
                </c:pt>
                <c:pt idx="4">
                  <c:v>NW 2</c:v>
                </c:pt>
                <c:pt idx="5">
                  <c:v>NW 3</c:v>
                </c:pt>
              </c:strCache>
            </c:strRef>
          </c:cat>
          <c:val>
            <c:numRef>
              <c:f>Sheet1!$B$2:$G$2</c:f>
              <c:numCache>
                <c:formatCode>General</c:formatCode>
                <c:ptCount val="6"/>
                <c:pt idx="0">
                  <c:v>0</c:v>
                </c:pt>
                <c:pt idx="1">
                  <c:v>2</c:v>
                </c:pt>
                <c:pt idx="2">
                  <c:v>1</c:v>
                </c:pt>
                <c:pt idx="3">
                  <c:v>2</c:v>
                </c:pt>
                <c:pt idx="4">
                  <c:v>7</c:v>
                </c:pt>
                <c:pt idx="5">
                  <c:v>6</c:v>
                </c:pt>
              </c:numCache>
            </c:numRef>
          </c:val>
        </c:ser>
        <c:ser>
          <c:idx val="1"/>
          <c:order val="1"/>
          <c:tx>
            <c:strRef>
              <c:f>Sheet1!$A$3</c:f>
              <c:strCache>
                <c:ptCount val="1"/>
                <c:pt idx="0">
                  <c:v>Rep</c:v>
                </c:pt>
              </c:strCache>
            </c:strRef>
          </c:tx>
          <c:spPr>
            <a:solidFill>
              <a:srgbClr val="FF0000"/>
            </a:solidFill>
          </c:spPr>
          <c:cat>
            <c:strRef>
              <c:f>Sheet1!$B$1:$G$1</c:f>
              <c:strCache>
                <c:ptCount val="6"/>
                <c:pt idx="0">
                  <c:v>Ilike</c:v>
                </c:pt>
                <c:pt idx="1">
                  <c:v>AW</c:v>
                </c:pt>
                <c:pt idx="2">
                  <c:v>AW2</c:v>
                </c:pt>
                <c:pt idx="3">
                  <c:v>NW 1</c:v>
                </c:pt>
                <c:pt idx="4">
                  <c:v>NW 2</c:v>
                </c:pt>
                <c:pt idx="5">
                  <c:v>NW 3</c:v>
                </c:pt>
              </c:strCache>
            </c:strRef>
          </c:cat>
          <c:val>
            <c:numRef>
              <c:f>Sheet1!$B$3:$G$3</c:f>
              <c:numCache>
                <c:formatCode>General</c:formatCode>
                <c:ptCount val="6"/>
                <c:pt idx="0">
                  <c:v>4</c:v>
                </c:pt>
                <c:pt idx="1">
                  <c:v>0</c:v>
                </c:pt>
                <c:pt idx="2">
                  <c:v>1</c:v>
                </c:pt>
                <c:pt idx="3">
                  <c:v>4</c:v>
                </c:pt>
                <c:pt idx="4">
                  <c:v>5</c:v>
                </c:pt>
                <c:pt idx="5">
                  <c:v>1</c:v>
                </c:pt>
              </c:numCache>
            </c:numRef>
          </c:val>
        </c:ser>
        <c:ser>
          <c:idx val="2"/>
          <c:order val="2"/>
          <c:tx>
            <c:strRef>
              <c:f>Sheet1!$A$4</c:f>
              <c:strCache>
                <c:ptCount val="1"/>
                <c:pt idx="0">
                  <c:v>Partial</c:v>
                </c:pt>
              </c:strCache>
            </c:strRef>
          </c:tx>
          <c:cat>
            <c:strRef>
              <c:f>Sheet1!$B$1:$G$1</c:f>
              <c:strCache>
                <c:ptCount val="6"/>
                <c:pt idx="0">
                  <c:v>Ilike</c:v>
                </c:pt>
                <c:pt idx="1">
                  <c:v>AW</c:v>
                </c:pt>
                <c:pt idx="2">
                  <c:v>AW2</c:v>
                </c:pt>
                <c:pt idx="3">
                  <c:v>NW 1</c:v>
                </c:pt>
                <c:pt idx="4">
                  <c:v>NW 2</c:v>
                </c:pt>
                <c:pt idx="5">
                  <c:v>NW 3</c:v>
                </c:pt>
              </c:strCache>
            </c:strRef>
          </c:cat>
          <c:val>
            <c:numRef>
              <c:f>Sheet1!$B$4:$G$4</c:f>
              <c:numCache>
                <c:formatCode>General</c:formatCode>
                <c:ptCount val="6"/>
                <c:pt idx="0">
                  <c:v>1</c:v>
                </c:pt>
                <c:pt idx="1">
                  <c:v>3</c:v>
                </c:pt>
                <c:pt idx="2">
                  <c:v>3</c:v>
                </c:pt>
                <c:pt idx="3">
                  <c:v>5</c:v>
                </c:pt>
                <c:pt idx="4">
                  <c:v>1</c:v>
                </c:pt>
                <c:pt idx="5">
                  <c:v>4</c:v>
                </c:pt>
              </c:numCache>
            </c:numRef>
          </c:val>
        </c:ser>
        <c:ser>
          <c:idx val="3"/>
          <c:order val="3"/>
          <c:tx>
            <c:strRef>
              <c:f>Sheet1!$A$5</c:f>
              <c:strCache>
                <c:ptCount val="1"/>
                <c:pt idx="0">
                  <c:v>Not Rep</c:v>
                </c:pt>
              </c:strCache>
            </c:strRef>
          </c:tx>
          <c:spPr>
            <a:solidFill>
              <a:srgbClr val="FFC000"/>
            </a:solidFill>
          </c:spPr>
          <c:cat>
            <c:strRef>
              <c:f>Sheet1!$B$1:$G$1</c:f>
              <c:strCache>
                <c:ptCount val="6"/>
                <c:pt idx="0">
                  <c:v>Ilike</c:v>
                </c:pt>
                <c:pt idx="1">
                  <c:v>AW</c:v>
                </c:pt>
                <c:pt idx="2">
                  <c:v>AW2</c:v>
                </c:pt>
                <c:pt idx="3">
                  <c:v>NW 1</c:v>
                </c:pt>
                <c:pt idx="4">
                  <c:v>NW 2</c:v>
                </c:pt>
                <c:pt idx="5">
                  <c:v>NW 3</c:v>
                </c:pt>
              </c:strCache>
            </c:strRef>
          </c:cat>
          <c:val>
            <c:numRef>
              <c:f>Sheet1!$B$5:$G$5</c:f>
              <c:numCache>
                <c:formatCode>General</c:formatCode>
                <c:ptCount val="6"/>
                <c:pt idx="0">
                  <c:v>0</c:v>
                </c:pt>
                <c:pt idx="1">
                  <c:v>0</c:v>
                </c:pt>
                <c:pt idx="2">
                  <c:v>0</c:v>
                </c:pt>
                <c:pt idx="3">
                  <c:v>1</c:v>
                </c:pt>
                <c:pt idx="4">
                  <c:v>1</c:v>
                </c:pt>
                <c:pt idx="5">
                  <c:v>0</c:v>
                </c:pt>
              </c:numCache>
            </c:numRef>
          </c:val>
        </c:ser>
        <c:shape val="box"/>
        <c:axId val="25505152"/>
        <c:axId val="25515136"/>
        <c:axId val="0"/>
      </c:bar3DChart>
      <c:catAx>
        <c:axId val="25505152"/>
        <c:scaling>
          <c:orientation val="minMax"/>
        </c:scaling>
        <c:axPos val="b"/>
        <c:tickLblPos val="nextTo"/>
        <c:txPr>
          <a:bodyPr/>
          <a:lstStyle/>
          <a:p>
            <a:pPr>
              <a:defRPr sz="1800" baseline="0"/>
            </a:pPr>
            <a:endParaRPr lang="en-US"/>
          </a:p>
        </c:txPr>
        <c:crossAx val="25515136"/>
        <c:crosses val="autoZero"/>
        <c:auto val="1"/>
        <c:lblAlgn val="ctr"/>
        <c:lblOffset val="100"/>
      </c:catAx>
      <c:valAx>
        <c:axId val="25515136"/>
        <c:scaling>
          <c:orientation val="minMax"/>
        </c:scaling>
        <c:axPos val="l"/>
        <c:majorGridlines/>
        <c:numFmt formatCode="0%" sourceLinked="1"/>
        <c:tickLblPos val="nextTo"/>
        <c:txPr>
          <a:bodyPr/>
          <a:lstStyle/>
          <a:p>
            <a:pPr>
              <a:defRPr sz="1800" baseline="0"/>
            </a:pPr>
            <a:endParaRPr lang="en-US"/>
          </a:p>
        </c:txPr>
        <c:crossAx val="25505152"/>
        <c:crosses val="autoZero"/>
        <c:crossBetween val="between"/>
      </c:valAx>
    </c:plotArea>
    <c:legend>
      <c:legendPos val="r"/>
      <c:layout>
        <c:manualLayout>
          <c:xMode val="edge"/>
          <c:yMode val="edge"/>
          <c:x val="0.76150699912510933"/>
          <c:y val="0.13652595508894722"/>
          <c:w val="0.23571522309711304"/>
          <c:h val="0.51398512685914266"/>
        </c:manualLayout>
      </c:layout>
      <c:txPr>
        <a:bodyPr/>
        <a:lstStyle/>
        <a:p>
          <a:pPr>
            <a:defRPr sz="1800" baseline="0"/>
          </a:pPr>
          <a:endParaRPr lang="en-US"/>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0"/>
  <c:chart>
    <c:view3D>
      <c:rAngAx val="1"/>
    </c:view3D>
    <c:plotArea>
      <c:layout>
        <c:manualLayout>
          <c:layoutTarget val="inner"/>
          <c:xMode val="edge"/>
          <c:yMode val="edge"/>
          <c:x val="0.16561329833770791"/>
          <c:y val="5.0867964421114034E-2"/>
          <c:w val="0.55365748031496054"/>
          <c:h val="0.69600320793234149"/>
        </c:manualLayout>
      </c:layout>
      <c:bar3DChart>
        <c:barDir val="col"/>
        <c:grouping val="clustered"/>
        <c:ser>
          <c:idx val="0"/>
          <c:order val="0"/>
          <c:tx>
            <c:strRef>
              <c:f>Sheet2!$B$1</c:f>
              <c:strCache>
                <c:ptCount val="1"/>
                <c:pt idx="0">
                  <c:v>PTPC</c:v>
                </c:pt>
              </c:strCache>
            </c:strRef>
          </c:tx>
          <c:cat>
            <c:numRef>
              <c:f>Sheet2!$A$2:$A$4</c:f>
              <c:numCache>
                <c:formatCode>General</c:formatCode>
                <c:ptCount val="3"/>
                <c:pt idx="0">
                  <c:v>0.1</c:v>
                </c:pt>
                <c:pt idx="1">
                  <c:v>0.5</c:v>
                </c:pt>
                <c:pt idx="2">
                  <c:v>1</c:v>
                </c:pt>
              </c:numCache>
            </c:numRef>
          </c:cat>
          <c:val>
            <c:numRef>
              <c:f>Sheet2!$B$2:$B$4</c:f>
              <c:numCache>
                <c:formatCode>General</c:formatCode>
                <c:ptCount val="3"/>
                <c:pt idx="0">
                  <c:v>0.22600000000000001</c:v>
                </c:pt>
                <c:pt idx="1">
                  <c:v>1.089</c:v>
                </c:pt>
                <c:pt idx="2">
                  <c:v>2.17</c:v>
                </c:pt>
              </c:numCache>
            </c:numRef>
          </c:val>
        </c:ser>
        <c:ser>
          <c:idx val="1"/>
          <c:order val="1"/>
          <c:tx>
            <c:strRef>
              <c:f>Sheet2!$C$1</c:f>
              <c:strCache>
                <c:ptCount val="1"/>
                <c:pt idx="0">
                  <c:v>SAFE</c:v>
                </c:pt>
              </c:strCache>
            </c:strRef>
          </c:tx>
          <c:spPr>
            <a:solidFill>
              <a:srgbClr val="FFFF00"/>
            </a:solidFill>
          </c:spPr>
          <c:cat>
            <c:numRef>
              <c:f>Sheet2!$A$2:$A$4</c:f>
              <c:numCache>
                <c:formatCode>General</c:formatCode>
                <c:ptCount val="3"/>
                <c:pt idx="0">
                  <c:v>0.1</c:v>
                </c:pt>
                <c:pt idx="1">
                  <c:v>0.5</c:v>
                </c:pt>
                <c:pt idx="2">
                  <c:v>1</c:v>
                </c:pt>
              </c:numCache>
            </c:numRef>
          </c:cat>
          <c:val>
            <c:numRef>
              <c:f>Sheet2!$C$2:$C$4</c:f>
              <c:numCache>
                <c:formatCode>General</c:formatCode>
                <c:ptCount val="3"/>
                <c:pt idx="0">
                  <c:v>1.76</c:v>
                </c:pt>
                <c:pt idx="1">
                  <c:v>14.31</c:v>
                </c:pt>
                <c:pt idx="2">
                  <c:v>31.17</c:v>
                </c:pt>
              </c:numCache>
            </c:numRef>
          </c:val>
        </c:ser>
        <c:ser>
          <c:idx val="2"/>
          <c:order val="2"/>
          <c:tx>
            <c:strRef>
              <c:f>Sheet2!$D$1</c:f>
              <c:strCache>
                <c:ptCount val="1"/>
                <c:pt idx="0">
                  <c:v>LINEAGE</c:v>
                </c:pt>
              </c:strCache>
            </c:strRef>
          </c:tx>
          <c:cat>
            <c:numRef>
              <c:f>Sheet2!$A$2:$A$4</c:f>
              <c:numCache>
                <c:formatCode>General</c:formatCode>
                <c:ptCount val="3"/>
                <c:pt idx="0">
                  <c:v>0.1</c:v>
                </c:pt>
                <c:pt idx="1">
                  <c:v>0.5</c:v>
                </c:pt>
                <c:pt idx="2">
                  <c:v>1</c:v>
                </c:pt>
              </c:numCache>
            </c:numRef>
          </c:cat>
          <c:val>
            <c:numRef>
              <c:f>Sheet2!$D$2:$D$4</c:f>
              <c:numCache>
                <c:formatCode>General</c:formatCode>
                <c:ptCount val="3"/>
                <c:pt idx="0">
                  <c:v>0.71800000000000042</c:v>
                </c:pt>
                <c:pt idx="1">
                  <c:v>2.4899999999999998</c:v>
                </c:pt>
                <c:pt idx="2">
                  <c:v>5.0810000000000004</c:v>
                </c:pt>
              </c:numCache>
            </c:numRef>
          </c:val>
        </c:ser>
        <c:ser>
          <c:idx val="3"/>
          <c:order val="3"/>
          <c:tx>
            <c:strRef>
              <c:f>Sheet2!$E$1</c:f>
              <c:strCache>
                <c:ptCount val="1"/>
                <c:pt idx="0">
                  <c:v>NOLINEAGE</c:v>
                </c:pt>
              </c:strCache>
            </c:strRef>
          </c:tx>
          <c:spPr>
            <a:solidFill>
              <a:srgbClr val="FF0000"/>
            </a:solidFill>
          </c:spPr>
          <c:cat>
            <c:numRef>
              <c:f>Sheet2!$A$2:$A$4</c:f>
              <c:numCache>
                <c:formatCode>General</c:formatCode>
                <c:ptCount val="3"/>
                <c:pt idx="0">
                  <c:v>0.1</c:v>
                </c:pt>
                <c:pt idx="1">
                  <c:v>0.5</c:v>
                </c:pt>
                <c:pt idx="2">
                  <c:v>1</c:v>
                </c:pt>
              </c:numCache>
            </c:numRef>
          </c:cat>
          <c:val>
            <c:numRef>
              <c:f>Sheet2!$E$2:$E$4</c:f>
              <c:numCache>
                <c:formatCode>General</c:formatCode>
                <c:ptCount val="3"/>
                <c:pt idx="0">
                  <c:v>0.13</c:v>
                </c:pt>
                <c:pt idx="1">
                  <c:v>0.13600000000000001</c:v>
                </c:pt>
                <c:pt idx="2">
                  <c:v>0.14170000000000013</c:v>
                </c:pt>
              </c:numCache>
            </c:numRef>
          </c:val>
        </c:ser>
        <c:shape val="box"/>
        <c:axId val="25549824"/>
        <c:axId val="25555712"/>
        <c:axId val="0"/>
      </c:bar3DChart>
      <c:catAx>
        <c:axId val="25549824"/>
        <c:scaling>
          <c:orientation val="minMax"/>
        </c:scaling>
        <c:axPos val="b"/>
        <c:numFmt formatCode="General" sourceLinked="1"/>
        <c:tickLblPos val="nextTo"/>
        <c:crossAx val="25555712"/>
        <c:crossesAt val="1.0000000000000015E-3"/>
        <c:auto val="1"/>
        <c:lblAlgn val="ctr"/>
        <c:lblOffset val="100"/>
      </c:catAx>
      <c:valAx>
        <c:axId val="25555712"/>
        <c:scaling>
          <c:logBase val="10"/>
          <c:orientation val="minMax"/>
        </c:scaling>
        <c:axPos val="l"/>
        <c:majorGridlines/>
        <c:numFmt formatCode="General" sourceLinked="1"/>
        <c:tickLblPos val="nextTo"/>
        <c:crossAx val="25549824"/>
        <c:crosses val="autoZero"/>
        <c:crossBetween val="between"/>
      </c:valAx>
    </c:plotArea>
    <c:legend>
      <c:legendPos val="r"/>
      <c:layout>
        <c:manualLayout>
          <c:xMode val="edge"/>
          <c:yMode val="edge"/>
          <c:x val="0.68593744531933509"/>
          <c:y val="0.2291185476815398"/>
          <c:w val="0.31128477690288797"/>
          <c:h val="0.51398512685914266"/>
        </c:manualLayout>
      </c:layout>
      <c:txPr>
        <a:bodyPr/>
        <a:lstStyle/>
        <a:p>
          <a:pPr>
            <a:defRPr sz="2200" spc="-100" baseline="0"/>
          </a:pPr>
          <a:endParaRPr lang="en-US"/>
        </a:p>
      </c:txPr>
    </c:legend>
    <c:plotVisOnly val="1"/>
  </c:chart>
  <c:spPr>
    <a:solidFill>
      <a:schemeClr val="bg1"/>
    </a:solidFill>
  </c:spPr>
  <c:txPr>
    <a:bodyPr/>
    <a:lstStyle/>
    <a:p>
      <a:pPr>
        <a:defRPr sz="1800"/>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0.17778</cdr:x>
      <cdr:y>0.85135</cdr:y>
    </cdr:from>
    <cdr:to>
      <cdr:x>0.74236</cdr:x>
      <cdr:y>0.93468</cdr:y>
    </cdr:to>
    <cdr:sp macro="" textlink="">
      <cdr:nvSpPr>
        <cdr:cNvPr id="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1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1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1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1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1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1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1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1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1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1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2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2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2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2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2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2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2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2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2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2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3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3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3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3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3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3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4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4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4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4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4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4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5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5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5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5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5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5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6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6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4"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65"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6"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67"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68"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69"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70"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71"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dr:relSizeAnchor xmlns:cdr="http://schemas.openxmlformats.org/drawingml/2006/chartDrawing">
    <cdr:from>
      <cdr:x>0.17778</cdr:x>
      <cdr:y>0.85135</cdr:y>
    </cdr:from>
    <cdr:to>
      <cdr:x>0.74236</cdr:x>
      <cdr:y>0.93468</cdr:y>
    </cdr:to>
    <cdr:sp macro="" textlink="">
      <cdr:nvSpPr>
        <cdr:cNvPr id="72" name="TextBox 1"/>
        <cdr:cNvSpPr txBox="1"/>
      </cdr:nvSpPr>
      <cdr:spPr>
        <a:xfrm xmlns:a="http://schemas.openxmlformats.org/drawingml/2006/main">
          <a:off x="1219200" y="4800600"/>
          <a:ext cx="3871889" cy="469881"/>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pPr algn="ctr"/>
          <a:r>
            <a:rPr lang="en-US" sz="2400" dirty="0"/>
            <a:t>TPC Data </a:t>
          </a:r>
          <a:r>
            <a:rPr lang="en-US" sz="2400" dirty="0" smtClean="0"/>
            <a:t>Scale </a:t>
          </a:r>
          <a:r>
            <a:rPr lang="en-US" sz="2400" dirty="0"/>
            <a:t>(GB)</a:t>
          </a:r>
        </a:p>
      </cdr:txBody>
    </cdr:sp>
  </cdr:relSizeAnchor>
  <cdr:relSizeAnchor xmlns:cdr="http://schemas.openxmlformats.org/drawingml/2006/chartDrawing">
    <cdr:from>
      <cdr:x>0.01667</cdr:x>
      <cdr:y>0.09722</cdr:y>
    </cdr:from>
    <cdr:to>
      <cdr:x>0.09167</cdr:x>
      <cdr:y>0.86806</cdr:y>
    </cdr:to>
    <cdr:sp macro="" textlink="">
      <cdr:nvSpPr>
        <cdr:cNvPr id="73" name="TextBox 2"/>
        <cdr:cNvSpPr txBox="1"/>
      </cdr:nvSpPr>
      <cdr:spPr>
        <a:xfrm xmlns:a="http://schemas.openxmlformats.org/drawingml/2006/main">
          <a:off x="76201" y="266700"/>
          <a:ext cx="342900" cy="2114550"/>
        </a:xfrm>
        <a:prstGeom xmlns:a="http://schemas.openxmlformats.org/drawingml/2006/main" prst="rect">
          <a:avLst/>
        </a:prstGeom>
      </cdr:spPr>
      <cdr:txBody>
        <a:bodyPr xmlns:a="http://schemas.openxmlformats.org/drawingml/2006/main" vert="vert" wrap="square" rtlCol="0" anchor="ctr"/>
        <a:lstStyle xmlns:a="http://schemas.openxmlformats.org/drawingml/2006/main"/>
        <a:p xmlns:a="http://schemas.openxmlformats.org/drawingml/2006/main">
          <a:pPr algn="ctr"/>
          <a:r>
            <a:rPr lang="en-US" sz="2400" b="1" dirty="0"/>
            <a:t>Time (log) sec.</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31" tIns="46516" rIns="93031" bIns="46516" rtlCol="0"/>
          <a:lstStyle>
            <a:lvl1pPr algn="l">
              <a:defRPr sz="1200"/>
            </a:lvl1pPr>
          </a:lstStyle>
          <a:p>
            <a:endParaRPr lang="en-US"/>
          </a:p>
        </p:txBody>
      </p:sp>
      <p:sp>
        <p:nvSpPr>
          <p:cNvPr id="3" name="Date Placeholder 2"/>
          <p:cNvSpPr>
            <a:spLocks noGrp="1"/>
          </p:cNvSpPr>
          <p:nvPr>
            <p:ph type="dt" sz="quarter" idx="1"/>
          </p:nvPr>
        </p:nvSpPr>
        <p:spPr>
          <a:xfrm>
            <a:off x="3963744" y="0"/>
            <a:ext cx="3032337" cy="464185"/>
          </a:xfrm>
          <a:prstGeom prst="rect">
            <a:avLst/>
          </a:prstGeom>
        </p:spPr>
        <p:txBody>
          <a:bodyPr vert="horz" lIns="93031" tIns="46516" rIns="93031" bIns="46516" rtlCol="0"/>
          <a:lstStyle>
            <a:lvl1pPr algn="r">
              <a:defRPr sz="1200"/>
            </a:lvl1pPr>
          </a:lstStyle>
          <a:p>
            <a:fld id="{ABB8C43C-3EA0-46C9-B4F6-12FB1C0885CF}" type="datetimeFigureOut">
              <a:rPr lang="en-US" smtClean="0"/>
              <a:pPr/>
              <a:t>9/24/2007</a:t>
            </a:fld>
            <a:endParaRPr lang="en-US"/>
          </a:p>
        </p:txBody>
      </p:sp>
      <p:sp>
        <p:nvSpPr>
          <p:cNvPr id="4" name="Footer Placeholder 3"/>
          <p:cNvSpPr>
            <a:spLocks noGrp="1"/>
          </p:cNvSpPr>
          <p:nvPr>
            <p:ph type="ftr" sz="quarter" idx="2"/>
          </p:nvPr>
        </p:nvSpPr>
        <p:spPr>
          <a:xfrm>
            <a:off x="0" y="8817904"/>
            <a:ext cx="3032337" cy="464185"/>
          </a:xfrm>
          <a:prstGeom prst="rect">
            <a:avLst/>
          </a:prstGeom>
        </p:spPr>
        <p:txBody>
          <a:bodyPr vert="horz" lIns="93031" tIns="46516" rIns="93031" bIns="46516" rtlCol="0" anchor="b"/>
          <a:lstStyle>
            <a:lvl1pPr algn="l">
              <a:defRPr sz="1200"/>
            </a:lvl1pPr>
          </a:lstStyle>
          <a:p>
            <a:endParaRPr lang="en-US"/>
          </a:p>
        </p:txBody>
      </p:sp>
      <p:sp>
        <p:nvSpPr>
          <p:cNvPr id="5" name="Slide Number Placeholder 4"/>
          <p:cNvSpPr>
            <a:spLocks noGrp="1"/>
          </p:cNvSpPr>
          <p:nvPr>
            <p:ph type="sldNum" sz="quarter" idx="3"/>
          </p:nvPr>
        </p:nvSpPr>
        <p:spPr>
          <a:xfrm>
            <a:off x="3963744" y="8817904"/>
            <a:ext cx="3032337" cy="464185"/>
          </a:xfrm>
          <a:prstGeom prst="rect">
            <a:avLst/>
          </a:prstGeom>
        </p:spPr>
        <p:txBody>
          <a:bodyPr vert="horz" lIns="93031" tIns="46516" rIns="93031" bIns="46516" rtlCol="0" anchor="b"/>
          <a:lstStyle>
            <a:lvl1pPr algn="r">
              <a:defRPr sz="1200"/>
            </a:lvl1pPr>
          </a:lstStyle>
          <a:p>
            <a:fld id="{DB94865D-C525-45E4-BEE3-A0BF10C23FD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2337" cy="464185"/>
          </a:xfrm>
          <a:prstGeom prst="rect">
            <a:avLst/>
          </a:prstGeom>
        </p:spPr>
        <p:txBody>
          <a:bodyPr vert="horz" lIns="93031" tIns="46516" rIns="93031" bIns="46516" rtlCol="0"/>
          <a:lstStyle>
            <a:lvl1pPr algn="l">
              <a:defRPr sz="1200"/>
            </a:lvl1pPr>
          </a:lstStyle>
          <a:p>
            <a:endParaRPr lang="en-US"/>
          </a:p>
        </p:txBody>
      </p:sp>
      <p:sp>
        <p:nvSpPr>
          <p:cNvPr id="3" name="Date Placeholder 2"/>
          <p:cNvSpPr>
            <a:spLocks noGrp="1"/>
          </p:cNvSpPr>
          <p:nvPr>
            <p:ph type="dt" idx="1"/>
          </p:nvPr>
        </p:nvSpPr>
        <p:spPr>
          <a:xfrm>
            <a:off x="3963744" y="0"/>
            <a:ext cx="3032337" cy="464185"/>
          </a:xfrm>
          <a:prstGeom prst="rect">
            <a:avLst/>
          </a:prstGeom>
        </p:spPr>
        <p:txBody>
          <a:bodyPr vert="horz" lIns="93031" tIns="46516" rIns="93031" bIns="46516" rtlCol="0"/>
          <a:lstStyle>
            <a:lvl1pPr algn="r">
              <a:defRPr sz="1200"/>
            </a:lvl1pPr>
          </a:lstStyle>
          <a:p>
            <a:fld id="{1AEEFE16-AE69-4CA2-9C06-83312900B5C0}" type="datetimeFigureOut">
              <a:rPr lang="en-US" smtClean="0"/>
              <a:pPr/>
              <a:t>9/24/2007</a:t>
            </a:fld>
            <a:endParaRPr lang="en-US"/>
          </a:p>
        </p:txBody>
      </p:sp>
      <p:sp>
        <p:nvSpPr>
          <p:cNvPr id="4" name="Slide Image Placeholder 3"/>
          <p:cNvSpPr>
            <a:spLocks noGrp="1" noRot="1" noChangeAspect="1"/>
          </p:cNvSpPr>
          <p:nvPr>
            <p:ph type="sldImg" idx="2"/>
          </p:nvPr>
        </p:nvSpPr>
        <p:spPr>
          <a:xfrm>
            <a:off x="1177925" y="696913"/>
            <a:ext cx="4641850" cy="3481387"/>
          </a:xfrm>
          <a:prstGeom prst="rect">
            <a:avLst/>
          </a:prstGeom>
          <a:noFill/>
          <a:ln w="12700">
            <a:solidFill>
              <a:prstClr val="black"/>
            </a:solidFill>
          </a:ln>
        </p:spPr>
        <p:txBody>
          <a:bodyPr vert="horz" lIns="93031" tIns="46516" rIns="93031" bIns="46516" rtlCol="0" anchor="ctr"/>
          <a:lstStyle/>
          <a:p>
            <a:endParaRPr lang="en-US"/>
          </a:p>
        </p:txBody>
      </p:sp>
      <p:sp>
        <p:nvSpPr>
          <p:cNvPr id="5" name="Notes Placeholder 4"/>
          <p:cNvSpPr>
            <a:spLocks noGrp="1"/>
          </p:cNvSpPr>
          <p:nvPr>
            <p:ph type="body" sz="quarter" idx="3"/>
          </p:nvPr>
        </p:nvSpPr>
        <p:spPr>
          <a:xfrm>
            <a:off x="699770" y="4409758"/>
            <a:ext cx="5598160" cy="4177665"/>
          </a:xfrm>
          <a:prstGeom prst="rect">
            <a:avLst/>
          </a:prstGeom>
        </p:spPr>
        <p:txBody>
          <a:bodyPr vert="horz" lIns="93031" tIns="46516" rIns="93031" bIns="465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32337" cy="464185"/>
          </a:xfrm>
          <a:prstGeom prst="rect">
            <a:avLst/>
          </a:prstGeom>
        </p:spPr>
        <p:txBody>
          <a:bodyPr vert="horz" lIns="93031" tIns="46516" rIns="93031" bIns="46516" rtlCol="0" anchor="b"/>
          <a:lstStyle>
            <a:lvl1pPr algn="l">
              <a:defRPr sz="1200"/>
            </a:lvl1pPr>
          </a:lstStyle>
          <a:p>
            <a:endParaRPr lang="en-US"/>
          </a:p>
        </p:txBody>
      </p:sp>
      <p:sp>
        <p:nvSpPr>
          <p:cNvPr id="7" name="Slide Number Placeholder 6"/>
          <p:cNvSpPr>
            <a:spLocks noGrp="1"/>
          </p:cNvSpPr>
          <p:nvPr>
            <p:ph type="sldNum" sz="quarter" idx="5"/>
          </p:nvPr>
        </p:nvSpPr>
        <p:spPr>
          <a:xfrm>
            <a:off x="3963744" y="8817904"/>
            <a:ext cx="3032337" cy="464185"/>
          </a:xfrm>
          <a:prstGeom prst="rect">
            <a:avLst/>
          </a:prstGeom>
        </p:spPr>
        <p:txBody>
          <a:bodyPr vert="horz" lIns="93031" tIns="46516" rIns="93031" bIns="46516" rtlCol="0" anchor="b"/>
          <a:lstStyle>
            <a:lvl1pPr algn="r">
              <a:defRPr sz="1200"/>
            </a:lvl1pPr>
          </a:lstStyle>
          <a:p>
            <a:fld id="{FAB2A866-CE6A-4486-98CC-8B1C2191281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Give</a:t>
            </a:r>
            <a:r>
              <a:rPr lang="en-US" baseline="0" dirty="0" smtClean="0"/>
              <a:t> a conc. Ex. Of intuition – all </a:t>
            </a:r>
            <a:r>
              <a:rPr lang="en-US" baseline="0" dirty="0" err="1" smtClean="0"/>
              <a:t>english</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Switch schema up</a:t>
            </a:r>
          </a:p>
          <a:p>
            <a:endParaRPr lang="en-US" dirty="0" smtClean="0"/>
          </a:p>
          <a:p>
            <a:r>
              <a:rPr lang="en-US" dirty="0" smtClean="0"/>
              <a:t>Make strikeout smaller</a:t>
            </a:r>
          </a:p>
          <a:p>
            <a:endParaRPr lang="en-US" dirty="0" smtClean="0"/>
          </a:p>
          <a:p>
            <a:r>
              <a:rPr lang="en-US" dirty="0" smtClean="0"/>
              <a:t>Remind</a:t>
            </a:r>
            <a:r>
              <a:rPr lang="en-US" baseline="0" dirty="0" smtClean="0"/>
              <a:t> where view comes from.</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Fix</a:t>
            </a:r>
            <a:r>
              <a:rPr lang="en-US" baseline="0" dirty="0" smtClean="0"/>
              <a:t> K and H here.</a:t>
            </a:r>
          </a:p>
          <a:p>
            <a:endParaRPr lang="en-US" baseline="0" dirty="0" smtClean="0"/>
          </a:p>
          <a:p>
            <a:r>
              <a:rPr lang="en-US" baseline="0" dirty="0" smtClean="0"/>
              <a:t>Recall the rated dish here.</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B2A866-CE6A-4486-98CC-8B1C21912812}"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Switch colors and</a:t>
            </a:r>
            <a:r>
              <a:rPr lang="en-US" baseline="0" dirty="0" smtClean="0"/>
              <a:t> fonts.</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Animate the</a:t>
            </a:r>
            <a:r>
              <a:rPr lang="en-US" baseline="0" dirty="0" smtClean="0"/>
              <a:t> graphs. Overlay log. And fix time.</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B2A866-CE6A-4486-98CC-8B1C21912812}"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B2A866-CE6A-4486-98CC-8B1C2191281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I’m going to tell you a bit about </a:t>
            </a:r>
            <a:r>
              <a:rPr lang="en-US" dirty="0" err="1" smtClean="0"/>
              <a:t>iLike</a:t>
            </a:r>
            <a:r>
              <a:rPr lang="en-US" dirty="0" smtClean="0"/>
              <a:t>, a Seattle area startup that was kind enough to let us poke around in their internals. This is a screen shot of the </a:t>
            </a:r>
            <a:r>
              <a:rPr lang="en-US" dirty="0" err="1" smtClean="0"/>
              <a:t>iLike</a:t>
            </a:r>
            <a:r>
              <a:rPr lang="en-US" dirty="0" smtClean="0"/>
              <a:t> toolbar, a service that integrates iTunes with social networks, including </a:t>
            </a:r>
            <a:r>
              <a:rPr lang="en-US" dirty="0" err="1" smtClean="0"/>
              <a:t>facebook</a:t>
            </a:r>
            <a:r>
              <a:rPr lang="en-US" dirty="0" smtClean="0"/>
              <a:t>. </a:t>
            </a:r>
            <a:r>
              <a:rPr lang="en-US" dirty="0" err="1" smtClean="0"/>
              <a:t>iLike</a:t>
            </a:r>
            <a:r>
              <a:rPr lang="en-US" dirty="0" smtClean="0"/>
              <a:t> currently has over 8 million users</a:t>
            </a:r>
            <a:r>
              <a:rPr lang="en-US" baseline="0" dirty="0" smtClean="0"/>
              <a:t> registered users.</a:t>
            </a:r>
            <a:endParaRPr lang="en-US" dirty="0" smtClean="0"/>
          </a:p>
          <a:p>
            <a:endParaRPr lang="en-US" dirty="0" smtClean="0"/>
          </a:p>
          <a:p>
            <a:r>
              <a:rPr lang="en-US" dirty="0" smtClean="0"/>
              <a:t>On the screen, while I am listening to music </a:t>
            </a:r>
            <a:r>
              <a:rPr lang="en-US" dirty="0" err="1" smtClean="0"/>
              <a:t>iLike</a:t>
            </a:r>
            <a:r>
              <a:rPr lang="en-US" baseline="0" dirty="0" smtClean="0"/>
              <a:t> tells </a:t>
            </a:r>
            <a:r>
              <a:rPr lang="en-US" dirty="0" smtClean="0"/>
              <a:t>me what other friends in my network are doing – for example I can see that </a:t>
            </a:r>
            <a:r>
              <a:rPr lang="en-US" dirty="0" err="1" smtClean="0"/>
              <a:t>Mikel</a:t>
            </a:r>
            <a:r>
              <a:rPr lang="en-US" dirty="0" smtClean="0"/>
              <a:t> E is online and currently listening to music. </a:t>
            </a:r>
          </a:p>
          <a:p>
            <a:endParaRPr lang="en-US" dirty="0" smtClean="0"/>
          </a:p>
          <a:p>
            <a:r>
              <a:rPr lang="en-US" dirty="0" smtClean="0"/>
              <a:t>If I click on the related tab, I can see recommendations for songs that are similar to the Coltrane song I’m currently playing. For example, it lists here a song by Miles Davis that I don’t have in my library, but is indeed similar. </a:t>
            </a:r>
          </a:p>
          <a:p>
            <a:endParaRPr lang="en-US" dirty="0" smtClean="0"/>
          </a:p>
          <a:p>
            <a:r>
              <a:rPr lang="en-US" dirty="0" smtClean="0"/>
              <a:t>To display related songs, I need to query a view that says if two songs are similar. Of course, for performance, this relation must be computed ahead of time.  It’s not just music similarity that needs to be computed, but they also support similarity between users, between bands, etc. The data for this similarity is constantly evolving. As a result, it is a natural candidate for materialized views: My application can declare a view, and the system should be able to maintain it. </a:t>
            </a:r>
          </a:p>
          <a:p>
            <a:endParaRPr lang="en-US" dirty="0" smtClean="0"/>
          </a:p>
          <a:p>
            <a:r>
              <a:rPr lang="en-US" dirty="0" smtClean="0"/>
              <a:t>All this data is used to provide interesting features, like telling me when a band I might like is playing in my local neighborhood.  So there are rich queries which must use this view to get good performance.  </a:t>
            </a:r>
          </a:p>
          <a:p>
            <a:r>
              <a:rPr lang="en-US" dirty="0" smtClean="0"/>
              <a:t>Of course, it’s possible to avoid using probabilistic materialized views, and instead roll custom code for each part of the application. </a:t>
            </a:r>
          </a:p>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AB2A866-CE6A-4486-98CC-8B1C21912812}"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Introduce toy</a:t>
            </a:r>
            <a:r>
              <a:rPr lang="en-US" baseline="0" dirty="0" smtClean="0"/>
              <a:t> data here.</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May drop this, if short on time.</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22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The</a:t>
            </a:r>
            <a:r>
              <a:rPr lang="en-US" baseline="0" dirty="0" smtClean="0"/>
              <a:t> catch: The views have </a:t>
            </a:r>
            <a:r>
              <a:rPr lang="en-US" baseline="0" dirty="0" err="1" smtClean="0"/>
              <a:t>probs</a:t>
            </a:r>
            <a:r>
              <a:rPr lang="en-US" baseline="0" dirty="0" smtClean="0"/>
              <a:t>, and to compute them we need lineage, which is … ,</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TOY:</a:t>
            </a:r>
            <a:r>
              <a:rPr lang="en-US" baseline="0" dirty="0" smtClean="0"/>
              <a:t> restaurant data. </a:t>
            </a:r>
            <a:r>
              <a:rPr lang="en-US" baseline="0" dirty="0" err="1" smtClean="0"/>
              <a:t>iLike</a:t>
            </a:r>
            <a:r>
              <a:rPr lang="en-US" baseline="0" dirty="0" smtClean="0"/>
              <a:t> too complicated. We’ll return to this in the evaluation.</a:t>
            </a:r>
          </a:p>
          <a:p>
            <a:pPr marL="228600" indent="-228600">
              <a:buAutoNum type="arabicPeriod"/>
            </a:pPr>
            <a:r>
              <a:rPr lang="en-US" baseline="0" dirty="0" smtClean="0"/>
              <a:t>Example of PDB, explain marginal prob.</a:t>
            </a:r>
          </a:p>
          <a:p>
            <a:pPr marL="228600" indent="-228600">
              <a:buAutoNum type="arabicPeriod"/>
            </a:pPr>
            <a:r>
              <a:rPr lang="en-US" baseline="0" dirty="0" smtClean="0"/>
              <a:t>Need to understand correlations: use BID</a:t>
            </a:r>
          </a:p>
          <a:p>
            <a:pPr marL="685800" lvl="1" indent="-228600">
              <a:buAutoNum type="arabicPeriod"/>
            </a:pPr>
            <a:r>
              <a:rPr lang="en-US" baseline="0" dirty="0" smtClean="0"/>
              <a:t>Blocks defined by possible worlds key, in each block only one choice</a:t>
            </a:r>
          </a:p>
          <a:p>
            <a:pPr marL="685800" lvl="1" indent="-228600">
              <a:buAutoNum type="arabicPeriod"/>
            </a:pPr>
            <a:r>
              <a:rPr lang="en-US" baseline="0" dirty="0" smtClean="0"/>
              <a:t>Across blocks </a:t>
            </a:r>
            <a:r>
              <a:rPr lang="en-US" i="1" baseline="0" dirty="0" smtClean="0"/>
              <a:t>independent.</a:t>
            </a:r>
          </a:p>
          <a:p>
            <a:pPr marL="228600" lvl="0" indent="-228600">
              <a:buAutoNum type="arabicPeriod"/>
            </a:pPr>
            <a:r>
              <a:rPr lang="en-US" i="0" baseline="0" dirty="0" smtClean="0"/>
              <a:t>Benefits of popularity</a:t>
            </a:r>
          </a:p>
          <a:p>
            <a:pPr marL="228600" lvl="0" indent="-228600">
              <a:buNone/>
            </a:pPr>
            <a:r>
              <a:rPr lang="en-US" i="0" baseline="0" dirty="0" smtClean="0"/>
              <a:t>-------</a:t>
            </a:r>
          </a:p>
          <a:p>
            <a:pPr marL="228600" lvl="0" indent="-228600">
              <a:buNone/>
            </a:pPr>
            <a:r>
              <a:rPr lang="en-US" i="0" baseline="0" dirty="0" smtClean="0"/>
              <a:t>Redo explanation – of how the </a:t>
            </a:r>
            <a:r>
              <a:rPr lang="en-US" i="0" baseline="0" dirty="0" err="1" smtClean="0"/>
              <a:t>tuples</a:t>
            </a:r>
            <a:r>
              <a:rPr lang="en-US" i="0" baseline="0" dirty="0" smtClean="0"/>
              <a:t> are correlated.</a:t>
            </a:r>
            <a:endParaRPr lang="en-US" i="0"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Walk through each. </a:t>
            </a:r>
          </a:p>
          <a:p>
            <a:pPr marL="685800" lvl="1" indent="-228600">
              <a:buAutoNum type="arabicPeriod"/>
            </a:pPr>
            <a:r>
              <a:rPr lang="en-US" dirty="0" smtClean="0"/>
              <a:t>Explain</a:t>
            </a:r>
            <a:r>
              <a:rPr lang="en-US" baseline="0" dirty="0" smtClean="0"/>
              <a:t> </a:t>
            </a:r>
            <a:r>
              <a:rPr lang="en-US" baseline="0" dirty="0" err="1" smtClean="0"/>
              <a:t>tuple</a:t>
            </a:r>
            <a:r>
              <a:rPr lang="en-US" baseline="0" dirty="0" smtClean="0"/>
              <a:t> independent table</a:t>
            </a:r>
          </a:p>
          <a:p>
            <a:pPr marL="685800" lvl="1" indent="-228600">
              <a:buAutoNum type="arabicPeriod"/>
            </a:pPr>
            <a:r>
              <a:rPr lang="en-US" baseline="0" dirty="0" smtClean="0"/>
              <a:t>Deterministic table</a:t>
            </a:r>
          </a:p>
          <a:p>
            <a:pPr marL="685800" lvl="1" indent="-228600">
              <a:buAutoNum type="arabicPeriod"/>
            </a:pPr>
            <a:r>
              <a:rPr lang="en-US" baseline="0" dirty="0" smtClean="0"/>
              <a:t>Table from previous slide.</a:t>
            </a:r>
          </a:p>
          <a:p>
            <a:pPr marL="228600" lvl="0" indent="-228600">
              <a:buAutoNum type="arabicPeriod"/>
            </a:pPr>
            <a:r>
              <a:rPr lang="en-US" baseline="0" dirty="0" smtClean="0"/>
              <a:t>Show view.</a:t>
            </a:r>
          </a:p>
          <a:p>
            <a:pPr marL="228600" lvl="0" indent="-228600">
              <a:buAutoNum type="arabicPeriod"/>
            </a:pPr>
            <a:r>
              <a:rPr lang="en-US" baseline="0" dirty="0" smtClean="0"/>
              <a:t>Can we understand this view </a:t>
            </a:r>
            <a:r>
              <a:rPr lang="en-US" baseline="0" dirty="0" err="1" smtClean="0"/>
              <a:t>w.o</a:t>
            </a:r>
            <a:r>
              <a:rPr lang="en-US" baseline="0" dirty="0" smtClean="0"/>
              <a:t>. lineage?</a:t>
            </a:r>
          </a:p>
          <a:p>
            <a:pPr marL="228600" lvl="0" indent="-228600">
              <a:buNone/>
            </a:pPr>
            <a:r>
              <a:rPr lang="en-US" baseline="0" dirty="0" smtClean="0"/>
              <a:t>-----</a:t>
            </a:r>
          </a:p>
          <a:p>
            <a:pPr marL="228600" lvl="0" indent="-228600">
              <a:buNone/>
            </a:pPr>
            <a:r>
              <a:rPr lang="en-US" baseline="0" dirty="0" smtClean="0"/>
              <a:t>- Remove or shrink </a:t>
            </a:r>
            <a:r>
              <a:rPr lang="en-US" baseline="0" dirty="0" err="1" smtClean="0"/>
              <a:t>irr</a:t>
            </a:r>
            <a:r>
              <a:rPr lang="en-US" baseline="0" dirty="0" smtClean="0"/>
              <a:t>. </a:t>
            </a:r>
            <a:r>
              <a:rPr lang="en-US" baseline="0" dirty="0" err="1" smtClean="0"/>
              <a:t>Tuples</a:t>
            </a:r>
            <a:r>
              <a:rPr lang="en-US" baseline="0" dirty="0" smtClean="0"/>
              <a:t> – (</a:t>
            </a:r>
            <a:r>
              <a:rPr lang="en-US" baseline="0" dirty="0" err="1" smtClean="0"/>
              <a:t>med,low</a:t>
            </a:r>
            <a:r>
              <a:rPr lang="en-US" baseline="0" dirty="0" smtClean="0"/>
              <a:t>) </a:t>
            </a:r>
          </a:p>
          <a:p>
            <a:pPr marL="228600" lvl="0" indent="-228600">
              <a:buFontTx/>
              <a:buChar char="-"/>
            </a:pPr>
            <a:r>
              <a:rPr lang="en-US" baseline="0" dirty="0" smtClean="0"/>
              <a:t>Keep </a:t>
            </a:r>
            <a:r>
              <a:rPr lang="en-US" baseline="0" dirty="0" err="1" smtClean="0"/>
              <a:t>english</a:t>
            </a:r>
            <a:r>
              <a:rPr lang="en-US" baseline="0" dirty="0" smtClean="0"/>
              <a:t> language for query. Add </a:t>
            </a:r>
            <a:r>
              <a:rPr lang="en-US" baseline="0" dirty="0" err="1" smtClean="0"/>
              <a:t>english</a:t>
            </a:r>
            <a:r>
              <a:rPr lang="en-US" baseline="0" dirty="0" smtClean="0"/>
              <a:t> for second query.</a:t>
            </a:r>
          </a:p>
          <a:p>
            <a:pPr marL="228600" lvl="0" indent="-228600">
              <a:buFontTx/>
              <a:buChar char="-"/>
            </a:pPr>
            <a:r>
              <a:rPr lang="en-US" baseline="0" dirty="0" smtClean="0"/>
              <a:t>Swap </a:t>
            </a:r>
            <a:r>
              <a:rPr lang="en-US" baseline="0" dirty="0" err="1" smtClean="0"/>
              <a:t>english</a:t>
            </a:r>
            <a:r>
              <a:rPr lang="en-US" baseline="0" dirty="0" smtClean="0"/>
              <a:t> and view</a:t>
            </a:r>
          </a:p>
          <a:p>
            <a:pPr marL="228600" lvl="0" indent="-228600">
              <a:buFontTx/>
              <a:buChar char="-"/>
            </a:pPr>
            <a:r>
              <a:rPr lang="en-US" baseline="0" dirty="0" smtClean="0"/>
              <a:t>Highlight boxes in different colors (make q1 dist.)</a:t>
            </a:r>
          </a:p>
        </p:txBody>
      </p:sp>
      <p:sp>
        <p:nvSpPr>
          <p:cNvPr id="4" name="Slide Number Placeholder 3"/>
          <p:cNvSpPr>
            <a:spLocks noGrp="1"/>
          </p:cNvSpPr>
          <p:nvPr>
            <p:ph type="sldNum" sz="quarter" idx="10"/>
          </p:nvPr>
        </p:nvSpPr>
        <p:spPr/>
        <p:txBody>
          <a:bodyPr/>
          <a:lstStyle/>
          <a:p>
            <a:fld id="{FAB2A866-CE6A-4486-98CC-8B1C2191281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Go slowly</a:t>
            </a:r>
            <a:r>
              <a:rPr lang="en-US" baseline="0" dirty="0" smtClean="0"/>
              <a:t> though each segment/</a:t>
            </a:r>
          </a:p>
          <a:p>
            <a:endParaRPr lang="en-US" baseline="0" dirty="0" smtClean="0"/>
          </a:p>
          <a:p>
            <a:r>
              <a:rPr lang="en-US" baseline="0" dirty="0" smtClean="0"/>
              <a:t>CHANGE NOTATION TO t \in V.</a:t>
            </a:r>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AB2A866-CE6A-4486-98CC-8B1C2191281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1" latinLnBrk="0" hangingPunct="1"/>
            <a:r>
              <a:rPr lang="en-US" dirty="0" err="1" smtClean="0"/>
              <a:t>Outine</a:t>
            </a:r>
            <a:r>
              <a:rPr lang="en-US" dirty="0" smtClean="0"/>
              <a:t> remain – third</a:t>
            </a:r>
          </a:p>
          <a:p>
            <a:pPr rtl="0" eaLnBrk="1" latinLnBrk="0" hangingPunct="1"/>
            <a:endParaRPr lang="en-US" dirty="0" smtClean="0"/>
          </a:p>
          <a:p>
            <a:pPr rtl="0" eaLnBrk="1" latinLnBrk="0" hangingPunct="1"/>
            <a:r>
              <a:rPr lang="en-US" dirty="0" smtClean="0"/>
              <a:t>Fix K &lt;=</a:t>
            </a:r>
            <a:r>
              <a:rPr lang="en-US" baseline="0" dirty="0" smtClean="0"/>
              <a:t> H.</a:t>
            </a:r>
          </a:p>
          <a:p>
            <a:pPr rtl="0" eaLnBrk="1" latinLnBrk="0" hangingPunct="1"/>
            <a:endParaRPr lang="en-US" baseline="0" dirty="0" smtClean="0"/>
          </a:p>
          <a:p>
            <a:pPr rtl="0" eaLnBrk="1" latinLnBrk="0" hangingPunct="1"/>
            <a:endParaRPr lang="en-US" dirty="0" smtClean="0"/>
          </a:p>
        </p:txBody>
      </p:sp>
      <p:sp>
        <p:nvSpPr>
          <p:cNvPr id="4" name="Slide Number Placeholder 3"/>
          <p:cNvSpPr>
            <a:spLocks noGrp="1"/>
          </p:cNvSpPr>
          <p:nvPr>
            <p:ph type="sldNum" sz="quarter" idx="10"/>
          </p:nvPr>
        </p:nvSpPr>
        <p:spPr/>
        <p:txBody>
          <a:bodyPr/>
          <a:lstStyle/>
          <a:p>
            <a:fld id="{FAB2A866-CE6A-4486-98CC-8B1C2191281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31E1ACC-5845-426A-8BFD-BC7086EC15E5}" type="datetime1">
              <a:rPr lang="en-US" smtClean="0"/>
              <a:pPr/>
              <a:t>9/24/2007</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73FB56F-8FA1-42B8-87B0-78364C6F1D2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44CCE82-BFFD-48D9-91F2-32DA88CA8F21}" type="datetime1">
              <a:rPr lang="en-US" smtClean="0"/>
              <a:pPr/>
              <a:t>9/24/2007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8B58008-D45D-41A1-AF8F-99963C0895EB}" type="datetime1">
              <a:rPr lang="en-US" smtClean="0"/>
              <a:pPr/>
              <a:t>9/24/2007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D9ECFF-8A53-4138-A87C-B28D16D827C1}" type="datetime1">
              <a:rPr lang="en-US" smtClean="0"/>
              <a:pPr/>
              <a:t>9/24/2007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88AC349-1179-4CF5-97A3-9E0A707D0EEE}" type="datetime1">
              <a:rPr lang="en-US" smtClean="0"/>
              <a:pPr/>
              <a:t>9/24/2007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0D3608-E53D-43D5-859E-F140CDEAB9FE}" type="datetime1">
              <a:rPr lang="en-US" smtClean="0"/>
              <a:pPr/>
              <a:t>9/24/2007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75C18E5E-F825-4377-B5A0-186B4907A327}" type="datetime1">
              <a:rPr lang="en-US" smtClean="0"/>
              <a:pPr/>
              <a:t>9/24/2007</a:t>
            </a:fld>
            <a:endParaRPr lang="en-US"/>
          </a:p>
        </p:txBody>
      </p:sp>
      <p:sp>
        <p:nvSpPr>
          <p:cNvPr id="27" name="Slide Number Placeholder 26"/>
          <p:cNvSpPr>
            <a:spLocks noGrp="1"/>
          </p:cNvSpPr>
          <p:nvPr>
            <p:ph type="sldNum" sz="quarter" idx="11"/>
          </p:nvPr>
        </p:nvSpPr>
        <p:spPr/>
        <p:txBody>
          <a:bodyPr rtlCol="0"/>
          <a:lstStyle/>
          <a:p>
            <a:fld id="{973FB56F-8FA1-42B8-87B0-78364C6F1D27}"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BFFC4098-6994-47C3-A600-79C6507A44D8}" type="datetime1">
              <a:rPr lang="en-US" smtClean="0"/>
              <a:pPr/>
              <a:t>9/24/2007</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973FB56F-8FA1-42B8-87B0-78364C6F1D2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B78F4-E9ED-4B7A-947B-9DDFC84630FB}" type="datetime1">
              <a:rPr lang="en-US" smtClean="0"/>
              <a:pPr/>
              <a:t>9/24/2007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DCAE86A-9A6D-47C5-BD9F-C53C1B49F726}" type="datetime1">
              <a:rPr lang="en-US" smtClean="0"/>
              <a:pPr/>
              <a:t>9/24/2007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A231319-90E6-4D31-B191-6A5AA970419F}" type="datetime1">
              <a:rPr lang="en-US" smtClean="0"/>
              <a:pPr/>
              <a:t>9/24/2007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3FB56F-8FA1-42B8-87B0-78364C6F1D2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E278820-2734-4599-AB59-3B697C6EDF53}" type="datetime1">
              <a:rPr lang="en-US" smtClean="0"/>
              <a:pPr/>
              <a:t>9/24/2007</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73FB56F-8FA1-42B8-87B0-78364C6F1D2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438400"/>
            <a:ext cx="7772400" cy="1143000"/>
          </a:xfrm>
        </p:spPr>
        <p:txBody>
          <a:bodyPr>
            <a:normAutofit fontScale="90000"/>
          </a:bodyPr>
          <a:lstStyle/>
          <a:p>
            <a:r>
              <a:rPr lang="en-US" dirty="0" smtClean="0"/>
              <a:t>Materialized Views in Probabilistic Databases </a:t>
            </a:r>
            <a:br>
              <a:rPr lang="en-US" dirty="0" smtClean="0"/>
            </a:br>
            <a:r>
              <a:rPr lang="en-US" sz="3600" dirty="0" smtClean="0"/>
              <a:t>for Information Exchange and Query Optimization</a:t>
            </a:r>
            <a:endParaRPr lang="en-US" sz="3600" dirty="0"/>
          </a:p>
        </p:txBody>
      </p:sp>
      <p:sp>
        <p:nvSpPr>
          <p:cNvPr id="3" name="Subtitle 2"/>
          <p:cNvSpPr>
            <a:spLocks noGrp="1"/>
          </p:cNvSpPr>
          <p:nvPr>
            <p:ph type="subTitle" idx="1"/>
          </p:nvPr>
        </p:nvSpPr>
        <p:spPr/>
        <p:txBody>
          <a:bodyPr>
            <a:normAutofit/>
          </a:bodyPr>
          <a:lstStyle/>
          <a:p>
            <a:r>
              <a:rPr lang="en-US" dirty="0" smtClean="0">
                <a:latin typeface="Arial" pitchFamily="34" charset="0"/>
              </a:rPr>
              <a:t>Christopher Re and Dan </a:t>
            </a:r>
            <a:r>
              <a:rPr lang="en-US" dirty="0" err="1" smtClean="0">
                <a:latin typeface="Arial" pitchFamily="34" charset="0"/>
              </a:rPr>
              <a:t>Suciu</a:t>
            </a:r>
            <a:endParaRPr lang="en-US" dirty="0" smtClean="0">
              <a:latin typeface="Arial" pitchFamily="34" charset="0"/>
            </a:endParaRPr>
          </a:p>
          <a:p>
            <a:r>
              <a:rPr lang="en-US" dirty="0" smtClean="0">
                <a:latin typeface="Arial" pitchFamily="34" charset="0"/>
              </a:rPr>
              <a:t>University of Washington</a:t>
            </a:r>
            <a:endParaRPr lang="en-US" dirty="0">
              <a:latin typeface="Arial" pitchFamily="34" charset="0"/>
            </a:endParaRPr>
          </a:p>
        </p:txBody>
      </p:sp>
      <p:sp>
        <p:nvSpPr>
          <p:cNvPr id="4" name="Slide Number Placeholder 3"/>
          <p:cNvSpPr>
            <a:spLocks noGrp="1"/>
          </p:cNvSpPr>
          <p:nvPr>
            <p:ph type="sldNum" sz="quarter" idx="12"/>
          </p:nvPr>
        </p:nvSpPr>
        <p:spPr/>
        <p:txBody>
          <a:bodyPr/>
          <a:lstStyle/>
          <a:p>
            <a:fld id="{973FB56F-8FA1-42B8-87B0-78364C6F1D27}"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K-“block Independence”</a:t>
            </a:r>
            <a:endParaRPr lang="en-US" dirty="0"/>
          </a:p>
        </p:txBody>
      </p:sp>
      <p:pic>
        <p:nvPicPr>
          <p:cNvPr id="4" name="Picture 3" descr="blockI.png"/>
          <p:cNvPicPr>
            <a:picLocks noChangeAspect="1"/>
          </p:cNvPicPr>
          <p:nvPr/>
        </p:nvPicPr>
        <p:blipFill>
          <a:blip r:embed="rId3" cstate="print"/>
          <a:stretch>
            <a:fillRect/>
          </a:stretch>
        </p:blipFill>
        <p:spPr>
          <a:xfrm>
            <a:off x="1524000" y="5437490"/>
            <a:ext cx="4800600" cy="1039510"/>
          </a:xfrm>
          <a:prstGeom prst="rect">
            <a:avLst/>
          </a:prstGeom>
        </p:spPr>
      </p:pic>
      <p:pic>
        <p:nvPicPr>
          <p:cNvPr id="5" name="Picture 4" descr="condoutput.png"/>
          <p:cNvPicPr>
            <a:picLocks noChangeAspect="1"/>
          </p:cNvPicPr>
          <p:nvPr/>
        </p:nvPicPr>
        <p:blipFill>
          <a:blip r:embed="rId4" cstate="print"/>
          <a:stretch>
            <a:fillRect/>
          </a:stretch>
        </p:blipFill>
        <p:spPr>
          <a:xfrm>
            <a:off x="0" y="4800600"/>
            <a:ext cx="8402611" cy="501444"/>
          </a:xfrm>
          <a:prstGeom prst="rect">
            <a:avLst/>
          </a:prstGeom>
        </p:spPr>
      </p:pic>
      <p:sp>
        <p:nvSpPr>
          <p:cNvPr id="6" name="TextBox 5"/>
          <p:cNvSpPr txBox="1"/>
          <p:nvPr/>
        </p:nvSpPr>
        <p:spPr>
          <a:xfrm>
            <a:off x="4267200" y="2057400"/>
            <a:ext cx="4953000" cy="461665"/>
          </a:xfrm>
          <a:prstGeom prst="rect">
            <a:avLst/>
          </a:prstGeom>
          <a:noFill/>
        </p:spPr>
        <p:txBody>
          <a:bodyPr wrap="square" rtlCol="0">
            <a:spAutoFit/>
          </a:bodyPr>
          <a:lstStyle/>
          <a:p>
            <a:r>
              <a:rPr lang="en-US" sz="2400" dirty="0" smtClean="0"/>
              <a:t>All </a:t>
            </a:r>
            <a:r>
              <a:rPr lang="en-US" sz="2400" dirty="0" err="1" smtClean="0"/>
              <a:t>tuples</a:t>
            </a:r>
            <a:r>
              <a:rPr lang="en-US" sz="2400" dirty="0" smtClean="0"/>
              <a:t> from distinct “blocks”</a:t>
            </a:r>
            <a:endParaRPr lang="en-US" sz="2400" dirty="0"/>
          </a:p>
        </p:txBody>
      </p:sp>
      <p:sp>
        <p:nvSpPr>
          <p:cNvPr id="7" name="TextBox 6"/>
          <p:cNvSpPr txBox="1"/>
          <p:nvPr/>
        </p:nvSpPr>
        <p:spPr>
          <a:xfrm>
            <a:off x="4419600" y="2667000"/>
            <a:ext cx="2514600" cy="457200"/>
          </a:xfrm>
          <a:prstGeom prst="rect">
            <a:avLst/>
          </a:prstGeom>
          <a:noFill/>
        </p:spPr>
        <p:txBody>
          <a:bodyPr wrap="square" rtlCol="0">
            <a:spAutoFit/>
          </a:bodyPr>
          <a:lstStyle/>
          <a:p>
            <a:r>
              <a:rPr lang="en-US" sz="2400" dirty="0" smtClean="0"/>
              <a:t>Multiply </a:t>
            </a:r>
            <a:r>
              <a:rPr lang="en-US" sz="2400" dirty="0" err="1" smtClean="0"/>
              <a:t>probs</a:t>
            </a:r>
            <a:endParaRPr lang="en-US" sz="2400" dirty="0"/>
          </a:p>
        </p:txBody>
      </p:sp>
      <p:sp>
        <p:nvSpPr>
          <p:cNvPr id="8" name="Slide Number Placeholder 7"/>
          <p:cNvSpPr>
            <a:spLocks noGrp="1"/>
          </p:cNvSpPr>
          <p:nvPr>
            <p:ph type="sldNum" sz="quarter" idx="12"/>
          </p:nvPr>
        </p:nvSpPr>
        <p:spPr/>
        <p:txBody>
          <a:bodyPr/>
          <a:lstStyle/>
          <a:p>
            <a:fld id="{973FB56F-8FA1-42B8-87B0-78364C6F1D27}" type="slidenum">
              <a:rPr lang="en-US" smtClean="0"/>
              <a:pPr/>
              <a:t>10</a:t>
            </a:fld>
            <a:endParaRPr lang="en-US"/>
          </a:p>
        </p:txBody>
      </p:sp>
      <p:graphicFrame>
        <p:nvGraphicFramePr>
          <p:cNvPr id="10" name="Content Placeholder 9"/>
          <p:cNvGraphicFramePr>
            <a:graphicFrameLocks noGrp="1"/>
          </p:cNvGraphicFramePr>
          <p:nvPr>
            <p:ph idx="1"/>
          </p:nvPr>
        </p:nvGraphicFramePr>
        <p:xfrm>
          <a:off x="1600200" y="2133600"/>
          <a:ext cx="1066800" cy="2286000"/>
        </p:xfrm>
        <a:graphic>
          <a:graphicData uri="http://schemas.openxmlformats.org/drawingml/2006/table">
            <a:tbl>
              <a:tblPr firstRow="1" bandRow="1">
                <a:tableStyleId>{5C22544A-7EE6-4342-B048-85BDC9FD1C3A}</a:tableStyleId>
              </a:tblPr>
              <a:tblGrid>
                <a:gridCol w="533400"/>
                <a:gridCol w="533400"/>
              </a:tblGrid>
              <a:tr h="370840">
                <a:tc>
                  <a:txBody>
                    <a:bodyPr/>
                    <a:lstStyle/>
                    <a:p>
                      <a:pPr algn="ctr"/>
                      <a:r>
                        <a:rPr lang="en-US" sz="2400" dirty="0" smtClean="0"/>
                        <a:t>K</a:t>
                      </a:r>
                      <a:endParaRPr lang="en-US" sz="2400" dirty="0"/>
                    </a:p>
                  </a:txBody>
                  <a:tcPr/>
                </a:tc>
                <a:tc>
                  <a:txBody>
                    <a:bodyPr/>
                    <a:lstStyle/>
                    <a:p>
                      <a:pPr algn="ctr"/>
                      <a:r>
                        <a:rPr lang="en-US" sz="2400" dirty="0" smtClean="0"/>
                        <a:t>A</a:t>
                      </a:r>
                      <a:endParaRPr lang="en-US" sz="2400" dirty="0"/>
                    </a:p>
                  </a:txBody>
                  <a:tcPr/>
                </a:tc>
              </a:tr>
              <a:tr h="370840">
                <a:tc>
                  <a:txBody>
                    <a:bodyPr/>
                    <a:lstStyle/>
                    <a:p>
                      <a:pPr algn="ctr"/>
                      <a:r>
                        <a:rPr lang="en-US" sz="2400" dirty="0" smtClean="0"/>
                        <a:t>1</a:t>
                      </a:r>
                      <a:endParaRPr lang="en-US" sz="2400" dirty="0"/>
                    </a:p>
                  </a:txBody>
                  <a:tcPr/>
                </a:tc>
                <a:tc>
                  <a:txBody>
                    <a:bodyPr/>
                    <a:lstStyle/>
                    <a:p>
                      <a:pPr algn="ctr"/>
                      <a:r>
                        <a:rPr lang="en-US" sz="2400" dirty="0" smtClean="0"/>
                        <a:t>a</a:t>
                      </a:r>
                      <a:endParaRPr lang="en-US" sz="2400" dirty="0"/>
                    </a:p>
                  </a:txBody>
                  <a:tcPr/>
                </a:tc>
              </a:tr>
              <a:tr h="370840">
                <a:tc>
                  <a:txBody>
                    <a:bodyPr/>
                    <a:lstStyle/>
                    <a:p>
                      <a:pPr algn="ctr"/>
                      <a:endParaRPr lang="en-US" sz="2400" dirty="0"/>
                    </a:p>
                  </a:txBody>
                  <a:tcPr/>
                </a:tc>
                <a:tc>
                  <a:txBody>
                    <a:bodyPr/>
                    <a:lstStyle/>
                    <a:p>
                      <a:pPr algn="ctr"/>
                      <a:r>
                        <a:rPr lang="en-US" sz="2400" dirty="0" smtClean="0"/>
                        <a:t>b</a:t>
                      </a:r>
                      <a:endParaRPr lang="en-US" sz="2400" dirty="0"/>
                    </a:p>
                  </a:txBody>
                  <a:tcPr/>
                </a:tc>
              </a:tr>
              <a:tr h="143192">
                <a:tc>
                  <a:txBody>
                    <a:bodyPr/>
                    <a:lstStyle/>
                    <a:p>
                      <a:pPr algn="ctr"/>
                      <a:r>
                        <a:rPr lang="en-US" sz="2400" dirty="0" smtClean="0"/>
                        <a:t>2</a:t>
                      </a:r>
                      <a:endParaRPr lang="en-US" sz="2400" dirty="0"/>
                    </a:p>
                  </a:txBody>
                  <a:tcPr/>
                </a:tc>
                <a:tc>
                  <a:txBody>
                    <a:bodyPr/>
                    <a:lstStyle/>
                    <a:p>
                      <a:pPr algn="ctr"/>
                      <a:r>
                        <a:rPr lang="en-US" sz="2400" dirty="0" smtClean="0"/>
                        <a:t>a</a:t>
                      </a:r>
                      <a:endParaRPr lang="en-US" sz="2400" dirty="0"/>
                    </a:p>
                  </a:txBody>
                  <a:tcPr/>
                </a:tc>
              </a:tr>
              <a:tr h="370840">
                <a:tc>
                  <a:txBody>
                    <a:bodyPr/>
                    <a:lstStyle/>
                    <a:p>
                      <a:pPr algn="ctr"/>
                      <a:endParaRPr lang="en-US" sz="2400" dirty="0"/>
                    </a:p>
                  </a:txBody>
                  <a:tcPr/>
                </a:tc>
                <a:tc>
                  <a:txBody>
                    <a:bodyPr/>
                    <a:lstStyle/>
                    <a:p>
                      <a:pPr algn="ctr"/>
                      <a:r>
                        <a:rPr lang="en-US" sz="2400" dirty="0" smtClean="0"/>
                        <a:t>b</a:t>
                      </a:r>
                      <a:endParaRPr lang="en-US" sz="2400" dirty="0"/>
                    </a:p>
                  </a:txBody>
                  <a:tcPr/>
                </a:tc>
              </a:tr>
            </a:tbl>
          </a:graphicData>
        </a:graphic>
      </p:graphicFrame>
      <p:sp>
        <p:nvSpPr>
          <p:cNvPr id="11" name="TextBox 10"/>
          <p:cNvSpPr txBox="1"/>
          <p:nvPr/>
        </p:nvSpPr>
        <p:spPr>
          <a:xfrm>
            <a:off x="2819400" y="2590800"/>
            <a:ext cx="762000" cy="461665"/>
          </a:xfrm>
          <a:prstGeom prst="rect">
            <a:avLst/>
          </a:prstGeom>
          <a:noFill/>
        </p:spPr>
        <p:txBody>
          <a:bodyPr wrap="square" rtlCol="0">
            <a:spAutoFit/>
          </a:bodyPr>
          <a:lstStyle/>
          <a:p>
            <a:r>
              <a:rPr lang="en-US" sz="2400" dirty="0" smtClean="0"/>
              <a:t>p1</a:t>
            </a:r>
            <a:endParaRPr lang="en-US" sz="2400" dirty="0"/>
          </a:p>
        </p:txBody>
      </p:sp>
      <p:sp>
        <p:nvSpPr>
          <p:cNvPr id="12" name="TextBox 11"/>
          <p:cNvSpPr txBox="1"/>
          <p:nvPr/>
        </p:nvSpPr>
        <p:spPr>
          <a:xfrm>
            <a:off x="2819400" y="3043535"/>
            <a:ext cx="762000" cy="461665"/>
          </a:xfrm>
          <a:prstGeom prst="rect">
            <a:avLst/>
          </a:prstGeom>
          <a:noFill/>
        </p:spPr>
        <p:txBody>
          <a:bodyPr wrap="square" rtlCol="0">
            <a:spAutoFit/>
          </a:bodyPr>
          <a:lstStyle/>
          <a:p>
            <a:r>
              <a:rPr lang="en-US" sz="2400" dirty="0" smtClean="0"/>
              <a:t>p2</a:t>
            </a:r>
            <a:endParaRPr lang="en-US" sz="2400" dirty="0"/>
          </a:p>
        </p:txBody>
      </p:sp>
      <p:sp>
        <p:nvSpPr>
          <p:cNvPr id="13" name="TextBox 12"/>
          <p:cNvSpPr txBox="1"/>
          <p:nvPr/>
        </p:nvSpPr>
        <p:spPr>
          <a:xfrm>
            <a:off x="2819400" y="3500735"/>
            <a:ext cx="762000" cy="461665"/>
          </a:xfrm>
          <a:prstGeom prst="rect">
            <a:avLst/>
          </a:prstGeom>
          <a:noFill/>
        </p:spPr>
        <p:txBody>
          <a:bodyPr wrap="square" rtlCol="0">
            <a:spAutoFit/>
          </a:bodyPr>
          <a:lstStyle/>
          <a:p>
            <a:r>
              <a:rPr lang="en-US" sz="2400" dirty="0" smtClean="0"/>
              <a:t>q1</a:t>
            </a:r>
            <a:endParaRPr lang="en-US" sz="2400" dirty="0"/>
          </a:p>
        </p:txBody>
      </p:sp>
      <p:sp>
        <p:nvSpPr>
          <p:cNvPr id="14" name="TextBox 13"/>
          <p:cNvSpPr txBox="1"/>
          <p:nvPr/>
        </p:nvSpPr>
        <p:spPr>
          <a:xfrm>
            <a:off x="2819400" y="3962400"/>
            <a:ext cx="762000" cy="461665"/>
          </a:xfrm>
          <a:prstGeom prst="rect">
            <a:avLst/>
          </a:prstGeom>
          <a:noFill/>
        </p:spPr>
        <p:txBody>
          <a:bodyPr wrap="square" rtlCol="0">
            <a:spAutoFit/>
          </a:bodyPr>
          <a:lstStyle/>
          <a:p>
            <a:r>
              <a:rPr lang="en-US" sz="2400" dirty="0" smtClean="0"/>
              <a:t>q2</a:t>
            </a:r>
            <a:endParaRPr lang="en-US" sz="2400" dirty="0"/>
          </a:p>
        </p:txBody>
      </p:sp>
      <p:sp>
        <p:nvSpPr>
          <p:cNvPr id="15" name="Left Brace 14"/>
          <p:cNvSpPr/>
          <p:nvPr/>
        </p:nvSpPr>
        <p:spPr>
          <a:xfrm>
            <a:off x="914400" y="2667000"/>
            <a:ext cx="502919" cy="838200"/>
          </a:xfrm>
          <a:prstGeom prst="lef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Right Brace 16"/>
          <p:cNvSpPr/>
          <p:nvPr/>
        </p:nvSpPr>
        <p:spPr>
          <a:xfrm>
            <a:off x="3352800" y="3581400"/>
            <a:ext cx="457200" cy="838200"/>
          </a:xfrm>
          <a:prstGeom prst="righ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Rounded Rectangle 17"/>
          <p:cNvSpPr/>
          <p:nvPr/>
        </p:nvSpPr>
        <p:spPr>
          <a:xfrm>
            <a:off x="914400" y="2590800"/>
            <a:ext cx="2743200" cy="457200"/>
          </a:xfrm>
          <a:prstGeom prst="roundRect">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914400" y="3962400"/>
            <a:ext cx="2743200" cy="457200"/>
          </a:xfrm>
          <a:prstGeom prst="roundRect">
            <a:avLst/>
          </a:prstGeom>
          <a:noFill/>
          <a:ln w="508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6172200" y="2600980"/>
            <a:ext cx="2590800" cy="523220"/>
          </a:xfrm>
          <a:prstGeom prst="rect">
            <a:avLst/>
          </a:prstGeom>
          <a:noFill/>
        </p:spPr>
        <p:txBody>
          <a:bodyPr wrap="square" rtlCol="0">
            <a:spAutoFit/>
          </a:bodyPr>
          <a:lstStyle/>
          <a:p>
            <a:pPr algn="ctr"/>
            <a:r>
              <a:rPr lang="en-US" sz="2800" dirty="0" smtClean="0"/>
              <a:t>p1 * q2</a:t>
            </a:r>
            <a:endParaRPr lang="en-US" sz="2800" dirty="0"/>
          </a:p>
        </p:txBody>
      </p:sp>
      <p:sp>
        <p:nvSpPr>
          <p:cNvPr id="22" name="Curved Right Arrow 21"/>
          <p:cNvSpPr/>
          <p:nvPr/>
        </p:nvSpPr>
        <p:spPr>
          <a:xfrm>
            <a:off x="3886200" y="2209800"/>
            <a:ext cx="457200" cy="6858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p:cNvSpPr txBox="1"/>
          <p:nvPr/>
        </p:nvSpPr>
        <p:spPr>
          <a:xfrm>
            <a:off x="4191000" y="3352800"/>
            <a:ext cx="4953000" cy="830997"/>
          </a:xfrm>
          <a:prstGeom prst="rect">
            <a:avLst/>
          </a:prstGeom>
          <a:noFill/>
        </p:spPr>
        <p:txBody>
          <a:bodyPr wrap="square" rtlCol="0">
            <a:spAutoFit/>
          </a:bodyPr>
          <a:lstStyle/>
          <a:p>
            <a:r>
              <a:rPr lang="en-US" sz="2400" u="sng" dirty="0" smtClean="0"/>
              <a:t>Intuition</a:t>
            </a:r>
            <a:r>
              <a:rPr lang="en-US" sz="2400" dirty="0" smtClean="0"/>
              <a:t>: Fails if </a:t>
            </a:r>
            <a:r>
              <a:rPr lang="en-US" sz="2400" dirty="0" err="1" smtClean="0"/>
              <a:t>tuples</a:t>
            </a:r>
            <a:r>
              <a:rPr lang="en-US" sz="2400" dirty="0" smtClean="0"/>
              <a:t> in different blocks </a:t>
            </a:r>
            <a:r>
              <a:rPr lang="en-US" sz="2400" i="1" dirty="0" smtClean="0"/>
              <a:t>depend</a:t>
            </a:r>
            <a:r>
              <a:rPr lang="en-US" sz="2400" dirty="0" smtClean="0"/>
              <a:t> on same </a:t>
            </a:r>
            <a:r>
              <a:rPr lang="en-US" sz="2400" dirty="0" err="1" smtClean="0"/>
              <a:t>tuple</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par>
                                <p:cTn id="28" presetID="1"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childTnLst>
                                </p:cTn>
                              </p:par>
                            </p:childTnLst>
                          </p:cTn>
                        </p:par>
                        <p:par>
                          <p:cTn id="30" fill="hold">
                            <p:stCondLst>
                              <p:cond delay="500"/>
                            </p:stCondLst>
                            <p:childTnLst>
                              <p:par>
                                <p:cTn id="31" presetID="2" presetClass="entr" presetSubtype="4"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5" grpId="0" animBg="1"/>
      <p:bldP spid="17" grpId="0" animBg="1"/>
      <p:bldP spid="18" grpId="0" animBg="1"/>
      <p:bldP spid="19" grpId="0" animBg="1"/>
      <p:bldP spid="21" grpId="0"/>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Critical </a:t>
            </a:r>
            <a:r>
              <a:rPr lang="en-US" dirty="0" err="1" smtClean="0"/>
              <a:t>tuples</a:t>
            </a:r>
            <a:endParaRPr lang="en-US" dirty="0"/>
          </a:p>
        </p:txBody>
      </p:sp>
      <p:sp>
        <p:nvSpPr>
          <p:cNvPr id="3" name="Content Placeholder 2"/>
          <p:cNvSpPr>
            <a:spLocks noGrp="1"/>
          </p:cNvSpPr>
          <p:nvPr>
            <p:ph idx="1"/>
          </p:nvPr>
        </p:nvSpPr>
        <p:spPr>
          <a:xfrm>
            <a:off x="0" y="2133600"/>
            <a:ext cx="4953000" cy="4343400"/>
          </a:xfrm>
        </p:spPr>
        <p:txBody>
          <a:bodyPr>
            <a:normAutofit/>
          </a:bodyPr>
          <a:lstStyle/>
          <a:p>
            <a:r>
              <a:rPr lang="en-US" u="sng" dirty="0" smtClean="0"/>
              <a:t>Preliminary notion</a:t>
            </a:r>
            <a:endParaRPr lang="en-US" dirty="0" smtClean="0"/>
          </a:p>
          <a:p>
            <a:pPr lvl="1"/>
            <a:r>
              <a:rPr lang="en-US" u="sng" dirty="0" smtClean="0"/>
              <a:t>Def</a:t>
            </a:r>
            <a:r>
              <a:rPr lang="en-US" dirty="0" smtClean="0"/>
              <a:t>: t is a </a:t>
            </a:r>
            <a:r>
              <a:rPr lang="en-US" i="1" dirty="0" smtClean="0"/>
              <a:t>disjoint critical </a:t>
            </a:r>
            <a:r>
              <a:rPr lang="en-US" i="1" dirty="0" err="1" smtClean="0"/>
              <a:t>tuple</a:t>
            </a:r>
            <a:r>
              <a:rPr lang="en-US" i="1" dirty="0" smtClean="0"/>
              <a:t> </a:t>
            </a:r>
            <a:r>
              <a:rPr lang="en-US" dirty="0" smtClean="0"/>
              <a:t>for a Boolean view V() if exists W</a:t>
            </a:r>
          </a:p>
        </p:txBody>
      </p:sp>
      <p:graphicFrame>
        <p:nvGraphicFramePr>
          <p:cNvPr id="6" name="Table 5"/>
          <p:cNvGraphicFramePr>
            <a:graphicFrameLocks noGrp="1"/>
          </p:cNvGraphicFramePr>
          <p:nvPr/>
        </p:nvGraphicFramePr>
        <p:xfrm>
          <a:off x="3505200" y="5334000"/>
          <a:ext cx="1676400" cy="731520"/>
        </p:xfrm>
        <a:graphic>
          <a:graphicData uri="http://schemas.openxmlformats.org/drawingml/2006/table">
            <a:tbl>
              <a:tblPr firstRow="1" bandRow="1">
                <a:tableStyleId>{5C22544A-7EE6-4342-B048-85BDC9FD1C3A}</a:tableStyleId>
              </a:tblPr>
              <a:tblGrid>
                <a:gridCol w="762000"/>
                <a:gridCol w="914400"/>
              </a:tblGrid>
              <a:tr h="357352">
                <a:tc>
                  <a:txBody>
                    <a:bodyPr/>
                    <a:lstStyle/>
                    <a:p>
                      <a:r>
                        <a:rPr lang="en-US" dirty="0" smtClean="0"/>
                        <a:t>Rest</a:t>
                      </a:r>
                      <a:endParaRPr lang="en-US" dirty="0"/>
                    </a:p>
                  </a:txBody>
                  <a:tcPr/>
                </a:tc>
                <a:tc>
                  <a:txBody>
                    <a:bodyPr/>
                    <a:lstStyle/>
                    <a:p>
                      <a:r>
                        <a:rPr lang="en-US" dirty="0" smtClean="0"/>
                        <a:t>Dish</a:t>
                      </a:r>
                      <a:endParaRPr lang="en-US" dirty="0"/>
                    </a:p>
                  </a:txBody>
                  <a:tcPr/>
                </a:tc>
              </a:tr>
              <a:tr h="252248">
                <a:tc>
                  <a:txBody>
                    <a:bodyPr/>
                    <a:lstStyle/>
                    <a:p>
                      <a:r>
                        <a:rPr lang="en-US" dirty="0" smtClean="0"/>
                        <a:t>D. L</a:t>
                      </a:r>
                      <a:endParaRPr lang="en-US" dirty="0"/>
                    </a:p>
                  </a:txBody>
                  <a:tcPr/>
                </a:tc>
                <a:tc>
                  <a:txBody>
                    <a:bodyPr/>
                    <a:lstStyle/>
                    <a:p>
                      <a:r>
                        <a:rPr lang="en-US" dirty="0" smtClean="0"/>
                        <a:t>Crab</a:t>
                      </a:r>
                      <a:endParaRPr lang="en-US" dirty="0"/>
                    </a:p>
                  </a:txBody>
                  <a:tcPr/>
                </a:tc>
              </a:tr>
            </a:tbl>
          </a:graphicData>
        </a:graphic>
      </p:graphicFrame>
      <p:graphicFrame>
        <p:nvGraphicFramePr>
          <p:cNvPr id="7" name="Table 6"/>
          <p:cNvGraphicFramePr>
            <a:graphicFrameLocks noGrp="1"/>
          </p:cNvGraphicFramePr>
          <p:nvPr/>
        </p:nvGraphicFramePr>
        <p:xfrm>
          <a:off x="5715000" y="5334000"/>
          <a:ext cx="3047999" cy="731520"/>
        </p:xfrm>
        <a:graphic>
          <a:graphicData uri="http://schemas.openxmlformats.org/drawingml/2006/table">
            <a:tbl>
              <a:tblPr firstRow="1" bandRow="1">
                <a:tableStyleId>{5C22544A-7EE6-4342-B048-85BDC9FD1C3A}</a:tableStyleId>
              </a:tblPr>
              <a:tblGrid>
                <a:gridCol w="933450"/>
                <a:gridCol w="1238943"/>
                <a:gridCol w="875606"/>
              </a:tblGrid>
              <a:tr h="333375">
                <a:tc>
                  <a:txBody>
                    <a:bodyPr/>
                    <a:lstStyle/>
                    <a:p>
                      <a:pPr algn="ctr"/>
                      <a:r>
                        <a:rPr lang="en-US" dirty="0" smtClean="0"/>
                        <a:t>Chef</a:t>
                      </a:r>
                      <a:endParaRPr lang="en-US" dirty="0"/>
                    </a:p>
                  </a:txBody>
                  <a:tcPr/>
                </a:tc>
                <a:tc>
                  <a:txBody>
                    <a:bodyPr/>
                    <a:lstStyle/>
                    <a:p>
                      <a:pPr algn="ctr"/>
                      <a:r>
                        <a:rPr lang="en-US" dirty="0" smtClean="0"/>
                        <a:t>Dish</a:t>
                      </a:r>
                      <a:endParaRPr lang="en-US" dirty="0"/>
                    </a:p>
                  </a:txBody>
                  <a:tcPr/>
                </a:tc>
                <a:tc>
                  <a:txBody>
                    <a:bodyPr/>
                    <a:lstStyle/>
                    <a:p>
                      <a:pPr algn="ctr"/>
                      <a:r>
                        <a:rPr lang="en-US" dirty="0" smtClean="0"/>
                        <a:t>Rate</a:t>
                      </a:r>
                      <a:endParaRPr lang="en-US" dirty="0"/>
                    </a:p>
                  </a:txBody>
                  <a:tcPr/>
                </a:tc>
              </a:tr>
              <a:tr h="333375">
                <a:tc>
                  <a:txBody>
                    <a:bodyPr/>
                    <a:lstStyle/>
                    <a:p>
                      <a:pPr algn="ctr"/>
                      <a:r>
                        <a:rPr lang="en-US" dirty="0" smtClean="0"/>
                        <a:t>TD</a:t>
                      </a:r>
                      <a:endParaRPr lang="en-US" dirty="0"/>
                    </a:p>
                  </a:txBody>
                  <a:tcPr/>
                </a:tc>
                <a:tc>
                  <a:txBody>
                    <a:bodyPr/>
                    <a:lstStyle/>
                    <a:p>
                      <a:pPr algn="ctr"/>
                      <a:r>
                        <a:rPr lang="en-US" dirty="0" smtClean="0"/>
                        <a:t>Crab</a:t>
                      </a:r>
                      <a:endParaRPr lang="en-US" dirty="0"/>
                    </a:p>
                  </a:txBody>
                  <a:tcPr/>
                </a:tc>
                <a:tc>
                  <a:txBody>
                    <a:bodyPr/>
                    <a:lstStyle/>
                    <a:p>
                      <a:pPr algn="ctr"/>
                      <a:r>
                        <a:rPr lang="en-US" dirty="0" smtClean="0"/>
                        <a:t>High</a:t>
                      </a:r>
                      <a:endParaRPr lang="en-US" dirty="0"/>
                    </a:p>
                  </a:txBody>
                  <a:tcPr/>
                </a:tc>
              </a:tr>
            </a:tbl>
          </a:graphicData>
        </a:graphic>
      </p:graphicFrame>
      <p:sp>
        <p:nvSpPr>
          <p:cNvPr id="8" name="TextBox 7"/>
          <p:cNvSpPr txBox="1"/>
          <p:nvPr/>
        </p:nvSpPr>
        <p:spPr>
          <a:xfrm>
            <a:off x="457200" y="6096000"/>
            <a:ext cx="2667000" cy="400110"/>
          </a:xfrm>
          <a:prstGeom prst="rect">
            <a:avLst/>
          </a:prstGeom>
          <a:noFill/>
        </p:spPr>
        <p:txBody>
          <a:bodyPr wrap="square" rtlCol="0">
            <a:spAutoFit/>
          </a:bodyPr>
          <a:lstStyle/>
          <a:p>
            <a:r>
              <a:rPr lang="en-US" sz="2000" dirty="0" smtClean="0"/>
              <a:t>W(</a:t>
            </a:r>
            <a:r>
              <a:rPr lang="en-US" sz="2000" u="sng" dirty="0" smtClean="0"/>
              <a:t>Chef, Restaurant</a:t>
            </a:r>
            <a:r>
              <a:rPr lang="en-US" sz="2000" dirty="0" smtClean="0"/>
              <a:t>)</a:t>
            </a:r>
            <a:endParaRPr lang="en-US" sz="2000" dirty="0"/>
          </a:p>
        </p:txBody>
      </p:sp>
      <p:sp>
        <p:nvSpPr>
          <p:cNvPr id="9" name="TextBox 8"/>
          <p:cNvSpPr txBox="1"/>
          <p:nvPr/>
        </p:nvSpPr>
        <p:spPr>
          <a:xfrm>
            <a:off x="3200400" y="6096000"/>
            <a:ext cx="3124200" cy="381000"/>
          </a:xfrm>
          <a:prstGeom prst="rect">
            <a:avLst/>
          </a:prstGeom>
          <a:noFill/>
        </p:spPr>
        <p:txBody>
          <a:bodyPr wrap="square" rtlCol="0">
            <a:spAutoFit/>
          </a:bodyPr>
          <a:lstStyle/>
          <a:p>
            <a:r>
              <a:rPr lang="en-US" dirty="0" smtClean="0"/>
              <a:t>S(</a:t>
            </a:r>
            <a:r>
              <a:rPr lang="en-US" dirty="0" err="1" smtClean="0"/>
              <a:t>Restaurant,Dish</a:t>
            </a:r>
            <a:r>
              <a:rPr lang="en-US" dirty="0" smtClean="0"/>
              <a:t>)</a:t>
            </a:r>
            <a:endParaRPr lang="en-US" dirty="0"/>
          </a:p>
        </p:txBody>
      </p:sp>
      <p:sp>
        <p:nvSpPr>
          <p:cNvPr id="10" name="TextBox 9"/>
          <p:cNvSpPr txBox="1"/>
          <p:nvPr/>
        </p:nvSpPr>
        <p:spPr>
          <a:xfrm>
            <a:off x="6019800" y="6096000"/>
            <a:ext cx="2438400" cy="369332"/>
          </a:xfrm>
          <a:prstGeom prst="rect">
            <a:avLst/>
          </a:prstGeom>
          <a:noFill/>
        </p:spPr>
        <p:txBody>
          <a:bodyPr wrap="square" rtlCol="0">
            <a:spAutoFit/>
          </a:bodyPr>
          <a:lstStyle/>
          <a:p>
            <a:r>
              <a:rPr lang="en-US" dirty="0" smtClean="0"/>
              <a:t>R(</a:t>
            </a:r>
            <a:r>
              <a:rPr lang="en-US" u="sng" dirty="0" err="1" smtClean="0"/>
              <a:t>Chef,Dish</a:t>
            </a:r>
            <a:r>
              <a:rPr lang="en-US" dirty="0" err="1" smtClean="0"/>
              <a:t>,Rate</a:t>
            </a:r>
            <a:r>
              <a:rPr lang="en-US" dirty="0" smtClean="0"/>
              <a:t>)</a:t>
            </a:r>
            <a:endParaRPr lang="en-US" dirty="0"/>
          </a:p>
        </p:txBody>
      </p:sp>
      <p:sp>
        <p:nvSpPr>
          <p:cNvPr id="11" name="TextBox 10"/>
          <p:cNvSpPr txBox="1"/>
          <p:nvPr/>
        </p:nvSpPr>
        <p:spPr>
          <a:xfrm>
            <a:off x="609600" y="4572000"/>
            <a:ext cx="7772400" cy="461665"/>
          </a:xfrm>
          <a:prstGeom prst="rect">
            <a:avLst/>
          </a:prstGeom>
          <a:noFill/>
        </p:spPr>
        <p:txBody>
          <a:bodyPr wrap="square" rtlCol="0">
            <a:spAutoFit/>
          </a:bodyPr>
          <a:lstStyle/>
          <a:p>
            <a:r>
              <a:rPr lang="en-US" sz="2400" dirty="0" smtClean="0"/>
              <a:t>V() :- W(</a:t>
            </a:r>
            <a:r>
              <a:rPr lang="en-US" sz="2400" u="sng" dirty="0" smtClean="0"/>
              <a:t>‘TD’,’DL’</a:t>
            </a:r>
            <a:r>
              <a:rPr lang="en-US" sz="2400" dirty="0" smtClean="0"/>
              <a:t>),S(‘</a:t>
            </a:r>
            <a:r>
              <a:rPr lang="en-US" sz="2400" dirty="0" err="1" smtClean="0"/>
              <a:t>DL’,d</a:t>
            </a:r>
            <a:r>
              <a:rPr lang="en-US" sz="2400" dirty="0" smtClean="0"/>
              <a:t>),R(</a:t>
            </a:r>
            <a:r>
              <a:rPr lang="en-US" sz="2400" u="sng" dirty="0" smtClean="0"/>
              <a:t>‘</a:t>
            </a:r>
            <a:r>
              <a:rPr lang="en-US" sz="2400" u="sng" dirty="0" err="1" smtClean="0"/>
              <a:t>TD’,d</a:t>
            </a:r>
            <a:r>
              <a:rPr lang="en-US" sz="2400" dirty="0" err="1" smtClean="0"/>
              <a:t>,’High</a:t>
            </a:r>
            <a:r>
              <a:rPr lang="en-US" sz="2400" dirty="0" smtClean="0"/>
              <a:t>’)</a:t>
            </a:r>
            <a:endParaRPr lang="en-US" sz="2400" dirty="0"/>
          </a:p>
        </p:txBody>
      </p:sp>
      <p:sp>
        <p:nvSpPr>
          <p:cNvPr id="17" name="TextBox 16"/>
          <p:cNvSpPr txBox="1"/>
          <p:nvPr/>
        </p:nvSpPr>
        <p:spPr>
          <a:xfrm>
            <a:off x="4419600" y="1981200"/>
            <a:ext cx="4724400" cy="461665"/>
          </a:xfrm>
          <a:prstGeom prst="rect">
            <a:avLst/>
          </a:prstGeom>
          <a:noFill/>
        </p:spPr>
        <p:txBody>
          <a:bodyPr wrap="square" rtlCol="0">
            <a:spAutoFit/>
          </a:bodyPr>
          <a:lstStyle/>
          <a:p>
            <a:r>
              <a:rPr lang="en-US" sz="2400" i="1" dirty="0" smtClean="0"/>
              <a:t>all </a:t>
            </a:r>
            <a:r>
              <a:rPr lang="en-US" sz="2400" i="1" dirty="0" err="1" smtClean="0"/>
              <a:t>tuples</a:t>
            </a:r>
            <a:r>
              <a:rPr lang="en-US" sz="2400" i="1" dirty="0" smtClean="0"/>
              <a:t> are disjoint critical</a:t>
            </a:r>
            <a:endParaRPr lang="en-US" sz="2400" i="1" dirty="0"/>
          </a:p>
        </p:txBody>
      </p:sp>
      <p:pic>
        <p:nvPicPr>
          <p:cNvPr id="13" name="Picture 12" descr="crit.png"/>
          <p:cNvPicPr>
            <a:picLocks noChangeAspect="1"/>
          </p:cNvPicPr>
          <p:nvPr/>
        </p:nvPicPr>
        <p:blipFill>
          <a:blip r:embed="rId3" cstate="print"/>
          <a:stretch>
            <a:fillRect/>
          </a:stretch>
        </p:blipFill>
        <p:spPr>
          <a:xfrm>
            <a:off x="0" y="3891131"/>
            <a:ext cx="4953000" cy="452269"/>
          </a:xfrm>
          <a:prstGeom prst="rect">
            <a:avLst/>
          </a:prstGeom>
        </p:spPr>
      </p:pic>
      <p:sp>
        <p:nvSpPr>
          <p:cNvPr id="15" name="Rounded Rectangle 14"/>
          <p:cNvSpPr/>
          <p:nvPr/>
        </p:nvSpPr>
        <p:spPr>
          <a:xfrm>
            <a:off x="381000" y="5257800"/>
            <a:ext cx="8610600" cy="1371600"/>
          </a:xfrm>
          <a:prstGeom prst="roundRect">
            <a:avLst>
              <a:gd name="adj" fmla="val 3851"/>
            </a:avLst>
          </a:prstGeom>
          <a:noFill/>
          <a:ln w="63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lide Number Placeholder 15"/>
          <p:cNvSpPr>
            <a:spLocks noGrp="1"/>
          </p:cNvSpPr>
          <p:nvPr>
            <p:ph type="sldNum" sz="quarter" idx="12"/>
          </p:nvPr>
        </p:nvSpPr>
        <p:spPr/>
        <p:txBody>
          <a:bodyPr/>
          <a:lstStyle/>
          <a:p>
            <a:fld id="{973FB56F-8FA1-42B8-87B0-78364C6F1D27}" type="slidenum">
              <a:rPr lang="en-US" smtClean="0"/>
              <a:pPr/>
              <a:t>11</a:t>
            </a:fld>
            <a:endParaRPr lang="en-US"/>
          </a:p>
        </p:txBody>
      </p:sp>
      <p:sp>
        <p:nvSpPr>
          <p:cNvPr id="18" name="TextBox 17"/>
          <p:cNvSpPr txBox="1"/>
          <p:nvPr/>
        </p:nvSpPr>
        <p:spPr>
          <a:xfrm>
            <a:off x="6629400" y="3657600"/>
            <a:ext cx="1752600" cy="461665"/>
          </a:xfrm>
          <a:prstGeom prst="rect">
            <a:avLst/>
          </a:prstGeom>
          <a:noFill/>
          <a:ln w="25400">
            <a:solidFill>
              <a:schemeClr val="accent1">
                <a:shade val="50000"/>
              </a:schemeClr>
            </a:solidFill>
          </a:ln>
        </p:spPr>
        <p:txBody>
          <a:bodyPr wrap="square" rtlCol="0">
            <a:spAutoFit/>
          </a:bodyPr>
          <a:lstStyle/>
          <a:p>
            <a:pPr algn="ctr"/>
            <a:r>
              <a:rPr lang="en-US" sz="2400" dirty="0" smtClean="0"/>
              <a:t>a world, W</a:t>
            </a:r>
            <a:endParaRPr lang="en-US" sz="2400" dirty="0"/>
          </a:p>
        </p:txBody>
      </p:sp>
      <p:cxnSp>
        <p:nvCxnSpPr>
          <p:cNvPr id="20" name="Straight Arrow Connector 19"/>
          <p:cNvCxnSpPr/>
          <p:nvPr/>
        </p:nvCxnSpPr>
        <p:spPr>
          <a:xfrm rot="5400000">
            <a:off x="7010400" y="4724400"/>
            <a:ext cx="914400"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graphicFrame>
        <p:nvGraphicFramePr>
          <p:cNvPr id="19" name="Table 18"/>
          <p:cNvGraphicFramePr>
            <a:graphicFrameLocks noGrp="1"/>
          </p:cNvGraphicFramePr>
          <p:nvPr/>
        </p:nvGraphicFramePr>
        <p:xfrm>
          <a:off x="762000" y="5334000"/>
          <a:ext cx="1524000" cy="731520"/>
        </p:xfrm>
        <a:graphic>
          <a:graphicData uri="http://schemas.openxmlformats.org/drawingml/2006/table">
            <a:tbl>
              <a:tblPr firstRow="1" bandRow="1">
                <a:tableStyleId>{5C22544A-7EE6-4342-B048-85BDC9FD1C3A}</a:tableStyleId>
              </a:tblPr>
              <a:tblGrid>
                <a:gridCol w="762000"/>
                <a:gridCol w="762000"/>
              </a:tblGrid>
              <a:tr h="342900">
                <a:tc>
                  <a:txBody>
                    <a:bodyPr/>
                    <a:lstStyle/>
                    <a:p>
                      <a:r>
                        <a:rPr lang="en-US" dirty="0" smtClean="0"/>
                        <a:t>Chef</a:t>
                      </a:r>
                      <a:endParaRPr lang="en-US" dirty="0"/>
                    </a:p>
                  </a:txBody>
                  <a:tcPr/>
                </a:tc>
                <a:tc>
                  <a:txBody>
                    <a:bodyPr/>
                    <a:lstStyle/>
                    <a:p>
                      <a:r>
                        <a:rPr lang="en-US" dirty="0" smtClean="0"/>
                        <a:t>Rest</a:t>
                      </a:r>
                      <a:endParaRPr lang="en-US" dirty="0"/>
                    </a:p>
                  </a:txBody>
                  <a:tcPr/>
                </a:tc>
              </a:tr>
              <a:tr h="342900">
                <a:tc>
                  <a:txBody>
                    <a:bodyPr/>
                    <a:lstStyle/>
                    <a:p>
                      <a:r>
                        <a:rPr lang="en-US" dirty="0" smtClean="0"/>
                        <a:t>TD</a:t>
                      </a:r>
                      <a:endParaRPr lang="en-US" dirty="0"/>
                    </a:p>
                  </a:txBody>
                  <a:tcPr/>
                </a:tc>
                <a:tc>
                  <a:txBody>
                    <a:bodyPr/>
                    <a:lstStyle/>
                    <a:p>
                      <a:r>
                        <a:rPr lang="en-US" dirty="0" smtClean="0"/>
                        <a:t>DL</a:t>
                      </a:r>
                      <a:endParaRPr lang="en-US" dirty="0"/>
                    </a:p>
                  </a:txBody>
                  <a:tcPr/>
                </a:tc>
              </a:tr>
            </a:tbl>
          </a:graphicData>
        </a:graphic>
      </p:graphicFrame>
      <p:sp>
        <p:nvSpPr>
          <p:cNvPr id="22" name="Multiply 21"/>
          <p:cNvSpPr/>
          <p:nvPr/>
        </p:nvSpPr>
        <p:spPr>
          <a:xfrm>
            <a:off x="6629400" y="5257800"/>
            <a:ext cx="1295400" cy="838200"/>
          </a:xfrm>
          <a:prstGeom prst="mathMultiply">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1+#ppt_w/2"/>
                                          </p:val>
                                        </p:tav>
                                        <p:tav tm="100000">
                                          <p:val>
                                            <p:strVal val="#ppt_x"/>
                                          </p:val>
                                        </p:tav>
                                      </p:tavLst>
                                    </p:anim>
                                    <p:anim calcmode="lin" valueType="num">
                                      <p:cBhvr additive="base">
                                        <p:cTn id="12" dur="500" fill="hold"/>
                                        <p:tgtEl>
                                          <p:spTgt spid="9"/>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1+#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1+#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500" fill="hold"/>
                                        <p:tgtEl>
                                          <p:spTgt spid="19"/>
                                        </p:tgtEl>
                                        <p:attrNameLst>
                                          <p:attrName>ppt_x</p:attrName>
                                        </p:attrNameLst>
                                      </p:cBhvr>
                                      <p:tavLst>
                                        <p:tav tm="0">
                                          <p:val>
                                            <p:strVal val="1+#ppt_w/2"/>
                                          </p:val>
                                        </p:tav>
                                        <p:tav tm="100000">
                                          <p:val>
                                            <p:strVal val="#ppt_x"/>
                                          </p:val>
                                        </p:tav>
                                      </p:tavLst>
                                    </p:anim>
                                    <p:anim calcmode="lin" valueType="num">
                                      <p:cBhvr additive="base">
                                        <p:cTn id="36" dur="500" fill="hold"/>
                                        <p:tgtEl>
                                          <p:spTgt spid="19"/>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7">
                                            <p:txEl>
                                              <p:pRg st="0" end="0"/>
                                            </p:txEl>
                                          </p:spTgt>
                                        </p:tgtEl>
                                        <p:attrNameLst>
                                          <p:attrName>style.visibility</p:attrName>
                                        </p:attrNameLst>
                                      </p:cBhvr>
                                      <p:to>
                                        <p:strVal val="visible"/>
                                      </p:to>
                                    </p:set>
                                    <p:anim calcmode="lin" valueType="num">
                                      <p:cBhvr additive="base">
                                        <p:cTn id="51"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5" grpId="0" animBg="1"/>
      <p:bldP spid="18"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p:cNvSpPr txBox="1">
            <a:spLocks/>
          </p:cNvSpPr>
          <p:nvPr/>
        </p:nvSpPr>
        <p:spPr>
          <a:xfrm>
            <a:off x="457200" y="2249424"/>
            <a:ext cx="8229600" cy="4325112"/>
          </a:xfrm>
          <a:prstGeom prst="rect">
            <a:avLst/>
          </a:prstGeom>
        </p:spPr>
        <p:txBody>
          <a:bodyPr vert="horz">
            <a:normAutofit/>
          </a:bodyPr>
          <a:lstStyle/>
          <a:p>
            <a:pPr marL="201168" indent="-246888">
              <a:spcBef>
                <a:spcPts val="300"/>
              </a:spcBef>
              <a:buClr>
                <a:schemeClr val="accent2"/>
              </a:buClr>
              <a:buFont typeface="Georgia"/>
              <a:buChar char="▫"/>
            </a:pPr>
            <a:r>
              <a:rPr kumimoji="0" lang="en-US" sz="2800" b="0" i="1" strike="noStrike" kern="1200" cap="none" spc="0" normalizeH="0" baseline="0" noProof="0" dirty="0" smtClean="0">
                <a:ln>
                  <a:noFill/>
                </a:ln>
                <a:solidFill>
                  <a:schemeClr val="tx1"/>
                </a:solidFill>
                <a:effectLst/>
                <a:uLnTx/>
                <a:uFillTx/>
                <a:latin typeface="+mn-lt"/>
                <a:ea typeface="+mn-ea"/>
                <a:cs typeface="+mn-cs"/>
              </a:rPr>
              <a:t>property</a:t>
            </a:r>
            <a:r>
              <a:rPr lang="en-US" sz="2800" i="1" dirty="0" smtClean="0"/>
              <a:t> </a:t>
            </a:r>
            <a:r>
              <a:rPr kumimoji="0" lang="en-US" sz="2800" b="0" i="1" strike="noStrike" kern="1200" cap="none" spc="0" normalizeH="0" noProof="0" dirty="0" smtClean="0">
                <a:ln>
                  <a:noFill/>
                </a:ln>
                <a:solidFill>
                  <a:schemeClr val="tx1"/>
                </a:solidFill>
                <a:effectLst/>
                <a:uLnTx/>
                <a:uFillTx/>
                <a:latin typeface="+mn-lt"/>
                <a:ea typeface="+mn-ea"/>
                <a:cs typeface="+mn-cs"/>
              </a:rPr>
              <a:t>of view V on any DB</a:t>
            </a:r>
          </a:p>
          <a:p>
            <a:pPr marL="201168" indent="-246888">
              <a:spcBef>
                <a:spcPts val="300"/>
              </a:spcBef>
              <a:buClr>
                <a:schemeClr val="accent2"/>
              </a:buClr>
              <a:buFont typeface="Georgia"/>
              <a:buChar char="▫"/>
            </a:pPr>
            <a:r>
              <a:rPr kumimoji="0" lang="en-US" sz="2800" b="0" i="1" strike="noStrike" kern="1200" cap="none" spc="0" normalizeH="0" baseline="0" noProof="0" dirty="0" smtClean="0">
                <a:ln>
                  <a:noFill/>
                </a:ln>
                <a:solidFill>
                  <a:schemeClr val="tx1"/>
                </a:solidFill>
                <a:effectLst/>
                <a:uLnTx/>
                <a:uFillTx/>
                <a:latin typeface="+mn-lt"/>
                <a:ea typeface="+mn-ea"/>
                <a:cs typeface="+mn-cs"/>
              </a:rPr>
              <a:t>Exists </a:t>
            </a:r>
            <a:r>
              <a:rPr kumimoji="0" lang="en-US" sz="2800" b="0" i="0" strike="noStrike" kern="1200" cap="none" spc="0" normalizeH="0" baseline="0" noProof="0" dirty="0" smtClean="0">
                <a:ln>
                  <a:noFill/>
                </a:ln>
                <a:solidFill>
                  <a:schemeClr val="tx1"/>
                </a:solidFill>
                <a:effectLst/>
                <a:uLnTx/>
                <a:uFillTx/>
                <a:latin typeface="+mn-lt"/>
                <a:ea typeface="+mn-ea"/>
                <a:cs typeface="+mn-cs"/>
              </a:rPr>
              <a:t>t1</a:t>
            </a:r>
            <a:r>
              <a:rPr kumimoji="0" lang="en-US" sz="2800" b="0" i="0" strike="noStrike" kern="1200" cap="none" spc="0" normalizeH="0" noProof="0" dirty="0" smtClean="0">
                <a:ln>
                  <a:noFill/>
                </a:ln>
                <a:solidFill>
                  <a:schemeClr val="tx1"/>
                </a:solidFill>
                <a:effectLst/>
                <a:uLnTx/>
                <a:uFillTx/>
                <a:latin typeface="+mn-lt"/>
                <a:ea typeface="+mn-ea"/>
                <a:cs typeface="+mn-cs"/>
              </a:rPr>
              <a:t> critical for V(a) </a:t>
            </a:r>
            <a:r>
              <a:rPr lang="en-US" sz="2800" dirty="0" smtClean="0"/>
              <a:t>&amp;</a:t>
            </a:r>
            <a:r>
              <a:rPr kumimoji="0" lang="en-US" sz="2800" b="0" i="0" strike="noStrike" kern="1200" cap="none" spc="0" normalizeH="0" noProof="0" dirty="0" smtClean="0">
                <a:ln>
                  <a:noFill/>
                </a:ln>
                <a:solidFill>
                  <a:schemeClr val="tx1"/>
                </a:solidFill>
                <a:effectLst/>
                <a:uLnTx/>
                <a:uFillTx/>
                <a:latin typeface="+mn-lt"/>
                <a:ea typeface="+mn-ea"/>
                <a:cs typeface="+mn-cs"/>
              </a:rPr>
              <a:t> t2 critical for V(b)</a:t>
            </a:r>
          </a:p>
          <a:p>
            <a:pPr marL="658368" lvl="1" indent="-246888">
              <a:spcBef>
                <a:spcPts val="300"/>
              </a:spcBef>
              <a:buClr>
                <a:schemeClr val="accent2"/>
              </a:buClr>
              <a:buFont typeface="Georgia"/>
              <a:buChar char="▫"/>
            </a:pPr>
            <a:r>
              <a:rPr lang="en-US" sz="2800" dirty="0" smtClean="0"/>
              <a:t>t</a:t>
            </a:r>
            <a:r>
              <a:rPr lang="en-US" sz="2800" baseline="0" dirty="0" smtClean="0"/>
              <a:t>1</a:t>
            </a:r>
            <a:r>
              <a:rPr lang="en-US" sz="2800" dirty="0" smtClean="0"/>
              <a:t> and t2 in same block in a prob. relation</a:t>
            </a:r>
            <a:endParaRPr kumimoji="0" lang="en-US" sz="2800" b="0" i="0" strike="noStrike" kern="1200" cap="none" spc="0" normalizeH="0" baseline="0" noProof="0" dirty="0" smtClean="0">
              <a:ln>
                <a:noFill/>
              </a:ln>
              <a:solidFill>
                <a:schemeClr val="tx1"/>
              </a:solidFill>
              <a:effectLst/>
              <a:uLnTx/>
              <a:uFillTx/>
              <a:latin typeface="+mn-lt"/>
              <a:ea typeface="+mn-ea"/>
              <a:cs typeface="+mn-cs"/>
            </a:endParaRPr>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lang="en-US" sz="2800" u="sng" dirty="0" smtClean="0"/>
          </a:p>
          <a:p>
            <a:pPr marL="658368" marR="0" lvl="1" indent="-246888" algn="l" defTabSz="914400" rtl="0" eaLnBrk="1" fontAlgn="auto" latinLnBrk="0" hangingPunct="1">
              <a:lnSpc>
                <a:spcPct val="100000"/>
              </a:lnSpc>
              <a:spcBef>
                <a:spcPts val="300"/>
              </a:spcBef>
              <a:spcAft>
                <a:spcPts val="0"/>
              </a:spcAft>
              <a:buClr>
                <a:schemeClr val="accent2"/>
              </a:buClr>
              <a:buSzTx/>
              <a:buFont typeface="Georgia"/>
              <a:buChar char="▫"/>
              <a:tabLst/>
              <a:defRPr/>
            </a:pPr>
            <a:endParaRPr kumimoji="0" lang="en-US" sz="2800" b="0" i="0" u="sng" strike="noStrike" kern="1200" cap="none" spc="0" normalizeH="0" baseline="0" noProof="0" dirty="0" smtClean="0">
              <a:ln>
                <a:noFill/>
              </a:ln>
              <a:solidFill>
                <a:schemeClr val="tx1"/>
              </a:solidFill>
              <a:effectLst/>
              <a:uLnTx/>
              <a:uFillTx/>
              <a:latin typeface="+mn-lt"/>
              <a:ea typeface="+mn-ea"/>
              <a:cs typeface="+mn-cs"/>
            </a:endParaRPr>
          </a:p>
          <a:p>
            <a:pPr marL="201168" indent="-246888">
              <a:spcBef>
                <a:spcPts val="300"/>
              </a:spcBef>
              <a:buClr>
                <a:schemeClr val="accent2"/>
              </a:buClr>
              <a:buFont typeface="Georgia"/>
              <a:buChar char="▫"/>
            </a:pPr>
            <a:endParaRPr lang="en-US" sz="2800" u="sng" dirty="0" smtClean="0"/>
          </a:p>
          <a:p>
            <a:pPr marL="201168" indent="-246888">
              <a:spcBef>
                <a:spcPts val="300"/>
              </a:spcBef>
              <a:buClr>
                <a:schemeClr val="accent2"/>
              </a:buClr>
              <a:buFont typeface="Georgia"/>
              <a:buChar char="▫"/>
            </a:pPr>
            <a:endParaRPr kumimoji="0" lang="en-US" sz="2800" b="0" i="0" u="sng" strike="noStrike" kern="1200" cap="none" spc="0" normalizeH="0" baseline="0" noProof="0" dirty="0" smtClean="0">
              <a:ln>
                <a:noFill/>
              </a:ln>
              <a:solidFill>
                <a:schemeClr val="tx1"/>
              </a:solidFill>
              <a:effectLst/>
              <a:uLnTx/>
              <a:uFillTx/>
              <a:latin typeface="+mn-lt"/>
              <a:ea typeface="+mn-ea"/>
              <a:cs typeface="+mn-cs"/>
            </a:endParaRPr>
          </a:p>
          <a:p>
            <a:pPr marL="201168" indent="-246888">
              <a:spcBef>
                <a:spcPts val="300"/>
              </a:spcBef>
              <a:buClr>
                <a:schemeClr val="accent2"/>
              </a:buClr>
              <a:buFont typeface="Georgia"/>
              <a:buChar char="▫"/>
            </a:pPr>
            <a:endParaRPr lang="en-US" sz="2800" u="sng" dirty="0" smtClean="0"/>
          </a:p>
          <a:p>
            <a:pPr marL="201168" indent="-246888">
              <a:spcBef>
                <a:spcPts val="300"/>
              </a:spcBef>
              <a:buClr>
                <a:schemeClr val="accent2"/>
              </a:buClr>
              <a:buFont typeface="Georgia"/>
              <a:buChar char="▫"/>
            </a:pPr>
            <a:endParaRPr kumimoji="0" lang="en-US" sz="2800" b="0" i="0" u="sng" strike="noStrike" kern="1200" cap="none" spc="0" normalizeH="0" baseline="0" noProof="0" dirty="0" smtClean="0">
              <a:ln>
                <a:noFill/>
              </a:ln>
              <a:solidFill>
                <a:schemeClr val="tx1"/>
              </a:solidFill>
              <a:effectLst/>
              <a:uLnTx/>
              <a:uFillTx/>
              <a:latin typeface="+mn-lt"/>
              <a:ea typeface="+mn-ea"/>
              <a:cs typeface="+mn-cs"/>
            </a:endParaRPr>
          </a:p>
          <a:p>
            <a:pPr marL="201168" indent="-246888">
              <a:spcBef>
                <a:spcPts val="300"/>
              </a:spcBef>
              <a:buClr>
                <a:schemeClr val="accent2"/>
              </a:buClr>
              <a:buFont typeface="Georgia"/>
              <a:buChar char="▫"/>
            </a:pPr>
            <a:endParaRPr kumimoji="0" lang="en-US" sz="2800" b="0" i="0" u="sng"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Title 1"/>
          <p:cNvSpPr>
            <a:spLocks noGrp="1"/>
          </p:cNvSpPr>
          <p:nvPr>
            <p:ph type="title"/>
          </p:nvPr>
        </p:nvSpPr>
        <p:spPr/>
        <p:txBody>
          <a:bodyPr/>
          <a:lstStyle/>
          <a:p>
            <a:r>
              <a:rPr lang="en-US" dirty="0" smtClean="0"/>
              <a:t>Doubly Critical </a:t>
            </a:r>
            <a:r>
              <a:rPr lang="en-US" dirty="0" err="1" smtClean="0"/>
              <a:t>tuples</a:t>
            </a:r>
            <a:endParaRPr lang="en-US" dirty="0"/>
          </a:p>
        </p:txBody>
      </p:sp>
      <p:graphicFrame>
        <p:nvGraphicFramePr>
          <p:cNvPr id="5" name="Content Placeholder 4"/>
          <p:cNvGraphicFramePr>
            <a:graphicFrameLocks noGrp="1"/>
          </p:cNvGraphicFramePr>
          <p:nvPr>
            <p:ph idx="1"/>
          </p:nvPr>
        </p:nvGraphicFramePr>
        <p:xfrm>
          <a:off x="1066800" y="3886200"/>
          <a:ext cx="381000" cy="1484310"/>
        </p:xfrm>
        <a:graphic>
          <a:graphicData uri="http://schemas.openxmlformats.org/drawingml/2006/table">
            <a:tbl>
              <a:tblPr firstRow="1" bandRow="1">
                <a:tableStyleId>{5C22544A-7EE6-4342-B048-85BDC9FD1C3A}</a:tableStyleId>
              </a:tblPr>
              <a:tblGrid>
                <a:gridCol w="381000"/>
              </a:tblGrid>
              <a:tr h="494770">
                <a:tc>
                  <a:txBody>
                    <a:bodyPr/>
                    <a:lstStyle/>
                    <a:p>
                      <a:r>
                        <a:rPr lang="en-US" dirty="0" smtClean="0"/>
                        <a:t>K</a:t>
                      </a:r>
                      <a:endParaRPr lang="en-US" dirty="0"/>
                    </a:p>
                  </a:txBody>
                  <a:tcPr/>
                </a:tc>
              </a:tr>
              <a:tr h="494770">
                <a:tc>
                  <a:txBody>
                    <a:bodyPr/>
                    <a:lstStyle/>
                    <a:p>
                      <a:r>
                        <a:rPr lang="en-US" dirty="0" smtClean="0"/>
                        <a:t>a</a:t>
                      </a:r>
                      <a:endParaRPr lang="en-US" dirty="0"/>
                    </a:p>
                  </a:txBody>
                  <a:tcPr/>
                </a:tc>
              </a:tr>
              <a:tr h="494770">
                <a:tc>
                  <a:txBody>
                    <a:bodyPr/>
                    <a:lstStyle/>
                    <a:p>
                      <a:r>
                        <a:rPr lang="en-US" dirty="0" smtClean="0"/>
                        <a:t>b</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973FB56F-8FA1-42B8-87B0-78364C6F1D27}" type="slidenum">
              <a:rPr lang="en-US" smtClean="0"/>
              <a:pPr/>
              <a:t>12</a:t>
            </a:fld>
            <a:endParaRPr lang="en-US"/>
          </a:p>
        </p:txBody>
      </p:sp>
      <p:sp>
        <p:nvSpPr>
          <p:cNvPr id="6" name="TextBox 5"/>
          <p:cNvSpPr txBox="1"/>
          <p:nvPr/>
        </p:nvSpPr>
        <p:spPr>
          <a:xfrm>
            <a:off x="304800" y="5567065"/>
            <a:ext cx="2438400" cy="461665"/>
          </a:xfrm>
          <a:prstGeom prst="rect">
            <a:avLst/>
          </a:prstGeom>
          <a:noFill/>
        </p:spPr>
        <p:txBody>
          <a:bodyPr wrap="square" rtlCol="0">
            <a:spAutoFit/>
          </a:bodyPr>
          <a:lstStyle/>
          <a:p>
            <a:r>
              <a:rPr lang="en-US" sz="2400" dirty="0" err="1" smtClean="0"/>
              <a:t>Tuples</a:t>
            </a:r>
            <a:r>
              <a:rPr lang="en-US" sz="2400" dirty="0" smtClean="0"/>
              <a:t> in V(H)</a:t>
            </a:r>
            <a:endParaRPr lang="en-US" sz="2400" dirty="0"/>
          </a:p>
        </p:txBody>
      </p:sp>
      <p:graphicFrame>
        <p:nvGraphicFramePr>
          <p:cNvPr id="7" name="Table 6"/>
          <p:cNvGraphicFramePr>
            <a:graphicFrameLocks noGrp="1"/>
          </p:cNvGraphicFramePr>
          <p:nvPr/>
        </p:nvGraphicFramePr>
        <p:xfrm>
          <a:off x="4724400" y="3962400"/>
          <a:ext cx="1574799" cy="1600200"/>
        </p:xfrm>
        <a:graphic>
          <a:graphicData uri="http://schemas.openxmlformats.org/drawingml/2006/table">
            <a:tbl>
              <a:tblPr firstRow="1" bandRow="1">
                <a:tableStyleId>{5C22544A-7EE6-4342-B048-85BDC9FD1C3A}</a:tableStyleId>
              </a:tblPr>
              <a:tblGrid>
                <a:gridCol w="524933"/>
                <a:gridCol w="524933"/>
                <a:gridCol w="524933"/>
              </a:tblGrid>
              <a:tr h="400050">
                <a:tc>
                  <a:txBody>
                    <a:bodyPr/>
                    <a:lstStyle/>
                    <a:p>
                      <a:pPr algn="ctr"/>
                      <a:r>
                        <a:rPr lang="en-US" dirty="0" smtClean="0"/>
                        <a:t>K’</a:t>
                      </a:r>
                      <a:endParaRPr lang="en-US" dirty="0"/>
                    </a:p>
                  </a:txBody>
                  <a:tcPr/>
                </a:tc>
                <a:tc>
                  <a:txBody>
                    <a:bodyPr/>
                    <a:lstStyle/>
                    <a:p>
                      <a:pPr algn="ctr"/>
                      <a:r>
                        <a:rPr lang="en-US" dirty="0" smtClean="0"/>
                        <a:t>A</a:t>
                      </a:r>
                      <a:endParaRPr lang="en-US" dirty="0"/>
                    </a:p>
                  </a:txBody>
                  <a:tcPr/>
                </a:tc>
                <a:tc>
                  <a:txBody>
                    <a:bodyPr/>
                    <a:lstStyle/>
                    <a:p>
                      <a:pPr algn="ctr"/>
                      <a:r>
                        <a:rPr lang="en-US" dirty="0" smtClean="0"/>
                        <a:t>P</a:t>
                      </a:r>
                      <a:endParaRPr lang="en-US" dirty="0"/>
                    </a:p>
                  </a:txBody>
                  <a:tcPr/>
                </a:tc>
              </a:tr>
              <a:tr h="400050">
                <a:tc>
                  <a:txBody>
                    <a:bodyPr/>
                    <a:lstStyle/>
                    <a:p>
                      <a:pPr algn="ctr"/>
                      <a:r>
                        <a:rPr lang="en-US" dirty="0" smtClean="0"/>
                        <a:t>k1</a:t>
                      </a:r>
                      <a:endParaRPr lang="en-US" dirty="0"/>
                    </a:p>
                  </a:txBody>
                  <a:tcPr/>
                </a:tc>
                <a:tc>
                  <a:txBody>
                    <a:bodyPr/>
                    <a:lstStyle/>
                    <a:p>
                      <a:pPr algn="ctr"/>
                      <a:r>
                        <a:rPr lang="en-US" dirty="0" smtClean="0"/>
                        <a:t>a1</a:t>
                      </a:r>
                      <a:endParaRPr lang="en-US" dirty="0"/>
                    </a:p>
                  </a:txBody>
                  <a:tcPr/>
                </a:tc>
                <a:tc>
                  <a:txBody>
                    <a:bodyPr/>
                    <a:lstStyle/>
                    <a:p>
                      <a:pPr algn="ctr"/>
                      <a:r>
                        <a:rPr lang="en-US" dirty="0" smtClean="0"/>
                        <a:t>p1</a:t>
                      </a:r>
                      <a:endParaRPr lang="en-US" dirty="0"/>
                    </a:p>
                  </a:txBody>
                  <a:tcPr/>
                </a:tc>
              </a:tr>
              <a:tr h="400050">
                <a:tc>
                  <a:txBody>
                    <a:bodyPr/>
                    <a:lstStyle/>
                    <a:p>
                      <a:pPr algn="ctr"/>
                      <a:endParaRPr lang="en-US" dirty="0"/>
                    </a:p>
                  </a:txBody>
                  <a:tcPr/>
                </a:tc>
                <a:tc>
                  <a:txBody>
                    <a:bodyPr/>
                    <a:lstStyle/>
                    <a:p>
                      <a:pPr algn="ctr"/>
                      <a:r>
                        <a:rPr lang="en-US" dirty="0" smtClean="0"/>
                        <a:t>a2</a:t>
                      </a:r>
                      <a:endParaRPr lang="en-US" dirty="0"/>
                    </a:p>
                  </a:txBody>
                  <a:tcPr/>
                </a:tc>
                <a:tc>
                  <a:txBody>
                    <a:bodyPr/>
                    <a:lstStyle/>
                    <a:p>
                      <a:pPr algn="ctr"/>
                      <a:r>
                        <a:rPr lang="en-US" dirty="0" smtClean="0"/>
                        <a:t>p2</a:t>
                      </a:r>
                      <a:endParaRPr lang="en-US" dirty="0"/>
                    </a:p>
                  </a:txBody>
                  <a:tcPr/>
                </a:tc>
              </a:tr>
              <a:tr h="400050">
                <a:tc>
                  <a:txBody>
                    <a:bodyPr/>
                    <a:lstStyle/>
                    <a:p>
                      <a:pPr algn="ctr"/>
                      <a:r>
                        <a:rPr lang="en-US" dirty="0" smtClean="0"/>
                        <a:t>k2</a:t>
                      </a:r>
                      <a:endParaRPr lang="en-US" dirty="0"/>
                    </a:p>
                  </a:txBody>
                  <a:tcPr/>
                </a:tc>
                <a:tc>
                  <a:txBody>
                    <a:bodyPr/>
                    <a:lstStyle/>
                    <a:p>
                      <a:pPr algn="ctr"/>
                      <a:r>
                        <a:rPr lang="en-US" dirty="0" smtClean="0"/>
                        <a:t>…</a:t>
                      </a:r>
                      <a:endParaRPr lang="en-US" dirty="0"/>
                    </a:p>
                  </a:txBody>
                  <a:tcPr/>
                </a:tc>
                <a:tc>
                  <a:txBody>
                    <a:bodyPr/>
                    <a:lstStyle/>
                    <a:p>
                      <a:pPr algn="ctr"/>
                      <a:r>
                        <a:rPr lang="en-US" dirty="0" smtClean="0"/>
                        <a:t>q1</a:t>
                      </a:r>
                      <a:endParaRPr lang="en-US" dirty="0"/>
                    </a:p>
                  </a:txBody>
                  <a:tcPr/>
                </a:tc>
              </a:tr>
            </a:tbl>
          </a:graphicData>
        </a:graphic>
      </p:graphicFrame>
      <p:sp>
        <p:nvSpPr>
          <p:cNvPr id="8" name="TextBox 7"/>
          <p:cNvSpPr txBox="1"/>
          <p:nvPr/>
        </p:nvSpPr>
        <p:spPr>
          <a:xfrm>
            <a:off x="4495800" y="5638800"/>
            <a:ext cx="1905000" cy="461665"/>
          </a:xfrm>
          <a:prstGeom prst="rect">
            <a:avLst/>
          </a:prstGeom>
          <a:noFill/>
        </p:spPr>
        <p:txBody>
          <a:bodyPr wrap="square" rtlCol="0">
            <a:spAutoFit/>
          </a:bodyPr>
          <a:lstStyle/>
          <a:p>
            <a:r>
              <a:rPr lang="en-US" sz="2400" dirty="0" smtClean="0"/>
              <a:t>BID R(</a:t>
            </a:r>
            <a:r>
              <a:rPr lang="en-US" sz="2400" u="sng" dirty="0" smtClean="0"/>
              <a:t>K</a:t>
            </a:r>
            <a:r>
              <a:rPr lang="en-US" sz="2400" dirty="0" smtClean="0"/>
              <a:t>,A)</a:t>
            </a:r>
            <a:endParaRPr lang="en-US" sz="2400" dirty="0"/>
          </a:p>
        </p:txBody>
      </p:sp>
      <p:cxnSp>
        <p:nvCxnSpPr>
          <p:cNvPr id="10" name="Straight Arrow Connector 9"/>
          <p:cNvCxnSpPr/>
          <p:nvPr/>
        </p:nvCxnSpPr>
        <p:spPr>
          <a:xfrm>
            <a:off x="1524000" y="4572000"/>
            <a:ext cx="3124200" cy="1588"/>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524000" y="5029200"/>
            <a:ext cx="3124200" cy="1"/>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33400" y="5646003"/>
            <a:ext cx="7162800" cy="830997"/>
          </a:xfrm>
          <a:prstGeom prst="rect">
            <a:avLst/>
          </a:prstGeom>
          <a:solidFill>
            <a:schemeClr val="tx2"/>
          </a:solidFill>
          <a:ln w="63500">
            <a:solidFill>
              <a:schemeClr val="accent1"/>
            </a:solidFill>
          </a:ln>
        </p:spPr>
        <p:txBody>
          <a:bodyPr wrap="square" rtlCol="0">
            <a:spAutoFit/>
          </a:bodyPr>
          <a:lstStyle/>
          <a:p>
            <a:r>
              <a:rPr lang="en-US" sz="2400" b="1" u="sng" dirty="0" err="1" smtClean="0">
                <a:solidFill>
                  <a:schemeClr val="bg1"/>
                </a:solidFill>
                <a:latin typeface="Arial" pitchFamily="34" charset="0"/>
                <a:cs typeface="Arial" pitchFamily="34" charset="0"/>
              </a:rPr>
              <a:t>Thm</a:t>
            </a:r>
            <a:r>
              <a:rPr lang="en-US" sz="2400" b="1" dirty="0" smtClean="0">
                <a:solidFill>
                  <a:schemeClr val="bg1"/>
                </a:solidFill>
                <a:latin typeface="Arial" pitchFamily="34" charset="0"/>
                <a:cs typeface="Arial" pitchFamily="34" charset="0"/>
              </a:rPr>
              <a:t>: A conjunctive view V is K-Block independent  </a:t>
            </a:r>
            <a:r>
              <a:rPr lang="en-US" sz="2400" b="1" dirty="0" err="1" smtClean="0">
                <a:solidFill>
                  <a:schemeClr val="bg1"/>
                </a:solidFill>
                <a:latin typeface="Arial" pitchFamily="34" charset="0"/>
                <a:cs typeface="Arial" pitchFamily="34" charset="0"/>
              </a:rPr>
              <a:t>iff</a:t>
            </a:r>
            <a:r>
              <a:rPr lang="en-US" sz="2400" b="1" dirty="0" smtClean="0">
                <a:solidFill>
                  <a:schemeClr val="bg1"/>
                </a:solidFill>
                <a:latin typeface="Arial" pitchFamily="34" charset="0"/>
                <a:cs typeface="Arial" pitchFamily="34" charset="0"/>
              </a:rPr>
              <a:t> no K-doubly critical </a:t>
            </a:r>
            <a:r>
              <a:rPr lang="en-US" sz="2400" b="1" dirty="0" err="1" smtClean="0">
                <a:solidFill>
                  <a:schemeClr val="bg1"/>
                </a:solidFill>
                <a:latin typeface="Arial" pitchFamily="34" charset="0"/>
                <a:cs typeface="Arial" pitchFamily="34" charset="0"/>
              </a:rPr>
              <a:t>tuples</a:t>
            </a:r>
            <a:endParaRPr lang="en-US" sz="2400" b="1" dirty="0" smtClean="0">
              <a:solidFill>
                <a:schemeClr val="bg1"/>
              </a:solidFill>
              <a:latin typeface="Arial" pitchFamily="34" charset="0"/>
              <a:cs typeface="Arial" pitchFamily="34" charset="0"/>
            </a:endParaRPr>
          </a:p>
        </p:txBody>
      </p:sp>
      <p:sp>
        <p:nvSpPr>
          <p:cNvPr id="13" name="TextBox 12"/>
          <p:cNvSpPr txBox="1"/>
          <p:nvPr/>
        </p:nvSpPr>
        <p:spPr>
          <a:xfrm>
            <a:off x="6324600" y="4419600"/>
            <a:ext cx="685800" cy="369332"/>
          </a:xfrm>
          <a:prstGeom prst="rect">
            <a:avLst/>
          </a:prstGeom>
          <a:noFill/>
        </p:spPr>
        <p:txBody>
          <a:bodyPr wrap="square" rtlCol="0">
            <a:spAutoFit/>
          </a:bodyPr>
          <a:lstStyle/>
          <a:p>
            <a:r>
              <a:rPr lang="en-US" dirty="0" smtClean="0"/>
              <a:t>t1</a:t>
            </a:r>
            <a:endParaRPr lang="en-US" dirty="0"/>
          </a:p>
        </p:txBody>
      </p:sp>
      <p:sp>
        <p:nvSpPr>
          <p:cNvPr id="14" name="TextBox 13"/>
          <p:cNvSpPr txBox="1"/>
          <p:nvPr/>
        </p:nvSpPr>
        <p:spPr>
          <a:xfrm>
            <a:off x="6324600" y="4736068"/>
            <a:ext cx="685800" cy="369332"/>
          </a:xfrm>
          <a:prstGeom prst="rect">
            <a:avLst/>
          </a:prstGeom>
          <a:noFill/>
        </p:spPr>
        <p:txBody>
          <a:bodyPr wrap="square" rtlCol="0">
            <a:spAutoFit/>
          </a:bodyPr>
          <a:lstStyle/>
          <a:p>
            <a:r>
              <a:rPr lang="en-US" dirty="0" smtClean="0"/>
              <a:t>t2</a:t>
            </a:r>
            <a:endParaRPr lang="en-US" dirty="0"/>
          </a:p>
        </p:txBody>
      </p:sp>
      <p:sp>
        <p:nvSpPr>
          <p:cNvPr id="23" name="TextBox 22"/>
          <p:cNvSpPr txBox="1"/>
          <p:nvPr/>
        </p:nvSpPr>
        <p:spPr>
          <a:xfrm>
            <a:off x="1524000" y="4191001"/>
            <a:ext cx="2819400" cy="461665"/>
          </a:xfrm>
          <a:prstGeom prst="rect">
            <a:avLst/>
          </a:prstGeom>
          <a:noFill/>
        </p:spPr>
        <p:txBody>
          <a:bodyPr wrap="square" rtlCol="0">
            <a:spAutoFit/>
          </a:bodyPr>
          <a:lstStyle/>
          <a:p>
            <a:pPr algn="ctr"/>
            <a:r>
              <a:rPr lang="en-US" sz="2400" i="1" dirty="0" smtClean="0"/>
              <a:t>Critical</a:t>
            </a:r>
            <a:endParaRPr lang="en-US"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0-#ppt_w/2"/>
                                          </p:val>
                                        </p:tav>
                                        <p:tav tm="100000">
                                          <p:val>
                                            <p:strVal val="#ppt_x"/>
                                          </p:val>
                                        </p:tav>
                                      </p:tavLst>
                                    </p:anim>
                                    <p:anim calcmode="lin" valueType="num">
                                      <p:cBhvr additive="base">
                                        <p:cTn id="1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2Complete.png"/>
          <p:cNvPicPr>
            <a:picLocks noChangeAspect="1"/>
          </p:cNvPicPr>
          <p:nvPr/>
        </p:nvPicPr>
        <p:blipFill>
          <a:blip r:embed="rId3" cstate="print"/>
          <a:stretch>
            <a:fillRect/>
          </a:stretch>
        </p:blipFill>
        <p:spPr>
          <a:xfrm>
            <a:off x="3048000" y="2590800"/>
            <a:ext cx="2438400" cy="468317"/>
          </a:xfrm>
          <a:prstGeom prst="rect">
            <a:avLst/>
          </a:prstGeom>
        </p:spPr>
      </p:pic>
      <p:sp>
        <p:nvSpPr>
          <p:cNvPr id="3" name="Content Placeholder 2"/>
          <p:cNvSpPr>
            <a:spLocks noGrp="1"/>
          </p:cNvSpPr>
          <p:nvPr>
            <p:ph idx="1"/>
          </p:nvPr>
        </p:nvSpPr>
        <p:spPr/>
        <p:txBody>
          <a:bodyPr>
            <a:normAutofit fontScale="92500" lnSpcReduction="10000"/>
          </a:bodyPr>
          <a:lstStyle/>
          <a:p>
            <a:r>
              <a:rPr lang="en-US" u="sng" dirty="0" err="1" smtClean="0"/>
              <a:t>Thm</a:t>
            </a:r>
            <a:r>
              <a:rPr lang="en-US" dirty="0" smtClean="0"/>
              <a:t>: Deciding if a view is block independent is decidable and </a:t>
            </a:r>
          </a:p>
          <a:p>
            <a:endParaRPr lang="en-US" dirty="0" smtClean="0"/>
          </a:p>
          <a:p>
            <a:r>
              <a:rPr lang="en-US" u="sng" dirty="0" smtClean="0"/>
              <a:t>Good News</a:t>
            </a:r>
            <a:r>
              <a:rPr lang="en-US" dirty="0" smtClean="0"/>
              <a:t>: Simple but cautious test</a:t>
            </a:r>
          </a:p>
          <a:p>
            <a:pPr lvl="1"/>
            <a:endParaRPr lang="en-US" dirty="0" smtClean="0"/>
          </a:p>
          <a:p>
            <a:pPr lvl="1"/>
            <a:endParaRPr lang="en-US" dirty="0" smtClean="0"/>
          </a:p>
          <a:p>
            <a:endParaRPr lang="en-US" dirty="0" smtClean="0"/>
          </a:p>
          <a:p>
            <a:pPr lvl="1"/>
            <a:r>
              <a:rPr lang="en-US" dirty="0" smtClean="0"/>
              <a:t>Test: “Can a </a:t>
            </a:r>
            <a:r>
              <a:rPr lang="en-US" dirty="0" err="1" smtClean="0"/>
              <a:t>prob</a:t>
            </a:r>
            <a:r>
              <a:rPr lang="en-US" dirty="0" smtClean="0"/>
              <a:t> </a:t>
            </a:r>
            <a:r>
              <a:rPr lang="en-US" dirty="0" err="1" smtClean="0"/>
              <a:t>tuple</a:t>
            </a:r>
            <a:r>
              <a:rPr lang="en-US" dirty="0" smtClean="0"/>
              <a:t> unify with different heads?”</a:t>
            </a:r>
          </a:p>
          <a:p>
            <a:pPr lvl="2"/>
            <a:r>
              <a:rPr lang="en-US" dirty="0" smtClean="0"/>
              <a:t>If so, </a:t>
            </a:r>
            <a:r>
              <a:rPr lang="en-US" i="1" dirty="0" smtClean="0"/>
              <a:t>not</a:t>
            </a:r>
            <a:r>
              <a:rPr lang="en-US" dirty="0" smtClean="0"/>
              <a:t> block independent</a:t>
            </a:r>
          </a:p>
          <a:p>
            <a:r>
              <a:rPr lang="en-US" u="sng" dirty="0" err="1" smtClean="0"/>
              <a:t>Thm</a:t>
            </a:r>
            <a:r>
              <a:rPr lang="en-US" dirty="0" smtClean="0"/>
              <a:t>: If view has no self-joins, test is complete.</a:t>
            </a:r>
          </a:p>
          <a:p>
            <a:endParaRPr lang="en-US" dirty="0"/>
          </a:p>
        </p:txBody>
      </p:sp>
      <p:sp>
        <p:nvSpPr>
          <p:cNvPr id="13" name="TextBox 12"/>
          <p:cNvSpPr txBox="1"/>
          <p:nvPr/>
        </p:nvSpPr>
        <p:spPr>
          <a:xfrm>
            <a:off x="6477000" y="3897868"/>
            <a:ext cx="1219200" cy="461665"/>
          </a:xfrm>
          <a:prstGeom prst="rect">
            <a:avLst/>
          </a:prstGeom>
          <a:noFill/>
        </p:spPr>
        <p:txBody>
          <a:bodyPr wrap="square" rtlCol="0">
            <a:spAutoFit/>
          </a:bodyPr>
          <a:lstStyle/>
          <a:p>
            <a:r>
              <a:rPr lang="en-US" sz="2400" dirty="0" smtClean="0"/>
              <a:t>K={</a:t>
            </a:r>
            <a:r>
              <a:rPr lang="en-US" sz="2400" dirty="0" err="1" smtClean="0"/>
              <a:t>c,r</a:t>
            </a:r>
            <a:r>
              <a:rPr lang="en-US" sz="2400" dirty="0" smtClean="0"/>
              <a:t>}</a:t>
            </a:r>
            <a:endParaRPr lang="en-US" sz="2400" dirty="0"/>
          </a:p>
        </p:txBody>
      </p:sp>
      <p:sp>
        <p:nvSpPr>
          <p:cNvPr id="2" name="Title 1"/>
          <p:cNvSpPr>
            <a:spLocks noGrp="1"/>
          </p:cNvSpPr>
          <p:nvPr>
            <p:ph type="title"/>
          </p:nvPr>
        </p:nvSpPr>
        <p:spPr/>
        <p:txBody>
          <a:bodyPr/>
          <a:lstStyle/>
          <a:p>
            <a:r>
              <a:rPr lang="en-US" dirty="0" smtClean="0"/>
              <a:t>Complexity…</a:t>
            </a:r>
            <a:endParaRPr lang="en-US" dirty="0"/>
          </a:p>
        </p:txBody>
      </p:sp>
      <p:sp>
        <p:nvSpPr>
          <p:cNvPr id="4" name="TextBox 3"/>
          <p:cNvSpPr txBox="1"/>
          <p:nvPr/>
        </p:nvSpPr>
        <p:spPr>
          <a:xfrm>
            <a:off x="228600" y="1349514"/>
            <a:ext cx="8382000" cy="707886"/>
          </a:xfrm>
          <a:prstGeom prst="rect">
            <a:avLst/>
          </a:prstGeom>
          <a:noFill/>
        </p:spPr>
        <p:txBody>
          <a:bodyPr wrap="square" rtlCol="0">
            <a:spAutoFit/>
          </a:bodyPr>
          <a:lstStyle/>
          <a:p>
            <a:r>
              <a:rPr lang="en-US" sz="4000" dirty="0" smtClean="0">
                <a:solidFill>
                  <a:srgbClr val="FF0000"/>
                </a:solidFill>
                <a:latin typeface="+mj-lt"/>
              </a:rPr>
              <a:t>                      </a:t>
            </a:r>
            <a:r>
              <a:rPr lang="en-US" sz="4000" dirty="0" smtClean="0">
                <a:solidFill>
                  <a:schemeClr val="tx2"/>
                </a:solidFill>
                <a:latin typeface="+mj-lt"/>
              </a:rPr>
              <a:t>and a Practical test</a:t>
            </a:r>
            <a:endParaRPr lang="en-US" sz="4000" dirty="0">
              <a:solidFill>
                <a:schemeClr val="tx2"/>
              </a:solidFill>
              <a:latin typeface="+mj-lt"/>
            </a:endParaRPr>
          </a:p>
        </p:txBody>
      </p:sp>
      <p:sp>
        <p:nvSpPr>
          <p:cNvPr id="7" name="TextBox 6"/>
          <p:cNvSpPr txBox="1"/>
          <p:nvPr/>
        </p:nvSpPr>
        <p:spPr>
          <a:xfrm>
            <a:off x="990600" y="3886200"/>
            <a:ext cx="5181600" cy="461665"/>
          </a:xfrm>
          <a:prstGeom prst="rect">
            <a:avLst/>
          </a:prstGeom>
          <a:noFill/>
        </p:spPr>
        <p:txBody>
          <a:bodyPr wrap="square" rtlCol="0">
            <a:spAutoFit/>
          </a:bodyPr>
          <a:lstStyle/>
          <a:p>
            <a:r>
              <a:rPr lang="en-US" sz="2400" dirty="0" smtClean="0"/>
              <a:t>V(</a:t>
            </a:r>
            <a:r>
              <a:rPr lang="en-US" sz="2400" dirty="0" err="1" smtClean="0"/>
              <a:t>c,r</a:t>
            </a:r>
            <a:r>
              <a:rPr lang="en-US" sz="2400" dirty="0" smtClean="0"/>
              <a:t>) :- W(</a:t>
            </a:r>
            <a:r>
              <a:rPr lang="en-US" sz="2400" u="sng" dirty="0" err="1" smtClean="0"/>
              <a:t>c,r</a:t>
            </a:r>
            <a:r>
              <a:rPr lang="en-US" sz="2400" dirty="0" smtClean="0"/>
              <a:t>),S(</a:t>
            </a:r>
            <a:r>
              <a:rPr lang="en-US" sz="2400" dirty="0" err="1" smtClean="0"/>
              <a:t>r,d</a:t>
            </a:r>
            <a:r>
              <a:rPr lang="en-US" sz="2400" dirty="0" smtClean="0"/>
              <a:t>),R(</a:t>
            </a:r>
            <a:r>
              <a:rPr lang="en-US" sz="2400" u="sng" dirty="0" err="1" smtClean="0"/>
              <a:t>c,d</a:t>
            </a:r>
            <a:r>
              <a:rPr lang="en-US" sz="2400" dirty="0" err="1" smtClean="0"/>
              <a:t>,’High</a:t>
            </a:r>
            <a:r>
              <a:rPr lang="en-US" sz="2400" dirty="0" smtClean="0"/>
              <a:t>’)</a:t>
            </a:r>
            <a:endParaRPr lang="en-US" sz="2400" dirty="0"/>
          </a:p>
        </p:txBody>
      </p:sp>
      <p:sp>
        <p:nvSpPr>
          <p:cNvPr id="8" name="TextBox 7"/>
          <p:cNvSpPr txBox="1"/>
          <p:nvPr/>
        </p:nvSpPr>
        <p:spPr>
          <a:xfrm>
            <a:off x="990600" y="4343400"/>
            <a:ext cx="5181600" cy="461665"/>
          </a:xfrm>
          <a:prstGeom prst="rect">
            <a:avLst/>
          </a:prstGeom>
          <a:noFill/>
        </p:spPr>
        <p:txBody>
          <a:bodyPr wrap="square" rtlCol="0">
            <a:spAutoFit/>
          </a:bodyPr>
          <a:lstStyle/>
          <a:p>
            <a:r>
              <a:rPr lang="en-US" sz="2400" dirty="0" smtClean="0"/>
              <a:t>V(c)   :- W(</a:t>
            </a:r>
            <a:r>
              <a:rPr lang="en-US" sz="2400" u="sng" dirty="0" err="1" smtClean="0"/>
              <a:t>c,r</a:t>
            </a:r>
            <a:r>
              <a:rPr lang="en-US" sz="2400" dirty="0" smtClean="0"/>
              <a:t>),S(</a:t>
            </a:r>
            <a:r>
              <a:rPr lang="en-US" sz="2400" dirty="0" err="1" smtClean="0"/>
              <a:t>r,d</a:t>
            </a:r>
            <a:r>
              <a:rPr lang="en-US" sz="2400" dirty="0" smtClean="0"/>
              <a:t>),R(</a:t>
            </a:r>
            <a:r>
              <a:rPr lang="en-US" sz="2400" u="sng" dirty="0" err="1" smtClean="0"/>
              <a:t>c,d</a:t>
            </a:r>
            <a:r>
              <a:rPr lang="en-US" sz="2400" dirty="0" err="1" smtClean="0"/>
              <a:t>,’High</a:t>
            </a:r>
            <a:r>
              <a:rPr lang="en-US" sz="2400" dirty="0" smtClean="0"/>
              <a:t>’)</a:t>
            </a:r>
            <a:endParaRPr lang="en-US" sz="2400" dirty="0"/>
          </a:p>
        </p:txBody>
      </p:sp>
      <p:sp>
        <p:nvSpPr>
          <p:cNvPr id="11" name="TextBox 10"/>
          <p:cNvSpPr txBox="1"/>
          <p:nvPr/>
        </p:nvSpPr>
        <p:spPr>
          <a:xfrm>
            <a:off x="6553200" y="5638800"/>
            <a:ext cx="184731" cy="369332"/>
          </a:xfrm>
          <a:prstGeom prst="rect">
            <a:avLst/>
          </a:prstGeom>
          <a:noFill/>
        </p:spPr>
        <p:txBody>
          <a:bodyPr wrap="none" rtlCol="0">
            <a:spAutoFit/>
          </a:bodyPr>
          <a:lstStyle/>
          <a:p>
            <a:endParaRPr lang="en-US" dirty="0"/>
          </a:p>
        </p:txBody>
      </p:sp>
      <p:sp>
        <p:nvSpPr>
          <p:cNvPr id="9" name="Slide Number Placeholder 8"/>
          <p:cNvSpPr>
            <a:spLocks noGrp="1"/>
          </p:cNvSpPr>
          <p:nvPr>
            <p:ph type="sldNum" sz="quarter" idx="12"/>
          </p:nvPr>
        </p:nvSpPr>
        <p:spPr/>
        <p:txBody>
          <a:bodyPr/>
          <a:lstStyle/>
          <a:p>
            <a:fld id="{973FB56F-8FA1-42B8-87B0-78364C6F1D27}" type="slidenum">
              <a:rPr lang="en-US" smtClean="0"/>
              <a:pPr/>
              <a:t>13</a:t>
            </a:fld>
            <a:endParaRPr lang="en-US"/>
          </a:p>
        </p:txBody>
      </p:sp>
      <p:sp>
        <p:nvSpPr>
          <p:cNvPr id="10" name="TextBox 9"/>
          <p:cNvSpPr txBox="1"/>
          <p:nvPr/>
        </p:nvSpPr>
        <p:spPr>
          <a:xfrm>
            <a:off x="8839200" y="6629400"/>
            <a:ext cx="184731" cy="369332"/>
          </a:xfrm>
          <a:prstGeom prst="rect">
            <a:avLst/>
          </a:prstGeom>
          <a:noFill/>
        </p:spPr>
        <p:txBody>
          <a:bodyPr wrap="none" rtlCol="0">
            <a:spAutoFit/>
          </a:bodyPr>
          <a:lstStyle/>
          <a:p>
            <a:endParaRPr lang="en-US" dirty="0"/>
          </a:p>
        </p:txBody>
      </p:sp>
      <p:sp>
        <p:nvSpPr>
          <p:cNvPr id="14" name="TextBox 13"/>
          <p:cNvSpPr txBox="1"/>
          <p:nvPr/>
        </p:nvSpPr>
        <p:spPr>
          <a:xfrm>
            <a:off x="6477000" y="4262735"/>
            <a:ext cx="1219200" cy="461665"/>
          </a:xfrm>
          <a:prstGeom prst="rect">
            <a:avLst/>
          </a:prstGeom>
          <a:noFill/>
        </p:spPr>
        <p:txBody>
          <a:bodyPr wrap="square" rtlCol="0">
            <a:spAutoFit/>
          </a:bodyPr>
          <a:lstStyle/>
          <a:p>
            <a:r>
              <a:rPr lang="en-US" sz="2400" dirty="0" smtClean="0"/>
              <a:t>K={c}</a:t>
            </a:r>
            <a:endParaRPr lang="en-US" sz="2400" dirty="0"/>
          </a:p>
        </p:txBody>
      </p:sp>
      <p:sp useBgFill="1">
        <p:nvSpPr>
          <p:cNvPr id="12" name="TextBox 11"/>
          <p:cNvSpPr txBox="1"/>
          <p:nvPr/>
        </p:nvSpPr>
        <p:spPr>
          <a:xfrm>
            <a:off x="762000" y="3515380"/>
            <a:ext cx="7543800" cy="523220"/>
          </a:xfrm>
          <a:prstGeom prst="rect">
            <a:avLst/>
          </a:prstGeom>
          <a:ln w="63500">
            <a:solidFill>
              <a:schemeClr val="accent1"/>
            </a:solidFill>
          </a:ln>
        </p:spPr>
        <p:txBody>
          <a:bodyPr wrap="square" rtlCol="0">
            <a:spAutoFit/>
          </a:bodyPr>
          <a:lstStyle/>
          <a:p>
            <a:r>
              <a:rPr lang="en-US" sz="2800" dirty="0" smtClean="0"/>
              <a:t>In wild, practical test almost always works</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1" presetClass="entr" presetSubtype="0" fill="hold"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additive="base">
                                        <p:cTn id="44" dur="500" fill="hold"/>
                                        <p:tgtEl>
                                          <p:spTgt spid="12"/>
                                        </p:tgtEl>
                                        <p:attrNameLst>
                                          <p:attrName>ppt_x</p:attrName>
                                        </p:attrNameLst>
                                      </p:cBhvr>
                                      <p:tavLst>
                                        <p:tav tm="0">
                                          <p:val>
                                            <p:strVal val="#ppt_x"/>
                                          </p:val>
                                        </p:tav>
                                        <p:tav tm="100000">
                                          <p:val>
                                            <p:strVal val="#ppt_x"/>
                                          </p:val>
                                        </p:tav>
                                      </p:tavLst>
                                    </p:anim>
                                    <p:anim calcmode="lin" valueType="num">
                                      <p:cBhvr additive="base">
                                        <p:cTn id="4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Results</a:t>
            </a:r>
            <a:endParaRPr lang="en-US" dirty="0"/>
          </a:p>
        </p:txBody>
      </p:sp>
      <p:sp>
        <p:nvSpPr>
          <p:cNvPr id="3" name="Content Placeholder 2"/>
          <p:cNvSpPr>
            <a:spLocks noGrp="1"/>
          </p:cNvSpPr>
          <p:nvPr>
            <p:ph idx="1"/>
          </p:nvPr>
        </p:nvSpPr>
        <p:spPr/>
        <p:txBody>
          <a:bodyPr>
            <a:normAutofit lnSpcReduction="10000"/>
          </a:bodyPr>
          <a:lstStyle/>
          <a:p>
            <a:r>
              <a:rPr lang="en-US" dirty="0" smtClean="0"/>
              <a:t>How to pick K in the view</a:t>
            </a:r>
          </a:p>
          <a:p>
            <a:endParaRPr lang="en-US" dirty="0" smtClean="0"/>
          </a:p>
          <a:p>
            <a:r>
              <a:rPr lang="en-US" dirty="0" smtClean="0"/>
              <a:t>Dealing with </a:t>
            </a:r>
            <a:r>
              <a:rPr lang="en-US" dirty="0" err="1" smtClean="0"/>
              <a:t>disjointness</a:t>
            </a:r>
            <a:endParaRPr lang="en-US" dirty="0" smtClean="0"/>
          </a:p>
          <a:p>
            <a:pPr lvl="1"/>
            <a:r>
              <a:rPr lang="en-US" dirty="0" smtClean="0"/>
              <a:t>“Disjoint in blocks”</a:t>
            </a:r>
          </a:p>
          <a:p>
            <a:pPr lvl="1">
              <a:buNone/>
            </a:pPr>
            <a:endParaRPr lang="en-US" dirty="0" smtClean="0"/>
          </a:p>
          <a:p>
            <a:r>
              <a:rPr lang="en-US" dirty="0" smtClean="0"/>
              <a:t>Partial </a:t>
            </a:r>
            <a:r>
              <a:rPr lang="en-US" dirty="0" err="1" smtClean="0"/>
              <a:t>representability</a:t>
            </a:r>
            <a:r>
              <a:rPr lang="en-US" dirty="0" smtClean="0"/>
              <a:t>.</a:t>
            </a:r>
          </a:p>
          <a:p>
            <a:pPr lvl="1"/>
            <a:r>
              <a:rPr lang="en-US" dirty="0" smtClean="0"/>
              <a:t>Some views not </a:t>
            </a:r>
            <a:r>
              <a:rPr lang="en-US" dirty="0" err="1" smtClean="0"/>
              <a:t>representable</a:t>
            </a:r>
            <a:r>
              <a:rPr lang="en-US" dirty="0" smtClean="0"/>
              <a:t>, </a:t>
            </a:r>
          </a:p>
          <a:p>
            <a:pPr lvl="2"/>
            <a:r>
              <a:rPr lang="en-US" dirty="0" smtClean="0"/>
              <a:t>But a query on a view is still correct</a:t>
            </a:r>
          </a:p>
          <a:p>
            <a:pPr lvl="1"/>
            <a:r>
              <a:rPr lang="en-US" dirty="0" smtClean="0"/>
              <a:t>In general, hard, but practical test</a:t>
            </a:r>
          </a:p>
          <a:p>
            <a:r>
              <a:rPr lang="en-US" dirty="0" smtClean="0"/>
              <a:t>Sets of Views</a:t>
            </a:r>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Motivation and Background</a:t>
            </a:r>
          </a:p>
          <a:p>
            <a:r>
              <a:rPr lang="en-US" dirty="0" smtClean="0"/>
              <a:t>Technical Meat</a:t>
            </a:r>
          </a:p>
          <a:p>
            <a:r>
              <a:rPr lang="en-US" dirty="0" smtClean="0"/>
              <a:t>Experiments</a:t>
            </a:r>
          </a:p>
          <a:p>
            <a:r>
              <a:rPr lang="en-US" dirty="0" smtClean="0"/>
              <a:t>Conclusion</a:t>
            </a:r>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Experiments: Wild Queries, % rep.</a:t>
            </a:r>
            <a:endParaRPr lang="en-US" dirty="0"/>
          </a:p>
        </p:txBody>
      </p:sp>
      <p:sp>
        <p:nvSpPr>
          <p:cNvPr id="3" name="Content Placeholder 2"/>
          <p:cNvSpPr>
            <a:spLocks noGrp="1"/>
          </p:cNvSpPr>
          <p:nvPr>
            <p:ph idx="1"/>
          </p:nvPr>
        </p:nvSpPr>
        <p:spPr>
          <a:xfrm>
            <a:off x="457200" y="2249424"/>
            <a:ext cx="4419600" cy="4325112"/>
          </a:xfrm>
        </p:spPr>
        <p:txBody>
          <a:bodyPr/>
          <a:lstStyle/>
          <a:p>
            <a:r>
              <a:rPr lang="en-US" dirty="0" smtClean="0"/>
              <a:t>Three Datasets</a:t>
            </a:r>
          </a:p>
          <a:p>
            <a:pPr lvl="1"/>
            <a:r>
              <a:rPr lang="en-US" dirty="0" err="1" smtClean="0"/>
              <a:t>iLike</a:t>
            </a:r>
            <a:endParaRPr lang="en-US" dirty="0" smtClean="0"/>
          </a:p>
          <a:p>
            <a:pPr lvl="1"/>
            <a:r>
              <a:rPr lang="en-US" dirty="0" smtClean="0"/>
              <a:t>SQL Server</a:t>
            </a:r>
          </a:p>
          <a:p>
            <a:pPr lvl="2"/>
            <a:r>
              <a:rPr lang="en-US" dirty="0" smtClean="0"/>
              <a:t>Adventure works</a:t>
            </a:r>
          </a:p>
          <a:p>
            <a:pPr lvl="2"/>
            <a:r>
              <a:rPr lang="en-US" dirty="0" err="1" smtClean="0"/>
              <a:t>Northwinds</a:t>
            </a:r>
            <a:r>
              <a:rPr lang="en-US" dirty="0" smtClean="0"/>
              <a:t>	</a:t>
            </a:r>
          </a:p>
        </p:txBody>
      </p:sp>
      <p:sp>
        <p:nvSpPr>
          <p:cNvPr id="6" name="TextBox 5"/>
          <p:cNvSpPr txBox="1"/>
          <p:nvPr/>
        </p:nvSpPr>
        <p:spPr>
          <a:xfrm>
            <a:off x="0" y="5334000"/>
            <a:ext cx="4114800" cy="830997"/>
          </a:xfrm>
          <a:prstGeom prst="rect">
            <a:avLst/>
          </a:prstGeom>
          <a:noFill/>
        </p:spPr>
        <p:txBody>
          <a:bodyPr wrap="square" rtlCol="0">
            <a:spAutoFit/>
          </a:bodyPr>
          <a:lstStyle/>
          <a:p>
            <a:r>
              <a:rPr lang="en-US" sz="2400" dirty="0" smtClean="0"/>
              <a:t>99.5% of </a:t>
            </a:r>
            <a:r>
              <a:rPr lang="en-US" sz="2400" dirty="0" err="1" smtClean="0"/>
              <a:t>iLike</a:t>
            </a:r>
            <a:r>
              <a:rPr lang="en-US" sz="2400" dirty="0" smtClean="0"/>
              <a:t> workload use </a:t>
            </a:r>
            <a:r>
              <a:rPr lang="en-US" sz="2400" dirty="0" err="1" smtClean="0"/>
              <a:t>representable</a:t>
            </a:r>
            <a:r>
              <a:rPr lang="en-US" sz="2400" dirty="0" smtClean="0"/>
              <a:t> views</a:t>
            </a:r>
            <a:endParaRPr lang="en-US" sz="2400" dirty="0"/>
          </a:p>
        </p:txBody>
      </p:sp>
      <p:sp>
        <p:nvSpPr>
          <p:cNvPr id="7" name="Slide Number Placeholder 6"/>
          <p:cNvSpPr>
            <a:spLocks noGrp="1"/>
          </p:cNvSpPr>
          <p:nvPr>
            <p:ph type="sldNum" sz="quarter" idx="12"/>
          </p:nvPr>
        </p:nvSpPr>
        <p:spPr/>
        <p:txBody>
          <a:bodyPr/>
          <a:lstStyle/>
          <a:p>
            <a:fld id="{973FB56F-8FA1-42B8-87B0-78364C6F1D27}" type="slidenum">
              <a:rPr lang="en-US" smtClean="0"/>
              <a:pPr/>
              <a:t>16</a:t>
            </a:fld>
            <a:endParaRPr lang="en-US"/>
          </a:p>
        </p:txBody>
      </p:sp>
      <p:sp>
        <p:nvSpPr>
          <p:cNvPr id="8" name="TextBox 7"/>
          <p:cNvSpPr txBox="1"/>
          <p:nvPr/>
        </p:nvSpPr>
        <p:spPr>
          <a:xfrm>
            <a:off x="0" y="4419600"/>
            <a:ext cx="4267200" cy="830997"/>
          </a:xfrm>
          <a:prstGeom prst="rect">
            <a:avLst/>
          </a:prstGeom>
          <a:noFill/>
        </p:spPr>
        <p:txBody>
          <a:bodyPr wrap="square" rtlCol="0">
            <a:spAutoFit/>
          </a:bodyPr>
          <a:lstStyle/>
          <a:p>
            <a:r>
              <a:rPr lang="en-US" sz="2400" dirty="0" smtClean="0"/>
              <a:t>96% partially</a:t>
            </a:r>
          </a:p>
          <a:p>
            <a:r>
              <a:rPr lang="en-US" sz="2400" dirty="0" smtClean="0"/>
              <a:t>63% </a:t>
            </a:r>
            <a:r>
              <a:rPr lang="en-US" sz="2400" dirty="0" err="1" smtClean="0"/>
              <a:t>representable</a:t>
            </a:r>
            <a:endParaRPr lang="en-US" sz="2400" dirty="0"/>
          </a:p>
        </p:txBody>
      </p:sp>
      <p:graphicFrame>
        <p:nvGraphicFramePr>
          <p:cNvPr id="10" name="Chart 9"/>
          <p:cNvGraphicFramePr/>
          <p:nvPr/>
        </p:nvGraphicFramePr>
        <p:xfrm>
          <a:off x="3429000" y="1676400"/>
          <a:ext cx="5715000" cy="54864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73FB56F-8FA1-42B8-87B0-78364C6F1D27}" type="slidenum">
              <a:rPr lang="en-US" smtClean="0"/>
              <a:pPr/>
              <a:t>17</a:t>
            </a:fld>
            <a:endParaRPr lang="en-US"/>
          </a:p>
        </p:txBody>
      </p:sp>
      <p:graphicFrame>
        <p:nvGraphicFramePr>
          <p:cNvPr id="7" name="Chart 6"/>
          <p:cNvGraphicFramePr/>
          <p:nvPr/>
        </p:nvGraphicFramePr>
        <p:xfrm>
          <a:off x="3200400" y="1524000"/>
          <a:ext cx="59436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a:xfrm>
            <a:off x="457200" y="2249424"/>
            <a:ext cx="4343400" cy="4325112"/>
          </a:xfrm>
        </p:spPr>
        <p:txBody>
          <a:bodyPr/>
          <a:lstStyle/>
          <a:p>
            <a:r>
              <a:rPr lang="en-US" dirty="0" smtClean="0"/>
              <a:t>TPC-H data</a:t>
            </a:r>
          </a:p>
          <a:p>
            <a:r>
              <a:rPr lang="en-US" dirty="0" smtClean="0"/>
              <a:t>Q10</a:t>
            </a:r>
          </a:p>
        </p:txBody>
      </p:sp>
      <p:sp>
        <p:nvSpPr>
          <p:cNvPr id="5" name="TextBox 4"/>
          <p:cNvSpPr txBox="1"/>
          <p:nvPr/>
        </p:nvSpPr>
        <p:spPr>
          <a:xfrm>
            <a:off x="304800" y="3429000"/>
            <a:ext cx="4876800" cy="830997"/>
          </a:xfrm>
          <a:prstGeom prst="rect">
            <a:avLst/>
          </a:prstGeom>
          <a:solidFill>
            <a:schemeClr val="bg1"/>
          </a:solidFill>
          <a:ln w="76200">
            <a:solidFill>
              <a:schemeClr val="accent1"/>
            </a:solidFill>
          </a:ln>
        </p:spPr>
        <p:txBody>
          <a:bodyPr wrap="square" rtlCol="0">
            <a:spAutoFit/>
          </a:bodyPr>
          <a:lstStyle/>
          <a:p>
            <a:pPr algn="ctr"/>
            <a:r>
              <a:rPr lang="en-US" sz="2400" dirty="0" smtClean="0"/>
              <a:t>Expected performance increase from materialized views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Materialized views for probabilistic data</a:t>
            </a:r>
          </a:p>
          <a:p>
            <a:pPr lvl="1"/>
            <a:r>
              <a:rPr lang="en-US" dirty="0" smtClean="0"/>
              <a:t>Problem: Retain classical benefits of views</a:t>
            </a:r>
          </a:p>
          <a:p>
            <a:r>
              <a:rPr lang="en-US" dirty="0" smtClean="0"/>
              <a:t>Contributions</a:t>
            </a:r>
          </a:p>
          <a:p>
            <a:pPr lvl="1"/>
            <a:r>
              <a:rPr lang="en-US" dirty="0" smtClean="0"/>
              <a:t>A complete theoretical solution</a:t>
            </a:r>
          </a:p>
          <a:p>
            <a:pPr lvl="1"/>
            <a:r>
              <a:rPr lang="en-US" dirty="0" smtClean="0"/>
              <a:t>Practical  solutions</a:t>
            </a:r>
          </a:p>
          <a:p>
            <a:r>
              <a:rPr lang="en-US" dirty="0" smtClean="0"/>
              <a:t>Verified Experimentally</a:t>
            </a:r>
          </a:p>
          <a:p>
            <a:pPr lvl="1"/>
            <a:r>
              <a:rPr lang="en-US" dirty="0" smtClean="0"/>
              <a:t>Views exist in practice</a:t>
            </a:r>
          </a:p>
          <a:p>
            <a:pPr lvl="1"/>
            <a:r>
              <a:rPr lang="en-US" dirty="0" smtClean="0"/>
              <a:t>Query processing benefits, as expected</a:t>
            </a:r>
          </a:p>
          <a:p>
            <a:pPr lvl="1"/>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Motivating Example: Optimization</a:t>
            </a:r>
            <a:endParaRPr lang="en-US" dirty="0"/>
          </a:p>
        </p:txBody>
      </p:sp>
      <p:pic>
        <p:nvPicPr>
          <p:cNvPr id="4" name="Picture 8"/>
          <p:cNvPicPr>
            <a:picLocks noChangeAspect="1" noChangeArrowheads="1"/>
          </p:cNvPicPr>
          <p:nvPr/>
        </p:nvPicPr>
        <p:blipFill>
          <a:blip r:embed="rId3"/>
          <a:srcRect/>
          <a:stretch>
            <a:fillRect/>
          </a:stretch>
        </p:blipFill>
        <p:spPr bwMode="auto">
          <a:xfrm>
            <a:off x="19050" y="2057400"/>
            <a:ext cx="6667500" cy="3971925"/>
          </a:xfrm>
          <a:prstGeom prst="rect">
            <a:avLst/>
          </a:prstGeom>
          <a:noFill/>
          <a:ln w="9525">
            <a:noFill/>
            <a:miter lim="800000"/>
            <a:headEnd/>
            <a:tailEnd/>
          </a:ln>
          <a:effectLst/>
        </p:spPr>
      </p:pic>
      <p:pic>
        <p:nvPicPr>
          <p:cNvPr id="5" name="Picture 10"/>
          <p:cNvPicPr>
            <a:picLocks noChangeAspect="1" noChangeArrowheads="1"/>
          </p:cNvPicPr>
          <p:nvPr/>
        </p:nvPicPr>
        <p:blipFill>
          <a:blip r:embed="rId4"/>
          <a:srcRect/>
          <a:stretch>
            <a:fillRect/>
          </a:stretch>
        </p:blipFill>
        <p:spPr bwMode="auto">
          <a:xfrm>
            <a:off x="6686550" y="2057400"/>
            <a:ext cx="2381250" cy="3971925"/>
          </a:xfrm>
          <a:prstGeom prst="rect">
            <a:avLst/>
          </a:prstGeom>
          <a:noFill/>
          <a:ln w="9525">
            <a:noFill/>
            <a:miter lim="800000"/>
            <a:headEnd/>
            <a:tailEnd/>
          </a:ln>
          <a:effectLst/>
        </p:spPr>
      </p:pic>
      <p:pic>
        <p:nvPicPr>
          <p:cNvPr id="6" name="Picture 11"/>
          <p:cNvPicPr>
            <a:picLocks noChangeAspect="1" noChangeArrowheads="1"/>
          </p:cNvPicPr>
          <p:nvPr/>
        </p:nvPicPr>
        <p:blipFill>
          <a:blip r:embed="rId5"/>
          <a:srcRect/>
          <a:stretch>
            <a:fillRect/>
          </a:stretch>
        </p:blipFill>
        <p:spPr bwMode="auto">
          <a:xfrm>
            <a:off x="6686550" y="2057400"/>
            <a:ext cx="2381250" cy="3971925"/>
          </a:xfrm>
          <a:prstGeom prst="rect">
            <a:avLst/>
          </a:prstGeom>
          <a:noFill/>
          <a:ln w="9525">
            <a:noFill/>
            <a:miter lim="800000"/>
            <a:headEnd/>
            <a:tailEnd/>
          </a:ln>
          <a:effectLst/>
        </p:spPr>
      </p:pic>
      <p:sp>
        <p:nvSpPr>
          <p:cNvPr id="9" name="Rounded Rectangle 8"/>
          <p:cNvSpPr/>
          <p:nvPr/>
        </p:nvSpPr>
        <p:spPr>
          <a:xfrm>
            <a:off x="6629400" y="3352800"/>
            <a:ext cx="2514600" cy="533400"/>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TextBox 9"/>
          <p:cNvSpPr txBox="1"/>
          <p:nvPr/>
        </p:nvSpPr>
        <p:spPr>
          <a:xfrm>
            <a:off x="990600" y="4038601"/>
            <a:ext cx="5638800" cy="461665"/>
          </a:xfrm>
          <a:prstGeom prst="rect">
            <a:avLst/>
          </a:prstGeom>
          <a:ln w="38100">
            <a:solidFill>
              <a:schemeClr val="accent1">
                <a:shade val="50000"/>
              </a:schemeClr>
            </a:solidFill>
          </a:ln>
        </p:spPr>
        <p:txBody>
          <a:bodyPr wrap="square" rtlCol="0">
            <a:spAutoFit/>
          </a:bodyPr>
          <a:lstStyle/>
          <a:p>
            <a:pPr algn="ctr"/>
            <a:r>
              <a:rPr lang="en-US" sz="2400" dirty="0" smtClean="0"/>
              <a:t>materialized – but imprecise – view</a:t>
            </a:r>
          </a:p>
        </p:txBody>
      </p:sp>
      <p:sp useBgFill="1">
        <p:nvSpPr>
          <p:cNvPr id="11" name="TextBox 10"/>
          <p:cNvSpPr txBox="1"/>
          <p:nvPr/>
        </p:nvSpPr>
        <p:spPr>
          <a:xfrm>
            <a:off x="1295400" y="4648201"/>
            <a:ext cx="5105400" cy="461665"/>
          </a:xfrm>
          <a:prstGeom prst="rect">
            <a:avLst/>
          </a:prstGeom>
          <a:ln w="38100">
            <a:solidFill>
              <a:schemeClr val="accent1">
                <a:shade val="50000"/>
              </a:schemeClr>
            </a:solidFill>
          </a:ln>
        </p:spPr>
        <p:txBody>
          <a:bodyPr wrap="square" rtlCol="0">
            <a:spAutoFit/>
          </a:bodyPr>
          <a:lstStyle/>
          <a:p>
            <a:pPr algn="ctr"/>
            <a:r>
              <a:rPr lang="en-US" sz="2400" dirty="0" smtClean="0"/>
              <a:t>Similarity between users  (8M+)</a:t>
            </a:r>
            <a:endParaRPr lang="en-US" sz="2400" dirty="0"/>
          </a:p>
        </p:txBody>
      </p:sp>
      <p:sp>
        <p:nvSpPr>
          <p:cNvPr id="12" name="Slide Number Placeholder 11"/>
          <p:cNvSpPr>
            <a:spLocks noGrp="1"/>
          </p:cNvSpPr>
          <p:nvPr>
            <p:ph type="sldNum" sz="quarter" idx="12"/>
          </p:nvPr>
        </p:nvSpPr>
        <p:spPr/>
        <p:txBody>
          <a:bodyPr/>
          <a:lstStyle/>
          <a:p>
            <a:fld id="{973FB56F-8FA1-42B8-87B0-78364C6F1D27}" type="slidenum">
              <a:rPr lang="en-US" smtClean="0"/>
              <a:pPr/>
              <a:t>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a:xfrm>
            <a:off x="457200" y="2249424"/>
            <a:ext cx="4419600" cy="4325112"/>
          </a:xfrm>
        </p:spPr>
        <p:txBody>
          <a:bodyPr>
            <a:normAutofit/>
          </a:bodyPr>
          <a:lstStyle/>
          <a:p>
            <a:r>
              <a:rPr lang="en-US" dirty="0" smtClean="0"/>
              <a:t>TPC-H data</a:t>
            </a:r>
          </a:p>
          <a:p>
            <a:r>
              <a:rPr lang="en-US" dirty="0" smtClean="0"/>
              <a:t>Q5 unsafe query.</a:t>
            </a:r>
          </a:p>
          <a:p>
            <a:r>
              <a:rPr lang="en-US" dirty="0" smtClean="0"/>
              <a:t>Key</a:t>
            </a:r>
          </a:p>
          <a:p>
            <a:pPr lvl="1"/>
            <a:r>
              <a:rPr lang="en-US" dirty="0" smtClean="0"/>
              <a:t>PTPC: </a:t>
            </a:r>
            <a:r>
              <a:rPr lang="en-US" dirty="0" err="1" smtClean="0"/>
              <a:t>w.o</a:t>
            </a:r>
            <a:r>
              <a:rPr lang="en-US" dirty="0" smtClean="0"/>
              <a:t> </a:t>
            </a:r>
            <a:r>
              <a:rPr lang="en-US" dirty="0" err="1" smtClean="0"/>
              <a:t>prob</a:t>
            </a:r>
            <a:endParaRPr lang="en-US" dirty="0" smtClean="0"/>
          </a:p>
          <a:p>
            <a:pPr lvl="1"/>
            <a:r>
              <a:rPr lang="en-US" dirty="0" smtClean="0"/>
              <a:t>MC: Monte Carlo</a:t>
            </a:r>
          </a:p>
          <a:p>
            <a:pPr lvl="1"/>
            <a:r>
              <a:rPr lang="en-US" dirty="0" smtClean="0"/>
              <a:t>LIN: w. lineage</a:t>
            </a:r>
          </a:p>
          <a:p>
            <a:pPr lvl="1"/>
            <a:r>
              <a:rPr lang="en-US" dirty="0" smtClean="0"/>
              <a:t>NOLIN: Our technique</a:t>
            </a:r>
          </a:p>
          <a:p>
            <a:pPr lvl="1"/>
            <a:endParaRPr lang="en-US" dirty="0" smtClean="0"/>
          </a:p>
        </p:txBody>
      </p:sp>
      <p:pic>
        <p:nvPicPr>
          <p:cNvPr id="5122" name="Picture 2"/>
          <p:cNvPicPr>
            <a:picLocks noChangeAspect="1" noChangeArrowheads="1"/>
          </p:cNvPicPr>
          <p:nvPr/>
        </p:nvPicPr>
        <p:blipFill>
          <a:blip r:embed="rId3"/>
          <a:srcRect/>
          <a:stretch>
            <a:fillRect/>
          </a:stretch>
        </p:blipFill>
        <p:spPr bwMode="auto">
          <a:xfrm>
            <a:off x="4800600" y="1828800"/>
            <a:ext cx="3429000" cy="4157663"/>
          </a:xfrm>
          <a:prstGeom prst="rect">
            <a:avLst/>
          </a:prstGeom>
          <a:noFill/>
          <a:ln w="9525">
            <a:noFill/>
            <a:miter lim="800000"/>
            <a:headEnd/>
            <a:tailEnd/>
          </a:ln>
          <a:effectLst/>
        </p:spPr>
      </p:pic>
      <p:sp>
        <p:nvSpPr>
          <p:cNvPr id="5" name="TextBox 4"/>
          <p:cNvSpPr txBox="1"/>
          <p:nvPr/>
        </p:nvSpPr>
        <p:spPr>
          <a:xfrm>
            <a:off x="457200" y="5410200"/>
            <a:ext cx="4724400" cy="1200329"/>
          </a:xfrm>
          <a:prstGeom prst="rect">
            <a:avLst/>
          </a:prstGeom>
          <a:noFill/>
        </p:spPr>
        <p:txBody>
          <a:bodyPr wrap="square" rtlCol="0">
            <a:spAutoFit/>
          </a:bodyPr>
          <a:lstStyle/>
          <a:p>
            <a:r>
              <a:rPr lang="en-US" sz="2400" b="1" dirty="0" smtClean="0"/>
              <a:t>NB</a:t>
            </a:r>
            <a:r>
              <a:rPr lang="en-US" sz="2400" dirty="0" smtClean="0"/>
              <a:t>: LIN not an End-to-End running time. So needs another ~ MC additional seconds!</a:t>
            </a:r>
            <a:endParaRPr lang="en-US" sz="2400" dirty="0"/>
          </a:p>
        </p:txBody>
      </p:sp>
      <p:sp>
        <p:nvSpPr>
          <p:cNvPr id="6" name="Slide Number Placeholder 5"/>
          <p:cNvSpPr>
            <a:spLocks noGrp="1"/>
          </p:cNvSpPr>
          <p:nvPr>
            <p:ph type="sldNum" sz="quarter" idx="12"/>
          </p:nvPr>
        </p:nvSpPr>
        <p:spPr/>
        <p:txBody>
          <a:bodyPr/>
          <a:lstStyle/>
          <a:p>
            <a:fld id="{973FB56F-8FA1-42B8-87B0-78364C6F1D27}" type="slidenum">
              <a:rPr lang="en-US" smtClean="0"/>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Exchange</a:t>
            </a:r>
            <a:endParaRPr lang="en-US" dirty="0"/>
          </a:p>
        </p:txBody>
      </p:sp>
      <p:graphicFrame>
        <p:nvGraphicFramePr>
          <p:cNvPr id="5" name="Table 4"/>
          <p:cNvGraphicFramePr>
            <a:graphicFrameLocks noGrp="1"/>
          </p:cNvGraphicFramePr>
          <p:nvPr/>
        </p:nvGraphicFramePr>
        <p:xfrm>
          <a:off x="228600" y="1981200"/>
          <a:ext cx="3048000" cy="1483360"/>
        </p:xfrm>
        <a:graphic>
          <a:graphicData uri="http://schemas.openxmlformats.org/drawingml/2006/table">
            <a:tbl>
              <a:tblPr firstRow="1" bandRow="1">
                <a:tableStyleId>{5C22544A-7EE6-4342-B048-85BDC9FD1C3A}</a:tableStyleId>
              </a:tblPr>
              <a:tblGrid>
                <a:gridCol w="882316"/>
                <a:gridCol w="1524000"/>
                <a:gridCol w="641684"/>
              </a:tblGrid>
              <a:tr h="370840">
                <a:tc>
                  <a:txBody>
                    <a:bodyPr/>
                    <a:lstStyle/>
                    <a:p>
                      <a:r>
                        <a:rPr lang="en-US" dirty="0" smtClean="0"/>
                        <a:t>Chef</a:t>
                      </a:r>
                      <a:endParaRPr lang="en-US" dirty="0"/>
                    </a:p>
                  </a:txBody>
                  <a:tcPr/>
                </a:tc>
                <a:tc>
                  <a:txBody>
                    <a:bodyPr/>
                    <a:lstStyle/>
                    <a:p>
                      <a:r>
                        <a:rPr lang="en-US" dirty="0" smtClean="0"/>
                        <a:t>Restaurant</a:t>
                      </a:r>
                      <a:endParaRPr lang="en-US" dirty="0"/>
                    </a:p>
                  </a:txBody>
                  <a:tcPr/>
                </a:tc>
                <a:tc>
                  <a:txBody>
                    <a:bodyPr/>
                    <a:lstStyle/>
                    <a:p>
                      <a:r>
                        <a:rPr lang="en-US" dirty="0" smtClean="0"/>
                        <a:t>P</a:t>
                      </a:r>
                      <a:endParaRPr lang="en-US" dirty="0"/>
                    </a:p>
                  </a:txBody>
                  <a:tcPr/>
                </a:tc>
              </a:tr>
              <a:tr h="370840">
                <a:tc>
                  <a:txBody>
                    <a:bodyPr/>
                    <a:lstStyle/>
                    <a:p>
                      <a:r>
                        <a:rPr lang="en-US" dirty="0" smtClean="0"/>
                        <a:t>TD</a:t>
                      </a:r>
                      <a:endParaRPr lang="en-US" dirty="0"/>
                    </a:p>
                  </a:txBody>
                  <a:tcPr/>
                </a:tc>
                <a:tc>
                  <a:txBody>
                    <a:bodyPr/>
                    <a:lstStyle/>
                    <a:p>
                      <a:r>
                        <a:rPr lang="en-US" dirty="0" smtClean="0"/>
                        <a:t>D. Lounge</a:t>
                      </a:r>
                      <a:endParaRPr lang="en-US" dirty="0"/>
                    </a:p>
                  </a:txBody>
                  <a:tcPr/>
                </a:tc>
                <a:tc>
                  <a:txBody>
                    <a:bodyPr/>
                    <a:lstStyle/>
                    <a:p>
                      <a:r>
                        <a:rPr lang="en-US" dirty="0" smtClean="0"/>
                        <a:t>0.9</a:t>
                      </a:r>
                      <a:endParaRPr lang="en-US" dirty="0"/>
                    </a:p>
                  </a:txBody>
                  <a:tcPr/>
                </a:tc>
              </a:tr>
              <a:tr h="370840">
                <a:tc>
                  <a:txBody>
                    <a:bodyPr/>
                    <a:lstStyle/>
                    <a:p>
                      <a:r>
                        <a:rPr lang="en-US" dirty="0" smtClean="0"/>
                        <a:t>TD</a:t>
                      </a:r>
                      <a:endParaRPr lang="en-US" dirty="0"/>
                    </a:p>
                  </a:txBody>
                  <a:tcPr/>
                </a:tc>
                <a:tc>
                  <a:txBody>
                    <a:bodyPr/>
                    <a:lstStyle/>
                    <a:p>
                      <a:r>
                        <a:rPr lang="en-US" dirty="0" err="1" smtClean="0"/>
                        <a:t>P.Kitchen</a:t>
                      </a:r>
                      <a:endParaRPr lang="en-US" dirty="0"/>
                    </a:p>
                  </a:txBody>
                  <a:tcPr/>
                </a:tc>
                <a:tc>
                  <a:txBody>
                    <a:bodyPr/>
                    <a:lstStyle/>
                    <a:p>
                      <a:r>
                        <a:rPr lang="en-US" dirty="0" smtClean="0"/>
                        <a:t>0.7</a:t>
                      </a:r>
                      <a:endParaRPr lang="en-US" dirty="0"/>
                    </a:p>
                  </a:txBody>
                  <a:tcPr/>
                </a:tc>
              </a:tr>
              <a:tr h="370840">
                <a:tc>
                  <a:txBody>
                    <a:bodyPr/>
                    <a:lstStyle/>
                    <a:p>
                      <a:r>
                        <a:rPr lang="en-US" dirty="0" smtClean="0"/>
                        <a:t>MS</a:t>
                      </a:r>
                      <a:endParaRPr lang="en-US" dirty="0"/>
                    </a:p>
                  </a:txBody>
                  <a:tcPr/>
                </a:tc>
                <a:tc>
                  <a:txBody>
                    <a:bodyPr/>
                    <a:lstStyle/>
                    <a:p>
                      <a:r>
                        <a:rPr lang="en-US" dirty="0" err="1" smtClean="0"/>
                        <a:t>C.Bistro</a:t>
                      </a:r>
                      <a:endParaRPr lang="en-US" dirty="0"/>
                    </a:p>
                  </a:txBody>
                  <a:tcPr/>
                </a:tc>
                <a:tc>
                  <a:txBody>
                    <a:bodyPr/>
                    <a:lstStyle/>
                    <a:p>
                      <a:r>
                        <a:rPr lang="en-US" dirty="0" smtClean="0"/>
                        <a:t>0.8</a:t>
                      </a:r>
                      <a:endParaRPr lang="en-US" dirty="0"/>
                    </a:p>
                  </a:txBody>
                  <a:tcPr/>
                </a:tc>
              </a:tr>
            </a:tbl>
          </a:graphicData>
        </a:graphic>
      </p:graphicFrame>
      <p:graphicFrame>
        <p:nvGraphicFramePr>
          <p:cNvPr id="6" name="Table 5"/>
          <p:cNvGraphicFramePr>
            <a:graphicFrameLocks noGrp="1"/>
          </p:cNvGraphicFramePr>
          <p:nvPr/>
        </p:nvGraphicFramePr>
        <p:xfrm>
          <a:off x="228600" y="3962403"/>
          <a:ext cx="2438400" cy="2057397"/>
        </p:xfrm>
        <a:graphic>
          <a:graphicData uri="http://schemas.openxmlformats.org/drawingml/2006/table">
            <a:tbl>
              <a:tblPr firstRow="1" bandRow="1">
                <a:tableStyleId>{5C22544A-7EE6-4342-B048-85BDC9FD1C3A}</a:tableStyleId>
              </a:tblPr>
              <a:tblGrid>
                <a:gridCol w="1625600"/>
                <a:gridCol w="812800"/>
              </a:tblGrid>
              <a:tr h="393377">
                <a:tc>
                  <a:txBody>
                    <a:bodyPr/>
                    <a:lstStyle/>
                    <a:p>
                      <a:r>
                        <a:rPr lang="en-US" dirty="0" err="1" smtClean="0"/>
                        <a:t>Restuarant</a:t>
                      </a:r>
                      <a:endParaRPr lang="en-US" dirty="0"/>
                    </a:p>
                  </a:txBody>
                  <a:tcPr/>
                </a:tc>
                <a:tc>
                  <a:txBody>
                    <a:bodyPr/>
                    <a:lstStyle/>
                    <a:p>
                      <a:r>
                        <a:rPr lang="en-US" dirty="0" smtClean="0"/>
                        <a:t>Dish</a:t>
                      </a:r>
                      <a:endParaRPr lang="en-US" dirty="0"/>
                    </a:p>
                  </a:txBody>
                  <a:tcPr/>
                </a:tc>
              </a:tr>
              <a:tr h="438633">
                <a:tc>
                  <a:txBody>
                    <a:bodyPr/>
                    <a:lstStyle/>
                    <a:p>
                      <a:r>
                        <a:rPr lang="en-US" dirty="0" smtClean="0"/>
                        <a:t>D. Lounge</a:t>
                      </a:r>
                      <a:endParaRPr lang="en-US" dirty="0"/>
                    </a:p>
                  </a:txBody>
                  <a:tcPr/>
                </a:tc>
                <a:tc>
                  <a:txBody>
                    <a:bodyPr/>
                    <a:lstStyle/>
                    <a:p>
                      <a:r>
                        <a:rPr lang="en-US" dirty="0" smtClean="0"/>
                        <a:t>Crab</a:t>
                      </a:r>
                      <a:endParaRPr lang="en-US" dirty="0"/>
                    </a:p>
                  </a:txBody>
                  <a:tcPr/>
                </a:tc>
              </a:tr>
              <a:tr h="438633">
                <a:tc>
                  <a:txBody>
                    <a:bodyPr/>
                    <a:lstStyle/>
                    <a:p>
                      <a:r>
                        <a:rPr lang="en-US" dirty="0" smtClean="0"/>
                        <a:t>P.</a:t>
                      </a:r>
                      <a:r>
                        <a:rPr lang="en-US" baseline="0" dirty="0" smtClean="0"/>
                        <a:t> Kitchen</a:t>
                      </a:r>
                      <a:endParaRPr lang="en-US" dirty="0"/>
                    </a:p>
                  </a:txBody>
                  <a:tcPr/>
                </a:tc>
                <a:tc>
                  <a:txBody>
                    <a:bodyPr/>
                    <a:lstStyle/>
                    <a:p>
                      <a:r>
                        <a:rPr lang="en-US" dirty="0" smtClean="0"/>
                        <a:t>Crab</a:t>
                      </a:r>
                      <a:endParaRPr lang="en-US" dirty="0"/>
                    </a:p>
                  </a:txBody>
                  <a:tcPr/>
                </a:tc>
              </a:tr>
              <a:tr h="393377">
                <a:tc>
                  <a:txBody>
                    <a:bodyPr/>
                    <a:lstStyle/>
                    <a:p>
                      <a:r>
                        <a:rPr lang="en-US" dirty="0" smtClean="0"/>
                        <a:t>P. Kitchen</a:t>
                      </a:r>
                      <a:endParaRPr lang="en-US" dirty="0"/>
                    </a:p>
                  </a:txBody>
                  <a:tcPr/>
                </a:tc>
                <a:tc>
                  <a:txBody>
                    <a:bodyPr/>
                    <a:lstStyle/>
                    <a:p>
                      <a:r>
                        <a:rPr lang="en-US" dirty="0" smtClean="0"/>
                        <a:t>Lamb</a:t>
                      </a:r>
                      <a:endParaRPr lang="en-US" dirty="0"/>
                    </a:p>
                  </a:txBody>
                  <a:tcPr/>
                </a:tc>
              </a:tr>
              <a:tr h="393377">
                <a:tc>
                  <a:txBody>
                    <a:bodyPr/>
                    <a:lstStyle/>
                    <a:p>
                      <a:r>
                        <a:rPr lang="en-US" dirty="0" smtClean="0"/>
                        <a:t>C. Bistro</a:t>
                      </a:r>
                      <a:endParaRPr lang="en-US" dirty="0"/>
                    </a:p>
                  </a:txBody>
                  <a:tcPr/>
                </a:tc>
                <a:tc>
                  <a:txBody>
                    <a:bodyPr/>
                    <a:lstStyle/>
                    <a:p>
                      <a:r>
                        <a:rPr lang="en-US" dirty="0" smtClean="0"/>
                        <a:t>Fish</a:t>
                      </a:r>
                      <a:endParaRPr lang="en-US" dirty="0"/>
                    </a:p>
                  </a:txBody>
                  <a:tcPr/>
                </a:tc>
              </a:tr>
            </a:tbl>
          </a:graphicData>
        </a:graphic>
      </p:graphicFrame>
      <p:graphicFrame>
        <p:nvGraphicFramePr>
          <p:cNvPr id="7" name="Table 6"/>
          <p:cNvGraphicFramePr>
            <a:graphicFrameLocks noGrp="1"/>
          </p:cNvGraphicFramePr>
          <p:nvPr/>
        </p:nvGraphicFramePr>
        <p:xfrm>
          <a:off x="4114800" y="1981201"/>
          <a:ext cx="3733801" cy="2926080"/>
        </p:xfrm>
        <a:graphic>
          <a:graphicData uri="http://schemas.openxmlformats.org/drawingml/2006/table">
            <a:tbl>
              <a:tblPr firstRow="1" bandRow="1">
                <a:tableStyleId>{5C22544A-7EE6-4342-B048-85BDC9FD1C3A}</a:tableStyleId>
              </a:tblPr>
              <a:tblGrid>
                <a:gridCol w="933450"/>
                <a:gridCol w="1238943"/>
                <a:gridCol w="875606"/>
                <a:gridCol w="685802"/>
              </a:tblGrid>
              <a:tr h="333375">
                <a:tc>
                  <a:txBody>
                    <a:bodyPr/>
                    <a:lstStyle/>
                    <a:p>
                      <a:pPr algn="ctr"/>
                      <a:r>
                        <a:rPr lang="en-US" dirty="0" smtClean="0"/>
                        <a:t>Chef</a:t>
                      </a:r>
                      <a:endParaRPr lang="en-US" dirty="0"/>
                    </a:p>
                  </a:txBody>
                  <a:tcPr/>
                </a:tc>
                <a:tc>
                  <a:txBody>
                    <a:bodyPr/>
                    <a:lstStyle/>
                    <a:p>
                      <a:pPr algn="ctr"/>
                      <a:r>
                        <a:rPr lang="en-US" dirty="0" smtClean="0"/>
                        <a:t>Dish</a:t>
                      </a:r>
                      <a:endParaRPr lang="en-US" dirty="0"/>
                    </a:p>
                  </a:txBody>
                  <a:tcPr/>
                </a:tc>
                <a:tc>
                  <a:txBody>
                    <a:bodyPr/>
                    <a:lstStyle/>
                    <a:p>
                      <a:pPr algn="ctr"/>
                      <a:r>
                        <a:rPr lang="en-US" dirty="0" smtClean="0"/>
                        <a:t>Rate</a:t>
                      </a:r>
                      <a:endParaRPr lang="en-US" dirty="0"/>
                    </a:p>
                  </a:txBody>
                  <a:tcPr/>
                </a:tc>
                <a:tc>
                  <a:txBody>
                    <a:bodyPr/>
                    <a:lstStyle/>
                    <a:p>
                      <a:pPr algn="ctr"/>
                      <a:r>
                        <a:rPr lang="en-US" dirty="0" smtClean="0"/>
                        <a:t>P</a:t>
                      </a:r>
                      <a:endParaRPr lang="en-US" dirty="0"/>
                    </a:p>
                  </a:txBody>
                  <a:tcPr/>
                </a:tc>
              </a:tr>
              <a:tr h="333375">
                <a:tc>
                  <a:txBody>
                    <a:bodyPr/>
                    <a:lstStyle/>
                    <a:p>
                      <a:pPr algn="ctr"/>
                      <a:r>
                        <a:rPr lang="en-US" dirty="0" smtClean="0"/>
                        <a:t>TD</a:t>
                      </a:r>
                      <a:endParaRPr lang="en-US" dirty="0"/>
                    </a:p>
                  </a:txBody>
                  <a:tcPr/>
                </a:tc>
                <a:tc>
                  <a:txBody>
                    <a:bodyPr/>
                    <a:lstStyle/>
                    <a:p>
                      <a:pPr algn="ctr"/>
                      <a:r>
                        <a:rPr lang="en-US" dirty="0" smtClean="0"/>
                        <a:t>Crab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0.8</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Med</a:t>
                      </a:r>
                      <a:endParaRPr lang="en-US" dirty="0"/>
                    </a:p>
                  </a:txBody>
                  <a:tcPr/>
                </a:tc>
                <a:tc>
                  <a:txBody>
                    <a:bodyPr/>
                    <a:lstStyle/>
                    <a:p>
                      <a:pPr algn="ctr"/>
                      <a:r>
                        <a:rPr lang="en-US" dirty="0" smtClean="0"/>
                        <a:t>0.1</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0.1</a:t>
                      </a:r>
                      <a:endParaRPr lang="en-US" dirty="0"/>
                    </a:p>
                  </a:txBody>
                  <a:tcPr/>
                </a:tc>
              </a:tr>
              <a:tr h="333375">
                <a:tc>
                  <a:txBody>
                    <a:bodyPr/>
                    <a:lstStyle/>
                    <a:p>
                      <a:pPr algn="ctr"/>
                      <a:r>
                        <a:rPr lang="en-US" dirty="0" smtClean="0"/>
                        <a:t>TD</a:t>
                      </a:r>
                      <a:endParaRPr lang="en-US" dirty="0"/>
                    </a:p>
                  </a:txBody>
                  <a:tcPr/>
                </a:tc>
                <a:tc>
                  <a:txBody>
                    <a:bodyPr/>
                    <a:lstStyle/>
                    <a:p>
                      <a:pPr algn="ctr"/>
                      <a:r>
                        <a:rPr lang="en-US" dirty="0" smtClean="0"/>
                        <a:t>Lamb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0.3</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0.7</a:t>
                      </a:r>
                      <a:endParaRPr lang="en-US" dirty="0"/>
                    </a:p>
                  </a:txBody>
                  <a:tcPr/>
                </a:tc>
              </a:tr>
              <a:tr h="333375">
                <a:tc>
                  <a:txBody>
                    <a:bodyPr/>
                    <a:lstStyle/>
                    <a:p>
                      <a:pPr algn="ctr"/>
                      <a:r>
                        <a:rPr lang="en-US" dirty="0" smtClean="0"/>
                        <a:t>MS</a:t>
                      </a:r>
                      <a:endParaRPr lang="en-US" dirty="0"/>
                    </a:p>
                  </a:txBody>
                  <a:tcPr/>
                </a:tc>
                <a:tc>
                  <a:txBody>
                    <a:bodyPr/>
                    <a:lstStyle/>
                    <a:p>
                      <a:pPr algn="ctr"/>
                      <a:r>
                        <a:rPr lang="en-US" dirty="0" smtClean="0"/>
                        <a:t>Fish</a:t>
                      </a:r>
                      <a:endParaRPr lang="en-US" dirty="0"/>
                    </a:p>
                  </a:txBody>
                  <a:tcPr/>
                </a:tc>
                <a:tc>
                  <a:txBody>
                    <a:bodyPr/>
                    <a:lstStyle/>
                    <a:p>
                      <a:pPr algn="ctr"/>
                      <a:r>
                        <a:rPr lang="en-US" dirty="0" smtClean="0"/>
                        <a:t>High</a:t>
                      </a:r>
                      <a:endParaRPr lang="en-US" dirty="0"/>
                    </a:p>
                  </a:txBody>
                  <a:tcPr/>
                </a:tc>
                <a:tc>
                  <a:txBody>
                    <a:bodyPr/>
                    <a:lstStyle/>
                    <a:p>
                      <a:pPr algn="ctr"/>
                      <a:r>
                        <a:rPr lang="en-US" dirty="0" smtClean="0"/>
                        <a:t>0.6</a:t>
                      </a:r>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0.3</a:t>
                      </a:r>
                    </a:p>
                  </a:txBody>
                  <a:tcPr/>
                </a:tc>
              </a:tr>
            </a:tbl>
          </a:graphicData>
        </a:graphic>
      </p:graphicFrame>
      <p:sp>
        <p:nvSpPr>
          <p:cNvPr id="9" name="TextBox 8"/>
          <p:cNvSpPr txBox="1"/>
          <p:nvPr/>
        </p:nvSpPr>
        <p:spPr>
          <a:xfrm>
            <a:off x="152400" y="3505200"/>
            <a:ext cx="3886200" cy="400110"/>
          </a:xfrm>
          <a:prstGeom prst="rect">
            <a:avLst/>
          </a:prstGeom>
          <a:noFill/>
        </p:spPr>
        <p:txBody>
          <a:bodyPr wrap="square" rtlCol="0">
            <a:spAutoFit/>
          </a:bodyPr>
          <a:lstStyle/>
          <a:p>
            <a:r>
              <a:rPr lang="en-US" sz="2000" dirty="0" smtClean="0"/>
              <a:t>W(</a:t>
            </a:r>
            <a:r>
              <a:rPr lang="en-US" sz="2000" dirty="0" err="1" smtClean="0"/>
              <a:t>Chef,Restaurant</a:t>
            </a:r>
            <a:r>
              <a:rPr lang="en-US" sz="2000" dirty="0" smtClean="0"/>
              <a:t>) </a:t>
            </a:r>
            <a:r>
              <a:rPr lang="en-US" sz="2000" i="1" dirty="0" err="1" smtClean="0"/>
              <a:t>WorksAt</a:t>
            </a:r>
            <a:endParaRPr lang="en-US" sz="2000" dirty="0"/>
          </a:p>
        </p:txBody>
      </p:sp>
      <p:sp>
        <p:nvSpPr>
          <p:cNvPr id="10" name="TextBox 9"/>
          <p:cNvSpPr txBox="1"/>
          <p:nvPr/>
        </p:nvSpPr>
        <p:spPr>
          <a:xfrm>
            <a:off x="152400" y="6172200"/>
            <a:ext cx="3124200" cy="381000"/>
          </a:xfrm>
          <a:prstGeom prst="rect">
            <a:avLst/>
          </a:prstGeom>
          <a:noFill/>
        </p:spPr>
        <p:txBody>
          <a:bodyPr wrap="square" rtlCol="0">
            <a:spAutoFit/>
          </a:bodyPr>
          <a:lstStyle/>
          <a:p>
            <a:pPr algn="ctr"/>
            <a:r>
              <a:rPr lang="en-US" dirty="0" smtClean="0"/>
              <a:t>S(</a:t>
            </a:r>
            <a:r>
              <a:rPr lang="en-US" dirty="0" err="1" smtClean="0"/>
              <a:t>Restaurant,Dish</a:t>
            </a:r>
            <a:r>
              <a:rPr lang="en-US" dirty="0" smtClean="0"/>
              <a:t>) </a:t>
            </a:r>
            <a:r>
              <a:rPr lang="en-US" i="1" dirty="0" smtClean="0"/>
              <a:t>Serves</a:t>
            </a:r>
            <a:endParaRPr lang="en-US" dirty="0"/>
          </a:p>
        </p:txBody>
      </p:sp>
      <p:sp>
        <p:nvSpPr>
          <p:cNvPr id="11" name="TextBox 10"/>
          <p:cNvSpPr txBox="1"/>
          <p:nvPr/>
        </p:nvSpPr>
        <p:spPr>
          <a:xfrm>
            <a:off x="4419600" y="4953000"/>
            <a:ext cx="3124200" cy="369332"/>
          </a:xfrm>
          <a:prstGeom prst="rect">
            <a:avLst/>
          </a:prstGeom>
          <a:noFill/>
        </p:spPr>
        <p:txBody>
          <a:bodyPr wrap="square" rtlCol="0">
            <a:spAutoFit/>
          </a:bodyPr>
          <a:lstStyle/>
          <a:p>
            <a:r>
              <a:rPr lang="en-US" dirty="0" smtClean="0"/>
              <a:t>R(</a:t>
            </a:r>
            <a:r>
              <a:rPr lang="en-US" u="sng" dirty="0" err="1" smtClean="0"/>
              <a:t>Chef,Dish</a:t>
            </a:r>
            <a:r>
              <a:rPr lang="en-US" dirty="0" err="1" smtClean="0"/>
              <a:t>,Rate</a:t>
            </a:r>
            <a:r>
              <a:rPr lang="en-US" dirty="0" smtClean="0"/>
              <a:t>) </a:t>
            </a:r>
            <a:r>
              <a:rPr lang="en-US" i="1" dirty="0" smtClean="0"/>
              <a:t>Rated</a:t>
            </a:r>
            <a:endParaRPr lang="en-US" dirty="0"/>
          </a:p>
        </p:txBody>
      </p:sp>
      <p:sp>
        <p:nvSpPr>
          <p:cNvPr id="12" name="TextBox 11"/>
          <p:cNvSpPr txBox="1"/>
          <p:nvPr/>
        </p:nvSpPr>
        <p:spPr>
          <a:xfrm>
            <a:off x="3962400" y="5638800"/>
            <a:ext cx="3962400" cy="369332"/>
          </a:xfrm>
          <a:prstGeom prst="rect">
            <a:avLst/>
          </a:prstGeom>
          <a:noFill/>
        </p:spPr>
        <p:txBody>
          <a:bodyPr wrap="square" rtlCol="0">
            <a:spAutoFit/>
          </a:bodyPr>
          <a:lstStyle/>
          <a:p>
            <a:r>
              <a:rPr lang="en-US" dirty="0" smtClean="0"/>
              <a:t>V(</a:t>
            </a:r>
            <a:r>
              <a:rPr lang="en-US" dirty="0" err="1" smtClean="0"/>
              <a:t>c,r</a:t>
            </a:r>
            <a:r>
              <a:rPr lang="en-US" dirty="0" smtClean="0"/>
              <a:t>) :- W(</a:t>
            </a:r>
            <a:r>
              <a:rPr lang="en-US" dirty="0" err="1" smtClean="0"/>
              <a:t>c,r</a:t>
            </a:r>
            <a:r>
              <a:rPr lang="en-US" dirty="0" smtClean="0"/>
              <a:t>),S(</a:t>
            </a:r>
            <a:r>
              <a:rPr lang="en-US" dirty="0" err="1" smtClean="0"/>
              <a:t>r,d</a:t>
            </a:r>
            <a:r>
              <a:rPr lang="en-US" dirty="0" smtClean="0"/>
              <a:t>),R(</a:t>
            </a:r>
            <a:r>
              <a:rPr lang="en-US" dirty="0" err="1" smtClean="0"/>
              <a:t>c,d,’High</a:t>
            </a:r>
            <a:r>
              <a:rPr lang="en-US" dirty="0" smtClean="0"/>
              <a:t>’)</a:t>
            </a:r>
            <a:endParaRPr lang="en-US" dirty="0"/>
          </a:p>
        </p:txBody>
      </p:sp>
      <p:sp>
        <p:nvSpPr>
          <p:cNvPr id="13" name="Slide Number Placeholder 12"/>
          <p:cNvSpPr>
            <a:spLocks noGrp="1"/>
          </p:cNvSpPr>
          <p:nvPr>
            <p:ph type="sldNum" sz="quarter" idx="12"/>
          </p:nvPr>
        </p:nvSpPr>
        <p:spPr/>
        <p:txBody>
          <a:bodyPr/>
          <a:lstStyle/>
          <a:p>
            <a:fld id="{973FB56F-8FA1-42B8-87B0-78364C6F1D27}" type="slidenum">
              <a:rPr lang="en-US" smtClean="0"/>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Technical Question 2: </a:t>
            </a:r>
            <a:br>
              <a:rPr lang="en-US" dirty="0" smtClean="0"/>
            </a:br>
            <a:r>
              <a:rPr lang="en-US" dirty="0" smtClean="0"/>
              <a:t>Partially </a:t>
            </a:r>
            <a:r>
              <a:rPr lang="en-US" dirty="0" err="1" smtClean="0"/>
              <a:t>representable</a:t>
            </a:r>
            <a:r>
              <a:rPr lang="en-US" dirty="0" smtClean="0"/>
              <a:t> </a:t>
            </a:r>
            <a:endParaRPr lang="en-US" dirty="0"/>
          </a:p>
        </p:txBody>
      </p:sp>
      <p:sp>
        <p:nvSpPr>
          <p:cNvPr id="3" name="Content Placeholder 2"/>
          <p:cNvSpPr>
            <a:spLocks noGrp="1"/>
          </p:cNvSpPr>
          <p:nvPr>
            <p:ph idx="1"/>
          </p:nvPr>
        </p:nvSpPr>
        <p:spPr/>
        <p:txBody>
          <a:bodyPr/>
          <a:lstStyle/>
          <a:p>
            <a:r>
              <a:rPr lang="en-US" dirty="0" smtClean="0"/>
              <a:t>Question 2: Given a BID database, a view V and a query Q, can we answer the result of V(D) from Q?</a:t>
            </a:r>
          </a:p>
          <a:p>
            <a:r>
              <a:rPr lang="en-US" dirty="0" smtClean="0"/>
              <a:t>Show a query that is partially </a:t>
            </a:r>
            <a:r>
              <a:rPr lang="en-US" dirty="0" err="1" smtClean="0"/>
              <a:t>representable</a:t>
            </a:r>
            <a:r>
              <a:rPr lang="en-US" dirty="0" smtClean="0"/>
              <a:t> and one that correctly uses it, and one that does not.</a:t>
            </a:r>
          </a:p>
          <a:p>
            <a:r>
              <a:rPr lang="en-US" dirty="0" smtClean="0"/>
              <a:t>Does not define a unique probability distribution</a:t>
            </a:r>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22</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Slide Summary</a:t>
            </a:r>
            <a:endParaRPr lang="en-US" dirty="0"/>
          </a:p>
        </p:txBody>
      </p:sp>
      <p:sp>
        <p:nvSpPr>
          <p:cNvPr id="3" name="Content Placeholder 2"/>
          <p:cNvSpPr>
            <a:spLocks noGrp="1"/>
          </p:cNvSpPr>
          <p:nvPr>
            <p:ph idx="1"/>
          </p:nvPr>
        </p:nvSpPr>
        <p:spPr/>
        <p:txBody>
          <a:bodyPr>
            <a:normAutofit lnSpcReduction="10000"/>
          </a:bodyPr>
          <a:lstStyle/>
          <a:p>
            <a:r>
              <a:rPr lang="en-US" dirty="0" smtClean="0"/>
              <a:t>Renewed interest in probabilistic data</a:t>
            </a:r>
          </a:p>
          <a:p>
            <a:pPr lvl="1"/>
            <a:r>
              <a:rPr lang="en-US" dirty="0" smtClean="0"/>
              <a:t>Trio, </a:t>
            </a:r>
            <a:r>
              <a:rPr lang="en-US" dirty="0" err="1" smtClean="0"/>
              <a:t>MayBMS</a:t>
            </a:r>
            <a:r>
              <a:rPr lang="en-US" dirty="0" smtClean="0"/>
              <a:t>, Maryland, Purdue, UW</a:t>
            </a:r>
          </a:p>
          <a:p>
            <a:pPr lvl="1"/>
            <a:r>
              <a:rPr lang="en-US" i="1" dirty="0" smtClean="0"/>
              <a:t>Classical</a:t>
            </a:r>
            <a:r>
              <a:rPr lang="en-US" dirty="0" smtClean="0"/>
              <a:t> : Integration, record linkage, etc. </a:t>
            </a:r>
          </a:p>
          <a:p>
            <a:pPr lvl="1"/>
            <a:r>
              <a:rPr lang="en-US" i="1" dirty="0" smtClean="0"/>
              <a:t>Emerging: </a:t>
            </a:r>
            <a:r>
              <a:rPr lang="en-US" dirty="0" err="1" smtClean="0"/>
              <a:t>iLike</a:t>
            </a:r>
            <a:r>
              <a:rPr lang="en-US" dirty="0" smtClean="0"/>
              <a:t> “Similarity Scores” </a:t>
            </a:r>
          </a:p>
          <a:p>
            <a:r>
              <a:rPr lang="en-US" b="1" dirty="0" smtClean="0"/>
              <a:t>Today</a:t>
            </a:r>
            <a:r>
              <a:rPr lang="en-US" dirty="0" smtClean="0"/>
              <a:t>: Apply materialized views to </a:t>
            </a:r>
            <a:r>
              <a:rPr lang="en-US" dirty="0" err="1" smtClean="0"/>
              <a:t>pDBs</a:t>
            </a:r>
            <a:endParaRPr lang="en-US" dirty="0" smtClean="0"/>
          </a:p>
          <a:p>
            <a:pPr lvl="1"/>
            <a:r>
              <a:rPr lang="en-US" dirty="0" smtClean="0"/>
              <a:t>Faster execution</a:t>
            </a:r>
          </a:p>
          <a:p>
            <a:pPr lvl="1"/>
            <a:r>
              <a:rPr lang="en-US" dirty="0" smtClean="0"/>
              <a:t>Better maintainability</a:t>
            </a:r>
          </a:p>
          <a:p>
            <a:r>
              <a:rPr lang="en-US" dirty="0" smtClean="0"/>
              <a:t>The Catch: Every view using lineage, but…</a:t>
            </a:r>
          </a:p>
          <a:p>
            <a:pPr lvl="1"/>
            <a:r>
              <a:rPr lang="en-US" dirty="0" smtClean="0"/>
              <a:t>Correlations cause lineage to become large	</a:t>
            </a:r>
          </a:p>
        </p:txBody>
      </p:sp>
      <p:sp useBgFill="1">
        <p:nvSpPr>
          <p:cNvPr id="4" name="TextBox 3"/>
          <p:cNvSpPr txBox="1"/>
          <p:nvPr/>
        </p:nvSpPr>
        <p:spPr>
          <a:xfrm>
            <a:off x="1447800" y="3733800"/>
            <a:ext cx="5791200" cy="954107"/>
          </a:xfrm>
          <a:prstGeom prst="rect">
            <a:avLst/>
          </a:prstGeom>
          <a:ln w="76200">
            <a:solidFill>
              <a:schemeClr val="accent1"/>
            </a:solidFill>
          </a:ln>
        </p:spPr>
        <p:txBody>
          <a:bodyPr wrap="square" rtlCol="0">
            <a:spAutoFit/>
          </a:bodyPr>
          <a:lstStyle/>
          <a:p>
            <a:r>
              <a:rPr lang="en-US" sz="2800" dirty="0" smtClean="0"/>
              <a:t>When can we get the benefits of materialized views in </a:t>
            </a:r>
            <a:r>
              <a:rPr lang="en-US" sz="2800" dirty="0" err="1" smtClean="0"/>
              <a:t>prob</a:t>
            </a:r>
            <a:r>
              <a:rPr lang="en-US" sz="2800" dirty="0" smtClean="0"/>
              <a:t> DBs?</a:t>
            </a:r>
            <a:endParaRPr lang="en-US" sz="2800" dirty="0"/>
          </a:p>
        </p:txBody>
      </p:sp>
      <p:sp>
        <p:nvSpPr>
          <p:cNvPr id="5" name="Slide Number Placeholder 4"/>
          <p:cNvSpPr>
            <a:spLocks noGrp="1"/>
          </p:cNvSpPr>
          <p:nvPr>
            <p:ph type="sldNum" sz="quarter" idx="12"/>
          </p:nvPr>
        </p:nvSpPr>
        <p:spPr/>
        <p:txBody>
          <a:bodyPr/>
          <a:lstStyle/>
          <a:p>
            <a:fld id="{973FB56F-8FA1-42B8-87B0-78364C6F1D27}" type="slidenum">
              <a:rPr lang="en-US" smtClean="0"/>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calcmode="lin" valueType="num">
                                      <p:cBhvr additive="base">
                                        <p:cTn id="43" dur="500" fill="hold"/>
                                        <p:tgtEl>
                                          <p:spTgt spid="4"/>
                                        </p:tgtEl>
                                        <p:attrNameLst>
                                          <p:attrName>ppt_x</p:attrName>
                                        </p:attrNameLst>
                                      </p:cBhvr>
                                      <p:tavLst>
                                        <p:tav tm="0">
                                          <p:val>
                                            <p:strVal val="#ppt_x"/>
                                          </p:val>
                                        </p:tav>
                                        <p:tav tm="100000">
                                          <p:val>
                                            <p:strVal val="#ppt_x"/>
                                          </p:val>
                                        </p:tav>
                                      </p:tavLst>
                                    </p:anim>
                                    <p:anim calcmode="lin" valueType="num">
                                      <p:cBhvr additive="base">
                                        <p:cTn id="4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Motivation and Background</a:t>
            </a:r>
          </a:p>
          <a:p>
            <a:r>
              <a:rPr lang="en-US" dirty="0" smtClean="0"/>
              <a:t>Technical Meat</a:t>
            </a:r>
          </a:p>
          <a:p>
            <a:r>
              <a:rPr lang="en-US" dirty="0" smtClean="0"/>
              <a:t>Experiments</a:t>
            </a:r>
          </a:p>
          <a:p>
            <a:r>
              <a:rPr lang="en-US" dirty="0" smtClean="0"/>
              <a:t>Conclusion</a:t>
            </a:r>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Probabilistic DBs </a:t>
            </a:r>
            <a:br>
              <a:rPr lang="en-US" dirty="0" smtClean="0"/>
            </a:br>
            <a:r>
              <a:rPr lang="en-US" dirty="0" smtClean="0"/>
              <a:t>Restaurant Example</a:t>
            </a:r>
            <a:endParaRPr lang="en-US" dirty="0"/>
          </a:p>
        </p:txBody>
      </p:sp>
      <p:sp>
        <p:nvSpPr>
          <p:cNvPr id="3" name="Content Placeholder 2"/>
          <p:cNvSpPr>
            <a:spLocks noGrp="1"/>
          </p:cNvSpPr>
          <p:nvPr>
            <p:ph idx="1"/>
          </p:nvPr>
        </p:nvSpPr>
        <p:spPr>
          <a:xfrm>
            <a:off x="152400" y="1828800"/>
            <a:ext cx="8305800" cy="3657600"/>
          </a:xfrm>
        </p:spPr>
        <p:txBody>
          <a:bodyPr>
            <a:normAutofit/>
          </a:bodyPr>
          <a:lstStyle/>
          <a:p>
            <a:pPr lvl="1"/>
            <a:endParaRPr lang="en-US" u="sng" dirty="0" smtClean="0"/>
          </a:p>
          <a:p>
            <a:pPr lvl="1"/>
            <a:r>
              <a:rPr lang="en-US" i="1" dirty="0" smtClean="0"/>
              <a:t>Block Independent Disjoint</a:t>
            </a:r>
            <a:r>
              <a:rPr lang="en-US" dirty="0" smtClean="0"/>
              <a:t> (BID)</a:t>
            </a:r>
            <a:endParaRPr lang="en-US" u="sng" dirty="0" smtClean="0"/>
          </a:p>
          <a:p>
            <a:pPr lvl="1"/>
            <a:r>
              <a:rPr lang="en-US" u="sng" dirty="0" smtClean="0"/>
              <a:t>Popular:</a:t>
            </a:r>
            <a:r>
              <a:rPr lang="en-US" dirty="0" smtClean="0"/>
              <a:t> Barbara92, Trio, </a:t>
            </a:r>
            <a:r>
              <a:rPr lang="en-US" dirty="0" err="1" smtClean="0"/>
              <a:t>Mystiq</a:t>
            </a:r>
            <a:r>
              <a:rPr lang="en-US" dirty="0" smtClean="0"/>
              <a:t>, Green </a:t>
            </a:r>
            <a:r>
              <a:rPr lang="en-US" i="1" dirty="0" smtClean="0"/>
              <a:t>et al.</a:t>
            </a:r>
          </a:p>
          <a:p>
            <a:pPr lvl="1"/>
            <a:r>
              <a:rPr lang="en-US" dirty="0" smtClean="0"/>
              <a:t>Query Evaluation</a:t>
            </a:r>
          </a:p>
          <a:p>
            <a:pPr lvl="2"/>
            <a:r>
              <a:rPr lang="en-US" i="1" dirty="0" smtClean="0"/>
              <a:t>Safe</a:t>
            </a:r>
            <a:r>
              <a:rPr lang="en-US" dirty="0" smtClean="0"/>
              <a:t> Queries </a:t>
            </a:r>
          </a:p>
          <a:p>
            <a:pPr lvl="2"/>
            <a:r>
              <a:rPr lang="en-US" i="1" dirty="0" err="1" smtClean="0"/>
              <a:t>Multisimulation</a:t>
            </a:r>
            <a:endParaRPr lang="en-US" i="1" dirty="0" smtClean="0"/>
          </a:p>
        </p:txBody>
      </p:sp>
      <p:sp>
        <p:nvSpPr>
          <p:cNvPr id="7" name="TextBox 6"/>
          <p:cNvSpPr txBox="1"/>
          <p:nvPr/>
        </p:nvSpPr>
        <p:spPr>
          <a:xfrm>
            <a:off x="838200" y="6167735"/>
            <a:ext cx="3581400" cy="461665"/>
          </a:xfrm>
          <a:prstGeom prst="rect">
            <a:avLst/>
          </a:prstGeom>
          <a:noFill/>
        </p:spPr>
        <p:txBody>
          <a:bodyPr wrap="square" rtlCol="0">
            <a:spAutoFit/>
          </a:bodyPr>
          <a:lstStyle/>
          <a:p>
            <a:pPr algn="ctr"/>
            <a:r>
              <a:rPr lang="en-US" sz="2400" i="1" u="sng" dirty="0" smtClean="0"/>
              <a:t>Possible Worlds Key</a:t>
            </a:r>
            <a:endParaRPr lang="en-US" sz="2400" i="1" u="sng" dirty="0"/>
          </a:p>
        </p:txBody>
      </p:sp>
      <p:sp>
        <p:nvSpPr>
          <p:cNvPr id="9" name="TextBox 8"/>
          <p:cNvSpPr txBox="1"/>
          <p:nvPr/>
        </p:nvSpPr>
        <p:spPr>
          <a:xfrm>
            <a:off x="3200400" y="5410200"/>
            <a:ext cx="5638800" cy="584775"/>
          </a:xfrm>
          <a:prstGeom prst="rect">
            <a:avLst/>
          </a:prstGeom>
          <a:noFill/>
        </p:spPr>
        <p:txBody>
          <a:bodyPr wrap="square" rtlCol="0">
            <a:spAutoFit/>
          </a:bodyPr>
          <a:lstStyle/>
          <a:p>
            <a:r>
              <a:rPr lang="en-US" sz="3200" dirty="0" smtClean="0"/>
              <a:t>Rating(</a:t>
            </a:r>
            <a:r>
              <a:rPr lang="en-US" sz="3200" b="1" u="sng" dirty="0" err="1" smtClean="0"/>
              <a:t>Chef,Dish</a:t>
            </a:r>
            <a:r>
              <a:rPr lang="en-US" sz="3200" u="sng" dirty="0" smtClean="0"/>
              <a:t>; </a:t>
            </a:r>
            <a:r>
              <a:rPr lang="en-US" sz="3200" dirty="0" smtClean="0"/>
              <a:t>Rating)</a:t>
            </a:r>
            <a:endParaRPr lang="en-US" sz="3200" u="sng" dirty="0"/>
          </a:p>
        </p:txBody>
      </p:sp>
      <p:sp>
        <p:nvSpPr>
          <p:cNvPr id="11" name="Bent-Up Arrow 10"/>
          <p:cNvSpPr/>
          <p:nvPr/>
        </p:nvSpPr>
        <p:spPr>
          <a:xfrm>
            <a:off x="4267200" y="6019800"/>
            <a:ext cx="1371600" cy="4572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0" y="6320135"/>
            <a:ext cx="2743200" cy="461665"/>
          </a:xfrm>
          <a:prstGeom prst="rect">
            <a:avLst/>
          </a:prstGeom>
          <a:noFill/>
        </p:spPr>
        <p:txBody>
          <a:bodyPr wrap="square" rtlCol="0">
            <a:spAutoFit/>
          </a:bodyPr>
          <a:lstStyle/>
          <a:p>
            <a:pPr algn="ctr"/>
            <a:r>
              <a:rPr lang="en-US" sz="2400" dirty="0" smtClean="0"/>
              <a:t>Value Attributes</a:t>
            </a:r>
            <a:endParaRPr lang="en-US" sz="2400" dirty="0"/>
          </a:p>
        </p:txBody>
      </p:sp>
      <p:sp>
        <p:nvSpPr>
          <p:cNvPr id="13" name="Up Arrow 12"/>
          <p:cNvSpPr/>
          <p:nvPr/>
        </p:nvSpPr>
        <p:spPr>
          <a:xfrm>
            <a:off x="7239000" y="5943600"/>
            <a:ext cx="381000"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le 13"/>
          <p:cNvGraphicFramePr>
            <a:graphicFrameLocks noGrp="1"/>
          </p:cNvGraphicFramePr>
          <p:nvPr/>
        </p:nvGraphicFramePr>
        <p:xfrm>
          <a:off x="4038600" y="3200400"/>
          <a:ext cx="3733801" cy="2194560"/>
        </p:xfrm>
        <a:graphic>
          <a:graphicData uri="http://schemas.openxmlformats.org/drawingml/2006/table">
            <a:tbl>
              <a:tblPr firstRow="1" bandRow="1">
                <a:tableStyleId>{5C22544A-7EE6-4342-B048-85BDC9FD1C3A}</a:tableStyleId>
              </a:tblPr>
              <a:tblGrid>
                <a:gridCol w="933450"/>
                <a:gridCol w="1238943"/>
                <a:gridCol w="875606"/>
                <a:gridCol w="685802"/>
              </a:tblGrid>
              <a:tr h="333375">
                <a:tc>
                  <a:txBody>
                    <a:bodyPr/>
                    <a:lstStyle/>
                    <a:p>
                      <a:pPr algn="ctr"/>
                      <a:r>
                        <a:rPr lang="en-US" dirty="0" smtClean="0"/>
                        <a:t>Chef</a:t>
                      </a:r>
                      <a:endParaRPr lang="en-US" dirty="0"/>
                    </a:p>
                  </a:txBody>
                  <a:tcPr/>
                </a:tc>
                <a:tc>
                  <a:txBody>
                    <a:bodyPr/>
                    <a:lstStyle/>
                    <a:p>
                      <a:pPr algn="ctr"/>
                      <a:r>
                        <a:rPr lang="en-US" dirty="0" smtClean="0"/>
                        <a:t>Dish</a:t>
                      </a:r>
                      <a:endParaRPr lang="en-US" dirty="0"/>
                    </a:p>
                  </a:txBody>
                  <a:tcPr/>
                </a:tc>
                <a:tc>
                  <a:txBody>
                    <a:bodyPr/>
                    <a:lstStyle/>
                    <a:p>
                      <a:pPr algn="ctr"/>
                      <a:r>
                        <a:rPr lang="en-US" dirty="0" smtClean="0"/>
                        <a:t>Rate</a:t>
                      </a:r>
                      <a:endParaRPr lang="en-US" dirty="0"/>
                    </a:p>
                  </a:txBody>
                  <a:tcPr/>
                </a:tc>
                <a:tc>
                  <a:txBody>
                    <a:bodyPr/>
                    <a:lstStyle/>
                    <a:p>
                      <a:pPr algn="ctr"/>
                      <a:r>
                        <a:rPr lang="en-US" dirty="0" smtClean="0"/>
                        <a:t>P</a:t>
                      </a:r>
                      <a:endParaRPr lang="en-US" dirty="0"/>
                    </a:p>
                  </a:txBody>
                  <a:tcPr/>
                </a:tc>
              </a:tr>
              <a:tr h="333375">
                <a:tc>
                  <a:txBody>
                    <a:bodyPr/>
                    <a:lstStyle/>
                    <a:p>
                      <a:pPr algn="ctr"/>
                      <a:r>
                        <a:rPr lang="en-US" dirty="0" smtClean="0"/>
                        <a:t>TD</a:t>
                      </a:r>
                      <a:endParaRPr lang="en-US" dirty="0"/>
                    </a:p>
                  </a:txBody>
                  <a:tcPr/>
                </a:tc>
                <a:tc>
                  <a:txBody>
                    <a:bodyPr/>
                    <a:lstStyle/>
                    <a:p>
                      <a:pPr algn="ctr"/>
                      <a:r>
                        <a:rPr lang="en-US" dirty="0" smtClean="0"/>
                        <a:t>Crab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0.8</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Med</a:t>
                      </a:r>
                      <a:endParaRPr lang="en-US" dirty="0"/>
                    </a:p>
                  </a:txBody>
                  <a:tcPr/>
                </a:tc>
                <a:tc>
                  <a:txBody>
                    <a:bodyPr/>
                    <a:lstStyle/>
                    <a:p>
                      <a:pPr algn="ctr"/>
                      <a:r>
                        <a:rPr lang="en-US" dirty="0" smtClean="0"/>
                        <a:t>0.1</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0.1</a:t>
                      </a:r>
                      <a:endParaRPr lang="en-US" dirty="0"/>
                    </a:p>
                  </a:txBody>
                  <a:tcPr/>
                </a:tc>
              </a:tr>
              <a:tr h="333375">
                <a:tc>
                  <a:txBody>
                    <a:bodyPr/>
                    <a:lstStyle/>
                    <a:p>
                      <a:pPr algn="ctr"/>
                      <a:r>
                        <a:rPr lang="en-US" dirty="0" smtClean="0"/>
                        <a:t>TD</a:t>
                      </a:r>
                      <a:endParaRPr lang="en-US" dirty="0"/>
                    </a:p>
                  </a:txBody>
                  <a:tcPr/>
                </a:tc>
                <a:tc>
                  <a:txBody>
                    <a:bodyPr/>
                    <a:lstStyle/>
                    <a:p>
                      <a:pPr algn="ctr"/>
                      <a:r>
                        <a:rPr lang="en-US" dirty="0" smtClean="0"/>
                        <a:t>Lamb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0.3</a:t>
                      </a:r>
                      <a:endParaRPr lang="en-US" dirty="0"/>
                    </a:p>
                  </a:txBody>
                  <a:tcPr/>
                </a:tc>
              </a:tr>
              <a:tr h="333375">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0.7</a:t>
                      </a:r>
                      <a:endParaRPr lang="en-US" dirty="0"/>
                    </a:p>
                  </a:txBody>
                  <a:tcPr/>
                </a:tc>
              </a:tr>
            </a:tbl>
          </a:graphicData>
        </a:graphic>
      </p:graphicFrame>
      <p:sp>
        <p:nvSpPr>
          <p:cNvPr id="10" name="Slide Number Placeholder 9"/>
          <p:cNvSpPr>
            <a:spLocks noGrp="1"/>
          </p:cNvSpPr>
          <p:nvPr>
            <p:ph type="sldNum" sz="quarter" idx="12"/>
          </p:nvPr>
        </p:nvSpPr>
        <p:spPr/>
        <p:txBody>
          <a:bodyPr/>
          <a:lstStyle/>
          <a:p>
            <a:fld id="{973FB56F-8FA1-42B8-87B0-78364C6F1D27}" type="slidenum">
              <a:rPr lang="en-US" smtClean="0"/>
              <a:pPr/>
              <a:t>5</a:t>
            </a:fld>
            <a:endParaRPr lang="en-US"/>
          </a:p>
        </p:txBody>
      </p:sp>
      <p:sp>
        <p:nvSpPr>
          <p:cNvPr id="15" name="Right Brace 14"/>
          <p:cNvSpPr/>
          <p:nvPr/>
        </p:nvSpPr>
        <p:spPr>
          <a:xfrm>
            <a:off x="7848600" y="3581400"/>
            <a:ext cx="381000" cy="990600"/>
          </a:xfrm>
          <a:prstGeom prst="righ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e 15"/>
          <p:cNvSpPr/>
          <p:nvPr/>
        </p:nvSpPr>
        <p:spPr>
          <a:xfrm>
            <a:off x="8001000" y="4724400"/>
            <a:ext cx="381000" cy="609600"/>
          </a:xfrm>
          <a:prstGeom prst="rightBrace">
            <a:avLst/>
          </a:prstGeom>
          <a:ln w="635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animBg="1"/>
      <p:bldP spid="12" grpId="0"/>
      <p:bldP spid="13" grpId="0" animBg="1"/>
      <p:bldP spid="15"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7924800" y="2373868"/>
            <a:ext cx="533400" cy="369332"/>
          </a:xfrm>
          <a:prstGeom prst="rect">
            <a:avLst/>
          </a:prstGeom>
          <a:noFill/>
        </p:spPr>
        <p:txBody>
          <a:bodyPr wrap="square" rtlCol="0">
            <a:spAutoFit/>
          </a:bodyPr>
          <a:lstStyle/>
          <a:p>
            <a:r>
              <a:rPr lang="en-US" dirty="0" smtClean="0"/>
              <a:t>q1</a:t>
            </a:r>
            <a:endParaRPr lang="en-US" dirty="0"/>
          </a:p>
        </p:txBody>
      </p:sp>
      <p:sp>
        <p:nvSpPr>
          <p:cNvPr id="19" name="TextBox 18"/>
          <p:cNvSpPr txBox="1"/>
          <p:nvPr/>
        </p:nvSpPr>
        <p:spPr>
          <a:xfrm>
            <a:off x="3200400" y="2754868"/>
            <a:ext cx="533400" cy="369332"/>
          </a:xfrm>
          <a:prstGeom prst="rect">
            <a:avLst/>
          </a:prstGeom>
          <a:noFill/>
        </p:spPr>
        <p:txBody>
          <a:bodyPr wrap="square" rtlCol="0">
            <a:spAutoFit/>
          </a:bodyPr>
          <a:lstStyle/>
          <a:p>
            <a:pPr algn="ctr"/>
            <a:r>
              <a:rPr lang="en-US" dirty="0" smtClean="0"/>
              <a:t>p2</a:t>
            </a:r>
            <a:endParaRPr lang="en-US" dirty="0"/>
          </a:p>
        </p:txBody>
      </p:sp>
      <p:sp>
        <p:nvSpPr>
          <p:cNvPr id="2" name="Title 1"/>
          <p:cNvSpPr>
            <a:spLocks noGrp="1"/>
          </p:cNvSpPr>
          <p:nvPr>
            <p:ph type="title"/>
          </p:nvPr>
        </p:nvSpPr>
        <p:spPr/>
        <p:txBody>
          <a:bodyPr/>
          <a:lstStyle/>
          <a:p>
            <a:r>
              <a:rPr lang="en-US" dirty="0" smtClean="0"/>
              <a:t>Restaurant Example</a:t>
            </a:r>
            <a:endParaRPr lang="en-US" dirty="0"/>
          </a:p>
        </p:txBody>
      </p:sp>
      <p:graphicFrame>
        <p:nvGraphicFramePr>
          <p:cNvPr id="5" name="Table 4"/>
          <p:cNvGraphicFramePr>
            <a:graphicFrameLocks noGrp="1"/>
          </p:cNvGraphicFramePr>
          <p:nvPr/>
        </p:nvGraphicFramePr>
        <p:xfrm>
          <a:off x="228600" y="1981200"/>
          <a:ext cx="3048000" cy="1097280"/>
        </p:xfrm>
        <a:graphic>
          <a:graphicData uri="http://schemas.openxmlformats.org/drawingml/2006/table">
            <a:tbl>
              <a:tblPr firstRow="1" bandRow="1">
                <a:tableStyleId>{5C22544A-7EE6-4342-B048-85BDC9FD1C3A}</a:tableStyleId>
              </a:tblPr>
              <a:tblGrid>
                <a:gridCol w="882316"/>
                <a:gridCol w="1524000"/>
                <a:gridCol w="641684"/>
              </a:tblGrid>
              <a:tr h="355600">
                <a:tc>
                  <a:txBody>
                    <a:bodyPr/>
                    <a:lstStyle/>
                    <a:p>
                      <a:r>
                        <a:rPr lang="en-US" dirty="0" smtClean="0"/>
                        <a:t>Chef</a:t>
                      </a:r>
                      <a:endParaRPr lang="en-US" dirty="0"/>
                    </a:p>
                  </a:txBody>
                  <a:tcPr/>
                </a:tc>
                <a:tc>
                  <a:txBody>
                    <a:bodyPr/>
                    <a:lstStyle/>
                    <a:p>
                      <a:r>
                        <a:rPr lang="en-US" dirty="0" smtClean="0"/>
                        <a:t>Restaurant</a:t>
                      </a:r>
                      <a:endParaRPr lang="en-US" dirty="0"/>
                    </a:p>
                  </a:txBody>
                  <a:tcPr/>
                </a:tc>
                <a:tc>
                  <a:txBody>
                    <a:bodyPr/>
                    <a:lstStyle/>
                    <a:p>
                      <a:r>
                        <a:rPr lang="en-US" dirty="0" smtClean="0"/>
                        <a:t>P</a:t>
                      </a:r>
                      <a:endParaRPr lang="en-US" dirty="0"/>
                    </a:p>
                  </a:txBody>
                  <a:tcPr/>
                </a:tc>
              </a:tr>
              <a:tr h="355600">
                <a:tc>
                  <a:txBody>
                    <a:bodyPr/>
                    <a:lstStyle/>
                    <a:p>
                      <a:r>
                        <a:rPr lang="en-US" dirty="0" smtClean="0"/>
                        <a:t>TD</a:t>
                      </a:r>
                      <a:endParaRPr lang="en-US" dirty="0"/>
                    </a:p>
                  </a:txBody>
                  <a:tcPr/>
                </a:tc>
                <a:tc>
                  <a:txBody>
                    <a:bodyPr/>
                    <a:lstStyle/>
                    <a:p>
                      <a:r>
                        <a:rPr lang="en-US" dirty="0" smtClean="0"/>
                        <a:t>D. Lounge</a:t>
                      </a:r>
                      <a:endParaRPr lang="en-US" dirty="0"/>
                    </a:p>
                  </a:txBody>
                  <a:tcPr/>
                </a:tc>
                <a:tc>
                  <a:txBody>
                    <a:bodyPr/>
                    <a:lstStyle/>
                    <a:p>
                      <a:r>
                        <a:rPr lang="en-US" dirty="0" smtClean="0"/>
                        <a:t>0.9</a:t>
                      </a:r>
                      <a:endParaRPr lang="en-US" dirty="0"/>
                    </a:p>
                  </a:txBody>
                  <a:tcPr/>
                </a:tc>
              </a:tr>
              <a:tr h="355600">
                <a:tc>
                  <a:txBody>
                    <a:bodyPr/>
                    <a:lstStyle/>
                    <a:p>
                      <a:r>
                        <a:rPr lang="en-US" dirty="0" smtClean="0"/>
                        <a:t>TD</a:t>
                      </a:r>
                      <a:endParaRPr lang="en-US" dirty="0"/>
                    </a:p>
                  </a:txBody>
                  <a:tcPr/>
                </a:tc>
                <a:tc>
                  <a:txBody>
                    <a:bodyPr/>
                    <a:lstStyle/>
                    <a:p>
                      <a:r>
                        <a:rPr lang="en-US" dirty="0" smtClean="0"/>
                        <a:t>P .Kitchen</a:t>
                      </a:r>
                      <a:endParaRPr lang="en-US" dirty="0"/>
                    </a:p>
                  </a:txBody>
                  <a:tcPr/>
                </a:tc>
                <a:tc>
                  <a:txBody>
                    <a:bodyPr/>
                    <a:lstStyle/>
                    <a:p>
                      <a:r>
                        <a:rPr lang="en-US" dirty="0" smtClean="0"/>
                        <a:t>0.7</a:t>
                      </a:r>
                      <a:endParaRPr lang="en-US" dirty="0"/>
                    </a:p>
                  </a:txBody>
                  <a:tcPr/>
                </a:tc>
              </a:tr>
            </a:tbl>
          </a:graphicData>
        </a:graphic>
      </p:graphicFrame>
      <p:graphicFrame>
        <p:nvGraphicFramePr>
          <p:cNvPr id="6" name="Table 5"/>
          <p:cNvGraphicFramePr>
            <a:graphicFrameLocks noGrp="1"/>
          </p:cNvGraphicFramePr>
          <p:nvPr/>
        </p:nvGraphicFramePr>
        <p:xfrm>
          <a:off x="228600" y="3669980"/>
          <a:ext cx="2438400" cy="1463040"/>
        </p:xfrm>
        <a:graphic>
          <a:graphicData uri="http://schemas.openxmlformats.org/drawingml/2006/table">
            <a:tbl>
              <a:tblPr firstRow="1" bandRow="1">
                <a:tableStyleId>{5C22544A-7EE6-4342-B048-85BDC9FD1C3A}</a:tableStyleId>
              </a:tblPr>
              <a:tblGrid>
                <a:gridCol w="1625600"/>
                <a:gridCol w="812800"/>
              </a:tblGrid>
              <a:tr h="325265">
                <a:tc>
                  <a:txBody>
                    <a:bodyPr/>
                    <a:lstStyle/>
                    <a:p>
                      <a:r>
                        <a:rPr lang="en-US" dirty="0" smtClean="0"/>
                        <a:t>Restaurant</a:t>
                      </a:r>
                      <a:endParaRPr lang="en-US" dirty="0"/>
                    </a:p>
                  </a:txBody>
                  <a:tcPr/>
                </a:tc>
                <a:tc>
                  <a:txBody>
                    <a:bodyPr/>
                    <a:lstStyle/>
                    <a:p>
                      <a:r>
                        <a:rPr lang="en-US" dirty="0" smtClean="0"/>
                        <a:t>Dish</a:t>
                      </a:r>
                      <a:endParaRPr lang="en-US" dirty="0"/>
                    </a:p>
                  </a:txBody>
                  <a:tcPr/>
                </a:tc>
              </a:tr>
              <a:tr h="354345">
                <a:tc>
                  <a:txBody>
                    <a:bodyPr/>
                    <a:lstStyle/>
                    <a:p>
                      <a:r>
                        <a:rPr lang="en-US" dirty="0" smtClean="0"/>
                        <a:t>D. Lounge</a:t>
                      </a:r>
                      <a:endParaRPr lang="en-US" dirty="0"/>
                    </a:p>
                  </a:txBody>
                  <a:tcPr/>
                </a:tc>
                <a:tc>
                  <a:txBody>
                    <a:bodyPr/>
                    <a:lstStyle/>
                    <a:p>
                      <a:r>
                        <a:rPr lang="en-US" dirty="0" smtClean="0"/>
                        <a:t>Crab</a:t>
                      </a:r>
                      <a:endParaRPr lang="en-US" dirty="0"/>
                    </a:p>
                  </a:txBody>
                  <a:tcPr/>
                </a:tc>
              </a:tr>
              <a:tr h="354345">
                <a:tc>
                  <a:txBody>
                    <a:bodyPr/>
                    <a:lstStyle/>
                    <a:p>
                      <a:r>
                        <a:rPr lang="en-US" dirty="0" smtClean="0"/>
                        <a:t>P.</a:t>
                      </a:r>
                      <a:r>
                        <a:rPr lang="en-US" baseline="0" dirty="0" smtClean="0"/>
                        <a:t> Kitchen</a:t>
                      </a:r>
                      <a:endParaRPr lang="en-US" dirty="0"/>
                    </a:p>
                  </a:txBody>
                  <a:tcPr/>
                </a:tc>
                <a:tc>
                  <a:txBody>
                    <a:bodyPr/>
                    <a:lstStyle/>
                    <a:p>
                      <a:r>
                        <a:rPr lang="en-US" dirty="0" smtClean="0"/>
                        <a:t>Crab</a:t>
                      </a:r>
                      <a:endParaRPr lang="en-US" dirty="0"/>
                    </a:p>
                  </a:txBody>
                  <a:tcPr/>
                </a:tc>
              </a:tr>
              <a:tr h="325265">
                <a:tc>
                  <a:txBody>
                    <a:bodyPr/>
                    <a:lstStyle/>
                    <a:p>
                      <a:r>
                        <a:rPr lang="en-US" dirty="0" smtClean="0"/>
                        <a:t>P. Kitchen</a:t>
                      </a:r>
                      <a:endParaRPr lang="en-US" dirty="0"/>
                    </a:p>
                  </a:txBody>
                  <a:tcPr/>
                </a:tc>
                <a:tc>
                  <a:txBody>
                    <a:bodyPr/>
                    <a:lstStyle/>
                    <a:p>
                      <a:r>
                        <a:rPr lang="en-US" dirty="0" smtClean="0"/>
                        <a:t>Lamb</a:t>
                      </a:r>
                      <a:endParaRPr lang="en-US" dirty="0"/>
                    </a:p>
                  </a:txBody>
                  <a:tcPr/>
                </a:tc>
              </a:tr>
            </a:tbl>
          </a:graphicData>
        </a:graphic>
      </p:graphicFrame>
      <p:graphicFrame>
        <p:nvGraphicFramePr>
          <p:cNvPr id="7" name="Table 6"/>
          <p:cNvGraphicFramePr>
            <a:graphicFrameLocks noGrp="1"/>
          </p:cNvGraphicFramePr>
          <p:nvPr/>
        </p:nvGraphicFramePr>
        <p:xfrm>
          <a:off x="4114800" y="1981201"/>
          <a:ext cx="3733801" cy="2194560"/>
        </p:xfrm>
        <a:graphic>
          <a:graphicData uri="http://schemas.openxmlformats.org/drawingml/2006/table">
            <a:tbl>
              <a:tblPr firstRow="1" bandRow="1">
                <a:tableStyleId>{5C22544A-7EE6-4342-B048-85BDC9FD1C3A}</a:tableStyleId>
              </a:tblPr>
              <a:tblGrid>
                <a:gridCol w="933450"/>
                <a:gridCol w="1238943"/>
                <a:gridCol w="875606"/>
                <a:gridCol w="685802"/>
              </a:tblGrid>
              <a:tr h="330200">
                <a:tc>
                  <a:txBody>
                    <a:bodyPr/>
                    <a:lstStyle/>
                    <a:p>
                      <a:pPr algn="ctr"/>
                      <a:r>
                        <a:rPr lang="en-US" dirty="0" smtClean="0"/>
                        <a:t>Chef</a:t>
                      </a:r>
                      <a:endParaRPr lang="en-US" dirty="0"/>
                    </a:p>
                  </a:txBody>
                  <a:tcPr/>
                </a:tc>
                <a:tc>
                  <a:txBody>
                    <a:bodyPr/>
                    <a:lstStyle/>
                    <a:p>
                      <a:pPr algn="ctr"/>
                      <a:r>
                        <a:rPr lang="en-US" dirty="0" smtClean="0"/>
                        <a:t>Dish</a:t>
                      </a:r>
                      <a:endParaRPr lang="en-US" dirty="0"/>
                    </a:p>
                  </a:txBody>
                  <a:tcPr/>
                </a:tc>
                <a:tc>
                  <a:txBody>
                    <a:bodyPr/>
                    <a:lstStyle/>
                    <a:p>
                      <a:pPr algn="ctr"/>
                      <a:r>
                        <a:rPr lang="en-US" dirty="0" smtClean="0"/>
                        <a:t>Rate</a:t>
                      </a:r>
                      <a:endParaRPr lang="en-US" dirty="0"/>
                    </a:p>
                  </a:txBody>
                  <a:tcPr/>
                </a:tc>
                <a:tc>
                  <a:txBody>
                    <a:bodyPr/>
                    <a:lstStyle/>
                    <a:p>
                      <a:pPr algn="ctr"/>
                      <a:r>
                        <a:rPr lang="en-US" dirty="0" smtClean="0"/>
                        <a:t>P</a:t>
                      </a:r>
                      <a:endParaRPr lang="en-US" dirty="0"/>
                    </a:p>
                  </a:txBody>
                  <a:tcPr/>
                </a:tc>
              </a:tr>
              <a:tr h="330200">
                <a:tc>
                  <a:txBody>
                    <a:bodyPr/>
                    <a:lstStyle/>
                    <a:p>
                      <a:pPr algn="ctr"/>
                      <a:r>
                        <a:rPr lang="en-US" dirty="0" smtClean="0"/>
                        <a:t>TD</a:t>
                      </a:r>
                      <a:endParaRPr lang="en-US" dirty="0"/>
                    </a:p>
                  </a:txBody>
                  <a:tcPr/>
                </a:tc>
                <a:tc>
                  <a:txBody>
                    <a:bodyPr/>
                    <a:lstStyle/>
                    <a:p>
                      <a:pPr algn="ctr"/>
                      <a:r>
                        <a:rPr lang="en-US" dirty="0" smtClean="0"/>
                        <a:t>Crab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0.8</a:t>
                      </a:r>
                      <a:endParaRPr lang="en-US" dirty="0"/>
                    </a:p>
                  </a:txBody>
                  <a:tcPr/>
                </a:tc>
              </a:tr>
              <a:tr h="330200">
                <a:tc>
                  <a:txBody>
                    <a:bodyPr/>
                    <a:lstStyle/>
                    <a:p>
                      <a:pPr algn="ctr"/>
                      <a:endParaRPr lang="en-US" dirty="0"/>
                    </a:p>
                  </a:txBody>
                  <a:tcPr/>
                </a:tc>
                <a:tc>
                  <a:txBody>
                    <a:bodyPr/>
                    <a:lstStyle/>
                    <a:p>
                      <a:pPr algn="ctr"/>
                      <a:endParaRPr lang="en-US" dirty="0"/>
                    </a:p>
                  </a:txBody>
                  <a:tcPr/>
                </a:tc>
                <a:tc>
                  <a:txBody>
                    <a:bodyPr/>
                    <a:lstStyle/>
                    <a:p>
                      <a:pPr algn="ctr"/>
                      <a:r>
                        <a:rPr lang="en-US" dirty="0" smtClean="0"/>
                        <a:t>Med</a:t>
                      </a:r>
                      <a:endParaRPr lang="en-US" dirty="0"/>
                    </a:p>
                  </a:txBody>
                  <a:tcPr/>
                </a:tc>
                <a:tc>
                  <a:txBody>
                    <a:bodyPr/>
                    <a:lstStyle/>
                    <a:p>
                      <a:pPr algn="ctr"/>
                      <a:r>
                        <a:rPr lang="en-US" dirty="0" smtClean="0"/>
                        <a:t>0.1</a:t>
                      </a:r>
                      <a:endParaRPr lang="en-US" dirty="0"/>
                    </a:p>
                  </a:txBody>
                  <a:tcPr/>
                </a:tc>
              </a:tr>
              <a:tr h="330200">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0.1</a:t>
                      </a:r>
                      <a:endParaRPr lang="en-US" dirty="0"/>
                    </a:p>
                  </a:txBody>
                  <a:tcPr/>
                </a:tc>
              </a:tr>
              <a:tr h="330200">
                <a:tc>
                  <a:txBody>
                    <a:bodyPr/>
                    <a:lstStyle/>
                    <a:p>
                      <a:pPr algn="ctr"/>
                      <a:r>
                        <a:rPr lang="en-US" dirty="0" smtClean="0"/>
                        <a:t>TD</a:t>
                      </a:r>
                      <a:endParaRPr lang="en-US" dirty="0"/>
                    </a:p>
                  </a:txBody>
                  <a:tcPr/>
                </a:tc>
                <a:tc>
                  <a:txBody>
                    <a:bodyPr/>
                    <a:lstStyle/>
                    <a:p>
                      <a:pPr algn="ctr"/>
                      <a:r>
                        <a:rPr lang="en-US" dirty="0" smtClean="0"/>
                        <a:t>Lamb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0.3</a:t>
                      </a:r>
                      <a:endParaRPr lang="en-US" dirty="0"/>
                    </a:p>
                  </a:txBody>
                  <a:tcPr/>
                </a:tc>
              </a:tr>
              <a:tr h="330200">
                <a:tc>
                  <a:txBody>
                    <a:bodyPr/>
                    <a:lstStyle/>
                    <a:p>
                      <a:pPr algn="ctr"/>
                      <a:endParaRPr lang="en-US" dirty="0"/>
                    </a:p>
                  </a:txBody>
                  <a:tcPr/>
                </a:tc>
                <a:tc>
                  <a:txBody>
                    <a:bodyPr/>
                    <a:lstStyle/>
                    <a:p>
                      <a:pPr algn="ctr"/>
                      <a:endParaRPr lang="en-US" dirty="0"/>
                    </a:p>
                  </a:txBody>
                  <a:tcPr/>
                </a:tc>
                <a:tc>
                  <a:txBody>
                    <a:bodyPr/>
                    <a:lstStyle/>
                    <a:p>
                      <a:pPr algn="ctr"/>
                      <a:r>
                        <a:rPr lang="en-US" dirty="0" smtClean="0"/>
                        <a:t>Low</a:t>
                      </a:r>
                      <a:endParaRPr lang="en-US" dirty="0"/>
                    </a:p>
                  </a:txBody>
                  <a:tcPr/>
                </a:tc>
                <a:tc>
                  <a:txBody>
                    <a:bodyPr/>
                    <a:lstStyle/>
                    <a:p>
                      <a:pPr algn="ctr"/>
                      <a:r>
                        <a:rPr lang="en-US" dirty="0" smtClean="0"/>
                        <a:t>0.7</a:t>
                      </a:r>
                      <a:endParaRPr lang="en-US" dirty="0"/>
                    </a:p>
                  </a:txBody>
                  <a:tcPr/>
                </a:tc>
              </a:tr>
            </a:tbl>
          </a:graphicData>
        </a:graphic>
      </p:graphicFrame>
      <p:sp>
        <p:nvSpPr>
          <p:cNvPr id="9" name="TextBox 8"/>
          <p:cNvSpPr txBox="1"/>
          <p:nvPr/>
        </p:nvSpPr>
        <p:spPr>
          <a:xfrm>
            <a:off x="152400" y="3124200"/>
            <a:ext cx="3886200" cy="400110"/>
          </a:xfrm>
          <a:prstGeom prst="rect">
            <a:avLst/>
          </a:prstGeom>
          <a:noFill/>
        </p:spPr>
        <p:txBody>
          <a:bodyPr wrap="square" rtlCol="0">
            <a:spAutoFit/>
          </a:bodyPr>
          <a:lstStyle/>
          <a:p>
            <a:r>
              <a:rPr lang="en-US" sz="2000" dirty="0" smtClean="0"/>
              <a:t>W(</a:t>
            </a:r>
            <a:r>
              <a:rPr lang="en-US" sz="2000" u="sng" dirty="0" err="1" smtClean="0"/>
              <a:t>Chef,Restaurant</a:t>
            </a:r>
            <a:r>
              <a:rPr lang="en-US" sz="2000" dirty="0" smtClean="0"/>
              <a:t>) </a:t>
            </a:r>
            <a:r>
              <a:rPr lang="en-US" sz="2000" i="1" dirty="0" err="1" smtClean="0"/>
              <a:t>WorksAt</a:t>
            </a:r>
            <a:endParaRPr lang="en-US" sz="2000" dirty="0"/>
          </a:p>
        </p:txBody>
      </p:sp>
      <p:sp>
        <p:nvSpPr>
          <p:cNvPr id="10" name="TextBox 9"/>
          <p:cNvSpPr txBox="1"/>
          <p:nvPr/>
        </p:nvSpPr>
        <p:spPr>
          <a:xfrm>
            <a:off x="0" y="5181600"/>
            <a:ext cx="3124200" cy="381000"/>
          </a:xfrm>
          <a:prstGeom prst="rect">
            <a:avLst/>
          </a:prstGeom>
          <a:noFill/>
        </p:spPr>
        <p:txBody>
          <a:bodyPr wrap="square" rtlCol="0">
            <a:spAutoFit/>
          </a:bodyPr>
          <a:lstStyle/>
          <a:p>
            <a:pPr algn="ctr"/>
            <a:r>
              <a:rPr lang="en-US" dirty="0" smtClean="0"/>
              <a:t>S(</a:t>
            </a:r>
            <a:r>
              <a:rPr lang="en-US" dirty="0" err="1" smtClean="0"/>
              <a:t>Restaurant,Dish</a:t>
            </a:r>
            <a:r>
              <a:rPr lang="en-US" dirty="0" smtClean="0"/>
              <a:t>) </a:t>
            </a:r>
            <a:r>
              <a:rPr lang="en-US" i="1" dirty="0" smtClean="0"/>
              <a:t>Serves</a:t>
            </a:r>
            <a:endParaRPr lang="en-US" dirty="0"/>
          </a:p>
        </p:txBody>
      </p:sp>
      <p:sp>
        <p:nvSpPr>
          <p:cNvPr id="11" name="TextBox 10"/>
          <p:cNvSpPr txBox="1"/>
          <p:nvPr/>
        </p:nvSpPr>
        <p:spPr>
          <a:xfrm>
            <a:off x="4495800" y="3048000"/>
            <a:ext cx="3124200" cy="369332"/>
          </a:xfrm>
          <a:prstGeom prst="rect">
            <a:avLst/>
          </a:prstGeom>
          <a:noFill/>
        </p:spPr>
        <p:txBody>
          <a:bodyPr wrap="square" rtlCol="0">
            <a:spAutoFit/>
          </a:bodyPr>
          <a:lstStyle/>
          <a:p>
            <a:r>
              <a:rPr lang="en-US" dirty="0" smtClean="0"/>
              <a:t>R(</a:t>
            </a:r>
            <a:r>
              <a:rPr lang="en-US" u="sng" dirty="0" err="1" smtClean="0"/>
              <a:t>Chef,Dish</a:t>
            </a:r>
            <a:r>
              <a:rPr lang="en-US" dirty="0" err="1" smtClean="0"/>
              <a:t>,Rate</a:t>
            </a:r>
            <a:r>
              <a:rPr lang="en-US" dirty="0" smtClean="0"/>
              <a:t>) </a:t>
            </a:r>
            <a:r>
              <a:rPr lang="en-US" i="1" dirty="0" smtClean="0"/>
              <a:t>Rated</a:t>
            </a:r>
            <a:endParaRPr lang="en-US" dirty="0"/>
          </a:p>
        </p:txBody>
      </p:sp>
      <p:sp>
        <p:nvSpPr>
          <p:cNvPr id="12" name="TextBox 11"/>
          <p:cNvSpPr txBox="1"/>
          <p:nvPr/>
        </p:nvSpPr>
        <p:spPr>
          <a:xfrm>
            <a:off x="3505200" y="4719935"/>
            <a:ext cx="5181600" cy="461665"/>
          </a:xfrm>
          <a:prstGeom prst="rect">
            <a:avLst/>
          </a:prstGeom>
          <a:noFill/>
        </p:spPr>
        <p:txBody>
          <a:bodyPr wrap="square" rtlCol="0">
            <a:spAutoFit/>
          </a:bodyPr>
          <a:lstStyle/>
          <a:p>
            <a:r>
              <a:rPr lang="en-US" sz="2400" dirty="0" smtClean="0"/>
              <a:t>V(</a:t>
            </a:r>
            <a:r>
              <a:rPr lang="en-US" sz="2400" dirty="0" err="1" smtClean="0"/>
              <a:t>c,r</a:t>
            </a:r>
            <a:r>
              <a:rPr lang="en-US" sz="2400" dirty="0" smtClean="0"/>
              <a:t>) :- W(</a:t>
            </a:r>
            <a:r>
              <a:rPr lang="en-US" sz="2400" u="sng" dirty="0" err="1" smtClean="0"/>
              <a:t>c,r</a:t>
            </a:r>
            <a:r>
              <a:rPr lang="en-US" sz="2400" dirty="0" smtClean="0"/>
              <a:t>),S(</a:t>
            </a:r>
            <a:r>
              <a:rPr lang="en-US" sz="2400" dirty="0" err="1" smtClean="0"/>
              <a:t>r,d</a:t>
            </a:r>
            <a:r>
              <a:rPr lang="en-US" sz="2400" dirty="0" smtClean="0"/>
              <a:t>),R(</a:t>
            </a:r>
            <a:r>
              <a:rPr lang="en-US" sz="2400" u="sng" dirty="0" err="1" smtClean="0"/>
              <a:t>c,d</a:t>
            </a:r>
            <a:r>
              <a:rPr lang="en-US" sz="2400" dirty="0" err="1" smtClean="0"/>
              <a:t>,’High</a:t>
            </a:r>
            <a:r>
              <a:rPr lang="en-US" sz="2400" dirty="0" smtClean="0"/>
              <a:t>’)</a:t>
            </a:r>
            <a:endParaRPr lang="en-US" sz="2400" dirty="0"/>
          </a:p>
        </p:txBody>
      </p:sp>
      <p:sp>
        <p:nvSpPr>
          <p:cNvPr id="13" name="TextBox 12"/>
          <p:cNvSpPr txBox="1"/>
          <p:nvPr/>
        </p:nvSpPr>
        <p:spPr>
          <a:xfrm>
            <a:off x="3657600" y="4016514"/>
            <a:ext cx="4495800" cy="707886"/>
          </a:xfrm>
          <a:prstGeom prst="rect">
            <a:avLst/>
          </a:prstGeom>
          <a:noFill/>
        </p:spPr>
        <p:txBody>
          <a:bodyPr wrap="square" rtlCol="0">
            <a:spAutoFit/>
          </a:bodyPr>
          <a:lstStyle/>
          <a:p>
            <a:r>
              <a:rPr lang="en-US" sz="2000" dirty="0" smtClean="0"/>
              <a:t>“</a:t>
            </a:r>
            <a:r>
              <a:rPr lang="en-US" sz="2000" dirty="0" smtClean="0"/>
              <a:t>Chef </a:t>
            </a:r>
            <a:r>
              <a:rPr lang="en-US" sz="2000" dirty="0" smtClean="0"/>
              <a:t>and restaurant pairs where chef serves a highly rated dish”</a:t>
            </a:r>
            <a:endParaRPr lang="en-US" sz="2000" dirty="0"/>
          </a:p>
        </p:txBody>
      </p:sp>
      <p:graphicFrame>
        <p:nvGraphicFramePr>
          <p:cNvPr id="15" name="Table 14"/>
          <p:cNvGraphicFramePr>
            <a:graphicFrameLocks noGrp="1"/>
          </p:cNvGraphicFramePr>
          <p:nvPr/>
        </p:nvGraphicFramePr>
        <p:xfrm>
          <a:off x="3200400" y="5257800"/>
          <a:ext cx="5791201" cy="1145758"/>
        </p:xfrm>
        <a:graphic>
          <a:graphicData uri="http://schemas.openxmlformats.org/drawingml/2006/table">
            <a:tbl>
              <a:tblPr firstRow="1" bandRow="1">
                <a:tableStyleId>{5C22544A-7EE6-4342-B048-85BDC9FD1C3A}</a:tableStyleId>
              </a:tblPr>
              <a:tblGrid>
                <a:gridCol w="762001"/>
                <a:gridCol w="1524000"/>
                <a:gridCol w="838200"/>
                <a:gridCol w="2667000"/>
              </a:tblGrid>
              <a:tr h="313580">
                <a:tc>
                  <a:txBody>
                    <a:bodyPr/>
                    <a:lstStyle/>
                    <a:p>
                      <a:r>
                        <a:rPr lang="en-US" dirty="0" smtClean="0"/>
                        <a:t>Chef</a:t>
                      </a:r>
                      <a:endParaRPr lang="en-US" dirty="0"/>
                    </a:p>
                  </a:txBody>
                  <a:tcPr/>
                </a:tc>
                <a:tc>
                  <a:txBody>
                    <a:bodyPr/>
                    <a:lstStyle/>
                    <a:p>
                      <a:r>
                        <a:rPr lang="en-US" dirty="0" smtClean="0"/>
                        <a:t>Restaurant</a:t>
                      </a:r>
                      <a:endParaRPr lang="en-US" dirty="0"/>
                    </a:p>
                  </a:txBody>
                  <a:tcPr/>
                </a:tc>
                <a:tc>
                  <a:txBody>
                    <a:bodyPr/>
                    <a:lstStyle/>
                    <a:p>
                      <a:r>
                        <a:rPr lang="en-US" dirty="0" smtClean="0"/>
                        <a:t>P</a:t>
                      </a:r>
                      <a:endParaRPr lang="en-US" dirty="0"/>
                    </a:p>
                  </a:txBody>
                  <a:tcPr/>
                </a:tc>
                <a:tc>
                  <a:txBody>
                    <a:bodyPr/>
                    <a:lstStyle/>
                    <a:p>
                      <a:endParaRPr lang="en-US" dirty="0"/>
                    </a:p>
                  </a:txBody>
                  <a:tcPr/>
                </a:tc>
              </a:tr>
              <a:tr h="313580">
                <a:tc>
                  <a:txBody>
                    <a:bodyPr/>
                    <a:lstStyle/>
                    <a:p>
                      <a:r>
                        <a:rPr lang="en-US" dirty="0" smtClean="0"/>
                        <a:t>TD</a:t>
                      </a:r>
                      <a:endParaRPr lang="en-US" dirty="0"/>
                    </a:p>
                  </a:txBody>
                  <a:tcPr/>
                </a:tc>
                <a:tc>
                  <a:txBody>
                    <a:bodyPr/>
                    <a:lstStyle/>
                    <a:p>
                      <a:r>
                        <a:rPr lang="en-US" dirty="0" smtClean="0"/>
                        <a:t>D. Lounge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0.72</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p1*q1</a:t>
                      </a:r>
                    </a:p>
                  </a:txBody>
                  <a:tcPr/>
                </a:tc>
              </a:tr>
              <a:tr h="414238">
                <a:tc>
                  <a:txBody>
                    <a:bodyPr/>
                    <a:lstStyle/>
                    <a:p>
                      <a:r>
                        <a:rPr lang="en-US" dirty="0" smtClean="0"/>
                        <a:t>TD</a:t>
                      </a:r>
                      <a:endParaRPr lang="en-US" dirty="0"/>
                    </a:p>
                  </a:txBody>
                  <a:tcPr/>
                </a:tc>
                <a:tc>
                  <a:txBody>
                    <a:bodyPr/>
                    <a:lstStyle/>
                    <a:p>
                      <a:r>
                        <a:rPr lang="en-US" dirty="0" err="1" smtClean="0"/>
                        <a:t>P.Kitchen</a:t>
                      </a:r>
                      <a:endParaRPr lang="en-US" dirty="0"/>
                    </a:p>
                  </a:txBody>
                  <a:tcPr/>
                </a:tc>
                <a:tc>
                  <a:txBody>
                    <a:bodyPr/>
                    <a:lstStyle/>
                    <a:p>
                      <a:r>
                        <a:rPr lang="en-US" dirty="0" smtClean="0"/>
                        <a:t>0.602</a:t>
                      </a:r>
                      <a:endParaRPr lang="en-US" dirty="0"/>
                    </a:p>
                  </a:txBody>
                  <a:tcPr/>
                </a:tc>
                <a:tc>
                  <a:txBody>
                    <a:bodyPr/>
                    <a:lstStyle/>
                    <a:p>
                      <a:r>
                        <a:rPr lang="en-US" dirty="0" smtClean="0"/>
                        <a:t>p2*(1</a:t>
                      </a:r>
                      <a:r>
                        <a:rPr lang="en-US" baseline="0" dirty="0" smtClean="0"/>
                        <a:t> – (1-q1)(1-q2))</a:t>
                      </a:r>
                      <a:endParaRPr lang="en-US" dirty="0"/>
                    </a:p>
                  </a:txBody>
                  <a:tcPr/>
                </a:tc>
              </a:tr>
            </a:tbl>
          </a:graphicData>
        </a:graphic>
      </p:graphicFrame>
      <p:sp>
        <p:nvSpPr>
          <p:cNvPr id="16" name="TextBox 15"/>
          <p:cNvSpPr txBox="1"/>
          <p:nvPr/>
        </p:nvSpPr>
        <p:spPr>
          <a:xfrm>
            <a:off x="3505200" y="4724400"/>
            <a:ext cx="5181600" cy="461665"/>
          </a:xfrm>
          <a:prstGeom prst="rect">
            <a:avLst/>
          </a:prstGeom>
          <a:noFill/>
        </p:spPr>
        <p:txBody>
          <a:bodyPr wrap="square" rtlCol="0">
            <a:spAutoFit/>
          </a:bodyPr>
          <a:lstStyle/>
          <a:p>
            <a:r>
              <a:rPr lang="en-US" sz="2400" dirty="0" smtClean="0"/>
              <a:t>V2(c) :- W(</a:t>
            </a:r>
            <a:r>
              <a:rPr lang="en-US" sz="2400" u="sng" dirty="0" err="1" smtClean="0"/>
              <a:t>c,r</a:t>
            </a:r>
            <a:r>
              <a:rPr lang="en-US" sz="2400" dirty="0" smtClean="0"/>
              <a:t>),S(</a:t>
            </a:r>
            <a:r>
              <a:rPr lang="en-US" sz="2400" dirty="0" err="1" smtClean="0"/>
              <a:t>r,d</a:t>
            </a:r>
            <a:r>
              <a:rPr lang="en-US" sz="2400" dirty="0" smtClean="0"/>
              <a:t>),R(</a:t>
            </a:r>
            <a:r>
              <a:rPr lang="en-US" sz="2400" u="sng" dirty="0" err="1" smtClean="0"/>
              <a:t>c,d,</a:t>
            </a:r>
            <a:r>
              <a:rPr lang="en-US" sz="2400" dirty="0" err="1" smtClean="0"/>
              <a:t>’High</a:t>
            </a:r>
            <a:r>
              <a:rPr lang="en-US" sz="2400" dirty="0" smtClean="0"/>
              <a:t>’)</a:t>
            </a:r>
            <a:endParaRPr lang="en-US" sz="2400" dirty="0"/>
          </a:p>
        </p:txBody>
      </p:sp>
      <p:sp>
        <p:nvSpPr>
          <p:cNvPr id="18" name="TextBox 17"/>
          <p:cNvSpPr txBox="1"/>
          <p:nvPr/>
        </p:nvSpPr>
        <p:spPr>
          <a:xfrm>
            <a:off x="3200400" y="2362200"/>
            <a:ext cx="533400" cy="369332"/>
          </a:xfrm>
          <a:prstGeom prst="rect">
            <a:avLst/>
          </a:prstGeom>
          <a:noFill/>
        </p:spPr>
        <p:txBody>
          <a:bodyPr wrap="square" rtlCol="0">
            <a:spAutoFit/>
          </a:bodyPr>
          <a:lstStyle/>
          <a:p>
            <a:pPr algn="ctr"/>
            <a:r>
              <a:rPr lang="en-US" dirty="0" smtClean="0"/>
              <a:t>p1</a:t>
            </a:r>
            <a:endParaRPr lang="en-US" dirty="0"/>
          </a:p>
        </p:txBody>
      </p:sp>
      <p:sp>
        <p:nvSpPr>
          <p:cNvPr id="21" name="TextBox 20"/>
          <p:cNvSpPr txBox="1"/>
          <p:nvPr/>
        </p:nvSpPr>
        <p:spPr>
          <a:xfrm>
            <a:off x="7848600" y="2743200"/>
            <a:ext cx="533400" cy="369332"/>
          </a:xfrm>
          <a:prstGeom prst="rect">
            <a:avLst/>
          </a:prstGeom>
          <a:noFill/>
        </p:spPr>
        <p:txBody>
          <a:bodyPr wrap="square" rtlCol="0">
            <a:spAutoFit/>
          </a:bodyPr>
          <a:lstStyle/>
          <a:p>
            <a:pPr algn="ctr"/>
            <a:r>
              <a:rPr lang="en-US" dirty="0" smtClean="0"/>
              <a:t>q2</a:t>
            </a:r>
            <a:endParaRPr lang="en-US" dirty="0"/>
          </a:p>
        </p:txBody>
      </p:sp>
      <p:sp>
        <p:nvSpPr>
          <p:cNvPr id="22" name="Rounded Rectangle 21"/>
          <p:cNvSpPr/>
          <p:nvPr/>
        </p:nvSpPr>
        <p:spPr>
          <a:xfrm flipV="1">
            <a:off x="6781800" y="5638800"/>
            <a:ext cx="381000" cy="304800"/>
          </a:xfrm>
          <a:prstGeom prst="round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7543800" y="6019800"/>
            <a:ext cx="381000" cy="304800"/>
          </a:xfrm>
          <a:prstGeom prst="roundRect">
            <a:avLst/>
          </a:pr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23"/>
          <p:cNvSpPr>
            <a:spLocks noGrp="1"/>
          </p:cNvSpPr>
          <p:nvPr>
            <p:ph type="sldNum" sz="quarter" idx="12"/>
          </p:nvPr>
        </p:nvSpPr>
        <p:spPr/>
        <p:txBody>
          <a:bodyPr/>
          <a:lstStyle/>
          <a:p>
            <a:fld id="{973FB56F-8FA1-42B8-87B0-78364C6F1D27}" type="slidenum">
              <a:rPr lang="en-US" smtClean="0"/>
              <a:pPr/>
              <a:t>6</a:t>
            </a:fld>
            <a:endParaRPr lang="en-US"/>
          </a:p>
        </p:txBody>
      </p:sp>
      <p:sp>
        <p:nvSpPr>
          <p:cNvPr id="27" name="TextBox 26"/>
          <p:cNvSpPr txBox="1"/>
          <p:nvPr/>
        </p:nvSpPr>
        <p:spPr>
          <a:xfrm>
            <a:off x="76200" y="5715000"/>
            <a:ext cx="2667000" cy="830997"/>
          </a:xfrm>
          <a:prstGeom prst="rect">
            <a:avLst/>
          </a:prstGeom>
          <a:solidFill>
            <a:schemeClr val="accent2"/>
          </a:solidFill>
          <a:ln w="50800">
            <a:solidFill>
              <a:schemeClr val="accent2"/>
            </a:solidFill>
          </a:ln>
        </p:spPr>
        <p:txBody>
          <a:bodyPr wrap="square" rtlCol="0">
            <a:spAutoFit/>
          </a:bodyPr>
          <a:lstStyle/>
          <a:p>
            <a:r>
              <a:rPr lang="en-US" sz="2400" dirty="0" smtClean="0"/>
              <a:t>Understand </a:t>
            </a:r>
            <a:r>
              <a:rPr lang="en-US" sz="2400" dirty="0" err="1" smtClean="0"/>
              <a:t>w.o</a:t>
            </a:r>
            <a:r>
              <a:rPr lang="en-US" sz="2400" dirty="0" smtClean="0"/>
              <a:t>. “lineage”?</a:t>
            </a:r>
            <a:endParaRPr lang="en-US" sz="2400" dirty="0"/>
          </a:p>
        </p:txBody>
      </p:sp>
      <p:graphicFrame>
        <p:nvGraphicFramePr>
          <p:cNvPr id="26" name="Table 25"/>
          <p:cNvGraphicFramePr>
            <a:graphicFrameLocks noGrp="1"/>
          </p:cNvGraphicFramePr>
          <p:nvPr/>
        </p:nvGraphicFramePr>
        <p:xfrm>
          <a:off x="4114800" y="1981200"/>
          <a:ext cx="3733801" cy="1097280"/>
        </p:xfrm>
        <a:graphic>
          <a:graphicData uri="http://schemas.openxmlformats.org/drawingml/2006/table">
            <a:tbl>
              <a:tblPr firstRow="1" bandRow="1">
                <a:tableStyleId>{5C22544A-7EE6-4342-B048-85BDC9FD1C3A}</a:tableStyleId>
              </a:tblPr>
              <a:tblGrid>
                <a:gridCol w="933450"/>
                <a:gridCol w="1238943"/>
                <a:gridCol w="875606"/>
                <a:gridCol w="685802"/>
              </a:tblGrid>
              <a:tr h="330200">
                <a:tc>
                  <a:txBody>
                    <a:bodyPr/>
                    <a:lstStyle/>
                    <a:p>
                      <a:pPr algn="ctr"/>
                      <a:r>
                        <a:rPr lang="en-US" dirty="0" smtClean="0"/>
                        <a:t>Chef</a:t>
                      </a:r>
                      <a:endParaRPr lang="en-US" dirty="0"/>
                    </a:p>
                  </a:txBody>
                  <a:tcPr/>
                </a:tc>
                <a:tc>
                  <a:txBody>
                    <a:bodyPr/>
                    <a:lstStyle/>
                    <a:p>
                      <a:pPr algn="ctr"/>
                      <a:r>
                        <a:rPr lang="en-US" dirty="0" smtClean="0"/>
                        <a:t>Dish</a:t>
                      </a:r>
                      <a:endParaRPr lang="en-US" dirty="0"/>
                    </a:p>
                  </a:txBody>
                  <a:tcPr/>
                </a:tc>
                <a:tc>
                  <a:txBody>
                    <a:bodyPr/>
                    <a:lstStyle/>
                    <a:p>
                      <a:pPr algn="ctr"/>
                      <a:r>
                        <a:rPr lang="en-US" dirty="0" smtClean="0"/>
                        <a:t>Rate</a:t>
                      </a:r>
                      <a:endParaRPr lang="en-US" dirty="0"/>
                    </a:p>
                  </a:txBody>
                  <a:tcPr/>
                </a:tc>
                <a:tc>
                  <a:txBody>
                    <a:bodyPr/>
                    <a:lstStyle/>
                    <a:p>
                      <a:pPr algn="ctr"/>
                      <a:r>
                        <a:rPr lang="en-US" dirty="0" smtClean="0"/>
                        <a:t>P</a:t>
                      </a:r>
                      <a:endParaRPr lang="en-US" dirty="0"/>
                    </a:p>
                  </a:txBody>
                  <a:tcPr/>
                </a:tc>
              </a:tr>
              <a:tr h="330200">
                <a:tc>
                  <a:txBody>
                    <a:bodyPr/>
                    <a:lstStyle/>
                    <a:p>
                      <a:pPr algn="ctr"/>
                      <a:r>
                        <a:rPr lang="en-US" dirty="0" smtClean="0"/>
                        <a:t>TD</a:t>
                      </a:r>
                      <a:endParaRPr lang="en-US" dirty="0"/>
                    </a:p>
                  </a:txBody>
                  <a:tcPr/>
                </a:tc>
                <a:tc>
                  <a:txBody>
                    <a:bodyPr/>
                    <a:lstStyle/>
                    <a:p>
                      <a:pPr algn="ctr"/>
                      <a:r>
                        <a:rPr lang="en-US" dirty="0" smtClean="0"/>
                        <a:t>Crab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0.8</a:t>
                      </a:r>
                      <a:endParaRPr lang="en-US" dirty="0"/>
                    </a:p>
                  </a:txBody>
                  <a:tcPr/>
                </a:tc>
              </a:tr>
              <a:tr h="330200">
                <a:tc>
                  <a:txBody>
                    <a:bodyPr/>
                    <a:lstStyle/>
                    <a:p>
                      <a:pPr algn="ctr"/>
                      <a:r>
                        <a:rPr lang="en-US" dirty="0" smtClean="0"/>
                        <a:t>TD</a:t>
                      </a:r>
                      <a:endParaRPr lang="en-US" dirty="0"/>
                    </a:p>
                  </a:txBody>
                  <a:tcPr/>
                </a:tc>
                <a:tc>
                  <a:txBody>
                    <a:bodyPr/>
                    <a:lstStyle/>
                    <a:p>
                      <a:pPr algn="ctr"/>
                      <a:r>
                        <a:rPr lang="en-US" dirty="0" smtClean="0"/>
                        <a:t>Lamb</a:t>
                      </a:r>
                      <a:endParaRPr lang="en-US" dirty="0"/>
                    </a:p>
                  </a:txBody>
                  <a:tcPr/>
                </a:tc>
                <a:tc>
                  <a:txBody>
                    <a:bodyPr/>
                    <a:lstStyle/>
                    <a:p>
                      <a:pPr algn="ctr"/>
                      <a:r>
                        <a:rPr lang="en-US" dirty="0" smtClean="0"/>
                        <a:t>High</a:t>
                      </a:r>
                      <a:endParaRPr lang="en-US" dirty="0"/>
                    </a:p>
                  </a:txBody>
                  <a:tcPr/>
                </a:tc>
                <a:tc>
                  <a:txBody>
                    <a:bodyPr/>
                    <a:lstStyle/>
                    <a:p>
                      <a:pPr algn="ctr"/>
                      <a:r>
                        <a:rPr lang="en-US" dirty="0" smtClean="0"/>
                        <a:t>0.3</a:t>
                      </a:r>
                      <a:endParaRPr lang="en-US" dirty="0"/>
                    </a:p>
                  </a:txBody>
                  <a:tcPr/>
                </a:tc>
              </a:tr>
            </a:tbl>
          </a:graphicData>
        </a:graphic>
      </p:graphicFrame>
      <p:sp>
        <p:nvSpPr>
          <p:cNvPr id="14" name="Rounded Rectangle 13"/>
          <p:cNvSpPr/>
          <p:nvPr/>
        </p:nvSpPr>
        <p:spPr>
          <a:xfrm>
            <a:off x="4114800" y="2362200"/>
            <a:ext cx="4191000" cy="381000"/>
          </a:xfrm>
          <a:prstGeom prst="roundRect">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TextBox 16"/>
          <p:cNvSpPr txBox="1"/>
          <p:nvPr/>
        </p:nvSpPr>
        <p:spPr>
          <a:xfrm>
            <a:off x="4114800" y="3048000"/>
            <a:ext cx="4191000" cy="457200"/>
          </a:xfrm>
          <a:prstGeom prst="rect">
            <a:avLst/>
          </a:prstGeom>
          <a:ln w="63500">
            <a:solidFill>
              <a:schemeClr val="accent1">
                <a:shade val="50000"/>
              </a:schemeClr>
            </a:solidFill>
          </a:ln>
        </p:spPr>
        <p:txBody>
          <a:bodyPr wrap="square" rtlCol="0">
            <a:spAutoFit/>
          </a:bodyPr>
          <a:lstStyle/>
          <a:p>
            <a:pPr algn="ctr"/>
            <a:r>
              <a:rPr lang="en-US" sz="2400" dirty="0" smtClean="0"/>
              <a:t>Lineage could be large</a:t>
            </a:r>
            <a:endParaRPr lang="en-US" sz="2400" dirty="0"/>
          </a:p>
        </p:txBody>
      </p:sp>
      <p:sp useBgFill="1">
        <p:nvSpPr>
          <p:cNvPr id="25" name="TextBox 24"/>
          <p:cNvSpPr txBox="1"/>
          <p:nvPr/>
        </p:nvSpPr>
        <p:spPr>
          <a:xfrm>
            <a:off x="3505200" y="3500735"/>
            <a:ext cx="5410200" cy="461665"/>
          </a:xfrm>
          <a:prstGeom prst="rect">
            <a:avLst/>
          </a:prstGeom>
          <a:ln w="63500">
            <a:solidFill>
              <a:schemeClr val="accent1"/>
            </a:solidFill>
          </a:ln>
        </p:spPr>
        <p:txBody>
          <a:bodyPr wrap="square" rtlCol="0">
            <a:spAutoFit/>
          </a:bodyPr>
          <a:lstStyle/>
          <a:p>
            <a:r>
              <a:rPr lang="en-US" sz="2400" dirty="0" smtClean="0"/>
              <a:t>Reprocessing lineage is expensive</a:t>
            </a:r>
            <a:endParaRPr lang="en-US" sz="2400" dirty="0"/>
          </a:p>
        </p:txBody>
      </p:sp>
      <p:sp useBgFill="1">
        <p:nvSpPr>
          <p:cNvPr id="28" name="TextBox 27"/>
          <p:cNvSpPr txBox="1"/>
          <p:nvPr/>
        </p:nvSpPr>
        <p:spPr>
          <a:xfrm>
            <a:off x="3657600" y="4114800"/>
            <a:ext cx="5029200" cy="400110"/>
          </a:xfrm>
          <a:prstGeom prst="rect">
            <a:avLst/>
          </a:prstGeom>
        </p:spPr>
        <p:txBody>
          <a:bodyPr wrap="square" rtlCol="0">
            <a:spAutoFit/>
          </a:bodyPr>
          <a:lstStyle/>
          <a:p>
            <a:r>
              <a:rPr lang="en-US" sz="2000" dirty="0" smtClean="0"/>
              <a:t>“Chefs who serve a highly rated dish”</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1"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500" fill="hold"/>
                                        <p:tgtEl>
                                          <p:spTgt spid="27"/>
                                        </p:tgtEl>
                                        <p:attrNameLst>
                                          <p:attrName>ppt_x</p:attrName>
                                        </p:attrNameLst>
                                      </p:cBhvr>
                                      <p:tavLst>
                                        <p:tav tm="0">
                                          <p:val>
                                            <p:strVal val="#ppt_x"/>
                                          </p:val>
                                        </p:tav>
                                        <p:tav tm="100000">
                                          <p:val>
                                            <p:strVal val="#ppt_x"/>
                                          </p:val>
                                        </p:tav>
                                      </p:tavLst>
                                    </p:anim>
                                    <p:anim calcmode="lin" valueType="num">
                                      <p:cBhvr additive="base">
                                        <p:cTn id="4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childTnLst>
                                </p:cTn>
                              </p:par>
                            </p:childTnLst>
                          </p:cTn>
                        </p:par>
                        <p:par>
                          <p:cTn id="57" fill="hold">
                            <p:stCondLst>
                              <p:cond delay="0"/>
                            </p:stCondLst>
                            <p:childTnLst>
                              <p:par>
                                <p:cTn id="58" presetID="1" presetClass="entr" presetSubtype="0"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7"/>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25"/>
                                        </p:tgtEl>
                                        <p:attrNameLst>
                                          <p:attrName>style.visibility</p:attrName>
                                        </p:attrNameLst>
                                      </p:cBhvr>
                                      <p:to>
                                        <p:strVal val="visible"/>
                                      </p:to>
                                    </p:set>
                                    <p:anim calcmode="lin" valueType="num">
                                      <p:cBhvr additive="base">
                                        <p:cTn id="68" dur="500" fill="hold"/>
                                        <p:tgtEl>
                                          <p:spTgt spid="25"/>
                                        </p:tgtEl>
                                        <p:attrNameLst>
                                          <p:attrName>ppt_x</p:attrName>
                                        </p:attrNameLst>
                                      </p:cBhvr>
                                      <p:tavLst>
                                        <p:tav tm="0">
                                          <p:val>
                                            <p:strVal val="#ppt_x"/>
                                          </p:val>
                                        </p:tav>
                                        <p:tav tm="100000">
                                          <p:val>
                                            <p:strVal val="#ppt_x"/>
                                          </p:val>
                                        </p:tav>
                                      </p:tavLst>
                                    </p:anim>
                                    <p:anim calcmode="lin" valueType="num">
                                      <p:cBhvr additive="base">
                                        <p:cTn id="6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additive="base">
                                        <p:cTn id="74" dur="500" fill="hold"/>
                                        <p:tgtEl>
                                          <p:spTgt spid="16"/>
                                        </p:tgtEl>
                                        <p:attrNameLst>
                                          <p:attrName>ppt_x</p:attrName>
                                        </p:attrNameLst>
                                      </p:cBhvr>
                                      <p:tavLst>
                                        <p:tav tm="0">
                                          <p:val>
                                            <p:strVal val="#ppt_x"/>
                                          </p:val>
                                        </p:tav>
                                        <p:tav tm="100000">
                                          <p:val>
                                            <p:strVal val="#ppt_x"/>
                                          </p:val>
                                        </p:tav>
                                      </p:tavLst>
                                    </p:anim>
                                    <p:anim calcmode="lin" valueType="num">
                                      <p:cBhvr additive="base">
                                        <p:cTn id="75" dur="500" fill="hold"/>
                                        <p:tgtEl>
                                          <p:spTgt spid="16"/>
                                        </p:tgtEl>
                                        <p:attrNameLst>
                                          <p:attrName>ppt_y</p:attrName>
                                        </p:attrNameLst>
                                      </p:cBhvr>
                                      <p:tavLst>
                                        <p:tav tm="0">
                                          <p:val>
                                            <p:strVal val="1+#ppt_h/2"/>
                                          </p:val>
                                        </p:tav>
                                        <p:tav tm="100000">
                                          <p:val>
                                            <p:strVal val="#ppt_y"/>
                                          </p:val>
                                        </p:tav>
                                      </p:tavLst>
                                    </p:anim>
                                  </p:childTnLst>
                                </p:cTn>
                              </p:par>
                              <p:par>
                                <p:cTn id="76" presetID="1" presetClass="exit" presetSubtype="0" fill="hold" grpId="1" nodeType="withEffect">
                                  <p:stCondLst>
                                    <p:cond delay="0"/>
                                  </p:stCondLst>
                                  <p:childTnLst>
                                    <p:set>
                                      <p:cBhvr>
                                        <p:cTn id="77" dur="1" fill="hold">
                                          <p:stCondLst>
                                            <p:cond delay="0"/>
                                          </p:stCondLst>
                                        </p:cTn>
                                        <p:tgtEl>
                                          <p:spTgt spid="12"/>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15"/>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14"/>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22"/>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23"/>
                                        </p:tgtEl>
                                        <p:attrNameLst>
                                          <p:attrName>style.visibility</p:attrName>
                                        </p:attrNameLst>
                                      </p:cBhvr>
                                      <p:to>
                                        <p:strVal val="hidden"/>
                                      </p:to>
                                    </p:set>
                                  </p:childTnLst>
                                </p:cTn>
                              </p:par>
                              <p:par>
                                <p:cTn id="86" presetID="1" presetClass="entr" presetSubtype="0" fill="hold" grpId="1" nodeType="withEffect">
                                  <p:stCondLst>
                                    <p:cond delay="0"/>
                                  </p:stCondLst>
                                  <p:childTnLst>
                                    <p:set>
                                      <p:cBhvr>
                                        <p:cTn id="87" dur="1" fill="hold">
                                          <p:stCondLst>
                                            <p:cond delay="0"/>
                                          </p:stCondLst>
                                        </p:cTn>
                                        <p:tgtEl>
                                          <p:spTgt spid="28"/>
                                        </p:tgtEl>
                                        <p:attrNameLst>
                                          <p:attrName>style.visibility</p:attrName>
                                        </p:attrNameLst>
                                      </p:cBhvr>
                                      <p:to>
                                        <p:strVal val="visible"/>
                                      </p:to>
                                    </p:set>
                                  </p:childTnLst>
                                </p:cTn>
                              </p:par>
                              <p:par>
                                <p:cTn id="88" presetID="1" presetClass="exit" presetSubtype="0" fill="hold" grpId="1" nodeType="withEffect">
                                  <p:stCondLst>
                                    <p:cond delay="0"/>
                                  </p:stCondLst>
                                  <p:childTnLst>
                                    <p:set>
                                      <p:cBhvr>
                                        <p:cTn id="89"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0" grpId="0"/>
      <p:bldP spid="11" grpId="0"/>
      <p:bldP spid="12" grpId="0"/>
      <p:bldP spid="12" grpId="1"/>
      <p:bldP spid="13" grpId="0"/>
      <p:bldP spid="13" grpId="1"/>
      <p:bldP spid="16" grpId="0"/>
      <p:bldP spid="21" grpId="0"/>
      <p:bldP spid="22" grpId="0" animBg="1"/>
      <p:bldP spid="22" grpId="1" animBg="1"/>
      <p:bldP spid="23" grpId="0" animBg="1"/>
      <p:bldP spid="23" grpId="1" animBg="1"/>
      <p:bldP spid="27" grpId="0" animBg="1"/>
      <p:bldP spid="14" grpId="0" animBg="1"/>
      <p:bldP spid="14" grpId="1" animBg="1"/>
      <p:bldP spid="17" grpId="0" animBg="1"/>
      <p:bldP spid="25" grpId="0" animBg="1"/>
      <p:bldP spid="2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Views and Query Semantic</a:t>
            </a:r>
            <a:endParaRPr lang="en-US" dirty="0"/>
          </a:p>
        </p:txBody>
      </p:sp>
      <p:pic>
        <p:nvPicPr>
          <p:cNvPr id="7" name="Picture 6" descr="worlds.png"/>
          <p:cNvPicPr>
            <a:picLocks noChangeAspect="1"/>
          </p:cNvPicPr>
          <p:nvPr/>
        </p:nvPicPr>
        <p:blipFill>
          <a:blip r:embed="rId3" cstate="print"/>
          <a:stretch>
            <a:fillRect/>
          </a:stretch>
        </p:blipFill>
        <p:spPr>
          <a:xfrm>
            <a:off x="152400" y="3581400"/>
            <a:ext cx="3752334" cy="457200"/>
          </a:xfrm>
          <a:prstGeom prst="rect">
            <a:avLst/>
          </a:prstGeom>
        </p:spPr>
      </p:pic>
      <p:pic>
        <p:nvPicPr>
          <p:cNvPr id="8" name="Picture 7" descr="query.png"/>
          <p:cNvPicPr>
            <a:picLocks noChangeAspect="1"/>
          </p:cNvPicPr>
          <p:nvPr/>
        </p:nvPicPr>
        <p:blipFill>
          <a:blip r:embed="rId4" cstate="print"/>
          <a:stretch>
            <a:fillRect/>
          </a:stretch>
        </p:blipFill>
        <p:spPr>
          <a:xfrm>
            <a:off x="4419603" y="2390688"/>
            <a:ext cx="4343397" cy="581112"/>
          </a:xfrm>
          <a:prstGeom prst="rect">
            <a:avLst/>
          </a:prstGeom>
        </p:spPr>
      </p:pic>
      <p:pic>
        <p:nvPicPr>
          <p:cNvPr id="9" name="Picture 8" descr="viewsemantic.png"/>
          <p:cNvPicPr>
            <a:picLocks noChangeAspect="1"/>
          </p:cNvPicPr>
          <p:nvPr/>
        </p:nvPicPr>
        <p:blipFill>
          <a:blip r:embed="rId5" cstate="print"/>
          <a:stretch>
            <a:fillRect/>
          </a:stretch>
        </p:blipFill>
        <p:spPr>
          <a:xfrm>
            <a:off x="457200" y="4724400"/>
            <a:ext cx="4343400" cy="1091306"/>
          </a:xfrm>
          <a:prstGeom prst="rect">
            <a:avLst/>
          </a:prstGeom>
        </p:spPr>
      </p:pic>
      <p:sp>
        <p:nvSpPr>
          <p:cNvPr id="11" name="TextBox 10"/>
          <p:cNvSpPr txBox="1"/>
          <p:nvPr/>
        </p:nvSpPr>
        <p:spPr>
          <a:xfrm>
            <a:off x="4953000" y="4953000"/>
            <a:ext cx="3810000" cy="461665"/>
          </a:xfrm>
          <a:prstGeom prst="rect">
            <a:avLst/>
          </a:prstGeom>
          <a:noFill/>
        </p:spPr>
        <p:txBody>
          <a:bodyPr wrap="square" rtlCol="0">
            <a:spAutoFit/>
          </a:bodyPr>
          <a:lstStyle/>
          <a:p>
            <a:r>
              <a:rPr lang="en-US" sz="2400" i="1" dirty="0" smtClean="0"/>
              <a:t>Add worlds, if V is true</a:t>
            </a:r>
            <a:endParaRPr lang="en-US" sz="2400" i="1" dirty="0"/>
          </a:p>
        </p:txBody>
      </p:sp>
      <p:pic>
        <p:nvPicPr>
          <p:cNvPr id="12" name="Picture 11" descr="output.png"/>
          <p:cNvPicPr>
            <a:picLocks noChangeAspect="1"/>
          </p:cNvPicPr>
          <p:nvPr/>
        </p:nvPicPr>
        <p:blipFill>
          <a:blip r:embed="rId6" cstate="print"/>
          <a:stretch>
            <a:fillRect/>
          </a:stretch>
        </p:blipFill>
        <p:spPr>
          <a:xfrm>
            <a:off x="0" y="6019801"/>
            <a:ext cx="7162800" cy="550985"/>
          </a:xfrm>
          <a:prstGeom prst="rect">
            <a:avLst/>
          </a:prstGeom>
        </p:spPr>
      </p:pic>
      <p:sp>
        <p:nvSpPr>
          <p:cNvPr id="14" name="TextBox 13"/>
          <p:cNvSpPr txBox="1"/>
          <p:nvPr/>
        </p:nvSpPr>
        <p:spPr>
          <a:xfrm>
            <a:off x="76200" y="2433935"/>
            <a:ext cx="4724400" cy="461665"/>
          </a:xfrm>
          <a:prstGeom prst="rect">
            <a:avLst/>
          </a:prstGeom>
          <a:noFill/>
        </p:spPr>
        <p:txBody>
          <a:bodyPr wrap="square" rtlCol="0">
            <a:spAutoFit/>
          </a:bodyPr>
          <a:lstStyle/>
          <a:p>
            <a:r>
              <a:rPr lang="en-US" sz="2400" b="1" u="sng" dirty="0" smtClean="0"/>
              <a:t>Views</a:t>
            </a:r>
            <a:r>
              <a:rPr lang="en-US" sz="2400" dirty="0" smtClean="0"/>
              <a:t>: Conjunctive, Constants</a:t>
            </a:r>
            <a:endParaRPr lang="en-US" sz="2400" dirty="0"/>
          </a:p>
        </p:txBody>
      </p:sp>
      <p:sp>
        <p:nvSpPr>
          <p:cNvPr id="15" name="TextBox 14"/>
          <p:cNvSpPr txBox="1"/>
          <p:nvPr/>
        </p:nvSpPr>
        <p:spPr>
          <a:xfrm>
            <a:off x="152400" y="3124201"/>
            <a:ext cx="5181600" cy="461665"/>
          </a:xfrm>
          <a:prstGeom prst="rect">
            <a:avLst/>
          </a:prstGeom>
          <a:noFill/>
        </p:spPr>
        <p:txBody>
          <a:bodyPr wrap="square" rtlCol="0">
            <a:spAutoFit/>
          </a:bodyPr>
          <a:lstStyle/>
          <a:p>
            <a:r>
              <a:rPr lang="en-US" sz="2400" b="1" u="sng" dirty="0" smtClean="0"/>
              <a:t>DB Semantics</a:t>
            </a:r>
            <a:r>
              <a:rPr lang="en-US" sz="2400" dirty="0" smtClean="0"/>
              <a:t>: Possible Worlds</a:t>
            </a:r>
            <a:endParaRPr lang="en-US" sz="2400" dirty="0"/>
          </a:p>
        </p:txBody>
      </p:sp>
      <p:sp>
        <p:nvSpPr>
          <p:cNvPr id="16" name="TextBox 15"/>
          <p:cNvSpPr txBox="1"/>
          <p:nvPr/>
        </p:nvSpPr>
        <p:spPr>
          <a:xfrm>
            <a:off x="152400" y="4267200"/>
            <a:ext cx="3733800" cy="461665"/>
          </a:xfrm>
          <a:prstGeom prst="rect">
            <a:avLst/>
          </a:prstGeom>
          <a:noFill/>
        </p:spPr>
        <p:txBody>
          <a:bodyPr wrap="square" rtlCol="0">
            <a:spAutoFit/>
          </a:bodyPr>
          <a:lstStyle/>
          <a:p>
            <a:r>
              <a:rPr lang="en-US" sz="2400" b="1" u="sng" dirty="0" smtClean="0"/>
              <a:t>View Semantics</a:t>
            </a:r>
            <a:endParaRPr lang="en-US" sz="2400" b="1" u="sng" dirty="0"/>
          </a:p>
        </p:txBody>
      </p:sp>
      <p:sp>
        <p:nvSpPr>
          <p:cNvPr id="17" name="TextBox 16"/>
          <p:cNvSpPr txBox="1"/>
          <p:nvPr/>
        </p:nvSpPr>
        <p:spPr>
          <a:xfrm>
            <a:off x="6629400" y="6091535"/>
            <a:ext cx="2209800" cy="461665"/>
          </a:xfrm>
          <a:prstGeom prst="rect">
            <a:avLst/>
          </a:prstGeom>
          <a:noFill/>
        </p:spPr>
        <p:txBody>
          <a:bodyPr wrap="square" rtlCol="0">
            <a:spAutoFit/>
          </a:bodyPr>
          <a:lstStyle/>
          <a:p>
            <a:r>
              <a:rPr lang="en-US" sz="2400" i="1" dirty="0" smtClean="0"/>
              <a:t>Output of V</a:t>
            </a:r>
            <a:endParaRPr lang="en-US" sz="2400" i="1" dirty="0"/>
          </a:p>
        </p:txBody>
      </p:sp>
      <p:sp>
        <p:nvSpPr>
          <p:cNvPr id="13" name="Slide Number Placeholder 12"/>
          <p:cNvSpPr>
            <a:spLocks noGrp="1"/>
          </p:cNvSpPr>
          <p:nvPr>
            <p:ph type="sldNum" sz="quarter" idx="12"/>
          </p:nvPr>
        </p:nvSpPr>
        <p:spPr/>
        <p:txBody>
          <a:bodyPr/>
          <a:lstStyle/>
          <a:p>
            <a:fld id="{973FB56F-8FA1-42B8-87B0-78364C6F1D27}" type="slidenum">
              <a:rPr lang="en-US" smtClean="0"/>
              <a:pPr/>
              <a:t>7</a:t>
            </a:fld>
            <a:endParaRPr lang="en-US"/>
          </a:p>
        </p:txBody>
      </p:sp>
      <p:pic>
        <p:nvPicPr>
          <p:cNvPr id="18" name="Picture 17" descr="probfn.png"/>
          <p:cNvPicPr>
            <a:picLocks noChangeAspect="1"/>
          </p:cNvPicPr>
          <p:nvPr/>
        </p:nvPicPr>
        <p:blipFill>
          <a:blip r:embed="rId7" cstate="print"/>
          <a:stretch>
            <a:fillRect/>
          </a:stretch>
        </p:blipFill>
        <p:spPr>
          <a:xfrm>
            <a:off x="3581400" y="3623217"/>
            <a:ext cx="3066070" cy="491583"/>
          </a:xfrm>
          <a:prstGeom prst="rect">
            <a:avLst/>
          </a:prstGeom>
        </p:spPr>
      </p:pic>
      <p:pic>
        <p:nvPicPr>
          <p:cNvPr id="19" name="Picture 18" descr="probmesure.png"/>
          <p:cNvPicPr>
            <a:picLocks noChangeAspect="1"/>
          </p:cNvPicPr>
          <p:nvPr/>
        </p:nvPicPr>
        <p:blipFill>
          <a:blip r:embed="rId8" cstate="print"/>
          <a:stretch>
            <a:fillRect/>
          </a:stretch>
        </p:blipFill>
        <p:spPr>
          <a:xfrm>
            <a:off x="6352870" y="3429000"/>
            <a:ext cx="2638730" cy="1066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additive="base">
                                        <p:cTn id="36" dur="500" fill="hold"/>
                                        <p:tgtEl>
                                          <p:spTgt spid="17"/>
                                        </p:tgtEl>
                                        <p:attrNameLst>
                                          <p:attrName>ppt_x</p:attrName>
                                        </p:attrNameLst>
                                      </p:cBhvr>
                                      <p:tavLst>
                                        <p:tav tm="0">
                                          <p:val>
                                            <p:strVal val="#ppt_x"/>
                                          </p:val>
                                        </p:tav>
                                        <p:tav tm="100000">
                                          <p:val>
                                            <p:strVal val="#ppt_x"/>
                                          </p:val>
                                        </p:tav>
                                      </p:tavLst>
                                    </p:anim>
                                    <p:anim calcmode="lin" valueType="num">
                                      <p:cBhvr additive="base">
                                        <p:cTn id="37" dur="500" fill="hold"/>
                                        <p:tgtEl>
                                          <p:spTgt spid="17"/>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Motivation and Background</a:t>
            </a:r>
          </a:p>
          <a:p>
            <a:r>
              <a:rPr lang="en-US" dirty="0" smtClean="0"/>
              <a:t>Technical Meat</a:t>
            </a:r>
          </a:p>
          <a:p>
            <a:r>
              <a:rPr lang="en-US" dirty="0" smtClean="0"/>
              <a:t>Experiments</a:t>
            </a:r>
          </a:p>
          <a:p>
            <a:r>
              <a:rPr lang="en-US" dirty="0" smtClean="0"/>
              <a:t>Conclusion</a:t>
            </a:r>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73FB56F-8FA1-42B8-87B0-78364C6F1D27}"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Is output of V(H) on any BID database a BID table?</a:t>
            </a:r>
          </a:p>
          <a:p>
            <a:pPr lvl="1"/>
            <a:r>
              <a:rPr lang="en-US" dirty="0" smtClean="0"/>
              <a:t>Represent with Schema + marginal probs.</a:t>
            </a:r>
          </a:p>
          <a:p>
            <a:r>
              <a:rPr lang="en-US" dirty="0" smtClean="0"/>
              <a:t>Yes, if there is                 </a:t>
            </a:r>
            <a:r>
              <a:rPr lang="en-US" dirty="0" err="1" smtClean="0"/>
              <a:t>s.t</a:t>
            </a:r>
            <a:r>
              <a:rPr lang="en-US" dirty="0" smtClean="0"/>
              <a:t>.</a:t>
            </a:r>
          </a:p>
          <a:p>
            <a:pPr lvl="2"/>
            <a:r>
              <a:rPr lang="en-US" dirty="0" smtClean="0"/>
              <a:t>V is K-“block independent”</a:t>
            </a:r>
          </a:p>
          <a:p>
            <a:pPr lvl="2"/>
            <a:r>
              <a:rPr lang="en-US" dirty="0" smtClean="0"/>
              <a:t>V is K-“disjoint in blocks”</a:t>
            </a:r>
          </a:p>
        </p:txBody>
      </p:sp>
      <p:pic>
        <p:nvPicPr>
          <p:cNvPr id="9" name="Picture 8" descr="KsubH.png"/>
          <p:cNvPicPr>
            <a:picLocks noChangeAspect="1"/>
          </p:cNvPicPr>
          <p:nvPr/>
        </p:nvPicPr>
        <p:blipFill>
          <a:blip r:embed="rId3" cstate="print"/>
          <a:stretch>
            <a:fillRect/>
          </a:stretch>
        </p:blipFill>
        <p:spPr>
          <a:xfrm>
            <a:off x="3429000" y="3611963"/>
            <a:ext cx="1447800" cy="426637"/>
          </a:xfrm>
          <a:prstGeom prst="rect">
            <a:avLst/>
          </a:prstGeom>
        </p:spPr>
      </p:pic>
      <p:sp>
        <p:nvSpPr>
          <p:cNvPr id="2" name="Title 1"/>
          <p:cNvSpPr>
            <a:spLocks noGrp="1"/>
          </p:cNvSpPr>
          <p:nvPr>
            <p:ph type="title"/>
          </p:nvPr>
        </p:nvSpPr>
        <p:spPr/>
        <p:txBody>
          <a:bodyPr>
            <a:normAutofit fontScale="90000"/>
          </a:bodyPr>
          <a:lstStyle/>
          <a:p>
            <a:r>
              <a:rPr lang="en-US" dirty="0" smtClean="0"/>
              <a:t>Technical Question: Representation</a:t>
            </a:r>
            <a:endParaRPr lang="en-US" dirty="0"/>
          </a:p>
        </p:txBody>
      </p:sp>
      <p:sp>
        <p:nvSpPr>
          <p:cNvPr id="4" name="TextBox 3"/>
          <p:cNvSpPr txBox="1"/>
          <p:nvPr/>
        </p:nvSpPr>
        <p:spPr>
          <a:xfrm>
            <a:off x="6477000" y="3962400"/>
            <a:ext cx="1905000" cy="461665"/>
          </a:xfrm>
          <a:prstGeom prst="rect">
            <a:avLst/>
          </a:prstGeom>
          <a:noFill/>
          <a:ln w="38100">
            <a:solidFill>
              <a:schemeClr val="accent1"/>
            </a:solidFill>
          </a:ln>
        </p:spPr>
        <p:txBody>
          <a:bodyPr wrap="square" rtlCol="0">
            <a:spAutoFit/>
          </a:bodyPr>
          <a:lstStyle/>
          <a:p>
            <a:pPr algn="ctr"/>
            <a:r>
              <a:rPr lang="en-US" sz="2400" dirty="0" smtClean="0"/>
              <a:t>this talk</a:t>
            </a:r>
            <a:endParaRPr lang="en-US" sz="2400" dirty="0"/>
          </a:p>
        </p:txBody>
      </p:sp>
      <p:cxnSp>
        <p:nvCxnSpPr>
          <p:cNvPr id="8" name="Straight Arrow Connector 7"/>
          <p:cNvCxnSpPr/>
          <p:nvPr/>
        </p:nvCxnSpPr>
        <p:spPr>
          <a:xfrm rot="10800000" flipV="1">
            <a:off x="5562600" y="4267198"/>
            <a:ext cx="762000" cy="1"/>
          </a:xfrm>
          <a:prstGeom prst="straightConnector1">
            <a:avLst/>
          </a:prstGeom>
          <a:ln w="6350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934200" y="6858000"/>
            <a:ext cx="184731" cy="369332"/>
          </a:xfrm>
          <a:prstGeom prst="rect">
            <a:avLst/>
          </a:prstGeom>
          <a:noFill/>
        </p:spPr>
        <p:txBody>
          <a:bodyPr wrap="none" rtlCol="0">
            <a:spAutoFit/>
          </a:bodyPr>
          <a:lstStyle/>
          <a:p>
            <a:endParaRPr lang="en-US" dirty="0"/>
          </a:p>
        </p:txBody>
      </p:sp>
      <p:sp>
        <p:nvSpPr>
          <p:cNvPr id="7" name="Slide Number Placeholder 6"/>
          <p:cNvSpPr>
            <a:spLocks noGrp="1"/>
          </p:cNvSpPr>
          <p:nvPr>
            <p:ph type="sldNum" sz="quarter" idx="12"/>
          </p:nvPr>
        </p:nvSpPr>
        <p:spPr/>
        <p:txBody>
          <a:bodyPr/>
          <a:lstStyle/>
          <a:p>
            <a:fld id="{973FB56F-8FA1-42B8-87B0-78364C6F1D27}" type="slidenum">
              <a:rPr lang="en-US" smtClean="0"/>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1827</TotalTime>
  <Words>2003</Words>
  <Application>Microsoft Office PowerPoint</Application>
  <PresentationFormat>On-screen Show (4:3)</PresentationFormat>
  <Paragraphs>496</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Urban</vt:lpstr>
      <vt:lpstr>Materialized Views in Probabilistic Databases  for Information Exchange and Query Optimization</vt:lpstr>
      <vt:lpstr>Motivating Example: Optimization</vt:lpstr>
      <vt:lpstr>Single Slide Summary</vt:lpstr>
      <vt:lpstr>Overview</vt:lpstr>
      <vt:lpstr>Probabilistic DBs  Restaurant Example</vt:lpstr>
      <vt:lpstr>Restaurant Example</vt:lpstr>
      <vt:lpstr>Views and Query Semantic</vt:lpstr>
      <vt:lpstr>Overview</vt:lpstr>
      <vt:lpstr>Technical Question: Representation</vt:lpstr>
      <vt:lpstr>K-“block Independence”</vt:lpstr>
      <vt:lpstr>Critical tuples</vt:lpstr>
      <vt:lpstr>Doubly Critical tuples</vt:lpstr>
      <vt:lpstr>Complexity…</vt:lpstr>
      <vt:lpstr>Additional Results</vt:lpstr>
      <vt:lpstr>Overview</vt:lpstr>
      <vt:lpstr>Experiments: Wild Queries, % rep.</vt:lpstr>
      <vt:lpstr>Experiments</vt:lpstr>
      <vt:lpstr>Conclusion</vt:lpstr>
      <vt:lpstr>Slide 19</vt:lpstr>
      <vt:lpstr>Experiments</vt:lpstr>
      <vt:lpstr>Information Exchange</vt:lpstr>
      <vt:lpstr>Technical Question 2:  Partially representable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Materialized Views in  Probabilistic Databases  for Information Exchange and Query Optimization</dc:title>
  <dc:creator>chrisre</dc:creator>
  <cp:lastModifiedBy>chrisre</cp:lastModifiedBy>
  <cp:revision>392</cp:revision>
  <dcterms:created xsi:type="dcterms:W3CDTF">2007-09-14T14:56:06Z</dcterms:created>
  <dcterms:modified xsi:type="dcterms:W3CDTF">2007-09-24T15:31:54Z</dcterms:modified>
</cp:coreProperties>
</file>