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0"/>
  </p:notesMasterIdLst>
  <p:handoutMasterIdLst>
    <p:handoutMasterId r:id="rId71"/>
  </p:handoutMasterIdLst>
  <p:sldIdLst>
    <p:sldId id="256" r:id="rId2"/>
    <p:sldId id="452" r:id="rId3"/>
    <p:sldId id="453" r:id="rId4"/>
    <p:sldId id="424" r:id="rId5"/>
    <p:sldId id="454" r:id="rId6"/>
    <p:sldId id="426" r:id="rId7"/>
    <p:sldId id="455" r:id="rId8"/>
    <p:sldId id="392" r:id="rId9"/>
    <p:sldId id="430" r:id="rId10"/>
    <p:sldId id="458" r:id="rId11"/>
    <p:sldId id="460" r:id="rId12"/>
    <p:sldId id="425" r:id="rId13"/>
    <p:sldId id="427" r:id="rId14"/>
    <p:sldId id="476" r:id="rId15"/>
    <p:sldId id="477" r:id="rId16"/>
    <p:sldId id="428" r:id="rId17"/>
    <p:sldId id="429" r:id="rId18"/>
    <p:sldId id="478" r:id="rId19"/>
    <p:sldId id="479" r:id="rId20"/>
    <p:sldId id="480" r:id="rId21"/>
    <p:sldId id="422" r:id="rId22"/>
    <p:sldId id="402" r:id="rId23"/>
    <p:sldId id="404" r:id="rId24"/>
    <p:sldId id="434" r:id="rId25"/>
    <p:sldId id="393" r:id="rId26"/>
    <p:sldId id="465" r:id="rId27"/>
    <p:sldId id="406" r:id="rId28"/>
    <p:sldId id="433" r:id="rId29"/>
    <p:sldId id="400" r:id="rId30"/>
    <p:sldId id="435" r:id="rId31"/>
    <p:sldId id="438" r:id="rId32"/>
    <p:sldId id="432" r:id="rId33"/>
    <p:sldId id="467" r:id="rId34"/>
    <p:sldId id="470" r:id="rId35"/>
    <p:sldId id="471" r:id="rId36"/>
    <p:sldId id="472" r:id="rId37"/>
    <p:sldId id="473" r:id="rId38"/>
    <p:sldId id="436" r:id="rId39"/>
    <p:sldId id="417" r:id="rId40"/>
    <p:sldId id="440" r:id="rId41"/>
    <p:sldId id="445" r:id="rId42"/>
    <p:sldId id="481" r:id="rId43"/>
    <p:sldId id="401" r:id="rId44"/>
    <p:sldId id="448" r:id="rId45"/>
    <p:sldId id="449" r:id="rId46"/>
    <p:sldId id="450" r:id="rId47"/>
    <p:sldId id="411" r:id="rId48"/>
    <p:sldId id="457" r:id="rId49"/>
    <p:sldId id="474" r:id="rId50"/>
    <p:sldId id="475" r:id="rId51"/>
    <p:sldId id="459" r:id="rId52"/>
    <p:sldId id="462" r:id="rId53"/>
    <p:sldId id="419" r:id="rId54"/>
    <p:sldId id="418" r:id="rId55"/>
    <p:sldId id="482" r:id="rId56"/>
    <p:sldId id="483" r:id="rId57"/>
    <p:sldId id="484" r:id="rId58"/>
    <p:sldId id="485" r:id="rId59"/>
    <p:sldId id="461" r:id="rId60"/>
    <p:sldId id="463" r:id="rId61"/>
    <p:sldId id="456" r:id="rId62"/>
    <p:sldId id="413" r:id="rId63"/>
    <p:sldId id="414" r:id="rId64"/>
    <p:sldId id="415" r:id="rId65"/>
    <p:sldId id="416" r:id="rId66"/>
    <p:sldId id="420" r:id="rId67"/>
    <p:sldId id="421" r:id="rId68"/>
    <p:sldId id="431" r:id="rId69"/>
  </p:sldIdLst>
  <p:sldSz cx="9144000" cy="6858000" type="letter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3100"/>
    <a:srgbClr val="000000"/>
    <a:srgbClr val="08E3E5"/>
    <a:srgbClr val="F7020B"/>
    <a:srgbClr val="0054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53.xml"/><Relationship Id="rId13" Type="http://schemas.openxmlformats.org/officeDocument/2006/relationships/slide" Target="slides/slide64.xml"/><Relationship Id="rId3" Type="http://schemas.openxmlformats.org/officeDocument/2006/relationships/slide" Target="slides/slide28.xml"/><Relationship Id="rId7" Type="http://schemas.openxmlformats.org/officeDocument/2006/relationships/slide" Target="slides/slide51.xml"/><Relationship Id="rId12" Type="http://schemas.openxmlformats.org/officeDocument/2006/relationships/slide" Target="slides/slide63.xml"/><Relationship Id="rId2" Type="http://schemas.openxmlformats.org/officeDocument/2006/relationships/slide" Target="slides/slide27.xml"/><Relationship Id="rId1" Type="http://schemas.openxmlformats.org/officeDocument/2006/relationships/slide" Target="slides/slide23.xml"/><Relationship Id="rId6" Type="http://schemas.openxmlformats.org/officeDocument/2006/relationships/slide" Target="slides/slide47.xml"/><Relationship Id="rId11" Type="http://schemas.openxmlformats.org/officeDocument/2006/relationships/slide" Target="slides/slide62.xml"/><Relationship Id="rId5" Type="http://schemas.openxmlformats.org/officeDocument/2006/relationships/slide" Target="slides/slide43.xml"/><Relationship Id="rId10" Type="http://schemas.openxmlformats.org/officeDocument/2006/relationships/slide" Target="slides/slide61.xml"/><Relationship Id="rId4" Type="http://schemas.openxmlformats.org/officeDocument/2006/relationships/slide" Target="slides/slide39.xml"/><Relationship Id="rId9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596900"/>
            <a:ext cx="4630738" cy="347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7050" y="4416425"/>
            <a:ext cx="6042025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6975" y="596900"/>
            <a:ext cx="4630738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6425"/>
            <a:ext cx="6042025" cy="4183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7" tIns="46589" rIns="93177" bIns="465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6975" y="596900"/>
            <a:ext cx="4630738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6425"/>
            <a:ext cx="6042025" cy="4183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7" tIns="46589" rIns="93177" bIns="465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37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8538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8540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CS/ECE 552, Spring 2012</a:t>
            </a:r>
            <a:endParaRPr lang="en-US"/>
          </a:p>
        </p:txBody>
      </p:sp>
      <p:sp>
        <p:nvSpPr>
          <p:cNvPr id="148541" name="Rectangle 6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3907A01-3CA9-4917-8AB5-B26D734F5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CS/ECE 552, Spring 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0FEA8D-C79A-41A5-8C76-22DD203ABED7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1336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484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CS/ECE 552, Spring 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3DBC31-7E04-4D06-88A9-A18E38EFFA80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CS/ECE 552, Spring 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A1F3B5-0447-4229-9573-6A38E82F69AE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CS/ECE 552, Spring 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D12766-02A9-46FF-9F86-C1C97F4540BC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91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91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CS/ECE 552, Spring 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87D33E-65C4-4ECE-814A-47FB5A3B4B09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CS/ECE 552, Spring 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EB86AD-C0E3-4A26-9BE3-439A1D58ACBD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CS/ECE 552, Spring 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FE4758-C648-4506-98AD-12A6239A0E03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CS/ECE 552, Spring 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41EC1-A945-4C77-A727-2593F612197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CS/ECE 552, Spring 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A87A95-5613-48CD-AC10-3D0ECD03B345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CS/ECE 552, Spring 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5165A5-325F-4979-99A5-BD4564D55FD8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12" name="Rectangle 56" descr="60%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513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7514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751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00800"/>
            <a:ext cx="571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en-US" smtClean="0"/>
              <a:t>CS/ECE 552, Spring 2012</a:t>
            </a:r>
            <a:endParaRPr lang="en-US"/>
          </a:p>
        </p:txBody>
      </p:sp>
      <p:sp>
        <p:nvSpPr>
          <p:cNvPr id="14751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6E3A6C7E-3D99-431F-A96B-6F83FA7194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7518" name="Line 62"/>
          <p:cNvSpPr>
            <a:spLocks noChangeShapeType="1"/>
          </p:cNvSpPr>
          <p:nvPr/>
        </p:nvSpPr>
        <p:spPr bwMode="auto">
          <a:xfrm>
            <a:off x="304800" y="914400"/>
            <a:ext cx="8534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6B02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6B02FF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6B02FF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6B02FF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6B02FF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6B02FF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6B02FF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6B02FF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6B02FF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400">
          <a:solidFill>
            <a:srgbClr val="03030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.upenn.edu/~milom/elements-of-logic-design-style/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017F9BE-7D83-4E7B-887E-F5FBB510A77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4750" y="1630363"/>
            <a:ext cx="4405313" cy="1209675"/>
          </a:xfrm>
          <a:noFill/>
          <a:ln/>
        </p:spPr>
        <p:txBody>
          <a:bodyPr wrap="none" lIns="63500" tIns="25400" rIns="63500" bIns="25400" anchor="ctr">
            <a:spAutoFit/>
          </a:bodyPr>
          <a:lstStyle/>
          <a:p>
            <a:r>
              <a:rPr lang="en-US" sz="4000" dirty="0"/>
              <a:t>Verilog</a:t>
            </a:r>
            <a:br>
              <a:rPr lang="en-US" sz="4000" dirty="0"/>
            </a:br>
            <a:r>
              <a:rPr lang="en-US" dirty="0"/>
              <a:t>For Computer Design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505200"/>
            <a:ext cx="8610600" cy="2193421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dirty="0"/>
              <a:t>CS/ECE 552</a:t>
            </a:r>
          </a:p>
          <a:p>
            <a:pPr marL="203200" indent="-203200"/>
            <a:r>
              <a:rPr lang="en-US" dirty="0" smtClean="0"/>
              <a:t>Ramkumar Ravi</a:t>
            </a:r>
            <a:endParaRPr lang="en-US" dirty="0"/>
          </a:p>
          <a:p>
            <a:pPr marL="203200" indent="-203200"/>
            <a:r>
              <a:rPr lang="en-US" sz="1200" dirty="0"/>
              <a:t>10 Feb </a:t>
            </a:r>
            <a:r>
              <a:rPr lang="en-US" sz="1200" dirty="0" smtClean="0"/>
              <a:t>2012 </a:t>
            </a:r>
            <a:r>
              <a:rPr lang="en-US" sz="1200" dirty="0"/>
              <a:t>-- Version </a:t>
            </a:r>
            <a:r>
              <a:rPr lang="en-US" sz="1200" dirty="0" smtClean="0"/>
              <a:t>1.1</a:t>
            </a:r>
            <a:endParaRPr lang="en-US" sz="1200" dirty="0"/>
          </a:p>
          <a:p>
            <a:pPr marL="203200" indent="-203200"/>
            <a:endParaRPr lang="en-US" sz="1200" dirty="0"/>
          </a:p>
          <a:p>
            <a:pPr marL="203200" indent="-203200"/>
            <a:r>
              <a:rPr lang="en-US" dirty="0"/>
              <a:t>Based on slides from</a:t>
            </a:r>
          </a:p>
          <a:p>
            <a:pPr marL="203200" indent="-203200"/>
            <a:r>
              <a:rPr lang="en-US" dirty="0" smtClean="0"/>
              <a:t>Andy Phelps and Tony </a:t>
            </a:r>
            <a:r>
              <a:rPr lang="en-US" dirty="0" err="1" smtClean="0"/>
              <a:t>Gregerson</a:t>
            </a:r>
            <a:r>
              <a:rPr lang="en-US" dirty="0" smtClean="0"/>
              <a:t>, UW-Madison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DA5BD-A969-4EB0-B90B-C0B1B98C9376}" type="slidenum">
              <a:rPr lang="en-US"/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Why an HDL is not a Programming Language</a:t>
            </a:r>
          </a:p>
        </p:txBody>
      </p:sp>
      <p:sp>
        <p:nvSpPr>
          <p:cNvPr id="3717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 program, we start at the beginning (e.g. “main”), and we proceed sequentially through the code as directed</a:t>
            </a:r>
          </a:p>
          <a:p>
            <a:r>
              <a:rPr lang="en-US"/>
              <a:t>The program represents an algorithm, a step-by-step sequence of actions to solve some problem</a:t>
            </a:r>
          </a:p>
          <a:p>
            <a:pPr lvl="1">
              <a:buFontTx/>
              <a:buNone/>
            </a:pPr>
            <a:r>
              <a:rPr lang="en-US"/>
              <a:t>	</a:t>
            </a:r>
            <a:r>
              <a:rPr lang="en-US">
                <a:solidFill>
                  <a:srgbClr val="FF3100"/>
                </a:solidFill>
              </a:rPr>
              <a:t>for (i = 0; i&lt;10; i=i+1) {</a:t>
            </a:r>
          </a:p>
          <a:p>
            <a:pPr lvl="1">
              <a:buFontTx/>
              <a:buNone/>
            </a:pPr>
            <a:r>
              <a:rPr lang="en-US">
                <a:solidFill>
                  <a:srgbClr val="FF3100"/>
                </a:solidFill>
              </a:rPr>
              <a:t>		if (newPattern == oldPattern[i]) match = i;</a:t>
            </a:r>
          </a:p>
          <a:p>
            <a:pPr lvl="1">
              <a:buFontTx/>
              <a:buNone/>
            </a:pPr>
            <a:r>
              <a:rPr lang="en-US">
                <a:solidFill>
                  <a:srgbClr val="FF3100"/>
                </a:solidFill>
              </a:rPr>
              <a:t>	}</a:t>
            </a:r>
            <a:endParaRPr lang="en-US" sz="1800">
              <a:solidFill>
                <a:srgbClr val="FF3100"/>
              </a:solidFill>
            </a:endParaRPr>
          </a:p>
          <a:p>
            <a:r>
              <a:rPr lang="en-US"/>
              <a:t>Hardware is all active at once; there is no starting point</a:t>
            </a:r>
          </a:p>
        </p:txBody>
      </p:sp>
      <p:sp>
        <p:nvSpPr>
          <p:cNvPr id="371778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71779" name="Group 67"/>
          <p:cNvGrpSpPr>
            <a:grpSpLocks noChangeAspect="1"/>
          </p:cNvGrpSpPr>
          <p:nvPr/>
        </p:nvGrpSpPr>
        <p:grpSpPr bwMode="auto">
          <a:xfrm>
            <a:off x="1173163" y="9750425"/>
            <a:ext cx="1646237" cy="2365375"/>
            <a:chOff x="1800" y="1440"/>
            <a:chExt cx="8640" cy="12420"/>
          </a:xfrm>
        </p:grpSpPr>
        <p:sp>
          <p:nvSpPr>
            <p:cNvPr id="371780" name="AutoShape 68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640" cy="12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81" name="Rectangle 69"/>
            <p:cNvSpPr>
              <a:spLocks noChangeArrowheads="1"/>
            </p:cNvSpPr>
            <p:nvPr/>
          </p:nvSpPr>
          <p:spPr bwMode="auto">
            <a:xfrm>
              <a:off x="2880" y="2339"/>
              <a:ext cx="1440" cy="23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82" name="Line 70"/>
            <p:cNvSpPr>
              <a:spLocks noChangeShapeType="1"/>
            </p:cNvSpPr>
            <p:nvPr/>
          </p:nvSpPr>
          <p:spPr bwMode="auto">
            <a:xfrm flipH="1">
              <a:off x="3420" y="4320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83" name="Line 71"/>
            <p:cNvSpPr>
              <a:spLocks noChangeShapeType="1"/>
            </p:cNvSpPr>
            <p:nvPr/>
          </p:nvSpPr>
          <p:spPr bwMode="auto">
            <a:xfrm flipH="1" flipV="1">
              <a:off x="3600" y="4320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84" name="Line 72"/>
            <p:cNvSpPr>
              <a:spLocks noChangeShapeType="1"/>
            </p:cNvSpPr>
            <p:nvPr/>
          </p:nvSpPr>
          <p:spPr bwMode="auto">
            <a:xfrm>
              <a:off x="5580" y="3240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85" name="Line 73"/>
            <p:cNvSpPr>
              <a:spLocks noChangeShapeType="1"/>
            </p:cNvSpPr>
            <p:nvPr/>
          </p:nvSpPr>
          <p:spPr bwMode="auto">
            <a:xfrm>
              <a:off x="5400" y="3060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86" name="Line 74"/>
            <p:cNvSpPr>
              <a:spLocks noChangeShapeType="1"/>
            </p:cNvSpPr>
            <p:nvPr/>
          </p:nvSpPr>
          <p:spPr bwMode="auto">
            <a:xfrm flipV="1">
              <a:off x="5400" y="4680"/>
              <a:ext cx="180" cy="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87" name="Line 75"/>
            <p:cNvSpPr>
              <a:spLocks noChangeShapeType="1"/>
            </p:cNvSpPr>
            <p:nvPr/>
          </p:nvSpPr>
          <p:spPr bwMode="auto">
            <a:xfrm>
              <a:off x="5940" y="3240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88" name="Line 76"/>
            <p:cNvSpPr>
              <a:spLocks noChangeShapeType="1"/>
            </p:cNvSpPr>
            <p:nvPr/>
          </p:nvSpPr>
          <p:spPr bwMode="auto">
            <a:xfrm>
              <a:off x="5760" y="3060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89" name="Line 77"/>
            <p:cNvSpPr>
              <a:spLocks noChangeShapeType="1"/>
            </p:cNvSpPr>
            <p:nvPr/>
          </p:nvSpPr>
          <p:spPr bwMode="auto">
            <a:xfrm flipV="1">
              <a:off x="5760" y="4680"/>
              <a:ext cx="180" cy="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90" name="Line 78"/>
            <p:cNvSpPr>
              <a:spLocks noChangeShapeType="1"/>
            </p:cNvSpPr>
            <p:nvPr/>
          </p:nvSpPr>
          <p:spPr bwMode="auto">
            <a:xfrm>
              <a:off x="5760" y="3060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91" name="Line 79"/>
            <p:cNvSpPr>
              <a:spLocks noChangeShapeType="1"/>
            </p:cNvSpPr>
            <p:nvPr/>
          </p:nvSpPr>
          <p:spPr bwMode="auto">
            <a:xfrm>
              <a:off x="7020" y="3060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92" name="Line 80"/>
            <p:cNvSpPr>
              <a:spLocks noChangeShapeType="1"/>
            </p:cNvSpPr>
            <p:nvPr/>
          </p:nvSpPr>
          <p:spPr bwMode="auto">
            <a:xfrm>
              <a:off x="7560" y="3420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93" name="Line 81"/>
            <p:cNvSpPr>
              <a:spLocks noChangeShapeType="1"/>
            </p:cNvSpPr>
            <p:nvPr/>
          </p:nvSpPr>
          <p:spPr bwMode="auto">
            <a:xfrm>
              <a:off x="5760" y="4859"/>
              <a:ext cx="126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94" name="Line 82"/>
            <p:cNvSpPr>
              <a:spLocks noChangeShapeType="1"/>
            </p:cNvSpPr>
            <p:nvPr/>
          </p:nvSpPr>
          <p:spPr bwMode="auto">
            <a:xfrm flipV="1">
              <a:off x="7020" y="4501"/>
              <a:ext cx="540" cy="3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95" name="Line 83"/>
            <p:cNvSpPr>
              <a:spLocks noChangeShapeType="1"/>
            </p:cNvSpPr>
            <p:nvPr/>
          </p:nvSpPr>
          <p:spPr bwMode="auto">
            <a:xfrm flipH="1">
              <a:off x="7560" y="3960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96" name="Line 84"/>
            <p:cNvSpPr>
              <a:spLocks noChangeShapeType="1"/>
            </p:cNvSpPr>
            <p:nvPr/>
          </p:nvSpPr>
          <p:spPr bwMode="auto">
            <a:xfrm>
              <a:off x="4320" y="3420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97" name="Line 85"/>
            <p:cNvSpPr>
              <a:spLocks noChangeShapeType="1"/>
            </p:cNvSpPr>
            <p:nvPr/>
          </p:nvSpPr>
          <p:spPr bwMode="auto">
            <a:xfrm flipH="1">
              <a:off x="2160" y="1980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98" name="Line 86"/>
            <p:cNvSpPr>
              <a:spLocks noChangeShapeType="1"/>
            </p:cNvSpPr>
            <p:nvPr/>
          </p:nvSpPr>
          <p:spPr bwMode="auto">
            <a:xfrm>
              <a:off x="5040" y="1980"/>
              <a:ext cx="0" cy="10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799" name="Line 87"/>
            <p:cNvSpPr>
              <a:spLocks noChangeShapeType="1"/>
            </p:cNvSpPr>
            <p:nvPr/>
          </p:nvSpPr>
          <p:spPr bwMode="auto">
            <a:xfrm>
              <a:off x="7920" y="3960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00" name="Line 88"/>
            <p:cNvSpPr>
              <a:spLocks noChangeShapeType="1"/>
            </p:cNvSpPr>
            <p:nvPr/>
          </p:nvSpPr>
          <p:spPr bwMode="auto">
            <a:xfrm flipH="1">
              <a:off x="5040" y="4320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01" name="Rectangle 89"/>
            <p:cNvSpPr>
              <a:spLocks noChangeArrowheads="1"/>
            </p:cNvSpPr>
            <p:nvPr/>
          </p:nvSpPr>
          <p:spPr bwMode="auto">
            <a:xfrm>
              <a:off x="2880" y="5220"/>
              <a:ext cx="1440" cy="23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02" name="Line 90"/>
            <p:cNvSpPr>
              <a:spLocks noChangeShapeType="1"/>
            </p:cNvSpPr>
            <p:nvPr/>
          </p:nvSpPr>
          <p:spPr bwMode="auto">
            <a:xfrm flipH="1">
              <a:off x="3420" y="7201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03" name="Line 91"/>
            <p:cNvSpPr>
              <a:spLocks noChangeShapeType="1"/>
            </p:cNvSpPr>
            <p:nvPr/>
          </p:nvSpPr>
          <p:spPr bwMode="auto">
            <a:xfrm flipH="1" flipV="1">
              <a:off x="3600" y="7201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04" name="Line 92"/>
            <p:cNvSpPr>
              <a:spLocks noChangeShapeType="1"/>
            </p:cNvSpPr>
            <p:nvPr/>
          </p:nvSpPr>
          <p:spPr bwMode="auto">
            <a:xfrm>
              <a:off x="5580" y="6121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05" name="Line 93"/>
            <p:cNvSpPr>
              <a:spLocks noChangeShapeType="1"/>
            </p:cNvSpPr>
            <p:nvPr/>
          </p:nvSpPr>
          <p:spPr bwMode="auto">
            <a:xfrm>
              <a:off x="5400" y="5941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06" name="Line 94"/>
            <p:cNvSpPr>
              <a:spLocks noChangeShapeType="1"/>
            </p:cNvSpPr>
            <p:nvPr/>
          </p:nvSpPr>
          <p:spPr bwMode="auto">
            <a:xfrm flipV="1">
              <a:off x="5400" y="7561"/>
              <a:ext cx="180" cy="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07" name="Line 95"/>
            <p:cNvSpPr>
              <a:spLocks noChangeShapeType="1"/>
            </p:cNvSpPr>
            <p:nvPr/>
          </p:nvSpPr>
          <p:spPr bwMode="auto">
            <a:xfrm>
              <a:off x="5940" y="6121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08" name="Line 96"/>
            <p:cNvSpPr>
              <a:spLocks noChangeShapeType="1"/>
            </p:cNvSpPr>
            <p:nvPr/>
          </p:nvSpPr>
          <p:spPr bwMode="auto">
            <a:xfrm>
              <a:off x="5760" y="5941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09" name="Line 97"/>
            <p:cNvSpPr>
              <a:spLocks noChangeShapeType="1"/>
            </p:cNvSpPr>
            <p:nvPr/>
          </p:nvSpPr>
          <p:spPr bwMode="auto">
            <a:xfrm flipV="1">
              <a:off x="5760" y="7561"/>
              <a:ext cx="180" cy="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10" name="Line 98"/>
            <p:cNvSpPr>
              <a:spLocks noChangeShapeType="1"/>
            </p:cNvSpPr>
            <p:nvPr/>
          </p:nvSpPr>
          <p:spPr bwMode="auto">
            <a:xfrm>
              <a:off x="5760" y="5941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11" name="Line 99"/>
            <p:cNvSpPr>
              <a:spLocks noChangeShapeType="1"/>
            </p:cNvSpPr>
            <p:nvPr/>
          </p:nvSpPr>
          <p:spPr bwMode="auto">
            <a:xfrm>
              <a:off x="7020" y="5941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12" name="Line 100"/>
            <p:cNvSpPr>
              <a:spLocks noChangeShapeType="1"/>
            </p:cNvSpPr>
            <p:nvPr/>
          </p:nvSpPr>
          <p:spPr bwMode="auto">
            <a:xfrm>
              <a:off x="7560" y="6301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13" name="Line 101"/>
            <p:cNvSpPr>
              <a:spLocks noChangeShapeType="1"/>
            </p:cNvSpPr>
            <p:nvPr/>
          </p:nvSpPr>
          <p:spPr bwMode="auto">
            <a:xfrm>
              <a:off x="5760" y="7740"/>
              <a:ext cx="126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14" name="Line 102"/>
            <p:cNvSpPr>
              <a:spLocks noChangeShapeType="1"/>
            </p:cNvSpPr>
            <p:nvPr/>
          </p:nvSpPr>
          <p:spPr bwMode="auto">
            <a:xfrm flipV="1">
              <a:off x="7020" y="7383"/>
              <a:ext cx="540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15" name="Line 103"/>
            <p:cNvSpPr>
              <a:spLocks noChangeShapeType="1"/>
            </p:cNvSpPr>
            <p:nvPr/>
          </p:nvSpPr>
          <p:spPr bwMode="auto">
            <a:xfrm flipH="1">
              <a:off x="7560" y="6841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16" name="Line 104"/>
            <p:cNvSpPr>
              <a:spLocks noChangeShapeType="1"/>
            </p:cNvSpPr>
            <p:nvPr/>
          </p:nvSpPr>
          <p:spPr bwMode="auto">
            <a:xfrm>
              <a:off x="4320" y="6301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17" name="Line 105"/>
            <p:cNvSpPr>
              <a:spLocks noChangeShapeType="1"/>
            </p:cNvSpPr>
            <p:nvPr/>
          </p:nvSpPr>
          <p:spPr bwMode="auto">
            <a:xfrm>
              <a:off x="7920" y="6841"/>
              <a:ext cx="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18" name="Line 106"/>
            <p:cNvSpPr>
              <a:spLocks noChangeShapeType="1"/>
            </p:cNvSpPr>
            <p:nvPr/>
          </p:nvSpPr>
          <p:spPr bwMode="auto">
            <a:xfrm flipH="1">
              <a:off x="5040" y="7201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19" name="Rectangle 107"/>
            <p:cNvSpPr>
              <a:spLocks noChangeArrowheads="1"/>
            </p:cNvSpPr>
            <p:nvPr/>
          </p:nvSpPr>
          <p:spPr bwMode="auto">
            <a:xfrm>
              <a:off x="2880" y="8100"/>
              <a:ext cx="1440" cy="23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20" name="Line 108"/>
            <p:cNvSpPr>
              <a:spLocks noChangeShapeType="1"/>
            </p:cNvSpPr>
            <p:nvPr/>
          </p:nvSpPr>
          <p:spPr bwMode="auto">
            <a:xfrm flipH="1">
              <a:off x="3420" y="10081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21" name="Line 109"/>
            <p:cNvSpPr>
              <a:spLocks noChangeShapeType="1"/>
            </p:cNvSpPr>
            <p:nvPr/>
          </p:nvSpPr>
          <p:spPr bwMode="auto">
            <a:xfrm flipH="1" flipV="1">
              <a:off x="3600" y="10081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22" name="Line 110"/>
            <p:cNvSpPr>
              <a:spLocks noChangeShapeType="1"/>
            </p:cNvSpPr>
            <p:nvPr/>
          </p:nvSpPr>
          <p:spPr bwMode="auto">
            <a:xfrm>
              <a:off x="5580" y="9001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23" name="Line 111"/>
            <p:cNvSpPr>
              <a:spLocks noChangeShapeType="1"/>
            </p:cNvSpPr>
            <p:nvPr/>
          </p:nvSpPr>
          <p:spPr bwMode="auto">
            <a:xfrm>
              <a:off x="5400" y="8821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24" name="Line 112"/>
            <p:cNvSpPr>
              <a:spLocks noChangeShapeType="1"/>
            </p:cNvSpPr>
            <p:nvPr/>
          </p:nvSpPr>
          <p:spPr bwMode="auto">
            <a:xfrm flipV="1">
              <a:off x="5400" y="10441"/>
              <a:ext cx="180" cy="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25" name="Line 113"/>
            <p:cNvSpPr>
              <a:spLocks noChangeShapeType="1"/>
            </p:cNvSpPr>
            <p:nvPr/>
          </p:nvSpPr>
          <p:spPr bwMode="auto">
            <a:xfrm>
              <a:off x="5940" y="9001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26" name="Line 114"/>
            <p:cNvSpPr>
              <a:spLocks noChangeShapeType="1"/>
            </p:cNvSpPr>
            <p:nvPr/>
          </p:nvSpPr>
          <p:spPr bwMode="auto">
            <a:xfrm>
              <a:off x="5760" y="8821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27" name="Line 115"/>
            <p:cNvSpPr>
              <a:spLocks noChangeShapeType="1"/>
            </p:cNvSpPr>
            <p:nvPr/>
          </p:nvSpPr>
          <p:spPr bwMode="auto">
            <a:xfrm flipV="1">
              <a:off x="5760" y="10441"/>
              <a:ext cx="180" cy="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28" name="Line 116"/>
            <p:cNvSpPr>
              <a:spLocks noChangeShapeType="1"/>
            </p:cNvSpPr>
            <p:nvPr/>
          </p:nvSpPr>
          <p:spPr bwMode="auto">
            <a:xfrm>
              <a:off x="5760" y="8821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29" name="Line 117"/>
            <p:cNvSpPr>
              <a:spLocks noChangeShapeType="1"/>
            </p:cNvSpPr>
            <p:nvPr/>
          </p:nvSpPr>
          <p:spPr bwMode="auto">
            <a:xfrm>
              <a:off x="7020" y="8821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30" name="Line 118"/>
            <p:cNvSpPr>
              <a:spLocks noChangeShapeType="1"/>
            </p:cNvSpPr>
            <p:nvPr/>
          </p:nvSpPr>
          <p:spPr bwMode="auto">
            <a:xfrm>
              <a:off x="7560" y="9181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31" name="Line 119"/>
            <p:cNvSpPr>
              <a:spLocks noChangeShapeType="1"/>
            </p:cNvSpPr>
            <p:nvPr/>
          </p:nvSpPr>
          <p:spPr bwMode="auto">
            <a:xfrm>
              <a:off x="5760" y="10620"/>
              <a:ext cx="126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32" name="Line 120"/>
            <p:cNvSpPr>
              <a:spLocks noChangeShapeType="1"/>
            </p:cNvSpPr>
            <p:nvPr/>
          </p:nvSpPr>
          <p:spPr bwMode="auto">
            <a:xfrm flipV="1">
              <a:off x="7020" y="10263"/>
              <a:ext cx="540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33" name="Line 121"/>
            <p:cNvSpPr>
              <a:spLocks noChangeShapeType="1"/>
            </p:cNvSpPr>
            <p:nvPr/>
          </p:nvSpPr>
          <p:spPr bwMode="auto">
            <a:xfrm flipH="1">
              <a:off x="7560" y="9721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34" name="Line 122"/>
            <p:cNvSpPr>
              <a:spLocks noChangeShapeType="1"/>
            </p:cNvSpPr>
            <p:nvPr/>
          </p:nvSpPr>
          <p:spPr bwMode="auto">
            <a:xfrm>
              <a:off x="4320" y="9181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35" name="Line 123"/>
            <p:cNvSpPr>
              <a:spLocks noChangeShapeType="1"/>
            </p:cNvSpPr>
            <p:nvPr/>
          </p:nvSpPr>
          <p:spPr bwMode="auto">
            <a:xfrm>
              <a:off x="7920" y="9721"/>
              <a:ext cx="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36" name="Line 124"/>
            <p:cNvSpPr>
              <a:spLocks noChangeShapeType="1"/>
            </p:cNvSpPr>
            <p:nvPr/>
          </p:nvSpPr>
          <p:spPr bwMode="auto">
            <a:xfrm flipH="1">
              <a:off x="5040" y="10081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37" name="Oval 125"/>
            <p:cNvSpPr>
              <a:spLocks noChangeArrowheads="1"/>
            </p:cNvSpPr>
            <p:nvPr/>
          </p:nvSpPr>
          <p:spPr bwMode="auto">
            <a:xfrm>
              <a:off x="6300" y="1188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38" name="Oval 126"/>
            <p:cNvSpPr>
              <a:spLocks noChangeArrowheads="1"/>
            </p:cNvSpPr>
            <p:nvPr/>
          </p:nvSpPr>
          <p:spPr bwMode="auto">
            <a:xfrm>
              <a:off x="6300" y="1242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39" name="Oval 127"/>
            <p:cNvSpPr>
              <a:spLocks noChangeArrowheads="1"/>
            </p:cNvSpPr>
            <p:nvPr/>
          </p:nvSpPr>
          <p:spPr bwMode="auto">
            <a:xfrm>
              <a:off x="6300" y="1296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1841" name="Group 129"/>
          <p:cNvGrpSpPr>
            <a:grpSpLocks noChangeAspect="1"/>
          </p:cNvGrpSpPr>
          <p:nvPr/>
        </p:nvGrpSpPr>
        <p:grpSpPr bwMode="auto">
          <a:xfrm>
            <a:off x="2590800" y="4267200"/>
            <a:ext cx="1646238" cy="2365375"/>
            <a:chOff x="1800" y="1440"/>
            <a:chExt cx="8640" cy="12420"/>
          </a:xfrm>
        </p:grpSpPr>
        <p:sp>
          <p:nvSpPr>
            <p:cNvPr id="371842" name="AutoShape 130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640" cy="12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43" name="Rectangle 131"/>
            <p:cNvSpPr>
              <a:spLocks noChangeArrowheads="1"/>
            </p:cNvSpPr>
            <p:nvPr/>
          </p:nvSpPr>
          <p:spPr bwMode="auto">
            <a:xfrm>
              <a:off x="2880" y="2339"/>
              <a:ext cx="1440" cy="23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44" name="Line 132"/>
            <p:cNvSpPr>
              <a:spLocks noChangeShapeType="1"/>
            </p:cNvSpPr>
            <p:nvPr/>
          </p:nvSpPr>
          <p:spPr bwMode="auto">
            <a:xfrm flipH="1">
              <a:off x="3420" y="4320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45" name="Line 133"/>
            <p:cNvSpPr>
              <a:spLocks noChangeShapeType="1"/>
            </p:cNvSpPr>
            <p:nvPr/>
          </p:nvSpPr>
          <p:spPr bwMode="auto">
            <a:xfrm flipH="1" flipV="1">
              <a:off x="3600" y="4320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46" name="Line 134"/>
            <p:cNvSpPr>
              <a:spLocks noChangeShapeType="1"/>
            </p:cNvSpPr>
            <p:nvPr/>
          </p:nvSpPr>
          <p:spPr bwMode="auto">
            <a:xfrm>
              <a:off x="5580" y="3240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47" name="Line 135"/>
            <p:cNvSpPr>
              <a:spLocks noChangeShapeType="1"/>
            </p:cNvSpPr>
            <p:nvPr/>
          </p:nvSpPr>
          <p:spPr bwMode="auto">
            <a:xfrm>
              <a:off x="5400" y="3060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48" name="Line 136"/>
            <p:cNvSpPr>
              <a:spLocks noChangeShapeType="1"/>
            </p:cNvSpPr>
            <p:nvPr/>
          </p:nvSpPr>
          <p:spPr bwMode="auto">
            <a:xfrm flipV="1">
              <a:off x="5400" y="4680"/>
              <a:ext cx="180" cy="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49" name="Line 137"/>
            <p:cNvSpPr>
              <a:spLocks noChangeShapeType="1"/>
            </p:cNvSpPr>
            <p:nvPr/>
          </p:nvSpPr>
          <p:spPr bwMode="auto">
            <a:xfrm>
              <a:off x="5940" y="3240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50" name="Line 138"/>
            <p:cNvSpPr>
              <a:spLocks noChangeShapeType="1"/>
            </p:cNvSpPr>
            <p:nvPr/>
          </p:nvSpPr>
          <p:spPr bwMode="auto">
            <a:xfrm>
              <a:off x="5760" y="3060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51" name="Line 139"/>
            <p:cNvSpPr>
              <a:spLocks noChangeShapeType="1"/>
            </p:cNvSpPr>
            <p:nvPr/>
          </p:nvSpPr>
          <p:spPr bwMode="auto">
            <a:xfrm flipV="1">
              <a:off x="5760" y="4680"/>
              <a:ext cx="180" cy="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52" name="Line 140"/>
            <p:cNvSpPr>
              <a:spLocks noChangeShapeType="1"/>
            </p:cNvSpPr>
            <p:nvPr/>
          </p:nvSpPr>
          <p:spPr bwMode="auto">
            <a:xfrm>
              <a:off x="5760" y="3060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53" name="Line 141"/>
            <p:cNvSpPr>
              <a:spLocks noChangeShapeType="1"/>
            </p:cNvSpPr>
            <p:nvPr/>
          </p:nvSpPr>
          <p:spPr bwMode="auto">
            <a:xfrm>
              <a:off x="7020" y="3060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54" name="Line 142"/>
            <p:cNvSpPr>
              <a:spLocks noChangeShapeType="1"/>
            </p:cNvSpPr>
            <p:nvPr/>
          </p:nvSpPr>
          <p:spPr bwMode="auto">
            <a:xfrm>
              <a:off x="7560" y="3420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55" name="Line 143"/>
            <p:cNvSpPr>
              <a:spLocks noChangeShapeType="1"/>
            </p:cNvSpPr>
            <p:nvPr/>
          </p:nvSpPr>
          <p:spPr bwMode="auto">
            <a:xfrm>
              <a:off x="5760" y="4859"/>
              <a:ext cx="126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56" name="Line 144"/>
            <p:cNvSpPr>
              <a:spLocks noChangeShapeType="1"/>
            </p:cNvSpPr>
            <p:nvPr/>
          </p:nvSpPr>
          <p:spPr bwMode="auto">
            <a:xfrm flipV="1">
              <a:off x="7020" y="4501"/>
              <a:ext cx="540" cy="3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57" name="Line 145"/>
            <p:cNvSpPr>
              <a:spLocks noChangeShapeType="1"/>
            </p:cNvSpPr>
            <p:nvPr/>
          </p:nvSpPr>
          <p:spPr bwMode="auto">
            <a:xfrm flipH="1">
              <a:off x="7560" y="3960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58" name="Line 146"/>
            <p:cNvSpPr>
              <a:spLocks noChangeShapeType="1"/>
            </p:cNvSpPr>
            <p:nvPr/>
          </p:nvSpPr>
          <p:spPr bwMode="auto">
            <a:xfrm>
              <a:off x="4320" y="3420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59" name="Line 147"/>
            <p:cNvSpPr>
              <a:spLocks noChangeShapeType="1"/>
            </p:cNvSpPr>
            <p:nvPr/>
          </p:nvSpPr>
          <p:spPr bwMode="auto">
            <a:xfrm flipH="1">
              <a:off x="2160" y="1980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60" name="Line 148"/>
            <p:cNvSpPr>
              <a:spLocks noChangeShapeType="1"/>
            </p:cNvSpPr>
            <p:nvPr/>
          </p:nvSpPr>
          <p:spPr bwMode="auto">
            <a:xfrm>
              <a:off x="5040" y="1980"/>
              <a:ext cx="0" cy="10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61" name="Line 149"/>
            <p:cNvSpPr>
              <a:spLocks noChangeShapeType="1"/>
            </p:cNvSpPr>
            <p:nvPr/>
          </p:nvSpPr>
          <p:spPr bwMode="auto">
            <a:xfrm>
              <a:off x="7920" y="3960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62" name="Line 150"/>
            <p:cNvSpPr>
              <a:spLocks noChangeShapeType="1"/>
            </p:cNvSpPr>
            <p:nvPr/>
          </p:nvSpPr>
          <p:spPr bwMode="auto">
            <a:xfrm flipH="1">
              <a:off x="5040" y="4320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63" name="Rectangle 151"/>
            <p:cNvSpPr>
              <a:spLocks noChangeArrowheads="1"/>
            </p:cNvSpPr>
            <p:nvPr/>
          </p:nvSpPr>
          <p:spPr bwMode="auto">
            <a:xfrm>
              <a:off x="2880" y="5220"/>
              <a:ext cx="1440" cy="23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64" name="Line 152"/>
            <p:cNvSpPr>
              <a:spLocks noChangeShapeType="1"/>
            </p:cNvSpPr>
            <p:nvPr/>
          </p:nvSpPr>
          <p:spPr bwMode="auto">
            <a:xfrm flipH="1">
              <a:off x="3420" y="7201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65" name="Line 153"/>
            <p:cNvSpPr>
              <a:spLocks noChangeShapeType="1"/>
            </p:cNvSpPr>
            <p:nvPr/>
          </p:nvSpPr>
          <p:spPr bwMode="auto">
            <a:xfrm flipH="1" flipV="1">
              <a:off x="3600" y="7201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66" name="Line 154"/>
            <p:cNvSpPr>
              <a:spLocks noChangeShapeType="1"/>
            </p:cNvSpPr>
            <p:nvPr/>
          </p:nvSpPr>
          <p:spPr bwMode="auto">
            <a:xfrm>
              <a:off x="5580" y="6121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67" name="Line 155"/>
            <p:cNvSpPr>
              <a:spLocks noChangeShapeType="1"/>
            </p:cNvSpPr>
            <p:nvPr/>
          </p:nvSpPr>
          <p:spPr bwMode="auto">
            <a:xfrm>
              <a:off x="5400" y="5941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68" name="Line 156"/>
            <p:cNvSpPr>
              <a:spLocks noChangeShapeType="1"/>
            </p:cNvSpPr>
            <p:nvPr/>
          </p:nvSpPr>
          <p:spPr bwMode="auto">
            <a:xfrm flipV="1">
              <a:off x="5400" y="7561"/>
              <a:ext cx="180" cy="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69" name="Line 157"/>
            <p:cNvSpPr>
              <a:spLocks noChangeShapeType="1"/>
            </p:cNvSpPr>
            <p:nvPr/>
          </p:nvSpPr>
          <p:spPr bwMode="auto">
            <a:xfrm>
              <a:off x="5940" y="6121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70" name="Line 158"/>
            <p:cNvSpPr>
              <a:spLocks noChangeShapeType="1"/>
            </p:cNvSpPr>
            <p:nvPr/>
          </p:nvSpPr>
          <p:spPr bwMode="auto">
            <a:xfrm>
              <a:off x="5760" y="5941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71" name="Line 159"/>
            <p:cNvSpPr>
              <a:spLocks noChangeShapeType="1"/>
            </p:cNvSpPr>
            <p:nvPr/>
          </p:nvSpPr>
          <p:spPr bwMode="auto">
            <a:xfrm flipV="1">
              <a:off x="5760" y="7561"/>
              <a:ext cx="180" cy="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72" name="Line 160"/>
            <p:cNvSpPr>
              <a:spLocks noChangeShapeType="1"/>
            </p:cNvSpPr>
            <p:nvPr/>
          </p:nvSpPr>
          <p:spPr bwMode="auto">
            <a:xfrm>
              <a:off x="5760" y="5941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73" name="Line 161"/>
            <p:cNvSpPr>
              <a:spLocks noChangeShapeType="1"/>
            </p:cNvSpPr>
            <p:nvPr/>
          </p:nvSpPr>
          <p:spPr bwMode="auto">
            <a:xfrm>
              <a:off x="7020" y="5941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74" name="Line 162"/>
            <p:cNvSpPr>
              <a:spLocks noChangeShapeType="1"/>
            </p:cNvSpPr>
            <p:nvPr/>
          </p:nvSpPr>
          <p:spPr bwMode="auto">
            <a:xfrm>
              <a:off x="7560" y="6301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75" name="Line 163"/>
            <p:cNvSpPr>
              <a:spLocks noChangeShapeType="1"/>
            </p:cNvSpPr>
            <p:nvPr/>
          </p:nvSpPr>
          <p:spPr bwMode="auto">
            <a:xfrm>
              <a:off x="5760" y="7740"/>
              <a:ext cx="126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76" name="Line 164"/>
            <p:cNvSpPr>
              <a:spLocks noChangeShapeType="1"/>
            </p:cNvSpPr>
            <p:nvPr/>
          </p:nvSpPr>
          <p:spPr bwMode="auto">
            <a:xfrm flipV="1">
              <a:off x="7020" y="7383"/>
              <a:ext cx="540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77" name="Line 165"/>
            <p:cNvSpPr>
              <a:spLocks noChangeShapeType="1"/>
            </p:cNvSpPr>
            <p:nvPr/>
          </p:nvSpPr>
          <p:spPr bwMode="auto">
            <a:xfrm flipH="1">
              <a:off x="7560" y="6841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78" name="Line 166"/>
            <p:cNvSpPr>
              <a:spLocks noChangeShapeType="1"/>
            </p:cNvSpPr>
            <p:nvPr/>
          </p:nvSpPr>
          <p:spPr bwMode="auto">
            <a:xfrm>
              <a:off x="4320" y="6301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79" name="Line 167"/>
            <p:cNvSpPr>
              <a:spLocks noChangeShapeType="1"/>
            </p:cNvSpPr>
            <p:nvPr/>
          </p:nvSpPr>
          <p:spPr bwMode="auto">
            <a:xfrm>
              <a:off x="7920" y="6841"/>
              <a:ext cx="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80" name="Line 168"/>
            <p:cNvSpPr>
              <a:spLocks noChangeShapeType="1"/>
            </p:cNvSpPr>
            <p:nvPr/>
          </p:nvSpPr>
          <p:spPr bwMode="auto">
            <a:xfrm flipH="1">
              <a:off x="5040" y="7201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81" name="Rectangle 169"/>
            <p:cNvSpPr>
              <a:spLocks noChangeArrowheads="1"/>
            </p:cNvSpPr>
            <p:nvPr/>
          </p:nvSpPr>
          <p:spPr bwMode="auto">
            <a:xfrm>
              <a:off x="2880" y="8100"/>
              <a:ext cx="1440" cy="23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82" name="Line 170"/>
            <p:cNvSpPr>
              <a:spLocks noChangeShapeType="1"/>
            </p:cNvSpPr>
            <p:nvPr/>
          </p:nvSpPr>
          <p:spPr bwMode="auto">
            <a:xfrm flipH="1">
              <a:off x="3420" y="10081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83" name="Line 171"/>
            <p:cNvSpPr>
              <a:spLocks noChangeShapeType="1"/>
            </p:cNvSpPr>
            <p:nvPr/>
          </p:nvSpPr>
          <p:spPr bwMode="auto">
            <a:xfrm flipH="1" flipV="1">
              <a:off x="3600" y="10081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84" name="Line 172"/>
            <p:cNvSpPr>
              <a:spLocks noChangeShapeType="1"/>
            </p:cNvSpPr>
            <p:nvPr/>
          </p:nvSpPr>
          <p:spPr bwMode="auto">
            <a:xfrm>
              <a:off x="5580" y="9001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85" name="Line 173"/>
            <p:cNvSpPr>
              <a:spLocks noChangeShapeType="1"/>
            </p:cNvSpPr>
            <p:nvPr/>
          </p:nvSpPr>
          <p:spPr bwMode="auto">
            <a:xfrm>
              <a:off x="5400" y="8821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86" name="Line 174"/>
            <p:cNvSpPr>
              <a:spLocks noChangeShapeType="1"/>
            </p:cNvSpPr>
            <p:nvPr/>
          </p:nvSpPr>
          <p:spPr bwMode="auto">
            <a:xfrm flipV="1">
              <a:off x="5400" y="10441"/>
              <a:ext cx="180" cy="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87" name="Line 175"/>
            <p:cNvSpPr>
              <a:spLocks noChangeShapeType="1"/>
            </p:cNvSpPr>
            <p:nvPr/>
          </p:nvSpPr>
          <p:spPr bwMode="auto">
            <a:xfrm>
              <a:off x="5940" y="9001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88" name="Line 176"/>
            <p:cNvSpPr>
              <a:spLocks noChangeShapeType="1"/>
            </p:cNvSpPr>
            <p:nvPr/>
          </p:nvSpPr>
          <p:spPr bwMode="auto">
            <a:xfrm>
              <a:off x="5760" y="8821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89" name="Line 177"/>
            <p:cNvSpPr>
              <a:spLocks noChangeShapeType="1"/>
            </p:cNvSpPr>
            <p:nvPr/>
          </p:nvSpPr>
          <p:spPr bwMode="auto">
            <a:xfrm flipV="1">
              <a:off x="5760" y="10441"/>
              <a:ext cx="180" cy="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90" name="Line 178"/>
            <p:cNvSpPr>
              <a:spLocks noChangeShapeType="1"/>
            </p:cNvSpPr>
            <p:nvPr/>
          </p:nvSpPr>
          <p:spPr bwMode="auto">
            <a:xfrm>
              <a:off x="5760" y="8821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91" name="Line 179"/>
            <p:cNvSpPr>
              <a:spLocks noChangeShapeType="1"/>
            </p:cNvSpPr>
            <p:nvPr/>
          </p:nvSpPr>
          <p:spPr bwMode="auto">
            <a:xfrm>
              <a:off x="7020" y="8821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92" name="Line 180"/>
            <p:cNvSpPr>
              <a:spLocks noChangeShapeType="1"/>
            </p:cNvSpPr>
            <p:nvPr/>
          </p:nvSpPr>
          <p:spPr bwMode="auto">
            <a:xfrm>
              <a:off x="7560" y="9181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93" name="Line 181"/>
            <p:cNvSpPr>
              <a:spLocks noChangeShapeType="1"/>
            </p:cNvSpPr>
            <p:nvPr/>
          </p:nvSpPr>
          <p:spPr bwMode="auto">
            <a:xfrm>
              <a:off x="5760" y="10620"/>
              <a:ext cx="126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94" name="Line 182"/>
            <p:cNvSpPr>
              <a:spLocks noChangeShapeType="1"/>
            </p:cNvSpPr>
            <p:nvPr/>
          </p:nvSpPr>
          <p:spPr bwMode="auto">
            <a:xfrm flipV="1">
              <a:off x="7020" y="10263"/>
              <a:ext cx="540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95" name="Line 183"/>
            <p:cNvSpPr>
              <a:spLocks noChangeShapeType="1"/>
            </p:cNvSpPr>
            <p:nvPr/>
          </p:nvSpPr>
          <p:spPr bwMode="auto">
            <a:xfrm flipH="1">
              <a:off x="7560" y="9721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96" name="Line 184"/>
            <p:cNvSpPr>
              <a:spLocks noChangeShapeType="1"/>
            </p:cNvSpPr>
            <p:nvPr/>
          </p:nvSpPr>
          <p:spPr bwMode="auto">
            <a:xfrm>
              <a:off x="4320" y="9181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97" name="Line 185"/>
            <p:cNvSpPr>
              <a:spLocks noChangeShapeType="1"/>
            </p:cNvSpPr>
            <p:nvPr/>
          </p:nvSpPr>
          <p:spPr bwMode="auto">
            <a:xfrm>
              <a:off x="7920" y="9721"/>
              <a:ext cx="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98" name="Line 186"/>
            <p:cNvSpPr>
              <a:spLocks noChangeShapeType="1"/>
            </p:cNvSpPr>
            <p:nvPr/>
          </p:nvSpPr>
          <p:spPr bwMode="auto">
            <a:xfrm flipH="1">
              <a:off x="5040" y="10081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899" name="Oval 187"/>
            <p:cNvSpPr>
              <a:spLocks noChangeArrowheads="1"/>
            </p:cNvSpPr>
            <p:nvPr/>
          </p:nvSpPr>
          <p:spPr bwMode="auto">
            <a:xfrm>
              <a:off x="6300" y="1188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900" name="Oval 188"/>
            <p:cNvSpPr>
              <a:spLocks noChangeArrowheads="1"/>
            </p:cNvSpPr>
            <p:nvPr/>
          </p:nvSpPr>
          <p:spPr bwMode="auto">
            <a:xfrm>
              <a:off x="6300" y="1242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901" name="Oval 189"/>
            <p:cNvSpPr>
              <a:spLocks noChangeArrowheads="1"/>
            </p:cNvSpPr>
            <p:nvPr/>
          </p:nvSpPr>
          <p:spPr bwMode="auto">
            <a:xfrm>
              <a:off x="6300" y="1296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9F5328-E2BF-46D4-979A-CD1ADB42145A}" type="slidenum">
              <a:rPr lang="en-US"/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Pitfalls of trying to “program” in Verilog</a:t>
            </a:r>
          </a:p>
        </p:txBody>
      </p:sp>
      <p:sp>
        <p:nvSpPr>
          <p:cNvPr id="3758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you program sequentially, the synthesizer may add a lot of hardware to try to do what you say</a:t>
            </a:r>
          </a:p>
          <a:p>
            <a:pPr lvl="1">
              <a:lnSpc>
                <a:spcPct val="90000"/>
              </a:lnSpc>
            </a:pPr>
            <a:r>
              <a:rPr lang="en-US"/>
              <a:t>In last example, need a priority encoder</a:t>
            </a:r>
          </a:p>
          <a:p>
            <a:pPr>
              <a:lnSpc>
                <a:spcPct val="90000"/>
              </a:lnSpc>
            </a:pPr>
            <a:r>
              <a:rPr lang="en-US"/>
              <a:t>If you program in parallel (multiple “always” blocks), you can get non-deterministic execution</a:t>
            </a:r>
          </a:p>
          <a:p>
            <a:pPr lvl="1">
              <a:lnSpc>
                <a:spcPct val="90000"/>
              </a:lnSpc>
            </a:pPr>
            <a:r>
              <a:rPr lang="en-US"/>
              <a:t>Which “always” happens first?</a:t>
            </a:r>
          </a:p>
          <a:p>
            <a:pPr>
              <a:lnSpc>
                <a:spcPct val="90000"/>
              </a:lnSpc>
            </a:pPr>
            <a:r>
              <a:rPr lang="en-US"/>
              <a:t>You create lots of state that you didn’t intend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if (x == 1) out = 0;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if (y == 1) out = 1;    // else out retains previous state? R-S latch!</a:t>
            </a:r>
          </a:p>
          <a:p>
            <a:pPr>
              <a:lnSpc>
                <a:spcPct val="90000"/>
              </a:lnSpc>
            </a:pPr>
            <a:r>
              <a:rPr lang="en-US"/>
              <a:t>You don’t realize how much hardware you’re specifying</a:t>
            </a:r>
          </a:p>
          <a:p>
            <a:pPr lvl="1">
              <a:lnSpc>
                <a:spcPct val="90000"/>
              </a:lnSpc>
            </a:pPr>
            <a:r>
              <a:rPr lang="en-US"/>
              <a:t>x = x + 1 can be a LOT of hardware</a:t>
            </a:r>
          </a:p>
          <a:p>
            <a:pPr>
              <a:lnSpc>
                <a:spcPct val="90000"/>
              </a:lnSpc>
            </a:pPr>
            <a:r>
              <a:rPr lang="en-US"/>
              <a:t>Slight changes may suddenly make your code “blow up”</a:t>
            </a:r>
          </a:p>
          <a:p>
            <a:pPr lvl="1">
              <a:lnSpc>
                <a:spcPct val="90000"/>
              </a:lnSpc>
            </a:pPr>
            <a:r>
              <a:rPr lang="en-US"/>
              <a:t>A chip that previously fit suddenly is too large or slow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D35C-0C56-4020-BF5B-5A4D4F2A325E}" type="slidenum">
              <a:rPr lang="en-US"/>
              <a:pPr/>
              <a:t>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Roles of HDL and Related Tools</a:t>
            </a:r>
          </a:p>
        </p:txBody>
      </p:sp>
      <p:sp>
        <p:nvSpPr>
          <p:cNvPr id="282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7020B"/>
                </a:solidFill>
              </a:rPr>
              <a:t>#1: Specifying digital logic</a:t>
            </a:r>
            <a:endParaRPr lang="en-US"/>
          </a:p>
          <a:p>
            <a:pPr lvl="1"/>
            <a:r>
              <a:rPr lang="en-US"/>
              <a:t>Specify the logic that appears in final design</a:t>
            </a:r>
          </a:p>
          <a:p>
            <a:pPr lvl="1"/>
            <a:r>
              <a:rPr lang="en-US"/>
              <a:t>Either</a:t>
            </a:r>
          </a:p>
          <a:p>
            <a:pPr lvl="2"/>
            <a:r>
              <a:rPr lang="en-US"/>
              <a:t>Translated automatically (called </a:t>
            </a:r>
            <a:r>
              <a:rPr lang="en-US" i="1">
                <a:solidFill>
                  <a:srgbClr val="F7020B"/>
                </a:solidFill>
              </a:rPr>
              <a:t>synthesis</a:t>
            </a:r>
            <a:r>
              <a:rPr lang="en-US"/>
              <a:t>) or</a:t>
            </a:r>
          </a:p>
          <a:p>
            <a:pPr lvl="2"/>
            <a:r>
              <a:rPr lang="en-US"/>
              <a:t>Optimized manually (automatically checked for equivalence)</a:t>
            </a:r>
          </a:p>
          <a:p>
            <a:pPr lvl="2"/>
            <a:endParaRPr lang="en-US"/>
          </a:p>
          <a:p>
            <a:r>
              <a:rPr lang="en-US">
                <a:solidFill>
                  <a:srgbClr val="F7020B"/>
                </a:solidFill>
              </a:rPr>
              <a:t>#2: Simulating and testing a design</a:t>
            </a:r>
            <a:endParaRPr lang="en-US"/>
          </a:p>
          <a:p>
            <a:pPr lvl="1"/>
            <a:r>
              <a:rPr lang="en-US"/>
              <a:t>High-speed simulation is crucial for large designs</a:t>
            </a:r>
          </a:p>
          <a:p>
            <a:pPr lvl="1"/>
            <a:r>
              <a:rPr lang="en-US"/>
              <a:t>Many HDL </a:t>
            </a:r>
            <a:r>
              <a:rPr lang="en-US" i="1">
                <a:solidFill>
                  <a:srgbClr val="F7020B"/>
                </a:solidFill>
              </a:rPr>
              <a:t>interpreters</a:t>
            </a:r>
            <a:r>
              <a:rPr lang="en-US"/>
              <a:t> optimized for speed</a:t>
            </a:r>
          </a:p>
          <a:p>
            <a:pPr lvl="1"/>
            <a:r>
              <a:rPr lang="en-US"/>
              <a:t>Testbench: code to test design, but not part of final design</a:t>
            </a:r>
          </a:p>
          <a:p>
            <a:pPr lvl="1"/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D12096-462A-4F1E-A492-65F799729034}" type="slidenum">
              <a:rPr lang="en-US"/>
              <a:pPr/>
              <a:t>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Synthesis vs Simulation</a:t>
            </a:r>
          </a:p>
        </p:txBody>
      </p:sp>
      <p:sp>
        <p:nvSpPr>
          <p:cNvPr id="284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7020B"/>
                </a:solidFill>
              </a:rPr>
              <a:t>HDLs have features for </a:t>
            </a:r>
            <a:r>
              <a:rPr lang="en-US" i="1" dirty="0">
                <a:solidFill>
                  <a:srgbClr val="F7020B"/>
                </a:solidFill>
              </a:rPr>
              <a:t>both</a:t>
            </a:r>
            <a:r>
              <a:rPr lang="en-US" dirty="0">
                <a:solidFill>
                  <a:srgbClr val="F7020B"/>
                </a:solidFill>
              </a:rPr>
              <a:t> synthesis and simulation</a:t>
            </a:r>
            <a:endParaRPr lang="en-US" dirty="0"/>
          </a:p>
          <a:p>
            <a:pPr lvl="1"/>
            <a:r>
              <a:rPr lang="en-US" dirty="0"/>
              <a:t>E.g., simulation-only operations for error messages, reading files</a:t>
            </a:r>
          </a:p>
          <a:p>
            <a:pPr lvl="1"/>
            <a:r>
              <a:rPr lang="en-US" dirty="0"/>
              <a:t>Obviously, these can be simulated, but not synthesized into circuits</a:t>
            </a:r>
          </a:p>
          <a:p>
            <a:pPr lvl="1"/>
            <a:r>
              <a:rPr lang="en-US" dirty="0"/>
              <a:t>Also has constructs such as for-loops, while-loops, etc.</a:t>
            </a:r>
          </a:p>
          <a:p>
            <a:pPr lvl="2"/>
            <a:r>
              <a:rPr lang="en-US" dirty="0"/>
              <a:t>These are either un-synthesizable or (worse) synthesize poorly</a:t>
            </a:r>
          </a:p>
          <a:p>
            <a:pPr lvl="1"/>
            <a:r>
              <a:rPr lang="en-US" u="sng" dirty="0"/>
              <a:t>You need procedural code for </a:t>
            </a:r>
            <a:r>
              <a:rPr lang="en-US" u="sng" dirty="0" err="1"/>
              <a:t>testbench</a:t>
            </a:r>
            <a:r>
              <a:rPr lang="en-US" u="sng" dirty="0"/>
              <a:t> and </a:t>
            </a:r>
            <a:r>
              <a:rPr lang="en-US" i="1" u="sng" dirty="0"/>
              <a:t>only</a:t>
            </a:r>
            <a:r>
              <a:rPr lang="en-US" u="sng" dirty="0"/>
              <a:t> for </a:t>
            </a:r>
            <a:r>
              <a:rPr lang="en-US" u="sng" dirty="0" err="1"/>
              <a:t>testbench</a:t>
            </a:r>
            <a:endParaRPr lang="en-US" u="sng" dirty="0"/>
          </a:p>
          <a:p>
            <a:endParaRPr lang="en-US" dirty="0"/>
          </a:p>
          <a:p>
            <a:r>
              <a:rPr lang="en-US" dirty="0"/>
              <a:t>Trends: a moving target </a:t>
            </a:r>
          </a:p>
          <a:p>
            <a:pPr lvl="1"/>
            <a:r>
              <a:rPr lang="en-US" dirty="0"/>
              <a:t>Good: better synthesis tools for higher-level constructs</a:t>
            </a:r>
          </a:p>
          <a:p>
            <a:pPr lvl="1"/>
            <a:r>
              <a:rPr lang="en-US" dirty="0"/>
              <a:t>Bad: harder than ever to know what is synthesizable or not</a:t>
            </a:r>
          </a:p>
          <a:p>
            <a:pPr lvl="1"/>
            <a:endParaRPr lang="en-US" dirty="0"/>
          </a:p>
          <a:p>
            <a:r>
              <a:rPr lang="en-US" dirty="0"/>
              <a:t>Important distinction:  What is a “higher-level” construct and what is “procedural code”?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</a:t>
            </a:r>
            <a:r>
              <a:rPr lang="en-US" dirty="0" err="1" smtClean="0"/>
              <a:t>vs</a:t>
            </a:r>
            <a:r>
              <a:rPr lang="en-US" dirty="0" smtClean="0"/>
              <a:t>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Synthesizable</a:t>
            </a:r>
            <a:r>
              <a:rPr lang="en-US" dirty="0" smtClean="0"/>
              <a:t>: A 3-input AND </a:t>
            </a:r>
            <a:r>
              <a:rPr lang="en-US" dirty="0" smtClean="0"/>
              <a:t>gate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3100"/>
                </a:solidFill>
              </a:rPr>
              <a:t>Non-synthesizable</a:t>
            </a:r>
            <a:r>
              <a:rPr lang="en-US" dirty="0" smtClean="0"/>
              <a:t>: A 3-input AND gate that has </a:t>
            </a:r>
            <a:r>
              <a:rPr lang="en-US" dirty="0" smtClean="0"/>
              <a:t>a delay </a:t>
            </a:r>
            <a:r>
              <a:rPr lang="en-US" dirty="0" smtClean="0"/>
              <a:t>of 5 ns on Weekdays and 10 ns on </a:t>
            </a:r>
            <a:r>
              <a:rPr lang="en-US" dirty="0" smtClean="0"/>
              <a:t>Weekends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Synthesizable</a:t>
            </a:r>
            <a:r>
              <a:rPr lang="en-US" dirty="0" smtClean="0"/>
              <a:t>: A 32-bit output </a:t>
            </a:r>
            <a:r>
              <a:rPr lang="en-US" dirty="0" smtClean="0"/>
              <a:t>bus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3100"/>
                </a:solidFill>
              </a:rPr>
              <a:t>Non-synthesizable</a:t>
            </a:r>
            <a:r>
              <a:rPr lang="en-US" dirty="0" smtClean="0"/>
              <a:t>: </a:t>
            </a:r>
            <a:r>
              <a:rPr lang="en-US" dirty="0" err="1" smtClean="0"/>
              <a:t>printf</a:t>
            </a:r>
            <a:r>
              <a:rPr lang="en-US" dirty="0" smtClean="0"/>
              <a:t>(“Hello World”)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CS/ECE 552, Spring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1F3B5-0447-4229-9573-6A38E82F69AE}" type="slidenum">
              <a:rPr lang="en-US" smtClean="0"/>
              <a:pPr/>
              <a:t>14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 Design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0070C0"/>
                </a:solidFill>
              </a:rPr>
              <a:t>Synthesizable code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describe the function</a:t>
            </a:r>
            <a:r>
              <a:rPr lang="en-US" dirty="0" smtClean="0"/>
              <a:t> </a:t>
            </a:r>
            <a:r>
              <a:rPr lang="en-US" dirty="0" smtClean="0"/>
              <a:t>of something </a:t>
            </a:r>
            <a:r>
              <a:rPr lang="en-US" dirty="0" smtClean="0"/>
              <a:t>that could be built in hardware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0070C0"/>
                </a:solidFill>
              </a:rPr>
              <a:t>Non-Synthesizable code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create a </a:t>
            </a:r>
            <a:r>
              <a:rPr lang="en-US" dirty="0" err="1" smtClean="0">
                <a:solidFill>
                  <a:srgbClr val="FF0000"/>
                </a:solidFill>
              </a:rPr>
              <a:t>testbench</a:t>
            </a:r>
            <a:r>
              <a:rPr lang="en-US" dirty="0" smtClean="0"/>
              <a:t> that </a:t>
            </a:r>
            <a:r>
              <a:rPr lang="en-US" dirty="0" smtClean="0"/>
              <a:t>checks to see if your Synthesizable code </a:t>
            </a:r>
            <a:r>
              <a:rPr lang="en-US" dirty="0" smtClean="0"/>
              <a:t>does what </a:t>
            </a:r>
            <a:r>
              <a:rPr lang="en-US" dirty="0" smtClean="0"/>
              <a:t>you </a:t>
            </a:r>
            <a:r>
              <a:rPr lang="en-US" dirty="0" smtClean="0"/>
              <a:t>want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Simulate</a:t>
            </a:r>
            <a:r>
              <a:rPr lang="en-US" dirty="0" smtClean="0"/>
              <a:t> your </a:t>
            </a:r>
            <a:r>
              <a:rPr lang="en-US" dirty="0" err="1" smtClean="0"/>
              <a:t>testbench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Hand </a:t>
            </a:r>
            <a:r>
              <a:rPr lang="en-US" dirty="0" smtClean="0"/>
              <a:t>the Synthesizable code over to a </a:t>
            </a:r>
            <a:r>
              <a:rPr lang="en-US" dirty="0" smtClean="0">
                <a:solidFill>
                  <a:srgbClr val="0070C0"/>
                </a:solidFill>
              </a:rPr>
              <a:t>Synthesis Tool</a:t>
            </a:r>
            <a:r>
              <a:rPr lang="en-US" dirty="0" smtClean="0"/>
              <a:t>. The tools will </a:t>
            </a:r>
            <a:r>
              <a:rPr lang="en-US" dirty="0" smtClean="0">
                <a:solidFill>
                  <a:srgbClr val="FF0000"/>
                </a:solidFill>
              </a:rPr>
              <a:t>convert your code to a </a:t>
            </a:r>
            <a:r>
              <a:rPr lang="en-US" dirty="0" err="1" smtClean="0">
                <a:solidFill>
                  <a:srgbClr val="FF0000"/>
                </a:solidFill>
              </a:rPr>
              <a:t>netlist</a:t>
            </a:r>
            <a:r>
              <a:rPr lang="en-US" dirty="0" smtClean="0"/>
              <a:t> of </a:t>
            </a:r>
            <a:r>
              <a:rPr lang="en-US" dirty="0" smtClean="0"/>
              <a:t>real hardware elements (gates, cells, </a:t>
            </a:r>
            <a:r>
              <a:rPr lang="en-US" dirty="0" smtClean="0"/>
              <a:t>LUTs, etc</a:t>
            </a:r>
            <a:r>
              <a:rPr lang="en-US" dirty="0" smtClean="0"/>
              <a:t>.)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Simulate </a:t>
            </a:r>
            <a:r>
              <a:rPr lang="en-US" dirty="0" smtClean="0">
                <a:solidFill>
                  <a:srgbClr val="FF0000"/>
                </a:solidFill>
              </a:rPr>
              <a:t>this </a:t>
            </a:r>
            <a:r>
              <a:rPr lang="en-US" dirty="0" err="1" smtClean="0">
                <a:solidFill>
                  <a:srgbClr val="FF0000"/>
                </a:solidFill>
              </a:rPr>
              <a:t>netlist</a:t>
            </a:r>
            <a:r>
              <a:rPr lang="en-US" dirty="0" smtClean="0"/>
              <a:t> with your </a:t>
            </a:r>
            <a:r>
              <a:rPr lang="en-US" dirty="0" err="1" smtClean="0"/>
              <a:t>testbench</a:t>
            </a:r>
            <a:r>
              <a:rPr lang="en-US" dirty="0" smtClean="0"/>
              <a:t> and see </a:t>
            </a:r>
            <a:r>
              <a:rPr lang="en-US" dirty="0" smtClean="0"/>
              <a:t>if it </a:t>
            </a:r>
            <a:r>
              <a:rPr lang="en-US" dirty="0" smtClean="0"/>
              <a:t>still works as intended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CS/ECE 552, Spring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1F3B5-0447-4229-9573-6A38E82F69AE}" type="slidenum">
              <a:rPr lang="en-US" smtClean="0"/>
              <a:pPr/>
              <a:t>15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8D1EA0-EE84-4E38-B070-CEF6B1676E1B}" type="slidenum">
              <a:rPr lang="en-US"/>
              <a:pPr/>
              <a:t>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Structural vs Behavioral HDL Constructs</a:t>
            </a:r>
          </a:p>
        </p:txBody>
      </p:sp>
      <p:sp>
        <p:nvSpPr>
          <p:cNvPr id="285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rgbClr val="F7020B"/>
                </a:solidFill>
              </a:rPr>
              <a:t>Structural</a:t>
            </a:r>
            <a:r>
              <a:rPr lang="en-US"/>
              <a:t> constructs specify actual hardware structures</a:t>
            </a:r>
          </a:p>
          <a:p>
            <a:pPr lvl="1"/>
            <a:r>
              <a:rPr lang="en-US"/>
              <a:t>Low-level, direct correspondence to hardware</a:t>
            </a:r>
          </a:p>
          <a:p>
            <a:pPr lvl="2"/>
            <a:r>
              <a:rPr lang="en-US"/>
              <a:t>Primitive gates (e.g., and, or, not)</a:t>
            </a:r>
          </a:p>
          <a:p>
            <a:pPr lvl="2"/>
            <a:r>
              <a:rPr lang="en-US"/>
              <a:t>Hierarchical structures via modules</a:t>
            </a:r>
          </a:p>
          <a:p>
            <a:pPr lvl="1"/>
            <a:r>
              <a:rPr lang="en-US"/>
              <a:t>Analogous to programming software in assembly</a:t>
            </a:r>
            <a:endParaRPr lang="en-US" i="1">
              <a:solidFill>
                <a:srgbClr val="F7020B"/>
              </a:solidFill>
            </a:endParaRPr>
          </a:p>
          <a:p>
            <a:r>
              <a:rPr lang="en-US" i="1">
                <a:solidFill>
                  <a:srgbClr val="F7020B"/>
                </a:solidFill>
              </a:rPr>
              <a:t>Behavioral</a:t>
            </a:r>
            <a:r>
              <a:rPr lang="en-US"/>
              <a:t> constructs specify an operation on bits</a:t>
            </a:r>
          </a:p>
          <a:p>
            <a:pPr lvl="1"/>
            <a:r>
              <a:rPr lang="en-US"/>
              <a:t>High-level, more abstract</a:t>
            </a:r>
          </a:p>
          <a:p>
            <a:pPr lvl="2"/>
            <a:r>
              <a:rPr lang="en-US"/>
              <a:t>Specified via equations, e.g., out = (a &amp; b) | c</a:t>
            </a:r>
          </a:p>
          <a:p>
            <a:r>
              <a:rPr lang="en-US">
                <a:solidFill>
                  <a:srgbClr val="F7020B"/>
                </a:solidFill>
              </a:rPr>
              <a:t>Not all behavioral constructs are synthesizable </a:t>
            </a:r>
            <a:endParaRPr lang="en-US"/>
          </a:p>
          <a:p>
            <a:pPr lvl="1"/>
            <a:r>
              <a:rPr lang="en-US"/>
              <a:t>We’ve already talked about the pitfalls of trying to “program”</a:t>
            </a:r>
          </a:p>
          <a:p>
            <a:pPr lvl="1"/>
            <a:r>
              <a:rPr lang="en-US"/>
              <a:t>But even some combinational logic won’t synthesize well</a:t>
            </a:r>
          </a:p>
          <a:p>
            <a:pPr lvl="1"/>
            <a:r>
              <a:rPr lang="en-US"/>
              <a:t>out = a % b   // modulo operation – what does this synthesize to?</a:t>
            </a:r>
          </a:p>
          <a:p>
            <a:pPr lvl="1"/>
            <a:r>
              <a:rPr lang="en-US"/>
              <a:t>We will </a:t>
            </a:r>
            <a:r>
              <a:rPr lang="en-US" i="1"/>
              <a:t>not</a:t>
            </a:r>
            <a:r>
              <a:rPr lang="en-US"/>
              <a:t> use:  +  -  *  /  %  &gt;  &gt;=  &lt;  &lt;=  &gt;&gt;  &lt;&lt;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1865A5-AA1E-4AED-ABFD-07C5BA3B579A}" type="slidenum">
              <a:rPr lang="en-US"/>
              <a:pPr/>
              <a:t>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Verilog Structural </a:t>
            </a:r>
            <a:r>
              <a:rPr lang="en-US" dirty="0" err="1"/>
              <a:t>vs</a:t>
            </a:r>
            <a:r>
              <a:rPr lang="en-US" dirty="0"/>
              <a:t> Behavioral Example</a:t>
            </a:r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228600" y="1143000"/>
            <a:ext cx="5060950" cy="3317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module mux2to1(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  input S, A, B,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  output Out );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  wire S_, AnS_, BnS;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  not (S_, S);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  and (AnS_, A, S_);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  and (BnS, B, S);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  or (Out, AnS_, BnS);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endmodule</a:t>
            </a:r>
          </a:p>
        </p:txBody>
      </p:sp>
      <p:grpSp>
        <p:nvGrpSpPr>
          <p:cNvPr id="286725" name="Group 5"/>
          <p:cNvGrpSpPr>
            <a:grpSpLocks/>
          </p:cNvGrpSpPr>
          <p:nvPr/>
        </p:nvGrpSpPr>
        <p:grpSpPr bwMode="auto">
          <a:xfrm>
            <a:off x="5638800" y="1524000"/>
            <a:ext cx="2754313" cy="1676400"/>
            <a:chOff x="576" y="2784"/>
            <a:chExt cx="1735" cy="1056"/>
          </a:xfrm>
        </p:grpSpPr>
        <p:sp>
          <p:nvSpPr>
            <p:cNvPr id="286726" name="Rectangle 6"/>
            <p:cNvSpPr>
              <a:spLocks noChangeArrowheads="1"/>
            </p:cNvSpPr>
            <p:nvPr/>
          </p:nvSpPr>
          <p:spPr bwMode="auto">
            <a:xfrm>
              <a:off x="864" y="3072"/>
              <a:ext cx="1056" cy="768"/>
            </a:xfrm>
            <a:prstGeom prst="rect">
              <a:avLst/>
            </a:prstGeom>
            <a:solidFill>
              <a:srgbClr val="D5D5D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27" name="AutoShape 7"/>
            <p:cNvSpPr>
              <a:spLocks noChangeArrowheads="1"/>
            </p:cNvSpPr>
            <p:nvPr/>
          </p:nvSpPr>
          <p:spPr bwMode="auto">
            <a:xfrm>
              <a:off x="1152" y="3552"/>
              <a:ext cx="192" cy="192"/>
            </a:xfrm>
            <a:prstGeom prst="flowChartDelay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28" name="AutoShape 8"/>
            <p:cNvSpPr>
              <a:spLocks noChangeArrowheads="1"/>
            </p:cNvSpPr>
            <p:nvPr/>
          </p:nvSpPr>
          <p:spPr bwMode="auto">
            <a:xfrm>
              <a:off x="1152" y="3168"/>
              <a:ext cx="192" cy="192"/>
            </a:xfrm>
            <a:prstGeom prst="flowChartDelay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29" name="AutoShape 9"/>
            <p:cNvSpPr>
              <a:spLocks noChangeArrowheads="1"/>
            </p:cNvSpPr>
            <p:nvPr/>
          </p:nvSpPr>
          <p:spPr bwMode="auto">
            <a:xfrm>
              <a:off x="1056" y="3168"/>
              <a:ext cx="96" cy="96"/>
            </a:xfrm>
            <a:prstGeom prst="flowChartConnector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30" name="Arc 10"/>
            <p:cNvSpPr>
              <a:spLocks/>
            </p:cNvSpPr>
            <p:nvPr/>
          </p:nvSpPr>
          <p:spPr bwMode="auto">
            <a:xfrm>
              <a:off x="1584" y="3360"/>
              <a:ext cx="284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2F4C2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31" name="Arc 11"/>
            <p:cNvSpPr>
              <a:spLocks/>
            </p:cNvSpPr>
            <p:nvPr/>
          </p:nvSpPr>
          <p:spPr bwMode="auto">
            <a:xfrm flipV="1">
              <a:off x="1584" y="3456"/>
              <a:ext cx="284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2F4C2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32" name="Arc 12"/>
            <p:cNvSpPr>
              <a:spLocks/>
            </p:cNvSpPr>
            <p:nvPr/>
          </p:nvSpPr>
          <p:spPr bwMode="auto">
            <a:xfrm>
              <a:off x="1584" y="3360"/>
              <a:ext cx="92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5D5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33" name="Arc 13"/>
            <p:cNvSpPr>
              <a:spLocks/>
            </p:cNvSpPr>
            <p:nvPr/>
          </p:nvSpPr>
          <p:spPr bwMode="auto">
            <a:xfrm flipV="1">
              <a:off x="1584" y="3456"/>
              <a:ext cx="92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5D5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34" name="Line 14"/>
            <p:cNvSpPr>
              <a:spLocks noChangeShapeType="1"/>
            </p:cNvSpPr>
            <p:nvPr/>
          </p:nvSpPr>
          <p:spPr bwMode="auto">
            <a:xfrm flipH="1">
              <a:off x="1344" y="3264"/>
              <a:ext cx="19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35" name="Line 15"/>
            <p:cNvSpPr>
              <a:spLocks noChangeShapeType="1"/>
            </p:cNvSpPr>
            <p:nvPr/>
          </p:nvSpPr>
          <p:spPr bwMode="auto">
            <a:xfrm flipH="1">
              <a:off x="1344" y="3648"/>
              <a:ext cx="19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36" name="Line 16"/>
            <p:cNvSpPr>
              <a:spLocks noChangeShapeType="1"/>
            </p:cNvSpPr>
            <p:nvPr/>
          </p:nvSpPr>
          <p:spPr bwMode="auto">
            <a:xfrm flipH="1">
              <a:off x="1872" y="3456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37" name="Line 17"/>
            <p:cNvSpPr>
              <a:spLocks noChangeShapeType="1"/>
            </p:cNvSpPr>
            <p:nvPr/>
          </p:nvSpPr>
          <p:spPr bwMode="auto">
            <a:xfrm flipH="1">
              <a:off x="672" y="3696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38" name="Line 18"/>
            <p:cNvSpPr>
              <a:spLocks noChangeShapeType="1"/>
            </p:cNvSpPr>
            <p:nvPr/>
          </p:nvSpPr>
          <p:spPr bwMode="auto">
            <a:xfrm flipH="1">
              <a:off x="672" y="3312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39" name="Line 19"/>
            <p:cNvSpPr>
              <a:spLocks noChangeShapeType="1"/>
            </p:cNvSpPr>
            <p:nvPr/>
          </p:nvSpPr>
          <p:spPr bwMode="auto">
            <a:xfrm flipH="1">
              <a:off x="960" y="3216"/>
              <a:ext cx="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40" name="Line 20"/>
            <p:cNvSpPr>
              <a:spLocks noChangeShapeType="1"/>
            </p:cNvSpPr>
            <p:nvPr/>
          </p:nvSpPr>
          <p:spPr bwMode="auto">
            <a:xfrm>
              <a:off x="960" y="2832"/>
              <a:ext cx="0" cy="76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41" name="Line 21"/>
            <p:cNvSpPr>
              <a:spLocks noChangeShapeType="1"/>
            </p:cNvSpPr>
            <p:nvPr/>
          </p:nvSpPr>
          <p:spPr bwMode="auto">
            <a:xfrm flipH="1">
              <a:off x="960" y="3600"/>
              <a:ext cx="19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42" name="Rectangle 22"/>
            <p:cNvSpPr>
              <a:spLocks noChangeArrowheads="1"/>
            </p:cNvSpPr>
            <p:nvPr/>
          </p:nvSpPr>
          <p:spPr bwMode="auto">
            <a:xfrm>
              <a:off x="929" y="2784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FD0002"/>
                  </a:solidFill>
                </a:rPr>
                <a:t>S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86743" name="Rectangle 23"/>
            <p:cNvSpPr>
              <a:spLocks noChangeArrowheads="1"/>
            </p:cNvSpPr>
            <p:nvPr/>
          </p:nvSpPr>
          <p:spPr bwMode="auto">
            <a:xfrm>
              <a:off x="1937" y="3216"/>
              <a:ext cx="37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FD0002"/>
                  </a:solidFill>
                </a:rPr>
                <a:t>Out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86744" name="Rectangle 24"/>
            <p:cNvSpPr>
              <a:spLocks noChangeArrowheads="1"/>
            </p:cNvSpPr>
            <p:nvPr/>
          </p:nvSpPr>
          <p:spPr bwMode="auto">
            <a:xfrm>
              <a:off x="576" y="3456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FD0002"/>
                  </a:solidFill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86745" name="Rectangle 25"/>
            <p:cNvSpPr>
              <a:spLocks noChangeArrowheads="1"/>
            </p:cNvSpPr>
            <p:nvPr/>
          </p:nvSpPr>
          <p:spPr bwMode="auto">
            <a:xfrm>
              <a:off x="576" y="3072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FD0002"/>
                  </a:solidFill>
                </a:rPr>
                <a:t>A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86746" name="Freeform 26"/>
            <p:cNvSpPr>
              <a:spLocks/>
            </p:cNvSpPr>
            <p:nvPr/>
          </p:nvSpPr>
          <p:spPr bwMode="auto">
            <a:xfrm>
              <a:off x="1536" y="3264"/>
              <a:ext cx="144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4"/>
                </a:cxn>
                <a:cxn ang="0">
                  <a:pos x="96" y="144"/>
                </a:cxn>
              </a:cxnLst>
              <a:rect l="0" t="0" r="r" b="b"/>
              <a:pathLst>
                <a:path w="96" h="144">
                  <a:moveTo>
                    <a:pt x="0" y="0"/>
                  </a:moveTo>
                  <a:lnTo>
                    <a:pt x="0" y="144"/>
                  </a:lnTo>
                  <a:lnTo>
                    <a:pt x="96" y="14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6747" name="Freeform 27"/>
            <p:cNvSpPr>
              <a:spLocks/>
            </p:cNvSpPr>
            <p:nvPr/>
          </p:nvSpPr>
          <p:spPr bwMode="auto">
            <a:xfrm flipV="1">
              <a:off x="1536" y="3504"/>
              <a:ext cx="144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4"/>
                </a:cxn>
                <a:cxn ang="0">
                  <a:pos x="96" y="144"/>
                </a:cxn>
              </a:cxnLst>
              <a:rect l="0" t="0" r="r" b="b"/>
              <a:pathLst>
                <a:path w="96" h="144">
                  <a:moveTo>
                    <a:pt x="0" y="0"/>
                  </a:moveTo>
                  <a:lnTo>
                    <a:pt x="0" y="144"/>
                  </a:lnTo>
                  <a:lnTo>
                    <a:pt x="96" y="14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6748" name="Line 28"/>
          <p:cNvSpPr>
            <a:spLocks noChangeShapeType="1"/>
          </p:cNvSpPr>
          <p:nvPr/>
        </p:nvSpPr>
        <p:spPr bwMode="auto">
          <a:xfrm flipV="1">
            <a:off x="3733800" y="2438400"/>
            <a:ext cx="2819400" cy="60960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49" name="Line 29"/>
          <p:cNvSpPr>
            <a:spLocks noChangeShapeType="1"/>
          </p:cNvSpPr>
          <p:nvPr/>
        </p:nvSpPr>
        <p:spPr bwMode="auto">
          <a:xfrm flipV="1">
            <a:off x="3581400" y="3048000"/>
            <a:ext cx="2971800" cy="45720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86750" name="Group 30"/>
          <p:cNvGrpSpPr>
            <a:grpSpLocks/>
          </p:cNvGrpSpPr>
          <p:nvPr/>
        </p:nvGrpSpPr>
        <p:grpSpPr bwMode="auto">
          <a:xfrm>
            <a:off x="3886200" y="2743200"/>
            <a:ext cx="3581400" cy="1143000"/>
            <a:chOff x="2448" y="2928"/>
            <a:chExt cx="2256" cy="720"/>
          </a:xfrm>
        </p:grpSpPr>
        <p:sp>
          <p:nvSpPr>
            <p:cNvPr id="286751" name="Line 31"/>
            <p:cNvSpPr>
              <a:spLocks noChangeShapeType="1"/>
            </p:cNvSpPr>
            <p:nvPr/>
          </p:nvSpPr>
          <p:spPr bwMode="auto">
            <a:xfrm flipV="1">
              <a:off x="2448" y="3360"/>
              <a:ext cx="2112" cy="288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6752" name="Line 32"/>
            <p:cNvSpPr>
              <a:spLocks noChangeShapeType="1"/>
            </p:cNvSpPr>
            <p:nvPr/>
          </p:nvSpPr>
          <p:spPr bwMode="auto">
            <a:xfrm flipV="1">
              <a:off x="4560" y="2928"/>
              <a:ext cx="144" cy="432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86753" name="Group 33"/>
          <p:cNvGrpSpPr>
            <a:grpSpLocks/>
          </p:cNvGrpSpPr>
          <p:nvPr/>
        </p:nvGrpSpPr>
        <p:grpSpPr bwMode="auto">
          <a:xfrm>
            <a:off x="2895600" y="1752600"/>
            <a:ext cx="3505200" cy="1066800"/>
            <a:chOff x="1824" y="2304"/>
            <a:chExt cx="2208" cy="672"/>
          </a:xfrm>
        </p:grpSpPr>
        <p:sp>
          <p:nvSpPr>
            <p:cNvPr id="286754" name="Line 34"/>
            <p:cNvSpPr>
              <a:spLocks noChangeShapeType="1"/>
            </p:cNvSpPr>
            <p:nvPr/>
          </p:nvSpPr>
          <p:spPr bwMode="auto">
            <a:xfrm flipV="1">
              <a:off x="1824" y="2304"/>
              <a:ext cx="1824" cy="672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6755" name="Line 35"/>
            <p:cNvSpPr>
              <a:spLocks noChangeShapeType="1"/>
            </p:cNvSpPr>
            <p:nvPr/>
          </p:nvSpPr>
          <p:spPr bwMode="auto">
            <a:xfrm>
              <a:off x="3648" y="2304"/>
              <a:ext cx="384" cy="240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6758" name="Rectangle 38"/>
          <p:cNvSpPr>
            <a:spLocks noChangeArrowheads="1"/>
          </p:cNvSpPr>
          <p:nvPr/>
        </p:nvSpPr>
        <p:spPr bwMode="auto">
          <a:xfrm>
            <a:off x="457200" y="4768850"/>
            <a:ext cx="5562600" cy="15557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14300" lvl="1" algn="l" eaLnBrk="1" hangingPunct="1">
              <a:lnSpc>
                <a:spcPct val="8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module mux2to1(</a:t>
            </a:r>
          </a:p>
          <a:p>
            <a:pPr marL="114300" lvl="1" algn="l" eaLnBrk="1" hangingPunct="1">
              <a:lnSpc>
                <a:spcPct val="8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  input S, A, B,</a:t>
            </a:r>
          </a:p>
          <a:p>
            <a:pPr marL="114300" lvl="1" algn="l" eaLnBrk="1" hangingPunct="1">
              <a:lnSpc>
                <a:spcPct val="8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  output Out );</a:t>
            </a:r>
          </a:p>
          <a:p>
            <a:pPr marL="114300" lvl="1" algn="l" eaLnBrk="1" hangingPunct="1">
              <a:lnSpc>
                <a:spcPct val="8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  assign Out = (~S &amp; A) | (S &amp; B);</a:t>
            </a:r>
          </a:p>
          <a:p>
            <a:pPr marL="114300" lvl="1" algn="l" eaLnBrk="1" hangingPunct="1">
              <a:lnSpc>
                <a:spcPct val="8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endmodule</a:t>
            </a:r>
          </a:p>
        </p:txBody>
      </p:sp>
      <p:sp>
        <p:nvSpPr>
          <p:cNvPr id="286759" name="Text Box 39"/>
          <p:cNvSpPr txBox="1">
            <a:spLocks noChangeArrowheads="1"/>
          </p:cNvSpPr>
          <p:nvPr/>
        </p:nvSpPr>
        <p:spPr bwMode="auto">
          <a:xfrm>
            <a:off x="152400" y="4419600"/>
            <a:ext cx="13843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7020B"/>
                </a:solidFill>
              </a:rPr>
              <a:t>Behavioral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86760" name="Text Box 40"/>
          <p:cNvSpPr txBox="1">
            <a:spLocks noChangeArrowheads="1"/>
          </p:cNvSpPr>
          <p:nvPr/>
        </p:nvSpPr>
        <p:spPr bwMode="auto">
          <a:xfrm>
            <a:off x="328613" y="974725"/>
            <a:ext cx="1271587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7020B"/>
                </a:solidFill>
              </a:rPr>
              <a:t>Structural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86761" name="Text Box 41"/>
          <p:cNvSpPr txBox="1">
            <a:spLocks noChangeArrowheads="1"/>
          </p:cNvSpPr>
          <p:nvPr/>
        </p:nvSpPr>
        <p:spPr bwMode="auto">
          <a:xfrm>
            <a:off x="5638800" y="4800600"/>
            <a:ext cx="930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7020B"/>
                </a:solidFill>
              </a:rPr>
              <a:t>Better: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86762" name="Text Box 42"/>
          <p:cNvSpPr txBox="1">
            <a:spLocks noChangeArrowheads="1"/>
          </p:cNvSpPr>
          <p:nvPr/>
        </p:nvSpPr>
        <p:spPr bwMode="auto">
          <a:xfrm>
            <a:off x="5410200" y="5105400"/>
            <a:ext cx="37338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assign Out = S? B:A;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</a:t>
            </a:r>
            <a:r>
              <a:rPr lang="en-US" dirty="0" err="1" smtClean="0"/>
              <a:t>vs</a:t>
            </a:r>
            <a:r>
              <a:rPr lang="en-US" dirty="0" smtClean="0"/>
              <a:t> RTL </a:t>
            </a:r>
            <a:r>
              <a:rPr lang="en-US" dirty="0" err="1" smtClean="0"/>
              <a:t>vs</a:t>
            </a:r>
            <a:r>
              <a:rPr lang="en-US" dirty="0" smtClean="0"/>
              <a:t> Behavioral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styles could also be categorized as </a:t>
            </a:r>
          </a:p>
          <a:p>
            <a:pPr lvl="1"/>
            <a:r>
              <a:rPr lang="en-US" i="1" dirty="0" smtClean="0"/>
              <a:t>Structural</a:t>
            </a:r>
            <a:r>
              <a:rPr lang="en-US" dirty="0" smtClean="0"/>
              <a:t> – Connect primitives and modules</a:t>
            </a:r>
          </a:p>
          <a:p>
            <a:pPr lvl="1"/>
            <a:r>
              <a:rPr lang="en-US" i="1" dirty="0" smtClean="0"/>
              <a:t>RTL</a:t>
            </a:r>
            <a:r>
              <a:rPr lang="en-US" dirty="0" smtClean="0"/>
              <a:t> – use continuous assignments to specify combinational logic</a:t>
            </a:r>
          </a:p>
          <a:p>
            <a:pPr lvl="1"/>
            <a:r>
              <a:rPr lang="en-US" i="1" dirty="0" smtClean="0"/>
              <a:t>Behavioral - </a:t>
            </a:r>
            <a:r>
              <a:rPr lang="en-US" dirty="0" smtClean="0"/>
              <a:t>Use initial and always blocks to describe the behavior of the circuit, not its implementation</a:t>
            </a:r>
          </a:p>
          <a:p>
            <a:pPr lvl="1">
              <a:buNone/>
            </a:pPr>
            <a:endParaRPr lang="en-US" i="1" dirty="0" smtClean="0"/>
          </a:p>
          <a:p>
            <a:pPr lvl="1">
              <a:buNone/>
            </a:pPr>
            <a:r>
              <a:rPr lang="en-US" sz="1200" b="1" dirty="0" smtClean="0"/>
              <a:t>m</a:t>
            </a:r>
            <a:r>
              <a:rPr lang="en-US" sz="1200" b="1" dirty="0" smtClean="0"/>
              <a:t>odule </a:t>
            </a:r>
            <a:r>
              <a:rPr lang="en-US" sz="1200" dirty="0" smtClean="0"/>
              <a:t>majority (major,V1,V2,V3)</a:t>
            </a:r>
          </a:p>
          <a:p>
            <a:pPr lvl="1">
              <a:buNone/>
            </a:pPr>
            <a:r>
              <a:rPr lang="en-US" sz="1200" b="1" dirty="0" smtClean="0"/>
              <a:t>	</a:t>
            </a:r>
            <a:r>
              <a:rPr lang="en-US" sz="1200" b="1" dirty="0" smtClean="0"/>
              <a:t>output </a:t>
            </a:r>
            <a:r>
              <a:rPr lang="en-US" sz="1200" dirty="0" smtClean="0"/>
              <a:t>major;</a:t>
            </a:r>
          </a:p>
          <a:p>
            <a:pPr lvl="1">
              <a:buNone/>
            </a:pPr>
            <a:r>
              <a:rPr lang="en-US" sz="1200" b="1" dirty="0" smtClean="0"/>
              <a:t>	</a:t>
            </a:r>
            <a:r>
              <a:rPr lang="en-US" sz="1200" b="1" dirty="0" smtClean="0"/>
              <a:t>input </a:t>
            </a:r>
            <a:r>
              <a:rPr lang="en-US" sz="1200" dirty="0" smtClean="0"/>
              <a:t>V1,V2,V3;</a:t>
            </a:r>
          </a:p>
          <a:p>
            <a:pPr lvl="1">
              <a:buNone/>
            </a:pPr>
            <a:endParaRPr lang="en-US" sz="1200" b="1" dirty="0" smtClean="0"/>
          </a:p>
          <a:p>
            <a:pPr lvl="1">
              <a:buNone/>
            </a:pPr>
            <a:r>
              <a:rPr lang="en-US" sz="1200" b="1" dirty="0" smtClean="0"/>
              <a:t>	wire </a:t>
            </a:r>
            <a:r>
              <a:rPr lang="en-US" sz="1200" dirty="0" smtClean="0"/>
              <a:t>N1,N2,N3;</a:t>
            </a:r>
          </a:p>
          <a:p>
            <a:pPr lvl="1">
              <a:buNone/>
            </a:pPr>
            <a:r>
              <a:rPr lang="en-US" sz="1200" b="1" dirty="0" smtClean="0"/>
              <a:t>	</a:t>
            </a:r>
            <a:endParaRPr lang="en-US" sz="1200" b="1" dirty="0" smtClean="0"/>
          </a:p>
          <a:p>
            <a:pPr lvl="1">
              <a:buNone/>
            </a:pPr>
            <a:r>
              <a:rPr lang="en-US" sz="1200" b="1" dirty="0" smtClean="0"/>
              <a:t>	</a:t>
            </a:r>
            <a:r>
              <a:rPr lang="en-US" sz="1200" b="1" dirty="0" smtClean="0"/>
              <a:t>and </a:t>
            </a:r>
            <a:r>
              <a:rPr lang="en-US" sz="1200" dirty="0" smtClean="0"/>
              <a:t>A0 (N1,V1,V2),</a:t>
            </a:r>
          </a:p>
          <a:p>
            <a:pPr lvl="1">
              <a:buNone/>
            </a:pPr>
            <a:r>
              <a:rPr lang="en-US" sz="1200" b="1" dirty="0" smtClean="0"/>
              <a:t>	</a:t>
            </a:r>
            <a:r>
              <a:rPr lang="en-US" sz="1200" b="1" dirty="0" smtClean="0"/>
              <a:t>	    </a:t>
            </a:r>
            <a:r>
              <a:rPr lang="en-US" sz="1200" dirty="0" smtClean="0"/>
              <a:t>A1 (N2,V2,V3),</a:t>
            </a:r>
          </a:p>
          <a:p>
            <a:pPr lvl="1">
              <a:buNone/>
            </a:pPr>
            <a:r>
              <a:rPr lang="en-US" sz="1200" b="1" dirty="0" smtClean="0"/>
              <a:t>	</a:t>
            </a:r>
            <a:r>
              <a:rPr lang="en-US" sz="1200" b="1" dirty="0" smtClean="0"/>
              <a:t>	    </a:t>
            </a:r>
            <a:r>
              <a:rPr lang="en-US" sz="1200" dirty="0" smtClean="0"/>
              <a:t>A2 (N3,V3,V1);</a:t>
            </a:r>
          </a:p>
          <a:p>
            <a:pPr lvl="1">
              <a:buNone/>
            </a:pPr>
            <a:r>
              <a:rPr lang="en-US" sz="1200" b="1" dirty="0" smtClean="0"/>
              <a:t>	</a:t>
            </a:r>
            <a:endParaRPr lang="en-US" sz="1200" b="1" dirty="0" smtClean="0"/>
          </a:p>
          <a:p>
            <a:pPr lvl="1">
              <a:buNone/>
            </a:pPr>
            <a:r>
              <a:rPr lang="en-US" sz="1200" b="1" dirty="0" smtClean="0"/>
              <a:t>	</a:t>
            </a:r>
            <a:r>
              <a:rPr lang="en-US" sz="1200" b="1" dirty="0" smtClean="0"/>
              <a:t>or </a:t>
            </a:r>
            <a:r>
              <a:rPr lang="en-US" sz="1200" dirty="0" smtClean="0"/>
              <a:t>OR0 (major,N1,N2,N3)</a:t>
            </a:r>
          </a:p>
          <a:p>
            <a:pPr lvl="1">
              <a:buNone/>
            </a:pPr>
            <a:r>
              <a:rPr lang="en-US" sz="1200" b="1" dirty="0" err="1" smtClean="0"/>
              <a:t>endmodule</a:t>
            </a:r>
            <a:endParaRPr lang="en-US" sz="1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CS/ECE 552, Spring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1F3B5-0447-4229-9573-6A38E82F69AE}" type="slidenum">
              <a:rPr lang="en-US" smtClean="0"/>
              <a:pPr/>
              <a:t>18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124200"/>
            <a:ext cx="37052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</a:t>
            </a:r>
            <a:r>
              <a:rPr lang="en-US" dirty="0" err="1" smtClean="0"/>
              <a:t>vs</a:t>
            </a:r>
            <a:r>
              <a:rPr lang="en-US" dirty="0" smtClean="0"/>
              <a:t> RTL </a:t>
            </a:r>
            <a:r>
              <a:rPr lang="en-US" dirty="0" err="1" smtClean="0"/>
              <a:t>vs</a:t>
            </a:r>
            <a:r>
              <a:rPr lang="en-US" dirty="0" smtClean="0"/>
              <a:t> Behavioral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RTL models use continuous assignment </a:t>
            </a:r>
            <a:r>
              <a:rPr lang="en-US" dirty="0" smtClean="0"/>
              <a:t>statements to </a:t>
            </a:r>
            <a:r>
              <a:rPr lang="en-US" dirty="0" smtClean="0"/>
              <a:t>assign Boolean expressions to signals.</a:t>
            </a:r>
          </a:p>
          <a:p>
            <a:pPr algn="just"/>
            <a:r>
              <a:rPr lang="en-US" dirty="0" smtClean="0"/>
              <a:t> If an input value changes, the value of </a:t>
            </a:r>
            <a:r>
              <a:rPr lang="en-US" dirty="0" smtClean="0"/>
              <a:t>the assignment </a:t>
            </a:r>
            <a:r>
              <a:rPr lang="en-US" dirty="0" smtClean="0"/>
              <a:t>is immediately updated. This </a:t>
            </a:r>
            <a:r>
              <a:rPr lang="en-US" dirty="0" smtClean="0"/>
              <a:t>is combinational </a:t>
            </a:r>
            <a:r>
              <a:rPr lang="en-US" dirty="0" smtClean="0"/>
              <a:t>hardware not software.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CS/ECE 552, Spring 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1F3B5-0447-4229-9573-6A38E82F69AE}" type="slidenum">
              <a:rPr lang="en-US" smtClean="0"/>
              <a:pPr/>
              <a:t>19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581400"/>
            <a:ext cx="63912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2BB006-B265-4189-BCE1-31D4BFE9C621}" type="slidenum">
              <a:rPr lang="en-US"/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Represent Hardware?</a:t>
            </a:r>
          </a:p>
        </p:txBody>
      </p:sp>
      <p:sp>
        <p:nvSpPr>
          <p:cNvPr id="3645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you’re going to design a computer, you need to write down the design so that:</a:t>
            </a:r>
          </a:p>
          <a:p>
            <a:pPr lvl="1"/>
            <a:r>
              <a:rPr lang="en-US"/>
              <a:t>You can read it again later</a:t>
            </a:r>
          </a:p>
          <a:p>
            <a:pPr lvl="1"/>
            <a:r>
              <a:rPr lang="en-US"/>
              <a:t>Someone else can read and understand it</a:t>
            </a:r>
          </a:p>
          <a:p>
            <a:pPr lvl="1"/>
            <a:r>
              <a:rPr lang="en-US"/>
              <a:t>It can be simulated and verified</a:t>
            </a:r>
          </a:p>
          <a:p>
            <a:pPr lvl="1"/>
            <a:r>
              <a:rPr lang="en-US"/>
              <a:t>Even software people may read it!</a:t>
            </a:r>
          </a:p>
          <a:p>
            <a:pPr lvl="1"/>
            <a:r>
              <a:rPr lang="en-US"/>
              <a:t>It can be synthesized into specific gates</a:t>
            </a:r>
          </a:p>
          <a:p>
            <a:pPr lvl="1"/>
            <a:r>
              <a:rPr lang="en-US"/>
              <a:t>It can be built and shipped and make money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</a:t>
            </a:r>
            <a:r>
              <a:rPr lang="en-US" dirty="0" err="1" smtClean="0"/>
              <a:t>vs</a:t>
            </a:r>
            <a:r>
              <a:rPr lang="en-US" dirty="0" smtClean="0"/>
              <a:t> RTL </a:t>
            </a:r>
            <a:r>
              <a:rPr lang="en-US" dirty="0" err="1" smtClean="0"/>
              <a:t>vs</a:t>
            </a:r>
            <a:r>
              <a:rPr lang="en-US" dirty="0" smtClean="0"/>
              <a:t> Behavioral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Behavior models specify what the logic does, </a:t>
            </a:r>
            <a:r>
              <a:rPr lang="en-US" dirty="0" smtClean="0"/>
              <a:t>not how </a:t>
            </a:r>
            <a:r>
              <a:rPr lang="en-US" dirty="0" smtClean="0"/>
              <a:t>to do it (simulation versus hardware)</a:t>
            </a:r>
          </a:p>
          <a:p>
            <a:pPr lvl="1" algn="just"/>
            <a:r>
              <a:rPr lang="en-US" dirty="0" smtClean="0"/>
              <a:t> Tools try to figure out what hardware is implied by </a:t>
            </a:r>
            <a:r>
              <a:rPr lang="en-US" dirty="0" smtClean="0"/>
              <a:t>the described </a:t>
            </a:r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CS/ECE 552, Spring 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1F3B5-0447-4229-9573-6A38E82F69AE}" type="slidenum">
              <a:rPr lang="en-US" smtClean="0"/>
              <a:pPr/>
              <a:t>20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200400"/>
            <a:ext cx="635317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6B6D60-DA5B-4A7C-9AC4-3DE9D06D16CB}" type="slidenum">
              <a:rPr lang="en-US"/>
              <a:pPr/>
              <a:t>21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Recall: Two Types of Digital Circuits</a:t>
            </a:r>
          </a:p>
        </p:txBody>
      </p:sp>
      <p:sp>
        <p:nvSpPr>
          <p:cNvPr id="278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7020B"/>
                </a:solidFill>
              </a:rPr>
              <a:t>Combinational Logic</a:t>
            </a:r>
            <a:endParaRPr lang="en-US"/>
          </a:p>
          <a:p>
            <a:pPr lvl="1"/>
            <a:r>
              <a:rPr lang="en-US"/>
              <a:t>Logic without state variables</a:t>
            </a:r>
          </a:p>
          <a:p>
            <a:pPr lvl="1"/>
            <a:r>
              <a:rPr lang="en-US"/>
              <a:t>Examples: adders, multiplexers, decoders, encoders</a:t>
            </a:r>
          </a:p>
          <a:p>
            <a:pPr lvl="1"/>
            <a:r>
              <a:rPr lang="en-US"/>
              <a:t>No clock involved</a:t>
            </a:r>
          </a:p>
          <a:p>
            <a:pPr lvl="1"/>
            <a:endParaRPr lang="en-US"/>
          </a:p>
          <a:p>
            <a:r>
              <a:rPr lang="en-US">
                <a:solidFill>
                  <a:srgbClr val="F7020B"/>
                </a:solidFill>
              </a:rPr>
              <a:t>Sequential Logic</a:t>
            </a:r>
            <a:endParaRPr lang="en-US"/>
          </a:p>
          <a:p>
            <a:pPr lvl="1"/>
            <a:r>
              <a:rPr lang="en-US"/>
              <a:t>Logic with state variables</a:t>
            </a:r>
          </a:p>
          <a:p>
            <a:pPr lvl="1"/>
            <a:r>
              <a:rPr lang="en-US"/>
              <a:t>State variables: latches, flip-flops, registers, memories</a:t>
            </a:r>
          </a:p>
          <a:p>
            <a:pPr lvl="1"/>
            <a:r>
              <a:rPr lang="en-US"/>
              <a:t>Clocked</a:t>
            </a:r>
          </a:p>
          <a:p>
            <a:pPr lvl="1"/>
            <a:r>
              <a:rPr lang="en-US"/>
              <a:t>State machines, multi-cycle arithmetic, processors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5269EA-C75E-44F1-BE0A-6A387B65C3A1}" type="slidenum">
              <a:rPr lang="en-US"/>
              <a:pPr/>
              <a:t>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Verilog Structural Primitives</a:t>
            </a:r>
          </a:p>
        </p:txBody>
      </p:sp>
      <p:sp>
        <p:nvSpPr>
          <p:cNvPr id="258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Gate-level</a:t>
            </a:r>
          </a:p>
          <a:p>
            <a:pPr lvl="1">
              <a:lnSpc>
                <a:spcPct val="90000"/>
              </a:lnSpc>
            </a:pPr>
            <a:r>
              <a:rPr lang="en-US"/>
              <a:t>One-output boolean operators: </a:t>
            </a:r>
            <a:r>
              <a:rPr lang="en-US" b="1">
                <a:solidFill>
                  <a:srgbClr val="FF3300"/>
                </a:solidFill>
                <a:latin typeface="Courier New" pitchFamily="49" charset="0"/>
              </a:rPr>
              <a:t>and</a:t>
            </a:r>
            <a:r>
              <a:rPr lang="en-US"/>
              <a:t>, </a:t>
            </a:r>
            <a:r>
              <a:rPr lang="en-US" b="1">
                <a:solidFill>
                  <a:srgbClr val="FF3300"/>
                </a:solidFill>
                <a:latin typeface="Courier New" pitchFamily="49" charset="0"/>
              </a:rPr>
              <a:t>or</a:t>
            </a:r>
            <a:r>
              <a:rPr lang="en-US"/>
              <a:t>, </a:t>
            </a:r>
            <a:r>
              <a:rPr lang="en-US" b="1">
                <a:solidFill>
                  <a:srgbClr val="FF3300"/>
                </a:solidFill>
                <a:latin typeface="Courier New" pitchFamily="49" charset="0"/>
              </a:rPr>
              <a:t>xor</a:t>
            </a:r>
            <a:r>
              <a:rPr lang="en-US"/>
              <a:t>, </a:t>
            </a:r>
            <a:r>
              <a:rPr lang="en-US" b="1">
                <a:solidFill>
                  <a:srgbClr val="FF3300"/>
                </a:solidFill>
                <a:latin typeface="Courier New" pitchFamily="49" charset="0"/>
              </a:rPr>
              <a:t>nand</a:t>
            </a:r>
            <a:r>
              <a:rPr lang="en-US"/>
              <a:t>, </a:t>
            </a:r>
            <a:r>
              <a:rPr lang="en-US" b="1">
                <a:solidFill>
                  <a:srgbClr val="FF3300"/>
                </a:solidFill>
                <a:latin typeface="Courier New" pitchFamily="49" charset="0"/>
              </a:rPr>
              <a:t>nor</a:t>
            </a:r>
            <a:r>
              <a:rPr lang="en-US"/>
              <a:t>, </a:t>
            </a:r>
            <a:r>
              <a:rPr lang="en-US" b="1">
                <a:solidFill>
                  <a:srgbClr val="FF3300"/>
                </a:solidFill>
                <a:latin typeface="Courier New" pitchFamily="49" charset="0"/>
              </a:rPr>
              <a:t>xnor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E.g., C = A+B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3300"/>
                </a:solidFill>
              </a:rPr>
              <a:t> </a:t>
            </a:r>
            <a:r>
              <a:rPr lang="en-US" b="1">
                <a:solidFill>
                  <a:srgbClr val="FF3300"/>
                </a:solidFill>
                <a:latin typeface="Courier New" pitchFamily="49" charset="0"/>
              </a:rPr>
              <a:t>or (C, A, B);</a:t>
            </a:r>
          </a:p>
          <a:p>
            <a:pPr lvl="2">
              <a:lnSpc>
                <a:spcPct val="90000"/>
              </a:lnSpc>
            </a:pPr>
            <a:r>
              <a:rPr lang="en-US"/>
              <a:t>E.g., C= A+B+D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/>
              <a:t> </a:t>
            </a:r>
            <a:r>
              <a:rPr lang="en-US" b="1">
                <a:solidFill>
                  <a:srgbClr val="FF3300"/>
                </a:solidFill>
                <a:latin typeface="Courier New" pitchFamily="49" charset="0"/>
              </a:rPr>
              <a:t>or (C, A, B, D);</a:t>
            </a:r>
          </a:p>
          <a:p>
            <a:pPr lvl="1">
              <a:lnSpc>
                <a:spcPct val="90000"/>
              </a:lnSpc>
            </a:pPr>
            <a:r>
              <a:rPr lang="en-US"/>
              <a:t>One-input operators: </a:t>
            </a:r>
            <a:r>
              <a:rPr lang="en-US">
                <a:solidFill>
                  <a:srgbClr val="FF3100"/>
                </a:solidFill>
              </a:rPr>
              <a:t>not</a:t>
            </a:r>
          </a:p>
          <a:p>
            <a:pPr lvl="2">
              <a:lnSpc>
                <a:spcPct val="90000"/>
              </a:lnSpc>
            </a:pPr>
            <a:r>
              <a:rPr lang="en-US"/>
              <a:t>E.g., A = not Z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3300"/>
                </a:solidFill>
              </a:rPr>
              <a:t> </a:t>
            </a:r>
            <a:r>
              <a:rPr lang="en-US" b="1">
                <a:solidFill>
                  <a:srgbClr val="FF3300"/>
                </a:solidFill>
                <a:latin typeface="Courier New" pitchFamily="49" charset="0"/>
              </a:rPr>
              <a:t>not (A, Z);</a:t>
            </a:r>
          </a:p>
          <a:p>
            <a:pPr lvl="2">
              <a:lnSpc>
                <a:spcPct val="90000"/>
              </a:lnSpc>
            </a:pPr>
            <a:r>
              <a:rPr lang="en-US"/>
              <a:t>E.g., A = not Z, B = not Z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/>
              <a:t> </a:t>
            </a:r>
            <a:r>
              <a:rPr lang="en-US" b="1">
                <a:solidFill>
                  <a:srgbClr val="FF3300"/>
                </a:solidFill>
                <a:latin typeface="Courier New" pitchFamily="49" charset="0"/>
              </a:rPr>
              <a:t>not (A, B, Z);</a:t>
            </a:r>
          </a:p>
          <a:p>
            <a:pPr lvl="2">
              <a:lnSpc>
                <a:spcPct val="90000"/>
              </a:lnSpc>
            </a:pPr>
            <a:r>
              <a:rPr lang="en-US"/>
              <a:t>Buf is like not but just replicates signals – we don’t need</a:t>
            </a:r>
          </a:p>
          <a:p>
            <a:pPr>
              <a:lnSpc>
                <a:spcPct val="90000"/>
              </a:lnSpc>
            </a:pPr>
            <a:r>
              <a:rPr lang="en-US"/>
              <a:t>Transistor-level primitives too</a:t>
            </a:r>
          </a:p>
          <a:p>
            <a:pPr lvl="1">
              <a:lnSpc>
                <a:spcPct val="90000"/>
              </a:lnSpc>
            </a:pPr>
            <a:r>
              <a:rPr lang="en-US"/>
              <a:t>We will not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96EB44-E7ED-46EA-B274-4DABF9320F80}" type="slidenum">
              <a:rPr lang="en-US"/>
              <a:pPr/>
              <a:t>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Module Components</a:t>
            </a:r>
          </a:p>
        </p:txBody>
      </p:sp>
      <p:sp>
        <p:nvSpPr>
          <p:cNvPr id="260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Interface specification – new style (Verilog 2001)</a:t>
            </a:r>
          </a:p>
          <a:p>
            <a:pPr lvl="1"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module mux2to1( </a:t>
            </a:r>
          </a:p>
          <a:p>
            <a:pPr lvl="1"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	input S, A, B, </a:t>
            </a:r>
          </a:p>
          <a:p>
            <a:pPr lvl="1"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	output O );</a:t>
            </a:r>
            <a:endParaRPr lang="en-US" dirty="0"/>
          </a:p>
          <a:p>
            <a:pPr lvl="1"/>
            <a:r>
              <a:rPr lang="en-US" dirty="0"/>
              <a:t>Can also have </a:t>
            </a:r>
            <a:r>
              <a:rPr lang="en-US" b="1" dirty="0" err="1">
                <a:solidFill>
                  <a:srgbClr val="FF3300"/>
                </a:solidFill>
                <a:latin typeface="Courier New" pitchFamily="49" charset="0"/>
              </a:rPr>
              <a:t>inout</a:t>
            </a:r>
            <a:r>
              <a:rPr lang="en-US" dirty="0"/>
              <a:t>: bidirectional wire (we will not need or use)</a:t>
            </a:r>
            <a:endParaRPr lang="en-US" b="1" dirty="0">
              <a:solidFill>
                <a:srgbClr val="FF3300"/>
              </a:solidFill>
              <a:latin typeface="Courier" pitchFamily="1" charset="0"/>
            </a:endParaRPr>
          </a:p>
          <a:p>
            <a:r>
              <a:rPr lang="en-US" dirty="0"/>
              <a:t>Declarations</a:t>
            </a:r>
            <a:endParaRPr lang="en-US" b="1" dirty="0">
              <a:solidFill>
                <a:srgbClr val="FF3300"/>
              </a:solidFill>
              <a:latin typeface="Courier" pitchFamily="1" charset="0"/>
            </a:endParaRPr>
          </a:p>
          <a:p>
            <a:pPr lvl="1"/>
            <a:r>
              <a:rPr lang="en-US" dirty="0"/>
              <a:t>Internal wires, i.e., wires that remain within this module</a:t>
            </a:r>
          </a:p>
          <a:p>
            <a:pPr lvl="1"/>
            <a:r>
              <a:rPr lang="en-US" dirty="0"/>
              <a:t>Wires also known as “nets” or “signals”</a:t>
            </a:r>
          </a:p>
          <a:p>
            <a:pPr lvl="1"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	wire S_, </a:t>
            </a:r>
            <a:r>
              <a:rPr lang="en-US" b="1" dirty="0" err="1">
                <a:solidFill>
                  <a:srgbClr val="FF3300"/>
                </a:solidFill>
                <a:latin typeface="Courier" pitchFamily="1" charset="0"/>
              </a:rPr>
              <a:t>AnS</a:t>
            </a: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_, </a:t>
            </a:r>
            <a:r>
              <a:rPr lang="en-US" b="1" dirty="0" err="1">
                <a:solidFill>
                  <a:srgbClr val="FF3300"/>
                </a:solidFill>
                <a:latin typeface="Courier" pitchFamily="1" charset="0"/>
              </a:rPr>
              <a:t>BnS</a:t>
            </a: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;</a:t>
            </a:r>
          </a:p>
          <a:p>
            <a:r>
              <a:rPr lang="en-US" dirty="0"/>
              <a:t>Implementation: primitive and module instantiations</a:t>
            </a:r>
            <a:endParaRPr lang="en-US" b="1" dirty="0">
              <a:solidFill>
                <a:srgbClr val="FF3300"/>
              </a:solidFill>
              <a:latin typeface="Courier" pitchFamily="1" charset="0"/>
            </a:endParaRPr>
          </a:p>
          <a:p>
            <a:pPr lvl="1"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	and (</a:t>
            </a:r>
            <a:r>
              <a:rPr lang="en-US" b="1" dirty="0" err="1">
                <a:solidFill>
                  <a:srgbClr val="FF3300"/>
                </a:solidFill>
                <a:latin typeface="Courier" pitchFamily="1" charset="0"/>
              </a:rPr>
              <a:t>AnS</a:t>
            </a: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_, A, S_);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4A615-6DF9-4572-A1FB-E1B1A0C03292}" type="slidenum">
              <a:rPr lang="en-US"/>
              <a:pPr/>
              <a:t>24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Verilog Module Example</a:t>
            </a:r>
          </a:p>
        </p:txBody>
      </p:sp>
      <p:sp>
        <p:nvSpPr>
          <p:cNvPr id="292868" name="Rectangle 4"/>
          <p:cNvSpPr>
            <a:spLocks noChangeArrowheads="1"/>
          </p:cNvSpPr>
          <p:nvPr/>
        </p:nvSpPr>
        <p:spPr bwMode="auto">
          <a:xfrm>
            <a:off x="76200" y="1600200"/>
            <a:ext cx="3994150" cy="3683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module mux2to1(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	input S, A, B,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	output O );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	wire S_, AnS_, BnS;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	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	not (S_, S);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	and (AnS_, A, S_);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	and (BnS, B, S);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	or (O, AnS_, BnS);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endmodule</a:t>
            </a:r>
          </a:p>
        </p:txBody>
      </p:sp>
      <p:grpSp>
        <p:nvGrpSpPr>
          <p:cNvPr id="292869" name="Group 5"/>
          <p:cNvGrpSpPr>
            <a:grpSpLocks/>
          </p:cNvGrpSpPr>
          <p:nvPr/>
        </p:nvGrpSpPr>
        <p:grpSpPr bwMode="auto">
          <a:xfrm>
            <a:off x="5638800" y="2362200"/>
            <a:ext cx="2541588" cy="1676400"/>
            <a:chOff x="576" y="2784"/>
            <a:chExt cx="1601" cy="1056"/>
          </a:xfrm>
        </p:grpSpPr>
        <p:sp>
          <p:nvSpPr>
            <p:cNvPr id="292870" name="Rectangle 6"/>
            <p:cNvSpPr>
              <a:spLocks noChangeArrowheads="1"/>
            </p:cNvSpPr>
            <p:nvPr/>
          </p:nvSpPr>
          <p:spPr bwMode="auto">
            <a:xfrm>
              <a:off x="864" y="3072"/>
              <a:ext cx="1056" cy="768"/>
            </a:xfrm>
            <a:prstGeom prst="rect">
              <a:avLst/>
            </a:prstGeom>
            <a:solidFill>
              <a:srgbClr val="D5D5D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1" name="AutoShape 7"/>
            <p:cNvSpPr>
              <a:spLocks noChangeArrowheads="1"/>
            </p:cNvSpPr>
            <p:nvPr/>
          </p:nvSpPr>
          <p:spPr bwMode="auto">
            <a:xfrm>
              <a:off x="1152" y="3552"/>
              <a:ext cx="192" cy="192"/>
            </a:xfrm>
            <a:prstGeom prst="flowChartDelay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2" name="AutoShape 8"/>
            <p:cNvSpPr>
              <a:spLocks noChangeArrowheads="1"/>
            </p:cNvSpPr>
            <p:nvPr/>
          </p:nvSpPr>
          <p:spPr bwMode="auto">
            <a:xfrm>
              <a:off x="1152" y="3168"/>
              <a:ext cx="192" cy="192"/>
            </a:xfrm>
            <a:prstGeom prst="flowChartDelay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3" name="AutoShape 9"/>
            <p:cNvSpPr>
              <a:spLocks noChangeArrowheads="1"/>
            </p:cNvSpPr>
            <p:nvPr/>
          </p:nvSpPr>
          <p:spPr bwMode="auto">
            <a:xfrm>
              <a:off x="1056" y="3168"/>
              <a:ext cx="96" cy="96"/>
            </a:xfrm>
            <a:prstGeom prst="flowChartConnector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4" name="Arc 10"/>
            <p:cNvSpPr>
              <a:spLocks/>
            </p:cNvSpPr>
            <p:nvPr/>
          </p:nvSpPr>
          <p:spPr bwMode="auto">
            <a:xfrm>
              <a:off x="1584" y="3360"/>
              <a:ext cx="284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2F4C2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5" name="Arc 11"/>
            <p:cNvSpPr>
              <a:spLocks/>
            </p:cNvSpPr>
            <p:nvPr/>
          </p:nvSpPr>
          <p:spPr bwMode="auto">
            <a:xfrm flipV="1">
              <a:off x="1584" y="3456"/>
              <a:ext cx="284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52F4C2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6" name="Arc 12"/>
            <p:cNvSpPr>
              <a:spLocks/>
            </p:cNvSpPr>
            <p:nvPr/>
          </p:nvSpPr>
          <p:spPr bwMode="auto">
            <a:xfrm>
              <a:off x="1584" y="3360"/>
              <a:ext cx="92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5D5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7" name="Arc 13"/>
            <p:cNvSpPr>
              <a:spLocks/>
            </p:cNvSpPr>
            <p:nvPr/>
          </p:nvSpPr>
          <p:spPr bwMode="auto">
            <a:xfrm flipV="1">
              <a:off x="1584" y="3456"/>
              <a:ext cx="92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5D5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8" name="Line 14"/>
            <p:cNvSpPr>
              <a:spLocks noChangeShapeType="1"/>
            </p:cNvSpPr>
            <p:nvPr/>
          </p:nvSpPr>
          <p:spPr bwMode="auto">
            <a:xfrm flipH="1">
              <a:off x="1344" y="3264"/>
              <a:ext cx="19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9" name="Line 15"/>
            <p:cNvSpPr>
              <a:spLocks noChangeShapeType="1"/>
            </p:cNvSpPr>
            <p:nvPr/>
          </p:nvSpPr>
          <p:spPr bwMode="auto">
            <a:xfrm flipH="1">
              <a:off x="1344" y="3648"/>
              <a:ext cx="19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0" name="Line 16"/>
            <p:cNvSpPr>
              <a:spLocks noChangeShapeType="1"/>
            </p:cNvSpPr>
            <p:nvPr/>
          </p:nvSpPr>
          <p:spPr bwMode="auto">
            <a:xfrm flipH="1">
              <a:off x="1872" y="3456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1" name="Line 17"/>
            <p:cNvSpPr>
              <a:spLocks noChangeShapeType="1"/>
            </p:cNvSpPr>
            <p:nvPr/>
          </p:nvSpPr>
          <p:spPr bwMode="auto">
            <a:xfrm flipH="1">
              <a:off x="672" y="3696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2" name="Line 18"/>
            <p:cNvSpPr>
              <a:spLocks noChangeShapeType="1"/>
            </p:cNvSpPr>
            <p:nvPr/>
          </p:nvSpPr>
          <p:spPr bwMode="auto">
            <a:xfrm flipH="1">
              <a:off x="672" y="3312"/>
              <a:ext cx="4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3" name="Line 19"/>
            <p:cNvSpPr>
              <a:spLocks noChangeShapeType="1"/>
            </p:cNvSpPr>
            <p:nvPr/>
          </p:nvSpPr>
          <p:spPr bwMode="auto">
            <a:xfrm flipH="1">
              <a:off x="960" y="3216"/>
              <a:ext cx="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4" name="Line 20"/>
            <p:cNvSpPr>
              <a:spLocks noChangeShapeType="1"/>
            </p:cNvSpPr>
            <p:nvPr/>
          </p:nvSpPr>
          <p:spPr bwMode="auto">
            <a:xfrm>
              <a:off x="960" y="2832"/>
              <a:ext cx="0" cy="76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5" name="Line 21"/>
            <p:cNvSpPr>
              <a:spLocks noChangeShapeType="1"/>
            </p:cNvSpPr>
            <p:nvPr/>
          </p:nvSpPr>
          <p:spPr bwMode="auto">
            <a:xfrm flipH="1">
              <a:off x="960" y="3600"/>
              <a:ext cx="19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6" name="Rectangle 22"/>
            <p:cNvSpPr>
              <a:spLocks noChangeArrowheads="1"/>
            </p:cNvSpPr>
            <p:nvPr/>
          </p:nvSpPr>
          <p:spPr bwMode="auto">
            <a:xfrm>
              <a:off x="929" y="2784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FD0002"/>
                  </a:solidFill>
                </a:rPr>
                <a:t>S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92887" name="Rectangle 23"/>
            <p:cNvSpPr>
              <a:spLocks noChangeArrowheads="1"/>
            </p:cNvSpPr>
            <p:nvPr/>
          </p:nvSpPr>
          <p:spPr bwMode="auto">
            <a:xfrm>
              <a:off x="1937" y="3216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FD0002"/>
                  </a:solidFill>
                </a:rPr>
                <a:t>O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92888" name="Rectangle 24"/>
            <p:cNvSpPr>
              <a:spLocks noChangeArrowheads="1"/>
            </p:cNvSpPr>
            <p:nvPr/>
          </p:nvSpPr>
          <p:spPr bwMode="auto">
            <a:xfrm>
              <a:off x="576" y="3456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FD0002"/>
                  </a:solidFill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92889" name="Rectangle 25"/>
            <p:cNvSpPr>
              <a:spLocks noChangeArrowheads="1"/>
            </p:cNvSpPr>
            <p:nvPr/>
          </p:nvSpPr>
          <p:spPr bwMode="auto">
            <a:xfrm>
              <a:off x="576" y="3072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FD0002"/>
                  </a:solidFill>
                </a:rPr>
                <a:t>A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92890" name="Freeform 26"/>
            <p:cNvSpPr>
              <a:spLocks/>
            </p:cNvSpPr>
            <p:nvPr/>
          </p:nvSpPr>
          <p:spPr bwMode="auto">
            <a:xfrm>
              <a:off x="1536" y="3264"/>
              <a:ext cx="144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4"/>
                </a:cxn>
                <a:cxn ang="0">
                  <a:pos x="96" y="144"/>
                </a:cxn>
              </a:cxnLst>
              <a:rect l="0" t="0" r="r" b="b"/>
              <a:pathLst>
                <a:path w="96" h="144">
                  <a:moveTo>
                    <a:pt x="0" y="0"/>
                  </a:moveTo>
                  <a:lnTo>
                    <a:pt x="0" y="144"/>
                  </a:lnTo>
                  <a:lnTo>
                    <a:pt x="96" y="14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2891" name="Freeform 27"/>
            <p:cNvSpPr>
              <a:spLocks/>
            </p:cNvSpPr>
            <p:nvPr/>
          </p:nvSpPr>
          <p:spPr bwMode="auto">
            <a:xfrm flipV="1">
              <a:off x="1536" y="3504"/>
              <a:ext cx="144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4"/>
                </a:cxn>
                <a:cxn ang="0">
                  <a:pos x="96" y="144"/>
                </a:cxn>
              </a:cxnLst>
              <a:rect l="0" t="0" r="r" b="b"/>
              <a:pathLst>
                <a:path w="96" h="144">
                  <a:moveTo>
                    <a:pt x="0" y="0"/>
                  </a:moveTo>
                  <a:lnTo>
                    <a:pt x="0" y="144"/>
                  </a:lnTo>
                  <a:lnTo>
                    <a:pt x="96" y="14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92892" name="Line 28"/>
          <p:cNvSpPr>
            <a:spLocks noChangeShapeType="1"/>
          </p:cNvSpPr>
          <p:nvPr/>
        </p:nvSpPr>
        <p:spPr bwMode="auto">
          <a:xfrm flipV="1">
            <a:off x="3733800" y="3276600"/>
            <a:ext cx="2819400" cy="60960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2893" name="Line 29"/>
          <p:cNvSpPr>
            <a:spLocks noChangeShapeType="1"/>
          </p:cNvSpPr>
          <p:nvPr/>
        </p:nvSpPr>
        <p:spPr bwMode="auto">
          <a:xfrm flipV="1">
            <a:off x="3581400" y="3886200"/>
            <a:ext cx="2971800" cy="45720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92894" name="Group 30"/>
          <p:cNvGrpSpPr>
            <a:grpSpLocks/>
          </p:cNvGrpSpPr>
          <p:nvPr/>
        </p:nvGrpSpPr>
        <p:grpSpPr bwMode="auto">
          <a:xfrm>
            <a:off x="3886200" y="3581400"/>
            <a:ext cx="3581400" cy="1143000"/>
            <a:chOff x="2448" y="2928"/>
            <a:chExt cx="2256" cy="720"/>
          </a:xfrm>
        </p:grpSpPr>
        <p:sp>
          <p:nvSpPr>
            <p:cNvPr id="292895" name="Line 31"/>
            <p:cNvSpPr>
              <a:spLocks noChangeShapeType="1"/>
            </p:cNvSpPr>
            <p:nvPr/>
          </p:nvSpPr>
          <p:spPr bwMode="auto">
            <a:xfrm flipV="1">
              <a:off x="2448" y="3360"/>
              <a:ext cx="2112" cy="288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2896" name="Line 32"/>
            <p:cNvSpPr>
              <a:spLocks noChangeShapeType="1"/>
            </p:cNvSpPr>
            <p:nvPr/>
          </p:nvSpPr>
          <p:spPr bwMode="auto">
            <a:xfrm flipV="1">
              <a:off x="4560" y="2928"/>
              <a:ext cx="144" cy="432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92897" name="Group 33"/>
          <p:cNvGrpSpPr>
            <a:grpSpLocks/>
          </p:cNvGrpSpPr>
          <p:nvPr/>
        </p:nvGrpSpPr>
        <p:grpSpPr bwMode="auto">
          <a:xfrm>
            <a:off x="2895600" y="2590800"/>
            <a:ext cx="3505200" cy="1066800"/>
            <a:chOff x="1824" y="2304"/>
            <a:chExt cx="2208" cy="672"/>
          </a:xfrm>
        </p:grpSpPr>
        <p:sp>
          <p:nvSpPr>
            <p:cNvPr id="292898" name="Line 34"/>
            <p:cNvSpPr>
              <a:spLocks noChangeShapeType="1"/>
            </p:cNvSpPr>
            <p:nvPr/>
          </p:nvSpPr>
          <p:spPr bwMode="auto">
            <a:xfrm flipV="1">
              <a:off x="1824" y="2304"/>
              <a:ext cx="1824" cy="672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2899" name="Line 35"/>
            <p:cNvSpPr>
              <a:spLocks noChangeShapeType="1"/>
            </p:cNvSpPr>
            <p:nvPr/>
          </p:nvSpPr>
          <p:spPr bwMode="auto">
            <a:xfrm>
              <a:off x="3648" y="2304"/>
              <a:ext cx="384" cy="240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9A60BE-50D1-4D32-BEA9-330D35CB73B8}" type="slidenum">
              <a:rPr lang="en-US"/>
              <a:pPr/>
              <a:t>25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Verilog Example</a:t>
            </a:r>
          </a:p>
        </p:txBody>
      </p:sp>
      <p:sp>
        <p:nvSpPr>
          <p:cNvPr id="233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676400"/>
          </a:xfrm>
        </p:spPr>
        <p:txBody>
          <a:bodyPr/>
          <a:lstStyle/>
          <a:p>
            <a:r>
              <a:rPr lang="en-US"/>
              <a:t>Build up more complex modules using simpler modules</a:t>
            </a:r>
          </a:p>
          <a:p>
            <a:r>
              <a:rPr lang="en-US"/>
              <a:t>Example: 4-bit wide mux from four 1-bit muxes</a:t>
            </a:r>
          </a:p>
          <a:p>
            <a:pPr lvl="1"/>
            <a:r>
              <a:rPr lang="en-US"/>
              <a:t>Again, just “drawing” boxes and wires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762000" y="2438400"/>
            <a:ext cx="5724644" cy="375487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module mux2to1_4(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	input [3:0] A,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   input [3:0] B,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	input </a:t>
            </a:r>
            <a:r>
              <a:rPr lang="en-US" sz="2000" b="1" dirty="0" err="1">
                <a:solidFill>
                  <a:srgbClr val="000000"/>
                </a:solidFill>
                <a:latin typeface="Courier" pitchFamily="1" charset="0"/>
              </a:rPr>
              <a:t>Sel</a:t>
            </a: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,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	output [3:0] O );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endParaRPr lang="en-US" sz="2000" b="1" dirty="0">
              <a:solidFill>
                <a:srgbClr val="000000"/>
              </a:solidFill>
              <a:latin typeface="Courier" pitchFamily="1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	mux2to1 mux0 (</a:t>
            </a:r>
            <a:r>
              <a:rPr lang="en-US" sz="2000" b="1" dirty="0" err="1">
                <a:solidFill>
                  <a:srgbClr val="000000"/>
                </a:solidFill>
                <a:latin typeface="Courier" pitchFamily="1" charset="0"/>
              </a:rPr>
              <a:t>Sel</a:t>
            </a: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, A[0], B[0], O[0]);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	mux2to1 mux1 (</a:t>
            </a:r>
            <a:r>
              <a:rPr lang="en-US" sz="2000" b="1" dirty="0" err="1">
                <a:solidFill>
                  <a:srgbClr val="000000"/>
                </a:solidFill>
                <a:latin typeface="Courier" pitchFamily="1" charset="0"/>
              </a:rPr>
              <a:t>Sel</a:t>
            </a: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, A[1], B[1], O[1]);	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	mux2to1 mux2 (</a:t>
            </a:r>
            <a:r>
              <a:rPr lang="en-US" sz="2000" b="1" dirty="0" err="1">
                <a:solidFill>
                  <a:srgbClr val="000000"/>
                </a:solidFill>
                <a:latin typeface="Courier" pitchFamily="1" charset="0"/>
              </a:rPr>
              <a:t>Sel</a:t>
            </a: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, A[2], B[2], O[2]);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	mux2to1 mux3 (</a:t>
            </a:r>
            <a:r>
              <a:rPr lang="en-US" sz="2000" b="1" dirty="0" err="1">
                <a:solidFill>
                  <a:srgbClr val="000000"/>
                </a:solidFill>
                <a:latin typeface="Courier" pitchFamily="1" charset="0"/>
              </a:rPr>
              <a:t>Sel</a:t>
            </a: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, A[3], B[3], O[3</a:t>
            </a:r>
            <a:r>
              <a:rPr lang="en-US" sz="2000" b="1" dirty="0" smtClean="0">
                <a:solidFill>
                  <a:srgbClr val="000000"/>
                </a:solidFill>
                <a:latin typeface="Courier" pitchFamily="1" charset="0"/>
              </a:rPr>
              <a:t>]);</a:t>
            </a:r>
            <a:endParaRPr lang="en-US" sz="2000" b="1" dirty="0">
              <a:solidFill>
                <a:srgbClr val="000000"/>
              </a:solidFill>
              <a:latin typeface="Courier" pitchFamily="1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 err="1">
                <a:solidFill>
                  <a:srgbClr val="000000"/>
                </a:solidFill>
                <a:latin typeface="Courier" pitchFamily="1" charset="0"/>
              </a:rPr>
              <a:t>endmodule</a:t>
            </a:r>
            <a:endParaRPr lang="en-US" sz="2000" b="1" dirty="0">
              <a:solidFill>
                <a:srgbClr val="000000"/>
              </a:solidFill>
              <a:latin typeface="Courier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9A60BE-50D1-4D32-BEA9-330D35CB73B8}" type="slidenum">
              <a:rPr lang="en-US"/>
              <a:pPr/>
              <a:t>26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Instances</a:t>
            </a:r>
            <a:endParaRPr lang="en-US" dirty="0"/>
          </a:p>
        </p:txBody>
      </p:sp>
      <p:sp>
        <p:nvSpPr>
          <p:cNvPr id="233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676400"/>
          </a:xfrm>
        </p:spPr>
        <p:txBody>
          <a:bodyPr/>
          <a:lstStyle/>
          <a:p>
            <a:r>
              <a:rPr lang="en-US" dirty="0" smtClean="0"/>
              <a:t>Need several instances with similar connections ?</a:t>
            </a:r>
            <a:endParaRPr lang="en-US" dirty="0"/>
          </a:p>
          <a:p>
            <a:r>
              <a:rPr lang="en-US" dirty="0" smtClean="0"/>
              <a:t>Can create an array of instances</a:t>
            </a: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762000" y="2438400"/>
            <a:ext cx="6781800" cy="510909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m</a:t>
            </a:r>
            <a:r>
              <a:rPr lang="en-US" sz="2000" b="1" dirty="0" smtClean="0">
                <a:solidFill>
                  <a:srgbClr val="000000"/>
                </a:solidFill>
                <a:latin typeface="Courier" pitchFamily="1" charset="0"/>
              </a:rPr>
              <a:t>odule </a:t>
            </a:r>
            <a:r>
              <a:rPr lang="en-US" sz="2000" b="1" dirty="0" err="1" smtClean="0">
                <a:solidFill>
                  <a:srgbClr val="000000"/>
                </a:solidFill>
                <a:latin typeface="Courier" pitchFamily="1" charset="0"/>
              </a:rPr>
              <a:t>array_of_xor</a:t>
            </a:r>
            <a:r>
              <a:rPr lang="en-US" sz="2000" b="1" dirty="0" smtClean="0">
                <a:solidFill>
                  <a:srgbClr val="000000"/>
                </a:solidFill>
                <a:latin typeface="Courier" pitchFamily="1" charset="0"/>
              </a:rPr>
              <a:t>(y, a, b);</a:t>
            </a:r>
            <a:endParaRPr lang="en-US" sz="2000" b="1" dirty="0">
              <a:solidFill>
                <a:srgbClr val="000000"/>
              </a:solidFill>
              <a:latin typeface="Courier" pitchFamily="1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" pitchFamily="1" charset="0"/>
              </a:rPr>
              <a:t>input [3:0] </a:t>
            </a:r>
            <a:r>
              <a:rPr lang="en-US" sz="2000" b="1" dirty="0" err="1" smtClean="0">
                <a:solidFill>
                  <a:srgbClr val="000000"/>
                </a:solidFill>
                <a:latin typeface="Courier" pitchFamily="1" charset="0"/>
              </a:rPr>
              <a:t>a,b</a:t>
            </a:r>
            <a:r>
              <a:rPr lang="en-US" sz="2000" b="1" dirty="0" smtClean="0">
                <a:solidFill>
                  <a:srgbClr val="000000"/>
                </a:solidFill>
                <a:latin typeface="Courier" pitchFamily="1" charset="0"/>
              </a:rPr>
              <a:t>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>
                <a:solidFill>
                  <a:srgbClr val="000000"/>
                </a:solidFill>
                <a:latin typeface="Courier" pitchFamily="1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" pitchFamily="1" charset="0"/>
              </a:rPr>
              <a:t>output [3:0] y;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 err="1">
                <a:solidFill>
                  <a:srgbClr val="000000"/>
                </a:solidFill>
                <a:latin typeface="Courier" pitchFamily="1" charset="0"/>
              </a:rPr>
              <a:t>x</a:t>
            </a:r>
            <a:r>
              <a:rPr lang="en-US" sz="2000" b="1" dirty="0" err="1" smtClean="0">
                <a:solidFill>
                  <a:srgbClr val="000000"/>
                </a:solidFill>
                <a:latin typeface="Courier" pitchFamily="1" charset="0"/>
              </a:rPr>
              <a:t>or</a:t>
            </a:r>
            <a:r>
              <a:rPr lang="en-US" sz="2000" b="1" dirty="0" smtClean="0">
                <a:solidFill>
                  <a:srgbClr val="000000"/>
                </a:solidFill>
                <a:latin typeface="Courier" pitchFamily="1" charset="0"/>
              </a:rPr>
              <a:t> x3 (y[3], a[3], b[3]);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 err="1" smtClean="0">
                <a:solidFill>
                  <a:srgbClr val="000000"/>
                </a:solidFill>
                <a:latin typeface="Courier" pitchFamily="1" charset="0"/>
              </a:rPr>
              <a:t>xor</a:t>
            </a:r>
            <a:r>
              <a:rPr lang="en-US" sz="2000" b="1" dirty="0" smtClean="0">
                <a:solidFill>
                  <a:srgbClr val="000000"/>
                </a:solidFill>
                <a:latin typeface="Courier" pitchFamily="1" charset="0"/>
              </a:rPr>
              <a:t> x2 (y[2], a[2], b[2]);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 err="1" smtClean="0">
                <a:solidFill>
                  <a:srgbClr val="000000"/>
                </a:solidFill>
                <a:latin typeface="Courier" pitchFamily="1" charset="0"/>
              </a:rPr>
              <a:t>xor</a:t>
            </a:r>
            <a:r>
              <a:rPr lang="en-US" sz="2000" b="1" dirty="0" smtClean="0">
                <a:solidFill>
                  <a:srgbClr val="000000"/>
                </a:solidFill>
                <a:latin typeface="Courier" pitchFamily="1" charset="0"/>
              </a:rPr>
              <a:t> x1 (y[1], a[1], b[1]);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 err="1" smtClean="0">
                <a:solidFill>
                  <a:srgbClr val="000000"/>
                </a:solidFill>
                <a:latin typeface="Courier" pitchFamily="1" charset="0"/>
              </a:rPr>
              <a:t>xor</a:t>
            </a:r>
            <a:r>
              <a:rPr lang="en-US" sz="2000" b="1" dirty="0" smtClean="0">
                <a:solidFill>
                  <a:srgbClr val="000000"/>
                </a:solidFill>
                <a:latin typeface="Courier" pitchFamily="1" charset="0"/>
              </a:rPr>
              <a:t> x0 (y[0], a[0], b[0]);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endParaRPr lang="en-US" sz="2000" b="1" dirty="0" smtClean="0">
              <a:solidFill>
                <a:srgbClr val="000000"/>
              </a:solidFill>
              <a:latin typeface="Courier" pitchFamily="1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 smtClean="0">
                <a:solidFill>
                  <a:srgbClr val="000000"/>
                </a:solidFill>
                <a:latin typeface="Courier" pitchFamily="1" charset="0"/>
              </a:rPr>
              <a:t>//Alternate</a:t>
            </a:r>
            <a:endParaRPr lang="en-US" sz="2000" b="1" dirty="0">
              <a:solidFill>
                <a:srgbClr val="000000"/>
              </a:solidFill>
              <a:latin typeface="Courier" pitchFamily="1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 err="1">
                <a:solidFill>
                  <a:srgbClr val="000000"/>
                </a:solidFill>
                <a:latin typeface="Courier" pitchFamily="1" charset="0"/>
              </a:rPr>
              <a:t>x</a:t>
            </a:r>
            <a:r>
              <a:rPr lang="en-US" sz="2000" b="1" dirty="0" err="1" smtClean="0">
                <a:solidFill>
                  <a:srgbClr val="000000"/>
                </a:solidFill>
                <a:latin typeface="Courier" pitchFamily="1" charset="0"/>
              </a:rPr>
              <a:t>or</a:t>
            </a:r>
            <a:r>
              <a:rPr lang="en-US" sz="2000" b="1" dirty="0" smtClean="0">
                <a:solidFill>
                  <a:srgbClr val="000000"/>
                </a:solidFill>
                <a:latin typeface="Courier" pitchFamily="1" charset="0"/>
              </a:rPr>
              <a:t> X_ALL [3:0] (y[3:0], a[3:0], b[3:0]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endParaRPr lang="en-US" sz="2000" b="1" dirty="0" smtClean="0">
              <a:solidFill>
                <a:srgbClr val="000000"/>
              </a:solidFill>
              <a:latin typeface="Courier" pitchFamily="1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 dirty="0" err="1" smtClean="0">
                <a:solidFill>
                  <a:srgbClr val="000000"/>
                </a:solidFill>
                <a:latin typeface="Courier" pitchFamily="1" charset="0"/>
              </a:rPr>
              <a:t>endmodule</a:t>
            </a:r>
            <a:endParaRPr lang="en-US" sz="2000" b="1" dirty="0" smtClean="0">
              <a:solidFill>
                <a:srgbClr val="000000"/>
              </a:solidFill>
              <a:latin typeface="Courier" pitchFamily="1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endParaRPr lang="en-US" sz="2000" b="1" dirty="0">
              <a:solidFill>
                <a:srgbClr val="000000"/>
              </a:solidFill>
              <a:latin typeface="Courier" pitchFamily="1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endParaRPr lang="en-US" sz="2000" b="1" dirty="0" smtClean="0">
              <a:solidFill>
                <a:srgbClr val="000000"/>
              </a:solidFill>
              <a:latin typeface="Courier" pitchFamily="1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endParaRPr lang="en-US" sz="2000" b="1" dirty="0">
              <a:solidFill>
                <a:srgbClr val="000000"/>
              </a:solidFill>
              <a:latin typeface="Courier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F292D9-1B4F-4F9E-AF6F-99EDCE257E35}" type="slidenum">
              <a:rPr lang="en-US"/>
              <a:pPr/>
              <a:t>27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Connections by Name</a:t>
            </a:r>
          </a:p>
        </p:txBody>
      </p:sp>
      <p:sp>
        <p:nvSpPr>
          <p:cNvPr id="262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(should) specify module connections by name</a:t>
            </a:r>
          </a:p>
          <a:p>
            <a:pPr lvl="1"/>
            <a:r>
              <a:rPr lang="en-US" dirty="0"/>
              <a:t>Helps keep the bugs away</a:t>
            </a:r>
          </a:p>
          <a:p>
            <a:pPr lvl="1"/>
            <a:r>
              <a:rPr lang="en-US" dirty="0"/>
              <a:t>Example</a:t>
            </a:r>
          </a:p>
          <a:p>
            <a:pPr lvl="1">
              <a:buFontTx/>
              <a:buNone/>
            </a:pPr>
            <a:r>
              <a:rPr lang="en-US" sz="1800" b="1" dirty="0">
                <a:solidFill>
                  <a:srgbClr val="FF3300"/>
                </a:solidFill>
                <a:latin typeface="Courier" pitchFamily="1" charset="0"/>
              </a:rPr>
              <a:t>mux2to1 mux1 (.A (A[1])</a:t>
            </a:r>
          </a:p>
          <a:p>
            <a:pPr lvl="1">
              <a:buFontTx/>
              <a:buNone/>
            </a:pPr>
            <a:r>
              <a:rPr lang="en-US" sz="1800" b="1" dirty="0">
                <a:solidFill>
                  <a:srgbClr val="FF3300"/>
                </a:solidFill>
                <a:latin typeface="Courier" pitchFamily="1" charset="0"/>
              </a:rPr>
              <a:t>              .B (B[1]),</a:t>
            </a:r>
          </a:p>
          <a:p>
            <a:pPr lvl="1">
              <a:buFontTx/>
              <a:buNone/>
            </a:pPr>
            <a:r>
              <a:rPr lang="en-US" sz="1800" b="1" dirty="0">
                <a:solidFill>
                  <a:srgbClr val="FF3300"/>
                </a:solidFill>
                <a:latin typeface="Courier" pitchFamily="1" charset="0"/>
              </a:rPr>
              <a:t>              .O (O[1]),</a:t>
            </a:r>
          </a:p>
          <a:p>
            <a:pPr lvl="1">
              <a:buFontTx/>
              <a:buNone/>
            </a:pPr>
            <a:r>
              <a:rPr lang="en-US" sz="1800" b="1" dirty="0">
                <a:solidFill>
                  <a:srgbClr val="FF3300"/>
                </a:solidFill>
                <a:latin typeface="Courier" pitchFamily="1" charset="0"/>
              </a:rPr>
              <a:t>              .S (</a:t>
            </a:r>
            <a:r>
              <a:rPr lang="en-US" sz="1800" b="1" dirty="0" err="1">
                <a:solidFill>
                  <a:srgbClr val="FF3300"/>
                </a:solidFill>
                <a:latin typeface="Courier" pitchFamily="1" charset="0"/>
              </a:rPr>
              <a:t>Sel</a:t>
            </a:r>
            <a:r>
              <a:rPr lang="en-US" sz="1800" b="1" dirty="0">
                <a:solidFill>
                  <a:srgbClr val="FF3300"/>
                </a:solidFill>
                <a:latin typeface="Courier" pitchFamily="1" charset="0"/>
              </a:rPr>
              <a:t>)   );</a:t>
            </a:r>
          </a:p>
          <a:p>
            <a:pPr lvl="1"/>
            <a:r>
              <a:rPr lang="en-US" dirty="0"/>
              <a:t>Verilog won’t complain about the order (but it is still poor practice to mix them up):</a:t>
            </a:r>
            <a:endParaRPr lang="en-US" sz="1800" b="1" dirty="0">
              <a:solidFill>
                <a:srgbClr val="FF3300"/>
              </a:solidFill>
              <a:latin typeface="Courier" pitchFamily="1" charset="0"/>
            </a:endParaRPr>
          </a:p>
          <a:p>
            <a:pPr lvl="1">
              <a:buFontTx/>
              <a:buNone/>
            </a:pPr>
            <a:endParaRPr lang="en-US" sz="1800" b="1" dirty="0">
              <a:solidFill>
                <a:srgbClr val="FF3300"/>
              </a:solidFill>
              <a:latin typeface="Courier" pitchFamily="1" charset="0"/>
            </a:endParaRPr>
          </a:p>
          <a:p>
            <a:pPr lvl="1">
              <a:buFontTx/>
              <a:buNone/>
            </a:pPr>
            <a:endParaRPr lang="en-US" b="1" dirty="0">
              <a:solidFill>
                <a:srgbClr val="FF3300"/>
              </a:solidFill>
              <a:latin typeface="Courier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97A4C-2E31-4007-A70A-D69AC553AB48}" type="slidenum">
              <a:rPr lang="en-US"/>
              <a:pPr/>
              <a:t>28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Wire and Vector Assignment</a:t>
            </a:r>
          </a:p>
        </p:txBody>
      </p:sp>
      <p:sp>
        <p:nvSpPr>
          <p:cNvPr id="291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029200"/>
          </a:xfrm>
        </p:spPr>
        <p:txBody>
          <a:bodyPr/>
          <a:lstStyle/>
          <a:p>
            <a:r>
              <a:rPr lang="en-US" dirty="0"/>
              <a:t>Wire assignment: “continuous assignment”</a:t>
            </a:r>
          </a:p>
          <a:p>
            <a:pPr lvl="1"/>
            <a:r>
              <a:rPr lang="en-US" dirty="0"/>
              <a:t>Connect combinational logic block or other wire to wire input</a:t>
            </a:r>
          </a:p>
          <a:p>
            <a:pPr lvl="1"/>
            <a:r>
              <a:rPr lang="en-US" b="1" dirty="0"/>
              <a:t>Order of statements not important to Verilog</a:t>
            </a:r>
            <a:r>
              <a:rPr lang="en-US" dirty="0"/>
              <a:t>, executed totally in parallel</a:t>
            </a:r>
          </a:p>
          <a:p>
            <a:pPr lvl="1"/>
            <a:r>
              <a:rPr lang="en-US" dirty="0"/>
              <a:t>But order of statements can be important to clarity of thought!</a:t>
            </a:r>
          </a:p>
          <a:p>
            <a:pPr lvl="1"/>
            <a:r>
              <a:rPr lang="en-US" dirty="0"/>
              <a:t>When right-hand-side changes, it immediately flows through to left</a:t>
            </a:r>
          </a:p>
          <a:p>
            <a:pPr lvl="1"/>
            <a:r>
              <a:rPr lang="en-US" dirty="0"/>
              <a:t>Designated by the keyword </a:t>
            </a:r>
            <a:r>
              <a:rPr lang="en-US" b="1" dirty="0" smtClean="0">
                <a:solidFill>
                  <a:srgbClr val="FF3300"/>
                </a:solidFill>
                <a:latin typeface="Courier" pitchFamily="1" charset="0"/>
              </a:rPr>
              <a:t>assign (LHS must be a net; RHS has no restrictions)</a:t>
            </a:r>
            <a:endParaRPr lang="en-US" b="1" dirty="0">
              <a:solidFill>
                <a:srgbClr val="FF3300"/>
              </a:solidFill>
              <a:latin typeface="Courier" pitchFamily="1" charset="0"/>
            </a:endParaRPr>
          </a:p>
          <a:p>
            <a:pPr lvl="1"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wire c;</a:t>
            </a:r>
          </a:p>
          <a:p>
            <a:pPr lvl="1"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assign c = a | b;</a:t>
            </a:r>
          </a:p>
          <a:p>
            <a:pPr lvl="1"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wire c = a | b;     // same thing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9C0D90-C8D9-4FD2-BE24-21E232F1BD14}" type="slidenum">
              <a:rPr lang="en-US"/>
              <a:pPr/>
              <a:t>29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Vectors of Wires</a:t>
            </a:r>
          </a:p>
        </p:txBody>
      </p:sp>
      <p:sp>
        <p:nvSpPr>
          <p:cNvPr id="2560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Wire vectors:</a:t>
            </a:r>
          </a:p>
          <a:p>
            <a:pPr>
              <a:buFontTx/>
              <a:buNone/>
            </a:pPr>
            <a:r>
              <a:rPr lang="en-US" sz="2000" b="1">
                <a:solidFill>
                  <a:srgbClr val="FF3300"/>
                </a:solidFill>
                <a:latin typeface="Courier" pitchFamily="1" charset="0"/>
              </a:rPr>
              <a:t>   wire [7:0] W1;     // 8 bits, w1[7] is MSB</a:t>
            </a:r>
          </a:p>
          <a:p>
            <a:pPr lvl="1"/>
            <a:r>
              <a:rPr lang="en-US"/>
              <a:t>Also called “buses”</a:t>
            </a:r>
          </a:p>
          <a:p>
            <a:endParaRPr lang="en-US" sz="2000" b="1">
              <a:solidFill>
                <a:srgbClr val="FF3300"/>
              </a:solidFill>
              <a:latin typeface="Courier" pitchFamily="1" charset="0"/>
            </a:endParaRPr>
          </a:p>
          <a:p>
            <a:r>
              <a:rPr lang="en-US"/>
              <a:t>Operations</a:t>
            </a:r>
          </a:p>
          <a:p>
            <a:pPr lvl="1"/>
            <a:r>
              <a:rPr lang="en-US"/>
              <a:t>Bit select: </a:t>
            </a:r>
            <a:r>
              <a:rPr lang="en-US">
                <a:solidFill>
                  <a:srgbClr val="FF3100"/>
                </a:solidFill>
              </a:rPr>
              <a:t>W1[3]</a:t>
            </a:r>
          </a:p>
          <a:p>
            <a:pPr lvl="1"/>
            <a:r>
              <a:rPr lang="en-US"/>
              <a:t>Range select: </a:t>
            </a:r>
            <a:r>
              <a:rPr lang="en-US">
                <a:solidFill>
                  <a:srgbClr val="FF3100"/>
                </a:solidFill>
              </a:rPr>
              <a:t>W1[3:2]</a:t>
            </a:r>
            <a:endParaRPr lang="en-US"/>
          </a:p>
          <a:p>
            <a:pPr lvl="1"/>
            <a:r>
              <a:rPr lang="en-US"/>
              <a:t>Concatenate:</a:t>
            </a:r>
            <a:endParaRPr lang="en-US" b="1">
              <a:solidFill>
                <a:srgbClr val="FF3300"/>
              </a:solidFill>
              <a:latin typeface="Courier" pitchFamily="1" charset="0"/>
            </a:endParaRPr>
          </a:p>
          <a:p>
            <a:pPr lvl="2">
              <a:buFontTx/>
              <a:buNone/>
            </a:pPr>
            <a:r>
              <a:rPr lang="en-US" b="1">
                <a:solidFill>
                  <a:srgbClr val="FF3100"/>
                </a:solidFill>
                <a:latin typeface="Courier" pitchFamily="1" charset="0"/>
              </a:rPr>
              <a:t>vec = {x, y, z};</a:t>
            </a:r>
          </a:p>
          <a:p>
            <a:pPr lvl="2">
              <a:buFontTx/>
              <a:buNone/>
            </a:pPr>
            <a:r>
              <a:rPr lang="en-US" b="1">
                <a:solidFill>
                  <a:srgbClr val="FF3100"/>
                </a:solidFill>
                <a:latin typeface="Courier" pitchFamily="1" charset="0"/>
              </a:rPr>
              <a:t>{carry, sum} = vec[0:1];</a:t>
            </a:r>
            <a:endParaRPr lang="en-US">
              <a:solidFill>
                <a:srgbClr val="FF3100"/>
              </a:solidFill>
              <a:latin typeface="Courier" pitchFamily="1" charset="0"/>
            </a:endParaRPr>
          </a:p>
          <a:p>
            <a:pPr lvl="1"/>
            <a:r>
              <a:rPr lang="en-US"/>
              <a:t>e.g., swap high and low-order bytes of 16-bit vector</a:t>
            </a:r>
          </a:p>
          <a:p>
            <a:pPr lvl="1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wire [15:0] w1, </a:t>
            </a:r>
            <a:r>
              <a:rPr lang="en-US" b="1">
                <a:solidFill>
                  <a:srgbClr val="FF3100"/>
                </a:solidFill>
                <a:latin typeface="Courier" pitchFamily="1" charset="0"/>
              </a:rPr>
              <a:t>w2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;</a:t>
            </a:r>
          </a:p>
          <a:p>
            <a:pPr lvl="1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assign w2 = {w1[7:0], w1[15:8]}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BCD9D4-DE98-4B8D-AAAD-8EC5256771A6}" type="slidenum">
              <a:rPr lang="en-US"/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Ways to represent hardware:</a:t>
            </a:r>
          </a:p>
        </p:txBody>
      </p:sp>
      <p:sp>
        <p:nvSpPr>
          <p:cNvPr id="3655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Draw schematics</a:t>
            </a:r>
          </a:p>
          <a:p>
            <a:pPr lvl="1"/>
            <a:r>
              <a:rPr lang="en-US"/>
              <a:t>Hand-drawn</a:t>
            </a:r>
          </a:p>
          <a:p>
            <a:pPr lvl="1"/>
            <a:r>
              <a:rPr lang="en-US"/>
              <a:t>Machine-drawn</a:t>
            </a:r>
          </a:p>
          <a:p>
            <a:pPr lvl="1"/>
            <a:endParaRPr lang="en-US"/>
          </a:p>
          <a:p>
            <a:r>
              <a:rPr lang="en-US"/>
              <a:t>Write a netlist</a:t>
            </a:r>
          </a:p>
          <a:p>
            <a:pPr lvl="2"/>
            <a:r>
              <a:rPr lang="en-US"/>
              <a:t>Z52BH I1234 (N123, N234, N4567);</a:t>
            </a:r>
          </a:p>
          <a:p>
            <a:pPr lvl="2"/>
            <a:endParaRPr lang="en-US"/>
          </a:p>
          <a:p>
            <a:r>
              <a:rPr lang="en-US"/>
              <a:t>Write primitive Boolean equations</a:t>
            </a:r>
          </a:p>
          <a:p>
            <a:pPr lvl="2"/>
            <a:r>
              <a:rPr lang="en-US"/>
              <a:t>AAA = abc DEF + ABC def</a:t>
            </a:r>
          </a:p>
          <a:p>
            <a:pPr lvl="2"/>
            <a:endParaRPr lang="en-US"/>
          </a:p>
          <a:p>
            <a:r>
              <a:rPr lang="en-US"/>
              <a:t>Use a Hardware Description Language (HDL)</a:t>
            </a:r>
          </a:p>
          <a:p>
            <a:pPr lvl="2"/>
            <a:r>
              <a:rPr lang="en-US"/>
              <a:t>assign overflow = c31 ^ c32;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375199-3153-4165-8703-D12AEC578289}" type="slidenum">
              <a:rPr lang="en-US"/>
              <a:pPr/>
              <a:t>30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Operators</a:t>
            </a:r>
          </a:p>
        </p:txBody>
      </p:sp>
      <p:sp>
        <p:nvSpPr>
          <p:cNvPr id="294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Operators similar to C or Java</a:t>
            </a:r>
          </a:p>
          <a:p>
            <a:pPr>
              <a:lnSpc>
                <a:spcPct val="90000"/>
              </a:lnSpc>
            </a:pPr>
            <a:r>
              <a:rPr lang="en-US"/>
              <a:t>On wires:</a:t>
            </a:r>
          </a:p>
          <a:p>
            <a:pPr lvl="1">
              <a:lnSpc>
                <a:spcPct val="90000"/>
              </a:lnSpc>
            </a:pPr>
            <a:r>
              <a:rPr lang="en-US"/>
              <a:t>&amp; (and), | (or), ~ (not), ^ (xor)</a:t>
            </a:r>
          </a:p>
          <a:p>
            <a:pPr>
              <a:lnSpc>
                <a:spcPct val="90000"/>
              </a:lnSpc>
            </a:pPr>
            <a:r>
              <a:rPr lang="en-US"/>
              <a:t>On vectors:</a:t>
            </a:r>
          </a:p>
          <a:p>
            <a:pPr lvl="1">
              <a:lnSpc>
                <a:spcPct val="90000"/>
              </a:lnSpc>
            </a:pPr>
            <a:r>
              <a:rPr lang="en-US"/>
              <a:t>&amp;, |, ~, ^ (bit-wise operation on all wires in vector)</a:t>
            </a:r>
          </a:p>
          <a:p>
            <a:pPr lvl="2">
              <a:lnSpc>
                <a:spcPct val="90000"/>
              </a:lnSpc>
            </a:pPr>
            <a:r>
              <a:rPr lang="en-US"/>
              <a:t>E.g., assign vec1 = vec2 &amp; vec3;</a:t>
            </a:r>
          </a:p>
          <a:p>
            <a:pPr lvl="1">
              <a:lnSpc>
                <a:spcPct val="90000"/>
              </a:lnSpc>
            </a:pPr>
            <a:r>
              <a:rPr lang="en-US"/>
              <a:t>&amp;, |, ^ (reduction on the vector)</a:t>
            </a:r>
          </a:p>
          <a:p>
            <a:pPr lvl="2">
              <a:lnSpc>
                <a:spcPct val="90000"/>
              </a:lnSpc>
            </a:pPr>
            <a:r>
              <a:rPr lang="en-US"/>
              <a:t>E.g., assign wire1 = | vec1;</a:t>
            </a:r>
          </a:p>
          <a:p>
            <a:pPr lvl="1">
              <a:lnSpc>
                <a:spcPct val="90000"/>
              </a:lnSpc>
            </a:pPr>
            <a:r>
              <a:rPr lang="en-US"/>
              <a:t>Even ==, != (comparisons) 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US" sz="2400"/>
              <a:t>Can be arbitrarily nested: (a &amp; ~b) | c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84AC9D-88CC-406A-9D7C-8B8885CF84A4}" type="slidenum">
              <a:rPr lang="en-US"/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Operator</a:t>
            </a:r>
          </a:p>
        </p:txBody>
      </p:sp>
      <p:sp>
        <p:nvSpPr>
          <p:cNvPr id="3297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Verilog supports the ?: conditional operator</a:t>
            </a:r>
          </a:p>
          <a:p>
            <a:pPr lvl="1"/>
            <a:r>
              <a:rPr lang="en-US" dirty="0"/>
              <a:t>Just like in C</a:t>
            </a:r>
          </a:p>
          <a:p>
            <a:pPr lvl="1"/>
            <a:r>
              <a:rPr lang="en-US" dirty="0"/>
              <a:t>But much more common in Verilog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Examples:</a:t>
            </a:r>
          </a:p>
          <a:p>
            <a:pPr lvl="1">
              <a:buFontTx/>
              <a:buNone/>
            </a:pPr>
            <a:r>
              <a:rPr lang="en-US" b="1" dirty="0">
                <a:solidFill>
                  <a:srgbClr val="FF3100"/>
                </a:solidFill>
                <a:latin typeface="Courier" pitchFamily="1" charset="0"/>
              </a:rPr>
              <a:t>assign out = S ? B : A</a:t>
            </a:r>
            <a:r>
              <a:rPr lang="en-US" b="1" dirty="0" smtClean="0">
                <a:solidFill>
                  <a:srgbClr val="FF3100"/>
                </a:solidFill>
                <a:latin typeface="Courier" pitchFamily="1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"/>
              </a:rPr>
              <a:t>	  </a:t>
            </a:r>
            <a:r>
              <a:rPr lang="en-US" sz="2000" b="1" dirty="0" smtClean="0">
                <a:solidFill>
                  <a:srgbClr val="FF0000"/>
                </a:solidFill>
                <a:latin typeface="Courier"/>
              </a:rPr>
              <a:t>assign </a:t>
            </a:r>
            <a:r>
              <a:rPr lang="en-US" sz="2000" b="1" dirty="0" err="1" smtClean="0">
                <a:solidFill>
                  <a:srgbClr val="FF0000"/>
                </a:solidFill>
                <a:latin typeface="Courier"/>
              </a:rPr>
              <a:t>mux_out</a:t>
            </a:r>
            <a:r>
              <a:rPr lang="en-US" sz="2000" b="1" dirty="0" smtClean="0">
                <a:solidFill>
                  <a:srgbClr val="FF0000"/>
                </a:solidFill>
                <a:latin typeface="Courier"/>
              </a:rPr>
              <a:t> = </a:t>
            </a:r>
            <a:r>
              <a:rPr lang="en-US" sz="2000" b="1" dirty="0" err="1" smtClean="0">
                <a:solidFill>
                  <a:srgbClr val="FF0000"/>
                </a:solidFill>
                <a:latin typeface="Courier"/>
              </a:rPr>
              <a:t>sel</a:t>
            </a:r>
            <a:r>
              <a:rPr lang="en-US" sz="2000" b="1" dirty="0" smtClean="0">
                <a:solidFill>
                  <a:srgbClr val="FF0000"/>
                </a:solidFill>
                <a:latin typeface="Courier"/>
              </a:rPr>
              <a:t> ? in1 : in0;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"/>
              </a:rPr>
              <a:t>	  assign </a:t>
            </a:r>
            <a:r>
              <a:rPr lang="en-US" sz="2000" b="1" dirty="0" smtClean="0">
                <a:solidFill>
                  <a:srgbClr val="FF0000"/>
                </a:solidFill>
                <a:latin typeface="Courier"/>
              </a:rPr>
              <a:t>and2 = a ? b : 0;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"/>
              </a:rPr>
              <a:t>	  assign </a:t>
            </a:r>
            <a:r>
              <a:rPr lang="en-US" sz="2000" b="1" dirty="0" smtClean="0">
                <a:solidFill>
                  <a:srgbClr val="FF0000"/>
                </a:solidFill>
                <a:latin typeface="Courier"/>
              </a:rPr>
              <a:t>xor2 = in1 ? ~in2 : in2;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"/>
              </a:rPr>
              <a:t>	  assign </a:t>
            </a:r>
            <a:r>
              <a:rPr lang="en-US" sz="2000" b="1" dirty="0" err="1" smtClean="0">
                <a:solidFill>
                  <a:srgbClr val="FF0000"/>
                </a:solidFill>
                <a:latin typeface="Courier"/>
              </a:rPr>
              <a:t>triVal</a:t>
            </a:r>
            <a:r>
              <a:rPr lang="en-US" sz="2000" b="1" dirty="0" smtClean="0">
                <a:solidFill>
                  <a:srgbClr val="FF0000"/>
                </a:solidFill>
                <a:latin typeface="Courier"/>
              </a:rPr>
              <a:t> = </a:t>
            </a:r>
            <a:r>
              <a:rPr lang="en-US" sz="2000" b="1" dirty="0" err="1" smtClean="0">
                <a:solidFill>
                  <a:srgbClr val="FF0000"/>
                </a:solidFill>
                <a:latin typeface="Courier"/>
              </a:rPr>
              <a:t>sel</a:t>
            </a:r>
            <a:r>
              <a:rPr lang="en-US" sz="2000" b="1" dirty="0" smtClean="0">
                <a:solidFill>
                  <a:srgbClr val="FF0000"/>
                </a:solidFill>
                <a:latin typeface="Courier"/>
              </a:rPr>
              <a:t> ? in : 1’bz;</a:t>
            </a:r>
          </a:p>
          <a:p>
            <a:r>
              <a:rPr lang="en-US" dirty="0" smtClean="0"/>
              <a:t> Can nest the conditionals!</a:t>
            </a:r>
          </a:p>
          <a:p>
            <a:pPr>
              <a:buNone/>
            </a:pPr>
            <a:r>
              <a:rPr lang="en-US" sz="2000" b="1" dirty="0" smtClean="0">
                <a:latin typeface="Courier"/>
              </a:rPr>
              <a:t>	  </a:t>
            </a:r>
            <a:r>
              <a:rPr lang="en-US" sz="2000" b="1" dirty="0" smtClean="0">
                <a:solidFill>
                  <a:srgbClr val="FF0000"/>
                </a:solidFill>
                <a:latin typeface="Courier"/>
              </a:rPr>
              <a:t>assign </a:t>
            </a:r>
            <a:r>
              <a:rPr lang="en-US" sz="2000" b="1" dirty="0" err="1" smtClean="0">
                <a:solidFill>
                  <a:srgbClr val="FF0000"/>
                </a:solidFill>
                <a:latin typeface="Courier"/>
              </a:rPr>
              <a:t>trimux</a:t>
            </a:r>
            <a:r>
              <a:rPr lang="en-US" sz="2000" b="1" dirty="0" smtClean="0">
                <a:solidFill>
                  <a:srgbClr val="FF0000"/>
                </a:solidFill>
                <a:latin typeface="Courier"/>
              </a:rPr>
              <a:t> = </a:t>
            </a:r>
            <a:r>
              <a:rPr lang="en-US" sz="2000" b="1" dirty="0" err="1" smtClean="0">
                <a:solidFill>
                  <a:srgbClr val="FF0000"/>
                </a:solidFill>
                <a:latin typeface="Courier"/>
              </a:rPr>
              <a:t>trisel</a:t>
            </a:r>
            <a:r>
              <a:rPr lang="en-US" sz="2000" b="1" dirty="0" smtClean="0">
                <a:solidFill>
                  <a:srgbClr val="FF0000"/>
                </a:solidFill>
                <a:latin typeface="Courier"/>
              </a:rPr>
              <a:t> ? (</a:t>
            </a:r>
            <a:r>
              <a:rPr lang="en-US" sz="2000" b="1" dirty="0" err="1" smtClean="0">
                <a:solidFill>
                  <a:srgbClr val="FF0000"/>
                </a:solidFill>
                <a:latin typeface="Courier"/>
              </a:rPr>
              <a:t>muxsel</a:t>
            </a:r>
            <a:r>
              <a:rPr lang="en-US" sz="2000" b="1" dirty="0" smtClean="0">
                <a:solidFill>
                  <a:srgbClr val="FF0000"/>
                </a:solidFill>
                <a:latin typeface="Courier"/>
              </a:rPr>
              <a:t> ? a : b) : 1’bz;</a:t>
            </a:r>
            <a:endParaRPr lang="en-US" sz="2000" b="1" dirty="0" smtClean="0">
              <a:solidFill>
                <a:srgbClr val="FF0000"/>
              </a:solidFill>
              <a:latin typeface="Courier"/>
            </a:endParaRPr>
          </a:p>
          <a:p>
            <a:pPr lvl="1">
              <a:buFontTx/>
              <a:buNone/>
            </a:pPr>
            <a:endParaRPr lang="en-US" b="1" dirty="0">
              <a:solidFill>
                <a:srgbClr val="FF3100"/>
              </a:solidFill>
              <a:latin typeface="Courier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ABF7EB-34E0-40CB-9E12-55AD2E88BF6C}" type="slidenum">
              <a:rPr lang="en-US"/>
              <a:pPr/>
              <a:t>32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Miscellaneous</a:t>
            </a:r>
          </a:p>
        </p:txBody>
      </p:sp>
      <p:sp>
        <p:nvSpPr>
          <p:cNvPr id="290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Operators and expressions can be used with modules</a:t>
            </a:r>
          </a:p>
          <a:p>
            <a:pPr lvl="1">
              <a:lnSpc>
                <a:spcPct val="90000"/>
              </a:lnSpc>
            </a:pPr>
            <a:r>
              <a:rPr lang="en-US" sz="1600" b="1">
                <a:solidFill>
                  <a:srgbClr val="000000"/>
                </a:solidFill>
                <a:latin typeface="Courier" pitchFamily="1" charset="0"/>
              </a:rPr>
              <a:t>mux2to1 mux0 (cond1 &amp; cond2, a, b, out);</a:t>
            </a:r>
            <a:endParaRPr lang="en-US" sz="1800"/>
          </a:p>
          <a:p>
            <a:pPr>
              <a:lnSpc>
                <a:spcPct val="6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C/Java style comments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// comment until end of line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/* comment between markers */</a:t>
            </a:r>
          </a:p>
          <a:p>
            <a:pPr>
              <a:lnSpc>
                <a:spcPct val="6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All variable names are case sensitive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But it is a bad idea to make names that differ only in case</a:t>
            </a:r>
          </a:p>
          <a:p>
            <a:pPr algn="ctr">
              <a:lnSpc>
                <a:spcPct val="6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Constants: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assign x = 3’b011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“3” is the number of bits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“b” means “binary” - “h” for hex, “d” for decimal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“011” are the digits (in binary in this case)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Another example:  assign xyz = 8’hff;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ABF7EB-34E0-40CB-9E12-55AD2E88BF6C}" type="slidenum">
              <a:rPr lang="en-US"/>
              <a:pPr/>
              <a:t>33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Verilog: Initial and Always</a:t>
            </a:r>
            <a:endParaRPr lang="en-US" dirty="0"/>
          </a:p>
        </p:txBody>
      </p:sp>
      <p:sp>
        <p:nvSpPr>
          <p:cNvPr id="290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initial</a:t>
            </a:r>
            <a:endParaRPr lang="en-US" b="1" u="sng" dirty="0"/>
          </a:p>
          <a:p>
            <a:pPr lvl="1"/>
            <a:r>
              <a:rPr lang="en-US" dirty="0"/>
              <a:t> Behavioral block operates ONCE</a:t>
            </a:r>
          </a:p>
          <a:p>
            <a:pPr lvl="1"/>
            <a:r>
              <a:rPr lang="en-US" dirty="0"/>
              <a:t> Starts at time 0 (beginning of operation)</a:t>
            </a:r>
          </a:p>
          <a:p>
            <a:pPr lvl="1"/>
            <a:r>
              <a:rPr lang="en-US" dirty="0"/>
              <a:t> Useful for testbenches</a:t>
            </a:r>
          </a:p>
          <a:p>
            <a:pPr lvl="1"/>
            <a:r>
              <a:rPr lang="en-US" dirty="0"/>
              <a:t> Inappropriate for combinational logic</a:t>
            </a:r>
          </a:p>
          <a:p>
            <a:pPr lvl="1"/>
            <a:r>
              <a:rPr lang="en-US" dirty="0"/>
              <a:t> Usually cannot be synthesized</a:t>
            </a:r>
          </a:p>
          <a:p>
            <a:pPr lvl="2"/>
            <a:r>
              <a:rPr lang="en-US" dirty="0"/>
              <a:t> Can sometimes provide initialization of memories/FFs</a:t>
            </a:r>
          </a:p>
          <a:p>
            <a:pPr lvl="2"/>
            <a:r>
              <a:rPr lang="en-US" dirty="0"/>
              <a:t> Depends on the </a:t>
            </a:r>
            <a:r>
              <a:rPr lang="en-US" dirty="0" smtClean="0"/>
              <a:t>synthesizer</a:t>
            </a:r>
          </a:p>
          <a:p>
            <a:pPr lvl="2">
              <a:buNone/>
            </a:pPr>
            <a:endParaRPr lang="en-US" u="sng" dirty="0"/>
          </a:p>
          <a:p>
            <a:r>
              <a:rPr lang="en-US" b="1" u="sng" dirty="0" smtClean="0"/>
              <a:t>always</a:t>
            </a:r>
          </a:p>
          <a:p>
            <a:pPr lvl="1"/>
            <a:r>
              <a:rPr lang="en-US" dirty="0" smtClean="0"/>
              <a:t> Behavioral block operates CONTINUOUSLY</a:t>
            </a:r>
          </a:p>
          <a:p>
            <a:pPr lvl="1"/>
            <a:r>
              <a:rPr lang="en-US" dirty="0" smtClean="0"/>
              <a:t> Can use a trigger list to control operation; @(a, b, c)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ABF7EB-34E0-40CB-9E12-55AD2E88BF6C}" type="slidenum">
              <a:rPr lang="en-US"/>
              <a:pPr/>
              <a:t>34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</a:t>
            </a:r>
            <a:r>
              <a:rPr lang="en-US" b="1" dirty="0" smtClean="0"/>
              <a:t>nitial </a:t>
            </a:r>
            <a:r>
              <a:rPr lang="en-US" dirty="0" smtClean="0"/>
              <a:t>block example </a:t>
            </a:r>
            <a:endParaRPr lang="en-US" dirty="0"/>
          </a:p>
        </p:txBody>
      </p:sp>
      <p:sp>
        <p:nvSpPr>
          <p:cNvPr id="290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200" b="1" dirty="0"/>
              <a:t>`timescale 1ns /1ns</a:t>
            </a:r>
          </a:p>
          <a:p>
            <a:pPr>
              <a:buNone/>
            </a:pPr>
            <a:r>
              <a:rPr lang="en-US" sz="1200" b="1" dirty="0"/>
              <a:t>module </a:t>
            </a:r>
            <a:r>
              <a:rPr lang="en-US" sz="1200" b="1" dirty="0" err="1"/>
              <a:t>t_full_adder</a:t>
            </a:r>
            <a:r>
              <a:rPr lang="en-US" sz="1200" b="1" dirty="0"/>
              <a:t>;</a:t>
            </a:r>
          </a:p>
          <a:p>
            <a:pPr>
              <a:buNone/>
            </a:pPr>
            <a:r>
              <a:rPr lang="en-US" sz="1200" b="1" dirty="0" smtClean="0"/>
              <a:t>	reg </a:t>
            </a:r>
            <a:r>
              <a:rPr lang="en-US" sz="1200" b="1" dirty="0"/>
              <a:t>[3:0] </a:t>
            </a:r>
            <a:r>
              <a:rPr lang="en-US" sz="1200" b="1" dirty="0" err="1"/>
              <a:t>stim</a:t>
            </a:r>
            <a:r>
              <a:rPr lang="en-US" sz="1200" b="1" dirty="0"/>
              <a:t>;</a:t>
            </a:r>
          </a:p>
          <a:p>
            <a:pPr>
              <a:buNone/>
            </a:pPr>
            <a:r>
              <a:rPr lang="en-US" sz="1200" b="1" dirty="0" smtClean="0"/>
              <a:t>	wire </a:t>
            </a:r>
            <a:r>
              <a:rPr lang="en-US" sz="1200" b="1" dirty="0"/>
              <a:t>s, c</a:t>
            </a:r>
            <a:r>
              <a:rPr lang="en-US" sz="1200" b="1" dirty="0" smtClean="0"/>
              <a:t>;</a:t>
            </a:r>
          </a:p>
          <a:p>
            <a:pPr>
              <a:buNone/>
            </a:pPr>
            <a:endParaRPr lang="en-US" sz="1200" b="1" dirty="0"/>
          </a:p>
          <a:p>
            <a:pPr>
              <a:buNone/>
            </a:pPr>
            <a:r>
              <a:rPr lang="en-US" sz="1200" dirty="0"/>
              <a:t>// instantiate UUT</a:t>
            </a:r>
          </a:p>
          <a:p>
            <a:pPr>
              <a:buNone/>
            </a:pPr>
            <a:r>
              <a:rPr lang="en-US" sz="1200" dirty="0" err="1"/>
              <a:t>full_adder</a:t>
            </a:r>
            <a:r>
              <a:rPr lang="en-US" sz="1200" dirty="0"/>
              <a:t>(sum, carry, </a:t>
            </a:r>
            <a:r>
              <a:rPr lang="en-US" sz="1200" dirty="0" err="1"/>
              <a:t>stim</a:t>
            </a:r>
            <a:r>
              <a:rPr lang="en-US" sz="1200" dirty="0"/>
              <a:t>[2], </a:t>
            </a:r>
            <a:r>
              <a:rPr lang="en-US" sz="1200" dirty="0" err="1"/>
              <a:t>stim</a:t>
            </a:r>
            <a:r>
              <a:rPr lang="en-US" sz="1200" dirty="0"/>
              <a:t>[1], </a:t>
            </a:r>
            <a:r>
              <a:rPr lang="en-US" sz="1200" dirty="0" err="1"/>
              <a:t>stim</a:t>
            </a:r>
            <a:r>
              <a:rPr lang="en-US" sz="1200" dirty="0"/>
              <a:t>[0</a:t>
            </a:r>
            <a:r>
              <a:rPr lang="en-US" sz="1200" dirty="0" smtClean="0"/>
              <a:t>]);</a:t>
            </a:r>
          </a:p>
          <a:p>
            <a:pPr>
              <a:buNone/>
            </a:pPr>
            <a:endParaRPr lang="en-US" sz="1200" dirty="0"/>
          </a:p>
          <a:p>
            <a:pPr>
              <a:buNone/>
            </a:pPr>
            <a:r>
              <a:rPr lang="en-US" sz="1200" dirty="0" smtClean="0"/>
              <a:t>// </a:t>
            </a:r>
            <a:r>
              <a:rPr lang="en-US" sz="1200" dirty="0"/>
              <a:t>monitor statement is special - only needs to be made once,</a:t>
            </a:r>
          </a:p>
          <a:p>
            <a:pPr>
              <a:buNone/>
            </a:pPr>
            <a:r>
              <a:rPr lang="en-US" sz="1200" b="1" dirty="0"/>
              <a:t>initial $monitor(“%t: s=%b c=%b </a:t>
            </a:r>
            <a:r>
              <a:rPr lang="en-US" sz="1200" b="1" dirty="0" err="1"/>
              <a:t>stim</a:t>
            </a:r>
            <a:r>
              <a:rPr lang="en-US" sz="1200" b="1" dirty="0"/>
              <a:t>=%b”, $time, s, c, </a:t>
            </a:r>
            <a:r>
              <a:rPr lang="en-US" sz="1200" b="1" dirty="0" err="1"/>
              <a:t>stim</a:t>
            </a:r>
            <a:r>
              <a:rPr lang="en-US" sz="1200" b="1" dirty="0"/>
              <a:t>[2:0</a:t>
            </a:r>
            <a:r>
              <a:rPr lang="en-US" sz="1200" b="1" dirty="0" smtClean="0"/>
              <a:t>]);</a:t>
            </a:r>
          </a:p>
          <a:p>
            <a:pPr>
              <a:buNone/>
            </a:pPr>
            <a:endParaRPr lang="en-US" sz="1200" b="1" dirty="0"/>
          </a:p>
          <a:p>
            <a:pPr>
              <a:buNone/>
            </a:pPr>
            <a:r>
              <a:rPr lang="en-US" sz="1200" dirty="0"/>
              <a:t>// tell our simulation when to stop</a:t>
            </a:r>
          </a:p>
          <a:p>
            <a:pPr>
              <a:buNone/>
            </a:pPr>
            <a:r>
              <a:rPr lang="en-US" sz="1200" b="1" dirty="0"/>
              <a:t>initial #50 $stop</a:t>
            </a:r>
            <a:r>
              <a:rPr lang="en-US" sz="1200" b="1" dirty="0" smtClean="0"/>
              <a:t>;</a:t>
            </a:r>
          </a:p>
          <a:p>
            <a:pPr>
              <a:buNone/>
            </a:pPr>
            <a:endParaRPr lang="en-US" sz="1200" b="1" dirty="0"/>
          </a:p>
          <a:p>
            <a:pPr>
              <a:buNone/>
            </a:pPr>
            <a:r>
              <a:rPr lang="en-US" sz="1200" b="1" dirty="0"/>
              <a:t>initial begin </a:t>
            </a:r>
            <a:r>
              <a:rPr lang="en-US" sz="1200" dirty="0"/>
              <a:t>// stimulus generation</a:t>
            </a:r>
          </a:p>
          <a:p>
            <a:pPr>
              <a:buNone/>
            </a:pPr>
            <a:r>
              <a:rPr lang="en-US" sz="1200" b="1" dirty="0"/>
              <a:t>for (</a:t>
            </a:r>
            <a:r>
              <a:rPr lang="en-US" sz="1200" b="1" dirty="0" err="1"/>
              <a:t>stim</a:t>
            </a:r>
            <a:r>
              <a:rPr lang="en-US" sz="1200" b="1" dirty="0"/>
              <a:t> = 4’d0; </a:t>
            </a:r>
            <a:r>
              <a:rPr lang="en-US" sz="1200" b="1" dirty="0" err="1"/>
              <a:t>stim</a:t>
            </a:r>
            <a:r>
              <a:rPr lang="en-US" sz="1200" b="1" dirty="0"/>
              <a:t> &lt; 4’d8; </a:t>
            </a:r>
            <a:r>
              <a:rPr lang="en-US" sz="1200" b="1" dirty="0" err="1"/>
              <a:t>stim</a:t>
            </a:r>
            <a:r>
              <a:rPr lang="en-US" sz="1200" b="1" dirty="0"/>
              <a:t> = </a:t>
            </a:r>
            <a:r>
              <a:rPr lang="en-US" sz="1200" b="1" dirty="0" err="1"/>
              <a:t>stim</a:t>
            </a:r>
            <a:r>
              <a:rPr lang="en-US" sz="1200" b="1" dirty="0"/>
              <a:t> + 1) begin</a:t>
            </a:r>
          </a:p>
          <a:p>
            <a:pPr>
              <a:buNone/>
            </a:pPr>
            <a:r>
              <a:rPr lang="en-US" sz="1200" dirty="0" smtClean="0"/>
              <a:t>			#</a:t>
            </a:r>
            <a:r>
              <a:rPr lang="en-US" sz="1200" dirty="0"/>
              <a:t>5;</a:t>
            </a:r>
          </a:p>
          <a:p>
            <a:pPr>
              <a:buNone/>
            </a:pPr>
            <a:r>
              <a:rPr lang="en-US" sz="1200" b="1" dirty="0" smtClean="0"/>
              <a:t>		end</a:t>
            </a:r>
            <a:endParaRPr lang="en-US" sz="1200" b="1" dirty="0"/>
          </a:p>
          <a:p>
            <a:pPr>
              <a:buNone/>
            </a:pPr>
            <a:r>
              <a:rPr lang="en-US" sz="1200" b="1" dirty="0" smtClean="0"/>
              <a:t>	end</a:t>
            </a:r>
            <a:endParaRPr lang="en-US" sz="1200" b="1" dirty="0"/>
          </a:p>
          <a:p>
            <a:pPr>
              <a:buNone/>
            </a:pPr>
            <a:r>
              <a:rPr lang="en-US" sz="1200" b="1" dirty="0" err="1" smtClean="0"/>
              <a:t>endmodule</a:t>
            </a:r>
            <a:endParaRPr lang="en-US" sz="1200" b="1" dirty="0"/>
          </a:p>
        </p:txBody>
      </p:sp>
      <p:sp>
        <p:nvSpPr>
          <p:cNvPr id="6" name="Rectangle 5"/>
          <p:cNvSpPr/>
          <p:nvPr/>
        </p:nvSpPr>
        <p:spPr>
          <a:xfrm>
            <a:off x="3657600" y="1295400"/>
            <a:ext cx="468910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All initial blocks start at time 0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always </a:t>
            </a:r>
            <a:r>
              <a:rPr lang="en-US" dirty="0" smtClean="0"/>
              <a:t>blocks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Operates continuously or on a trigger list</a:t>
            </a:r>
          </a:p>
          <a:p>
            <a:r>
              <a:rPr lang="en-US" dirty="0"/>
              <a:t> Can be used side-by-side with </a:t>
            </a:r>
            <a:r>
              <a:rPr lang="en-US" b="1" dirty="0"/>
              <a:t>initial blocks</a:t>
            </a:r>
          </a:p>
          <a:p>
            <a:r>
              <a:rPr lang="en-US" dirty="0"/>
              <a:t> Cannot “nest” initial or always blocks</a:t>
            </a:r>
          </a:p>
          <a:p>
            <a:r>
              <a:rPr lang="en-US" dirty="0"/>
              <a:t> Useful example of continuous always block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		reg </a:t>
            </a:r>
            <a:r>
              <a:rPr lang="en-US" b="1" dirty="0"/>
              <a:t>clock;</a:t>
            </a:r>
          </a:p>
          <a:p>
            <a:pPr>
              <a:buNone/>
            </a:pPr>
            <a:r>
              <a:rPr lang="en-US" b="1" dirty="0" smtClean="0"/>
              <a:t>		initial </a:t>
            </a:r>
            <a:r>
              <a:rPr lang="en-US" b="1" dirty="0"/>
              <a:t>clock = 1’b0;</a:t>
            </a:r>
          </a:p>
          <a:p>
            <a:pPr>
              <a:buNone/>
            </a:pPr>
            <a:r>
              <a:rPr lang="en-US" b="1" dirty="0" smtClean="0"/>
              <a:t>		always </a:t>
            </a:r>
            <a:r>
              <a:rPr lang="en-US" b="1" dirty="0"/>
              <a:t>clock = #10 ~clock</a:t>
            </a:r>
            <a:r>
              <a:rPr lang="en-US" b="1" dirty="0" smtClean="0"/>
              <a:t>;</a:t>
            </a:r>
          </a:p>
          <a:p>
            <a:pPr>
              <a:buNone/>
            </a:pPr>
            <a:endParaRPr lang="en-US" b="1" dirty="0"/>
          </a:p>
          <a:p>
            <a:r>
              <a:rPr lang="en-US" dirty="0"/>
              <a:t> Clock generator goes in the </a:t>
            </a:r>
            <a:r>
              <a:rPr lang="en-US" dirty="0" err="1"/>
              <a:t>testbench</a:t>
            </a:r>
            <a:r>
              <a:rPr lang="en-US" dirty="0"/>
              <a:t>. This </a:t>
            </a:r>
            <a:r>
              <a:rPr lang="en-US" dirty="0" smtClean="0"/>
              <a:t>doesn’t synthesize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1F3B5-0447-4229-9573-6A38E82F69AE}" type="slidenum">
              <a:rPr lang="en-US" smtClean="0"/>
              <a:pPr/>
              <a:t>35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always </a:t>
            </a:r>
            <a:r>
              <a:rPr lang="en-US" dirty="0" smtClean="0"/>
              <a:t>blocks with sensitivity lists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Conditionally behave as described by </a:t>
            </a:r>
            <a:r>
              <a:rPr lang="en-US" b="1" dirty="0"/>
              <a:t>always block</a:t>
            </a:r>
          </a:p>
          <a:p>
            <a:r>
              <a:rPr lang="en-US" dirty="0"/>
              <a:t> Always blocks are continuously operating</a:t>
            </a:r>
          </a:p>
          <a:p>
            <a:r>
              <a:rPr lang="en-US" dirty="0"/>
              <a:t> If sensitivity list present, continuously checking triggers</a:t>
            </a:r>
          </a:p>
          <a:p>
            <a:r>
              <a:rPr lang="en-US" dirty="0"/>
              <a:t> Any change on sensitivity list, triggers block</a:t>
            </a:r>
          </a:p>
          <a:p>
            <a:pPr>
              <a:buNone/>
            </a:pPr>
            <a:r>
              <a:rPr lang="en-US" b="1" dirty="0" smtClean="0"/>
              <a:t>			always </a:t>
            </a:r>
            <a:r>
              <a:rPr lang="en-US" b="1" dirty="0"/>
              <a:t>@(a, b, c) begin</a:t>
            </a:r>
          </a:p>
          <a:p>
            <a:pPr>
              <a:buNone/>
            </a:pPr>
            <a:r>
              <a:rPr lang="en-US" b="1" dirty="0" smtClean="0"/>
              <a:t>			…</a:t>
            </a:r>
            <a:endParaRPr lang="en-US" b="1" dirty="0"/>
          </a:p>
          <a:p>
            <a:pPr>
              <a:buNone/>
            </a:pPr>
            <a:r>
              <a:rPr lang="en-US" b="1" dirty="0" smtClean="0"/>
              <a:t>			end</a:t>
            </a:r>
            <a:endParaRPr lang="en-US" b="1" dirty="0"/>
          </a:p>
          <a:p>
            <a:r>
              <a:rPr lang="en-US" dirty="0" smtClean="0"/>
              <a:t> </a:t>
            </a:r>
            <a:r>
              <a:rPr lang="en-US" b="1" dirty="0" smtClean="0"/>
              <a:t>Sounds like software! It isn’t!</a:t>
            </a:r>
          </a:p>
          <a:p>
            <a:pPr lvl="1"/>
            <a:r>
              <a:rPr lang="en-US" dirty="0" smtClean="0"/>
              <a:t> This is how the </a:t>
            </a:r>
            <a:r>
              <a:rPr lang="en-US" b="1" u="sng" dirty="0" smtClean="0"/>
              <a:t>simulator</a:t>
            </a:r>
            <a:r>
              <a:rPr lang="en-US" b="1" dirty="0" smtClean="0"/>
              <a:t> </a:t>
            </a:r>
            <a:r>
              <a:rPr lang="en-US" dirty="0" smtClean="0"/>
              <a:t>treats it</a:t>
            </a:r>
          </a:p>
          <a:p>
            <a:pPr lvl="1"/>
            <a:r>
              <a:rPr lang="en-US" dirty="0" smtClean="0"/>
              <a:t> Hardware effectively has the same resulting operation</a:t>
            </a:r>
          </a:p>
          <a:p>
            <a:pPr lvl="2"/>
            <a:r>
              <a:rPr lang="en-US" dirty="0" smtClean="0"/>
              <a:t> Hardware doesn’t “wait to see” changes on trigger list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Just reacts to changes on the </a:t>
            </a:r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1F3B5-0447-4229-9573-6A38E82F69AE}" type="slidenum">
              <a:rPr lang="en-US" smtClean="0"/>
              <a:pPr/>
              <a:t>36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257800"/>
          </a:xfrm>
        </p:spPr>
        <p:txBody>
          <a:bodyPr/>
          <a:lstStyle/>
          <a:p>
            <a:r>
              <a:rPr lang="en-US" dirty="0"/>
              <a:t> Uses “event control operator” @</a:t>
            </a:r>
          </a:p>
          <a:p>
            <a:r>
              <a:rPr lang="en-US" dirty="0"/>
              <a:t> When net or variable in trigger list </a:t>
            </a:r>
            <a:r>
              <a:rPr lang="en-US" dirty="0" smtClean="0"/>
              <a:t>changes, </a:t>
            </a:r>
            <a:r>
              <a:rPr lang="en-US" b="1" dirty="0" smtClean="0"/>
              <a:t>always</a:t>
            </a:r>
            <a:r>
              <a:rPr lang="en-US" dirty="0" smtClean="0"/>
              <a:t> </a:t>
            </a:r>
            <a:r>
              <a:rPr lang="en-US" dirty="0"/>
              <a:t>block is </a:t>
            </a:r>
            <a:r>
              <a:rPr lang="en-US" i="1" dirty="0"/>
              <a:t>triggered</a:t>
            </a:r>
          </a:p>
          <a:p>
            <a:pPr>
              <a:buNone/>
            </a:pPr>
            <a:r>
              <a:rPr lang="en-US" sz="1200" b="1" dirty="0" smtClean="0"/>
              <a:t>	</a:t>
            </a:r>
          </a:p>
          <a:p>
            <a:pPr>
              <a:buNone/>
            </a:pPr>
            <a:r>
              <a:rPr lang="en-US" sz="1200" b="1" dirty="0" smtClean="0"/>
              <a:t>	always @(a, b, c) begin				</a:t>
            </a:r>
          </a:p>
          <a:p>
            <a:pPr>
              <a:buNone/>
            </a:pPr>
            <a:r>
              <a:rPr lang="en-US" sz="1200" dirty="0" smtClean="0"/>
              <a:t>		a1 </a:t>
            </a:r>
            <a:r>
              <a:rPr lang="en-US" sz="1200" dirty="0"/>
              <a:t>= a &amp; b</a:t>
            </a:r>
            <a:r>
              <a:rPr lang="en-US" sz="1200" dirty="0" smtClean="0"/>
              <a:t>;</a:t>
            </a:r>
          </a:p>
          <a:p>
            <a:pPr>
              <a:buNone/>
            </a:pPr>
            <a:r>
              <a:rPr lang="en-US" sz="1200" dirty="0" smtClean="0"/>
              <a:t>		a2 = b &amp; c;</a:t>
            </a:r>
          </a:p>
          <a:p>
            <a:pPr>
              <a:buNone/>
            </a:pPr>
            <a:r>
              <a:rPr lang="en-US" sz="1200" dirty="0" smtClean="0"/>
              <a:t>		a3 = a &amp; c;</a:t>
            </a:r>
          </a:p>
          <a:p>
            <a:pPr>
              <a:buNone/>
            </a:pPr>
            <a:r>
              <a:rPr lang="en-US" sz="1200" dirty="0" smtClean="0"/>
              <a:t>		carry = a1 | a2 | a3;</a:t>
            </a:r>
          </a:p>
          <a:p>
            <a:pPr>
              <a:buNone/>
            </a:pPr>
            <a:r>
              <a:rPr lang="en-US" sz="1200" b="1" dirty="0" smtClean="0"/>
              <a:t>	end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1200" b="1" dirty="0" smtClean="0"/>
              <a:t>	always </a:t>
            </a:r>
            <a:r>
              <a:rPr lang="en-US" sz="1200" b="1" dirty="0"/>
              <a:t>@(state, input) </a:t>
            </a:r>
            <a:r>
              <a:rPr lang="en-US" sz="1200" b="1" dirty="0" smtClean="0"/>
              <a:t>begin</a:t>
            </a:r>
          </a:p>
          <a:p>
            <a:pPr>
              <a:buNone/>
            </a:pPr>
            <a:r>
              <a:rPr lang="en-US" sz="1200" b="1" dirty="0"/>
              <a:t> </a:t>
            </a:r>
            <a:r>
              <a:rPr lang="en-US" sz="1200" b="1" dirty="0" smtClean="0"/>
              <a:t>  		if (input == 1’b0) begin</a:t>
            </a:r>
          </a:p>
          <a:p>
            <a:pPr>
              <a:buNone/>
            </a:pPr>
            <a:r>
              <a:rPr lang="en-US" sz="1200" b="1" dirty="0"/>
              <a:t> </a:t>
            </a:r>
            <a:r>
              <a:rPr lang="en-US" sz="1200" b="1" dirty="0" smtClean="0"/>
              <a:t>     		     if (state != 2’b11)</a:t>
            </a:r>
          </a:p>
          <a:p>
            <a:pPr>
              <a:buNone/>
            </a:pPr>
            <a:r>
              <a:rPr lang="en-US" sz="1200" b="1" dirty="0" smtClean="0"/>
              <a:t> 			</a:t>
            </a:r>
            <a:r>
              <a:rPr lang="en-US" sz="1200" dirty="0" err="1" smtClean="0"/>
              <a:t>nextstate</a:t>
            </a:r>
            <a:r>
              <a:rPr lang="en-US" sz="1200" dirty="0" smtClean="0"/>
              <a:t> = state + 1; </a:t>
            </a:r>
          </a:p>
          <a:p>
            <a:pPr>
              <a:buNone/>
            </a:pPr>
            <a:r>
              <a:rPr lang="en-US" sz="1200" b="1" dirty="0" smtClean="0"/>
              <a:t>      		     else</a:t>
            </a:r>
          </a:p>
          <a:p>
            <a:pPr>
              <a:buNone/>
            </a:pPr>
            <a:r>
              <a:rPr lang="en-US" sz="1200" dirty="0" smtClean="0"/>
              <a:t>			</a:t>
            </a:r>
            <a:r>
              <a:rPr lang="en-US" sz="1200" dirty="0" err="1" smtClean="0"/>
              <a:t>nextstate</a:t>
            </a:r>
            <a:r>
              <a:rPr lang="en-US" sz="1200" dirty="0" smtClean="0"/>
              <a:t> = 2’b00;</a:t>
            </a:r>
          </a:p>
          <a:p>
            <a:pPr>
              <a:buNone/>
            </a:pPr>
            <a:r>
              <a:rPr lang="en-US" sz="1200" dirty="0" smtClean="0"/>
              <a:t>    		    </a:t>
            </a:r>
            <a:r>
              <a:rPr lang="en-US" sz="1200" b="1" dirty="0" smtClean="0"/>
              <a:t>end else</a:t>
            </a:r>
          </a:p>
          <a:p>
            <a:pPr>
              <a:buNone/>
            </a:pPr>
            <a:r>
              <a:rPr lang="en-US" sz="1200" dirty="0" smtClean="0"/>
              <a:t>			</a:t>
            </a:r>
            <a:r>
              <a:rPr lang="en-US" sz="1200" dirty="0" err="1" smtClean="0"/>
              <a:t>nextstate</a:t>
            </a:r>
            <a:r>
              <a:rPr lang="en-US" sz="1200" dirty="0" smtClean="0"/>
              <a:t> = state;</a:t>
            </a:r>
          </a:p>
          <a:p>
            <a:pPr>
              <a:buNone/>
            </a:pPr>
            <a:r>
              <a:rPr lang="en-US" sz="1200" b="1" dirty="0" smtClean="0"/>
              <a:t>		    end</a:t>
            </a: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b="1" dirty="0" smtClean="0"/>
              <a:t> </a:t>
            </a:r>
            <a:r>
              <a:rPr lang="en-US" sz="1200" b="1" dirty="0"/>
              <a:t>		</a:t>
            </a:r>
            <a:r>
              <a:rPr lang="en-US" sz="1200" b="1" dirty="0" smtClean="0"/>
              <a:t>	</a:t>
            </a:r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1F3B5-0447-4229-9573-6A38E82F69AE}" type="slidenum">
              <a:rPr lang="en-US" smtClean="0"/>
              <a:pPr/>
              <a:t>37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2590800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200" b="1" dirty="0" smtClean="0">
                <a:solidFill>
                  <a:srgbClr val="000000"/>
                </a:solidFill>
                <a:latin typeface="+mn-lt"/>
              </a:rPr>
              <a:t>always @(in1, in0, </a:t>
            </a:r>
            <a:r>
              <a:rPr lang="en-US" sz="1200" b="1" dirty="0" err="1" smtClean="0">
                <a:solidFill>
                  <a:srgbClr val="000000"/>
                </a:solidFill>
                <a:latin typeface="+mn-lt"/>
              </a:rPr>
              <a:t>sel</a:t>
            </a:r>
            <a:r>
              <a:rPr lang="en-US" sz="1200" b="1" dirty="0" smtClean="0">
                <a:solidFill>
                  <a:srgbClr val="000000"/>
                </a:solidFill>
                <a:latin typeface="+mn-lt"/>
              </a:rPr>
              <a:t>) begin</a:t>
            </a:r>
          </a:p>
          <a:p>
            <a:pPr algn="l">
              <a:buNone/>
            </a:pP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	if (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</a:rPr>
              <a:t>sel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 == 1’b0) out = in0;</a:t>
            </a:r>
          </a:p>
          <a:p>
            <a:pPr algn="l">
              <a:buNone/>
            </a:pP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	else out = in1;</a:t>
            </a:r>
          </a:p>
          <a:p>
            <a:pPr algn="l">
              <a:buNone/>
            </a:pPr>
            <a:r>
              <a:rPr lang="en-US" sz="1200" b="1" dirty="0" smtClean="0">
                <a:solidFill>
                  <a:srgbClr val="000000"/>
                </a:solidFill>
                <a:latin typeface="+mn-lt"/>
              </a:rPr>
              <a:t>end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70AEEF-EB03-4247-9678-C27555AD0AB0}" type="slidenum">
              <a:rPr lang="en-US"/>
              <a:pPr/>
              <a:t>38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27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Parameters</a:t>
            </a:r>
          </a:p>
        </p:txBody>
      </p:sp>
      <p:sp>
        <p:nvSpPr>
          <p:cNvPr id="32768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Allow per-instantiation module parameters</a:t>
            </a:r>
          </a:p>
          <a:p>
            <a:pPr lvl="1"/>
            <a:r>
              <a:rPr lang="en-US"/>
              <a:t>Use “parameter” statement</a:t>
            </a:r>
          </a:p>
          <a:p>
            <a:r>
              <a:rPr lang="en-US"/>
              <a:t>modname #(10, 20, 30) instname(in1, out1);</a:t>
            </a:r>
          </a:p>
          <a:p>
            <a:r>
              <a:rPr lang="en-US"/>
              <a:t>Example:</a:t>
            </a:r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990600" y="2989263"/>
            <a:ext cx="6586538" cy="37163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module mux2to1_N(Sel, A, B, O);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	</a:t>
            </a:r>
            <a:r>
              <a:rPr lang="en-US" sz="2000" b="1">
                <a:solidFill>
                  <a:srgbClr val="FF3100"/>
                </a:solidFill>
                <a:latin typeface="Courier" pitchFamily="1" charset="0"/>
              </a:rPr>
              <a:t>parameter N = 1</a:t>
            </a:r>
            <a:endParaRPr lang="en-US" sz="2000" b="1">
              <a:solidFill>
                <a:srgbClr val="000000"/>
              </a:solidFill>
              <a:latin typeface="Courier" pitchFamily="1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	input [</a:t>
            </a:r>
            <a:r>
              <a:rPr lang="en-US" sz="2000" b="1">
                <a:solidFill>
                  <a:srgbClr val="FF3100"/>
                </a:solidFill>
                <a:latin typeface="Courier" pitchFamily="1" charset="0"/>
              </a:rPr>
              <a:t>N-1</a:t>
            </a: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:0] A;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   input [</a:t>
            </a:r>
            <a:r>
              <a:rPr lang="en-US" sz="2000" b="1">
                <a:solidFill>
                  <a:srgbClr val="FF3100"/>
                </a:solidFill>
                <a:latin typeface="Courier" pitchFamily="1" charset="0"/>
              </a:rPr>
              <a:t>N-1</a:t>
            </a: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:0] B;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	input Sel;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	output [</a:t>
            </a:r>
            <a:r>
              <a:rPr lang="en-US" sz="2000" b="1">
                <a:solidFill>
                  <a:srgbClr val="FF3100"/>
                </a:solidFill>
                <a:latin typeface="Courier" pitchFamily="1" charset="0"/>
              </a:rPr>
              <a:t>N-1</a:t>
            </a: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:0] O;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	mux2to1 mux0[</a:t>
            </a:r>
            <a:r>
              <a:rPr lang="en-US" sz="2000" b="1">
                <a:solidFill>
                  <a:srgbClr val="FF3100"/>
                </a:solidFill>
                <a:latin typeface="Courier" pitchFamily="1" charset="0"/>
              </a:rPr>
              <a:t>N-1</a:t>
            </a: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:0] (Sel, A, B, O);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endmodule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…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Mux2to1_N </a:t>
            </a:r>
            <a:r>
              <a:rPr lang="en-US" sz="2000" b="1">
                <a:solidFill>
                  <a:srgbClr val="FF3100"/>
                </a:solidFill>
                <a:latin typeface="Courier" pitchFamily="1" charset="0"/>
              </a:rPr>
              <a:t>#(4)</a:t>
            </a: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 mux1 (S, in1, in2, out) 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rgbClr val="030305"/>
              </a:buClr>
            </a:pPr>
            <a:endParaRPr lang="en-US" sz="2000" b="1">
              <a:solidFill>
                <a:srgbClr val="000000"/>
              </a:solidFill>
              <a:latin typeface="Courier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61E411-A100-4623-BB85-FE41A36D4413}" type="slidenum">
              <a:rPr lang="en-US"/>
              <a:pPr/>
              <a:t>39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Verilog Pre-Processor</a:t>
            </a:r>
          </a:p>
        </p:txBody>
      </p:sp>
      <p:sp>
        <p:nvSpPr>
          <p:cNvPr id="273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Like the C pre-processor</a:t>
            </a:r>
          </a:p>
          <a:p>
            <a:pPr lvl="1"/>
            <a:r>
              <a:rPr lang="en-US"/>
              <a:t>But uses 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`</a:t>
            </a:r>
            <a:r>
              <a:rPr lang="en-US"/>
              <a:t> (back-tick) instead of 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#</a:t>
            </a:r>
            <a:endParaRPr lang="en-US"/>
          </a:p>
          <a:p>
            <a:pPr lvl="1"/>
            <a:r>
              <a:rPr lang="en-US"/>
              <a:t>Constants: 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`define</a:t>
            </a:r>
          </a:p>
          <a:p>
            <a:pPr lvl="2"/>
            <a:r>
              <a:rPr lang="en-US"/>
              <a:t>No parameterized macros</a:t>
            </a:r>
          </a:p>
          <a:p>
            <a:pPr lvl="2"/>
            <a:r>
              <a:rPr lang="en-US"/>
              <a:t>Use ` before expanding constant macro</a:t>
            </a:r>
          </a:p>
          <a:p>
            <a:pPr lvl="2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`define letter_A 8’h41</a:t>
            </a:r>
          </a:p>
          <a:p>
            <a:pPr lvl="2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wire w = `letter_A;</a:t>
            </a:r>
          </a:p>
          <a:p>
            <a:pPr lvl="1"/>
            <a:r>
              <a:rPr lang="en-US"/>
              <a:t>Conditional compilation: 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`ifdef</a:t>
            </a:r>
            <a:r>
              <a:rPr lang="en-US"/>
              <a:t>, 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`endif</a:t>
            </a:r>
          </a:p>
          <a:p>
            <a:pPr lvl="1"/>
            <a:r>
              <a:rPr lang="en-US"/>
              <a:t>File inclusion: 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`include</a:t>
            </a:r>
          </a:p>
          <a:p>
            <a:pPr lvl="1"/>
            <a:endParaRPr lang="en-US" b="1">
              <a:solidFill>
                <a:srgbClr val="FF3300"/>
              </a:solidFill>
              <a:latin typeface="Courier" pitchFamily="1" charset="0"/>
            </a:endParaRPr>
          </a:p>
          <a:p>
            <a:r>
              <a:rPr lang="en-US"/>
              <a:t>Parameter vs `define</a:t>
            </a:r>
          </a:p>
          <a:p>
            <a:pPr lvl="1"/>
            <a:r>
              <a:rPr lang="en-US"/>
              <a:t>Parameter only for “per instance” constants</a:t>
            </a:r>
          </a:p>
          <a:p>
            <a:pPr lvl="1"/>
            <a:r>
              <a:rPr lang="en-US"/>
              <a:t>`define for “global” constants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5FECC4-0090-4AC8-8B8D-8312B86AE71D}" type="slidenum">
              <a:rPr lang="en-US"/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Description Languages (HDLs)</a:t>
            </a:r>
          </a:p>
        </p:txBody>
      </p:sp>
      <p:sp>
        <p:nvSpPr>
          <p:cNvPr id="281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Textual representation of a digital logic design</a:t>
            </a:r>
          </a:p>
          <a:p>
            <a:pPr lvl="1"/>
            <a:r>
              <a:rPr lang="en-US"/>
              <a:t>Can represent specific gates, like a netlist, or more abstract logic</a:t>
            </a:r>
          </a:p>
          <a:p>
            <a:pPr lvl="1"/>
            <a:endParaRPr lang="en-US"/>
          </a:p>
          <a:p>
            <a:r>
              <a:rPr lang="en-US"/>
              <a:t>HDLs are not “programming languages”</a:t>
            </a:r>
          </a:p>
          <a:p>
            <a:pPr lvl="1"/>
            <a:r>
              <a:rPr lang="en-US"/>
              <a:t>No, really. Even if they look like it, they are not.</a:t>
            </a:r>
          </a:p>
          <a:p>
            <a:pPr lvl="1"/>
            <a:r>
              <a:rPr lang="en-US">
                <a:solidFill>
                  <a:srgbClr val="F7020B"/>
                </a:solidFill>
              </a:rPr>
              <a:t>For many people, a difficult conceptual leap</a:t>
            </a:r>
          </a:p>
          <a:p>
            <a:pPr lvl="1"/>
            <a:endParaRPr lang="en-US">
              <a:solidFill>
                <a:srgbClr val="F7020B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Similar development chain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Compiler: source code </a:t>
            </a:r>
            <a:r>
              <a:rPr lang="en-US">
                <a:solidFill>
                  <a:srgbClr val="000000"/>
                </a:solidFill>
                <a:sym typeface="Wingdings" pitchFamily="82" charset="2"/>
              </a:rPr>
              <a:t> assembly code  binary machine code</a:t>
            </a:r>
          </a:p>
          <a:p>
            <a:pPr lvl="1"/>
            <a:r>
              <a:rPr lang="en-US">
                <a:solidFill>
                  <a:srgbClr val="000000"/>
                </a:solidFill>
                <a:sym typeface="Wingdings" pitchFamily="82" charset="2"/>
              </a:rPr>
              <a:t>Synthesis tool: HDL source  gate-level specification  hardware</a:t>
            </a:r>
            <a:endParaRPr lang="en-US">
              <a:solidFill>
                <a:srgbClr val="F7020B"/>
              </a:solidFill>
            </a:endParaRPr>
          </a:p>
          <a:p>
            <a:pPr lvl="1"/>
            <a:endParaRPr lang="en-US">
              <a:solidFill>
                <a:srgbClr val="F7020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EDF387-0D51-4BE4-B390-0BCDDD91AD79}" type="slidenum">
              <a:rPr lang="en-US"/>
              <a:pPr/>
              <a:t>40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Errors</a:t>
            </a:r>
          </a:p>
        </p:txBody>
      </p:sp>
      <p:sp>
        <p:nvSpPr>
          <p:cNvPr id="3317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Tools are from a less gentle time </a:t>
            </a:r>
          </a:p>
          <a:p>
            <a:pPr lvl="1"/>
            <a:r>
              <a:rPr lang="en-US"/>
              <a:t>More like C, less like Java</a:t>
            </a:r>
          </a:p>
          <a:p>
            <a:pPr lvl="1"/>
            <a:r>
              <a:rPr lang="en-US"/>
              <a:t>Assume that you mean what you say</a:t>
            </a:r>
          </a:p>
          <a:p>
            <a:r>
              <a:rPr lang="en-US"/>
              <a:t>Common errors:</a:t>
            </a:r>
          </a:p>
          <a:p>
            <a:pPr lvl="1"/>
            <a:r>
              <a:rPr lang="en-US"/>
              <a:t>Not assigning a wire a value</a:t>
            </a:r>
          </a:p>
          <a:p>
            <a:pPr lvl="1"/>
            <a:r>
              <a:rPr lang="en-US"/>
              <a:t>Assigning a wire a value more than once</a:t>
            </a:r>
          </a:p>
          <a:p>
            <a:r>
              <a:rPr lang="en-US"/>
              <a:t>Avoid names such as:</a:t>
            </a:r>
          </a:p>
          <a:p>
            <a:pPr lvl="1"/>
            <a:r>
              <a:rPr lang="en-US"/>
              <a:t>clock, power, pwr, ground, gnd, vdd, vcc, init, reset</a:t>
            </a:r>
          </a:p>
          <a:p>
            <a:pPr lvl="1"/>
            <a:r>
              <a:rPr lang="en-US"/>
              <a:t>Some of these are “special” and will silently cause errors</a:t>
            </a:r>
          </a:p>
          <a:p>
            <a:pPr lvl="1"/>
            <a:r>
              <a:rPr lang="en-US"/>
              <a:t>We will use “clk” and “rst”, but only for their intended 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830FD4-17AB-41E4-885B-C61B09C1D7D8}" type="slidenum">
              <a:rPr lang="en-US"/>
              <a:pPr/>
              <a:t>41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Repeated Signals</a:t>
            </a:r>
          </a:p>
        </p:txBody>
      </p:sp>
      <p:sp>
        <p:nvSpPr>
          <p:cNvPr id="3471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Previously we discussed vector concatenation</a:t>
            </a:r>
          </a:p>
          <a:p>
            <a:pPr>
              <a:buFontTx/>
              <a:buNone/>
            </a:pPr>
            <a:r>
              <a:rPr lang="en-US" b="1">
                <a:solidFill>
                  <a:srgbClr val="FF3100"/>
                </a:solidFill>
                <a:latin typeface="Courier" pitchFamily="1" charset="0"/>
              </a:rPr>
              <a:t>     assign vec = {x, y, z};</a:t>
            </a:r>
          </a:p>
          <a:p>
            <a:r>
              <a:rPr lang="en-US"/>
              <a:t>Can also repeat a signal n times</a:t>
            </a:r>
          </a:p>
          <a:p>
            <a:pPr>
              <a:buFontTx/>
              <a:buNone/>
            </a:pPr>
            <a:r>
              <a:rPr lang="en-US" b="1">
                <a:solidFill>
                  <a:srgbClr val="FF3100"/>
                </a:solidFill>
                <a:latin typeface="Courier" pitchFamily="1" charset="0"/>
              </a:rPr>
              <a:t>     assign vec = {16{x}};  // 16 copies of x</a:t>
            </a:r>
          </a:p>
          <a:p>
            <a:r>
              <a:rPr lang="en-US"/>
              <a:t>Example uses (what does this do?):</a:t>
            </a:r>
          </a:p>
          <a:p>
            <a:pPr>
              <a:buFontTx/>
              <a:buNone/>
            </a:pPr>
            <a:r>
              <a:rPr lang="en-US" b="1">
                <a:solidFill>
                  <a:srgbClr val="FF3100"/>
                </a:solidFill>
                <a:latin typeface="Courier" pitchFamily="1" charset="0"/>
              </a:rPr>
              <a:t>     wire [7:0] out;</a:t>
            </a:r>
          </a:p>
          <a:p>
            <a:pPr>
              <a:buFontTx/>
              <a:buNone/>
            </a:pPr>
            <a:r>
              <a:rPr lang="en-US" b="1">
                <a:solidFill>
                  <a:srgbClr val="FF3100"/>
                </a:solidFill>
                <a:latin typeface="Courier" pitchFamily="1" charset="0"/>
              </a:rPr>
              <a:t>     wire [3:0] A; </a:t>
            </a:r>
            <a:endParaRPr lang="en-US"/>
          </a:p>
          <a:p>
            <a:pPr>
              <a:buFontTx/>
              <a:buNone/>
            </a:pPr>
            <a:r>
              <a:rPr lang="en-US" b="1">
                <a:solidFill>
                  <a:srgbClr val="FF3100"/>
                </a:solidFill>
                <a:latin typeface="Courier" pitchFamily="1" charset="0"/>
              </a:rPr>
              <a:t>     assign out = {{4{0}}, A[3:0]};</a:t>
            </a:r>
          </a:p>
          <a:p>
            <a:r>
              <a:rPr lang="en-US"/>
              <a:t>What about this?</a:t>
            </a:r>
          </a:p>
          <a:p>
            <a:pPr>
              <a:buFontTx/>
              <a:buNone/>
            </a:pPr>
            <a:r>
              <a:rPr lang="en-US" b="1">
                <a:solidFill>
                  <a:srgbClr val="FF3100"/>
                </a:solidFill>
                <a:latin typeface="Courier" pitchFamily="1" charset="0"/>
              </a:rPr>
              <a:t>     assign out = {{4{A[3]}}, A[3:0]};</a:t>
            </a:r>
          </a:p>
          <a:p>
            <a:pPr>
              <a:buFontTx/>
              <a:buNone/>
            </a:pPr>
            <a:endParaRPr lang="en-US" b="1">
              <a:solidFill>
                <a:srgbClr val="FF3100"/>
              </a:solidFill>
              <a:latin typeface="Courier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Concatenation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CS/ECE 552, Spring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1F3B5-0447-4229-9573-6A38E82F69AE}" type="slidenum">
              <a:rPr lang="en-US" smtClean="0"/>
              <a:pPr/>
              <a:t>42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8305800" cy="538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B81E60-2480-4596-9D7D-9F03C0F0C2E1}" type="slidenum">
              <a:rPr lang="en-US"/>
              <a:pPr/>
              <a:t>43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Non-binary Hardware Values</a:t>
            </a:r>
          </a:p>
        </p:txBody>
      </p:sp>
      <p:sp>
        <p:nvSpPr>
          <p:cNvPr id="257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hardware signal can have four values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0, 1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X</a:t>
            </a:r>
            <a:r>
              <a:rPr lang="en-US" dirty="0"/>
              <a:t>: don’t know, don’t care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Z</a:t>
            </a:r>
            <a:r>
              <a:rPr lang="en-US" dirty="0"/>
              <a:t>: high-impedance (no current flowing)</a:t>
            </a:r>
          </a:p>
          <a:p>
            <a:pPr>
              <a:lnSpc>
                <a:spcPct val="90000"/>
              </a:lnSpc>
            </a:pPr>
            <a:r>
              <a:rPr lang="en-US" dirty="0"/>
              <a:t>Two meanings of “x”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Simulator indicating an unknown state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Or: You telling synthesis tool you don’t care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Synthesis tool makes the most convenient circuit (fast, small)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Use with care, leads to synthesis dependent operation</a:t>
            </a:r>
          </a:p>
          <a:p>
            <a:pPr>
              <a:lnSpc>
                <a:spcPct val="90000"/>
              </a:lnSpc>
            </a:pPr>
            <a:r>
              <a:rPr lang="en-US" dirty="0"/>
              <a:t>Uses for “z”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Tri-state devices drive a zero, one, or nothing (z)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Many tri-states drive the same wire, all but one must be “z”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Example: multiplexer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Why Verilog allows multiple assignments to same wire.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DF630D-9E3E-48E9-8A45-B50AFEAA1F3F}" type="slidenum">
              <a:rPr lang="en-US"/>
              <a:pPr/>
              <a:t>44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Logic in Verilog</a:t>
            </a:r>
          </a:p>
        </p:txBody>
      </p:sp>
      <p:sp>
        <p:nvSpPr>
          <p:cNvPr id="3522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How do we specify state-holding constructs in Verilog?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" pitchFamily="1" charset="0"/>
              </a:rPr>
              <a:t>module </a:t>
            </a:r>
            <a:r>
              <a:rPr lang="en-US" sz="2000" dirty="0" err="1">
                <a:latin typeface="Courier" pitchFamily="1" charset="0"/>
              </a:rPr>
              <a:t>dff</a:t>
            </a:r>
            <a:r>
              <a:rPr lang="en-US" sz="2000" dirty="0">
                <a:latin typeface="Courier" pitchFamily="1" charset="0"/>
              </a:rPr>
              <a:t> (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" pitchFamily="1" charset="0"/>
              </a:rPr>
              <a:t>  input Clock, D, Reset,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" pitchFamily="1" charset="0"/>
              </a:rPr>
              <a:t>  output reg Q );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latin typeface="Courier" pitchFamily="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" pitchFamily="1" charset="0"/>
              </a:rPr>
              <a:t>  always @(</a:t>
            </a:r>
            <a:r>
              <a:rPr lang="en-US" sz="2000" dirty="0" err="1">
                <a:latin typeface="Courier" pitchFamily="1" charset="0"/>
              </a:rPr>
              <a:t>posedge</a:t>
            </a:r>
            <a:r>
              <a:rPr lang="en-US" sz="2000" dirty="0">
                <a:latin typeface="Courier" pitchFamily="1" charset="0"/>
              </a:rPr>
              <a:t> Clock)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" pitchFamily="1" charset="0"/>
              </a:rPr>
              <a:t>    begin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" pitchFamily="1" charset="0"/>
              </a:rPr>
              <a:t>      if (Reset)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" pitchFamily="1" charset="0"/>
              </a:rPr>
              <a:t>        Q = 1'b0;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" pitchFamily="1" charset="0"/>
              </a:rPr>
              <a:t>      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" pitchFamily="1" charset="0"/>
              </a:rPr>
              <a:t>        Q = D;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" pitchFamily="1" charset="0"/>
              </a:rPr>
              <a:t>    end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" pitchFamily="1" charset="0"/>
              </a:rPr>
              <a:t>  </a:t>
            </a:r>
            <a:r>
              <a:rPr lang="en-US" sz="2000" dirty="0" err="1">
                <a:latin typeface="Courier" pitchFamily="1" charset="0"/>
              </a:rPr>
              <a:t>endmodule</a:t>
            </a:r>
            <a:r>
              <a:rPr lang="en-US" sz="2000" dirty="0">
                <a:latin typeface="Helvetica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A2B45D-7AA3-411C-AAA7-80AC851CEDFC}" type="slidenum">
              <a:rPr lang="en-US"/>
              <a:pPr/>
              <a:t>45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Sequential Logic</a:t>
            </a:r>
          </a:p>
        </p:txBody>
      </p:sp>
      <p:sp>
        <p:nvSpPr>
          <p:cNvPr id="3532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CS/ECE 552 design rule: separate combinational logic from sequential state elements in lowest-level modules</a:t>
            </a:r>
          </a:p>
          <a:p>
            <a:pPr lvl="1"/>
            <a:r>
              <a:rPr lang="en-US" dirty="0"/>
              <a:t>Not enforced by Verilog, but a very good idea</a:t>
            </a:r>
          </a:p>
          <a:p>
            <a:pPr lvl="1"/>
            <a:r>
              <a:rPr lang="en-US" dirty="0"/>
              <a:t>Possible exceptions: counters, shift registers</a:t>
            </a:r>
          </a:p>
          <a:p>
            <a:r>
              <a:rPr lang="en-US" dirty="0"/>
              <a:t>We’ll give you a 1-bit flip-flop module (see previous slide)</a:t>
            </a:r>
          </a:p>
          <a:p>
            <a:pPr lvl="1"/>
            <a:r>
              <a:rPr lang="en-US" dirty="0"/>
              <a:t>Edge-triggered, not a latch</a:t>
            </a:r>
          </a:p>
          <a:p>
            <a:pPr lvl="1"/>
            <a:r>
              <a:rPr lang="en-US" dirty="0"/>
              <a:t>Use it to build n-bit register, registers with “load” inputs, etc.</a:t>
            </a:r>
          </a:p>
          <a:p>
            <a:r>
              <a:rPr lang="en-US" dirty="0"/>
              <a:t>Example use: state machine</a:t>
            </a:r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4800600" y="4495800"/>
            <a:ext cx="2057400" cy="1454150"/>
          </a:xfrm>
          <a:prstGeom prst="rect">
            <a:avLst/>
          </a:prstGeom>
          <a:solidFill>
            <a:srgbClr val="0054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>
                <a:solidFill>
                  <a:schemeClr val="bg1"/>
                </a:solidFill>
              </a:rPr>
              <a:t>Combinational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Logic</a:t>
            </a:r>
            <a:endParaRPr lang="en-US"/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2438400" y="4495800"/>
            <a:ext cx="1143000" cy="1454150"/>
          </a:xfrm>
          <a:prstGeom prst="rect">
            <a:avLst/>
          </a:prstGeom>
          <a:solidFill>
            <a:srgbClr val="F7020B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>
                <a:solidFill>
                  <a:schemeClr val="bg1"/>
                </a:solidFill>
              </a:rPr>
              <a:t>State</a:t>
            </a:r>
          </a:p>
          <a:p>
            <a:r>
              <a:rPr lang="en-US">
                <a:solidFill>
                  <a:schemeClr val="bg1"/>
                </a:solidFill>
              </a:rPr>
              <a:t>Register</a:t>
            </a:r>
            <a:endParaRPr lang="en-US"/>
          </a:p>
        </p:txBody>
      </p:sp>
      <p:sp>
        <p:nvSpPr>
          <p:cNvPr id="353288" name="Line 8"/>
          <p:cNvSpPr>
            <a:spLocks noChangeShapeType="1"/>
          </p:cNvSpPr>
          <p:nvPr/>
        </p:nvSpPr>
        <p:spPr bwMode="auto">
          <a:xfrm>
            <a:off x="3581400" y="5181600"/>
            <a:ext cx="1219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3289" name="Line 9"/>
          <p:cNvSpPr>
            <a:spLocks noChangeShapeType="1"/>
          </p:cNvSpPr>
          <p:nvPr/>
        </p:nvSpPr>
        <p:spPr bwMode="auto">
          <a:xfrm>
            <a:off x="6858000" y="4724400"/>
            <a:ext cx="1219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3290" name="Line 10"/>
          <p:cNvSpPr>
            <a:spLocks noChangeShapeType="1"/>
          </p:cNvSpPr>
          <p:nvPr/>
        </p:nvSpPr>
        <p:spPr bwMode="auto">
          <a:xfrm>
            <a:off x="6858000" y="5410200"/>
            <a:ext cx="533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3291" name="Line 11"/>
          <p:cNvSpPr>
            <a:spLocks noChangeShapeType="1"/>
          </p:cNvSpPr>
          <p:nvPr/>
        </p:nvSpPr>
        <p:spPr bwMode="auto">
          <a:xfrm>
            <a:off x="7391400" y="5410200"/>
            <a:ext cx="0" cy="838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3292" name="Line 12"/>
          <p:cNvSpPr>
            <a:spLocks noChangeShapeType="1"/>
          </p:cNvSpPr>
          <p:nvPr/>
        </p:nvSpPr>
        <p:spPr bwMode="auto">
          <a:xfrm>
            <a:off x="1981200" y="6248400"/>
            <a:ext cx="5410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3293" name="Line 13"/>
          <p:cNvSpPr>
            <a:spLocks noChangeShapeType="1"/>
          </p:cNvSpPr>
          <p:nvPr/>
        </p:nvSpPr>
        <p:spPr bwMode="auto">
          <a:xfrm>
            <a:off x="1981200" y="518160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3294" name="Line 14"/>
          <p:cNvSpPr>
            <a:spLocks noChangeShapeType="1"/>
          </p:cNvSpPr>
          <p:nvPr/>
        </p:nvSpPr>
        <p:spPr bwMode="auto">
          <a:xfrm>
            <a:off x="1981200" y="5181600"/>
            <a:ext cx="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3295" name="Text Box 15"/>
          <p:cNvSpPr txBox="1">
            <a:spLocks noChangeArrowheads="1"/>
          </p:cNvSpPr>
          <p:nvPr/>
        </p:nvSpPr>
        <p:spPr bwMode="auto">
          <a:xfrm>
            <a:off x="7029450" y="4724400"/>
            <a:ext cx="9842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Outputs</a:t>
            </a:r>
          </a:p>
        </p:txBody>
      </p:sp>
      <p:sp>
        <p:nvSpPr>
          <p:cNvPr id="353296" name="Text Box 16"/>
          <p:cNvSpPr txBox="1">
            <a:spLocks noChangeArrowheads="1"/>
          </p:cNvSpPr>
          <p:nvPr/>
        </p:nvSpPr>
        <p:spPr bwMode="auto">
          <a:xfrm>
            <a:off x="7359650" y="5624513"/>
            <a:ext cx="12509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Next State</a:t>
            </a:r>
          </a:p>
        </p:txBody>
      </p:sp>
      <p:sp>
        <p:nvSpPr>
          <p:cNvPr id="353297" name="Text Box 17"/>
          <p:cNvSpPr txBox="1">
            <a:spLocks noChangeArrowheads="1"/>
          </p:cNvSpPr>
          <p:nvPr/>
        </p:nvSpPr>
        <p:spPr bwMode="auto">
          <a:xfrm>
            <a:off x="3702050" y="5149850"/>
            <a:ext cx="9461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Current</a:t>
            </a:r>
            <a:br>
              <a:rPr lang="en-US"/>
            </a:br>
            <a:r>
              <a:rPr lang="en-US"/>
              <a:t>State</a:t>
            </a:r>
          </a:p>
        </p:txBody>
      </p:sp>
      <p:sp>
        <p:nvSpPr>
          <p:cNvPr id="353298" name="Line 18"/>
          <p:cNvSpPr>
            <a:spLocks noChangeShapeType="1"/>
          </p:cNvSpPr>
          <p:nvPr/>
        </p:nvSpPr>
        <p:spPr bwMode="auto">
          <a:xfrm>
            <a:off x="2133600" y="4633913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3299" name="Text Box 19"/>
          <p:cNvSpPr txBox="1">
            <a:spLocks noChangeArrowheads="1"/>
          </p:cNvSpPr>
          <p:nvPr/>
        </p:nvSpPr>
        <p:spPr bwMode="auto">
          <a:xfrm>
            <a:off x="1447800" y="4495800"/>
            <a:ext cx="7556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Clock</a:t>
            </a:r>
          </a:p>
        </p:txBody>
      </p:sp>
      <p:sp>
        <p:nvSpPr>
          <p:cNvPr id="353300" name="Line 20"/>
          <p:cNvSpPr>
            <a:spLocks noChangeShapeType="1"/>
          </p:cNvSpPr>
          <p:nvPr/>
        </p:nvSpPr>
        <p:spPr bwMode="auto">
          <a:xfrm>
            <a:off x="4114800" y="4800600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3301" name="Line 21"/>
          <p:cNvSpPr>
            <a:spLocks noChangeShapeType="1"/>
          </p:cNvSpPr>
          <p:nvPr/>
        </p:nvSpPr>
        <p:spPr bwMode="auto">
          <a:xfrm flipV="1">
            <a:off x="4114800" y="4648200"/>
            <a:ext cx="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3303" name="Text Box 23"/>
          <p:cNvSpPr txBox="1">
            <a:spLocks noChangeArrowheads="1"/>
          </p:cNvSpPr>
          <p:nvPr/>
        </p:nvSpPr>
        <p:spPr bwMode="auto">
          <a:xfrm>
            <a:off x="3708400" y="4343400"/>
            <a:ext cx="8064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Inputs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73CD45-5D25-46B6-B441-2A293DBA5AE8}" type="slidenum">
              <a:rPr lang="en-US"/>
              <a:pPr/>
              <a:t>46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</a:t>
            </a:r>
            <a:r>
              <a:rPr lang="en-US" dirty="0"/>
              <a:t>Signals</a:t>
            </a:r>
          </a:p>
        </p:txBody>
      </p:sp>
      <p:sp>
        <p:nvSpPr>
          <p:cNvPr id="3624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Clock </a:t>
            </a:r>
            <a:r>
              <a:rPr lang="en-US" dirty="0"/>
              <a:t>signals are not normal signals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Travel on dedicated “clock” wires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Reach all parts of the chip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Special “low-skew” routing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Ramifications: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Never do logic operations on the clocks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you want to add a “write enable” to a flip-flop: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Use a </a:t>
            </a:r>
            <a:r>
              <a:rPr lang="en-US" dirty="0" err="1"/>
              <a:t>mux</a:t>
            </a:r>
            <a:r>
              <a:rPr lang="en-US" dirty="0"/>
              <a:t> to route the old value back into it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Do not just “and” the write-enable signal with the clock!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Messing with the clock can cause errors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Often can only be found using timing simulation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D0935A-3ABB-47A5-8777-F62C71AC40B7}" type="slidenum">
              <a:rPr lang="en-US"/>
              <a:pPr/>
              <a:t>47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en-US" b="1" dirty="0" smtClean="0"/>
              <a:t>ase</a:t>
            </a:r>
            <a:r>
              <a:rPr lang="en-US" dirty="0" smtClean="0"/>
              <a:t> </a:t>
            </a:r>
            <a:r>
              <a:rPr lang="en-US" dirty="0"/>
              <a:t>Statements</a:t>
            </a:r>
          </a:p>
        </p:txBody>
      </p:sp>
      <p:sp>
        <p:nvSpPr>
          <p:cNvPr id="267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endParaRPr lang="en-US" b="1">
              <a:solidFill>
                <a:srgbClr val="FF3300"/>
              </a:solidFill>
              <a:latin typeface="Courier" pitchFamily="1" charset="0"/>
            </a:endParaRPr>
          </a:p>
          <a:p>
            <a:pPr lvl="1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case (</a:t>
            </a:r>
            <a:r>
              <a:rPr lang="en-US" b="1">
                <a:latin typeface="Courier" pitchFamily="1" charset="0"/>
              </a:rPr>
              <a:t>&lt;expr&gt;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)</a:t>
            </a:r>
          </a:p>
          <a:p>
            <a:pPr lvl="2">
              <a:buFontTx/>
              <a:buNone/>
            </a:pPr>
            <a:r>
              <a:rPr lang="en-US" b="1">
                <a:latin typeface="Courier" pitchFamily="1" charset="0"/>
              </a:rPr>
              <a:t>&lt;match-constant1&gt;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:</a:t>
            </a:r>
            <a:r>
              <a:rPr lang="en-US" b="1">
                <a:latin typeface="Courier" pitchFamily="1" charset="0"/>
              </a:rPr>
              <a:t>&lt;stmt&gt;</a:t>
            </a:r>
          </a:p>
          <a:p>
            <a:pPr lvl="2">
              <a:buFontTx/>
              <a:buNone/>
            </a:pPr>
            <a:r>
              <a:rPr lang="en-US" b="1">
                <a:latin typeface="Courier" pitchFamily="1" charset="0"/>
              </a:rPr>
              <a:t>&lt;match-constant2&gt;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:</a:t>
            </a:r>
            <a:r>
              <a:rPr lang="en-US" b="1">
                <a:latin typeface="Courier" pitchFamily="1" charset="0"/>
              </a:rPr>
              <a:t>&lt;stmt&gt;</a:t>
            </a:r>
          </a:p>
          <a:p>
            <a:pPr lvl="2">
              <a:buFontTx/>
              <a:buNone/>
            </a:pPr>
            <a:r>
              <a:rPr lang="en-US" b="1">
                <a:latin typeface="Courier" pitchFamily="1" charset="0"/>
              </a:rPr>
              <a:t>&lt;match-constant3&gt;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,</a:t>
            </a:r>
            <a:r>
              <a:rPr lang="en-US" b="1">
                <a:latin typeface="Courier" pitchFamily="1" charset="0"/>
              </a:rPr>
              <a:t>&lt;match-constant4&gt;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:</a:t>
            </a:r>
            <a:r>
              <a:rPr lang="en-US" b="1">
                <a:latin typeface="Courier" pitchFamily="1" charset="0"/>
              </a:rPr>
              <a:t>&lt;stmt&gt;</a:t>
            </a:r>
          </a:p>
          <a:p>
            <a:pPr lvl="2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default: </a:t>
            </a:r>
            <a:r>
              <a:rPr lang="en-US" b="1">
                <a:latin typeface="Courier" pitchFamily="1" charset="0"/>
              </a:rPr>
              <a:t>&lt;stmt&gt;</a:t>
            </a:r>
          </a:p>
          <a:p>
            <a:pPr lvl="1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endcase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B2521F-76A7-4945-AE20-8131C716E6BE}" type="slidenum">
              <a:rPr lang="en-US"/>
              <a:pPr/>
              <a:t>48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en-US" b="1" dirty="0" smtClean="0"/>
              <a:t>ase</a:t>
            </a:r>
            <a:r>
              <a:rPr lang="en-US" dirty="0" smtClean="0"/>
              <a:t> </a:t>
            </a:r>
            <a:r>
              <a:rPr lang="en-US" dirty="0"/>
              <a:t>Statements</a:t>
            </a:r>
          </a:p>
        </p:txBody>
      </p:sp>
      <p:sp>
        <p:nvSpPr>
          <p:cNvPr id="3706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Useful to make big muxes</a:t>
            </a:r>
          </a:p>
          <a:p>
            <a:r>
              <a:rPr lang="en-US"/>
              <a:t>Very useful for “next-state” logic</a:t>
            </a:r>
          </a:p>
          <a:p>
            <a:r>
              <a:rPr lang="en-US"/>
              <a:t>But they are easy to abuse</a:t>
            </a:r>
          </a:p>
          <a:p>
            <a:r>
              <a:rPr lang="en-US"/>
              <a:t>If you don’t set a value, it retains its previous state</a:t>
            </a:r>
          </a:p>
          <a:p>
            <a:pPr lvl="1"/>
            <a:r>
              <a:rPr lang="en-US"/>
              <a:t>Which is a latch!</a:t>
            </a:r>
          </a:p>
          <a:p>
            <a:r>
              <a:rPr lang="en-US"/>
              <a:t>We will allow case statements, but with some severe restrictions:</a:t>
            </a:r>
          </a:p>
          <a:p>
            <a:pPr lvl="1"/>
            <a:r>
              <a:rPr lang="en-US"/>
              <a:t>Every value is set in every case</a:t>
            </a:r>
          </a:p>
          <a:p>
            <a:pPr lvl="1"/>
            <a:r>
              <a:rPr lang="en-US"/>
              <a:t>Every possible combination of select inputs must be covered</a:t>
            </a:r>
          </a:p>
          <a:p>
            <a:pPr lvl="1"/>
            <a:r>
              <a:rPr lang="en-US"/>
              <a:t>Each case lives in its own “always” block, sensitive to changes in all of its input signals</a:t>
            </a:r>
          </a:p>
          <a:p>
            <a:pPr lvl="1"/>
            <a:r>
              <a:rPr lang="en-US"/>
              <a:t>This is our only use of “always”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en-US" b="1" dirty="0" smtClean="0"/>
              <a:t>ase </a:t>
            </a:r>
            <a:r>
              <a:rPr lang="en-US" dirty="0" smtClean="0"/>
              <a:t>statements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Verilog has three types of case statements:</a:t>
            </a:r>
          </a:p>
          <a:p>
            <a:pPr lvl="1"/>
            <a:r>
              <a:rPr lang="en-US" dirty="0"/>
              <a:t> </a:t>
            </a:r>
            <a:r>
              <a:rPr lang="en-US" b="1" dirty="0"/>
              <a:t>case, </a:t>
            </a:r>
            <a:r>
              <a:rPr lang="en-US" b="1" dirty="0" err="1"/>
              <a:t>casex</a:t>
            </a:r>
            <a:r>
              <a:rPr lang="en-US" b="1" dirty="0"/>
              <a:t>,</a:t>
            </a:r>
            <a:r>
              <a:rPr lang="en-US" dirty="0"/>
              <a:t> and</a:t>
            </a:r>
            <a:r>
              <a:rPr lang="en-US" b="1" dirty="0"/>
              <a:t> </a:t>
            </a:r>
            <a:r>
              <a:rPr lang="en-US" b="1" dirty="0" err="1"/>
              <a:t>casez</a:t>
            </a:r>
            <a:endParaRPr lang="en-US" b="1" dirty="0"/>
          </a:p>
          <a:p>
            <a:r>
              <a:rPr lang="en-US" dirty="0"/>
              <a:t> Performs bitwise match of expression and case item</a:t>
            </a:r>
          </a:p>
          <a:p>
            <a:pPr lvl="1"/>
            <a:r>
              <a:rPr lang="en-US" dirty="0"/>
              <a:t> Both must have same </a:t>
            </a:r>
            <a:r>
              <a:rPr lang="en-US" dirty="0" err="1"/>
              <a:t>bitwidth</a:t>
            </a:r>
            <a:r>
              <a:rPr lang="en-US" dirty="0"/>
              <a:t> to match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case</a:t>
            </a:r>
          </a:p>
          <a:p>
            <a:pPr lvl="1"/>
            <a:r>
              <a:rPr lang="en-US" dirty="0"/>
              <a:t> Can detect </a:t>
            </a:r>
            <a:r>
              <a:rPr lang="en-US" b="1" dirty="0"/>
              <a:t>x </a:t>
            </a:r>
            <a:r>
              <a:rPr lang="en-US" dirty="0"/>
              <a:t>and</a:t>
            </a:r>
            <a:r>
              <a:rPr lang="en-US" b="1" dirty="0"/>
              <a:t> z! </a:t>
            </a:r>
            <a:r>
              <a:rPr lang="en-US" dirty="0"/>
              <a:t>(only good for testbenches)</a:t>
            </a:r>
          </a:p>
          <a:p>
            <a:r>
              <a:rPr lang="en-US" dirty="0"/>
              <a:t> </a:t>
            </a:r>
            <a:r>
              <a:rPr lang="en-US" b="1" dirty="0" err="1"/>
              <a:t>casez</a:t>
            </a:r>
            <a:endParaRPr lang="en-US" b="1" dirty="0"/>
          </a:p>
          <a:p>
            <a:pPr lvl="1"/>
            <a:r>
              <a:rPr lang="en-US" dirty="0"/>
              <a:t> Uses </a:t>
            </a:r>
            <a:r>
              <a:rPr lang="en-US" b="1" dirty="0"/>
              <a:t>z </a:t>
            </a:r>
            <a:r>
              <a:rPr lang="en-US" dirty="0"/>
              <a:t>and</a:t>
            </a:r>
            <a:r>
              <a:rPr lang="en-US" b="1" dirty="0"/>
              <a:t> ? </a:t>
            </a:r>
            <a:r>
              <a:rPr lang="en-US" dirty="0"/>
              <a:t>as “don’t care” bits in case items </a:t>
            </a:r>
            <a:r>
              <a:rPr lang="en-US" dirty="0">
                <a:solidFill>
                  <a:srgbClr val="FF3100"/>
                </a:solidFill>
              </a:rPr>
              <a:t>and expression</a:t>
            </a:r>
          </a:p>
          <a:p>
            <a:r>
              <a:rPr lang="en-US" dirty="0"/>
              <a:t> </a:t>
            </a:r>
            <a:r>
              <a:rPr lang="en-US" b="1" dirty="0" err="1"/>
              <a:t>casex</a:t>
            </a:r>
            <a:endParaRPr lang="en-US" b="1" dirty="0"/>
          </a:p>
          <a:p>
            <a:pPr lvl="1"/>
            <a:r>
              <a:rPr lang="en-US" dirty="0"/>
              <a:t> Uses </a:t>
            </a:r>
            <a:r>
              <a:rPr lang="en-US" b="1" dirty="0"/>
              <a:t>x, z, </a:t>
            </a:r>
            <a:r>
              <a:rPr lang="en-US" dirty="0"/>
              <a:t>and</a:t>
            </a:r>
            <a:r>
              <a:rPr lang="en-US" b="1" dirty="0"/>
              <a:t> ? </a:t>
            </a:r>
            <a:r>
              <a:rPr lang="en-US" dirty="0"/>
              <a:t>as “don’t care” bits in case items </a:t>
            </a:r>
            <a:r>
              <a:rPr lang="en-US" dirty="0">
                <a:solidFill>
                  <a:srgbClr val="FF3100"/>
                </a:solidFill>
              </a:rPr>
              <a:t>and expression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1F3B5-0447-4229-9573-6A38E82F69AE}" type="slidenum">
              <a:rPr lang="en-US" smtClean="0"/>
              <a:pPr/>
              <a:t>49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A3B48-349E-4FB9-A88A-4666C97783BE}" type="slidenum">
              <a:rPr lang="en-US"/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use an HDL?</a:t>
            </a:r>
          </a:p>
        </p:txBody>
      </p:sp>
      <p:sp>
        <p:nvSpPr>
          <p:cNvPr id="3665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Easy to write and edit</a:t>
            </a:r>
          </a:p>
          <a:p>
            <a:r>
              <a:rPr lang="en-US"/>
              <a:t>Compact</a:t>
            </a:r>
          </a:p>
          <a:p>
            <a:r>
              <a:rPr lang="en-US"/>
              <a:t>Don’t have to follow a maze of lines</a:t>
            </a:r>
          </a:p>
          <a:p>
            <a:r>
              <a:rPr lang="en-US"/>
              <a:t>Easy to analyze with various tools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2800"/>
              <a:t>Why not to use an HDL</a:t>
            </a:r>
          </a:p>
          <a:p>
            <a:r>
              <a:rPr lang="en-US"/>
              <a:t>You still need to visualize the flow of logic</a:t>
            </a:r>
          </a:p>
          <a:p>
            <a:r>
              <a:rPr lang="en-US"/>
              <a:t>A schematic can be a work of art</a:t>
            </a:r>
          </a:p>
          <a:p>
            <a:pPr lvl="1"/>
            <a:r>
              <a:rPr lang="en-US"/>
              <a:t>But often isn’t!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/>
              <a:t>case</a:t>
            </a:r>
            <a:r>
              <a:rPr lang="en-US" dirty="0" smtClean="0"/>
              <a:t> to detect x and 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use this functionality in a </a:t>
            </a:r>
            <a:r>
              <a:rPr lang="en-US" dirty="0" err="1"/>
              <a:t>testbench</a:t>
            </a:r>
            <a:r>
              <a:rPr lang="en-US" dirty="0"/>
              <a:t>; it won’t</a:t>
            </a:r>
          </a:p>
          <a:p>
            <a:r>
              <a:rPr lang="en-US" dirty="0"/>
              <a:t>synthesize!</a:t>
            </a:r>
          </a:p>
          <a:p>
            <a:r>
              <a:rPr lang="en-US" dirty="0"/>
              <a:t> Example taken from Verilog-2001 standard:</a:t>
            </a:r>
          </a:p>
          <a:p>
            <a:pPr>
              <a:buNone/>
            </a:pPr>
            <a:r>
              <a:rPr lang="en-US" b="1" dirty="0" smtClean="0"/>
              <a:t>		case </a:t>
            </a:r>
            <a:r>
              <a:rPr lang="en-US" b="1" dirty="0"/>
              <a:t>(sig)</a:t>
            </a:r>
          </a:p>
          <a:p>
            <a:pPr>
              <a:buNone/>
            </a:pPr>
            <a:r>
              <a:rPr lang="en-US" dirty="0" smtClean="0"/>
              <a:t>			1’bz</a:t>
            </a:r>
            <a:r>
              <a:rPr lang="en-US" dirty="0"/>
              <a:t>: </a:t>
            </a:r>
            <a:r>
              <a:rPr lang="en-US" b="1" dirty="0"/>
              <a:t>$display(“Signal is floating.”);</a:t>
            </a:r>
          </a:p>
          <a:p>
            <a:pPr>
              <a:buNone/>
            </a:pPr>
            <a:r>
              <a:rPr lang="en-US" dirty="0" smtClean="0"/>
              <a:t>			1’bx</a:t>
            </a:r>
            <a:r>
              <a:rPr lang="en-US" dirty="0"/>
              <a:t>: </a:t>
            </a:r>
            <a:r>
              <a:rPr lang="en-US" b="1" dirty="0"/>
              <a:t>$display(“Signal is unknown.”);</a:t>
            </a:r>
          </a:p>
          <a:p>
            <a:pPr>
              <a:buNone/>
            </a:pPr>
            <a:r>
              <a:rPr lang="en-US" b="1" dirty="0" smtClean="0"/>
              <a:t>			default</a:t>
            </a:r>
            <a:r>
              <a:rPr lang="en-US" b="1" dirty="0"/>
              <a:t>: $display(“Signal is %b.”, sig);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endcase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1F3B5-0447-4229-9573-6A38E82F69AE}" type="slidenum">
              <a:rPr lang="en-US" smtClean="0"/>
              <a:pPr/>
              <a:t>50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BFE3EB-5DB8-40C5-90B1-0D028F5CFE81}" type="slidenum">
              <a:rPr lang="en-US"/>
              <a:pPr/>
              <a:t>51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Statement Example</a:t>
            </a:r>
          </a:p>
        </p:txBody>
      </p:sp>
      <p:sp>
        <p:nvSpPr>
          <p:cNvPr id="3727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endParaRPr lang="en-US" sz="1600"/>
          </a:p>
          <a:p>
            <a:pPr lvl="1">
              <a:lnSpc>
                <a:spcPct val="80000"/>
              </a:lnSpc>
              <a:buFontTx/>
              <a:buNone/>
            </a:pPr>
            <a:endParaRPr lang="en-US" sz="1600" b="1">
              <a:solidFill>
                <a:srgbClr val="FF3300"/>
              </a:solidFill>
              <a:latin typeface="Courier" pitchFamily="1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always @*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casex ({goBack, currentState, inputA, inputB})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	6'b1_???_?_?  : begin out = 0; newState = 3'b000; err=0; 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	6'b0_000_0_? : begin out = 0; newState = 3'b000; err=0; 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	6'b0_000_1_? : begin out = 0; newState = 3'b001; err=0; 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	6'b0_001_1_? : begin out = 0; newState = 3'b001; err=0; 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	6'b0_001_0_0 : begin out = 0; newState = 3'b010; err=0; 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	6'b0_001_0_1 : begin out = 0; newState = 3'b011; err=0; 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	6'b0_010_?_0 : begin out = 0; newState = 3'b010; err=0; 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	6'b0_010_?_1 : begin out = 0; newState = 3'b011; err=0; 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	6'b0_011_?_1 : begin out = 0; newState = 3'b011; err=0; 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	6'b0_011_?_0 : begin out = 0; newState = 3'b100; err=0; 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	6'b0_100_?_? : begin out = 1; newState = 3'b000; err=0; 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	6'b0_101_?_? : begin out = 0; newState = 3'b000; err=1; 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	6'b0_110_?_? : begin out = 0; newState = 3'b000; err=1; 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	6'b0_111_?_? : begin out = 0; newState = 3'b000; err=1; 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	default:              begin out = 0; newState = 3’b000; err=1; 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/>
              <a:t>	endcase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A7B160-E59F-49A7-8EBB-785E58F3DA05}" type="slidenum">
              <a:rPr lang="en-US"/>
              <a:pPr/>
              <a:t>52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happens if it’s wrong?</a:t>
            </a:r>
          </a:p>
        </p:txBody>
      </p:sp>
      <p:sp>
        <p:nvSpPr>
          <p:cNvPr id="3778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Here are our rules:</a:t>
            </a:r>
          </a:p>
          <a:p>
            <a:r>
              <a:rPr lang="en-US"/>
              <a:t>A case statement should always have a default</a:t>
            </a:r>
          </a:p>
          <a:p>
            <a:r>
              <a:rPr lang="en-US"/>
              <a:t>Hitting this default is an error</a:t>
            </a:r>
          </a:p>
          <a:p>
            <a:r>
              <a:rPr lang="en-US"/>
              <a:t>Every module has an “err” output</a:t>
            </a:r>
          </a:p>
          <a:p>
            <a:r>
              <a:rPr lang="en-US"/>
              <a:t>Can be used for other checks, like illegal inputs</a:t>
            </a:r>
          </a:p>
          <a:p>
            <a:r>
              <a:rPr lang="en-US"/>
              <a:t>OR together all “err” signals -- bring “err” all the way to top</a:t>
            </a:r>
          </a:p>
          <a:p>
            <a:r>
              <a:rPr lang="en-US"/>
              <a:t>Our clock/reset module will print a message if err ==1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15D75B-69CA-4BEA-80E0-34A8B703DC2F}" type="slidenum">
              <a:rPr lang="en-US"/>
              <a:pPr/>
              <a:t>53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tasks</a:t>
            </a:r>
          </a:p>
        </p:txBody>
      </p:sp>
      <p:sp>
        <p:nvSpPr>
          <p:cNvPr id="275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Start with $</a:t>
            </a:r>
          </a:p>
          <a:p>
            <a:pPr>
              <a:lnSpc>
                <a:spcPct val="90000"/>
              </a:lnSpc>
            </a:pPr>
            <a:r>
              <a:rPr lang="en-US"/>
              <a:t>For output: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$display(&lt;fmtstring&gt;&lt;,signal&gt;*);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$fdisplay(&lt;fhandle&gt;,&lt;fmtstring&gt;&lt;,signal&gt;*);</a:t>
            </a:r>
          </a:p>
          <a:p>
            <a:pPr lvl="1">
              <a:lnSpc>
                <a:spcPct val="90000"/>
              </a:lnSpc>
            </a:pPr>
            <a:r>
              <a:rPr lang="en-US"/>
              <a:t>Signal printf/fprintf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$monitor(&lt;fmtstring&gt;&lt;,signal&gt;*);</a:t>
            </a:r>
          </a:p>
          <a:p>
            <a:pPr lvl="1">
              <a:lnSpc>
                <a:spcPct val="90000"/>
              </a:lnSpc>
            </a:pPr>
            <a:r>
              <a:rPr lang="en-US"/>
              <a:t>Non-procedural printf, prints out when a signal changes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b="1">
              <a:solidFill>
                <a:srgbClr val="FF3300"/>
              </a:solidFill>
              <a:latin typeface="Courier" pitchFamily="1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$dumpvars(1&lt;,signal&gt;*);</a:t>
            </a:r>
          </a:p>
          <a:p>
            <a:pPr lvl="1">
              <a:lnSpc>
                <a:spcPct val="90000"/>
              </a:lnSpc>
            </a:pPr>
            <a:r>
              <a:rPr lang="en-US"/>
              <a:t>Similar to monitor</a:t>
            </a:r>
          </a:p>
          <a:p>
            <a:pPr lvl="1">
              <a:lnSpc>
                <a:spcPct val="90000"/>
              </a:lnSpc>
            </a:pPr>
            <a:r>
              <a:rPr lang="en-US"/>
              <a:t>VCD format for waveform viewing (gtkwave)</a:t>
            </a:r>
          </a:p>
          <a:p>
            <a:pPr lvl="1">
              <a:lnSpc>
                <a:spcPct val="90000"/>
              </a:lnSpc>
            </a:pPr>
            <a:r>
              <a:rPr lang="en-US"/>
              <a:t>Output is in dumpfile.vcd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  <a:buFontTx/>
              <a:buNone/>
            </a:pPr>
            <a:endParaRPr lang="en-US" b="1">
              <a:solidFill>
                <a:srgbClr val="FF3300"/>
              </a:solidFill>
              <a:latin typeface="Courier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93C6A-3F0F-4785-B6CA-25F58C2A0555}" type="slidenum">
              <a:rPr lang="en-US"/>
              <a:pPr/>
              <a:t>54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System Tasks</a:t>
            </a:r>
          </a:p>
        </p:txBody>
      </p:sp>
      <p:sp>
        <p:nvSpPr>
          <p:cNvPr id="274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	</a:t>
            </a:r>
            <a:r>
              <a:rPr lang="en-US" sz="2000" b="1">
                <a:solidFill>
                  <a:srgbClr val="FF3300"/>
                </a:solidFill>
                <a:latin typeface="Courier" pitchFamily="1" charset="0"/>
              </a:rPr>
              <a:t>$time</a:t>
            </a:r>
          </a:p>
          <a:p>
            <a:pPr lvl="2"/>
            <a:r>
              <a:rPr lang="en-US"/>
              <a:t>Simulator’s internal clock (64-bit unsigned)</a:t>
            </a:r>
          </a:p>
          <a:p>
            <a:pPr lvl="2"/>
            <a:r>
              <a:rPr lang="en-US"/>
              <a:t>Can be used as both integer and auto-formatted string</a:t>
            </a:r>
            <a:endParaRPr lang="en-US" b="1">
              <a:solidFill>
                <a:srgbClr val="FF3300"/>
              </a:solidFill>
              <a:latin typeface="Courier" pitchFamily="1" charset="0"/>
            </a:endParaRPr>
          </a:p>
          <a:p>
            <a:pPr lvl="1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$finish</a:t>
            </a:r>
          </a:p>
          <a:p>
            <a:pPr lvl="2"/>
            <a:r>
              <a:rPr lang="en-US"/>
              <a:t>Terminate simulation</a:t>
            </a:r>
            <a:endParaRPr lang="en-US" b="1">
              <a:solidFill>
                <a:srgbClr val="FF3300"/>
              </a:solidFill>
              <a:latin typeface="Courier" pitchFamily="1" charset="0"/>
            </a:endParaRPr>
          </a:p>
          <a:p>
            <a:pPr lvl="1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$stop</a:t>
            </a:r>
          </a:p>
          <a:p>
            <a:pPr lvl="2"/>
            <a:r>
              <a:rPr lang="en-US"/>
              <a:t>Pause simulation and debug</a:t>
            </a:r>
            <a:endParaRPr lang="en-US" b="1">
              <a:solidFill>
                <a:srgbClr val="FF3300"/>
              </a:solidFill>
              <a:latin typeface="Courier" pitchFamily="1" charset="0"/>
            </a:endParaRPr>
          </a:p>
          <a:p>
            <a:pPr lvl="1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$readmemh(&lt;fname&gt;,&lt;mem&gt;,&lt;start&gt;,&lt;end&gt;);</a:t>
            </a:r>
          </a:p>
          <a:p>
            <a:pPr lvl="1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$writememh(&lt;fname&gt;,&lt;mem&gt;,&lt;start&gt;,&lt;end&gt;);</a:t>
            </a:r>
          </a:p>
          <a:p>
            <a:pPr lvl="2"/>
            <a:r>
              <a:rPr lang="en-US"/>
              <a:t>Load contents of ASCII file to memory array (and vice versa)</a:t>
            </a:r>
          </a:p>
          <a:p>
            <a:pPr lvl="2"/>
            <a:r>
              <a:rPr lang="en-US"/>
              <a:t>Parameters 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&lt;start&gt;</a:t>
            </a:r>
            <a:r>
              <a:rPr lang="en-US"/>
              <a:t>,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&lt;end&gt;</a:t>
            </a:r>
            <a:r>
              <a:rPr lang="en-US"/>
              <a:t> are optional</a:t>
            </a:r>
          </a:p>
          <a:p>
            <a:pPr lvl="2"/>
            <a:r>
              <a:rPr lang="en-US"/>
              <a:t>Useful for loading initial images, dumping final images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and </a:t>
            </a:r>
            <a:r>
              <a:rPr lang="en-US" dirty="0" err="1" smtClean="0"/>
              <a:t>Testbenches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Instantiate the unit being tested (UUT)</a:t>
            </a:r>
          </a:p>
          <a:p>
            <a:r>
              <a:rPr lang="en-US" dirty="0" smtClean="0"/>
              <a:t> Provide input to that unit</a:t>
            </a:r>
          </a:p>
          <a:p>
            <a:pPr lvl="1"/>
            <a:r>
              <a:rPr lang="en-US" dirty="0" smtClean="0"/>
              <a:t> Usually a number of different input combinations!</a:t>
            </a:r>
          </a:p>
          <a:p>
            <a:r>
              <a:rPr lang="en-US" dirty="0" smtClean="0"/>
              <a:t> Watch the “results” (outputs of UUT)</a:t>
            </a:r>
          </a:p>
          <a:p>
            <a:pPr lvl="1"/>
            <a:r>
              <a:rPr lang="en-US" dirty="0" smtClean="0"/>
              <a:t> Can watch </a:t>
            </a:r>
            <a:r>
              <a:rPr lang="en-US" dirty="0" err="1" smtClean="0"/>
              <a:t>ModelSim</a:t>
            </a:r>
            <a:r>
              <a:rPr lang="en-US" dirty="0" smtClean="0"/>
              <a:t> Wave window…</a:t>
            </a:r>
          </a:p>
          <a:p>
            <a:pPr lvl="1"/>
            <a:r>
              <a:rPr lang="en-US" dirty="0" smtClean="0"/>
              <a:t> Can print out information to the screen or to a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CS/ECE 552, Spring 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1F3B5-0447-4229-9573-6A38E82F69AE}" type="slidenum">
              <a:rPr lang="en-US" smtClean="0"/>
              <a:pPr/>
              <a:t>55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733800"/>
            <a:ext cx="49149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test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of system calls to output info</a:t>
            </a:r>
          </a:p>
          <a:p>
            <a:pPr lvl="1"/>
            <a:r>
              <a:rPr lang="en-US" dirty="0" smtClean="0"/>
              <a:t> $monitor</a:t>
            </a:r>
          </a:p>
          <a:p>
            <a:pPr lvl="2"/>
            <a:r>
              <a:rPr lang="en-US" dirty="0" smtClean="0"/>
              <a:t> Give a list of nets and variables to monitor</a:t>
            </a:r>
          </a:p>
          <a:p>
            <a:pPr lvl="2"/>
            <a:r>
              <a:rPr lang="en-US" dirty="0" smtClean="0"/>
              <a:t> Output the given values every time a one of them changes</a:t>
            </a:r>
          </a:p>
          <a:p>
            <a:pPr lvl="1"/>
            <a:r>
              <a:rPr lang="en-US" dirty="0" smtClean="0"/>
              <a:t> $display, $strobe</a:t>
            </a:r>
          </a:p>
          <a:p>
            <a:pPr lvl="2"/>
            <a:r>
              <a:rPr lang="en-US" dirty="0" smtClean="0"/>
              <a:t> Output a value at a specific time during simulation</a:t>
            </a:r>
          </a:p>
          <a:p>
            <a:r>
              <a:rPr lang="en-US" dirty="0" smtClean="0"/>
              <a:t> Can use formatting strings with these commands</a:t>
            </a:r>
          </a:p>
          <a:p>
            <a:r>
              <a:rPr lang="en-US" dirty="0" smtClean="0"/>
              <a:t> Also have system calls that write to </a:t>
            </a:r>
            <a:r>
              <a:rPr lang="en-US" dirty="0" smtClean="0"/>
              <a:t>files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Only have meaning in </a:t>
            </a:r>
            <a:r>
              <a:rPr lang="en-US" u="sng" dirty="0" smtClean="0"/>
              <a:t>simulation</a:t>
            </a:r>
          </a:p>
          <a:p>
            <a:pPr lvl="1"/>
            <a:r>
              <a:rPr lang="en-US" dirty="0" smtClean="0"/>
              <a:t> System calls are ignored in synthesis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CS/ECE 552, Spring 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1F3B5-0447-4229-9573-6A38E82F69AE}" type="slidenum">
              <a:rPr lang="en-US" smtClean="0"/>
              <a:pPr/>
              <a:t>56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string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Formatting string</a:t>
            </a:r>
          </a:p>
          <a:p>
            <a:pPr lvl="1"/>
            <a:r>
              <a:rPr lang="en-US" dirty="0" smtClean="0"/>
              <a:t> %h, %H </a:t>
            </a:r>
            <a:r>
              <a:rPr lang="en-US" dirty="0" smtClean="0"/>
              <a:t>	hex</a:t>
            </a:r>
            <a:endParaRPr lang="en-US" dirty="0" smtClean="0"/>
          </a:p>
          <a:p>
            <a:pPr lvl="1"/>
            <a:r>
              <a:rPr lang="en-US" dirty="0" smtClean="0"/>
              <a:t> %d, %D </a:t>
            </a:r>
            <a:r>
              <a:rPr lang="en-US" dirty="0" smtClean="0"/>
              <a:t>	decimal</a:t>
            </a:r>
            <a:endParaRPr lang="en-US" dirty="0" smtClean="0"/>
          </a:p>
          <a:p>
            <a:pPr lvl="1"/>
            <a:r>
              <a:rPr lang="en-US" dirty="0" smtClean="0"/>
              <a:t> %o, %O </a:t>
            </a:r>
            <a:r>
              <a:rPr lang="en-US" dirty="0" smtClean="0"/>
              <a:t>	octal</a:t>
            </a:r>
            <a:endParaRPr lang="en-US" dirty="0" smtClean="0"/>
          </a:p>
          <a:p>
            <a:pPr lvl="1"/>
            <a:r>
              <a:rPr lang="en-US" dirty="0" smtClean="0"/>
              <a:t> %b, %B </a:t>
            </a:r>
            <a:r>
              <a:rPr lang="en-US" dirty="0" smtClean="0"/>
              <a:t>	binary</a:t>
            </a:r>
            <a:endParaRPr lang="en-US" dirty="0" smtClean="0"/>
          </a:p>
          <a:p>
            <a:pPr lvl="1"/>
            <a:r>
              <a:rPr lang="en-US" dirty="0" smtClean="0"/>
              <a:t> %t </a:t>
            </a:r>
            <a:r>
              <a:rPr lang="en-US" dirty="0" smtClean="0"/>
              <a:t>		time</a:t>
            </a:r>
            <a:endParaRPr lang="en-US" dirty="0" smtClean="0"/>
          </a:p>
          <a:p>
            <a:pPr algn="just"/>
            <a:r>
              <a:rPr lang="pt-BR" dirty="0" smtClean="0"/>
              <a:t> $monitor(“%t: %b %h %h %h %b\n</a:t>
            </a:r>
            <a:r>
              <a:rPr lang="pt-BR" dirty="0" smtClean="0"/>
              <a:t>”, </a:t>
            </a:r>
            <a:r>
              <a:rPr lang="en-US" dirty="0" smtClean="0"/>
              <a:t>$</a:t>
            </a:r>
            <a:r>
              <a:rPr lang="en-US" dirty="0" smtClean="0"/>
              <a:t>time, </a:t>
            </a:r>
            <a:r>
              <a:rPr lang="en-US" dirty="0" err="1" smtClean="0"/>
              <a:t>c_out</a:t>
            </a:r>
            <a:r>
              <a:rPr lang="en-US" dirty="0" smtClean="0"/>
              <a:t>, sum, a, b, </a:t>
            </a:r>
            <a:r>
              <a:rPr lang="en-US" dirty="0" err="1" smtClean="0"/>
              <a:t>c_in</a:t>
            </a:r>
            <a:r>
              <a:rPr lang="en-US" dirty="0" smtClean="0"/>
              <a:t>);</a:t>
            </a:r>
          </a:p>
          <a:p>
            <a:pPr algn="just">
              <a:buNone/>
            </a:pPr>
            <a:endParaRPr lang="en-US" dirty="0" smtClean="0"/>
          </a:p>
          <a:p>
            <a:r>
              <a:rPr lang="en-US" dirty="0" smtClean="0"/>
              <a:t> Can get more details from </a:t>
            </a:r>
            <a:r>
              <a:rPr lang="en-US" dirty="0" err="1" smtClean="0"/>
              <a:t>Verilog</a:t>
            </a:r>
            <a:r>
              <a:rPr lang="en-US" dirty="0" smtClean="0"/>
              <a:t> standard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CS/ECE 552, Spring 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1F3B5-0447-4229-9573-6A38E82F69AE}" type="slidenum">
              <a:rPr lang="en-US" smtClean="0"/>
              <a:pPr/>
              <a:t>57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CS/ECE 552, Spring 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1F3B5-0447-4229-9573-6A38E82F69AE}" type="slidenum">
              <a:rPr lang="en-US" smtClean="0"/>
              <a:pPr/>
              <a:t>58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01133"/>
            <a:ext cx="8534400" cy="529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86AAD-3093-47AD-8419-43DB9F60D01B}" type="slidenum">
              <a:rPr lang="en-US"/>
              <a:pPr/>
              <a:t>59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68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4800"/>
          </a:p>
          <a:p>
            <a:pPr algn="ctr">
              <a:buFontTx/>
              <a:buNone/>
            </a:pPr>
            <a:endParaRPr lang="en-US" sz="4800"/>
          </a:p>
          <a:p>
            <a:pPr algn="ctr">
              <a:buFontTx/>
              <a:buNone/>
            </a:pPr>
            <a:r>
              <a:rPr lang="en-US" sz="4800"/>
              <a:t>Backup Slides:</a:t>
            </a:r>
          </a:p>
          <a:p>
            <a:pPr algn="ctr">
              <a:buFontTx/>
              <a:buNone/>
            </a:pPr>
            <a:r>
              <a:rPr lang="en-US" sz="4800"/>
              <a:t>Constructs we won’t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2ED51D-8A08-4D8B-914A-FA89394B1933}" type="slidenum">
              <a:rPr lang="en-US"/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HDL History</a:t>
            </a:r>
          </a:p>
        </p:txBody>
      </p:sp>
      <p:sp>
        <p:nvSpPr>
          <p:cNvPr id="283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1970s: First HDLs</a:t>
            </a:r>
          </a:p>
          <a:p>
            <a:pPr>
              <a:lnSpc>
                <a:spcPct val="90000"/>
              </a:lnSpc>
            </a:pPr>
            <a:r>
              <a:rPr lang="en-US" dirty="0"/>
              <a:t>Late 1970s: VHDL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VHDL = VHSIC HDL = Very High Speed Integrated Circuit HDL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VHDL inspired by programming languages of the day (</a:t>
            </a:r>
            <a:r>
              <a:rPr lang="en-US" dirty="0" err="1"/>
              <a:t>Ada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1980s: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Verilog first introduced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Verilog inspired by the C programming language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VHDL standardized</a:t>
            </a:r>
          </a:p>
          <a:p>
            <a:pPr>
              <a:lnSpc>
                <a:spcPct val="90000"/>
              </a:lnSpc>
            </a:pPr>
            <a:r>
              <a:rPr lang="en-US" dirty="0"/>
              <a:t>1990s: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Verilog standardized (Verilog-1995 standard)</a:t>
            </a:r>
          </a:p>
          <a:p>
            <a:pPr>
              <a:lnSpc>
                <a:spcPct val="90000"/>
              </a:lnSpc>
            </a:pPr>
            <a:r>
              <a:rPr lang="en-US" dirty="0"/>
              <a:t>2000s: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Continued evolution (Verilog-2001 standard)</a:t>
            </a:r>
          </a:p>
          <a:p>
            <a:pPr>
              <a:lnSpc>
                <a:spcPct val="90000"/>
              </a:lnSpc>
            </a:pPr>
            <a:r>
              <a:rPr lang="en-US" dirty="0"/>
              <a:t>Both VHDL and Verilog evolving, still in use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64A40F-8F1F-4DD1-B4B8-062AAD9A7B84}" type="slidenum">
              <a:rPr lang="en-US"/>
              <a:pPr/>
              <a:t>60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Module Header</a:t>
            </a:r>
          </a:p>
        </p:txBody>
      </p:sp>
      <p:sp>
        <p:nvSpPr>
          <p:cNvPr id="3788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b="1">
                <a:solidFill>
                  <a:srgbClr val="000000"/>
                </a:solidFill>
              </a:rPr>
              <a:t>module mux2to1_4(A, B, Sel, O);</a:t>
            </a:r>
          </a:p>
          <a:p>
            <a:pPr lvl="1">
              <a:buFontTx/>
              <a:buNone/>
            </a:pPr>
            <a:r>
              <a:rPr lang="en-US" b="1">
                <a:solidFill>
                  <a:srgbClr val="000000"/>
                </a:solidFill>
              </a:rPr>
              <a:t>	input [3:0] A;</a:t>
            </a:r>
          </a:p>
          <a:p>
            <a:pPr lvl="1">
              <a:buFontTx/>
              <a:buNone/>
            </a:pPr>
            <a:r>
              <a:rPr lang="en-US" b="1">
                <a:solidFill>
                  <a:srgbClr val="000000"/>
                </a:solidFill>
              </a:rPr>
              <a:t>   input [3:0] B;</a:t>
            </a:r>
          </a:p>
          <a:p>
            <a:pPr lvl="1">
              <a:buFontTx/>
              <a:buNone/>
            </a:pPr>
            <a:r>
              <a:rPr lang="en-US" b="1">
                <a:solidFill>
                  <a:srgbClr val="000000"/>
                </a:solidFill>
              </a:rPr>
              <a:t>	input Sel;</a:t>
            </a:r>
          </a:p>
          <a:p>
            <a:pPr lvl="1">
              <a:buFontTx/>
              <a:buNone/>
            </a:pPr>
            <a:r>
              <a:rPr lang="en-US" b="1">
                <a:solidFill>
                  <a:srgbClr val="000000"/>
                </a:solidFill>
              </a:rPr>
              <a:t>	output [3:0] O;</a:t>
            </a:r>
          </a:p>
          <a:p>
            <a:pPr lvl="1">
              <a:buFontTx/>
              <a:buNone/>
            </a:pPr>
            <a:endParaRPr lang="en-US" b="1">
              <a:solidFill>
                <a:srgbClr val="000000"/>
              </a:solidFill>
            </a:endParaRPr>
          </a:p>
          <a:p>
            <a:pPr lvl="1">
              <a:buFontTx/>
              <a:buNone/>
            </a:pPr>
            <a:r>
              <a:rPr lang="en-US" b="1">
                <a:solidFill>
                  <a:srgbClr val="000000"/>
                </a:solidFill>
              </a:rPr>
              <a:t>	mux2to1 mux0 (Sel, A[0], B[0], O[0]);</a:t>
            </a:r>
          </a:p>
          <a:p>
            <a:pPr lvl="1">
              <a:buFontTx/>
              <a:buNone/>
            </a:pPr>
            <a:r>
              <a:rPr lang="en-US" b="1">
                <a:solidFill>
                  <a:srgbClr val="000000"/>
                </a:solidFill>
              </a:rPr>
              <a:t>	mux2to1 mux1 (Sel, A[1], B[1], O[1]);	</a:t>
            </a:r>
          </a:p>
          <a:p>
            <a:pPr lvl="1">
              <a:buFontTx/>
              <a:buNone/>
            </a:pPr>
            <a:r>
              <a:rPr lang="en-US" b="1">
                <a:solidFill>
                  <a:srgbClr val="000000"/>
                </a:solidFill>
              </a:rPr>
              <a:t>	mux2to1 mux2 (Sel, A[2], B[2], O[2]);</a:t>
            </a:r>
          </a:p>
          <a:p>
            <a:pPr lvl="1">
              <a:buFontTx/>
              <a:buNone/>
            </a:pPr>
            <a:r>
              <a:rPr lang="en-US" b="1">
                <a:solidFill>
                  <a:srgbClr val="000000"/>
                </a:solidFill>
              </a:rPr>
              <a:t>	mux2to1 mux3 (Sel, A[3], B[3], O[3]);</a:t>
            </a:r>
          </a:p>
          <a:p>
            <a:pPr lvl="1">
              <a:buFontTx/>
              <a:buNone/>
            </a:pPr>
            <a:r>
              <a:rPr lang="en-US" b="1">
                <a:solidFill>
                  <a:srgbClr val="000000"/>
                </a:solidFill>
              </a:rPr>
              <a:t>endmodule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644B1-B901-4717-B27D-83D967FD9D4C}" type="slidenum">
              <a:rPr lang="en-US"/>
              <a:pPr/>
              <a:t>61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Behavioral Statements</a:t>
            </a:r>
          </a:p>
        </p:txBody>
      </p:sp>
      <p:sp>
        <p:nvSpPr>
          <p:cNvPr id="368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Like in C, but use </a:t>
            </a:r>
            <a:r>
              <a:rPr lang="en-US" sz="2000" b="1" dirty="0">
                <a:solidFill>
                  <a:srgbClr val="FF3300"/>
                </a:solidFill>
                <a:latin typeface="Courier" pitchFamily="1" charset="0"/>
              </a:rPr>
              <a:t>begin-end</a:t>
            </a:r>
            <a:r>
              <a:rPr lang="en-US" dirty="0"/>
              <a:t> instead of </a:t>
            </a:r>
            <a:r>
              <a:rPr lang="en-US" sz="2000" b="1" dirty="0">
                <a:solidFill>
                  <a:srgbClr val="FF3300"/>
                </a:solidFill>
                <a:latin typeface="Courier" pitchFamily="1" charset="0"/>
              </a:rPr>
              <a:t>{-}</a:t>
            </a:r>
            <a:r>
              <a:rPr lang="en-US" dirty="0"/>
              <a:t> to group</a:t>
            </a:r>
          </a:p>
          <a:p>
            <a:pPr lvl="1">
              <a:buFontTx/>
              <a:buNone/>
            </a:pPr>
            <a:endParaRPr lang="en-US" b="1" dirty="0">
              <a:solidFill>
                <a:srgbClr val="FF3300"/>
              </a:solidFill>
              <a:latin typeface="Courier" pitchFamily="1" charset="0"/>
            </a:endParaRPr>
          </a:p>
          <a:p>
            <a:pPr lvl="1"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if (</a:t>
            </a:r>
            <a:r>
              <a:rPr lang="en-US" b="1" dirty="0">
                <a:latin typeface="Courier" pitchFamily="1" charset="0"/>
              </a:rPr>
              <a:t>&lt;</a:t>
            </a:r>
            <a:r>
              <a:rPr lang="en-US" b="1" dirty="0" err="1">
                <a:latin typeface="Courier" pitchFamily="1" charset="0"/>
              </a:rPr>
              <a:t>expr</a:t>
            </a:r>
            <a:r>
              <a:rPr lang="en-US" b="1" dirty="0">
                <a:latin typeface="Courier" pitchFamily="1" charset="0"/>
              </a:rPr>
              <a:t>&gt;</a:t>
            </a: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)</a:t>
            </a:r>
            <a:r>
              <a:rPr lang="en-US" b="1" dirty="0">
                <a:latin typeface="Courier" pitchFamily="1" charset="0"/>
              </a:rPr>
              <a:t> &lt;stmt&gt; </a:t>
            </a: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else if</a:t>
            </a:r>
            <a:r>
              <a:rPr lang="en-US" b="1" dirty="0">
                <a:latin typeface="Courier" pitchFamily="1" charset="0"/>
              </a:rPr>
              <a:t> &lt;stmt&gt;</a:t>
            </a:r>
          </a:p>
          <a:p>
            <a:pPr lvl="1"/>
            <a:endParaRPr lang="en-US" b="1" dirty="0">
              <a:latin typeface="Courier" pitchFamily="1" charset="0"/>
            </a:endParaRPr>
          </a:p>
          <a:p>
            <a:pPr lvl="1"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for (</a:t>
            </a:r>
            <a:r>
              <a:rPr lang="en-US" b="1" dirty="0">
                <a:latin typeface="Courier" pitchFamily="1" charset="0"/>
              </a:rPr>
              <a:t>&lt;stmt&gt;</a:t>
            </a: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;</a:t>
            </a:r>
            <a:r>
              <a:rPr lang="en-US" b="1" dirty="0">
                <a:latin typeface="Courier" pitchFamily="1" charset="0"/>
              </a:rPr>
              <a:t>&lt;</a:t>
            </a:r>
            <a:r>
              <a:rPr lang="en-US" b="1" dirty="0" err="1">
                <a:latin typeface="Courier" pitchFamily="1" charset="0"/>
              </a:rPr>
              <a:t>expr</a:t>
            </a:r>
            <a:r>
              <a:rPr lang="en-US" b="1" dirty="0">
                <a:latin typeface="Courier" pitchFamily="1" charset="0"/>
              </a:rPr>
              <a:t>&gt;</a:t>
            </a: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;</a:t>
            </a:r>
            <a:r>
              <a:rPr lang="en-US" b="1" dirty="0">
                <a:latin typeface="Courier" pitchFamily="1" charset="0"/>
              </a:rPr>
              <a:t>&lt;stmt&gt;</a:t>
            </a: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)</a:t>
            </a:r>
            <a:r>
              <a:rPr lang="en-US" b="1" dirty="0">
                <a:latin typeface="Courier" pitchFamily="1" charset="0"/>
              </a:rPr>
              <a:t> &lt;stmt&gt;</a:t>
            </a:r>
          </a:p>
          <a:p>
            <a:pPr lvl="2"/>
            <a:r>
              <a:rPr lang="en-US" dirty="0"/>
              <a:t>Careful: No ++ operator in Verilog</a:t>
            </a:r>
          </a:p>
          <a:p>
            <a:pPr lvl="1">
              <a:buFontTx/>
              <a:buNone/>
            </a:pPr>
            <a:endParaRPr lang="en-US" b="1" dirty="0">
              <a:solidFill>
                <a:srgbClr val="FF3300"/>
              </a:solidFill>
              <a:latin typeface="Courier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6E8CB4-0106-4F42-B3DF-A25F2D988BF2}" type="slidenum">
              <a:rPr lang="en-US"/>
              <a:pPr/>
              <a:t>62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 Invocation: Always</a:t>
            </a:r>
          </a:p>
        </p:txBody>
      </p:sp>
      <p:sp>
        <p:nvSpPr>
          <p:cNvPr id="269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always @(</a:t>
            </a:r>
            <a:r>
              <a:rPr lang="en-US" b="1">
                <a:latin typeface="Courier" pitchFamily="1" charset="0"/>
              </a:rPr>
              <a:t>&lt;sensitivity&gt;&lt;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or</a:t>
            </a:r>
            <a:r>
              <a:rPr lang="en-US" b="1">
                <a:latin typeface="Courier" pitchFamily="1" charset="0"/>
              </a:rPr>
              <a:t> sensitivity&gt;*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)</a:t>
            </a:r>
          </a:p>
          <a:p>
            <a:pPr lvl="2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begin</a:t>
            </a:r>
          </a:p>
          <a:p>
            <a:pPr lvl="2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	</a:t>
            </a:r>
            <a:r>
              <a:rPr lang="en-US" b="1">
                <a:latin typeface="Courier" pitchFamily="1" charset="0"/>
              </a:rPr>
              <a:t>&lt;stmt&gt;*</a:t>
            </a:r>
          </a:p>
          <a:p>
            <a:pPr lvl="2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end</a:t>
            </a:r>
          </a:p>
          <a:p>
            <a:r>
              <a:rPr lang="en-US"/>
              <a:t>Defines reaction of module to changes in input</a:t>
            </a:r>
          </a:p>
          <a:p>
            <a:pPr lvl="1"/>
            <a:r>
              <a:rPr lang="en-US"/>
              <a:t>sensitivity list: signals or signal edges that trigger change</a:t>
            </a:r>
          </a:p>
          <a:p>
            <a:pPr lvl="1"/>
            <a:r>
              <a:rPr lang="en-US"/>
              <a:t>Keyword 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or</a:t>
            </a:r>
            <a:r>
              <a:rPr lang="en-US"/>
              <a:t>: disjunction of multiple sensitivity elements</a:t>
            </a:r>
          </a:p>
          <a:p>
            <a:pPr lvl="1"/>
            <a:r>
              <a:rPr lang="en-US"/>
              <a:t>Multiple </a:t>
            </a: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always</a:t>
            </a:r>
            <a:r>
              <a:rPr lang="en-US"/>
              <a:t> sections are allowed</a:t>
            </a:r>
          </a:p>
          <a:p>
            <a:pPr lvl="2"/>
            <a:r>
              <a:rPr lang="en-US"/>
              <a:t>Careful: don’t know order in which signals arrive</a:t>
            </a:r>
          </a:p>
          <a:p>
            <a:pPr lvl="2"/>
            <a:r>
              <a:rPr lang="en-US"/>
              <a:t>Best to use one</a:t>
            </a:r>
          </a:p>
          <a:p>
            <a:pPr lvl="2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87F26E-4446-4B76-9BD7-B54781607C89}" type="slidenum">
              <a:rPr lang="en-US"/>
              <a:pPr/>
              <a:t>63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 and Signal Edge Sensitivity</a:t>
            </a:r>
          </a:p>
        </p:txBody>
      </p:sp>
      <p:sp>
        <p:nvSpPr>
          <p:cNvPr id="270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Signal sensitivity: evaluate block on any signal change</a:t>
            </a:r>
          </a:p>
          <a:p>
            <a:pPr lvl="1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always @(CLK)</a:t>
            </a:r>
          </a:p>
          <a:p>
            <a:pPr lvl="1"/>
            <a:endParaRPr lang="en-US" b="1">
              <a:solidFill>
                <a:srgbClr val="FF3300"/>
              </a:solidFill>
              <a:latin typeface="Courier" pitchFamily="1" charset="0"/>
            </a:endParaRPr>
          </a:p>
          <a:p>
            <a:r>
              <a:rPr lang="en-US"/>
              <a:t>Edge sensitivity: evaluate block on particular signal change</a:t>
            </a:r>
          </a:p>
          <a:p>
            <a:pPr lvl="1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always @(posedge CLK)</a:t>
            </a:r>
          </a:p>
          <a:p>
            <a:pPr lvl="1">
              <a:buFontTx/>
              <a:buNone/>
            </a:pPr>
            <a:endParaRPr lang="en-US" b="1">
              <a:solidFill>
                <a:srgbClr val="FF3300"/>
              </a:solidFill>
              <a:latin typeface="Courier" pitchFamily="1" charset="0"/>
            </a:endParaRPr>
          </a:p>
          <a:p>
            <a:r>
              <a:rPr lang="en-US"/>
              <a:t>Quiz: what’s the difference?</a:t>
            </a:r>
          </a:p>
          <a:p>
            <a:pPr lvl="1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always @(D or CLK) if (CLK) Q &lt;= D;</a:t>
            </a:r>
          </a:p>
          <a:p>
            <a:pPr lvl="1">
              <a:buFontTx/>
              <a:buNone/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always @(posedge CLK) Q &lt;= D;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66DEAC-0B8B-4B39-9F65-A4C9A211A6DA}" type="slidenum">
              <a:rPr lang="en-US"/>
              <a:pPr/>
              <a:t>64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Auxiliary Variables</a:t>
            </a:r>
          </a:p>
        </p:txBody>
      </p:sp>
      <p:sp>
        <p:nvSpPr>
          <p:cNvPr id="271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603625" algn="l"/>
              </a:tabLst>
            </a:pPr>
            <a:r>
              <a:rPr lang="en-US"/>
              <a:t>C style variables that are used procedurally</a:t>
            </a:r>
          </a:p>
          <a:p>
            <a:pPr lvl="1">
              <a:tabLst>
                <a:tab pos="3603625" algn="l"/>
              </a:tabLst>
            </a:pPr>
            <a:r>
              <a:rPr lang="en-US"/>
              <a:t>Understood to be “program helpers”, not pieces of hardware</a:t>
            </a:r>
          </a:p>
          <a:p>
            <a:pPr lvl="1">
              <a:buFontTx/>
              <a:buNone/>
              <a:tabLst>
                <a:tab pos="3603625" algn="l"/>
              </a:tabLst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integer i;  // signed 32-bit (not int)</a:t>
            </a:r>
          </a:p>
          <a:p>
            <a:pPr lvl="1">
              <a:buFontTx/>
              <a:buNone/>
              <a:tabLst>
                <a:tab pos="3603625" algn="l"/>
              </a:tabLst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time t;     // unsigned 64-bit</a:t>
            </a:r>
          </a:p>
          <a:p>
            <a:pPr lvl="1">
              <a:buFontTx/>
              <a:buNone/>
              <a:tabLst>
                <a:tab pos="3603625" algn="l"/>
              </a:tabLst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real r;     // double precision FP</a:t>
            </a:r>
          </a:p>
          <a:p>
            <a:pPr lvl="1">
              <a:tabLst>
                <a:tab pos="3603625" algn="l"/>
              </a:tabLst>
            </a:pPr>
            <a:r>
              <a:rPr lang="en-US"/>
              <a:t>memory (i.e., C) like array syntax</a:t>
            </a:r>
          </a:p>
          <a:p>
            <a:pPr lvl="1">
              <a:buFontTx/>
              <a:buNone/>
              <a:tabLst>
                <a:tab pos="3603625" algn="l"/>
              </a:tabLst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integer iarray[63:0]; // array of 64 integers</a:t>
            </a:r>
          </a:p>
          <a:p>
            <a:pPr lvl="1">
              <a:tabLst>
                <a:tab pos="3603625" algn="l"/>
              </a:tabLst>
            </a:pPr>
            <a:r>
              <a:rPr lang="en-US"/>
              <a:t>E.g.,</a:t>
            </a:r>
          </a:p>
          <a:p>
            <a:pPr lvl="1">
              <a:buFontTx/>
              <a:buNone/>
              <a:tabLst>
                <a:tab pos="3603625" algn="l"/>
              </a:tabLst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integer i;</a:t>
            </a:r>
          </a:p>
          <a:p>
            <a:pPr lvl="1">
              <a:buFontTx/>
              <a:buNone/>
              <a:tabLst>
                <a:tab pos="3603625" algn="l"/>
              </a:tabLst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for (i = 0; i &lt; N; i = i + 1)</a:t>
            </a:r>
          </a:p>
          <a:p>
            <a:pPr lvl="2">
              <a:buFontTx/>
              <a:buNone/>
              <a:tabLst>
                <a:tab pos="3603625" algn="l"/>
              </a:tabLst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memory[i] &lt;= 0;</a:t>
            </a:r>
          </a:p>
          <a:p>
            <a:pPr lvl="1">
              <a:tabLst>
                <a:tab pos="3603625" algn="l"/>
              </a:tabLst>
            </a:pPr>
            <a:r>
              <a:rPr lang="en-US"/>
              <a:t>E.g.,</a:t>
            </a:r>
          </a:p>
          <a:p>
            <a:pPr lvl="1">
              <a:buFontTx/>
              <a:buNone/>
              <a:tabLst>
                <a:tab pos="3603625" algn="l"/>
              </a:tabLst>
            </a:pPr>
            <a:r>
              <a:rPr lang="en-US" b="1">
                <a:solidFill>
                  <a:srgbClr val="FF3300"/>
                </a:solidFill>
                <a:latin typeface="Courier" pitchFamily="1" charset="0"/>
              </a:rPr>
              <a:t>time sim_num_insn; // retired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59497C-5BAB-4EB1-9462-F660EA438157}" type="slidenum">
              <a:rPr lang="en-US"/>
              <a:pPr/>
              <a:t>65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 Modules: Tasks</a:t>
            </a:r>
          </a:p>
        </p:txBody>
      </p:sp>
      <p:sp>
        <p:nvSpPr>
          <p:cNvPr id="272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latin typeface="Courier" pitchFamily="1" charset="0"/>
              </a:rPr>
              <a:t>module memory 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latin typeface="Courier" pitchFamily="1" charset="0"/>
              </a:rPr>
              <a:t>   reg [7:0] memory [1023:0];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latin typeface="Courier" pitchFamily="1" charset="0"/>
              </a:rPr>
              <a:t>   integer </a:t>
            </a:r>
            <a:r>
              <a:rPr lang="en-US" b="1" dirty="0" err="1">
                <a:latin typeface="Courier" pitchFamily="1" charset="0"/>
              </a:rPr>
              <a:t>i</a:t>
            </a:r>
            <a:r>
              <a:rPr lang="en-US" b="1" dirty="0">
                <a:latin typeface="Courier" pitchFamily="1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   task clear;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     begin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        for (</a:t>
            </a:r>
            <a:r>
              <a:rPr lang="en-US" b="1" dirty="0" err="1">
                <a:solidFill>
                  <a:srgbClr val="FF3300"/>
                </a:solidFill>
                <a:latin typeface="Courier" pitchFamily="1" charset="0"/>
              </a:rPr>
              <a:t>i</a:t>
            </a: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 = 0; </a:t>
            </a:r>
            <a:r>
              <a:rPr lang="en-US" b="1" dirty="0" err="1">
                <a:solidFill>
                  <a:srgbClr val="FF3300"/>
                </a:solidFill>
                <a:latin typeface="Courier" pitchFamily="1" charset="0"/>
              </a:rPr>
              <a:t>i</a:t>
            </a: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 &lt; 1024; </a:t>
            </a:r>
            <a:r>
              <a:rPr lang="en-US" b="1" dirty="0" err="1">
                <a:solidFill>
                  <a:srgbClr val="FF3300"/>
                </a:solidFill>
                <a:latin typeface="Courier" pitchFamily="1" charset="0"/>
              </a:rPr>
              <a:t>i</a:t>
            </a: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 = </a:t>
            </a:r>
            <a:r>
              <a:rPr lang="en-US" b="1" dirty="0" err="1">
                <a:solidFill>
                  <a:srgbClr val="FF3300"/>
                </a:solidFill>
                <a:latin typeface="Courier" pitchFamily="1" charset="0"/>
              </a:rPr>
              <a:t>i</a:t>
            </a: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 + 1)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			  memory[</a:t>
            </a:r>
            <a:r>
              <a:rPr lang="en-US" b="1" dirty="0" err="1">
                <a:solidFill>
                  <a:srgbClr val="FF3300"/>
                </a:solidFill>
                <a:latin typeface="Courier" pitchFamily="1" charset="0"/>
              </a:rPr>
              <a:t>i</a:t>
            </a: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] &lt;= 8’b0;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  end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b="1" dirty="0" err="1">
                <a:solidFill>
                  <a:srgbClr val="FF3300"/>
                </a:solidFill>
                <a:latin typeface="Courier" pitchFamily="1" charset="0"/>
              </a:rPr>
              <a:t>endtask</a:t>
            </a:r>
            <a:endParaRPr lang="en-US" b="1" dirty="0">
              <a:solidFill>
                <a:srgbClr val="FF3300"/>
              </a:solidFill>
              <a:latin typeface="Courier" pitchFamily="1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 err="1">
                <a:latin typeface="Courier" pitchFamily="1" charset="0"/>
              </a:rPr>
              <a:t>endmodule</a:t>
            </a:r>
            <a:endParaRPr lang="en-US" b="1" dirty="0">
              <a:latin typeface="Courier" pitchFamily="1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b="1" dirty="0">
              <a:solidFill>
                <a:srgbClr val="FF3300"/>
              </a:solidFill>
              <a:latin typeface="Courier" pitchFamily="1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memory </a:t>
            </a:r>
            <a:r>
              <a:rPr lang="en-US" b="1" dirty="0" err="1">
                <a:solidFill>
                  <a:srgbClr val="FF3300"/>
                </a:solidFill>
                <a:latin typeface="Courier" pitchFamily="1" charset="0"/>
              </a:rPr>
              <a:t>mem</a:t>
            </a: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initial </a:t>
            </a:r>
            <a:r>
              <a:rPr lang="en-US" b="1" dirty="0" err="1">
                <a:solidFill>
                  <a:srgbClr val="FF3300"/>
                </a:solidFill>
                <a:latin typeface="Courier" pitchFamily="1" charset="0"/>
              </a:rPr>
              <a:t>mem.clear</a:t>
            </a: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Courier" pitchFamily="1" charset="0"/>
              </a:rPr>
              <a:t>	</a:t>
            </a:r>
          </a:p>
          <a:p>
            <a:pPr>
              <a:lnSpc>
                <a:spcPct val="90000"/>
              </a:lnSpc>
            </a:pPr>
            <a:r>
              <a:rPr lang="en-US" dirty="0"/>
              <a:t>Tasks: module “methods”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be invoked from </a:t>
            </a:r>
            <a:r>
              <a:rPr lang="en-US" b="1" dirty="0">
                <a:solidFill>
                  <a:srgbClr val="FF3300"/>
                </a:solidFill>
                <a:latin typeface="Courier New" pitchFamily="49" charset="0"/>
              </a:rPr>
              <a:t>always</a:t>
            </a:r>
            <a:r>
              <a:rPr lang="en-US" dirty="0"/>
              <a:t> and </a:t>
            </a:r>
            <a:r>
              <a:rPr lang="en-US" b="1" dirty="0">
                <a:solidFill>
                  <a:srgbClr val="FF3300"/>
                </a:solidFill>
                <a:latin typeface="Courier New" pitchFamily="49" charset="0"/>
              </a:rPr>
              <a:t>initial</a:t>
            </a:r>
            <a:r>
              <a:rPr lang="en-US" dirty="0"/>
              <a:t>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D7ED21-B25C-4B8B-9F74-DE20550C4BAD}" type="slidenum">
              <a:rPr lang="en-US"/>
              <a:pPr/>
              <a:t>66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 Test Module</a:t>
            </a:r>
          </a:p>
        </p:txBody>
      </p:sp>
      <p:sp>
        <p:nvSpPr>
          <p:cNvPr id="276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`include “</a:t>
            </a:r>
            <a:r>
              <a:rPr lang="en-US" sz="1800" b="1" dirty="0" err="1">
                <a:solidFill>
                  <a:srgbClr val="FF3300"/>
                </a:solidFill>
                <a:latin typeface="Courier New" pitchFamily="49" charset="0"/>
              </a:rPr>
              <a:t>mux.v</a:t>
            </a: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”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module main;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reg [3:0] A, B;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wire [3:0] O;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reg S;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	mux2to1_4 </a:t>
            </a:r>
            <a:r>
              <a:rPr lang="en-US" sz="1800" b="1" dirty="0" err="1">
                <a:latin typeface="Courier New" pitchFamily="49" charset="0"/>
              </a:rPr>
              <a:t>mux</a:t>
            </a:r>
            <a:r>
              <a:rPr lang="en-US" sz="1800" b="1" dirty="0">
                <a:latin typeface="Courier New" pitchFamily="49" charset="0"/>
              </a:rPr>
              <a:t> (S, A, B, O);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	initial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   	begin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	$monitor ($</a:t>
            </a:r>
            <a:r>
              <a:rPr lang="en-US" sz="1800" b="1" dirty="0" err="1">
                <a:solidFill>
                  <a:srgbClr val="FF3300"/>
                </a:solidFill>
                <a:latin typeface="Courier New" pitchFamily="49" charset="0"/>
              </a:rPr>
              <a:t>time,,“S</a:t>
            </a: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=%</a:t>
            </a:r>
            <a:r>
              <a:rPr lang="en-US" sz="1800" b="1" dirty="0" err="1">
                <a:solidFill>
                  <a:srgbClr val="FF3300"/>
                </a:solidFill>
                <a:latin typeface="Courier New" pitchFamily="49" charset="0"/>
              </a:rPr>
              <a:t>b,A</a:t>
            </a: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=%</a:t>
            </a:r>
            <a:r>
              <a:rPr lang="en-US" sz="1800" b="1" dirty="0" err="1">
                <a:solidFill>
                  <a:srgbClr val="FF3300"/>
                </a:solidFill>
                <a:latin typeface="Courier New" pitchFamily="49" charset="0"/>
              </a:rPr>
              <a:t>d,B</a:t>
            </a: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=%</a:t>
            </a:r>
            <a:r>
              <a:rPr lang="en-US" sz="1800" b="1" dirty="0" err="1">
                <a:solidFill>
                  <a:srgbClr val="FF3300"/>
                </a:solidFill>
                <a:latin typeface="Courier New" pitchFamily="49" charset="0"/>
              </a:rPr>
              <a:t>d,O</a:t>
            </a: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=%d”, S, A, B, O);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	$</a:t>
            </a:r>
            <a:r>
              <a:rPr lang="en-US" sz="1800" b="1" dirty="0" err="1">
                <a:solidFill>
                  <a:srgbClr val="FF3300"/>
                </a:solidFill>
                <a:latin typeface="Courier New" pitchFamily="49" charset="0"/>
              </a:rPr>
              <a:t>dumpvars</a:t>
            </a: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(1, S, A, B, O);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800" b="1" dirty="0">
              <a:solidFill>
                <a:srgbClr val="FF3300"/>
              </a:solidFill>
              <a:latin typeface="Courier New" pitchFamily="49" charset="0"/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	#5 A=4’b1010; B=4’b0010; S=1’b0;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	#5 S=1’b1;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	#5 $finish;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		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 err="1">
                <a:latin typeface="Courier New" pitchFamily="49" charset="0"/>
              </a:rPr>
              <a:t>endmodule</a:t>
            </a:r>
            <a:endParaRPr lang="en-US" sz="1800" b="1" dirty="0">
              <a:solidFill>
                <a:srgbClr val="FF33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09984B-C801-477B-85DE-710FBE95C8A6}" type="slidenum">
              <a:rPr lang="en-US"/>
              <a:pPr/>
              <a:t>67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Test Module With Clock</a:t>
            </a:r>
          </a:p>
        </p:txBody>
      </p:sp>
      <p:sp>
        <p:nvSpPr>
          <p:cNvPr id="277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`include “</a:t>
            </a:r>
            <a:r>
              <a:rPr lang="en-US" sz="1800" b="1" dirty="0" err="1">
                <a:latin typeface="Courier New" pitchFamily="49" charset="0"/>
              </a:rPr>
              <a:t>fsm.v</a:t>
            </a:r>
            <a:r>
              <a:rPr lang="en-US" sz="1800" b="1" dirty="0">
                <a:latin typeface="Courier New" pitchFamily="49" charset="0"/>
              </a:rPr>
              <a:t>”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module main;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  <a:latin typeface="Courier" pitchFamily="1" charset="0"/>
              </a:rPr>
              <a:t>	reg </a:t>
            </a:r>
            <a:r>
              <a:rPr lang="en-US" sz="1800" b="1" dirty="0" err="1">
                <a:solidFill>
                  <a:srgbClr val="FF3300"/>
                </a:solidFill>
                <a:latin typeface="Courier" pitchFamily="1" charset="0"/>
              </a:rPr>
              <a:t>clk</a:t>
            </a:r>
            <a:r>
              <a:rPr lang="en-US" sz="1800" b="1" dirty="0">
                <a:latin typeface="Courier" pitchFamily="1" charset="0"/>
              </a:rPr>
              <a:t>, in;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" pitchFamily="1" charset="0"/>
              </a:rPr>
              <a:t>	wire out;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800" b="1" dirty="0">
              <a:latin typeface="Courier" pitchFamily="1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" pitchFamily="1" charset="0"/>
              </a:rPr>
              <a:t>	</a:t>
            </a:r>
            <a:r>
              <a:rPr lang="en-US" sz="1800" b="1" dirty="0" err="1">
                <a:latin typeface="Courier" pitchFamily="1" charset="0"/>
              </a:rPr>
              <a:t>fsm</a:t>
            </a:r>
            <a:r>
              <a:rPr lang="en-US" sz="1800" b="1" dirty="0">
                <a:latin typeface="Courier" pitchFamily="1" charset="0"/>
              </a:rPr>
              <a:t> fsm1 (</a:t>
            </a:r>
            <a:r>
              <a:rPr lang="en-US" sz="1800" b="1" dirty="0" err="1">
                <a:latin typeface="Courier" pitchFamily="1" charset="0"/>
              </a:rPr>
              <a:t>clk</a:t>
            </a:r>
            <a:r>
              <a:rPr lang="en-US" sz="1800" b="1" dirty="0">
                <a:latin typeface="Courier" pitchFamily="1" charset="0"/>
              </a:rPr>
              <a:t>, in, out);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800" b="1" dirty="0">
              <a:solidFill>
                <a:srgbClr val="FF3300"/>
              </a:solidFill>
              <a:latin typeface="Courier" pitchFamily="1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  <a:latin typeface="Courier" pitchFamily="1" charset="0"/>
              </a:rPr>
              <a:t>	always #5 </a:t>
            </a:r>
            <a:r>
              <a:rPr lang="en-US" sz="1800" b="1" dirty="0" err="1">
                <a:solidFill>
                  <a:srgbClr val="FF3300"/>
                </a:solidFill>
                <a:latin typeface="Courier" pitchFamily="1" charset="0"/>
              </a:rPr>
              <a:t>clk</a:t>
            </a:r>
            <a:r>
              <a:rPr lang="en-US" sz="1800" b="1" dirty="0">
                <a:solidFill>
                  <a:srgbClr val="FF3300"/>
                </a:solidFill>
                <a:latin typeface="Courier" pitchFamily="1" charset="0"/>
              </a:rPr>
              <a:t> &lt;= ~</a:t>
            </a:r>
            <a:r>
              <a:rPr lang="en-US" sz="1800" b="1" dirty="0" err="1">
                <a:solidFill>
                  <a:srgbClr val="FF3300"/>
                </a:solidFill>
                <a:latin typeface="Courier" pitchFamily="1" charset="0"/>
              </a:rPr>
              <a:t>clk</a:t>
            </a:r>
            <a:r>
              <a:rPr lang="en-US" sz="1800" b="1" dirty="0">
                <a:solidFill>
                  <a:srgbClr val="FF3300"/>
                </a:solidFill>
                <a:latin typeface="Courier" pitchFamily="1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	initial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	begin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	</a:t>
            </a:r>
            <a:r>
              <a:rPr lang="en-US" sz="1800" b="1" dirty="0" err="1">
                <a:solidFill>
                  <a:srgbClr val="FF3300"/>
                </a:solidFill>
                <a:latin typeface="Courier New" pitchFamily="49" charset="0"/>
              </a:rPr>
              <a:t>clk</a:t>
            </a:r>
            <a:r>
              <a:rPr lang="en-US" sz="1800" b="1" dirty="0">
                <a:solidFill>
                  <a:srgbClr val="FF3300"/>
                </a:solidFill>
                <a:latin typeface="Courier New" pitchFamily="49" charset="0"/>
              </a:rPr>
              <a:t> = 0;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	$monitor ($</a:t>
            </a:r>
            <a:r>
              <a:rPr lang="en-US" sz="1800" b="1" dirty="0" err="1">
                <a:latin typeface="Courier New" pitchFamily="49" charset="0"/>
              </a:rPr>
              <a:t>time,,“CLK</a:t>
            </a:r>
            <a:r>
              <a:rPr lang="en-US" sz="1800" b="1" dirty="0">
                <a:latin typeface="Courier New" pitchFamily="49" charset="0"/>
              </a:rPr>
              <a:t>=%b”, </a:t>
            </a:r>
            <a:r>
              <a:rPr lang="en-US" sz="1800" b="1" dirty="0" err="1">
                <a:latin typeface="Courier New" pitchFamily="49" charset="0"/>
              </a:rPr>
              <a:t>clk</a:t>
            </a:r>
            <a:r>
              <a:rPr lang="en-US" sz="1800" b="1" dirty="0">
                <a:latin typeface="Courier New" pitchFamily="49" charset="0"/>
              </a:rPr>
              <a:t>, fsm1.state);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	$</a:t>
            </a:r>
            <a:r>
              <a:rPr lang="en-US" sz="1800" b="1" dirty="0" err="1">
                <a:latin typeface="Courier New" pitchFamily="49" charset="0"/>
              </a:rPr>
              <a:t>dumpvars</a:t>
            </a:r>
            <a:r>
              <a:rPr lang="en-US" sz="1800" b="1" dirty="0">
                <a:latin typeface="Courier New" pitchFamily="49" charset="0"/>
              </a:rPr>
              <a:t>(1, </a:t>
            </a:r>
            <a:r>
              <a:rPr lang="en-US" sz="1800" b="1" dirty="0" err="1">
                <a:latin typeface="Courier New" pitchFamily="49" charset="0"/>
              </a:rPr>
              <a:t>clk</a:t>
            </a:r>
            <a:r>
              <a:rPr lang="en-US" sz="1800" b="1" dirty="0">
                <a:latin typeface="Courier New" pitchFamily="49" charset="0"/>
              </a:rPr>
              <a:t>, fsm1.state);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	#100 $finish;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		end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dirty="0" err="1">
                <a:latin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DE0184-9E24-4903-A089-41677E2F045D}" type="slidenum">
              <a:rPr lang="en-US"/>
              <a:pPr/>
              <a:t>68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Verilog Resources</a:t>
            </a:r>
          </a:p>
        </p:txBody>
      </p:sp>
      <p:sp>
        <p:nvSpPr>
          <p:cNvPr id="289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Elements of Logic Design Style by </a:t>
            </a:r>
            <a:r>
              <a:rPr lang="en-US" dirty="0" err="1"/>
              <a:t>Shing</a:t>
            </a:r>
            <a:r>
              <a:rPr lang="en-US" dirty="0"/>
              <a:t> Kong, 2001</a:t>
            </a:r>
          </a:p>
          <a:p>
            <a:pPr lvl="1"/>
            <a:r>
              <a:rPr lang="en-US" dirty="0"/>
              <a:t>Dos, do-</a:t>
            </a:r>
            <a:r>
              <a:rPr lang="en-US" dirty="0" err="1"/>
              <a:t>nots</a:t>
            </a:r>
            <a:r>
              <a:rPr lang="en-US" dirty="0"/>
              <a:t>, tips</a:t>
            </a:r>
          </a:p>
          <a:p>
            <a:pPr lvl="1"/>
            <a:r>
              <a:rPr lang="en-US" dirty="0">
                <a:hlinkClick r:id="rId3"/>
              </a:rPr>
              <a:t>http://www.cis.upenn.edu/~milom/elements-of-logic-design-style/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Verilog HDL Synthesis: A Practical Primer</a:t>
            </a:r>
          </a:p>
          <a:p>
            <a:pPr lvl="1"/>
            <a:r>
              <a:rPr lang="en-US" dirty="0"/>
              <a:t>By J. </a:t>
            </a:r>
            <a:r>
              <a:rPr lang="en-US" dirty="0" err="1"/>
              <a:t>Bhasker</a:t>
            </a:r>
            <a:r>
              <a:rPr lang="en-US" dirty="0"/>
              <a:t>, 1998</a:t>
            </a:r>
          </a:p>
          <a:p>
            <a:pPr lvl="1"/>
            <a:r>
              <a:rPr lang="en-US" dirty="0"/>
              <a:t>To the point (&lt;200 pages)</a:t>
            </a:r>
          </a:p>
          <a:p>
            <a:pPr lvl="1"/>
            <a:endParaRPr lang="en-US" dirty="0"/>
          </a:p>
          <a:p>
            <a:r>
              <a:rPr lang="en-US" dirty="0"/>
              <a:t>Advanced Digital Design with the Verilog HDL</a:t>
            </a:r>
          </a:p>
          <a:p>
            <a:pPr lvl="1"/>
            <a:r>
              <a:rPr lang="en-US" dirty="0"/>
              <a:t>By Michael D. </a:t>
            </a:r>
            <a:r>
              <a:rPr lang="en-US" dirty="0" err="1"/>
              <a:t>Ciletti</a:t>
            </a:r>
            <a:r>
              <a:rPr lang="en-US" dirty="0"/>
              <a:t>, 2003</a:t>
            </a:r>
          </a:p>
          <a:p>
            <a:pPr lvl="1"/>
            <a:r>
              <a:rPr lang="en-US" dirty="0"/>
              <a:t>Verilog plus lots of digital logic design (~1000 pages)</a:t>
            </a:r>
          </a:p>
          <a:p>
            <a:pPr lvl="1"/>
            <a:endParaRPr lang="en-US" dirty="0"/>
          </a:p>
          <a:p>
            <a:r>
              <a:rPr lang="en-US" dirty="0"/>
              <a:t>Verilog tutorial on CD from “Computer Org. and Design”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B89342-FB98-4FE7-9933-9F8B06E65C82}" type="slidenum">
              <a:rPr lang="en-US"/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And the answer is…</a:t>
            </a:r>
          </a:p>
        </p:txBody>
      </p:sp>
      <p:sp>
        <p:nvSpPr>
          <p:cNvPr id="367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general, digital logic is captured in an HDL</a:t>
            </a:r>
          </a:p>
          <a:p>
            <a:r>
              <a:rPr lang="en-US" dirty="0"/>
              <a:t>For government / aerospace work, it’s VHDL</a:t>
            </a:r>
          </a:p>
          <a:p>
            <a:r>
              <a:rPr lang="en-US" dirty="0"/>
              <a:t>For all else, it’s </a:t>
            </a:r>
            <a:r>
              <a:rPr lang="en-US" sz="2800" dirty="0"/>
              <a:t>Verilog</a:t>
            </a:r>
          </a:p>
          <a:p>
            <a:r>
              <a:rPr lang="en-US" dirty="0"/>
              <a:t>(This is, of course, a generalization…)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Verilog is not perfect!</a:t>
            </a:r>
          </a:p>
          <a:p>
            <a:r>
              <a:rPr lang="en-US" dirty="0"/>
              <a:t>But then, neither is the X86 instruction set.</a:t>
            </a:r>
          </a:p>
          <a:p>
            <a:r>
              <a:rPr lang="en-US" dirty="0"/>
              <a:t>And it’s nowhere near </a:t>
            </a:r>
            <a:r>
              <a:rPr lang="en-US" i="1" dirty="0"/>
              <a:t>that</a:t>
            </a:r>
            <a:r>
              <a:rPr lang="en-US" dirty="0"/>
              <a:t> bad.</a:t>
            </a:r>
          </a:p>
          <a:p>
            <a:r>
              <a:rPr lang="en-US" dirty="0"/>
              <a:t>In fact, it’s pretty good…</a:t>
            </a:r>
          </a:p>
          <a:p>
            <a:pPr lvl="1"/>
            <a:r>
              <a:rPr lang="en-US" dirty="0"/>
              <a:t>If you know what to watch out for.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4378C0-A372-485B-9933-ABBDAC7E06A6}" type="slidenum">
              <a:rPr lang="en-US"/>
              <a:pPr/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Starting with an example…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1524000" y="1295400"/>
            <a:ext cx="4451350" cy="3317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module fulladd (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	input A, B, Cin,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	output sum, Cout );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	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assign sum = A ^ B ^ Cin;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assign Cout = (A &amp; B)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            | (A &amp; Cin)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            | (B &amp; Cin);</a:t>
            </a:r>
          </a:p>
          <a:p>
            <a:pPr lvl="1" algn="l" eaLnBrk="1" hangingPunct="1">
              <a:spcBef>
                <a:spcPct val="20000"/>
              </a:spcBef>
              <a:buClr>
                <a:srgbClr val="030305"/>
              </a:buClr>
            </a:pPr>
            <a:r>
              <a:rPr lang="en-US" sz="2000" b="1">
                <a:solidFill>
                  <a:srgbClr val="000000"/>
                </a:solidFill>
                <a:latin typeface="Courier" pitchFamily="1" charset="0"/>
              </a:rPr>
              <a:t>endmodule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CS/ECE 552, Spring </a:t>
            </a:r>
            <a:r>
              <a:rPr lang="en-US" dirty="0" smtClean="0"/>
              <a:t>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E6D604-4EBE-4CFE-ADFC-9F7EC5BF5E0B}" type="slidenum">
              <a:rPr lang="en-US"/>
              <a:pPr/>
              <a:t>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about Verilog…</a:t>
            </a:r>
          </a:p>
        </p:txBody>
      </p:sp>
      <p:sp>
        <p:nvSpPr>
          <p:cNvPr id="288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2400" dirty="0"/>
              <a:t>Verilog is a (surprisingly) big language</a:t>
            </a:r>
          </a:p>
          <a:p>
            <a:pPr lvl="2"/>
            <a:r>
              <a:rPr lang="en-US" dirty="0"/>
              <a:t>Lots of features for synthesis and simulation of hardware</a:t>
            </a:r>
          </a:p>
          <a:p>
            <a:pPr lvl="2"/>
            <a:r>
              <a:rPr lang="en-US" dirty="0"/>
              <a:t>Can represent low-level features, e.g. individual transistors</a:t>
            </a:r>
          </a:p>
          <a:p>
            <a:pPr lvl="2"/>
            <a:r>
              <a:rPr lang="en-US" dirty="0"/>
              <a:t>Can act like a programming language, with “for” loops etc.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F7020B"/>
                </a:solidFill>
              </a:rPr>
              <a:t>We’re going to learn a focused </a:t>
            </a:r>
            <a:r>
              <a:rPr lang="en-US" i="1" dirty="0">
                <a:solidFill>
                  <a:srgbClr val="F7020B"/>
                </a:solidFill>
              </a:rPr>
              <a:t>subset</a:t>
            </a:r>
            <a:r>
              <a:rPr lang="en-US" dirty="0">
                <a:solidFill>
                  <a:srgbClr val="F7020B"/>
                </a:solidFill>
              </a:rPr>
              <a:t> of Verilog</a:t>
            </a:r>
            <a:endParaRPr lang="en-US" dirty="0"/>
          </a:p>
          <a:p>
            <a:pPr lvl="1"/>
            <a:r>
              <a:rPr lang="en-US" dirty="0"/>
              <a:t>We will use it at a level appropriate for </a:t>
            </a:r>
            <a:r>
              <a:rPr lang="en-US" i="1" dirty="0"/>
              <a:t>computer design</a:t>
            </a:r>
          </a:p>
          <a:p>
            <a:pPr lvl="1"/>
            <a:r>
              <a:rPr lang="en-US" dirty="0"/>
              <a:t>Focus on synthesizable constructs </a:t>
            </a:r>
          </a:p>
          <a:p>
            <a:pPr lvl="1"/>
            <a:r>
              <a:rPr lang="en-US" dirty="0"/>
              <a:t>Focus on avoiding subtle synthesis errors</a:t>
            </a:r>
          </a:p>
          <a:p>
            <a:pPr lvl="1"/>
            <a:r>
              <a:rPr lang="en-US" dirty="0"/>
              <a:t>Initially restrict some features just because they aren’t necessary</a:t>
            </a:r>
          </a:p>
          <a:p>
            <a:pPr lvl="1"/>
            <a:r>
              <a:rPr lang="en-US" b="1" dirty="0">
                <a:solidFill>
                  <a:srgbClr val="005400"/>
                </a:solidFill>
              </a:rPr>
              <a:t>Rule: if you haven’t seen it approved, you can’t use it</a:t>
            </a:r>
          </a:p>
          <a:p>
            <a:pPr lvl="2"/>
            <a:r>
              <a:rPr lang="en-US" b="1" dirty="0">
                <a:solidFill>
                  <a:srgbClr val="005400"/>
                </a:solidFill>
              </a:rPr>
              <a:t>Ask me if you have any questions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grid">
  <a:themeElements>
    <a:clrScheme name="bluegrid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gri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grid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grid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grid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grid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grid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grid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grid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grid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Untitled:Microsoft Office X:Templates:My Templates:bluegrid.pot</Template>
  <TotalTime>11865</TotalTime>
  <Pages>47</Pages>
  <Words>4215</Words>
  <Application>Microsoft PowerPoint 4.0</Application>
  <PresentationFormat>Letter Paper (8.5x11 in)</PresentationFormat>
  <Paragraphs>962</Paragraphs>
  <Slides>68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bluegrid</vt:lpstr>
      <vt:lpstr>Verilog For Computer Design</vt:lpstr>
      <vt:lpstr>How To Represent Hardware?</vt:lpstr>
      <vt:lpstr>Ways to represent hardware:</vt:lpstr>
      <vt:lpstr>Hardware Description Languages (HDLs)</vt:lpstr>
      <vt:lpstr>Why use an HDL?</vt:lpstr>
      <vt:lpstr>HDL History</vt:lpstr>
      <vt:lpstr>And the answer is…</vt:lpstr>
      <vt:lpstr>Starting with an example…</vt:lpstr>
      <vt:lpstr>So, about Verilog…</vt:lpstr>
      <vt:lpstr>Why an HDL is not a Programming Language</vt:lpstr>
      <vt:lpstr>Pitfalls of trying to “program” in Verilog</vt:lpstr>
      <vt:lpstr>Two Roles of HDL and Related Tools</vt:lpstr>
      <vt:lpstr>Synthesis vs Simulation</vt:lpstr>
      <vt:lpstr>Synthesis vs Simulation</vt:lpstr>
      <vt:lpstr>HDL Design Flow</vt:lpstr>
      <vt:lpstr>Structural vs Behavioral HDL Constructs</vt:lpstr>
      <vt:lpstr>Verilog Structural vs Behavioral Example</vt:lpstr>
      <vt:lpstr>Structural vs RTL vs Behavioral</vt:lpstr>
      <vt:lpstr>Structural vs RTL vs Behavioral</vt:lpstr>
      <vt:lpstr>Structural vs RTL vs Behavioral</vt:lpstr>
      <vt:lpstr>Recall: Two Types of Digital Circuits</vt:lpstr>
      <vt:lpstr>Verilog Structural Primitives</vt:lpstr>
      <vt:lpstr>Three Module Components</vt:lpstr>
      <vt:lpstr>Verilog Module Example</vt:lpstr>
      <vt:lpstr>Hierarchical Verilog Example</vt:lpstr>
      <vt:lpstr>Arrays of Instances</vt:lpstr>
      <vt:lpstr>Connections by Name</vt:lpstr>
      <vt:lpstr>Wire and Vector Assignment</vt:lpstr>
      <vt:lpstr>Vectors of Wires</vt:lpstr>
      <vt:lpstr>Operators</vt:lpstr>
      <vt:lpstr>Conditional Operator</vt:lpstr>
      <vt:lpstr>Miscellaneous</vt:lpstr>
      <vt:lpstr>Behavioral Verilog: Initial and Always</vt:lpstr>
      <vt:lpstr>initial block example </vt:lpstr>
      <vt:lpstr>always blocks </vt:lpstr>
      <vt:lpstr>always blocks with sensitivity lists </vt:lpstr>
      <vt:lpstr>Trigger lists</vt:lpstr>
      <vt:lpstr>Parameters</vt:lpstr>
      <vt:lpstr>Verilog Pre-Processor</vt:lpstr>
      <vt:lpstr>Common Errors</vt:lpstr>
      <vt:lpstr>Repeated Signals</vt:lpstr>
      <vt:lpstr>Concatenation example</vt:lpstr>
      <vt:lpstr>Non-binary Hardware Values</vt:lpstr>
      <vt:lpstr>Sequential Logic in Verilog</vt:lpstr>
      <vt:lpstr>Designing Sequential Logic</vt:lpstr>
      <vt:lpstr>Clock Signals</vt:lpstr>
      <vt:lpstr>case Statements</vt:lpstr>
      <vt:lpstr>case Statements</vt:lpstr>
      <vt:lpstr>case statements</vt:lpstr>
      <vt:lpstr>Using case to detect x and z</vt:lpstr>
      <vt:lpstr>Case Statement Example</vt:lpstr>
      <vt:lpstr>What happens if it’s wrong?</vt:lpstr>
      <vt:lpstr>System tasks</vt:lpstr>
      <vt:lpstr>More System Tasks</vt:lpstr>
      <vt:lpstr>Simulation and Testbenches</vt:lpstr>
      <vt:lpstr>Printing test information</vt:lpstr>
      <vt:lpstr>Output string formatting</vt:lpstr>
      <vt:lpstr>Example</vt:lpstr>
      <vt:lpstr>Slide 59</vt:lpstr>
      <vt:lpstr>Traditional Module Header</vt:lpstr>
      <vt:lpstr>Behavioral Statements</vt:lpstr>
      <vt:lpstr>Behavior Invocation: Always</vt:lpstr>
      <vt:lpstr>Signal and Signal Edge Sensitivity</vt:lpstr>
      <vt:lpstr>Auxiliary Variables</vt:lpstr>
      <vt:lpstr>Behavior Modules: Tasks</vt:lpstr>
      <vt:lpstr>An Example Test Module</vt:lpstr>
      <vt:lpstr>A Test Module With Clock</vt:lpstr>
      <vt:lpstr>Additional Verilog Resources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CSE372 Digital Systems Organization and Design</dc:title>
  <dc:subject/>
  <dc:creator/>
  <cp:keywords/>
  <dc:description/>
  <cp:lastModifiedBy>Ramkumar R</cp:lastModifiedBy>
  <cp:revision>422</cp:revision>
  <cp:lastPrinted>2006-01-30T19:29:20Z</cp:lastPrinted>
  <dcterms:created xsi:type="dcterms:W3CDTF">1997-08-19T16:58:46Z</dcterms:created>
  <dcterms:modified xsi:type="dcterms:W3CDTF">2012-02-10T15:31:34Z</dcterms:modified>
  <cp:category/>
</cp:coreProperties>
</file>