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723" r:id="rId1"/>
  </p:sldMasterIdLst>
  <p:notesMasterIdLst>
    <p:notesMasterId r:id="rId17"/>
  </p:notesMasterIdLst>
  <p:handoutMasterIdLst>
    <p:handoutMasterId r:id="rId18"/>
  </p:handoutMasterIdLst>
  <p:sldIdLst>
    <p:sldId id="1164" r:id="rId2"/>
    <p:sldId id="1165" r:id="rId3"/>
    <p:sldId id="1169" r:id="rId4"/>
    <p:sldId id="1181" r:id="rId5"/>
    <p:sldId id="1182" r:id="rId6"/>
    <p:sldId id="1183" r:id="rId7"/>
    <p:sldId id="1173" r:id="rId8"/>
    <p:sldId id="1176" r:id="rId9"/>
    <p:sldId id="1185" r:id="rId10"/>
    <p:sldId id="1186" r:id="rId11"/>
    <p:sldId id="1172" r:id="rId12"/>
    <p:sldId id="1189" r:id="rId13"/>
    <p:sldId id="1187" r:id="rId14"/>
    <p:sldId id="1188" r:id="rId15"/>
    <p:sldId id="1166" r:id="rId16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ristos Kozyrakis" initials="C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008000"/>
    <a:srgbClr val="CC0000"/>
    <a:srgbClr val="FF7C80"/>
    <a:srgbClr val="CC9900"/>
    <a:srgbClr val="FFFFCC"/>
    <a:srgbClr val="000099"/>
    <a:srgbClr val="990033"/>
    <a:srgbClr val="FF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81" autoAdjust="0"/>
    <p:restoredTop sz="84767" autoAdjust="0"/>
  </p:normalViewPr>
  <p:slideViewPr>
    <p:cSldViewPr>
      <p:cViewPr varScale="1">
        <p:scale>
          <a:sx n="74" d="100"/>
          <a:sy n="74" d="100"/>
        </p:scale>
        <p:origin x="-2080" y="-96"/>
      </p:cViewPr>
      <p:guideLst>
        <p:guide orient="horz" pos="3792"/>
        <p:guide pos="5424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688" y="-60"/>
      </p:cViewPr>
      <p:guideLst>
        <p:guide orient="horz" pos="2929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commentAuthors" Target="commentAuthors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522" y="8832195"/>
            <a:ext cx="3039667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04" tIns="0" rIns="19304" bIns="0" numCol="1" anchor="b" anchorCtr="0" compatLnSpc="1">
            <a:prstTxWarp prst="textNoShape">
              <a:avLst/>
            </a:prstTxWarp>
          </a:bodyPr>
          <a:lstStyle>
            <a:lvl1pPr defTabSz="913525">
              <a:defRPr sz="1000" i="1">
                <a:latin typeface="Times New Roman" pitchFamily="-108" charset="-5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57" y="8832195"/>
            <a:ext cx="3039666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04" tIns="0" rIns="19304" bIns="0" numCol="1" anchor="b" anchorCtr="0" compatLnSpc="1">
            <a:prstTxWarp prst="textNoShape">
              <a:avLst/>
            </a:prstTxWarp>
          </a:bodyPr>
          <a:lstStyle>
            <a:lvl1pPr algn="r" defTabSz="913525">
              <a:defRPr sz="1000" i="1">
                <a:latin typeface="Times New Roman" pitchFamily="-108" charset="-52"/>
              </a:defRPr>
            </a:lvl1pPr>
          </a:lstStyle>
          <a:p>
            <a:pPr>
              <a:defRPr/>
            </a:pPr>
            <a:fld id="{27EC7894-F296-5D4C-84C2-5B6AAB4D25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8046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22" y="-1538"/>
            <a:ext cx="3039667" cy="464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04" tIns="0" rIns="19304" bIns="0" numCol="1" anchor="t" anchorCtr="0" compatLnSpc="1">
            <a:prstTxWarp prst="textNoShape">
              <a:avLst/>
            </a:prstTxWarp>
          </a:bodyPr>
          <a:lstStyle>
            <a:lvl1pPr defTabSz="913525">
              <a:defRPr sz="1000" i="1">
                <a:latin typeface="Times New Roman" pitchFamily="-108" charset="-5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57" y="-1538"/>
            <a:ext cx="3039666" cy="464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04" tIns="0" rIns="19304" bIns="0" numCol="1" anchor="t" anchorCtr="0" compatLnSpc="1">
            <a:prstTxWarp prst="textNoShape">
              <a:avLst/>
            </a:prstTxWarp>
          </a:bodyPr>
          <a:lstStyle>
            <a:lvl1pPr algn="r" defTabSz="913525">
              <a:defRPr sz="1000" i="1">
                <a:latin typeface="Times New Roman" pitchFamily="-108" charset="-5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522" y="8832195"/>
            <a:ext cx="3039667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04" tIns="0" rIns="19304" bIns="0" numCol="1" anchor="b" anchorCtr="0" compatLnSpc="1">
            <a:prstTxWarp prst="textNoShape">
              <a:avLst/>
            </a:prstTxWarp>
          </a:bodyPr>
          <a:lstStyle>
            <a:lvl1pPr defTabSz="913525">
              <a:defRPr sz="1000" i="1">
                <a:latin typeface="Times New Roman" pitchFamily="-108" charset="-52"/>
              </a:defRPr>
            </a:lvl1pPr>
          </a:lstStyle>
          <a:p>
            <a:pPr>
              <a:defRPr/>
            </a:pPr>
            <a:r>
              <a:rPr lang="en-US"/>
              <a:t>Handout Number 3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57" y="8832195"/>
            <a:ext cx="3039666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04" tIns="0" rIns="19304" bIns="0" numCol="1" anchor="b" anchorCtr="0" compatLnSpc="1">
            <a:prstTxWarp prst="textNoShape">
              <a:avLst/>
            </a:prstTxWarp>
          </a:bodyPr>
          <a:lstStyle>
            <a:lvl1pPr algn="r" defTabSz="913525">
              <a:defRPr sz="1000" i="1">
                <a:latin typeface="Times New Roman" pitchFamily="-108" charset="-52"/>
              </a:defRPr>
            </a:lvl1pPr>
          </a:lstStyle>
          <a:p>
            <a:pPr>
              <a:defRPr/>
            </a:pPr>
            <a:fld id="{673A5622-6617-CE41-9E39-B800676302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12" y="4414561"/>
            <a:ext cx="5142177" cy="4183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94" tIns="46652" rIns="91694" bIns="466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367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7450" y="701675"/>
            <a:ext cx="4633913" cy="34750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0116994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9017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-52"/>
        <a:ea typeface="ＭＳ Ｐゴシック" charset="-128"/>
        <a:cs typeface="ＭＳ Ｐゴシック" charset="-128"/>
      </a:defRPr>
    </a:lvl1pPr>
    <a:lvl2pPr marL="454025" algn="l" defTabSz="9017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-52"/>
        <a:ea typeface="ＭＳ Ｐゴシック" charset="-128"/>
        <a:cs typeface="+mn-cs"/>
      </a:defRPr>
    </a:lvl2pPr>
    <a:lvl3pPr marL="908050" algn="l" defTabSz="9017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-52"/>
        <a:ea typeface="ＭＳ Ｐゴシック" charset="-128"/>
        <a:cs typeface="+mn-cs"/>
      </a:defRPr>
    </a:lvl3pPr>
    <a:lvl4pPr marL="1362075" algn="l" defTabSz="9017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-52"/>
        <a:ea typeface="ＭＳ Ｐゴシック" charset="-128"/>
        <a:cs typeface="+mn-cs"/>
      </a:defRPr>
    </a:lvl4pPr>
    <a:lvl5pPr marL="1816100" algn="l" defTabSz="9017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-52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219200" y="838200"/>
            <a:ext cx="6781800" cy="2559050"/>
          </a:xfrm>
        </p:spPr>
        <p:txBody>
          <a:bodyPr anchorCtr="1"/>
          <a:lstStyle>
            <a:lvl1pPr algn="ctr">
              <a:defRPr sz="5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33800"/>
            <a:ext cx="6400800" cy="18732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536581" y="6248400"/>
            <a:ext cx="2054225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251206" y="6248400"/>
            <a:ext cx="2887663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788150" y="6257925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0FE32EE9-EF51-8046-876A-8F498CAEBF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81000"/>
            <a:ext cx="20764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60769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371600"/>
            <a:ext cx="41910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1910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524000"/>
            <a:ext cx="40005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524000"/>
            <a:ext cx="40005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92119" y="381012"/>
            <a:ext cx="8447087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</a:t>
            </a:r>
            <a:r>
              <a:rPr lang="en-US" dirty="0" smtClean="0"/>
              <a:t>style               </a:t>
            </a:r>
            <a:endParaRPr lang="en-US" dirty="0"/>
          </a:p>
        </p:txBody>
      </p:sp>
      <p:sp>
        <p:nvSpPr>
          <p:cNvPr id="1030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524000"/>
            <a:ext cx="8153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  <p:sldLayoutId id="2147483859" r:id="rId12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000" b="0">
          <a:solidFill>
            <a:srgbClr val="008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Helvetica Neue"/>
          <a:ea typeface="ＭＳ Ｐゴシック" pitchFamily="-107" charset="-128"/>
          <a:cs typeface="Helvetica Neue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rgbClr val="8F0000"/>
          </a:solidFill>
          <a:latin typeface="Calibri" pitchFamily="-111" charset="0"/>
          <a:ea typeface="ＭＳ Ｐゴシック" pitchFamily="-107" charset="-128"/>
          <a:cs typeface="Calibri" pitchFamily="34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rgbClr val="8F0000"/>
          </a:solidFill>
          <a:latin typeface="Calibri" pitchFamily="-111" charset="0"/>
          <a:ea typeface="ＭＳ Ｐゴシック" pitchFamily="-107" charset="-128"/>
          <a:cs typeface="Calibri" pitchFamily="34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rgbClr val="8F0000"/>
          </a:solidFill>
          <a:latin typeface="Calibri" pitchFamily="-111" charset="0"/>
          <a:ea typeface="ＭＳ Ｐゴシック" pitchFamily="-107" charset="-128"/>
          <a:cs typeface="Calibri" pitchFamily="34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rgbClr val="8F0000"/>
          </a:solidFill>
          <a:latin typeface="Calibri" pitchFamily="-111" charset="0"/>
          <a:ea typeface="ＭＳ Ｐゴシック" pitchFamily="-107" charset="-128"/>
          <a:cs typeface="Calibri" pitchFamily="34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FFFFCC"/>
          </a:solidFill>
          <a:latin typeface="Arial Rounded MT Bold" pitchFamily="34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FFFFCC"/>
          </a:solidFill>
          <a:latin typeface="Arial Rounded MT Bold" pitchFamily="34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FFFFCC"/>
          </a:solidFill>
          <a:latin typeface="Arial Rounded MT Bold" pitchFamily="34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FFFFCC"/>
          </a:solidFill>
          <a:latin typeface="Arial Rounded MT Bold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2"/>
        <a:buChar char="n"/>
        <a:defRPr sz="3100">
          <a:solidFill>
            <a:schemeClr val="tx1"/>
          </a:solidFill>
          <a:latin typeface="Helvetica Neue"/>
          <a:ea typeface="ＭＳ Ｐゴシック" pitchFamily="-107" charset="-128"/>
          <a:cs typeface="Helvetica Neue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2"/>
        <a:buChar char="n"/>
        <a:defRPr sz="2600">
          <a:solidFill>
            <a:schemeClr val="tx1"/>
          </a:solidFill>
          <a:latin typeface="Helvetica Neue"/>
          <a:ea typeface="ＭＳ Ｐゴシック" charset="-128"/>
          <a:cs typeface="Helvetica Neue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charset="2"/>
        <a:buChar char="n"/>
        <a:defRPr sz="2400">
          <a:solidFill>
            <a:schemeClr val="tx1"/>
          </a:solidFill>
          <a:latin typeface="Helvetica Neue"/>
          <a:ea typeface="ＭＳ Ｐゴシック" charset="-128"/>
          <a:cs typeface="Helvetica Neue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§"/>
        <a:defRPr sz="2000">
          <a:solidFill>
            <a:schemeClr val="tx1"/>
          </a:solidFill>
          <a:latin typeface="Helvetica Neue"/>
          <a:ea typeface="ＭＳ Ｐゴシック" charset="-128"/>
          <a:cs typeface="Helvetica Neue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charset="2"/>
        <a:buChar char="§"/>
        <a:defRPr sz="2000">
          <a:solidFill>
            <a:schemeClr val="tx1"/>
          </a:solidFill>
          <a:latin typeface="Helvetica Neue"/>
          <a:ea typeface="ＭＳ Ｐゴシック" charset="-128"/>
          <a:cs typeface="Helvetica Neue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rgbClr val="B2B2B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rgbClr val="B2B2B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rgbClr val="B2B2B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rgbClr val="B2B2B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2.png"/><Relationship Id="rId12" Type="http://schemas.openxmlformats.org/officeDocument/2006/relationships/image" Target="../media/image13.png"/><Relationship Id="rId13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9" Type="http://schemas.openxmlformats.org/officeDocument/2006/relationships/image" Target="../media/image10.png"/><Relationship Id="rId10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2286000"/>
            <a:ext cx="4203700" cy="19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739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Specialization – below 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Hypervisor – specialized OS to run OS</a:t>
            </a:r>
          </a:p>
          <a:p>
            <a:endParaRPr lang="en-US" dirty="0"/>
          </a:p>
          <a:p>
            <a:r>
              <a:rPr lang="en-US" dirty="0" smtClean="0"/>
              <a:t>Adds an operational layer</a:t>
            </a:r>
          </a:p>
          <a:p>
            <a:pPr lvl="1"/>
            <a:r>
              <a:rPr lang="en-US" dirty="0" smtClean="0"/>
              <a:t>Infrastructure manages physical resources</a:t>
            </a:r>
          </a:p>
          <a:p>
            <a:pPr lvl="1"/>
            <a:r>
              <a:rPr lang="en-US" dirty="0" smtClean="0"/>
              <a:t>Tenants consume virtual resources</a:t>
            </a:r>
          </a:p>
        </p:txBody>
      </p:sp>
    </p:spTree>
    <p:extLst>
      <p:ext uri="{BB962C8B-B14F-4D97-AF65-F5344CB8AC3E}">
        <p14:creationId xmlns:p14="http://schemas.microsoft.com/office/powerpoint/2010/main" val="765653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85800"/>
            <a:ext cx="8153400" cy="5867400"/>
          </a:xfrm>
        </p:spPr>
        <p:txBody>
          <a:bodyPr/>
          <a:lstStyle/>
          <a:p>
            <a:pPr marL="0" indent="0">
              <a:buNone/>
            </a:pPr>
            <a:r>
              <a:rPr lang="en-US" sz="4400" dirty="0" smtClean="0">
                <a:solidFill>
                  <a:srgbClr val="008000"/>
                </a:solidFill>
                <a:latin typeface="Helvetica Neue"/>
                <a:cs typeface="Helvetica Neue"/>
              </a:rPr>
              <a:t>Specialized systems are </a:t>
            </a:r>
          </a:p>
          <a:p>
            <a:pPr marL="0" indent="0">
              <a:buNone/>
            </a:pPr>
            <a:endParaRPr lang="en-US" sz="4400" dirty="0" smtClean="0">
              <a:solidFill>
                <a:srgbClr val="008000"/>
              </a:solidFill>
              <a:latin typeface="Helvetica Neue"/>
              <a:cs typeface="Helvetica Neue"/>
            </a:endParaRPr>
          </a:p>
          <a:p>
            <a:pPr marL="0" indent="0">
              <a:buNone/>
            </a:pPr>
            <a:r>
              <a:rPr lang="en-US" sz="4400" dirty="0" smtClean="0">
                <a:solidFill>
                  <a:srgbClr val="008000"/>
                </a:solidFill>
                <a:latin typeface="Helvetica Neue"/>
                <a:cs typeface="Helvetica Neue"/>
              </a:rPr>
              <a:t>	</a:t>
            </a:r>
            <a:r>
              <a:rPr lang="en-US" sz="4400" dirty="0" smtClean="0">
                <a:solidFill>
                  <a:srgbClr val="C0C0C0"/>
                </a:solidFill>
                <a:latin typeface="Helvetica Neue"/>
                <a:ea typeface="Wingdings"/>
                <a:cs typeface="Helvetica Neue"/>
                <a:sym typeface="Wingdings"/>
              </a:rPr>
              <a:t></a:t>
            </a:r>
            <a:r>
              <a:rPr lang="en-US" sz="4400" i="1" dirty="0">
                <a:solidFill>
                  <a:srgbClr val="C0C0C0"/>
                </a:solidFill>
                <a:latin typeface="Helvetica Neue"/>
                <a:cs typeface="Helvetica Neue"/>
                <a:sym typeface="Wingdings"/>
              </a:rPr>
              <a:t> </a:t>
            </a:r>
            <a:r>
              <a:rPr lang="en-US" sz="4400" i="1" dirty="0" smtClean="0">
                <a:solidFill>
                  <a:srgbClr val="C0C0C0"/>
                </a:solidFill>
                <a:latin typeface="Helvetica Neue"/>
                <a:cs typeface="Helvetica Neue"/>
              </a:rPr>
              <a:t>Inevitable</a:t>
            </a:r>
          </a:p>
          <a:p>
            <a:pPr marL="0" indent="0">
              <a:buNone/>
            </a:pPr>
            <a:endParaRPr lang="en-US" sz="4400" dirty="0" smtClean="0">
              <a:solidFill>
                <a:srgbClr val="C0C0C0"/>
              </a:solidFill>
              <a:latin typeface="Helvetica Neue"/>
              <a:cs typeface="Helvetica Neue"/>
            </a:endParaRPr>
          </a:p>
          <a:p>
            <a:pPr marL="0" indent="0">
              <a:buNone/>
            </a:pPr>
            <a:r>
              <a:rPr lang="en-US" sz="4400" i="1" dirty="0" smtClean="0">
                <a:solidFill>
                  <a:srgbClr val="C0C0C0"/>
                </a:solidFill>
                <a:latin typeface="Helvetica Neue"/>
                <a:cs typeface="Helvetica Neue"/>
              </a:rPr>
              <a:t>	</a:t>
            </a:r>
            <a:r>
              <a:rPr lang="en-US" sz="4400" dirty="0">
                <a:solidFill>
                  <a:srgbClr val="C0C0C0"/>
                </a:solidFill>
                <a:latin typeface="Helvetica Neue"/>
                <a:ea typeface="Wingdings"/>
                <a:cs typeface="Helvetica Neue"/>
                <a:sym typeface="Wingdings"/>
              </a:rPr>
              <a:t></a:t>
            </a:r>
            <a:r>
              <a:rPr lang="en-US" sz="4400" i="1" dirty="0">
                <a:solidFill>
                  <a:srgbClr val="C0C0C0"/>
                </a:solidFill>
                <a:latin typeface="Helvetica Neue"/>
                <a:cs typeface="Helvetica Neue"/>
                <a:sym typeface="Wingdings"/>
              </a:rPr>
              <a:t> </a:t>
            </a:r>
            <a:r>
              <a:rPr lang="en-US" sz="4400" i="1" dirty="0" smtClean="0">
                <a:solidFill>
                  <a:srgbClr val="C0C0C0"/>
                </a:solidFill>
                <a:latin typeface="Helvetica Neue"/>
                <a:cs typeface="Helvetica Neue"/>
              </a:rPr>
              <a:t>Already the norm</a:t>
            </a:r>
            <a:endParaRPr lang="en-US" sz="4400" i="1" dirty="0">
              <a:solidFill>
                <a:srgbClr val="C0C0C0"/>
              </a:solidFill>
              <a:latin typeface="Helvetica Neue"/>
              <a:cs typeface="Helvetica Neue"/>
            </a:endParaRPr>
          </a:p>
          <a:p>
            <a:pPr marL="0" indent="0">
              <a:buNone/>
            </a:pPr>
            <a:endParaRPr lang="en-US" sz="4400" dirty="0" smtClean="0">
              <a:solidFill>
                <a:srgbClr val="008000"/>
              </a:solidFill>
              <a:latin typeface="Helvetica Neue"/>
              <a:cs typeface="Helvetica Neue"/>
            </a:endParaRPr>
          </a:p>
          <a:p>
            <a:pPr marL="0" indent="0">
              <a:buNone/>
            </a:pPr>
            <a:r>
              <a:rPr lang="en-US" sz="4400" i="1" dirty="0" smtClean="0">
                <a:solidFill>
                  <a:srgbClr val="008000"/>
                </a:solidFill>
                <a:latin typeface="Helvetica Neue"/>
                <a:cs typeface="Helvetica Neue"/>
              </a:rPr>
              <a:t>	</a:t>
            </a:r>
            <a:r>
              <a:rPr lang="en-US" sz="4400" dirty="0">
                <a:solidFill>
                  <a:srgbClr val="008000"/>
                </a:solidFill>
                <a:latin typeface="Helvetica Neue"/>
                <a:ea typeface="Wingdings"/>
                <a:cs typeface="Helvetica Neue"/>
                <a:sym typeface="Wingdings"/>
              </a:rPr>
              <a:t></a:t>
            </a:r>
            <a:r>
              <a:rPr lang="en-US" sz="4400" i="1" dirty="0">
                <a:solidFill>
                  <a:srgbClr val="008000"/>
                </a:solidFill>
                <a:latin typeface="Helvetica Neue"/>
                <a:cs typeface="Helvetica Neue"/>
                <a:sym typeface="Wingdings"/>
              </a:rPr>
              <a:t> </a:t>
            </a:r>
            <a:r>
              <a:rPr lang="en-US" sz="4400" i="1" dirty="0" smtClean="0">
                <a:solidFill>
                  <a:srgbClr val="008000"/>
                </a:solidFill>
                <a:latin typeface="Helvetica Neue"/>
                <a:cs typeface="Helvetica Neue"/>
              </a:rPr>
              <a:t>Practical</a:t>
            </a:r>
          </a:p>
        </p:txBody>
      </p:sp>
    </p:spTree>
    <p:extLst>
      <p:ext uri="{BB962C8B-B14F-4D97-AF65-F5344CB8AC3E}">
        <p14:creationId xmlns:p14="http://schemas.microsoft.com/office/powerpoint/2010/main" val="281644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appliances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Virtual machines </a:t>
            </a:r>
            <a:r>
              <a:rPr lang="en-US" dirty="0" smtClean="0">
                <a:sym typeface="Wingdings"/>
              </a:rPr>
              <a:t> virtual appliance</a:t>
            </a:r>
          </a:p>
          <a:p>
            <a:pPr lvl="1"/>
            <a:r>
              <a:rPr lang="en-US" dirty="0" smtClean="0">
                <a:sym typeface="Wingdings"/>
              </a:rPr>
              <a:t>Specialized operations</a:t>
            </a:r>
          </a:p>
          <a:p>
            <a:r>
              <a:rPr lang="en-US" dirty="0" smtClean="0">
                <a:sym typeface="Wingdings"/>
              </a:rPr>
              <a:t>Virtual appliance  customize OS</a:t>
            </a:r>
          </a:p>
          <a:p>
            <a:pPr lvl="1"/>
            <a:r>
              <a:rPr lang="en-US" dirty="0" smtClean="0">
                <a:sym typeface="Wingdings"/>
              </a:rPr>
              <a:t>Specialized turning (e.g. for performance)</a:t>
            </a:r>
          </a:p>
          <a:p>
            <a:r>
              <a:rPr lang="en-US" dirty="0" smtClean="0">
                <a:sym typeface="Wingdings"/>
              </a:rPr>
              <a:t>Customize OS  remove OS</a:t>
            </a:r>
          </a:p>
          <a:p>
            <a:pPr lvl="1"/>
            <a:r>
              <a:rPr lang="en-US" dirty="0" smtClean="0">
                <a:sym typeface="Wingdings"/>
              </a:rPr>
              <a:t>Eliminate layer (e.g. run JVM in kernel)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962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Domain-specific operating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Building a full operating system is not practical</a:t>
            </a:r>
            <a:endParaRPr lang="en-US" dirty="0"/>
          </a:p>
          <a:p>
            <a:r>
              <a:rPr lang="en-US" dirty="0" smtClean="0"/>
              <a:t>But if your OS only runs a single application at a time ?</a:t>
            </a:r>
          </a:p>
          <a:p>
            <a:endParaRPr lang="en-US" dirty="0" smtClean="0"/>
          </a:p>
          <a:p>
            <a:r>
              <a:rPr lang="en-US" dirty="0" smtClean="0"/>
              <a:t>The return of domain-specific operating systems (remember the </a:t>
            </a:r>
            <a:r>
              <a:rPr lang="en-US" dirty="0" err="1" smtClean="0"/>
              <a:t>Exokernel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Now leveraging hardware support designed for virtualization (e.g. Dune)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778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cloud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Makes it easier to deploy and adopt new technologies</a:t>
            </a:r>
          </a:p>
          <a:p>
            <a:endParaRPr lang="en-US" dirty="0" smtClean="0"/>
          </a:p>
          <a:p>
            <a:r>
              <a:rPr lang="en-US" dirty="0" err="1"/>
              <a:t>Infiniband</a:t>
            </a:r>
            <a:r>
              <a:rPr lang="en-US" dirty="0"/>
              <a:t> cluster </a:t>
            </a:r>
            <a:r>
              <a:rPr lang="en-US" dirty="0" smtClean="0"/>
              <a:t>?  Would you want to buy and operate one yourself, or just run applications with low-latency</a:t>
            </a:r>
            <a:endParaRPr lang="en-US" dirty="0"/>
          </a:p>
          <a:p>
            <a:r>
              <a:rPr lang="en-US" dirty="0" smtClean="0"/>
              <a:t>FPGA – would you rather mess with an FPGA board, or simply rent one in the cloud  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282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5600" y="0"/>
            <a:ext cx="587828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55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85800"/>
            <a:ext cx="8153400" cy="5867400"/>
          </a:xfrm>
        </p:spPr>
        <p:txBody>
          <a:bodyPr/>
          <a:lstStyle/>
          <a:p>
            <a:pPr marL="0" indent="0">
              <a:buNone/>
            </a:pPr>
            <a:r>
              <a:rPr lang="en-US" sz="4400" dirty="0" smtClean="0">
                <a:solidFill>
                  <a:srgbClr val="008000"/>
                </a:solidFill>
                <a:latin typeface="Helvetica Neue"/>
                <a:cs typeface="Helvetica Neue"/>
              </a:rPr>
              <a:t>Specialized systems are </a:t>
            </a:r>
          </a:p>
          <a:p>
            <a:pPr marL="0" indent="0">
              <a:buNone/>
            </a:pPr>
            <a:endParaRPr lang="en-US" sz="4400" dirty="0" smtClean="0">
              <a:solidFill>
                <a:srgbClr val="008000"/>
              </a:solidFill>
              <a:latin typeface="Helvetica Neue"/>
              <a:cs typeface="Helvetica Neue"/>
            </a:endParaRPr>
          </a:p>
          <a:p>
            <a:pPr marL="0" indent="0">
              <a:buNone/>
            </a:pPr>
            <a:r>
              <a:rPr lang="en-US" sz="4400" dirty="0" smtClean="0">
                <a:solidFill>
                  <a:srgbClr val="008000"/>
                </a:solidFill>
                <a:latin typeface="Helvetica Neue"/>
                <a:cs typeface="Helvetica Neue"/>
              </a:rPr>
              <a:t>	</a:t>
            </a:r>
            <a:r>
              <a:rPr lang="en-US" sz="4400" dirty="0" smtClean="0">
                <a:solidFill>
                  <a:srgbClr val="008000"/>
                </a:solidFill>
                <a:latin typeface="Helvetica Neue"/>
                <a:ea typeface="Wingdings"/>
                <a:cs typeface="Helvetica Neue"/>
                <a:sym typeface="Wingdings"/>
              </a:rPr>
              <a:t></a:t>
            </a:r>
            <a:r>
              <a:rPr lang="en-US" sz="4400" i="1" dirty="0">
                <a:solidFill>
                  <a:srgbClr val="008000"/>
                </a:solidFill>
                <a:latin typeface="Helvetica Neue"/>
                <a:cs typeface="Helvetica Neue"/>
                <a:sym typeface="Wingdings"/>
              </a:rPr>
              <a:t> </a:t>
            </a:r>
            <a:r>
              <a:rPr lang="en-US" sz="4400" i="1" dirty="0" smtClean="0">
                <a:solidFill>
                  <a:srgbClr val="008000"/>
                </a:solidFill>
                <a:latin typeface="Helvetica Neue"/>
                <a:cs typeface="Helvetica Neue"/>
              </a:rPr>
              <a:t>Inevitable</a:t>
            </a:r>
          </a:p>
          <a:p>
            <a:pPr marL="0" indent="0">
              <a:buNone/>
            </a:pPr>
            <a:endParaRPr lang="en-US" sz="4400" dirty="0" smtClean="0">
              <a:solidFill>
                <a:srgbClr val="008000"/>
              </a:solidFill>
              <a:latin typeface="Helvetica Neue"/>
              <a:cs typeface="Helvetica Neue"/>
            </a:endParaRPr>
          </a:p>
          <a:p>
            <a:pPr marL="0" indent="0">
              <a:buNone/>
            </a:pPr>
            <a:r>
              <a:rPr lang="en-US" sz="4400" i="1" dirty="0" smtClean="0">
                <a:solidFill>
                  <a:srgbClr val="008000"/>
                </a:solidFill>
                <a:latin typeface="Helvetica Neue"/>
                <a:cs typeface="Helvetica Neue"/>
              </a:rPr>
              <a:t>	</a:t>
            </a:r>
            <a:r>
              <a:rPr lang="en-US" sz="4400" dirty="0">
                <a:solidFill>
                  <a:srgbClr val="008000"/>
                </a:solidFill>
                <a:latin typeface="Helvetica Neue"/>
                <a:ea typeface="Wingdings"/>
                <a:cs typeface="Helvetica Neue"/>
                <a:sym typeface="Wingdings"/>
              </a:rPr>
              <a:t></a:t>
            </a:r>
            <a:r>
              <a:rPr lang="en-US" sz="4400" i="1" dirty="0">
                <a:solidFill>
                  <a:srgbClr val="008000"/>
                </a:solidFill>
                <a:latin typeface="Helvetica Neue"/>
                <a:cs typeface="Helvetica Neue"/>
                <a:sym typeface="Wingdings"/>
              </a:rPr>
              <a:t> </a:t>
            </a:r>
            <a:r>
              <a:rPr lang="en-US" sz="4400" i="1" dirty="0" smtClean="0">
                <a:solidFill>
                  <a:srgbClr val="008000"/>
                </a:solidFill>
                <a:latin typeface="Helvetica Neue"/>
                <a:cs typeface="Helvetica Neue"/>
              </a:rPr>
              <a:t>Already the norm</a:t>
            </a:r>
            <a:endParaRPr lang="en-US" sz="4400" i="1" dirty="0">
              <a:solidFill>
                <a:srgbClr val="008000"/>
              </a:solidFill>
              <a:latin typeface="Helvetica Neue"/>
              <a:cs typeface="Helvetica Neue"/>
            </a:endParaRPr>
          </a:p>
          <a:p>
            <a:pPr marL="0" indent="0">
              <a:buNone/>
            </a:pPr>
            <a:endParaRPr lang="en-US" sz="4400" dirty="0" smtClean="0">
              <a:solidFill>
                <a:srgbClr val="008000"/>
              </a:solidFill>
              <a:latin typeface="Helvetica Neue"/>
              <a:cs typeface="Helvetica Neue"/>
            </a:endParaRPr>
          </a:p>
          <a:p>
            <a:pPr marL="0" indent="0">
              <a:buNone/>
            </a:pPr>
            <a:r>
              <a:rPr lang="en-US" sz="4400" i="1" dirty="0" smtClean="0">
                <a:solidFill>
                  <a:srgbClr val="008000"/>
                </a:solidFill>
                <a:latin typeface="Helvetica Neue"/>
                <a:cs typeface="Helvetica Neue"/>
              </a:rPr>
              <a:t>	</a:t>
            </a:r>
            <a:r>
              <a:rPr lang="en-US" sz="4400" dirty="0">
                <a:solidFill>
                  <a:srgbClr val="008000"/>
                </a:solidFill>
                <a:latin typeface="Helvetica Neue"/>
                <a:ea typeface="Wingdings"/>
                <a:cs typeface="Helvetica Neue"/>
                <a:sym typeface="Wingdings"/>
              </a:rPr>
              <a:t></a:t>
            </a:r>
            <a:r>
              <a:rPr lang="en-US" sz="4400" i="1" dirty="0">
                <a:solidFill>
                  <a:srgbClr val="008000"/>
                </a:solidFill>
                <a:latin typeface="Helvetica Neue"/>
                <a:cs typeface="Helvetica Neue"/>
                <a:sym typeface="Wingdings"/>
              </a:rPr>
              <a:t> </a:t>
            </a:r>
            <a:r>
              <a:rPr lang="en-US" sz="4400" i="1" dirty="0" smtClean="0">
                <a:solidFill>
                  <a:srgbClr val="008000"/>
                </a:solidFill>
                <a:latin typeface="Helvetica Neue"/>
                <a:cs typeface="Helvetica Neue"/>
              </a:rPr>
              <a:t>Practical</a:t>
            </a:r>
          </a:p>
        </p:txBody>
      </p:sp>
    </p:spTree>
    <p:extLst>
      <p:ext uri="{BB962C8B-B14F-4D97-AF65-F5344CB8AC3E}">
        <p14:creationId xmlns:p14="http://schemas.microsoft.com/office/powerpoint/2010/main" val="493416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85800"/>
            <a:ext cx="8153400" cy="5867400"/>
          </a:xfrm>
        </p:spPr>
        <p:txBody>
          <a:bodyPr/>
          <a:lstStyle/>
          <a:p>
            <a:pPr marL="0" indent="0">
              <a:buNone/>
            </a:pPr>
            <a:r>
              <a:rPr lang="en-US" sz="4400" dirty="0" smtClean="0">
                <a:solidFill>
                  <a:srgbClr val="008000"/>
                </a:solidFill>
                <a:latin typeface="Helvetica Neue"/>
                <a:cs typeface="Helvetica Neue"/>
              </a:rPr>
              <a:t>Specialized systems are </a:t>
            </a:r>
          </a:p>
          <a:p>
            <a:pPr marL="0" indent="0">
              <a:buNone/>
            </a:pPr>
            <a:endParaRPr lang="en-US" sz="4400" dirty="0" smtClean="0">
              <a:solidFill>
                <a:srgbClr val="008000"/>
              </a:solidFill>
              <a:latin typeface="Helvetica Neue"/>
              <a:cs typeface="Helvetica Neue"/>
            </a:endParaRPr>
          </a:p>
          <a:p>
            <a:pPr marL="0" indent="0">
              <a:buNone/>
            </a:pPr>
            <a:r>
              <a:rPr lang="en-US" sz="4400" dirty="0" smtClean="0">
                <a:solidFill>
                  <a:srgbClr val="008000"/>
                </a:solidFill>
                <a:latin typeface="Helvetica Neue"/>
                <a:cs typeface="Helvetica Neue"/>
              </a:rPr>
              <a:t>	</a:t>
            </a:r>
            <a:r>
              <a:rPr lang="en-US" sz="4400" dirty="0" smtClean="0">
                <a:solidFill>
                  <a:srgbClr val="008000"/>
                </a:solidFill>
                <a:latin typeface="Helvetica Neue"/>
                <a:ea typeface="Wingdings"/>
                <a:cs typeface="Helvetica Neue"/>
                <a:sym typeface="Wingdings"/>
              </a:rPr>
              <a:t></a:t>
            </a:r>
            <a:r>
              <a:rPr lang="en-US" sz="4400" i="1" dirty="0">
                <a:solidFill>
                  <a:srgbClr val="008000"/>
                </a:solidFill>
                <a:latin typeface="Helvetica Neue"/>
                <a:cs typeface="Helvetica Neue"/>
                <a:sym typeface="Wingdings"/>
              </a:rPr>
              <a:t> </a:t>
            </a:r>
            <a:r>
              <a:rPr lang="en-US" sz="4400" i="1" dirty="0" smtClean="0">
                <a:solidFill>
                  <a:srgbClr val="008000"/>
                </a:solidFill>
                <a:latin typeface="Helvetica Neue"/>
                <a:cs typeface="Helvetica Neue"/>
              </a:rPr>
              <a:t>Inevitable</a:t>
            </a:r>
          </a:p>
          <a:p>
            <a:pPr marL="0" indent="0">
              <a:buNone/>
            </a:pPr>
            <a:endParaRPr lang="en-US" sz="4400" dirty="0" smtClean="0">
              <a:solidFill>
                <a:srgbClr val="008000"/>
              </a:solidFill>
              <a:latin typeface="Helvetica Neue"/>
              <a:cs typeface="Helvetica Neue"/>
            </a:endParaRPr>
          </a:p>
          <a:p>
            <a:pPr marL="0" indent="0">
              <a:buNone/>
            </a:pPr>
            <a:r>
              <a:rPr lang="en-US" sz="4400" i="1" dirty="0" smtClean="0">
                <a:solidFill>
                  <a:srgbClr val="008000"/>
                </a:solidFill>
                <a:latin typeface="Helvetica Neue"/>
                <a:cs typeface="Helvetica Neue"/>
              </a:rPr>
              <a:t>	</a:t>
            </a:r>
            <a:r>
              <a:rPr lang="en-US" sz="4400" dirty="0">
                <a:solidFill>
                  <a:srgbClr val="C0C0C0"/>
                </a:solidFill>
                <a:latin typeface="Helvetica Neue"/>
                <a:ea typeface="Wingdings"/>
                <a:cs typeface="Helvetica Neue"/>
                <a:sym typeface="Wingdings"/>
              </a:rPr>
              <a:t></a:t>
            </a:r>
            <a:r>
              <a:rPr lang="en-US" sz="4400" i="1" dirty="0">
                <a:solidFill>
                  <a:srgbClr val="C0C0C0"/>
                </a:solidFill>
                <a:latin typeface="Helvetica Neue"/>
                <a:cs typeface="Helvetica Neue"/>
                <a:sym typeface="Wingdings"/>
              </a:rPr>
              <a:t> </a:t>
            </a:r>
            <a:r>
              <a:rPr lang="en-US" sz="4400" i="1" dirty="0" smtClean="0">
                <a:solidFill>
                  <a:srgbClr val="C0C0C0"/>
                </a:solidFill>
                <a:latin typeface="Helvetica Neue"/>
                <a:cs typeface="Helvetica Neue"/>
              </a:rPr>
              <a:t>Already the norm</a:t>
            </a:r>
            <a:endParaRPr lang="en-US" sz="4400" i="1" dirty="0">
              <a:solidFill>
                <a:srgbClr val="C0C0C0"/>
              </a:solidFill>
              <a:latin typeface="Helvetica Neue"/>
              <a:cs typeface="Helvetica Neue"/>
            </a:endParaRPr>
          </a:p>
          <a:p>
            <a:pPr marL="0" indent="0">
              <a:buNone/>
            </a:pPr>
            <a:endParaRPr lang="en-US" sz="4400" dirty="0" smtClean="0">
              <a:solidFill>
                <a:schemeClr val="bg2"/>
              </a:solidFill>
              <a:latin typeface="Helvetica Neue"/>
              <a:cs typeface="Helvetica Neue"/>
            </a:endParaRPr>
          </a:p>
          <a:p>
            <a:pPr marL="0" indent="0">
              <a:buNone/>
            </a:pPr>
            <a:r>
              <a:rPr lang="en-US" sz="4400" i="1" dirty="0" smtClean="0">
                <a:solidFill>
                  <a:schemeClr val="bg2"/>
                </a:solidFill>
                <a:latin typeface="Helvetica Neue"/>
                <a:cs typeface="Helvetica Neue"/>
              </a:rPr>
              <a:t>	</a:t>
            </a:r>
            <a:r>
              <a:rPr lang="en-US" sz="4400" dirty="0">
                <a:solidFill>
                  <a:schemeClr val="bg2"/>
                </a:solidFill>
                <a:latin typeface="Helvetica Neue"/>
                <a:ea typeface="Wingdings"/>
                <a:cs typeface="Helvetica Neue"/>
                <a:sym typeface="Wingdings"/>
              </a:rPr>
              <a:t></a:t>
            </a:r>
            <a:r>
              <a:rPr lang="en-US" sz="4400" i="1" dirty="0">
                <a:solidFill>
                  <a:schemeClr val="bg2"/>
                </a:solidFill>
                <a:latin typeface="Helvetica Neue"/>
                <a:cs typeface="Helvetica Neue"/>
                <a:sym typeface="Wingdings"/>
              </a:rPr>
              <a:t> </a:t>
            </a:r>
            <a:r>
              <a:rPr lang="en-US" sz="4400" i="1" dirty="0" smtClean="0">
                <a:solidFill>
                  <a:schemeClr val="bg2"/>
                </a:solidFill>
                <a:latin typeface="Helvetica Neue"/>
                <a:cs typeface="Helvetica Neue"/>
              </a:rPr>
              <a:t>Practical</a:t>
            </a:r>
          </a:p>
        </p:txBody>
      </p:sp>
    </p:spTree>
    <p:extLst>
      <p:ext uri="{BB962C8B-B14F-4D97-AF65-F5344CB8AC3E}">
        <p14:creationId xmlns:p14="http://schemas.microsoft.com/office/powerpoint/2010/main" val="3216651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Very Big Data – 2x10^12 objects</a:t>
            </a:r>
            <a:endParaRPr lang="en-US" dirty="0"/>
          </a:p>
        </p:txBody>
      </p:sp>
      <p:pic>
        <p:nvPicPr>
          <p:cNvPr id="4" name="Picture 3" descr="Screen Shot 2014-03-04 at 23.18.1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447800"/>
            <a:ext cx="5562600" cy="5075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89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storing 2 trillion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a general-purpose solution</a:t>
            </a:r>
          </a:p>
          <a:p>
            <a:pPr lvl="1"/>
            <a:r>
              <a:rPr lang="en-US" dirty="0" smtClean="0"/>
              <a:t>Standard servers with classic local layers: disks, RAID volumes, local </a:t>
            </a:r>
            <a:r>
              <a:rPr lang="en-US" dirty="0" err="1" smtClean="0"/>
              <a:t>filesystem</a:t>
            </a:r>
            <a:endParaRPr lang="en-US" dirty="0" smtClean="0"/>
          </a:p>
          <a:p>
            <a:pPr lvl="1"/>
            <a:r>
              <a:rPr lang="en-US" dirty="0" smtClean="0"/>
              <a:t>DHT to scale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Use a specialized solution</a:t>
            </a:r>
          </a:p>
          <a:p>
            <a:pPr lvl="1"/>
            <a:r>
              <a:rPr lang="en-US" dirty="0" smtClean="0"/>
              <a:t>Conservative – 10x better price/performance</a:t>
            </a:r>
          </a:p>
          <a:p>
            <a:pPr lvl="1"/>
            <a:r>
              <a:rPr lang="en-US" dirty="0" smtClean="0"/>
              <a:t>When Reed-Solomon is not good enough [Calder]</a:t>
            </a:r>
          </a:p>
          <a:p>
            <a:pPr lvl="1"/>
            <a:endParaRPr lang="en-US" dirty="0"/>
          </a:p>
          <a:p>
            <a:r>
              <a:rPr lang="en-US" dirty="0" smtClean="0"/>
              <a:t>Which you would choose ?</a:t>
            </a:r>
          </a:p>
        </p:txBody>
      </p:sp>
    </p:spTree>
    <p:extLst>
      <p:ext uri="{BB962C8B-B14F-4D97-AF65-F5344CB8AC3E}">
        <p14:creationId xmlns:p14="http://schemas.microsoft.com/office/powerpoint/2010/main" val="2173407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Specialization is inevitable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it’s Big, it will be specialized</a:t>
            </a:r>
          </a:p>
          <a:p>
            <a:pPr lvl="1"/>
            <a:r>
              <a:rPr lang="en-US" dirty="0" smtClean="0"/>
              <a:t>Infrastructure matters</a:t>
            </a:r>
            <a:br>
              <a:rPr lang="en-US" dirty="0" smtClean="0"/>
            </a:b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If it is small, it will run in the cloud</a:t>
            </a:r>
          </a:p>
          <a:p>
            <a:pPr lvl="1"/>
            <a:r>
              <a:rPr lang="en-US" dirty="0" smtClean="0"/>
              <a:t>A.k.a. on someone else’s Big infrastructure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238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85800"/>
            <a:ext cx="8153400" cy="5867400"/>
          </a:xfrm>
        </p:spPr>
        <p:txBody>
          <a:bodyPr/>
          <a:lstStyle/>
          <a:p>
            <a:pPr marL="0" indent="0">
              <a:buNone/>
            </a:pPr>
            <a:r>
              <a:rPr lang="en-US" sz="4400" dirty="0" smtClean="0">
                <a:solidFill>
                  <a:srgbClr val="008000"/>
                </a:solidFill>
                <a:latin typeface="Helvetica Neue"/>
                <a:cs typeface="Helvetica Neue"/>
              </a:rPr>
              <a:t>Specialized systems are </a:t>
            </a:r>
          </a:p>
          <a:p>
            <a:pPr marL="0" indent="0">
              <a:buNone/>
            </a:pPr>
            <a:endParaRPr lang="en-US" sz="4400" dirty="0" smtClean="0">
              <a:solidFill>
                <a:srgbClr val="008000"/>
              </a:solidFill>
              <a:latin typeface="Helvetica Neue"/>
              <a:cs typeface="Helvetica Neue"/>
            </a:endParaRPr>
          </a:p>
          <a:p>
            <a:pPr marL="0" indent="0">
              <a:buNone/>
            </a:pPr>
            <a:r>
              <a:rPr lang="en-US" sz="4400" dirty="0" smtClean="0">
                <a:solidFill>
                  <a:schemeClr val="bg2"/>
                </a:solidFill>
                <a:latin typeface="Helvetica Neue"/>
                <a:cs typeface="Helvetica Neue"/>
              </a:rPr>
              <a:t>	</a:t>
            </a:r>
            <a:r>
              <a:rPr lang="en-US" sz="4400" dirty="0" smtClean="0">
                <a:solidFill>
                  <a:schemeClr val="bg2"/>
                </a:solidFill>
                <a:latin typeface="Helvetica Neue"/>
                <a:ea typeface="Wingdings"/>
                <a:cs typeface="Helvetica Neue"/>
                <a:sym typeface="Wingdings"/>
              </a:rPr>
              <a:t></a:t>
            </a:r>
            <a:r>
              <a:rPr lang="en-US" sz="4400" i="1" dirty="0">
                <a:solidFill>
                  <a:schemeClr val="bg2"/>
                </a:solidFill>
                <a:latin typeface="Helvetica Neue"/>
                <a:cs typeface="Helvetica Neue"/>
                <a:sym typeface="Wingdings"/>
              </a:rPr>
              <a:t> </a:t>
            </a:r>
            <a:r>
              <a:rPr lang="en-US" sz="4400" i="1" dirty="0" smtClean="0">
                <a:solidFill>
                  <a:schemeClr val="bg2"/>
                </a:solidFill>
                <a:latin typeface="Helvetica Neue"/>
                <a:cs typeface="Helvetica Neue"/>
              </a:rPr>
              <a:t>Inevitable</a:t>
            </a:r>
          </a:p>
          <a:p>
            <a:pPr marL="0" indent="0">
              <a:buNone/>
            </a:pPr>
            <a:endParaRPr lang="en-US" sz="4400" dirty="0" smtClean="0">
              <a:solidFill>
                <a:srgbClr val="008000"/>
              </a:solidFill>
              <a:latin typeface="Helvetica Neue"/>
              <a:cs typeface="Helvetica Neue"/>
            </a:endParaRPr>
          </a:p>
          <a:p>
            <a:pPr marL="0" indent="0">
              <a:buNone/>
            </a:pPr>
            <a:r>
              <a:rPr lang="en-US" sz="4400" i="1" dirty="0" smtClean="0">
                <a:solidFill>
                  <a:srgbClr val="008000"/>
                </a:solidFill>
                <a:latin typeface="Helvetica Neue"/>
                <a:cs typeface="Helvetica Neue"/>
              </a:rPr>
              <a:t>	</a:t>
            </a:r>
            <a:r>
              <a:rPr lang="en-US" sz="4400" dirty="0">
                <a:solidFill>
                  <a:srgbClr val="008000"/>
                </a:solidFill>
                <a:latin typeface="Helvetica Neue"/>
                <a:ea typeface="Wingdings"/>
                <a:cs typeface="Helvetica Neue"/>
                <a:sym typeface="Wingdings"/>
              </a:rPr>
              <a:t></a:t>
            </a:r>
            <a:r>
              <a:rPr lang="en-US" sz="4400" i="1" dirty="0">
                <a:solidFill>
                  <a:srgbClr val="008000"/>
                </a:solidFill>
                <a:latin typeface="Helvetica Neue"/>
                <a:cs typeface="Helvetica Neue"/>
                <a:sym typeface="Wingdings"/>
              </a:rPr>
              <a:t> </a:t>
            </a:r>
            <a:r>
              <a:rPr lang="en-US" sz="4400" i="1" dirty="0" smtClean="0">
                <a:solidFill>
                  <a:srgbClr val="008000"/>
                </a:solidFill>
                <a:latin typeface="Helvetica Neue"/>
                <a:cs typeface="Helvetica Neue"/>
              </a:rPr>
              <a:t>Already the norm</a:t>
            </a:r>
            <a:endParaRPr lang="en-US" sz="4400" i="1" dirty="0">
              <a:solidFill>
                <a:srgbClr val="008000"/>
              </a:solidFill>
              <a:latin typeface="Helvetica Neue"/>
              <a:cs typeface="Helvetica Neue"/>
            </a:endParaRPr>
          </a:p>
          <a:p>
            <a:pPr marL="0" indent="0">
              <a:buNone/>
            </a:pPr>
            <a:endParaRPr lang="en-US" sz="4400" dirty="0" smtClean="0">
              <a:solidFill>
                <a:srgbClr val="008000"/>
              </a:solidFill>
              <a:latin typeface="Helvetica Neue"/>
              <a:cs typeface="Helvetica Neue"/>
            </a:endParaRPr>
          </a:p>
          <a:p>
            <a:pPr marL="0" indent="0">
              <a:buNone/>
            </a:pPr>
            <a:r>
              <a:rPr lang="en-US" sz="4400" i="1" dirty="0" smtClean="0">
                <a:solidFill>
                  <a:schemeClr val="bg2"/>
                </a:solidFill>
                <a:latin typeface="Helvetica Neue"/>
                <a:cs typeface="Helvetica Neue"/>
              </a:rPr>
              <a:t>	</a:t>
            </a:r>
            <a:r>
              <a:rPr lang="en-US" sz="4400" dirty="0">
                <a:solidFill>
                  <a:schemeClr val="bg2"/>
                </a:solidFill>
                <a:latin typeface="Helvetica Neue"/>
                <a:ea typeface="Wingdings"/>
                <a:cs typeface="Helvetica Neue"/>
                <a:sym typeface="Wingdings"/>
              </a:rPr>
              <a:t></a:t>
            </a:r>
            <a:r>
              <a:rPr lang="en-US" sz="4400" i="1" dirty="0">
                <a:solidFill>
                  <a:schemeClr val="bg2"/>
                </a:solidFill>
                <a:latin typeface="Helvetica Neue"/>
                <a:cs typeface="Helvetica Neue"/>
                <a:sym typeface="Wingdings"/>
              </a:rPr>
              <a:t> </a:t>
            </a:r>
            <a:r>
              <a:rPr lang="en-US" sz="4400" i="1" dirty="0" smtClean="0">
                <a:solidFill>
                  <a:schemeClr val="bg2"/>
                </a:solidFill>
                <a:latin typeface="Helvetica Neue"/>
                <a:cs typeface="Helvetica Neue"/>
              </a:rPr>
              <a:t>Practical</a:t>
            </a:r>
          </a:p>
        </p:txBody>
      </p:sp>
    </p:spTree>
    <p:extLst>
      <p:ext uri="{BB962C8B-B14F-4D97-AF65-F5344CB8AC3E}">
        <p14:creationId xmlns:p14="http://schemas.microsoft.com/office/powerpoint/2010/main" val="399172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Cooking?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447800"/>
            <a:ext cx="2690943" cy="17907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3352800"/>
            <a:ext cx="2682045" cy="20193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800" y="533400"/>
            <a:ext cx="2095500" cy="156960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00400" y="5181600"/>
            <a:ext cx="1773115" cy="1524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91200" y="228600"/>
            <a:ext cx="1371600" cy="13716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15200" y="2286000"/>
            <a:ext cx="1370117" cy="204028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858000" y="4495800"/>
            <a:ext cx="1943100" cy="19431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410200" y="4953000"/>
            <a:ext cx="1633364" cy="144200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981200" y="5334000"/>
            <a:ext cx="984898" cy="12700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543800" y="609600"/>
            <a:ext cx="1136546" cy="1346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971800" y="2362200"/>
            <a:ext cx="3619500" cy="22479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019800" y="1676400"/>
            <a:ext cx="1270000" cy="1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428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Specialization – bypass 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458200" cy="5029200"/>
          </a:xfrm>
        </p:spPr>
        <p:txBody>
          <a:bodyPr/>
          <a:lstStyle/>
          <a:p>
            <a:r>
              <a:rPr lang="en-US" dirty="0" smtClean="0"/>
              <a:t>Provide SLA for DMBS </a:t>
            </a:r>
            <a:r>
              <a:rPr lang="en-US" dirty="0" smtClean="0">
                <a:sym typeface="Wingdings"/>
              </a:rPr>
              <a:t> manage all resources within the application (Oracle, …)</a:t>
            </a:r>
            <a:endParaRPr lang="en-US" dirty="0" smtClean="0"/>
          </a:p>
          <a:p>
            <a:r>
              <a:rPr lang="en-US" dirty="0" smtClean="0"/>
              <a:t>Lots of photos </a:t>
            </a:r>
            <a:r>
              <a:rPr lang="en-US" dirty="0" smtClean="0">
                <a:sym typeface="Wingdings"/>
              </a:rPr>
              <a:t> build your </a:t>
            </a:r>
            <a:r>
              <a:rPr lang="en-US" dirty="0" err="1" smtClean="0">
                <a:sym typeface="Wingdings"/>
              </a:rPr>
              <a:t>filesystem</a:t>
            </a:r>
            <a:r>
              <a:rPr lang="en-US" dirty="0" smtClean="0">
                <a:sym typeface="Wingdings"/>
              </a:rPr>
              <a:t> (Facebook Haystack)</a:t>
            </a:r>
          </a:p>
          <a:p>
            <a:r>
              <a:rPr lang="en-US" dirty="0" smtClean="0">
                <a:sym typeface="Wingdings"/>
              </a:rPr>
              <a:t>Low-latency networking  run TCP in user-space (or RDMA in HW)</a:t>
            </a:r>
          </a:p>
          <a:p>
            <a:pPr marL="0" indent="0">
              <a:buNone/>
            </a:pPr>
            <a:endParaRPr lang="en-US" dirty="0" smtClean="0">
              <a:sym typeface="Wingdings"/>
            </a:endParaRPr>
          </a:p>
          <a:p>
            <a:endParaRPr lang="en-US" dirty="0" smtClean="0">
              <a:sym typeface="Wingdings"/>
            </a:endParaRPr>
          </a:p>
          <a:p>
            <a:endParaRPr lang="en-US" dirty="0" smtClean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237581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fined">
  <a:themeElements>
    <a:clrScheme name="Refined 6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CC3300"/>
      </a:accent1>
      <a:accent2>
        <a:srgbClr val="666699"/>
      </a:accent2>
      <a:accent3>
        <a:srgbClr val="FFFFFF"/>
      </a:accent3>
      <a:accent4>
        <a:srgbClr val="000000"/>
      </a:accent4>
      <a:accent5>
        <a:srgbClr val="E2ADAA"/>
      </a:accent5>
      <a:accent6>
        <a:srgbClr val="5C5C8A"/>
      </a:accent6>
      <a:hlink>
        <a:srgbClr val="999900"/>
      </a:hlink>
      <a:folHlink>
        <a:srgbClr val="4D4D4D"/>
      </a:folHlink>
    </a:clrScheme>
    <a:fontScheme name="Refined">
      <a:majorFont>
        <a:latin typeface="Arial Rounded MT Bol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4D4D4D"/>
            </a:gs>
            <a:gs pos="50000">
              <a:schemeClr val="bg1"/>
            </a:gs>
            <a:gs pos="100000">
              <a:srgbClr val="4D4D4D"/>
            </a:gs>
          </a:gsLst>
          <a:lin ang="18900000" scaled="1"/>
        </a:gradFill>
        <a:ln w="9525" cap="flat" cmpd="sng" algn="ctr">
          <a:solidFill>
            <a:srgbClr val="CC99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4D4D4D"/>
            </a:gs>
            <a:gs pos="50000">
              <a:schemeClr val="bg1"/>
            </a:gs>
            <a:gs pos="100000">
              <a:srgbClr val="4D4D4D"/>
            </a:gs>
          </a:gsLst>
          <a:lin ang="18900000" scaled="1"/>
        </a:gradFill>
        <a:ln w="9525" cap="flat" cmpd="sng" algn="ctr">
          <a:solidFill>
            <a:srgbClr val="CC99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efined 1">
        <a:dk1>
          <a:srgbClr val="666633"/>
        </a:dk1>
        <a:lt1>
          <a:srgbClr val="FFFFFF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990000"/>
        </a:accent2>
        <a:accent3>
          <a:srgbClr val="AAAAAA"/>
        </a:accent3>
        <a:accent4>
          <a:srgbClr val="DADADA"/>
        </a:accent4>
        <a:accent5>
          <a:srgbClr val="B8B8CA"/>
        </a:accent5>
        <a:accent6>
          <a:srgbClr val="8A0000"/>
        </a:accent6>
        <a:hlink>
          <a:srgbClr val="99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2">
        <a:dk1>
          <a:srgbClr val="4D4D4D"/>
        </a:dk1>
        <a:lt1>
          <a:srgbClr val="FFFFFF"/>
        </a:lt1>
        <a:dk2>
          <a:srgbClr val="4A1102"/>
        </a:dk2>
        <a:lt2>
          <a:srgbClr val="FFFFFF"/>
        </a:lt2>
        <a:accent1>
          <a:srgbClr val="CC3300"/>
        </a:accent1>
        <a:accent2>
          <a:srgbClr val="666699"/>
        </a:accent2>
        <a:accent3>
          <a:srgbClr val="B1AAAA"/>
        </a:accent3>
        <a:accent4>
          <a:srgbClr val="DADADA"/>
        </a:accent4>
        <a:accent5>
          <a:srgbClr val="E2ADAA"/>
        </a:accent5>
        <a:accent6>
          <a:srgbClr val="5C5C8A"/>
        </a:accent6>
        <a:hlink>
          <a:srgbClr val="FF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3">
        <a:dk1>
          <a:srgbClr val="666699"/>
        </a:dk1>
        <a:lt1>
          <a:srgbClr val="FFFFFF"/>
        </a:lt1>
        <a:dk2>
          <a:srgbClr val="400040"/>
        </a:dk2>
        <a:lt2>
          <a:srgbClr val="FFFFFF"/>
        </a:lt2>
        <a:accent1>
          <a:srgbClr val="FFCC00"/>
        </a:accent1>
        <a:accent2>
          <a:srgbClr val="FF3300"/>
        </a:accent2>
        <a:accent3>
          <a:srgbClr val="AFAAAF"/>
        </a:accent3>
        <a:accent4>
          <a:srgbClr val="DADADA"/>
        </a:accent4>
        <a:accent5>
          <a:srgbClr val="FFE2AA"/>
        </a:accent5>
        <a:accent6>
          <a:srgbClr val="E72D00"/>
        </a:accent6>
        <a:hlink>
          <a:srgbClr val="CC99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4">
        <a:dk1>
          <a:srgbClr val="4D4D4D"/>
        </a:dk1>
        <a:lt1>
          <a:srgbClr val="FFFFFF"/>
        </a:lt1>
        <a:dk2>
          <a:srgbClr val="006699"/>
        </a:dk2>
        <a:lt2>
          <a:srgbClr val="CCECFF"/>
        </a:lt2>
        <a:accent1>
          <a:srgbClr val="339966"/>
        </a:accent1>
        <a:accent2>
          <a:srgbClr val="3366FF"/>
        </a:accent2>
        <a:accent3>
          <a:srgbClr val="AAB8CA"/>
        </a:accent3>
        <a:accent4>
          <a:srgbClr val="DADADA"/>
        </a:accent4>
        <a:accent5>
          <a:srgbClr val="ADCAB8"/>
        </a:accent5>
        <a:accent6>
          <a:srgbClr val="2D5CE7"/>
        </a:accent6>
        <a:hlink>
          <a:srgbClr val="33CC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5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FF6600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3300"/>
        </a:accent1>
        <a:accent2>
          <a:srgbClr val="666699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5C5C8A"/>
        </a:accent6>
        <a:hlink>
          <a:srgbClr val="999900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7">
        <a:dk1>
          <a:srgbClr val="000000"/>
        </a:dk1>
        <a:lt1>
          <a:srgbClr val="FFFFFF"/>
        </a:lt1>
        <a:dk2>
          <a:srgbClr val="000066"/>
        </a:dk2>
        <a:lt2>
          <a:srgbClr val="333399"/>
        </a:lt2>
        <a:accent1>
          <a:srgbClr val="3399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8AE7"/>
        </a:accent6>
        <a:hlink>
          <a:srgbClr val="00CC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1490450035</TotalTime>
  <Pages>9</Pages>
  <Words>301</Words>
  <Application>Microsoft Macintosh PowerPoint</Application>
  <PresentationFormat>On-screen Show (4:3)</PresentationFormat>
  <Paragraphs>75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Refined</vt:lpstr>
      <vt:lpstr>PowerPoint Presentation</vt:lpstr>
      <vt:lpstr>PowerPoint Presentation</vt:lpstr>
      <vt:lpstr>PowerPoint Presentation</vt:lpstr>
      <vt:lpstr>Very Big Data – 2x10^12 objects</vt:lpstr>
      <vt:lpstr>When storing 2 trillion objects</vt:lpstr>
      <vt:lpstr>Specialization is inevitable</vt:lpstr>
      <vt:lpstr>PowerPoint Presentation</vt:lpstr>
      <vt:lpstr>Cooking?</vt:lpstr>
      <vt:lpstr>Specialization – bypass OS</vt:lpstr>
      <vt:lpstr>Specialization – below OS</vt:lpstr>
      <vt:lpstr>PowerPoint Presentation</vt:lpstr>
      <vt:lpstr>Virtual appliances</vt:lpstr>
      <vt:lpstr>Domain-specific operating system</vt:lpstr>
      <vt:lpstr>Using the cloud</vt:lpstr>
      <vt:lpstr>PowerPoint Presentation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EE382a - Fall 2010</dc:title>
  <dc:creator>Christos Kozyrakis</dc:creator>
  <cp:lastModifiedBy>Edouard Bugnion</cp:lastModifiedBy>
  <cp:revision>2898</cp:revision>
  <cp:lastPrinted>2012-10-22T20:19:14Z</cp:lastPrinted>
  <dcterms:created xsi:type="dcterms:W3CDTF">2012-02-16T01:05:13Z</dcterms:created>
  <dcterms:modified xsi:type="dcterms:W3CDTF">2014-03-05T15:17:58Z</dcterms:modified>
</cp:coreProperties>
</file>