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23" r:id="rId1"/>
  </p:sldMasterIdLst>
  <p:notesMasterIdLst>
    <p:notesMasterId r:id="rId15"/>
  </p:notesMasterIdLst>
  <p:handoutMasterIdLst>
    <p:handoutMasterId r:id="rId16"/>
  </p:handoutMasterIdLst>
  <p:sldIdLst>
    <p:sldId id="1163" r:id="rId2"/>
    <p:sldId id="1164" r:id="rId3"/>
    <p:sldId id="1165" r:id="rId4"/>
    <p:sldId id="1169" r:id="rId5"/>
    <p:sldId id="1170" r:id="rId6"/>
    <p:sldId id="1171" r:id="rId7"/>
    <p:sldId id="1173" r:id="rId8"/>
    <p:sldId id="1176" r:id="rId9"/>
    <p:sldId id="1177" r:id="rId10"/>
    <p:sldId id="1178" r:id="rId11"/>
    <p:sldId id="1172" r:id="rId12"/>
    <p:sldId id="1168" r:id="rId13"/>
    <p:sldId id="1179" r:id="rId1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os Kozyrakis" initials="C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8000"/>
    <a:srgbClr val="CC0000"/>
    <a:srgbClr val="FF7C80"/>
    <a:srgbClr val="CC9900"/>
    <a:srgbClr val="FFFFCC"/>
    <a:srgbClr val="000099"/>
    <a:srgbClr val="990033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1" autoAdjust="0"/>
    <p:restoredTop sz="84767" autoAdjust="0"/>
  </p:normalViewPr>
  <p:slideViewPr>
    <p:cSldViewPr>
      <p:cViewPr varScale="1">
        <p:scale>
          <a:sx n="123" d="100"/>
          <a:sy n="123" d="100"/>
        </p:scale>
        <p:origin x="-336" y="-104"/>
      </p:cViewPr>
      <p:guideLst>
        <p:guide orient="horz" pos="3792"/>
        <p:guide pos="5424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320"/>
    </p:cViewPr>
  </p:sorterViewPr>
  <p:notesViewPr>
    <p:cSldViewPr>
      <p:cViewPr>
        <p:scale>
          <a:sx n="100" d="100"/>
          <a:sy n="100" d="100"/>
        </p:scale>
        <p:origin x="-2688" y="-60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22" y="8832195"/>
            <a:ext cx="303966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04" tIns="0" rIns="19304" bIns="0" numCol="1" anchor="b" anchorCtr="0" compatLnSpc="1">
            <a:prstTxWarp prst="textNoShape">
              <a:avLst/>
            </a:prstTxWarp>
          </a:bodyPr>
          <a:lstStyle>
            <a:lvl1pPr defTabSz="913525">
              <a:defRPr sz="1000" i="1">
                <a:latin typeface="Times New Roman" pitchFamily="-108" charset="-5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57" y="8832195"/>
            <a:ext cx="3039666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04" tIns="0" rIns="19304" bIns="0" numCol="1" anchor="b" anchorCtr="0" compatLnSpc="1">
            <a:prstTxWarp prst="textNoShape">
              <a:avLst/>
            </a:prstTxWarp>
          </a:bodyPr>
          <a:lstStyle>
            <a:lvl1pPr algn="r" defTabSz="913525">
              <a:defRPr sz="1000" i="1">
                <a:latin typeface="Times New Roman" pitchFamily="-108" charset="-52"/>
              </a:defRPr>
            </a:lvl1pPr>
          </a:lstStyle>
          <a:p>
            <a:pPr>
              <a:defRPr/>
            </a:pPr>
            <a:fld id="{27EC7894-F296-5D4C-84C2-5B6AAB4D2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046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22" y="-1538"/>
            <a:ext cx="3039667" cy="46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04" tIns="0" rIns="19304" bIns="0" numCol="1" anchor="t" anchorCtr="0" compatLnSpc="1">
            <a:prstTxWarp prst="textNoShape">
              <a:avLst/>
            </a:prstTxWarp>
          </a:bodyPr>
          <a:lstStyle>
            <a:lvl1pPr defTabSz="913525">
              <a:defRPr sz="1000" i="1">
                <a:latin typeface="Times New Roman" pitchFamily="-108" charset="-5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7" y="-1538"/>
            <a:ext cx="3039666" cy="46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04" tIns="0" rIns="19304" bIns="0" numCol="1" anchor="t" anchorCtr="0" compatLnSpc="1">
            <a:prstTxWarp prst="textNoShape">
              <a:avLst/>
            </a:prstTxWarp>
          </a:bodyPr>
          <a:lstStyle>
            <a:lvl1pPr algn="r" defTabSz="913525">
              <a:defRPr sz="1000" i="1">
                <a:latin typeface="Times New Roman" pitchFamily="-108" charset="-5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22" y="8832195"/>
            <a:ext cx="303966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04" tIns="0" rIns="19304" bIns="0" numCol="1" anchor="b" anchorCtr="0" compatLnSpc="1">
            <a:prstTxWarp prst="textNoShape">
              <a:avLst/>
            </a:prstTxWarp>
          </a:bodyPr>
          <a:lstStyle>
            <a:lvl1pPr defTabSz="913525">
              <a:defRPr sz="1000" i="1">
                <a:latin typeface="Times New Roman" pitchFamily="-108" charset="-52"/>
              </a:defRPr>
            </a:lvl1pPr>
          </a:lstStyle>
          <a:p>
            <a:pPr>
              <a:defRPr/>
            </a:pPr>
            <a:r>
              <a:rPr lang="en-US"/>
              <a:t>Handout Number 3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7" y="8832195"/>
            <a:ext cx="3039666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04" tIns="0" rIns="19304" bIns="0" numCol="1" anchor="b" anchorCtr="0" compatLnSpc="1">
            <a:prstTxWarp prst="textNoShape">
              <a:avLst/>
            </a:prstTxWarp>
          </a:bodyPr>
          <a:lstStyle>
            <a:lvl1pPr algn="r" defTabSz="913525">
              <a:defRPr sz="1000" i="1">
                <a:latin typeface="Times New Roman" pitchFamily="-108" charset="-52"/>
              </a:defRPr>
            </a:lvl1pPr>
          </a:lstStyle>
          <a:p>
            <a:pPr>
              <a:defRPr/>
            </a:pPr>
            <a:fld id="{673A5622-6617-CE41-9E39-B80067630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12" y="4414561"/>
            <a:ext cx="5142177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94" tIns="46652" rIns="91694" bIns="466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1675"/>
            <a:ext cx="4633913" cy="3475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116994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52"/>
        <a:ea typeface="ＭＳ Ｐゴシック" charset="-128"/>
        <a:cs typeface="ＭＳ Ｐゴシック" charset="-128"/>
      </a:defRPr>
    </a:lvl1pPr>
    <a:lvl2pPr marL="454025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52"/>
        <a:ea typeface="ＭＳ Ｐゴシック" charset="-128"/>
        <a:cs typeface="+mn-cs"/>
      </a:defRPr>
    </a:lvl2pPr>
    <a:lvl3pPr marL="908050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52"/>
        <a:ea typeface="ＭＳ Ｐゴシック" charset="-128"/>
        <a:cs typeface="+mn-cs"/>
      </a:defRPr>
    </a:lvl3pPr>
    <a:lvl4pPr marL="1362075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52"/>
        <a:ea typeface="ＭＳ Ｐゴシック" charset="-128"/>
        <a:cs typeface="+mn-cs"/>
      </a:defRPr>
    </a:lvl4pPr>
    <a:lvl5pPr marL="1816100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52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5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36581" y="6248400"/>
            <a:ext cx="2054225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51206" y="6248400"/>
            <a:ext cx="2887663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8150" y="6257925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FE32EE9-EF51-8046-876A-8F498CAEB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81000"/>
            <a:ext cx="20764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0769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371600"/>
            <a:ext cx="4191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91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2119" y="381012"/>
            <a:ext cx="8447087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</a:t>
            </a:r>
            <a:r>
              <a:rPr lang="en-US" dirty="0" smtClean="0"/>
              <a:t>style               </a:t>
            </a:r>
            <a:endParaRPr lang="en-US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815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0">
          <a:solidFill>
            <a:srgbClr val="008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Helvetica Neue"/>
          <a:ea typeface="ＭＳ Ｐゴシック" pitchFamily="-107" charset="-128"/>
          <a:cs typeface="Helvetica Neue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8F0000"/>
          </a:solidFill>
          <a:latin typeface="Calibri" pitchFamily="-111" charset="0"/>
          <a:ea typeface="ＭＳ Ｐゴシック" pitchFamily="-107" charset="-128"/>
          <a:cs typeface="Calibri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8F0000"/>
          </a:solidFill>
          <a:latin typeface="Calibri" pitchFamily="-111" charset="0"/>
          <a:ea typeface="ＭＳ Ｐゴシック" pitchFamily="-107" charset="-128"/>
          <a:cs typeface="Calibri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8F0000"/>
          </a:solidFill>
          <a:latin typeface="Calibri" pitchFamily="-111" charset="0"/>
          <a:ea typeface="ＭＳ Ｐゴシック" pitchFamily="-107" charset="-128"/>
          <a:cs typeface="Calibri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8F0000"/>
          </a:solidFill>
          <a:latin typeface="Calibri" pitchFamily="-111" charset="0"/>
          <a:ea typeface="ＭＳ Ｐゴシック" pitchFamily="-107" charset="-128"/>
          <a:cs typeface="Calibri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 Rounded MT Bold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 Rounded MT Bold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 Rounded MT Bold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3100">
          <a:solidFill>
            <a:schemeClr val="tx1"/>
          </a:solidFill>
          <a:latin typeface="Helvetica Neue"/>
          <a:ea typeface="ＭＳ Ｐゴシック" pitchFamily="-107" charset="-128"/>
          <a:cs typeface="Helvetica Neue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2600">
          <a:solidFill>
            <a:schemeClr val="tx1"/>
          </a:solidFill>
          <a:latin typeface="Helvetica Neue"/>
          <a:ea typeface="ＭＳ Ｐゴシック" charset="-128"/>
          <a:cs typeface="Helvetica Neue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2"/>
        <a:buChar char="n"/>
        <a:defRPr sz="2400">
          <a:solidFill>
            <a:schemeClr val="tx1"/>
          </a:solidFill>
          <a:latin typeface="Helvetica Neue"/>
          <a:ea typeface="ＭＳ Ｐゴシック" charset="-128"/>
          <a:cs typeface="Helvetica Neue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000">
          <a:solidFill>
            <a:schemeClr val="tx1"/>
          </a:solidFill>
          <a:latin typeface="Helvetica Neue"/>
          <a:ea typeface="ＭＳ Ｐゴシック" charset="-128"/>
          <a:cs typeface="Helvetica Neue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charset="2"/>
        <a:buChar char="§"/>
        <a:defRPr sz="2000">
          <a:solidFill>
            <a:schemeClr val="tx1"/>
          </a:solidFill>
          <a:latin typeface="Helvetica Neue"/>
          <a:ea typeface="ＭＳ Ｐゴシック" charset="-128"/>
          <a:cs typeface="Helvetica Neue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rgbClr val="B2B2B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rgbClr val="B2B2B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rgbClr val="B2B2B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rgbClr val="B2B2B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4.png"/><Relationship Id="rId12" Type="http://schemas.openxmlformats.org/officeDocument/2006/relationships/image" Target="../media/image25.png"/><Relationship Id="rId13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6354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447800"/>
            <a:ext cx="2667000" cy="2185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Helvetica Neue"/>
                <a:cs typeface="Helvetica Neue"/>
              </a:rPr>
              <a:t>Intel</a:t>
            </a:r>
          </a:p>
          <a:p>
            <a:pPr algn="ctr"/>
            <a:r>
              <a:rPr lang="en-US" dirty="0" smtClean="0">
                <a:latin typeface="Helvetica Neue"/>
                <a:cs typeface="Helvetica Neue"/>
              </a:rPr>
              <a:t>Xeon &amp; Atom core</a:t>
            </a:r>
          </a:p>
          <a:p>
            <a:pPr algn="ctr"/>
            <a:r>
              <a:rPr lang="en-US" dirty="0">
                <a:latin typeface="Helvetica Neue"/>
                <a:cs typeface="Helvetica Neue"/>
              </a:rPr>
              <a:t>SSE for data-parallelism</a:t>
            </a:r>
          </a:p>
          <a:p>
            <a:pPr algn="ctr"/>
            <a:r>
              <a:rPr lang="en-US" dirty="0">
                <a:latin typeface="Helvetica Neue"/>
                <a:cs typeface="Helvetica Neue"/>
              </a:rPr>
              <a:t>AES </a:t>
            </a:r>
            <a:r>
              <a:rPr lang="en-US" dirty="0" smtClean="0">
                <a:latin typeface="Helvetica Neue"/>
                <a:cs typeface="Helvetica Neue"/>
              </a:rPr>
              <a:t>instructions</a:t>
            </a:r>
            <a:endParaRPr lang="en-US" dirty="0" smtClean="0">
              <a:latin typeface="Helvetica Neue"/>
              <a:cs typeface="Helvetica Neue"/>
            </a:endParaRPr>
          </a:p>
          <a:p>
            <a:pPr algn="ctr"/>
            <a:r>
              <a:rPr lang="en-US" dirty="0" smtClean="0">
                <a:latin typeface="Helvetica Neue"/>
                <a:cs typeface="Helvetica Neue"/>
              </a:rPr>
              <a:t>i3, i5, i7</a:t>
            </a:r>
          </a:p>
          <a:p>
            <a:pPr algn="ctr"/>
            <a:r>
              <a:rPr lang="en-US" dirty="0">
                <a:latin typeface="Helvetica Neue"/>
                <a:cs typeface="Helvetica Neue"/>
              </a:rPr>
              <a:t>with/without </a:t>
            </a:r>
            <a:r>
              <a:rPr lang="en-US" dirty="0" smtClean="0">
                <a:latin typeface="Helvetica Neue"/>
                <a:cs typeface="Helvetica Neue"/>
              </a:rPr>
              <a:t>GPU</a:t>
            </a:r>
          </a:p>
          <a:p>
            <a:pPr algn="ctr"/>
            <a:r>
              <a:rPr lang="en-US" dirty="0" smtClean="0">
                <a:latin typeface="Helvetica Neue"/>
                <a:cs typeface="Helvetica Neue"/>
              </a:rPr>
              <a:t>E3, E5, E7</a:t>
            </a:r>
          </a:p>
          <a:p>
            <a:pPr algn="ctr"/>
            <a:r>
              <a:rPr lang="en-US" dirty="0" smtClean="0">
                <a:latin typeface="Helvetica Neue"/>
                <a:cs typeface="Helvetica Neue"/>
              </a:rPr>
              <a:t>…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457200"/>
            <a:ext cx="266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Helvetica Neue"/>
                <a:cs typeface="Helvetica Neue"/>
              </a:rPr>
              <a:t>ARM</a:t>
            </a:r>
          </a:p>
          <a:p>
            <a:pPr algn="ctr"/>
            <a:r>
              <a:rPr lang="en-US" dirty="0" smtClean="0">
                <a:latin typeface="Helvetica Neue"/>
                <a:cs typeface="Helvetica Neue"/>
              </a:rPr>
              <a:t>A5, A5, A9, A15, A50</a:t>
            </a:r>
          </a:p>
          <a:p>
            <a:pPr algn="ctr"/>
            <a:r>
              <a:rPr lang="en-US" dirty="0" smtClean="0">
                <a:latin typeface="Helvetica Neue"/>
                <a:cs typeface="Helvetica Neue"/>
              </a:rPr>
              <a:t>R4, R5, R7</a:t>
            </a:r>
          </a:p>
          <a:p>
            <a:pPr algn="ctr"/>
            <a:r>
              <a:rPr lang="en-US" dirty="0" smtClean="0">
                <a:latin typeface="Helvetica Neue"/>
                <a:cs typeface="Helvetica Neue"/>
              </a:rPr>
              <a:t>M0, M1, M3, M4</a:t>
            </a:r>
          </a:p>
          <a:p>
            <a:pPr algn="ctr"/>
            <a:r>
              <a:rPr lang="en-US" dirty="0" smtClean="0">
                <a:latin typeface="Helvetica Neue"/>
                <a:cs typeface="Helvetica Neue"/>
              </a:rPr>
              <a:t>SC100, SC300</a:t>
            </a:r>
          </a:p>
          <a:p>
            <a:pPr algn="ctr"/>
            <a:r>
              <a:rPr lang="en-US" dirty="0" smtClean="0">
                <a:latin typeface="Helvetica Neue"/>
                <a:cs typeface="Helvetica Neue"/>
              </a:rPr>
              <a:t>Mai, Mai-T, Mai-V, Mai-DP</a:t>
            </a:r>
          </a:p>
          <a:p>
            <a:pPr algn="ctr"/>
            <a:r>
              <a:rPr lang="en-US" dirty="0" smtClean="0">
                <a:latin typeface="Helvetica Neue"/>
                <a:cs typeface="Helvetica Neue"/>
              </a:rPr>
              <a:t>…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3124200"/>
            <a:ext cx="4994787" cy="335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1" y="26670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Helvetica Neue"/>
                <a:cs typeface="Helvetica Neue"/>
              </a:rPr>
              <a:t>Qualcomm Snapdragon</a:t>
            </a:r>
            <a:endParaRPr lang="en-US" sz="2000" b="1" dirty="0">
              <a:latin typeface="Helvetica Neue"/>
              <a:cs typeface="Helvetica Neue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81601" y="34290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Helvetica Neue"/>
                <a:cs typeface="Helvetica Neue"/>
              </a:rPr>
              <a:t>G</a:t>
            </a:r>
            <a:endParaRPr lang="en-US" sz="3600" b="1" dirty="0">
              <a:solidFill>
                <a:schemeClr val="accent1"/>
              </a:solidFill>
              <a:latin typeface="Helvetica Neue"/>
              <a:cs typeface="Helvetica Neue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00801" y="34290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Helvetica Neue"/>
                <a:cs typeface="Helvetica Neue"/>
              </a:rPr>
              <a:t>G</a:t>
            </a:r>
            <a:endParaRPr lang="en-US" sz="3600" b="1" dirty="0">
              <a:solidFill>
                <a:schemeClr val="accent1"/>
              </a:solidFill>
              <a:latin typeface="Helvetica Neue"/>
              <a:cs typeface="Helvetica Neue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01" y="3581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  <a:latin typeface="Helvetica Neue"/>
                <a:cs typeface="Helvetica Neue"/>
              </a:rPr>
              <a:t>S</a:t>
            </a:r>
            <a:endParaRPr lang="en-US" sz="3600" b="1" dirty="0">
              <a:solidFill>
                <a:srgbClr val="008000"/>
              </a:solidFill>
              <a:latin typeface="Helvetica Neue"/>
              <a:cs typeface="Helvetica Neue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20001" y="41910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  <a:latin typeface="Helvetica Neue"/>
                <a:cs typeface="Helvetica Neue"/>
              </a:rPr>
              <a:t>S</a:t>
            </a:r>
            <a:endParaRPr lang="en-US" sz="3600" b="1" dirty="0">
              <a:solidFill>
                <a:srgbClr val="008000"/>
              </a:solidFill>
              <a:latin typeface="Helvetica Neue"/>
              <a:cs typeface="Helvetica Neue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391401" y="45720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  <a:latin typeface="Helvetica Neue"/>
                <a:cs typeface="Helvetica Neue"/>
              </a:rPr>
              <a:t>S</a:t>
            </a:r>
            <a:endParaRPr lang="en-US" sz="3600" b="1" dirty="0">
              <a:solidFill>
                <a:srgbClr val="008000"/>
              </a:solidFill>
              <a:latin typeface="Helvetica Neue"/>
              <a:cs typeface="Helvetica Neue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924801" y="45720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  <a:latin typeface="Helvetica Neue"/>
                <a:cs typeface="Helvetica Neue"/>
              </a:rPr>
              <a:t>S</a:t>
            </a:r>
            <a:endParaRPr lang="en-US" sz="3600" b="1" dirty="0">
              <a:solidFill>
                <a:srgbClr val="008000"/>
              </a:solidFill>
              <a:latin typeface="Helvetica Neue"/>
              <a:cs typeface="Helvetica Neue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86401" y="382018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  <a:latin typeface="Helvetica Neue"/>
                <a:cs typeface="Helvetica Neue"/>
              </a:rPr>
              <a:t>S</a:t>
            </a:r>
            <a:endParaRPr lang="en-US" sz="3600" b="1" dirty="0">
              <a:solidFill>
                <a:srgbClr val="008000"/>
              </a:solidFill>
              <a:latin typeface="Helvetica Neue"/>
              <a:cs typeface="Helvetica Neue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29401" y="38100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  <a:latin typeface="Helvetica Neue"/>
                <a:cs typeface="Helvetica Neue"/>
              </a:rPr>
              <a:t>S</a:t>
            </a:r>
            <a:endParaRPr lang="en-US" sz="3600" b="1" dirty="0">
              <a:solidFill>
                <a:srgbClr val="008000"/>
              </a:solidFill>
              <a:latin typeface="Helvetica Neue"/>
              <a:cs typeface="Helvetica Neue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38601" y="35814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  <a:latin typeface="Helvetica Neue"/>
                <a:cs typeface="Helvetica Neue"/>
              </a:rPr>
              <a:t>S</a:t>
            </a:r>
            <a:endParaRPr lang="en-US" sz="3600" b="1" dirty="0">
              <a:solidFill>
                <a:srgbClr val="008000"/>
              </a:solidFill>
              <a:latin typeface="Helvetica Neue"/>
              <a:cs typeface="Helvetica Neue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33801" y="45720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  <a:latin typeface="Helvetica Neue"/>
                <a:cs typeface="Helvetica Neue"/>
              </a:rPr>
              <a:t>S</a:t>
            </a:r>
            <a:endParaRPr lang="en-US" sz="3600" b="1" dirty="0">
              <a:solidFill>
                <a:srgbClr val="008000"/>
              </a:solidFill>
              <a:latin typeface="Helvetica Neue"/>
              <a:cs typeface="Helvetica Neue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38601" y="420118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  <a:latin typeface="Helvetica Neue"/>
                <a:cs typeface="Helvetica Neue"/>
              </a:rPr>
              <a:t>S</a:t>
            </a:r>
            <a:endParaRPr lang="en-US" sz="3600" b="1" dirty="0">
              <a:solidFill>
                <a:srgbClr val="008000"/>
              </a:solidFill>
              <a:latin typeface="Helvetica Neue"/>
              <a:cs typeface="Helvetica Neue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267201" y="45720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8000"/>
                </a:solidFill>
                <a:latin typeface="Helvetica Neue"/>
                <a:cs typeface="Helvetica Neue"/>
              </a:rPr>
              <a:t>S</a:t>
            </a:r>
            <a:endParaRPr lang="en-US" sz="3600" b="1" dirty="0">
              <a:solidFill>
                <a:srgbClr val="008000"/>
              </a:solidFill>
              <a:latin typeface="Helvetica Neue"/>
              <a:cs typeface="Helvetica Neue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91201" y="45720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/>
                </a:solidFill>
                <a:latin typeface="Helvetica Neue"/>
                <a:cs typeface="Helvetica Neue"/>
              </a:rPr>
              <a:t>G</a:t>
            </a:r>
            <a:endParaRPr lang="en-US" sz="3600" b="1" dirty="0">
              <a:solidFill>
                <a:schemeClr val="accent1"/>
              </a:solidFill>
              <a:latin typeface="Helvetica Neue"/>
              <a:cs typeface="Helvetica Neue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7200" y="4114800"/>
            <a:ext cx="2971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Helvetica Neue"/>
                <a:cs typeface="Helvetica Neue"/>
              </a:rPr>
              <a:t>AVR, NIOS, </a:t>
            </a:r>
            <a:r>
              <a:rPr lang="en-US" sz="1800" b="1" dirty="0" err="1" smtClean="0">
                <a:latin typeface="Helvetica Neue"/>
                <a:cs typeface="Helvetica Neue"/>
              </a:rPr>
              <a:t>Blackfin</a:t>
            </a:r>
            <a:r>
              <a:rPr lang="en-US" sz="1800" b="1" dirty="0" smtClean="0">
                <a:latin typeface="Helvetica Neue"/>
                <a:cs typeface="Helvetica Neue"/>
              </a:rPr>
              <a:t>, </a:t>
            </a:r>
            <a:r>
              <a:rPr lang="en-US" sz="1800" b="1" dirty="0" err="1" smtClean="0">
                <a:latin typeface="Helvetica Neue"/>
                <a:cs typeface="Helvetica Neue"/>
              </a:rPr>
              <a:t>Tigersharc</a:t>
            </a:r>
            <a:r>
              <a:rPr lang="en-US" sz="1800" b="1" dirty="0" smtClean="0">
                <a:latin typeface="Helvetica Neue"/>
                <a:cs typeface="Helvetica Neue"/>
              </a:rPr>
              <a:t>, AT90, CY8C2, 68HC, FCR4, </a:t>
            </a:r>
            <a:r>
              <a:rPr lang="en-US" sz="1800" b="1" dirty="0" err="1" smtClean="0">
                <a:latin typeface="Helvetica Neue"/>
                <a:cs typeface="Helvetica Neue"/>
              </a:rPr>
              <a:t>Tricore</a:t>
            </a:r>
            <a:r>
              <a:rPr lang="en-US" sz="1800" b="1" dirty="0" smtClean="0">
                <a:latin typeface="Helvetica Neue"/>
                <a:cs typeface="Helvetica Neue"/>
              </a:rPr>
              <a:t>, Mico8, Micro32, TMS320, TX19A, IP3022, </a:t>
            </a:r>
            <a:r>
              <a:rPr lang="en-US" sz="1800" b="1" dirty="0" err="1" smtClean="0">
                <a:latin typeface="Helvetica Neue"/>
                <a:cs typeface="Helvetica Neue"/>
              </a:rPr>
              <a:t>MicroBlaze</a:t>
            </a:r>
            <a:r>
              <a:rPr lang="en-US" sz="1800" b="1" dirty="0" smtClean="0">
                <a:latin typeface="Helvetica Neue"/>
                <a:cs typeface="Helvetica Neue"/>
              </a:rPr>
              <a:t>, </a:t>
            </a:r>
            <a:r>
              <a:rPr lang="en-US" sz="1800" b="1" dirty="0" err="1" smtClean="0">
                <a:latin typeface="Helvetica Neue"/>
                <a:cs typeface="Helvetica Neue"/>
              </a:rPr>
              <a:t>Xcore</a:t>
            </a:r>
            <a:r>
              <a:rPr lang="en-US" sz="1800" b="1" dirty="0" smtClean="0">
                <a:latin typeface="Helvetica Neue"/>
                <a:cs typeface="Helvetica Neue"/>
              </a:rPr>
              <a:t>, eZ80, …</a:t>
            </a:r>
            <a:endParaRPr lang="en-US" sz="12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63132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7" grpId="0"/>
      <p:bldP spid="20" grpId="0"/>
      <p:bldP spid="29" grpId="0"/>
      <p:bldP spid="30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153400" cy="586740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>
                <a:solidFill>
                  <a:srgbClr val="008000"/>
                </a:solidFill>
                <a:latin typeface="Helvetica Neue"/>
                <a:cs typeface="Helvetica Neue"/>
              </a:rPr>
              <a:t>Specialized systems are </a:t>
            </a:r>
          </a:p>
          <a:p>
            <a:pPr marL="0" indent="0">
              <a:buNone/>
            </a:pPr>
            <a:endParaRPr lang="en-US" sz="4400" dirty="0" smtClean="0">
              <a:solidFill>
                <a:srgbClr val="008000"/>
              </a:solidFill>
              <a:latin typeface="Helvetica Neue"/>
              <a:cs typeface="Helvetica Neue"/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rgbClr val="008000"/>
                </a:solidFill>
                <a:latin typeface="Helvetica Neue"/>
                <a:cs typeface="Helvetica Neue"/>
              </a:rPr>
              <a:t>	</a:t>
            </a:r>
            <a:r>
              <a:rPr lang="en-US" sz="4400" dirty="0" smtClean="0">
                <a:solidFill>
                  <a:srgbClr val="C0C0C0"/>
                </a:solidFill>
                <a:latin typeface="Helvetica Neue"/>
                <a:ea typeface="Wingdings"/>
                <a:cs typeface="Helvetica Neue"/>
                <a:sym typeface="Wingdings"/>
              </a:rPr>
              <a:t></a:t>
            </a:r>
            <a:r>
              <a:rPr lang="en-US" sz="4400" i="1" dirty="0">
                <a:solidFill>
                  <a:srgbClr val="C0C0C0"/>
                </a:solidFill>
                <a:latin typeface="Helvetica Neue"/>
                <a:cs typeface="Helvetica Neue"/>
                <a:sym typeface="Wingdings"/>
              </a:rPr>
              <a:t> </a:t>
            </a:r>
            <a:r>
              <a:rPr lang="en-US" sz="4400" i="1" dirty="0" smtClean="0">
                <a:solidFill>
                  <a:srgbClr val="C0C0C0"/>
                </a:solidFill>
                <a:latin typeface="Helvetica Neue"/>
                <a:cs typeface="Helvetica Neue"/>
              </a:rPr>
              <a:t>Inevitable</a:t>
            </a:r>
          </a:p>
          <a:p>
            <a:pPr marL="0" indent="0">
              <a:buNone/>
            </a:pPr>
            <a:endParaRPr lang="en-US" sz="4400" dirty="0" smtClean="0">
              <a:solidFill>
                <a:srgbClr val="C0C0C0"/>
              </a:solidFill>
              <a:latin typeface="Helvetica Neue"/>
              <a:cs typeface="Helvetica Neue"/>
            </a:endParaRPr>
          </a:p>
          <a:p>
            <a:pPr marL="0" indent="0">
              <a:buNone/>
            </a:pPr>
            <a:r>
              <a:rPr lang="en-US" sz="4400" i="1" dirty="0" smtClean="0">
                <a:solidFill>
                  <a:srgbClr val="C0C0C0"/>
                </a:solidFill>
                <a:latin typeface="Helvetica Neue"/>
                <a:cs typeface="Helvetica Neue"/>
              </a:rPr>
              <a:t>	</a:t>
            </a:r>
            <a:r>
              <a:rPr lang="en-US" sz="4400" dirty="0">
                <a:solidFill>
                  <a:srgbClr val="C0C0C0"/>
                </a:solidFill>
                <a:latin typeface="Helvetica Neue"/>
                <a:ea typeface="Wingdings"/>
                <a:cs typeface="Helvetica Neue"/>
                <a:sym typeface="Wingdings"/>
              </a:rPr>
              <a:t></a:t>
            </a:r>
            <a:r>
              <a:rPr lang="en-US" sz="4400" i="1" dirty="0">
                <a:solidFill>
                  <a:srgbClr val="C0C0C0"/>
                </a:solidFill>
                <a:latin typeface="Helvetica Neue"/>
                <a:cs typeface="Helvetica Neue"/>
                <a:sym typeface="Wingdings"/>
              </a:rPr>
              <a:t> </a:t>
            </a:r>
            <a:r>
              <a:rPr lang="en-US" sz="4400" i="1" dirty="0" smtClean="0">
                <a:solidFill>
                  <a:srgbClr val="C0C0C0"/>
                </a:solidFill>
                <a:latin typeface="Helvetica Neue"/>
                <a:cs typeface="Helvetica Neue"/>
              </a:rPr>
              <a:t>Already the norm</a:t>
            </a:r>
            <a:endParaRPr lang="en-US" sz="4400" i="1" dirty="0">
              <a:solidFill>
                <a:srgbClr val="C0C0C0"/>
              </a:solidFill>
              <a:latin typeface="Helvetica Neue"/>
              <a:cs typeface="Helvetica Neue"/>
            </a:endParaRPr>
          </a:p>
          <a:p>
            <a:pPr marL="0" indent="0">
              <a:buNone/>
            </a:pPr>
            <a:endParaRPr lang="en-US" sz="4400" dirty="0" smtClean="0">
              <a:solidFill>
                <a:srgbClr val="008000"/>
              </a:solidFill>
              <a:latin typeface="Helvetica Neue"/>
              <a:cs typeface="Helvetica Neue"/>
            </a:endParaRPr>
          </a:p>
          <a:p>
            <a:pPr marL="0" indent="0">
              <a:buNone/>
            </a:pPr>
            <a:r>
              <a:rPr lang="en-US" sz="4400" i="1" dirty="0" smtClean="0">
                <a:solidFill>
                  <a:srgbClr val="008000"/>
                </a:solidFill>
                <a:latin typeface="Helvetica Neue"/>
                <a:cs typeface="Helvetica Neue"/>
              </a:rPr>
              <a:t>	</a:t>
            </a:r>
            <a:r>
              <a:rPr lang="en-US" sz="4400" dirty="0">
                <a:solidFill>
                  <a:srgbClr val="008000"/>
                </a:solidFill>
                <a:latin typeface="Helvetica Neue"/>
                <a:ea typeface="Wingdings"/>
                <a:cs typeface="Helvetica Neue"/>
                <a:sym typeface="Wingdings"/>
              </a:rPr>
              <a:t></a:t>
            </a:r>
            <a:r>
              <a:rPr lang="en-US" sz="4400" i="1" dirty="0">
                <a:solidFill>
                  <a:srgbClr val="008000"/>
                </a:solidFill>
                <a:latin typeface="Helvetica Neue"/>
                <a:cs typeface="Helvetica Neue"/>
                <a:sym typeface="Wingdings"/>
              </a:rPr>
              <a:t> </a:t>
            </a:r>
            <a:r>
              <a:rPr lang="en-US" sz="4400" i="1" dirty="0" smtClean="0">
                <a:solidFill>
                  <a:srgbClr val="008000"/>
                </a:solidFill>
                <a:latin typeface="Helvetica Neue"/>
                <a:cs typeface="Helvetica Neue"/>
              </a:rPr>
              <a:t>Practical</a:t>
            </a:r>
          </a:p>
        </p:txBody>
      </p:sp>
    </p:spTree>
    <p:extLst>
      <p:ext uri="{BB962C8B-B14F-4D97-AF65-F5344CB8AC3E}">
        <p14:creationId xmlns:p14="http://schemas.microsoft.com/office/powerpoint/2010/main" val="281644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Specialization is Practical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458200" cy="518160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800" b="1" dirty="0" smtClean="0"/>
              <a:t>Reusable components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400" dirty="0" smtClean="0"/>
              <a:t>Gates, ALUs, cores, GPUs, accelerators, interconnects, chips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sz="24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800" b="1" dirty="0" smtClean="0"/>
              <a:t>Automated design &amp; compilation tools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400" dirty="0" smtClean="0"/>
              <a:t>C/</a:t>
            </a:r>
            <a:r>
              <a:rPr lang="en-US" sz="2400" dirty="0" err="1" smtClean="0"/>
              <a:t>OpenCL</a:t>
            </a:r>
            <a:r>
              <a:rPr lang="en-US" sz="2400" dirty="0" smtClean="0"/>
              <a:t>/DSLs </a:t>
            </a:r>
            <a:r>
              <a:rPr lang="en-US" sz="2400" dirty="0" smtClean="0">
                <a:sym typeface="Wingdings"/>
              </a:rPr>
              <a:t> gates, DSLs  accelerators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sz="2400" dirty="0">
              <a:sym typeface="Wingdings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800" b="1" dirty="0"/>
              <a:t>Domain-specific accelerators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400" dirty="0"/>
              <a:t>Modems, GPUs, video/ML accelerators, NPUs, …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900" b="1" dirty="0" smtClean="0">
              <a:sym typeface="Wingdings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900" b="1" dirty="0" smtClean="0">
                <a:sym typeface="Wingdings"/>
              </a:rPr>
              <a:t>Flexible </a:t>
            </a:r>
            <a:r>
              <a:rPr lang="en-US" sz="2900" b="1" dirty="0" smtClean="0">
                <a:sym typeface="Wingdings"/>
              </a:rPr>
              <a:t>hardware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400" dirty="0" smtClean="0">
                <a:sym typeface="Wingdings"/>
              </a:rPr>
              <a:t>FPGAs &amp; coarse-grain FPGAs, 2.5D + 3D integration, </a:t>
            </a:r>
            <a:r>
              <a:rPr lang="en-US" sz="2400" dirty="0" err="1" smtClean="0">
                <a:sym typeface="Wingdings"/>
              </a:rPr>
              <a:t>SoCs</a:t>
            </a:r>
            <a:endParaRPr lang="en-US" sz="2400" dirty="0" smtClean="0"/>
          </a:p>
          <a:p>
            <a:pPr marL="457200" lvl="1" indent="0">
              <a:lnSpc>
                <a:spcPct val="110000"/>
              </a:lnSpc>
              <a:buNone/>
            </a:pPr>
            <a:endParaRPr lang="en-US" sz="2400" dirty="0">
              <a:sym typeface="Wingdings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2800" b="1" dirty="0" smtClean="0"/>
              <a:t>Just make the common case efficient</a:t>
            </a:r>
            <a:endParaRPr lang="en-US" sz="2800" b="1" dirty="0"/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400" dirty="0" smtClean="0"/>
              <a:t>Use a </a:t>
            </a:r>
            <a:r>
              <a:rPr lang="en-US" sz="2400" dirty="0" smtClean="0"/>
              <a:t>few programmable </a:t>
            </a:r>
            <a:r>
              <a:rPr lang="en-US" sz="2400" dirty="0"/>
              <a:t>cores </a:t>
            </a:r>
            <a:r>
              <a:rPr lang="en-US" sz="2400" dirty="0" smtClean="0"/>
              <a:t>for the rest</a:t>
            </a:r>
            <a:endParaRPr lang="en-US" sz="2400" dirty="0"/>
          </a:p>
          <a:p>
            <a:pPr marL="457200" lvl="1" indent="0">
              <a:lnSpc>
                <a:spcPct val="110000"/>
              </a:lnSpc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17087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4724400" cy="51816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>
                <a:solidFill>
                  <a:srgbClr val="008000"/>
                </a:solidFill>
              </a:rPr>
              <a:t>Specialized systems are 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008000"/>
                </a:solidFill>
                <a:sym typeface="Wingdings"/>
              </a:rPr>
              <a:t> </a:t>
            </a:r>
            <a:r>
              <a:rPr lang="en-US" sz="2800" b="1" dirty="0" smtClean="0">
                <a:solidFill>
                  <a:srgbClr val="008000"/>
                </a:solidFill>
                <a:sym typeface="Wingdings"/>
              </a:rPr>
              <a:t>   </a:t>
            </a:r>
            <a:r>
              <a:rPr lang="en-US" sz="2800" b="1" dirty="0" smtClean="0">
                <a:solidFill>
                  <a:srgbClr val="008000"/>
                </a:solidFill>
                <a:ea typeface="Wingdings"/>
                <a:sym typeface="Wingdings"/>
              </a:rPr>
              <a:t></a:t>
            </a:r>
            <a:r>
              <a:rPr lang="en-US" sz="2800" b="1" i="1" dirty="0" smtClean="0">
                <a:solidFill>
                  <a:srgbClr val="008000"/>
                </a:solidFill>
                <a:sym typeface="Wingdings"/>
              </a:rPr>
              <a:t> </a:t>
            </a:r>
            <a:r>
              <a:rPr lang="en-US" sz="2800" b="1" i="1" dirty="0" smtClean="0">
                <a:solidFill>
                  <a:srgbClr val="008000"/>
                </a:solidFill>
              </a:rPr>
              <a:t>Inevitable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b="1" i="1" dirty="0">
                <a:solidFill>
                  <a:srgbClr val="008000"/>
                </a:solidFill>
                <a:sym typeface="Wingdings"/>
              </a:rPr>
              <a:t> </a:t>
            </a:r>
            <a:r>
              <a:rPr lang="en-US" sz="2800" b="1" i="1" dirty="0" smtClean="0">
                <a:solidFill>
                  <a:srgbClr val="008000"/>
                </a:solidFill>
                <a:sym typeface="Wingdings"/>
              </a:rPr>
              <a:t>   </a:t>
            </a:r>
            <a:r>
              <a:rPr lang="en-US" sz="2800" b="1" dirty="0" smtClean="0">
                <a:solidFill>
                  <a:srgbClr val="008000"/>
                </a:solidFill>
                <a:ea typeface="Wingdings"/>
                <a:sym typeface="Wingdings"/>
              </a:rPr>
              <a:t></a:t>
            </a:r>
            <a:r>
              <a:rPr lang="en-US" sz="2800" b="1" i="1" dirty="0" smtClean="0">
                <a:solidFill>
                  <a:srgbClr val="008000"/>
                </a:solidFill>
                <a:sym typeface="Wingdings"/>
              </a:rPr>
              <a:t> </a:t>
            </a:r>
            <a:r>
              <a:rPr lang="en-US" sz="2800" b="1" i="1" dirty="0" smtClean="0">
                <a:solidFill>
                  <a:srgbClr val="008000"/>
                </a:solidFill>
              </a:rPr>
              <a:t>Already the norm</a:t>
            </a:r>
            <a:endParaRPr lang="en-US" sz="2800" b="1" i="1" dirty="0">
              <a:solidFill>
                <a:srgbClr val="008000"/>
              </a:solidFill>
            </a:endParaRPr>
          </a:p>
          <a:p>
            <a:pPr marL="0" indent="0">
              <a:buNone/>
            </a:pPr>
            <a:endParaRPr lang="en-US" sz="2800" b="1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800" b="1" i="1" dirty="0">
                <a:solidFill>
                  <a:srgbClr val="008000"/>
                </a:solidFill>
                <a:sym typeface="Wingdings"/>
              </a:rPr>
              <a:t> </a:t>
            </a:r>
            <a:r>
              <a:rPr lang="en-US" sz="2800" b="1" i="1" dirty="0" smtClean="0">
                <a:solidFill>
                  <a:srgbClr val="008000"/>
                </a:solidFill>
                <a:sym typeface="Wingdings"/>
              </a:rPr>
              <a:t>   </a:t>
            </a:r>
            <a:r>
              <a:rPr lang="en-US" sz="2800" b="1" dirty="0" smtClean="0">
                <a:solidFill>
                  <a:srgbClr val="008000"/>
                </a:solidFill>
                <a:ea typeface="Wingdings"/>
                <a:sym typeface="Wingdings"/>
              </a:rPr>
              <a:t></a:t>
            </a:r>
            <a:r>
              <a:rPr lang="en-US" sz="2800" b="1" i="1" dirty="0" smtClean="0">
                <a:solidFill>
                  <a:srgbClr val="008000"/>
                </a:solidFill>
                <a:sym typeface="Wingdings"/>
              </a:rPr>
              <a:t> </a:t>
            </a:r>
            <a:r>
              <a:rPr lang="en-US" sz="2800" b="1" i="1" dirty="0" smtClean="0">
                <a:solidFill>
                  <a:srgbClr val="008000"/>
                </a:solidFill>
              </a:rPr>
              <a:t>Practical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4914" y="1143000"/>
            <a:ext cx="4506686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099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86000"/>
            <a:ext cx="42037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39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153400" cy="586740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solidFill>
                  <a:srgbClr val="008000"/>
                </a:solidFill>
              </a:rPr>
              <a:t>Specialized systems are </a:t>
            </a:r>
          </a:p>
          <a:p>
            <a:pPr marL="0" indent="0">
              <a:buNone/>
            </a:pPr>
            <a:endParaRPr lang="en-US" sz="4400" dirty="0" smtClean="0">
              <a:solidFill>
                <a:srgbClr val="008000"/>
              </a:solidFill>
              <a:latin typeface="Helvetica Neue"/>
              <a:cs typeface="Helvetica Neue"/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rgbClr val="008000"/>
                </a:solidFill>
                <a:latin typeface="Helvetica Neue"/>
                <a:cs typeface="Helvetica Neue"/>
              </a:rPr>
              <a:t>	</a:t>
            </a:r>
            <a:r>
              <a:rPr lang="en-US" sz="4400" dirty="0" smtClean="0">
                <a:solidFill>
                  <a:srgbClr val="008000"/>
                </a:solidFill>
                <a:latin typeface="Helvetica Neue"/>
                <a:ea typeface="Wingdings"/>
                <a:cs typeface="Helvetica Neue"/>
                <a:sym typeface="Wingdings"/>
              </a:rPr>
              <a:t></a:t>
            </a:r>
            <a:r>
              <a:rPr lang="en-US" sz="4400" i="1" dirty="0">
                <a:solidFill>
                  <a:srgbClr val="008000"/>
                </a:solidFill>
                <a:latin typeface="Helvetica Neue"/>
                <a:cs typeface="Helvetica Neue"/>
                <a:sym typeface="Wingdings"/>
              </a:rPr>
              <a:t> </a:t>
            </a:r>
            <a:r>
              <a:rPr lang="en-US" sz="4400" i="1" dirty="0" smtClean="0">
                <a:solidFill>
                  <a:srgbClr val="008000"/>
                </a:solidFill>
                <a:latin typeface="Helvetica Neue"/>
                <a:cs typeface="Helvetica Neue"/>
              </a:rPr>
              <a:t>Inevitable</a:t>
            </a:r>
          </a:p>
          <a:p>
            <a:pPr marL="0" indent="0">
              <a:buNone/>
            </a:pPr>
            <a:endParaRPr lang="en-US" sz="4400" dirty="0" smtClean="0">
              <a:solidFill>
                <a:srgbClr val="008000"/>
              </a:solidFill>
              <a:latin typeface="Helvetica Neue"/>
              <a:cs typeface="Helvetica Neue"/>
            </a:endParaRPr>
          </a:p>
          <a:p>
            <a:pPr marL="0" indent="0">
              <a:buNone/>
            </a:pPr>
            <a:r>
              <a:rPr lang="en-US" sz="4400" i="1" dirty="0" smtClean="0">
                <a:solidFill>
                  <a:srgbClr val="008000"/>
                </a:solidFill>
                <a:latin typeface="Helvetica Neue"/>
                <a:cs typeface="Helvetica Neue"/>
              </a:rPr>
              <a:t>	</a:t>
            </a:r>
            <a:r>
              <a:rPr lang="en-US" sz="4400" dirty="0">
                <a:solidFill>
                  <a:srgbClr val="008000"/>
                </a:solidFill>
                <a:latin typeface="Helvetica Neue"/>
                <a:ea typeface="Wingdings"/>
                <a:cs typeface="Helvetica Neue"/>
                <a:sym typeface="Wingdings"/>
              </a:rPr>
              <a:t></a:t>
            </a:r>
            <a:r>
              <a:rPr lang="en-US" sz="4400" i="1" dirty="0">
                <a:solidFill>
                  <a:srgbClr val="008000"/>
                </a:solidFill>
                <a:latin typeface="Helvetica Neue"/>
                <a:cs typeface="Helvetica Neue"/>
                <a:sym typeface="Wingdings"/>
              </a:rPr>
              <a:t> </a:t>
            </a:r>
            <a:r>
              <a:rPr lang="en-US" sz="4400" i="1" dirty="0" smtClean="0">
                <a:solidFill>
                  <a:srgbClr val="008000"/>
                </a:solidFill>
                <a:latin typeface="Helvetica Neue"/>
                <a:cs typeface="Helvetica Neue"/>
              </a:rPr>
              <a:t>Already the norm</a:t>
            </a:r>
            <a:endParaRPr lang="en-US" sz="4400" i="1" dirty="0">
              <a:solidFill>
                <a:srgbClr val="008000"/>
              </a:solidFill>
              <a:latin typeface="Helvetica Neue"/>
              <a:cs typeface="Helvetica Neue"/>
            </a:endParaRPr>
          </a:p>
          <a:p>
            <a:pPr marL="0" indent="0">
              <a:buNone/>
            </a:pPr>
            <a:endParaRPr lang="en-US" sz="4400" dirty="0" smtClean="0">
              <a:solidFill>
                <a:srgbClr val="008000"/>
              </a:solidFill>
              <a:latin typeface="Helvetica Neue"/>
              <a:cs typeface="Helvetica Neue"/>
            </a:endParaRPr>
          </a:p>
          <a:p>
            <a:pPr marL="0" indent="0">
              <a:buNone/>
            </a:pPr>
            <a:r>
              <a:rPr lang="en-US" sz="4400" i="1" dirty="0" smtClean="0">
                <a:solidFill>
                  <a:srgbClr val="008000"/>
                </a:solidFill>
                <a:latin typeface="Helvetica Neue"/>
                <a:cs typeface="Helvetica Neue"/>
              </a:rPr>
              <a:t>	</a:t>
            </a:r>
            <a:r>
              <a:rPr lang="en-US" sz="4400" dirty="0">
                <a:solidFill>
                  <a:srgbClr val="008000"/>
                </a:solidFill>
                <a:latin typeface="Helvetica Neue"/>
                <a:ea typeface="Wingdings"/>
                <a:cs typeface="Helvetica Neue"/>
                <a:sym typeface="Wingdings"/>
              </a:rPr>
              <a:t></a:t>
            </a:r>
            <a:r>
              <a:rPr lang="en-US" sz="4400" i="1" dirty="0">
                <a:solidFill>
                  <a:srgbClr val="008000"/>
                </a:solidFill>
                <a:latin typeface="Helvetica Neue"/>
                <a:cs typeface="Helvetica Neue"/>
                <a:sym typeface="Wingdings"/>
              </a:rPr>
              <a:t> </a:t>
            </a:r>
            <a:r>
              <a:rPr lang="en-US" sz="4400" i="1" dirty="0" smtClean="0">
                <a:solidFill>
                  <a:srgbClr val="008000"/>
                </a:solidFill>
                <a:latin typeface="Helvetica Neue"/>
                <a:cs typeface="Helvetica Neue"/>
              </a:rPr>
              <a:t>Practical</a:t>
            </a:r>
          </a:p>
        </p:txBody>
      </p:sp>
    </p:spTree>
    <p:extLst>
      <p:ext uri="{BB962C8B-B14F-4D97-AF65-F5344CB8AC3E}">
        <p14:creationId xmlns:p14="http://schemas.microsoft.com/office/powerpoint/2010/main" val="493416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153400" cy="586740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>
                <a:solidFill>
                  <a:srgbClr val="008000"/>
                </a:solidFill>
                <a:latin typeface="Helvetica Neue"/>
                <a:cs typeface="Helvetica Neue"/>
              </a:rPr>
              <a:t>Specialized systems are </a:t>
            </a:r>
          </a:p>
          <a:p>
            <a:pPr marL="0" indent="0">
              <a:buNone/>
            </a:pPr>
            <a:endParaRPr lang="en-US" sz="4400" dirty="0" smtClean="0">
              <a:solidFill>
                <a:srgbClr val="008000"/>
              </a:solidFill>
              <a:latin typeface="Helvetica Neue"/>
              <a:cs typeface="Helvetica Neue"/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rgbClr val="008000"/>
                </a:solidFill>
                <a:latin typeface="Helvetica Neue"/>
                <a:cs typeface="Helvetica Neue"/>
              </a:rPr>
              <a:t>	</a:t>
            </a:r>
            <a:r>
              <a:rPr lang="en-US" sz="4400" dirty="0" smtClean="0">
                <a:solidFill>
                  <a:srgbClr val="008000"/>
                </a:solidFill>
                <a:latin typeface="Helvetica Neue"/>
                <a:ea typeface="Wingdings"/>
                <a:cs typeface="Helvetica Neue"/>
                <a:sym typeface="Wingdings"/>
              </a:rPr>
              <a:t></a:t>
            </a:r>
            <a:r>
              <a:rPr lang="en-US" sz="4400" i="1" dirty="0">
                <a:solidFill>
                  <a:srgbClr val="008000"/>
                </a:solidFill>
                <a:latin typeface="Helvetica Neue"/>
                <a:cs typeface="Helvetica Neue"/>
                <a:sym typeface="Wingdings"/>
              </a:rPr>
              <a:t> </a:t>
            </a:r>
            <a:r>
              <a:rPr lang="en-US" sz="4400" i="1" dirty="0" smtClean="0">
                <a:solidFill>
                  <a:srgbClr val="008000"/>
                </a:solidFill>
                <a:latin typeface="Helvetica Neue"/>
                <a:cs typeface="Helvetica Neue"/>
              </a:rPr>
              <a:t>Inevitable</a:t>
            </a:r>
          </a:p>
          <a:p>
            <a:pPr marL="0" indent="0">
              <a:buNone/>
            </a:pPr>
            <a:endParaRPr lang="en-US" sz="4400" dirty="0" smtClean="0">
              <a:solidFill>
                <a:srgbClr val="008000"/>
              </a:solidFill>
              <a:latin typeface="Helvetica Neue"/>
              <a:cs typeface="Helvetica Neue"/>
            </a:endParaRPr>
          </a:p>
          <a:p>
            <a:pPr marL="0" indent="0">
              <a:buNone/>
            </a:pPr>
            <a:r>
              <a:rPr lang="en-US" sz="4400" i="1" dirty="0" smtClean="0">
                <a:solidFill>
                  <a:srgbClr val="008000"/>
                </a:solidFill>
                <a:latin typeface="Helvetica Neue"/>
                <a:cs typeface="Helvetica Neue"/>
              </a:rPr>
              <a:t>	</a:t>
            </a:r>
            <a:r>
              <a:rPr lang="en-US" sz="4400" dirty="0">
                <a:solidFill>
                  <a:srgbClr val="C0C0C0"/>
                </a:solidFill>
                <a:latin typeface="Helvetica Neue"/>
                <a:ea typeface="Wingdings"/>
                <a:cs typeface="Helvetica Neue"/>
                <a:sym typeface="Wingdings"/>
              </a:rPr>
              <a:t></a:t>
            </a:r>
            <a:r>
              <a:rPr lang="en-US" sz="4400" i="1" dirty="0">
                <a:solidFill>
                  <a:srgbClr val="C0C0C0"/>
                </a:solidFill>
                <a:latin typeface="Helvetica Neue"/>
                <a:cs typeface="Helvetica Neue"/>
                <a:sym typeface="Wingdings"/>
              </a:rPr>
              <a:t> </a:t>
            </a:r>
            <a:r>
              <a:rPr lang="en-US" sz="4400" i="1" dirty="0" smtClean="0">
                <a:solidFill>
                  <a:srgbClr val="C0C0C0"/>
                </a:solidFill>
                <a:latin typeface="Helvetica Neue"/>
                <a:cs typeface="Helvetica Neue"/>
              </a:rPr>
              <a:t>Already the norm</a:t>
            </a:r>
            <a:endParaRPr lang="en-US" sz="4400" i="1" dirty="0">
              <a:solidFill>
                <a:srgbClr val="C0C0C0"/>
              </a:solidFill>
              <a:latin typeface="Helvetica Neue"/>
              <a:cs typeface="Helvetica Neue"/>
            </a:endParaRPr>
          </a:p>
          <a:p>
            <a:pPr marL="0" indent="0">
              <a:buNone/>
            </a:pPr>
            <a:endParaRPr lang="en-US" sz="4400" dirty="0" smtClean="0">
              <a:solidFill>
                <a:schemeClr val="bg2"/>
              </a:solidFill>
              <a:latin typeface="Helvetica Neue"/>
              <a:cs typeface="Helvetica Neue"/>
            </a:endParaRPr>
          </a:p>
          <a:p>
            <a:pPr marL="0" indent="0">
              <a:buNone/>
            </a:pPr>
            <a:r>
              <a:rPr lang="en-US" sz="4400" i="1" dirty="0" smtClean="0">
                <a:solidFill>
                  <a:schemeClr val="bg2"/>
                </a:solidFill>
                <a:latin typeface="Helvetica Neue"/>
                <a:cs typeface="Helvetica Neue"/>
              </a:rPr>
              <a:t>	</a:t>
            </a:r>
            <a:r>
              <a:rPr lang="en-US" sz="4400" dirty="0">
                <a:solidFill>
                  <a:schemeClr val="bg2"/>
                </a:solidFill>
                <a:latin typeface="Helvetica Neue"/>
                <a:ea typeface="Wingdings"/>
                <a:cs typeface="Helvetica Neue"/>
                <a:sym typeface="Wingdings"/>
              </a:rPr>
              <a:t></a:t>
            </a:r>
            <a:r>
              <a:rPr lang="en-US" sz="4400" i="1" dirty="0">
                <a:solidFill>
                  <a:schemeClr val="bg2"/>
                </a:solidFill>
                <a:latin typeface="Helvetica Neue"/>
                <a:cs typeface="Helvetica Neue"/>
                <a:sym typeface="Wingdings"/>
              </a:rPr>
              <a:t> </a:t>
            </a:r>
            <a:r>
              <a:rPr lang="en-US" sz="4400" i="1" dirty="0" smtClean="0">
                <a:solidFill>
                  <a:schemeClr val="bg2"/>
                </a:solidFill>
                <a:latin typeface="Helvetica Neue"/>
                <a:cs typeface="Helvetica Neue"/>
              </a:rPr>
              <a:t>Practical</a:t>
            </a:r>
          </a:p>
        </p:txBody>
      </p:sp>
    </p:spTree>
    <p:extLst>
      <p:ext uri="{BB962C8B-B14F-4D97-AF65-F5344CB8AC3E}">
        <p14:creationId xmlns:p14="http://schemas.microsoft.com/office/powerpoint/2010/main" val="3216651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/>
          <p:cNvCxnSpPr/>
          <p:nvPr/>
        </p:nvCxnSpPr>
        <p:spPr>
          <a:xfrm flipV="1">
            <a:off x="1295400" y="3200400"/>
            <a:ext cx="0" cy="2971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>
            <a:off x="1295400" y="6172200"/>
            <a:ext cx="6477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240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Tw Cen MT"/>
                <a:cs typeface="Tw Cen MT"/>
              </a:rPr>
              <a:t>8</a:t>
            </a:r>
            <a:r>
              <a:rPr lang="en-US" sz="1800" b="1" dirty="0" smtClean="0">
                <a:solidFill>
                  <a:prstClr val="black"/>
                </a:solidFill>
                <a:latin typeface="Tw Cen MT"/>
                <a:cs typeface="Tw Cen MT"/>
              </a:rPr>
              <a:t>0s</a:t>
            </a:r>
            <a:endParaRPr lang="en-US" sz="1800" b="1" dirty="0">
              <a:solidFill>
                <a:prstClr val="black"/>
              </a:solidFill>
              <a:latin typeface="Tw Cen MT"/>
              <a:cs typeface="Tw Cen M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Tw Cen MT"/>
                <a:cs typeface="Tw Cen MT"/>
              </a:rPr>
              <a:t>90s</a:t>
            </a:r>
            <a:endParaRPr lang="en-US" sz="1800" b="1" dirty="0">
              <a:solidFill>
                <a:prstClr val="black"/>
              </a:solidFill>
              <a:latin typeface="Tw Cen MT"/>
              <a:cs typeface="Tw Cen M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Tw Cen MT"/>
                <a:cs typeface="Tw Cen MT"/>
              </a:rPr>
              <a:t>0</a:t>
            </a:r>
            <a:r>
              <a:rPr lang="en-US" sz="1800" b="1" dirty="0" smtClean="0">
                <a:solidFill>
                  <a:prstClr val="black"/>
                </a:solidFill>
                <a:latin typeface="Tw Cen MT"/>
                <a:cs typeface="Tw Cen MT"/>
              </a:rPr>
              <a:t>0s</a:t>
            </a:r>
            <a:endParaRPr lang="en-US" sz="1800" b="1" dirty="0">
              <a:solidFill>
                <a:prstClr val="black"/>
              </a:solidFill>
              <a:latin typeface="Tw Cen MT"/>
              <a:cs typeface="Tw Cen M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86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Tw Cen MT"/>
                <a:cs typeface="Tw Cen MT"/>
              </a:rPr>
              <a:t>10s</a:t>
            </a:r>
            <a:endParaRPr lang="en-US" sz="1800" b="1" dirty="0">
              <a:solidFill>
                <a:prstClr val="black"/>
              </a:solidFill>
              <a:latin typeface="Tw Cen MT"/>
              <a:cs typeface="Tw Cen M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68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Tw Cen MT"/>
                <a:cs typeface="Tw Cen MT"/>
              </a:rPr>
              <a:t>2</a:t>
            </a:r>
            <a:r>
              <a:rPr lang="en-US" sz="1800" b="1" dirty="0" smtClean="0">
                <a:solidFill>
                  <a:prstClr val="black"/>
                </a:solidFill>
                <a:latin typeface="Tw Cen MT"/>
                <a:cs typeface="Tw Cen MT"/>
              </a:rPr>
              <a:t>0s</a:t>
            </a:r>
            <a:endParaRPr lang="en-US" sz="1800" b="1" dirty="0">
              <a:solidFill>
                <a:prstClr val="black"/>
              </a:solidFill>
              <a:latin typeface="Tw Cen MT"/>
              <a:cs typeface="Tw Cen M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black"/>
                </a:solidFill>
                <a:latin typeface="Tw Cen MT"/>
                <a:cs typeface="Tw Cen MT"/>
              </a:rPr>
              <a:t>3</a:t>
            </a:r>
            <a:r>
              <a:rPr lang="en-US" sz="1800" b="1" dirty="0" smtClean="0">
                <a:solidFill>
                  <a:prstClr val="black"/>
                </a:solidFill>
                <a:latin typeface="Tw Cen MT"/>
                <a:cs typeface="Tw Cen MT"/>
              </a:rPr>
              <a:t>0s</a:t>
            </a:r>
            <a:endParaRPr lang="en-US" sz="1800" b="1" dirty="0">
              <a:solidFill>
                <a:prstClr val="black"/>
              </a:solidFill>
              <a:latin typeface="Tw Cen MT"/>
              <a:cs typeface="Tw Cen M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6248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800" b="1" dirty="0" smtClean="0">
                <a:solidFill>
                  <a:prstClr val="black"/>
                </a:solidFill>
                <a:latin typeface="Tw Cen MT"/>
                <a:cs typeface="Tw Cen MT"/>
              </a:rPr>
              <a:t>40s</a:t>
            </a:r>
            <a:endParaRPr lang="en-US" sz="1800" b="1" dirty="0">
              <a:solidFill>
                <a:prstClr val="black"/>
              </a:solidFill>
              <a:latin typeface="Tw Cen MT"/>
              <a:cs typeface="Tw Cen M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295400" y="4267200"/>
            <a:ext cx="6096000" cy="1631950"/>
            <a:chOff x="1143000" y="2590800"/>
            <a:chExt cx="6096000" cy="1631950"/>
          </a:xfrm>
        </p:grpSpPr>
        <p:sp>
          <p:nvSpPr>
            <p:cNvPr id="12" name="Freeform 11"/>
            <p:cNvSpPr/>
            <p:nvPr/>
          </p:nvSpPr>
          <p:spPr>
            <a:xfrm>
              <a:off x="1143000" y="2743200"/>
              <a:ext cx="3352800" cy="1479550"/>
            </a:xfrm>
            <a:custGeom>
              <a:avLst/>
              <a:gdLst>
                <a:gd name="connsiteX0" fmla="*/ 0 w 4699000"/>
                <a:gd name="connsiteY0" fmla="*/ 1938040 h 1938040"/>
                <a:gd name="connsiteX1" fmla="*/ 3286125 w 4699000"/>
                <a:gd name="connsiteY1" fmla="*/ 287040 h 1938040"/>
                <a:gd name="connsiteX2" fmla="*/ 4699000 w 4699000"/>
                <a:gd name="connsiteY2" fmla="*/ 1290 h 1938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9000" h="1938040">
                  <a:moveTo>
                    <a:pt x="0" y="1938040"/>
                  </a:moveTo>
                  <a:cubicBezTo>
                    <a:pt x="1251479" y="1273936"/>
                    <a:pt x="2502958" y="609832"/>
                    <a:pt x="3286125" y="287040"/>
                  </a:cubicBezTo>
                  <a:cubicBezTo>
                    <a:pt x="4069292" y="-35752"/>
                    <a:pt x="4699000" y="1290"/>
                    <a:pt x="4699000" y="1290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Palatino Linotype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9840687">
              <a:off x="1558514" y="3341126"/>
              <a:ext cx="990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  <a:latin typeface="Tw Cen MT"/>
                  <a:cs typeface="Tw Cen MT"/>
                </a:rPr>
                <a:t>CMOS</a:t>
              </a:r>
              <a:endParaRPr lang="en-US" sz="2000" dirty="0">
                <a:solidFill>
                  <a:prstClr val="black"/>
                </a:solidFill>
                <a:latin typeface="Tw Cen MT"/>
                <a:cs typeface="Tw Cen MT"/>
              </a:endParaRPr>
            </a:p>
          </p:txBody>
        </p:sp>
        <p:cxnSp>
          <p:nvCxnSpPr>
            <p:cNvPr id="14" name="Straight Connector 13"/>
            <p:cNvCxnSpPr>
              <a:stCxn id="12" idx="2"/>
            </p:cNvCxnSpPr>
            <p:nvPr/>
          </p:nvCxnSpPr>
          <p:spPr>
            <a:xfrm flipV="1">
              <a:off x="4495800" y="2590800"/>
              <a:ext cx="2743200" cy="153385"/>
            </a:xfrm>
            <a:prstGeom prst="line">
              <a:avLst/>
            </a:prstGeom>
            <a:ln>
              <a:solidFill>
                <a:schemeClr val="accent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4343400" y="3518285"/>
            <a:ext cx="2895600" cy="901313"/>
            <a:chOff x="4495800" y="1905000"/>
            <a:chExt cx="3124200" cy="838200"/>
          </a:xfrm>
        </p:grpSpPr>
        <p:cxnSp>
          <p:nvCxnSpPr>
            <p:cNvPr id="19" name="Straight Connector 18"/>
            <p:cNvCxnSpPr/>
            <p:nvPr/>
          </p:nvCxnSpPr>
          <p:spPr>
            <a:xfrm flipV="1">
              <a:off x="4495800" y="1905000"/>
              <a:ext cx="3124200" cy="838200"/>
            </a:xfrm>
            <a:prstGeom prst="line">
              <a:avLst/>
            </a:prstGeom>
            <a:ln w="50800"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rot="20694023">
              <a:off x="4865642" y="1954552"/>
              <a:ext cx="1999853" cy="3720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srgbClr val="008000"/>
                  </a:solidFill>
                  <a:latin typeface="Tw Cen MT"/>
                  <a:cs typeface="Tw Cen MT"/>
                </a:rPr>
                <a:t>Our Challenge</a:t>
              </a:r>
              <a:endParaRPr lang="en-US" sz="2000" dirty="0">
                <a:solidFill>
                  <a:srgbClr val="008000"/>
                </a:solidFill>
                <a:latin typeface="Tw Cen MT"/>
                <a:cs typeface="Tw Cen MT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 rot="16200000">
            <a:off x="-447645" y="4562445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w Cen MT"/>
                <a:cs typeface="Tw Cen MT"/>
              </a:rPr>
              <a:t>Chip Capability (log)</a:t>
            </a:r>
            <a:endParaRPr lang="en-US" sz="2000" b="1" dirty="0">
              <a:latin typeface="Tw Cen MT"/>
              <a:cs typeface="Tw Cen MT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886200" y="3276600"/>
            <a:ext cx="3733800" cy="2587625"/>
            <a:chOff x="4038600" y="2514600"/>
            <a:chExt cx="3733800" cy="2587625"/>
          </a:xfrm>
        </p:grpSpPr>
        <p:sp>
          <p:nvSpPr>
            <p:cNvPr id="23" name="Freeform 22"/>
            <p:cNvSpPr/>
            <p:nvPr/>
          </p:nvSpPr>
          <p:spPr>
            <a:xfrm>
              <a:off x="4038600" y="2514600"/>
              <a:ext cx="3733800" cy="2587625"/>
            </a:xfrm>
            <a:custGeom>
              <a:avLst/>
              <a:gdLst>
                <a:gd name="connsiteX0" fmla="*/ 0 w 4476750"/>
                <a:gd name="connsiteY0" fmla="*/ 2587625 h 2587625"/>
                <a:gd name="connsiteX1" fmla="*/ 889000 w 4476750"/>
                <a:gd name="connsiteY1" fmla="*/ 2444750 h 2587625"/>
                <a:gd name="connsiteX2" fmla="*/ 4476750 w 4476750"/>
                <a:gd name="connsiteY2" fmla="*/ 0 h 258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76750" h="2587625">
                  <a:moveTo>
                    <a:pt x="0" y="2587625"/>
                  </a:moveTo>
                  <a:lnTo>
                    <a:pt x="889000" y="2444750"/>
                  </a:lnTo>
                  <a:lnTo>
                    <a:pt x="4476750" y="0"/>
                  </a:ln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lang="en-US" sz="1800">
                <a:solidFill>
                  <a:prstClr val="black"/>
                </a:solidFill>
                <a:latin typeface="Palatino Linotype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rot="19142317">
              <a:off x="4458862" y="3957857"/>
              <a:ext cx="199539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2000" dirty="0" smtClean="0">
                  <a:solidFill>
                    <a:prstClr val="black"/>
                  </a:solidFill>
                  <a:latin typeface="Tw Cen MT"/>
                  <a:cs typeface="Tw Cen MT"/>
                </a:rPr>
                <a:t>New Technology</a:t>
              </a:r>
              <a:endParaRPr lang="en-US" sz="2000" dirty="0">
                <a:solidFill>
                  <a:prstClr val="black"/>
                </a:solidFill>
                <a:latin typeface="Tw Cen MT"/>
                <a:cs typeface="Tw Cen MT"/>
              </a:endParaRPr>
            </a:p>
          </p:txBody>
        </p:sp>
      </p:grpSp>
      <p:sp>
        <p:nvSpPr>
          <p:cNvPr id="26" name="Line Callout 2 25"/>
          <p:cNvSpPr/>
          <p:nvPr/>
        </p:nvSpPr>
        <p:spPr bwMode="auto">
          <a:xfrm>
            <a:off x="3733800" y="2286000"/>
            <a:ext cx="2667000" cy="762000"/>
          </a:xfrm>
          <a:prstGeom prst="borderCallout2">
            <a:avLst>
              <a:gd name="adj1" fmla="val 18750"/>
              <a:gd name="adj2" fmla="val -590"/>
              <a:gd name="adj3" fmla="val 18750"/>
              <a:gd name="adj4" fmla="val -16667"/>
              <a:gd name="adj5" fmla="val 370385"/>
              <a:gd name="adj6" fmla="val -43569"/>
            </a:avLst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Helvetica Neue"/>
                <a:cs typeface="Helvetica Neue"/>
              </a:rPr>
              <a:t>The good days of technology scaling</a:t>
            </a:r>
          </a:p>
        </p:txBody>
      </p:sp>
      <p:sp>
        <p:nvSpPr>
          <p:cNvPr id="31" name="Line Callout 2 30"/>
          <p:cNvSpPr/>
          <p:nvPr/>
        </p:nvSpPr>
        <p:spPr bwMode="auto">
          <a:xfrm>
            <a:off x="5943600" y="2514600"/>
            <a:ext cx="2819400" cy="762000"/>
          </a:xfrm>
          <a:prstGeom prst="borderCallout2">
            <a:avLst>
              <a:gd name="adj1" fmla="val 18750"/>
              <a:gd name="adj2" fmla="val -590"/>
              <a:gd name="adj3" fmla="val 18750"/>
              <a:gd name="adj4" fmla="val -16667"/>
              <a:gd name="adj5" fmla="val 238959"/>
              <a:gd name="adj6" fmla="val -18425"/>
            </a:avLst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Helvetica Neue"/>
                <a:cs typeface="Helvetica Neue"/>
              </a:rPr>
              <a:t>Scaling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Helvetica Neue"/>
                <a:cs typeface="Helvetica Neue"/>
              </a:rPr>
              <a:t>wo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Helvetica Neue"/>
                <a:cs typeface="Helvetica Neue"/>
              </a:rPr>
              <a:t>/ tech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Helvetica Neue"/>
                <a:cs typeface="Helvetica Neue"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Helvetica Neue"/>
                <a:cs typeface="Helvetica Neue"/>
              </a:rPr>
              <a:t>help: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Helvetica Neue"/>
                <a:cs typeface="Helvetica Neue"/>
              </a:rPr>
              <a:t>a 30x gap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Helvetica Neue"/>
                <a:cs typeface="Helvetica Neue"/>
              </a:rPr>
              <a:t> per decade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Helvetica Neue"/>
              <a:cs typeface="Helvetica Neue"/>
            </a:endParaRPr>
          </a:p>
        </p:txBody>
      </p:sp>
      <p:sp>
        <p:nvSpPr>
          <p:cNvPr id="33" name="Line Callout 2 32"/>
          <p:cNvSpPr/>
          <p:nvPr/>
        </p:nvSpPr>
        <p:spPr bwMode="auto">
          <a:xfrm flipH="1">
            <a:off x="3276600" y="1752600"/>
            <a:ext cx="3048000" cy="762000"/>
          </a:xfrm>
          <a:prstGeom prst="borderCallout2">
            <a:avLst>
              <a:gd name="adj1" fmla="val 18750"/>
              <a:gd name="adj2" fmla="val -590"/>
              <a:gd name="adj3" fmla="val 18750"/>
              <a:gd name="adj4" fmla="val -16667"/>
              <a:gd name="adj5" fmla="val 276896"/>
              <a:gd name="adj6" fmla="val -16083"/>
            </a:avLst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Helvetica Neue"/>
                <a:cs typeface="Helvetica Neue"/>
              </a:rPr>
              <a:t>No new technology is ready to save the day</a:t>
            </a:r>
          </a:p>
        </p:txBody>
      </p:sp>
      <p:sp>
        <p:nvSpPr>
          <p:cNvPr id="34" name="Line Callout 2 33"/>
          <p:cNvSpPr/>
          <p:nvPr/>
        </p:nvSpPr>
        <p:spPr bwMode="auto">
          <a:xfrm flipH="1">
            <a:off x="1143000" y="1981200"/>
            <a:ext cx="3581400" cy="762000"/>
          </a:xfrm>
          <a:prstGeom prst="borderCallout2">
            <a:avLst>
              <a:gd name="adj1" fmla="val 18750"/>
              <a:gd name="adj2" fmla="val -590"/>
              <a:gd name="adj3" fmla="val 18750"/>
              <a:gd name="adj4" fmla="val -16667"/>
              <a:gd name="adj5" fmla="val 225410"/>
              <a:gd name="adj6" fmla="val -21705"/>
            </a:avLst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Helvetica Neue"/>
                <a:cs typeface="Helvetica Neue"/>
              </a:rPr>
              <a:t>We, the HW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Helvetica Neue"/>
                <a:cs typeface="Helvetica Neue"/>
              </a:rPr>
              <a:t> and SW systems engineers, will save the day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Helvetica Neue"/>
              <a:cs typeface="Helvetica Neue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3048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Helvetica Neue"/>
                <a:cs typeface="Helvetica Neue"/>
              </a:rPr>
              <a:t>Infinite appetite for ever increasing capabilities</a:t>
            </a:r>
          </a:p>
          <a:p>
            <a:pPr algn="ctr"/>
            <a:r>
              <a:rPr lang="en-US" sz="2400" dirty="0" smtClean="0">
                <a:latin typeface="Helvetica Neue"/>
                <a:cs typeface="Helvetica Neue"/>
              </a:rPr>
              <a:t>(online services, big data, internet of things,…)   </a:t>
            </a:r>
            <a:endParaRPr lang="en-US" sz="24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36471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31" grpId="0" animBg="1"/>
      <p:bldP spid="31" grpId="1" animBg="1"/>
      <p:bldP spid="33" grpId="0" animBg="1"/>
      <p:bldP spid="33" grpId="1" animBg="1"/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2438400" y="2743200"/>
            <a:ext cx="1447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 Neue"/>
                <a:cs typeface="Helvetica Neue"/>
              </a:rPr>
              <a:t>26%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 Neue"/>
              <a:cs typeface="Helvetica Neue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3886200" y="2743200"/>
            <a:ext cx="19050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tx1"/>
                </a:solidFill>
                <a:latin typeface="Helvetica Neue"/>
                <a:cs typeface="Helvetica Neue"/>
              </a:rPr>
              <a:t>40</a:t>
            </a:r>
            <a:r>
              <a:rPr lang="en-US" sz="1400" dirty="0" smtClean="0">
                <a:solidFill>
                  <a:schemeClr val="tx1"/>
                </a:solidFill>
                <a:latin typeface="Helvetica Neue"/>
                <a:cs typeface="Helvetica Neue"/>
              </a:rPr>
              <a:t>%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 Neue"/>
              <a:cs typeface="Helvetica Neue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6248400" y="2743200"/>
            <a:ext cx="14478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 Neue"/>
                <a:cs typeface="Helvetica Neue"/>
              </a:rPr>
              <a:t>26%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 Neue"/>
              <a:cs typeface="Helvetica Neue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696200" y="2743200"/>
            <a:ext cx="152400" cy="3048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 Neue"/>
              <a:cs typeface="Helvetica Neue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24384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Neue"/>
                <a:cs typeface="Helvetica Neue"/>
              </a:rPr>
              <a:t>Instr. Fetch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24384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Neue"/>
                <a:cs typeface="Helvetica Neue"/>
              </a:rPr>
              <a:t>Pipeline Control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8400" y="2404646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Neue"/>
                <a:cs typeface="Helvetica Neue"/>
              </a:rPr>
              <a:t>Data </a:t>
            </a:r>
            <a:r>
              <a:rPr lang="en-US" dirty="0" smtClean="0">
                <a:latin typeface="Helvetica Neue"/>
                <a:cs typeface="Helvetica Neue"/>
              </a:rPr>
              <a:t>Cache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600" y="2404646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Helvetica Neue"/>
                <a:cs typeface="Helvetica Neue"/>
              </a:rPr>
              <a:t>ALU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23622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Helvetica Neue"/>
                <a:cs typeface="Helvetica Neue"/>
              </a:rPr>
              <a:t>Energy</a:t>
            </a:r>
            <a:r>
              <a:rPr lang="en-US" sz="2400" b="1">
                <a:latin typeface="Helvetica Neue"/>
                <a:cs typeface="Helvetica Neue"/>
              </a:rPr>
              <a:t> </a:t>
            </a:r>
            <a:r>
              <a:rPr lang="en-US" sz="2400" b="1" smtClean="0">
                <a:latin typeface="Helvetica Neue"/>
                <a:cs typeface="Helvetica Neue"/>
              </a:rPr>
              <a:t>per </a:t>
            </a:r>
            <a:r>
              <a:rPr lang="en-US" sz="2400" b="1">
                <a:latin typeface="Helvetica Neue"/>
                <a:cs typeface="Helvetica Neue"/>
              </a:rPr>
              <a:t>o</a:t>
            </a:r>
            <a:r>
              <a:rPr lang="en-US" sz="2400" b="1" smtClean="0">
                <a:latin typeface="Helvetica Neue"/>
                <a:cs typeface="Helvetica Neue"/>
              </a:rPr>
              <a:t>peration</a:t>
            </a:r>
            <a:endParaRPr lang="en-US" sz="2400" b="1" dirty="0">
              <a:latin typeface="Helvetica Neue"/>
              <a:cs typeface="Helvetica Neue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14400" y="3200400"/>
            <a:ext cx="6096000" cy="978932"/>
            <a:chOff x="1143000" y="2895600"/>
            <a:chExt cx="6096000" cy="978932"/>
          </a:xfrm>
        </p:grpSpPr>
        <p:sp>
          <p:nvSpPr>
            <p:cNvPr id="11" name="Left Brace 10"/>
            <p:cNvSpPr/>
            <p:nvPr/>
          </p:nvSpPr>
          <p:spPr bwMode="auto">
            <a:xfrm rot="16200000">
              <a:off x="4076700" y="1562100"/>
              <a:ext cx="533400" cy="3200400"/>
            </a:xfrm>
            <a:prstGeom prst="leftBrace">
              <a:avLst>
                <a:gd name="adj1" fmla="val 8333"/>
                <a:gd name="adj2" fmla="val 50366"/>
              </a:avLst>
            </a:prstGeom>
            <a:solidFill>
              <a:srgbClr val="FFFFFF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43000" y="3505200"/>
              <a:ext cx="60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latin typeface="Helvetica Neue"/>
                  <a:cs typeface="Helvetica Neue"/>
                </a:rPr>
                <a:t>2-10 x </a:t>
              </a:r>
              <a:r>
                <a:rPr lang="en-US" sz="1800" dirty="0" smtClean="0">
                  <a:latin typeface="Helvetica Neue"/>
                  <a:cs typeface="Helvetica Neue"/>
                </a:rPr>
                <a:t>by amortizing </a:t>
              </a:r>
              <a:r>
                <a:rPr lang="en-US" sz="1800" dirty="0" smtClean="0">
                  <a:latin typeface="Helvetica Neue"/>
                  <a:cs typeface="Helvetica Neue"/>
                </a:rPr>
                <a:t>instructions overhead </a:t>
              </a:r>
              <a:r>
                <a:rPr lang="en-US" sz="1800" dirty="0" smtClean="0">
                  <a:latin typeface="Helvetica Neue"/>
                  <a:cs typeface="Helvetica Neue"/>
                </a:rPr>
                <a:t>(e.g., SIMD)</a:t>
              </a:r>
              <a:endParaRPr lang="en-US" sz="1800" dirty="0">
                <a:latin typeface="Helvetica Neue"/>
                <a:cs typeface="Helvetica Neue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295400" y="3200400"/>
            <a:ext cx="6705600" cy="978932"/>
            <a:chOff x="1524000" y="4114800"/>
            <a:chExt cx="6705600" cy="978932"/>
          </a:xfrm>
        </p:grpSpPr>
        <p:sp>
          <p:nvSpPr>
            <p:cNvPr id="17" name="Left Brace 16"/>
            <p:cNvSpPr/>
            <p:nvPr/>
          </p:nvSpPr>
          <p:spPr bwMode="auto">
            <a:xfrm rot="16200000">
              <a:off x="5029200" y="1828800"/>
              <a:ext cx="533400" cy="5105400"/>
            </a:xfrm>
            <a:prstGeom prst="leftBrace">
              <a:avLst>
                <a:gd name="adj1" fmla="val 8333"/>
                <a:gd name="adj2" fmla="val 50366"/>
              </a:avLst>
            </a:prstGeom>
            <a:solidFill>
              <a:srgbClr val="FFFFFF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24000" y="4724400"/>
              <a:ext cx="670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latin typeface="Helvetica Neue"/>
                  <a:cs typeface="Helvetica Neue"/>
                </a:rPr>
                <a:t>20-100x </a:t>
              </a:r>
              <a:r>
                <a:rPr lang="en-US" sz="1800" dirty="0" smtClean="0">
                  <a:latin typeface="Helvetica Neue"/>
                  <a:cs typeface="Helvetica Neue"/>
                </a:rPr>
                <a:t>by also </a:t>
              </a:r>
              <a:r>
                <a:rPr lang="en-US" sz="1800" dirty="0" smtClean="0">
                  <a:latin typeface="Helvetica Neue"/>
                  <a:cs typeface="Helvetica Neue"/>
                </a:rPr>
                <a:t>specializing </a:t>
              </a:r>
              <a:r>
                <a:rPr lang="en-US" sz="1800" dirty="0">
                  <a:latin typeface="Helvetica Neue"/>
                  <a:cs typeface="Helvetica Neue"/>
                </a:rPr>
                <a:t>locality (e.g.</a:t>
              </a:r>
              <a:r>
                <a:rPr lang="en-US" sz="1800" dirty="0" smtClean="0">
                  <a:latin typeface="Helvetica Neue"/>
                  <a:cs typeface="Helvetica Neue"/>
                </a:rPr>
                <a:t>, convolution </a:t>
              </a:r>
              <a:r>
                <a:rPr lang="en-US" sz="1800" dirty="0">
                  <a:latin typeface="Helvetica Neue"/>
                  <a:cs typeface="Helvetica Neue"/>
                </a:rPr>
                <a:t>engine)</a:t>
              </a:r>
              <a:endParaRPr lang="en-US" sz="1800" dirty="0">
                <a:latin typeface="Helvetica Neue"/>
                <a:cs typeface="Helvetica Neue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447800" y="3200400"/>
            <a:ext cx="8001000" cy="978931"/>
            <a:chOff x="1905000" y="5029201"/>
            <a:chExt cx="6172200" cy="978931"/>
          </a:xfrm>
        </p:grpSpPr>
        <p:sp>
          <p:nvSpPr>
            <p:cNvPr id="19" name="Left Brace 18"/>
            <p:cNvSpPr/>
            <p:nvPr/>
          </p:nvSpPr>
          <p:spPr bwMode="auto">
            <a:xfrm rot="16200000">
              <a:off x="4526282" y="3246120"/>
              <a:ext cx="533400" cy="4099561"/>
            </a:xfrm>
            <a:prstGeom prst="leftBrace">
              <a:avLst>
                <a:gd name="adj1" fmla="val 8333"/>
                <a:gd name="adj2" fmla="val 50366"/>
              </a:avLst>
            </a:prstGeom>
            <a:solidFill>
              <a:srgbClr val="FFFFFF"/>
            </a:solidFill>
            <a:ln w="5715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05000" y="5638800"/>
              <a:ext cx="617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latin typeface="Helvetica Neue"/>
                  <a:cs typeface="Helvetica Neue"/>
                </a:rPr>
                <a:t>100-1,000x</a:t>
              </a:r>
              <a:r>
                <a:rPr lang="en-US" sz="1800" dirty="0" smtClean="0">
                  <a:latin typeface="Helvetica Neue"/>
                  <a:cs typeface="Helvetica Neue"/>
                </a:rPr>
                <a:t> </a:t>
              </a:r>
              <a:r>
                <a:rPr lang="en-US" sz="1800" dirty="0" smtClean="0">
                  <a:latin typeface="Helvetica Neue"/>
                  <a:cs typeface="Helvetica Neue"/>
                </a:rPr>
                <a:t>by specializing </a:t>
              </a:r>
              <a:r>
                <a:rPr lang="en-US" sz="1800" dirty="0" smtClean="0">
                  <a:latin typeface="Helvetica Neue"/>
                  <a:cs typeface="Helvetica Neue"/>
                </a:rPr>
                <a:t>everything (instructions, locality, ALUs)</a:t>
              </a:r>
              <a:endParaRPr lang="en-US" sz="1800" dirty="0">
                <a:latin typeface="Helvetica Neue"/>
                <a:cs typeface="Helvetica Neue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0" y="5334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  <a:latin typeface="Helvetica Neue"/>
                <a:cs typeface="Helvetica Neue"/>
              </a:rPr>
              <a:t>The Potential of Specialization</a:t>
            </a:r>
            <a:endParaRPr lang="en-US" sz="3600" dirty="0">
              <a:solidFill>
                <a:srgbClr val="008000"/>
              </a:solidFill>
              <a:latin typeface="Helvetica Neue"/>
              <a:cs typeface="Helvetica Neue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9530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8000"/>
                </a:solidFill>
                <a:latin typeface="Helvetica Neue"/>
                <a:cs typeface="Helvetica Neue"/>
              </a:rPr>
              <a:t>100x would take 50 years @ 10% per year </a:t>
            </a:r>
            <a:endParaRPr lang="en-US" sz="3600" dirty="0">
              <a:solidFill>
                <a:srgbClr val="008000"/>
              </a:solidFill>
              <a:latin typeface="Helvetica Neue"/>
              <a:cs typeface="Helvetica Neue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791200" y="2743200"/>
            <a:ext cx="457200" cy="3048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80000">
                <a:schemeClr val="accent5">
                  <a:shade val="93000"/>
                  <a:satMod val="130000"/>
                </a:schemeClr>
              </a:gs>
              <a:gs pos="100000">
                <a:schemeClr val="accent5">
                  <a:shade val="94000"/>
                  <a:satMod val="135000"/>
                </a:schemeClr>
              </a:gs>
            </a:gsLst>
          </a:gradFill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 Neue"/>
                <a:cs typeface="Helvetica Neue"/>
              </a:rPr>
              <a:t>7%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 Neue"/>
              <a:cs typeface="Helvetica Neue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62600" y="2404646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latin typeface="Helvetica Neue"/>
                <a:cs typeface="Helvetica Neue"/>
              </a:rPr>
              <a:t>Regs</a:t>
            </a:r>
            <a:endParaRPr lang="en-US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26029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153400" cy="586740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>
                <a:solidFill>
                  <a:srgbClr val="008000"/>
                </a:solidFill>
                <a:latin typeface="Helvetica Neue"/>
                <a:cs typeface="Helvetica Neue"/>
              </a:rPr>
              <a:t>Specialized systems are </a:t>
            </a:r>
          </a:p>
          <a:p>
            <a:pPr marL="0" indent="0">
              <a:buNone/>
            </a:pPr>
            <a:endParaRPr lang="en-US" sz="4400" dirty="0" smtClean="0">
              <a:solidFill>
                <a:srgbClr val="008000"/>
              </a:solidFill>
              <a:latin typeface="Helvetica Neue"/>
              <a:cs typeface="Helvetica Neue"/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chemeClr val="bg2"/>
                </a:solidFill>
                <a:latin typeface="Helvetica Neue"/>
                <a:cs typeface="Helvetica Neue"/>
              </a:rPr>
              <a:t>	</a:t>
            </a:r>
            <a:r>
              <a:rPr lang="en-US" sz="4400" dirty="0" smtClean="0">
                <a:solidFill>
                  <a:schemeClr val="bg2"/>
                </a:solidFill>
                <a:latin typeface="Helvetica Neue"/>
                <a:ea typeface="Wingdings"/>
                <a:cs typeface="Helvetica Neue"/>
                <a:sym typeface="Wingdings"/>
              </a:rPr>
              <a:t></a:t>
            </a:r>
            <a:r>
              <a:rPr lang="en-US" sz="4400" i="1" dirty="0">
                <a:solidFill>
                  <a:schemeClr val="bg2"/>
                </a:solidFill>
                <a:latin typeface="Helvetica Neue"/>
                <a:cs typeface="Helvetica Neue"/>
                <a:sym typeface="Wingdings"/>
              </a:rPr>
              <a:t> </a:t>
            </a:r>
            <a:r>
              <a:rPr lang="en-US" sz="4400" i="1" dirty="0" smtClean="0">
                <a:solidFill>
                  <a:schemeClr val="bg2"/>
                </a:solidFill>
                <a:latin typeface="Helvetica Neue"/>
                <a:cs typeface="Helvetica Neue"/>
              </a:rPr>
              <a:t>Inevitable</a:t>
            </a:r>
          </a:p>
          <a:p>
            <a:pPr marL="0" indent="0">
              <a:buNone/>
            </a:pPr>
            <a:endParaRPr lang="en-US" sz="4400" dirty="0" smtClean="0">
              <a:solidFill>
                <a:srgbClr val="008000"/>
              </a:solidFill>
              <a:latin typeface="Helvetica Neue"/>
              <a:cs typeface="Helvetica Neue"/>
            </a:endParaRPr>
          </a:p>
          <a:p>
            <a:pPr marL="0" indent="0">
              <a:buNone/>
            </a:pPr>
            <a:r>
              <a:rPr lang="en-US" sz="4400" i="1" dirty="0" smtClean="0">
                <a:solidFill>
                  <a:srgbClr val="008000"/>
                </a:solidFill>
                <a:latin typeface="Helvetica Neue"/>
                <a:cs typeface="Helvetica Neue"/>
              </a:rPr>
              <a:t>	</a:t>
            </a:r>
            <a:r>
              <a:rPr lang="en-US" sz="4400" dirty="0">
                <a:solidFill>
                  <a:srgbClr val="008000"/>
                </a:solidFill>
                <a:latin typeface="Helvetica Neue"/>
                <a:ea typeface="Wingdings"/>
                <a:cs typeface="Helvetica Neue"/>
                <a:sym typeface="Wingdings"/>
              </a:rPr>
              <a:t></a:t>
            </a:r>
            <a:r>
              <a:rPr lang="en-US" sz="4400" i="1" dirty="0">
                <a:solidFill>
                  <a:srgbClr val="008000"/>
                </a:solidFill>
                <a:latin typeface="Helvetica Neue"/>
                <a:cs typeface="Helvetica Neue"/>
                <a:sym typeface="Wingdings"/>
              </a:rPr>
              <a:t> </a:t>
            </a:r>
            <a:r>
              <a:rPr lang="en-US" sz="4400" i="1" dirty="0" smtClean="0">
                <a:solidFill>
                  <a:srgbClr val="008000"/>
                </a:solidFill>
                <a:latin typeface="Helvetica Neue"/>
                <a:cs typeface="Helvetica Neue"/>
              </a:rPr>
              <a:t>Already the norm</a:t>
            </a:r>
            <a:endParaRPr lang="en-US" sz="4400" i="1" dirty="0">
              <a:solidFill>
                <a:srgbClr val="008000"/>
              </a:solidFill>
              <a:latin typeface="Helvetica Neue"/>
              <a:cs typeface="Helvetica Neue"/>
            </a:endParaRPr>
          </a:p>
          <a:p>
            <a:pPr marL="0" indent="0">
              <a:buNone/>
            </a:pPr>
            <a:endParaRPr lang="en-US" sz="4400" dirty="0" smtClean="0">
              <a:solidFill>
                <a:srgbClr val="008000"/>
              </a:solidFill>
              <a:latin typeface="Helvetica Neue"/>
              <a:cs typeface="Helvetica Neue"/>
            </a:endParaRPr>
          </a:p>
          <a:p>
            <a:pPr marL="0" indent="0">
              <a:buNone/>
            </a:pPr>
            <a:r>
              <a:rPr lang="en-US" sz="4400" i="1" dirty="0" smtClean="0">
                <a:solidFill>
                  <a:schemeClr val="bg2"/>
                </a:solidFill>
                <a:latin typeface="Helvetica Neue"/>
                <a:cs typeface="Helvetica Neue"/>
              </a:rPr>
              <a:t>	</a:t>
            </a:r>
            <a:r>
              <a:rPr lang="en-US" sz="4400" dirty="0">
                <a:solidFill>
                  <a:schemeClr val="bg2"/>
                </a:solidFill>
                <a:latin typeface="Helvetica Neue"/>
                <a:ea typeface="Wingdings"/>
                <a:cs typeface="Helvetica Neue"/>
                <a:sym typeface="Wingdings"/>
              </a:rPr>
              <a:t></a:t>
            </a:r>
            <a:r>
              <a:rPr lang="en-US" sz="4400" i="1" dirty="0">
                <a:solidFill>
                  <a:schemeClr val="bg2"/>
                </a:solidFill>
                <a:latin typeface="Helvetica Neue"/>
                <a:cs typeface="Helvetica Neue"/>
                <a:sym typeface="Wingdings"/>
              </a:rPr>
              <a:t> </a:t>
            </a:r>
            <a:r>
              <a:rPr lang="en-US" sz="4400" i="1" dirty="0" smtClean="0">
                <a:solidFill>
                  <a:schemeClr val="bg2"/>
                </a:solidFill>
                <a:latin typeface="Helvetica Neue"/>
                <a:cs typeface="Helvetica Neue"/>
              </a:rPr>
              <a:t>Practical</a:t>
            </a:r>
          </a:p>
        </p:txBody>
      </p:sp>
    </p:spTree>
    <p:extLst>
      <p:ext uri="{BB962C8B-B14F-4D97-AF65-F5344CB8AC3E}">
        <p14:creationId xmlns:p14="http://schemas.microsoft.com/office/powerpoint/2010/main" val="399172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Cooking?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47800"/>
            <a:ext cx="2690943" cy="1790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276600"/>
            <a:ext cx="2682045" cy="201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800" y="533400"/>
            <a:ext cx="2095500" cy="15696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6600" y="5029200"/>
            <a:ext cx="1773115" cy="1524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0" y="228600"/>
            <a:ext cx="1371600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200" y="2286000"/>
            <a:ext cx="1370117" cy="20402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0" y="4495800"/>
            <a:ext cx="1943100" cy="19431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5230">
            <a:off x="5344128" y="4940989"/>
            <a:ext cx="1633364" cy="14420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003691">
            <a:off x="457200" y="5334000"/>
            <a:ext cx="984898" cy="127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43800" y="609600"/>
            <a:ext cx="1136546" cy="1346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09900" y="2362200"/>
            <a:ext cx="3619500" cy="22479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19800" y="1676400"/>
            <a:ext cx="1270000" cy="127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81200" y="5029200"/>
            <a:ext cx="1219200" cy="1633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28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590800"/>
            <a:ext cx="2921000" cy="222768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3886200"/>
            <a:ext cx="2236148" cy="17907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667000"/>
            <a:ext cx="2277208" cy="17145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1652" y="762000"/>
            <a:ext cx="2475895" cy="1752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2438400"/>
            <a:ext cx="2515268" cy="18034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276183"/>
            <a:ext cx="2136349" cy="16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Transportation?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1600" y="5650706"/>
            <a:ext cx="2971800" cy="12072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95600" y="5193099"/>
            <a:ext cx="2501900" cy="16649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3000" y="4267201"/>
            <a:ext cx="1854200" cy="130070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00" y="1371600"/>
            <a:ext cx="3124200" cy="152329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38600" y="935583"/>
            <a:ext cx="2209800" cy="165521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10200" y="152400"/>
            <a:ext cx="1460500" cy="109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608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fined">
  <a:themeElements>
    <a:clrScheme name="Refined 6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CC3300"/>
      </a:accent1>
      <a:accent2>
        <a:srgbClr val="666699"/>
      </a:accent2>
      <a:accent3>
        <a:srgbClr val="FFFFFF"/>
      </a:accent3>
      <a:accent4>
        <a:srgbClr val="000000"/>
      </a:accent4>
      <a:accent5>
        <a:srgbClr val="E2ADAA"/>
      </a:accent5>
      <a:accent6>
        <a:srgbClr val="5C5C8A"/>
      </a:accent6>
      <a:hlink>
        <a:srgbClr val="999900"/>
      </a:hlink>
      <a:folHlink>
        <a:srgbClr val="4D4D4D"/>
      </a:folHlink>
    </a:clrScheme>
    <a:fontScheme name="Refined">
      <a:majorFont>
        <a:latin typeface="Arial Rounded MT 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4D4D4D"/>
            </a:gs>
            <a:gs pos="50000">
              <a:schemeClr val="bg1"/>
            </a:gs>
            <a:gs pos="100000">
              <a:srgbClr val="4D4D4D"/>
            </a:gs>
          </a:gsLst>
          <a:lin ang="18900000" scaled="1"/>
        </a:gradFill>
        <a:ln w="9525" cap="flat" cmpd="sng" algn="ctr">
          <a:solidFill>
            <a:srgbClr val="CC99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4D4D4D"/>
            </a:gs>
            <a:gs pos="50000">
              <a:schemeClr val="bg1"/>
            </a:gs>
            <a:gs pos="100000">
              <a:srgbClr val="4D4D4D"/>
            </a:gs>
          </a:gsLst>
          <a:lin ang="18900000" scaled="1"/>
        </a:gradFill>
        <a:ln w="9525" cap="flat" cmpd="sng" algn="ctr">
          <a:solidFill>
            <a:srgbClr val="CC99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1490449175</TotalTime>
  <Pages>9</Pages>
  <Words>377</Words>
  <Application>Microsoft Macintosh PowerPoint</Application>
  <PresentationFormat>On-screen Show (4:3)</PresentationFormat>
  <Paragraphs>116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Refined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Cooking?</vt:lpstr>
      <vt:lpstr>Transportation?</vt:lpstr>
      <vt:lpstr>Computing?</vt:lpstr>
      <vt:lpstr>PowerPoint Presentation</vt:lpstr>
      <vt:lpstr>Specialization is Practical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EE382a - Fall 2010</dc:title>
  <dc:creator>Christos Kozyrakis</dc:creator>
  <cp:lastModifiedBy>Christos Kozyrakis</cp:lastModifiedBy>
  <cp:revision>2996</cp:revision>
  <cp:lastPrinted>2012-10-22T20:19:14Z</cp:lastPrinted>
  <dcterms:created xsi:type="dcterms:W3CDTF">2012-02-16T01:05:13Z</dcterms:created>
  <dcterms:modified xsi:type="dcterms:W3CDTF">2014-03-05T07:48:02Z</dcterms:modified>
</cp:coreProperties>
</file>