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723" r:id="rId1"/>
  </p:sldMasterIdLst>
  <p:notesMasterIdLst>
    <p:notesMasterId r:id="rId14"/>
  </p:notesMasterIdLst>
  <p:handoutMasterIdLst>
    <p:handoutMasterId r:id="rId15"/>
  </p:handoutMasterIdLst>
  <p:sldIdLst>
    <p:sldId id="1164" r:id="rId2"/>
    <p:sldId id="1184" r:id="rId3"/>
    <p:sldId id="1175" r:id="rId4"/>
    <p:sldId id="1178" r:id="rId5"/>
    <p:sldId id="1176" r:id="rId6"/>
    <p:sldId id="1177" r:id="rId7"/>
    <p:sldId id="1179" r:id="rId8"/>
    <p:sldId id="1172" r:id="rId9"/>
    <p:sldId id="1180" r:id="rId10"/>
    <p:sldId id="1181" r:id="rId11"/>
    <p:sldId id="1185" r:id="rId12"/>
    <p:sldId id="1166" r:id="rId1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hristos Kozyrakis" initials="CK" lastIdx="1" clrIdx="0"/>
  <p:cmAuthor id="1" name="Kunle Olukotun" initials="KO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8000"/>
    <a:srgbClr val="CC0000"/>
    <a:srgbClr val="FF7C80"/>
    <a:srgbClr val="CC9900"/>
    <a:srgbClr val="FFFFCC"/>
    <a:srgbClr val="000099"/>
    <a:srgbClr val="990033"/>
    <a:srgbClr val="FF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81" autoAdjust="0"/>
    <p:restoredTop sz="84767" autoAdjust="0"/>
  </p:normalViewPr>
  <p:slideViewPr>
    <p:cSldViewPr>
      <p:cViewPr varScale="1">
        <p:scale>
          <a:sx n="89" d="100"/>
          <a:sy n="89" d="100"/>
        </p:scale>
        <p:origin x="-424" y="-104"/>
      </p:cViewPr>
      <p:guideLst>
        <p:guide orient="horz" pos="3792"/>
        <p:guide pos="5424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1952"/>
    </p:cViewPr>
  </p:sorterViewPr>
  <p:notesViewPr>
    <p:cSldViewPr>
      <p:cViewPr>
        <p:scale>
          <a:sx n="100" d="100"/>
          <a:sy n="100" d="100"/>
        </p:scale>
        <p:origin x="-2688" y="-60"/>
      </p:cViewPr>
      <p:guideLst>
        <p:guide orient="horz" pos="2929"/>
        <p:guide pos="22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commentAuthors" Target="commentAuthors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-1522" y="8832195"/>
            <a:ext cx="303966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4" tIns="0" rIns="19304" bIns="0" numCol="1" anchor="b" anchorCtr="0" compatLnSpc="1">
            <a:prstTxWarp prst="textNoShape">
              <a:avLst/>
            </a:prstTxWarp>
          </a:bodyPr>
          <a:lstStyle>
            <a:lvl1pPr defTabSz="913525">
              <a:defRPr sz="1000" i="1">
                <a:latin typeface="Times New Roman" pitchFamily="-108" charset="-5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57" y="8832195"/>
            <a:ext cx="3039666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4" tIns="0" rIns="19304" bIns="0" numCol="1" anchor="b" anchorCtr="0" compatLnSpc="1">
            <a:prstTxWarp prst="textNoShape">
              <a:avLst/>
            </a:prstTxWarp>
          </a:bodyPr>
          <a:lstStyle>
            <a:lvl1pPr algn="r" defTabSz="913525">
              <a:defRPr sz="1000" i="1">
                <a:latin typeface="Times New Roman" pitchFamily="-108" charset="-52"/>
              </a:defRPr>
            </a:lvl1pPr>
          </a:lstStyle>
          <a:p>
            <a:pPr>
              <a:defRPr/>
            </a:pPr>
            <a:fld id="{27EC7894-F296-5D4C-84C2-5B6AAB4D25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8046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-1522" y="-1538"/>
            <a:ext cx="3039667" cy="46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4" tIns="0" rIns="19304" bIns="0" numCol="1" anchor="t" anchorCtr="0" compatLnSpc="1">
            <a:prstTxWarp prst="textNoShape">
              <a:avLst/>
            </a:prstTxWarp>
          </a:bodyPr>
          <a:lstStyle>
            <a:lvl1pPr defTabSz="913525">
              <a:defRPr sz="1000" i="1">
                <a:latin typeface="Times New Roman" pitchFamily="-108" charset="-5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57" y="-1538"/>
            <a:ext cx="3039666" cy="46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4" tIns="0" rIns="19304" bIns="0" numCol="1" anchor="t" anchorCtr="0" compatLnSpc="1">
            <a:prstTxWarp prst="textNoShape">
              <a:avLst/>
            </a:prstTxWarp>
          </a:bodyPr>
          <a:lstStyle>
            <a:lvl1pPr algn="r" defTabSz="913525">
              <a:defRPr sz="1000" i="1">
                <a:latin typeface="Times New Roman" pitchFamily="-108" charset="-52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-1522" y="8832195"/>
            <a:ext cx="303966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4" tIns="0" rIns="19304" bIns="0" numCol="1" anchor="b" anchorCtr="0" compatLnSpc="1">
            <a:prstTxWarp prst="textNoShape">
              <a:avLst/>
            </a:prstTxWarp>
          </a:bodyPr>
          <a:lstStyle>
            <a:lvl1pPr defTabSz="913525">
              <a:defRPr sz="1000" i="1">
                <a:latin typeface="Times New Roman" pitchFamily="-108" charset="-52"/>
              </a:defRPr>
            </a:lvl1pPr>
          </a:lstStyle>
          <a:p>
            <a:pPr>
              <a:defRPr/>
            </a:pPr>
            <a:r>
              <a:rPr lang="en-US"/>
              <a:t>Handout Number 3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57" y="8832195"/>
            <a:ext cx="3039666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304" tIns="0" rIns="19304" bIns="0" numCol="1" anchor="b" anchorCtr="0" compatLnSpc="1">
            <a:prstTxWarp prst="textNoShape">
              <a:avLst/>
            </a:prstTxWarp>
          </a:bodyPr>
          <a:lstStyle>
            <a:lvl1pPr algn="r" defTabSz="913525">
              <a:defRPr sz="1000" i="1">
                <a:latin typeface="Times New Roman" pitchFamily="-108" charset="-52"/>
              </a:defRPr>
            </a:lvl1pPr>
          </a:lstStyle>
          <a:p>
            <a:pPr>
              <a:defRPr/>
            </a:pPr>
            <a:fld id="{673A5622-6617-CE41-9E39-B800676302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112" y="4414561"/>
            <a:ext cx="5142177" cy="4183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94" tIns="46652" rIns="91694" bIns="466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5367" name="Rectangle 7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1675"/>
            <a:ext cx="4633913" cy="34750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01169943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52"/>
        <a:ea typeface="ＭＳ Ｐゴシック" charset="-128"/>
        <a:cs typeface="ＭＳ Ｐゴシック" charset="-128"/>
      </a:defRPr>
    </a:lvl1pPr>
    <a:lvl2pPr marL="454025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52"/>
        <a:ea typeface="ＭＳ Ｐゴシック" charset="-128"/>
        <a:cs typeface="+mn-cs"/>
      </a:defRPr>
    </a:lvl2pPr>
    <a:lvl3pPr marL="908050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52"/>
        <a:ea typeface="ＭＳ Ｐゴシック" charset="-128"/>
        <a:cs typeface="+mn-cs"/>
      </a:defRPr>
    </a:lvl3pPr>
    <a:lvl4pPr marL="1362075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52"/>
        <a:ea typeface="ＭＳ Ｐゴシック" charset="-128"/>
        <a:cs typeface="+mn-cs"/>
      </a:defRPr>
    </a:lvl4pPr>
    <a:lvl5pPr marL="1816100" algn="l" defTabSz="9017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-52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DSL are nothing new, they have been proposed and use for many domains, for the most part as more productive languages in the domain than</a:t>
            </a:r>
            <a:r>
              <a:rPr lang="en-US" baseline="0" dirty="0" smtClean="0"/>
              <a:t> using a general purpose language. But how can they help us with heterogeneous parallelism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428B3B-69CF-F144-8C34-F1C8D3881D8C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884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19200" y="838200"/>
            <a:ext cx="6781800" cy="2559050"/>
          </a:xfrm>
        </p:spPr>
        <p:txBody>
          <a:bodyPr anchorCtr="1"/>
          <a:lstStyle>
            <a:lvl1pPr algn="ctr">
              <a:defRPr sz="5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733800"/>
            <a:ext cx="6400800" cy="18732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0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536581" y="6248400"/>
            <a:ext cx="2054225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251206" y="6248400"/>
            <a:ext cx="2887663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6788150" y="6257925"/>
            <a:ext cx="1905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0FE32EE9-EF51-8046-876A-8F498CAEBF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0350" y="381000"/>
            <a:ext cx="2076450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076950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371600"/>
            <a:ext cx="4191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191000" cy="4800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5240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5240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392119" y="381012"/>
            <a:ext cx="8447087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</a:t>
            </a:r>
            <a:r>
              <a:rPr lang="en-US" dirty="0" smtClean="0"/>
              <a:t>style               </a:t>
            </a:r>
            <a:endParaRPr lang="en-US" dirty="0"/>
          </a:p>
        </p:txBody>
      </p:sp>
      <p:sp>
        <p:nvSpPr>
          <p:cNvPr id="103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5240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  <p:sldLayoutId id="2147483856" r:id="rId9"/>
    <p:sldLayoutId id="2147483857" r:id="rId10"/>
    <p:sldLayoutId id="2147483858" r:id="rId11"/>
    <p:sldLayoutId id="2147483859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 ftr="0" dt="0"/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0">
          <a:solidFill>
            <a:srgbClr val="008000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Helvetica Neue"/>
          <a:ea typeface="ＭＳ Ｐゴシック" pitchFamily="-107" charset="-128"/>
          <a:cs typeface="Helvetica Neue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8F0000"/>
          </a:solidFill>
          <a:latin typeface="Calibri" pitchFamily="-111" charset="0"/>
          <a:ea typeface="ＭＳ Ｐゴシック" pitchFamily="-107" charset="-128"/>
          <a:cs typeface="Calibri" pitchFamily="34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8F0000"/>
          </a:solidFill>
          <a:latin typeface="Calibri" pitchFamily="-111" charset="0"/>
          <a:ea typeface="ＭＳ Ｐゴシック" pitchFamily="-107" charset="-128"/>
          <a:cs typeface="Calibri" pitchFamily="34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8F0000"/>
          </a:solidFill>
          <a:latin typeface="Calibri" pitchFamily="-111" charset="0"/>
          <a:ea typeface="ＭＳ Ｐゴシック" pitchFamily="-107" charset="-128"/>
          <a:cs typeface="Calibri" pitchFamily="34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000" b="1">
          <a:solidFill>
            <a:srgbClr val="8F0000"/>
          </a:solidFill>
          <a:latin typeface="Calibri" pitchFamily="-111" charset="0"/>
          <a:ea typeface="ＭＳ Ｐゴシック" pitchFamily="-107" charset="-128"/>
          <a:cs typeface="Calibri" pitchFamily="34" charset="0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 Rounded MT Bold" pitchFamily="34" charset="0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 Rounded MT Bold" pitchFamily="34" charset="0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 Rounded MT Bold" pitchFamily="34" charset="0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000">
          <a:solidFill>
            <a:srgbClr val="FFFFCC"/>
          </a:solidFill>
          <a:latin typeface="Arial Rounded MT Bold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2"/>
        <a:buChar char="n"/>
        <a:defRPr sz="3100">
          <a:solidFill>
            <a:schemeClr val="tx1"/>
          </a:solidFill>
          <a:latin typeface="Helvetica Neue"/>
          <a:ea typeface="ＭＳ Ｐゴシック" pitchFamily="-107" charset="-128"/>
          <a:cs typeface="Helvetica Neue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charset="2"/>
        <a:buChar char="n"/>
        <a:defRPr sz="2600">
          <a:solidFill>
            <a:schemeClr val="tx1"/>
          </a:solidFill>
          <a:latin typeface="Helvetica Neue"/>
          <a:ea typeface="ＭＳ Ｐゴシック" charset="-128"/>
          <a:cs typeface="Helvetica Neue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2"/>
        <a:buChar char="n"/>
        <a:defRPr sz="2400">
          <a:solidFill>
            <a:schemeClr val="tx1"/>
          </a:solidFill>
          <a:latin typeface="Helvetica Neue"/>
          <a:ea typeface="ＭＳ Ｐゴシック" charset="-128"/>
          <a:cs typeface="Helvetica Neue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charset="2"/>
        <a:buChar char="§"/>
        <a:defRPr sz="2000">
          <a:solidFill>
            <a:schemeClr val="tx1"/>
          </a:solidFill>
          <a:latin typeface="Helvetica Neue"/>
          <a:ea typeface="ＭＳ Ｐゴシック" charset="-128"/>
          <a:cs typeface="Helvetica Neue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charset="2"/>
        <a:buChar char="§"/>
        <a:defRPr sz="2000">
          <a:solidFill>
            <a:schemeClr val="tx1"/>
          </a:solidFill>
          <a:latin typeface="Helvetica Neue"/>
          <a:ea typeface="ＭＳ Ｐゴシック" charset="-128"/>
          <a:cs typeface="Helvetica Neue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rgbClr val="B2B2B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rgbClr val="B2B2B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rgbClr val="B2B2B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Font typeface="Wingdings" pitchFamily="2" charset="2"/>
        <a:buChar char="§"/>
        <a:defRPr sz="2000">
          <a:solidFill>
            <a:srgbClr val="B2B2B2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4" Type="http://schemas.openxmlformats.org/officeDocument/2006/relationships/image" Target="../media/image17.gif"/><Relationship Id="rId5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2286000"/>
            <a:ext cx="42037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7399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AutoShape 3"/>
          <p:cNvSpPr>
            <a:spLocks/>
          </p:cNvSpPr>
          <p:nvPr/>
        </p:nvSpPr>
        <p:spPr bwMode="auto">
          <a:xfrm>
            <a:off x="1701106" y="4861917"/>
            <a:ext cx="7188398" cy="1319361"/>
          </a:xfrm>
          <a:prstGeom prst="roundRect">
            <a:avLst>
              <a:gd name="adj" fmla="val 11718"/>
            </a:avLst>
          </a:prstGeom>
          <a:gradFill rotWithShape="0">
            <a:gsLst>
              <a:gs pos="0">
                <a:srgbClr val="929292"/>
              </a:gs>
              <a:gs pos="100000">
                <a:srgbClr val="58596B"/>
              </a:gs>
            </a:gsLst>
            <a:lin ang="5400000"/>
          </a:gradFill>
          <a:ln>
            <a:noFill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5398"/>
            <a:endParaRPr lang="en-US" sz="1100"/>
          </a:p>
        </p:txBody>
      </p:sp>
      <p:sp>
        <p:nvSpPr>
          <p:cNvPr id="16388" name="Line 4"/>
          <p:cNvSpPr>
            <a:spLocks noChangeShapeType="1"/>
          </p:cNvSpPr>
          <p:nvPr/>
        </p:nvSpPr>
        <p:spPr bwMode="auto">
          <a:xfrm flipH="1">
            <a:off x="2310556" y="3251224"/>
            <a:ext cx="1117" cy="244451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5398"/>
            <a:endParaRPr lang="en-US" sz="1100"/>
          </a:p>
        </p:txBody>
      </p:sp>
      <p:sp>
        <p:nvSpPr>
          <p:cNvPr id="16389" name="Line 5"/>
          <p:cNvSpPr>
            <a:spLocks noChangeShapeType="1"/>
          </p:cNvSpPr>
          <p:nvPr/>
        </p:nvSpPr>
        <p:spPr bwMode="auto">
          <a:xfrm flipH="1">
            <a:off x="3705820" y="3252341"/>
            <a:ext cx="1117" cy="243334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5398"/>
            <a:endParaRPr lang="en-US" sz="1100"/>
          </a:p>
        </p:txBody>
      </p:sp>
      <p:sp>
        <p:nvSpPr>
          <p:cNvPr id="16390" name="Line 6"/>
          <p:cNvSpPr>
            <a:spLocks noChangeShapeType="1"/>
          </p:cNvSpPr>
          <p:nvPr/>
        </p:nvSpPr>
        <p:spPr bwMode="auto">
          <a:xfrm flipH="1">
            <a:off x="5034112" y="3252340"/>
            <a:ext cx="2232" cy="232172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5398"/>
            <a:endParaRPr lang="en-US" sz="1100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 flipH="1">
            <a:off x="6604621" y="3251224"/>
            <a:ext cx="1116" cy="242218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5398"/>
            <a:endParaRPr lang="en-US" sz="1100"/>
          </a:p>
        </p:txBody>
      </p:sp>
      <p:sp>
        <p:nvSpPr>
          <p:cNvPr id="16392" name="Line 8"/>
          <p:cNvSpPr>
            <a:spLocks noChangeShapeType="1"/>
          </p:cNvSpPr>
          <p:nvPr/>
        </p:nvSpPr>
        <p:spPr bwMode="auto">
          <a:xfrm flipH="1">
            <a:off x="8252148" y="3252340"/>
            <a:ext cx="2232" cy="232172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5398"/>
            <a:endParaRPr lang="en-US" sz="1100"/>
          </a:p>
        </p:txBody>
      </p:sp>
      <p:grpSp>
        <p:nvGrpSpPr>
          <p:cNvPr id="16393" name="Group 9"/>
          <p:cNvGrpSpPr>
            <a:grpSpLocks/>
          </p:cNvGrpSpPr>
          <p:nvPr/>
        </p:nvGrpSpPr>
        <p:grpSpPr bwMode="auto">
          <a:xfrm>
            <a:off x="1806030" y="1717551"/>
            <a:ext cx="6914927" cy="578197"/>
            <a:chOff x="0" y="0"/>
            <a:chExt cx="9834880" cy="821832"/>
          </a:xfrm>
        </p:grpSpPr>
        <p:grpSp>
          <p:nvGrpSpPr>
            <p:cNvPr id="16394" name="Group 10"/>
            <p:cNvGrpSpPr>
              <a:grpSpLocks/>
            </p:cNvGrpSpPr>
            <p:nvPr/>
          </p:nvGrpSpPr>
          <p:grpSpPr bwMode="auto">
            <a:xfrm>
              <a:off x="2612248" y="0"/>
              <a:ext cx="1785903" cy="821832"/>
              <a:chOff x="0" y="0"/>
              <a:chExt cx="1785902" cy="821832"/>
            </a:xfrm>
          </p:grpSpPr>
          <p:sp>
            <p:nvSpPr>
              <p:cNvPr id="16395" name="AutoShape 11"/>
              <p:cNvSpPr>
                <a:spLocks/>
              </p:cNvSpPr>
              <p:nvPr/>
            </p:nvSpPr>
            <p:spPr bwMode="auto">
              <a:xfrm>
                <a:off x="0" y="0"/>
                <a:ext cx="1785902" cy="821832"/>
              </a:xfrm>
              <a:prstGeom prst="roundRect">
                <a:avLst>
                  <a:gd name="adj" fmla="val 11718"/>
                </a:avLst>
              </a:prstGeom>
              <a:gradFill rotWithShape="0">
                <a:gsLst>
                  <a:gs pos="0">
                    <a:srgbClr val="D34600"/>
                  </a:gs>
                  <a:gs pos="20001">
                    <a:srgbClr val="D24600"/>
                  </a:gs>
                  <a:gs pos="100000">
                    <a:srgbClr val="A93700"/>
                  </a:gs>
                </a:gsLst>
                <a:lin ang="5400000"/>
              </a:gra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defTabSz="910796">
                  <a:buClr>
                    <a:srgbClr val="000000"/>
                  </a:buClr>
                </a:pPr>
                <a:endParaRPr lang="en-US" sz="1700"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16396" name="AutoShape 12"/>
              <p:cNvSpPr>
                <a:spLocks/>
              </p:cNvSpPr>
              <p:nvPr/>
            </p:nvSpPr>
            <p:spPr bwMode="auto">
              <a:xfrm>
                <a:off x="44026" y="242922"/>
                <a:ext cx="1701801" cy="33542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algn="ctr" defTabSz="910796">
                  <a:buClr>
                    <a:srgbClr val="FFFFFF"/>
                  </a:buClr>
                </a:pPr>
                <a:r>
                  <a:rPr lang="en-US" sz="1300" b="1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Virtual Worlds</a:t>
                </a:r>
                <a:endParaRPr lang="en-US"/>
              </a:p>
            </p:txBody>
          </p:sp>
        </p:grpSp>
        <p:grpSp>
          <p:nvGrpSpPr>
            <p:cNvPr id="16397" name="Group 13"/>
            <p:cNvGrpSpPr>
              <a:grpSpLocks/>
            </p:cNvGrpSpPr>
            <p:nvPr/>
          </p:nvGrpSpPr>
          <p:grpSpPr bwMode="auto">
            <a:xfrm>
              <a:off x="4838417" y="0"/>
              <a:ext cx="2501619" cy="821832"/>
              <a:chOff x="0" y="0"/>
              <a:chExt cx="2501618" cy="821832"/>
            </a:xfrm>
          </p:grpSpPr>
          <p:sp>
            <p:nvSpPr>
              <p:cNvPr id="16398" name="AutoShape 14"/>
              <p:cNvSpPr>
                <a:spLocks/>
              </p:cNvSpPr>
              <p:nvPr/>
            </p:nvSpPr>
            <p:spPr bwMode="auto">
              <a:xfrm>
                <a:off x="0" y="0"/>
                <a:ext cx="2501618" cy="821832"/>
              </a:xfrm>
              <a:prstGeom prst="roundRect">
                <a:avLst>
                  <a:gd name="adj" fmla="val 11718"/>
                </a:avLst>
              </a:prstGeom>
              <a:gradFill rotWithShape="0">
                <a:gsLst>
                  <a:gs pos="0">
                    <a:srgbClr val="D34600"/>
                  </a:gs>
                  <a:gs pos="20001">
                    <a:srgbClr val="D24600"/>
                  </a:gs>
                  <a:gs pos="100000">
                    <a:srgbClr val="A93700"/>
                  </a:gs>
                </a:gsLst>
                <a:lin ang="5400000"/>
              </a:gra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defTabSz="910796">
                  <a:buClr>
                    <a:srgbClr val="000000"/>
                  </a:buClr>
                </a:pPr>
                <a:endParaRPr lang="en-US" sz="1700"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16399" name="AutoShape 15"/>
              <p:cNvSpPr>
                <a:spLocks/>
              </p:cNvSpPr>
              <p:nvPr/>
            </p:nvSpPr>
            <p:spPr bwMode="auto">
              <a:xfrm>
                <a:off x="40640" y="241370"/>
                <a:ext cx="2425701" cy="33542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algn="ctr" defTabSz="910796">
                  <a:buClr>
                    <a:srgbClr val="FFFFFF"/>
                  </a:buClr>
                </a:pPr>
                <a:r>
                  <a:rPr lang="en-US" sz="1300" b="1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Personal Robotics</a:t>
                </a:r>
                <a:endParaRPr lang="en-US"/>
              </a:p>
            </p:txBody>
          </p:sp>
        </p:grpSp>
        <p:grpSp>
          <p:nvGrpSpPr>
            <p:cNvPr id="16400" name="Group 16"/>
            <p:cNvGrpSpPr>
              <a:grpSpLocks/>
            </p:cNvGrpSpPr>
            <p:nvPr/>
          </p:nvGrpSpPr>
          <p:grpSpPr bwMode="auto">
            <a:xfrm>
              <a:off x="7669671" y="0"/>
              <a:ext cx="2165209" cy="821832"/>
              <a:chOff x="0" y="0"/>
              <a:chExt cx="2165209" cy="821832"/>
            </a:xfrm>
          </p:grpSpPr>
          <p:sp>
            <p:nvSpPr>
              <p:cNvPr id="16401" name="AutoShape 17"/>
              <p:cNvSpPr>
                <a:spLocks/>
              </p:cNvSpPr>
              <p:nvPr/>
            </p:nvSpPr>
            <p:spPr bwMode="auto">
              <a:xfrm>
                <a:off x="0" y="0"/>
                <a:ext cx="2165209" cy="821832"/>
              </a:xfrm>
              <a:prstGeom prst="roundRect">
                <a:avLst>
                  <a:gd name="adj" fmla="val 11718"/>
                </a:avLst>
              </a:prstGeom>
              <a:gradFill rotWithShape="0">
                <a:gsLst>
                  <a:gs pos="0">
                    <a:srgbClr val="D34600"/>
                  </a:gs>
                  <a:gs pos="20001">
                    <a:srgbClr val="D24600"/>
                  </a:gs>
                  <a:gs pos="100000">
                    <a:srgbClr val="A93700"/>
                  </a:gs>
                </a:gsLst>
                <a:lin ang="5400000"/>
              </a:gra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defTabSz="910796">
                  <a:buClr>
                    <a:srgbClr val="000000"/>
                  </a:buClr>
                </a:pPr>
                <a:endParaRPr lang="en-US" sz="1700"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16402" name="AutoShape 18"/>
              <p:cNvSpPr>
                <a:spLocks/>
              </p:cNvSpPr>
              <p:nvPr/>
            </p:nvSpPr>
            <p:spPr bwMode="auto">
              <a:xfrm>
                <a:off x="44026" y="105833"/>
                <a:ext cx="2082801" cy="6096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algn="ctr" defTabSz="910796">
                  <a:buClr>
                    <a:srgbClr val="FFFFFF"/>
                  </a:buClr>
                </a:pPr>
                <a:r>
                  <a:rPr lang="en-US" sz="1300">
                    <a:solidFill>
                      <a:srgbClr val="FFFFFF"/>
                    </a:solidFill>
                    <a:latin typeface="Arial Rounded MT Bold" charset="0"/>
                    <a:cs typeface="Arial Rounded MT Bold" charset="0"/>
                    <a:sym typeface="Arial Rounded MT Bold" charset="0"/>
                  </a:rPr>
                  <a:t>Data</a:t>
                </a:r>
                <a:endParaRPr lang="en-US" sz="1700">
                  <a:latin typeface="Arial" charset="0"/>
                  <a:cs typeface="Arial" charset="0"/>
                  <a:sym typeface="Arial" charset="0"/>
                </a:endParaRPr>
              </a:p>
              <a:p>
                <a:pPr algn="ctr" defTabSz="910796">
                  <a:buClr>
                    <a:srgbClr val="FFFFFF"/>
                  </a:buClr>
                </a:pPr>
                <a:r>
                  <a:rPr lang="en-US" sz="1300">
                    <a:solidFill>
                      <a:srgbClr val="FFFFFF"/>
                    </a:solidFill>
                    <a:latin typeface="Arial Rounded MT Bold" charset="0"/>
                    <a:cs typeface="Arial Rounded MT Bold" charset="0"/>
                    <a:sym typeface="Arial Rounded MT Bold" charset="0"/>
                  </a:rPr>
                  <a:t>informatics</a:t>
                </a:r>
                <a:endParaRPr lang="en-US"/>
              </a:p>
            </p:txBody>
          </p:sp>
        </p:grpSp>
        <p:grpSp>
          <p:nvGrpSpPr>
            <p:cNvPr id="16403" name="Group 19"/>
            <p:cNvGrpSpPr>
              <a:grpSpLocks/>
            </p:cNvGrpSpPr>
            <p:nvPr/>
          </p:nvGrpSpPr>
          <p:grpSpPr bwMode="auto">
            <a:xfrm>
              <a:off x="0" y="0"/>
              <a:ext cx="2187787" cy="821832"/>
              <a:chOff x="0" y="0"/>
              <a:chExt cx="2187787" cy="821832"/>
            </a:xfrm>
          </p:grpSpPr>
          <p:sp>
            <p:nvSpPr>
              <p:cNvPr id="16404" name="AutoShape 20"/>
              <p:cNvSpPr>
                <a:spLocks/>
              </p:cNvSpPr>
              <p:nvPr/>
            </p:nvSpPr>
            <p:spPr bwMode="auto">
              <a:xfrm>
                <a:off x="0" y="0"/>
                <a:ext cx="2187787" cy="821832"/>
              </a:xfrm>
              <a:prstGeom prst="roundRect">
                <a:avLst>
                  <a:gd name="adj" fmla="val 11718"/>
                </a:avLst>
              </a:prstGeom>
              <a:gradFill rotWithShape="0">
                <a:gsLst>
                  <a:gs pos="0">
                    <a:srgbClr val="D34600"/>
                  </a:gs>
                  <a:gs pos="20001">
                    <a:srgbClr val="D24600"/>
                  </a:gs>
                  <a:gs pos="100000">
                    <a:srgbClr val="A93700"/>
                  </a:gs>
                </a:gsLst>
                <a:lin ang="5400000"/>
              </a:gra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defTabSz="910796">
                  <a:buClr>
                    <a:srgbClr val="000000"/>
                  </a:buClr>
                </a:pPr>
                <a:endParaRPr lang="en-US" sz="1700"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16405" name="AutoShape 21"/>
              <p:cNvSpPr>
                <a:spLocks/>
              </p:cNvSpPr>
              <p:nvPr/>
            </p:nvSpPr>
            <p:spPr bwMode="auto">
              <a:xfrm>
                <a:off x="37252" y="109572"/>
                <a:ext cx="2108201" cy="60212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algn="ctr" defTabSz="910796">
                  <a:buClr>
                    <a:srgbClr val="FFFFFF"/>
                  </a:buClr>
                </a:pPr>
                <a:r>
                  <a:rPr lang="en-US" sz="1300" b="1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Scientific</a:t>
                </a:r>
                <a:endParaRPr lang="en-US" sz="1700">
                  <a:latin typeface="Arial" charset="0"/>
                  <a:cs typeface="Arial" charset="0"/>
                  <a:sym typeface="Arial" charset="0"/>
                </a:endParaRPr>
              </a:p>
              <a:p>
                <a:pPr algn="ctr" defTabSz="910796">
                  <a:buClr>
                    <a:srgbClr val="FFFFFF"/>
                  </a:buClr>
                </a:pPr>
                <a:r>
                  <a:rPr lang="en-US" sz="1300" b="1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Engineering</a:t>
                </a:r>
                <a:endParaRPr lang="en-US"/>
              </a:p>
            </p:txBody>
          </p:sp>
        </p:grpSp>
      </p:grpSp>
      <p:grpSp>
        <p:nvGrpSpPr>
          <p:cNvPr id="16406" name="Group 22"/>
          <p:cNvGrpSpPr>
            <a:grpSpLocks/>
          </p:cNvGrpSpPr>
          <p:nvPr/>
        </p:nvGrpSpPr>
        <p:grpSpPr bwMode="auto">
          <a:xfrm>
            <a:off x="3036094" y="2737767"/>
            <a:ext cx="1178719" cy="580430"/>
            <a:chOff x="0" y="0"/>
            <a:chExt cx="1677529" cy="824090"/>
          </a:xfrm>
        </p:grpSpPr>
        <p:sp>
          <p:nvSpPr>
            <p:cNvPr id="16407" name="AutoShape 23"/>
            <p:cNvSpPr>
              <a:spLocks/>
            </p:cNvSpPr>
            <p:nvPr/>
          </p:nvSpPr>
          <p:spPr bwMode="auto">
            <a:xfrm>
              <a:off x="0" y="0"/>
              <a:ext cx="1677529" cy="824090"/>
            </a:xfrm>
            <a:prstGeom prst="roundRect">
              <a:avLst>
                <a:gd name="adj" fmla="val 11718"/>
              </a:avLst>
            </a:prstGeom>
            <a:solidFill>
              <a:srgbClr val="000000"/>
            </a:solidFill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defTabSz="910796">
                <a:buClr>
                  <a:srgbClr val="000000"/>
                </a:buClr>
              </a:pPr>
              <a:endParaRPr lang="en-US" sz="1700"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16408" name="AutoShape 24"/>
            <p:cNvSpPr>
              <a:spLocks/>
            </p:cNvSpPr>
            <p:nvPr/>
          </p:nvSpPr>
          <p:spPr bwMode="auto">
            <a:xfrm>
              <a:off x="44026" y="110701"/>
              <a:ext cx="1587501" cy="6021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algn="ctr" defTabSz="910796">
                <a:buClr>
                  <a:srgbClr val="FFFFFF"/>
                </a:buClr>
              </a:pPr>
              <a:r>
                <a:rPr lang="en-US" sz="13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Physics</a:t>
              </a:r>
              <a:endParaRPr lang="en-US" sz="1700">
                <a:latin typeface="Arial" charset="0"/>
                <a:cs typeface="Arial" charset="0"/>
                <a:sym typeface="Arial" charset="0"/>
              </a:endParaRPr>
            </a:p>
            <a:p>
              <a:pPr algn="ctr" defTabSz="910796">
                <a:buClr>
                  <a:srgbClr val="FFFFFF"/>
                </a:buClr>
              </a:pPr>
              <a:r>
                <a:rPr lang="en-US" sz="13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(</a:t>
              </a:r>
              <a:r>
                <a:rPr lang="en-US" sz="1300" b="1" i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Liszt</a:t>
              </a:r>
              <a:r>
                <a:rPr lang="en-US" sz="13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)</a:t>
              </a:r>
              <a:endParaRPr lang="en-US"/>
            </a:p>
          </p:txBody>
        </p:sp>
      </p:grpSp>
      <p:grpSp>
        <p:nvGrpSpPr>
          <p:cNvPr id="16409" name="Group 25"/>
          <p:cNvGrpSpPr>
            <a:grpSpLocks/>
          </p:cNvGrpSpPr>
          <p:nvPr/>
        </p:nvGrpSpPr>
        <p:grpSpPr bwMode="auto">
          <a:xfrm>
            <a:off x="4291831" y="2722140"/>
            <a:ext cx="1526977" cy="579314"/>
            <a:chOff x="0" y="0"/>
            <a:chExt cx="2171700" cy="824090"/>
          </a:xfrm>
        </p:grpSpPr>
        <p:sp>
          <p:nvSpPr>
            <p:cNvPr id="16410" name="AutoShape 26"/>
            <p:cNvSpPr>
              <a:spLocks/>
            </p:cNvSpPr>
            <p:nvPr/>
          </p:nvSpPr>
          <p:spPr bwMode="auto">
            <a:xfrm>
              <a:off x="0" y="0"/>
              <a:ext cx="2171700" cy="824090"/>
            </a:xfrm>
            <a:prstGeom prst="roundRect">
              <a:avLst>
                <a:gd name="adj" fmla="val 11718"/>
              </a:avLst>
            </a:prstGeom>
            <a:solidFill>
              <a:srgbClr val="000000"/>
            </a:solidFill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defTabSz="910796">
                <a:buClr>
                  <a:srgbClr val="000000"/>
                </a:buClr>
              </a:pPr>
              <a:endParaRPr lang="en-US" sz="1700"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16411" name="AutoShape 27"/>
            <p:cNvSpPr>
              <a:spLocks/>
            </p:cNvSpPr>
            <p:nvPr/>
          </p:nvSpPr>
          <p:spPr bwMode="auto">
            <a:xfrm>
              <a:off x="36124" y="110701"/>
              <a:ext cx="2095501" cy="6021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algn="ctr" defTabSz="910796">
                <a:buClr>
                  <a:srgbClr val="FFFFFF"/>
                </a:buClr>
              </a:pPr>
              <a:r>
                <a:rPr lang="en-US" sz="13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Data Analytics (OptiQL)</a:t>
              </a:r>
              <a:endParaRPr lang="en-US"/>
            </a:p>
          </p:txBody>
        </p:sp>
      </p:grpSp>
      <p:grpSp>
        <p:nvGrpSpPr>
          <p:cNvPr id="16412" name="Group 28"/>
          <p:cNvGrpSpPr>
            <a:grpSpLocks/>
          </p:cNvGrpSpPr>
          <p:nvPr/>
        </p:nvGrpSpPr>
        <p:grpSpPr bwMode="auto">
          <a:xfrm>
            <a:off x="5891361" y="2722140"/>
            <a:ext cx="1581671" cy="579314"/>
            <a:chOff x="0" y="0"/>
            <a:chExt cx="2248747" cy="824090"/>
          </a:xfrm>
        </p:grpSpPr>
        <p:sp>
          <p:nvSpPr>
            <p:cNvPr id="16413" name="AutoShape 29"/>
            <p:cNvSpPr>
              <a:spLocks/>
            </p:cNvSpPr>
            <p:nvPr/>
          </p:nvSpPr>
          <p:spPr bwMode="auto">
            <a:xfrm>
              <a:off x="0" y="0"/>
              <a:ext cx="2248747" cy="824090"/>
            </a:xfrm>
            <a:prstGeom prst="roundRect">
              <a:avLst>
                <a:gd name="adj" fmla="val 11718"/>
              </a:avLst>
            </a:prstGeom>
            <a:solidFill>
              <a:srgbClr val="000000"/>
            </a:solidFill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defTabSz="910796">
                <a:buClr>
                  <a:srgbClr val="000000"/>
                </a:buClr>
              </a:pPr>
              <a:endParaRPr lang="en-US" sz="1700"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16414" name="AutoShape 30"/>
            <p:cNvSpPr>
              <a:spLocks/>
            </p:cNvSpPr>
            <p:nvPr/>
          </p:nvSpPr>
          <p:spPr bwMode="auto">
            <a:xfrm>
              <a:off x="40640" y="110701"/>
              <a:ext cx="2171701" cy="6021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algn="ctr" defTabSz="910796">
                <a:buClr>
                  <a:srgbClr val="FFFFFF"/>
                </a:buClr>
              </a:pPr>
              <a:r>
                <a:rPr lang="en-US" sz="13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Graph Alg.</a:t>
              </a:r>
              <a:endParaRPr lang="en-US" sz="1700">
                <a:latin typeface="Arial" charset="0"/>
                <a:cs typeface="Arial" charset="0"/>
                <a:sym typeface="Arial" charset="0"/>
              </a:endParaRPr>
            </a:p>
            <a:p>
              <a:pPr algn="ctr" defTabSz="910796">
                <a:buClr>
                  <a:srgbClr val="FFFFFF"/>
                </a:buClr>
              </a:pPr>
              <a:r>
                <a:rPr lang="en-US" sz="1300" b="1" i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(Green Marl)</a:t>
              </a:r>
              <a:endParaRPr lang="en-US"/>
            </a:p>
          </p:txBody>
        </p:sp>
      </p:grpSp>
      <p:grpSp>
        <p:nvGrpSpPr>
          <p:cNvPr id="16415" name="Group 31"/>
          <p:cNvGrpSpPr>
            <a:grpSpLocks/>
          </p:cNvGrpSpPr>
          <p:nvPr/>
        </p:nvGrpSpPr>
        <p:grpSpPr bwMode="auto">
          <a:xfrm>
            <a:off x="7608094" y="2722140"/>
            <a:ext cx="1290340" cy="579314"/>
            <a:chOff x="0" y="0"/>
            <a:chExt cx="1835573" cy="824090"/>
          </a:xfrm>
        </p:grpSpPr>
        <p:sp>
          <p:nvSpPr>
            <p:cNvPr id="16416" name="AutoShape 32"/>
            <p:cNvSpPr>
              <a:spLocks/>
            </p:cNvSpPr>
            <p:nvPr/>
          </p:nvSpPr>
          <p:spPr bwMode="auto">
            <a:xfrm>
              <a:off x="0" y="0"/>
              <a:ext cx="1835573" cy="824090"/>
            </a:xfrm>
            <a:prstGeom prst="roundRect">
              <a:avLst>
                <a:gd name="adj" fmla="val 11718"/>
              </a:avLst>
            </a:prstGeom>
            <a:solidFill>
              <a:srgbClr val="000000"/>
            </a:solidFill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defTabSz="910796">
                <a:buClr>
                  <a:srgbClr val="000000"/>
                </a:buClr>
              </a:pPr>
              <a:endParaRPr lang="en-US" sz="1700"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16417" name="AutoShape 33"/>
            <p:cNvSpPr>
              <a:spLocks/>
            </p:cNvSpPr>
            <p:nvPr/>
          </p:nvSpPr>
          <p:spPr bwMode="auto">
            <a:xfrm>
              <a:off x="41767" y="25541"/>
              <a:ext cx="1752601" cy="76962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algn="ctr" defTabSz="910796">
                <a:lnSpc>
                  <a:spcPct val="80000"/>
                </a:lnSpc>
                <a:buClr>
                  <a:srgbClr val="FFFFFF"/>
                </a:buClr>
              </a:pPr>
              <a:r>
                <a:rPr lang="en-US" sz="1300">
                  <a:solidFill>
                    <a:srgbClr val="FFFFFF"/>
                  </a:solidFill>
                  <a:latin typeface="Arial Rounded MT Bold" charset="0"/>
                  <a:cs typeface="Arial Rounded MT Bold" charset="0"/>
                  <a:sym typeface="Arial Rounded MT Bold" charset="0"/>
                </a:rPr>
                <a:t>Machine Learning</a:t>
              </a:r>
              <a:endParaRPr lang="en-US" sz="1700">
                <a:latin typeface="Arial" charset="0"/>
                <a:cs typeface="Arial" charset="0"/>
                <a:sym typeface="Arial" charset="0"/>
              </a:endParaRPr>
            </a:p>
            <a:p>
              <a:pPr algn="ctr" defTabSz="910796">
                <a:lnSpc>
                  <a:spcPct val="80000"/>
                </a:lnSpc>
                <a:buClr>
                  <a:srgbClr val="FFFFFF"/>
                </a:buClr>
              </a:pPr>
              <a:r>
                <a:rPr lang="en-US" sz="1300">
                  <a:solidFill>
                    <a:srgbClr val="FFFFFF"/>
                  </a:solidFill>
                  <a:latin typeface="Arial Rounded MT Bold" charset="0"/>
                  <a:cs typeface="Arial Rounded MT Bold" charset="0"/>
                  <a:sym typeface="Arial Rounded MT Bold" charset="0"/>
                </a:rPr>
                <a:t>(OptiML)</a:t>
              </a:r>
              <a:endParaRPr lang="en-US"/>
            </a:p>
          </p:txBody>
        </p:sp>
      </p:grpSp>
      <p:grpSp>
        <p:nvGrpSpPr>
          <p:cNvPr id="16418" name="Group 34"/>
          <p:cNvGrpSpPr>
            <a:grpSpLocks/>
          </p:cNvGrpSpPr>
          <p:nvPr/>
        </p:nvGrpSpPr>
        <p:grpSpPr bwMode="auto">
          <a:xfrm>
            <a:off x="1667619" y="2722140"/>
            <a:ext cx="1290340" cy="579314"/>
            <a:chOff x="0" y="0"/>
            <a:chExt cx="1835573" cy="824090"/>
          </a:xfrm>
        </p:grpSpPr>
        <p:sp>
          <p:nvSpPr>
            <p:cNvPr id="16419" name="AutoShape 35"/>
            <p:cNvSpPr>
              <a:spLocks/>
            </p:cNvSpPr>
            <p:nvPr/>
          </p:nvSpPr>
          <p:spPr bwMode="auto">
            <a:xfrm>
              <a:off x="0" y="0"/>
              <a:ext cx="1835573" cy="824090"/>
            </a:xfrm>
            <a:prstGeom prst="roundRect">
              <a:avLst>
                <a:gd name="adj" fmla="val 11718"/>
              </a:avLst>
            </a:prstGeom>
            <a:solidFill>
              <a:srgbClr val="000000"/>
            </a:solidFill>
            <a:ln w="2540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/>
            <a:lstStyle/>
            <a:p>
              <a:pPr defTabSz="910796">
                <a:buClr>
                  <a:srgbClr val="000000"/>
                </a:buClr>
              </a:pPr>
              <a:endParaRPr lang="en-US" sz="1700">
                <a:latin typeface="Arial" charset="0"/>
                <a:cs typeface="Arial" charset="0"/>
                <a:sym typeface="Arial" charset="0"/>
              </a:endParaRPr>
            </a:p>
          </p:txBody>
        </p:sp>
        <p:sp>
          <p:nvSpPr>
            <p:cNvPr id="16420" name="AutoShape 36"/>
            <p:cNvSpPr>
              <a:spLocks/>
            </p:cNvSpPr>
            <p:nvPr/>
          </p:nvSpPr>
          <p:spPr bwMode="auto">
            <a:xfrm>
              <a:off x="41768" y="110701"/>
              <a:ext cx="1752601" cy="60212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38100" tIns="38100" rIns="38100" bIns="38100" anchor="ctr"/>
            <a:lstStyle/>
            <a:p>
              <a:pPr algn="ctr" defTabSz="910796">
                <a:buClr>
                  <a:srgbClr val="FFFFFF"/>
                </a:buClr>
              </a:pPr>
              <a:r>
                <a:rPr lang="en-US" sz="13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Statistics</a:t>
              </a:r>
              <a:endParaRPr lang="en-US" sz="1700">
                <a:latin typeface="Arial" charset="0"/>
                <a:cs typeface="Arial" charset="0"/>
                <a:sym typeface="Arial" charset="0"/>
              </a:endParaRPr>
            </a:p>
            <a:p>
              <a:pPr algn="ctr" defTabSz="910796">
                <a:buClr>
                  <a:srgbClr val="FFFFFF"/>
                </a:buClr>
              </a:pPr>
              <a:r>
                <a:rPr lang="en-US" sz="13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rPr>
                <a:t>(R)</a:t>
              </a:r>
              <a:endParaRPr lang="en-US"/>
            </a:p>
          </p:txBody>
        </p:sp>
      </p:grpSp>
      <p:sp>
        <p:nvSpPr>
          <p:cNvPr id="16421" name="Line 37"/>
          <p:cNvSpPr>
            <a:spLocks noChangeShapeType="1"/>
          </p:cNvSpPr>
          <p:nvPr/>
        </p:nvSpPr>
        <p:spPr bwMode="auto">
          <a:xfrm flipH="1">
            <a:off x="2310557" y="2357139"/>
            <a:ext cx="303609" cy="357188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5398"/>
            <a:endParaRPr lang="en-US" sz="1100"/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4265043" y="2367185"/>
            <a:ext cx="788045" cy="357188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5398"/>
            <a:endParaRPr lang="en-US" sz="1100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 flipH="1">
            <a:off x="5053088" y="2367185"/>
            <a:ext cx="1032495" cy="357188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5398"/>
            <a:endParaRPr lang="en-US" sz="1100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 flipH="1">
            <a:off x="5053088" y="2367185"/>
            <a:ext cx="2943448" cy="357188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5398"/>
            <a:endParaRPr lang="en-US" sz="1100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6092279" y="2367185"/>
            <a:ext cx="2162101" cy="339328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5398"/>
            <a:endParaRPr lang="en-US" sz="1100"/>
          </a:p>
        </p:txBody>
      </p:sp>
      <p:sp>
        <p:nvSpPr>
          <p:cNvPr id="16426" name="Line 42"/>
          <p:cNvSpPr>
            <a:spLocks noChangeShapeType="1"/>
          </p:cNvSpPr>
          <p:nvPr/>
        </p:nvSpPr>
        <p:spPr bwMode="auto">
          <a:xfrm>
            <a:off x="6145857" y="2367185"/>
            <a:ext cx="536898" cy="339328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5398"/>
            <a:endParaRPr lang="en-US" sz="1100"/>
          </a:p>
        </p:txBody>
      </p:sp>
      <p:sp>
        <p:nvSpPr>
          <p:cNvPr id="16427" name="Line 43"/>
          <p:cNvSpPr>
            <a:spLocks noChangeShapeType="1"/>
          </p:cNvSpPr>
          <p:nvPr/>
        </p:nvSpPr>
        <p:spPr bwMode="auto">
          <a:xfrm>
            <a:off x="7996536" y="2367185"/>
            <a:ext cx="257845" cy="339328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5398"/>
            <a:endParaRPr lang="en-US" sz="1100"/>
          </a:p>
        </p:txBody>
      </p:sp>
      <p:sp>
        <p:nvSpPr>
          <p:cNvPr id="16428" name="Line 44"/>
          <p:cNvSpPr>
            <a:spLocks noChangeShapeType="1"/>
          </p:cNvSpPr>
          <p:nvPr/>
        </p:nvSpPr>
        <p:spPr bwMode="auto">
          <a:xfrm>
            <a:off x="2570635" y="2367185"/>
            <a:ext cx="818182" cy="323701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5398"/>
            <a:endParaRPr lang="en-US" sz="1100"/>
          </a:p>
        </p:txBody>
      </p:sp>
      <p:sp>
        <p:nvSpPr>
          <p:cNvPr id="16429" name="Line 45"/>
          <p:cNvSpPr>
            <a:spLocks noChangeShapeType="1"/>
          </p:cNvSpPr>
          <p:nvPr/>
        </p:nvSpPr>
        <p:spPr bwMode="auto">
          <a:xfrm>
            <a:off x="2570635" y="2367185"/>
            <a:ext cx="2389807" cy="357188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5398"/>
            <a:endParaRPr lang="en-US" sz="1100"/>
          </a:p>
        </p:txBody>
      </p:sp>
      <p:sp>
        <p:nvSpPr>
          <p:cNvPr id="16430" name="AutoShape 46"/>
          <p:cNvSpPr>
            <a:spLocks/>
          </p:cNvSpPr>
          <p:nvPr/>
        </p:nvSpPr>
        <p:spPr bwMode="auto">
          <a:xfrm>
            <a:off x="190873" y="1826939"/>
            <a:ext cx="1225600" cy="2890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/>
          <a:lstStyle/>
          <a:p>
            <a:pPr defTabSz="910796">
              <a:buClr>
                <a:srgbClr val="000000"/>
              </a:buClr>
            </a:pPr>
            <a:r>
              <a:rPr lang="en-US" sz="1500" b="1">
                <a:latin typeface="Helvetica Neue" charset="0"/>
                <a:cs typeface="Helvetica Neue" charset="0"/>
                <a:sym typeface="Helvetica Neue" charset="0"/>
              </a:rPr>
              <a:t>Applications</a:t>
            </a:r>
            <a:endParaRPr lang="en-US"/>
          </a:p>
        </p:txBody>
      </p:sp>
      <p:sp>
        <p:nvSpPr>
          <p:cNvPr id="16431" name="AutoShape 47"/>
          <p:cNvSpPr>
            <a:spLocks/>
          </p:cNvSpPr>
          <p:nvPr/>
        </p:nvSpPr>
        <p:spPr bwMode="auto">
          <a:xfrm>
            <a:off x="-1116" y="2639541"/>
            <a:ext cx="1615158" cy="7891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/>
          <a:lstStyle/>
          <a:p>
            <a:pPr algn="ctr" defTabSz="910796">
              <a:buClr>
                <a:srgbClr val="000000"/>
              </a:buClr>
            </a:pPr>
            <a:r>
              <a:rPr lang="en-US" sz="1500" b="1">
                <a:latin typeface="Helvetica Neue" charset="0"/>
                <a:cs typeface="Helvetica Neue" charset="0"/>
                <a:sym typeface="Helvetica Neue" charset="0"/>
              </a:rPr>
              <a:t>Domain</a:t>
            </a:r>
            <a:r>
              <a:rPr lang="en-US" sz="1700">
                <a:latin typeface="Helvetica Neue" charset="0"/>
                <a:cs typeface="Helvetica Neue" charset="0"/>
                <a:sym typeface="Helvetica Neue" charset="0"/>
              </a:rPr>
              <a:t>- </a:t>
            </a:r>
            <a:r>
              <a:rPr lang="en-US" sz="1500" b="1">
                <a:latin typeface="Helvetica Neue" charset="0"/>
                <a:cs typeface="Helvetica Neue" charset="0"/>
                <a:sym typeface="Helvetica Neue" charset="0"/>
              </a:rPr>
              <a:t>Specific</a:t>
            </a:r>
            <a:endParaRPr lang="en-US" sz="1700">
              <a:latin typeface="Helvetica Neue" charset="0"/>
              <a:cs typeface="Helvetica Neue" charset="0"/>
              <a:sym typeface="Helvetica Neue" charset="0"/>
            </a:endParaRPr>
          </a:p>
          <a:p>
            <a:pPr algn="ctr" defTabSz="910796">
              <a:buClr>
                <a:srgbClr val="000000"/>
              </a:buClr>
            </a:pPr>
            <a:r>
              <a:rPr lang="en-US" sz="1500" b="1">
                <a:latin typeface="Helvetica Neue" charset="0"/>
                <a:cs typeface="Helvetica Neue" charset="0"/>
                <a:sym typeface="Helvetica Neue" charset="0"/>
              </a:rPr>
              <a:t>Languages</a:t>
            </a:r>
            <a:endParaRPr lang="en-US"/>
          </a:p>
        </p:txBody>
      </p:sp>
      <p:sp>
        <p:nvSpPr>
          <p:cNvPr id="16432" name="AutoShape 48"/>
          <p:cNvSpPr>
            <a:spLocks/>
          </p:cNvSpPr>
          <p:nvPr/>
        </p:nvSpPr>
        <p:spPr bwMode="auto">
          <a:xfrm>
            <a:off x="139527" y="5116413"/>
            <a:ext cx="1559346" cy="530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/>
          <a:lstStyle/>
          <a:p>
            <a:pPr algn="ctr" defTabSz="910796">
              <a:buClr>
                <a:srgbClr val="000000"/>
              </a:buClr>
            </a:pPr>
            <a:r>
              <a:rPr lang="en-US" sz="1500" b="1">
                <a:latin typeface="Helvetica Neue" charset="0"/>
                <a:cs typeface="Helvetica Neue" charset="0"/>
                <a:sym typeface="Helvetica Neue" charset="0"/>
              </a:rPr>
              <a:t>Heterogeneous</a:t>
            </a:r>
            <a:endParaRPr lang="en-US" sz="1700">
              <a:latin typeface="Helvetica Neue" charset="0"/>
              <a:cs typeface="Helvetica Neue" charset="0"/>
              <a:sym typeface="Helvetica Neue" charset="0"/>
            </a:endParaRPr>
          </a:p>
          <a:p>
            <a:pPr algn="ctr" defTabSz="910796">
              <a:buClr>
                <a:srgbClr val="000000"/>
              </a:buClr>
            </a:pPr>
            <a:r>
              <a:rPr lang="en-US" sz="1500" b="1">
                <a:latin typeface="Helvetica Neue" charset="0"/>
                <a:cs typeface="Helvetica Neue" charset="0"/>
                <a:sym typeface="Helvetica Neue" charset="0"/>
              </a:rPr>
              <a:t>Hardware</a:t>
            </a:r>
            <a:endParaRPr lang="en-US"/>
          </a:p>
        </p:txBody>
      </p:sp>
      <p:grpSp>
        <p:nvGrpSpPr>
          <p:cNvPr id="16433" name="Group 49"/>
          <p:cNvGrpSpPr>
            <a:grpSpLocks/>
          </p:cNvGrpSpPr>
          <p:nvPr/>
        </p:nvGrpSpPr>
        <p:grpSpPr bwMode="auto">
          <a:xfrm>
            <a:off x="1701105" y="3505720"/>
            <a:ext cx="1143000" cy="1356197"/>
            <a:chOff x="0" y="0"/>
            <a:chExt cx="1625600" cy="1929898"/>
          </a:xfrm>
        </p:grpSpPr>
        <p:grpSp>
          <p:nvGrpSpPr>
            <p:cNvPr id="16434" name="Group 50"/>
            <p:cNvGrpSpPr>
              <a:grpSpLocks/>
            </p:cNvGrpSpPr>
            <p:nvPr/>
          </p:nvGrpSpPr>
          <p:grpSpPr bwMode="auto">
            <a:xfrm>
              <a:off x="0" y="0"/>
              <a:ext cx="1625600" cy="1618326"/>
              <a:chOff x="0" y="0"/>
              <a:chExt cx="1625600" cy="1618326"/>
            </a:xfrm>
          </p:grpSpPr>
          <p:sp>
            <p:nvSpPr>
              <p:cNvPr id="16435" name="AutoShape 51"/>
              <p:cNvSpPr>
                <a:spLocks/>
              </p:cNvSpPr>
              <p:nvPr/>
            </p:nvSpPr>
            <p:spPr bwMode="auto">
              <a:xfrm>
                <a:off x="0" y="0"/>
                <a:ext cx="1625600" cy="1618326"/>
              </a:xfrm>
              <a:prstGeom prst="roundRect">
                <a:avLst>
                  <a:gd name="adj" fmla="val 11718"/>
                </a:avLst>
              </a:prstGeom>
              <a:gradFill rotWithShape="0">
                <a:gsLst>
                  <a:gs pos="0">
                    <a:srgbClr val="6E70AE"/>
                  </a:gs>
                  <a:gs pos="20001">
                    <a:srgbClr val="6F71AC"/>
                  </a:gs>
                  <a:gs pos="100000">
                    <a:srgbClr val="585A89"/>
                  </a:gs>
                </a:gsLst>
                <a:lin ang="5400000"/>
              </a:gra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defTabSz="910796">
                  <a:buClr>
                    <a:srgbClr val="000000"/>
                  </a:buClr>
                </a:pPr>
                <a:endParaRPr lang="en-US" sz="1700"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16436" name="AutoShape 52"/>
              <p:cNvSpPr>
                <a:spLocks/>
              </p:cNvSpPr>
              <p:nvPr/>
            </p:nvSpPr>
            <p:spPr bwMode="auto">
              <a:xfrm>
                <a:off x="81280" y="79000"/>
                <a:ext cx="1460501" cy="86882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defTabSz="910796">
                  <a:buClr>
                    <a:srgbClr val="FFFFFF"/>
                  </a:buClr>
                </a:pPr>
                <a:endParaRPr lang="en-US" sz="13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endParaRPr>
              </a:p>
              <a:p>
                <a:pPr algn="ctr" defTabSz="910796">
                  <a:buClr>
                    <a:srgbClr val="FFFFFF"/>
                  </a:buClr>
                </a:pPr>
                <a:r>
                  <a:rPr lang="en-US" sz="1300" b="1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DSL</a:t>
                </a:r>
                <a:endParaRPr lang="en-US" sz="1700">
                  <a:latin typeface="Arial" charset="0"/>
                  <a:cs typeface="Arial" charset="0"/>
                  <a:sym typeface="Arial" charset="0"/>
                </a:endParaRPr>
              </a:p>
              <a:p>
                <a:pPr algn="ctr" defTabSz="910796">
                  <a:buClr>
                    <a:srgbClr val="FFFFFF"/>
                  </a:buClr>
                </a:pPr>
                <a:r>
                  <a:rPr lang="en-US" sz="1300" b="1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Compiler</a:t>
                </a:r>
                <a:endParaRPr lang="en-US"/>
              </a:p>
            </p:txBody>
          </p:sp>
        </p:grpSp>
        <p:sp>
          <p:nvSpPr>
            <p:cNvPr id="16437" name="Line 53"/>
            <p:cNvSpPr>
              <a:spLocks noChangeShapeType="1"/>
            </p:cNvSpPr>
            <p:nvPr/>
          </p:nvSpPr>
          <p:spPr bwMode="auto">
            <a:xfrm flipH="1">
              <a:off x="758613" y="1618324"/>
              <a:ext cx="2258" cy="300284"/>
            </a:xfrm>
            <a:prstGeom prst="lin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455398"/>
              <a:endParaRPr lang="en-US" sz="1100"/>
            </a:p>
          </p:txBody>
        </p:sp>
        <p:sp>
          <p:nvSpPr>
            <p:cNvPr id="16438" name="Line 54"/>
            <p:cNvSpPr>
              <a:spLocks noChangeShapeType="1"/>
            </p:cNvSpPr>
            <p:nvPr/>
          </p:nvSpPr>
          <p:spPr bwMode="auto">
            <a:xfrm flipV="1">
              <a:off x="973101" y="1629612"/>
              <a:ext cx="1" cy="300286"/>
            </a:xfrm>
            <a:prstGeom prst="lin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455398"/>
              <a:endParaRPr lang="en-US" sz="1100"/>
            </a:p>
          </p:txBody>
        </p:sp>
      </p:grpSp>
      <p:grpSp>
        <p:nvGrpSpPr>
          <p:cNvPr id="16439" name="Group 55"/>
          <p:cNvGrpSpPr>
            <a:grpSpLocks/>
          </p:cNvGrpSpPr>
          <p:nvPr/>
        </p:nvGrpSpPr>
        <p:grpSpPr bwMode="auto">
          <a:xfrm>
            <a:off x="1695525" y="5058370"/>
            <a:ext cx="1289223" cy="947663"/>
            <a:chOff x="0" y="-1"/>
            <a:chExt cx="1833689" cy="1348719"/>
          </a:xfrm>
        </p:grpSpPr>
        <p:pic>
          <p:nvPicPr>
            <p:cNvPr id="16440" name="Picture 56" descr="image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3561"/>
              <a:ext cx="1807" cy="1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6441" name="Picture 57" descr="image6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88" y="0"/>
              <a:ext cx="1612901" cy="1348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pic>
        <p:nvPicPr>
          <p:cNvPr id="16442" name="Picture 58" descr="image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47" y="4959027"/>
            <a:ext cx="1062633" cy="106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443" name="Picture 59" descr="image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890" y="5041626"/>
            <a:ext cx="1500188" cy="90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444" name="Line 60"/>
          <p:cNvSpPr>
            <a:spLocks noChangeShapeType="1"/>
          </p:cNvSpPr>
          <p:nvPr/>
        </p:nvSpPr>
        <p:spPr bwMode="auto">
          <a:xfrm flipH="1">
            <a:off x="2312790" y="2357139"/>
            <a:ext cx="5636865" cy="365001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5398"/>
            <a:endParaRPr lang="en-US" sz="1100"/>
          </a:p>
        </p:txBody>
      </p:sp>
      <p:sp>
        <p:nvSpPr>
          <p:cNvPr id="16445" name="Line 61"/>
          <p:cNvSpPr>
            <a:spLocks noChangeShapeType="1"/>
          </p:cNvSpPr>
          <p:nvPr/>
        </p:nvSpPr>
        <p:spPr bwMode="auto">
          <a:xfrm flipH="1">
            <a:off x="3682380" y="2357139"/>
            <a:ext cx="607219" cy="357188"/>
          </a:xfrm>
          <a:prstGeom prst="line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defTabSz="455398"/>
            <a:endParaRPr lang="en-US" sz="1100"/>
          </a:p>
        </p:txBody>
      </p:sp>
      <p:grpSp>
        <p:nvGrpSpPr>
          <p:cNvPr id="16446" name="Group 62"/>
          <p:cNvGrpSpPr>
            <a:grpSpLocks/>
          </p:cNvGrpSpPr>
          <p:nvPr/>
        </p:nvGrpSpPr>
        <p:grpSpPr bwMode="auto">
          <a:xfrm>
            <a:off x="3071813" y="3500139"/>
            <a:ext cx="1143000" cy="1357313"/>
            <a:chOff x="0" y="0"/>
            <a:chExt cx="1625600" cy="1929898"/>
          </a:xfrm>
        </p:grpSpPr>
        <p:grpSp>
          <p:nvGrpSpPr>
            <p:cNvPr id="16447" name="Group 63"/>
            <p:cNvGrpSpPr>
              <a:grpSpLocks/>
            </p:cNvGrpSpPr>
            <p:nvPr/>
          </p:nvGrpSpPr>
          <p:grpSpPr bwMode="auto">
            <a:xfrm>
              <a:off x="0" y="0"/>
              <a:ext cx="1625600" cy="1618326"/>
              <a:chOff x="0" y="0"/>
              <a:chExt cx="1625600" cy="1618326"/>
            </a:xfrm>
          </p:grpSpPr>
          <p:sp>
            <p:nvSpPr>
              <p:cNvPr id="16448" name="AutoShape 64"/>
              <p:cNvSpPr>
                <a:spLocks/>
              </p:cNvSpPr>
              <p:nvPr/>
            </p:nvSpPr>
            <p:spPr bwMode="auto">
              <a:xfrm>
                <a:off x="0" y="0"/>
                <a:ext cx="1625600" cy="1618326"/>
              </a:xfrm>
              <a:prstGeom prst="roundRect">
                <a:avLst>
                  <a:gd name="adj" fmla="val 11718"/>
                </a:avLst>
              </a:prstGeom>
              <a:gradFill rotWithShape="0">
                <a:gsLst>
                  <a:gs pos="0">
                    <a:srgbClr val="6E70AE"/>
                  </a:gs>
                  <a:gs pos="20001">
                    <a:srgbClr val="6F71AC"/>
                  </a:gs>
                  <a:gs pos="100000">
                    <a:srgbClr val="585A89"/>
                  </a:gs>
                </a:gsLst>
                <a:lin ang="5400000"/>
              </a:gra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defTabSz="910796">
                  <a:buClr>
                    <a:srgbClr val="000000"/>
                  </a:buClr>
                </a:pPr>
                <a:endParaRPr lang="en-US" sz="1700"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16449" name="AutoShape 65"/>
              <p:cNvSpPr>
                <a:spLocks/>
              </p:cNvSpPr>
              <p:nvPr/>
            </p:nvSpPr>
            <p:spPr bwMode="auto">
              <a:xfrm>
                <a:off x="81279" y="79000"/>
                <a:ext cx="1460501" cy="86882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defTabSz="910796">
                  <a:buClr>
                    <a:srgbClr val="FFFFFF"/>
                  </a:buClr>
                </a:pPr>
                <a:endParaRPr lang="en-US" sz="13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endParaRPr>
              </a:p>
              <a:p>
                <a:pPr algn="ctr" defTabSz="910796">
                  <a:buClr>
                    <a:srgbClr val="FFFFFF"/>
                  </a:buClr>
                </a:pPr>
                <a:r>
                  <a:rPr lang="en-US" sz="1300" b="1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DSL</a:t>
                </a:r>
                <a:endParaRPr lang="en-US" sz="1700">
                  <a:latin typeface="Arial" charset="0"/>
                  <a:cs typeface="Arial" charset="0"/>
                  <a:sym typeface="Arial" charset="0"/>
                </a:endParaRPr>
              </a:p>
              <a:p>
                <a:pPr algn="ctr" defTabSz="910796">
                  <a:buClr>
                    <a:srgbClr val="FFFFFF"/>
                  </a:buClr>
                </a:pPr>
                <a:r>
                  <a:rPr lang="en-US" sz="1300" b="1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Compiler</a:t>
                </a:r>
                <a:endParaRPr lang="en-US"/>
              </a:p>
            </p:txBody>
          </p:sp>
        </p:grpSp>
        <p:sp>
          <p:nvSpPr>
            <p:cNvPr id="16450" name="Line 66"/>
            <p:cNvSpPr>
              <a:spLocks noChangeShapeType="1"/>
            </p:cNvSpPr>
            <p:nvPr/>
          </p:nvSpPr>
          <p:spPr bwMode="auto">
            <a:xfrm flipH="1">
              <a:off x="758613" y="1618325"/>
              <a:ext cx="2258" cy="300283"/>
            </a:xfrm>
            <a:prstGeom prst="lin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455398"/>
              <a:endParaRPr lang="en-US" sz="1100"/>
            </a:p>
          </p:txBody>
        </p:sp>
        <p:sp>
          <p:nvSpPr>
            <p:cNvPr id="16451" name="Line 67"/>
            <p:cNvSpPr>
              <a:spLocks noChangeShapeType="1"/>
            </p:cNvSpPr>
            <p:nvPr/>
          </p:nvSpPr>
          <p:spPr bwMode="auto">
            <a:xfrm flipV="1">
              <a:off x="973101" y="1629612"/>
              <a:ext cx="1" cy="300286"/>
            </a:xfrm>
            <a:prstGeom prst="lin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455398"/>
              <a:endParaRPr lang="en-US" sz="1100"/>
            </a:p>
          </p:txBody>
        </p:sp>
      </p:grpSp>
      <p:grpSp>
        <p:nvGrpSpPr>
          <p:cNvPr id="16452" name="Group 68"/>
          <p:cNvGrpSpPr>
            <a:grpSpLocks/>
          </p:cNvGrpSpPr>
          <p:nvPr/>
        </p:nvGrpSpPr>
        <p:grpSpPr bwMode="auto">
          <a:xfrm>
            <a:off x="4520654" y="3500139"/>
            <a:ext cx="1143000" cy="1357313"/>
            <a:chOff x="0" y="0"/>
            <a:chExt cx="1625600" cy="1929898"/>
          </a:xfrm>
        </p:grpSpPr>
        <p:grpSp>
          <p:nvGrpSpPr>
            <p:cNvPr id="16453" name="Group 69"/>
            <p:cNvGrpSpPr>
              <a:grpSpLocks/>
            </p:cNvGrpSpPr>
            <p:nvPr/>
          </p:nvGrpSpPr>
          <p:grpSpPr bwMode="auto">
            <a:xfrm>
              <a:off x="0" y="0"/>
              <a:ext cx="1625600" cy="1618326"/>
              <a:chOff x="0" y="0"/>
              <a:chExt cx="1625600" cy="1618326"/>
            </a:xfrm>
          </p:grpSpPr>
          <p:sp>
            <p:nvSpPr>
              <p:cNvPr id="16454" name="AutoShape 70"/>
              <p:cNvSpPr>
                <a:spLocks/>
              </p:cNvSpPr>
              <p:nvPr/>
            </p:nvSpPr>
            <p:spPr bwMode="auto">
              <a:xfrm>
                <a:off x="0" y="0"/>
                <a:ext cx="1625600" cy="1618326"/>
              </a:xfrm>
              <a:prstGeom prst="roundRect">
                <a:avLst>
                  <a:gd name="adj" fmla="val 11718"/>
                </a:avLst>
              </a:prstGeom>
              <a:gradFill rotWithShape="0">
                <a:gsLst>
                  <a:gs pos="0">
                    <a:srgbClr val="6E70AE"/>
                  </a:gs>
                  <a:gs pos="20001">
                    <a:srgbClr val="6F71AC"/>
                  </a:gs>
                  <a:gs pos="100000">
                    <a:srgbClr val="585A89"/>
                  </a:gs>
                </a:gsLst>
                <a:lin ang="5400000"/>
              </a:gra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defTabSz="910796">
                  <a:buClr>
                    <a:srgbClr val="000000"/>
                  </a:buClr>
                </a:pPr>
                <a:endParaRPr lang="en-US" sz="1700"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16455" name="AutoShape 71"/>
              <p:cNvSpPr>
                <a:spLocks/>
              </p:cNvSpPr>
              <p:nvPr/>
            </p:nvSpPr>
            <p:spPr bwMode="auto">
              <a:xfrm>
                <a:off x="81280" y="79000"/>
                <a:ext cx="1460501" cy="86882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defTabSz="910796">
                  <a:buClr>
                    <a:srgbClr val="FFFFFF"/>
                  </a:buClr>
                </a:pPr>
                <a:endParaRPr lang="en-US" sz="13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endParaRPr>
              </a:p>
              <a:p>
                <a:pPr algn="ctr" defTabSz="910796">
                  <a:buClr>
                    <a:srgbClr val="FFFFFF"/>
                  </a:buClr>
                </a:pPr>
                <a:r>
                  <a:rPr lang="en-US" sz="1300" b="1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DSL</a:t>
                </a:r>
                <a:endParaRPr lang="en-US" sz="1700">
                  <a:latin typeface="Arial" charset="0"/>
                  <a:cs typeface="Arial" charset="0"/>
                  <a:sym typeface="Arial" charset="0"/>
                </a:endParaRPr>
              </a:p>
              <a:p>
                <a:pPr algn="ctr" defTabSz="910796">
                  <a:buClr>
                    <a:srgbClr val="FFFFFF"/>
                  </a:buClr>
                </a:pPr>
                <a:r>
                  <a:rPr lang="en-US" sz="1300" b="1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Compiler</a:t>
                </a:r>
                <a:endParaRPr lang="en-US"/>
              </a:p>
            </p:txBody>
          </p:sp>
        </p:grpSp>
        <p:sp>
          <p:nvSpPr>
            <p:cNvPr id="16456" name="Line 72"/>
            <p:cNvSpPr>
              <a:spLocks noChangeShapeType="1"/>
            </p:cNvSpPr>
            <p:nvPr/>
          </p:nvSpPr>
          <p:spPr bwMode="auto">
            <a:xfrm flipH="1">
              <a:off x="758614" y="1618325"/>
              <a:ext cx="2258" cy="300283"/>
            </a:xfrm>
            <a:prstGeom prst="lin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455398"/>
              <a:endParaRPr lang="en-US" sz="1100"/>
            </a:p>
          </p:txBody>
        </p:sp>
        <p:sp>
          <p:nvSpPr>
            <p:cNvPr id="16457" name="Line 73"/>
            <p:cNvSpPr>
              <a:spLocks noChangeShapeType="1"/>
            </p:cNvSpPr>
            <p:nvPr/>
          </p:nvSpPr>
          <p:spPr bwMode="auto">
            <a:xfrm flipV="1">
              <a:off x="973101" y="1629612"/>
              <a:ext cx="1" cy="300286"/>
            </a:xfrm>
            <a:prstGeom prst="lin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455398"/>
              <a:endParaRPr lang="en-US" sz="1100"/>
            </a:p>
          </p:txBody>
        </p:sp>
      </p:grpSp>
      <p:grpSp>
        <p:nvGrpSpPr>
          <p:cNvPr id="16458" name="Group 74"/>
          <p:cNvGrpSpPr>
            <a:grpSpLocks/>
          </p:cNvGrpSpPr>
          <p:nvPr/>
        </p:nvGrpSpPr>
        <p:grpSpPr bwMode="auto">
          <a:xfrm>
            <a:off x="6120185" y="3500139"/>
            <a:ext cx="1143000" cy="1357313"/>
            <a:chOff x="0" y="0"/>
            <a:chExt cx="1625600" cy="1929898"/>
          </a:xfrm>
        </p:grpSpPr>
        <p:grpSp>
          <p:nvGrpSpPr>
            <p:cNvPr id="16459" name="Group 75"/>
            <p:cNvGrpSpPr>
              <a:grpSpLocks/>
            </p:cNvGrpSpPr>
            <p:nvPr/>
          </p:nvGrpSpPr>
          <p:grpSpPr bwMode="auto">
            <a:xfrm>
              <a:off x="0" y="0"/>
              <a:ext cx="1625600" cy="1618326"/>
              <a:chOff x="0" y="0"/>
              <a:chExt cx="1625600" cy="1618326"/>
            </a:xfrm>
          </p:grpSpPr>
          <p:sp>
            <p:nvSpPr>
              <p:cNvPr id="16460" name="AutoShape 76"/>
              <p:cNvSpPr>
                <a:spLocks/>
              </p:cNvSpPr>
              <p:nvPr/>
            </p:nvSpPr>
            <p:spPr bwMode="auto">
              <a:xfrm>
                <a:off x="0" y="0"/>
                <a:ext cx="1625600" cy="1618326"/>
              </a:xfrm>
              <a:prstGeom prst="roundRect">
                <a:avLst>
                  <a:gd name="adj" fmla="val 11718"/>
                </a:avLst>
              </a:prstGeom>
              <a:gradFill rotWithShape="0">
                <a:gsLst>
                  <a:gs pos="0">
                    <a:srgbClr val="6E70AE"/>
                  </a:gs>
                  <a:gs pos="20001">
                    <a:srgbClr val="6F71AC"/>
                  </a:gs>
                  <a:gs pos="100000">
                    <a:srgbClr val="585A89"/>
                  </a:gs>
                </a:gsLst>
                <a:lin ang="5400000"/>
              </a:gra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defTabSz="910796">
                  <a:buClr>
                    <a:srgbClr val="000000"/>
                  </a:buClr>
                </a:pPr>
                <a:endParaRPr lang="en-US" sz="1700"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16461" name="AutoShape 77"/>
              <p:cNvSpPr>
                <a:spLocks/>
              </p:cNvSpPr>
              <p:nvPr/>
            </p:nvSpPr>
            <p:spPr bwMode="auto">
              <a:xfrm>
                <a:off x="81279" y="79000"/>
                <a:ext cx="1460501" cy="86882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defTabSz="910796">
                  <a:buClr>
                    <a:srgbClr val="FFFFFF"/>
                  </a:buClr>
                </a:pPr>
                <a:endParaRPr lang="en-US" sz="13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endParaRPr>
              </a:p>
              <a:p>
                <a:pPr algn="ctr" defTabSz="910796">
                  <a:buClr>
                    <a:srgbClr val="FFFFFF"/>
                  </a:buClr>
                </a:pPr>
                <a:r>
                  <a:rPr lang="en-US" sz="1300" b="1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DSL</a:t>
                </a:r>
                <a:endParaRPr lang="en-US" sz="1700">
                  <a:latin typeface="Arial" charset="0"/>
                  <a:cs typeface="Arial" charset="0"/>
                  <a:sym typeface="Arial" charset="0"/>
                </a:endParaRPr>
              </a:p>
              <a:p>
                <a:pPr algn="ctr" defTabSz="910796">
                  <a:buClr>
                    <a:srgbClr val="FFFFFF"/>
                  </a:buClr>
                </a:pPr>
                <a:r>
                  <a:rPr lang="en-US" sz="1300" b="1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Compiler</a:t>
                </a:r>
                <a:endParaRPr lang="en-US"/>
              </a:p>
            </p:txBody>
          </p:sp>
        </p:grpSp>
        <p:sp>
          <p:nvSpPr>
            <p:cNvPr id="16462" name="Line 78"/>
            <p:cNvSpPr>
              <a:spLocks noChangeShapeType="1"/>
            </p:cNvSpPr>
            <p:nvPr/>
          </p:nvSpPr>
          <p:spPr bwMode="auto">
            <a:xfrm flipH="1">
              <a:off x="758613" y="1618325"/>
              <a:ext cx="2258" cy="300283"/>
            </a:xfrm>
            <a:prstGeom prst="lin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455398"/>
              <a:endParaRPr lang="en-US" sz="1100"/>
            </a:p>
          </p:txBody>
        </p:sp>
        <p:sp>
          <p:nvSpPr>
            <p:cNvPr id="16463" name="Line 79"/>
            <p:cNvSpPr>
              <a:spLocks noChangeShapeType="1"/>
            </p:cNvSpPr>
            <p:nvPr/>
          </p:nvSpPr>
          <p:spPr bwMode="auto">
            <a:xfrm flipV="1">
              <a:off x="973101" y="1629612"/>
              <a:ext cx="1" cy="300286"/>
            </a:xfrm>
            <a:prstGeom prst="lin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455398"/>
              <a:endParaRPr lang="en-US" sz="1100"/>
            </a:p>
          </p:txBody>
        </p:sp>
      </p:grpSp>
      <p:grpSp>
        <p:nvGrpSpPr>
          <p:cNvPr id="16464" name="Group 80"/>
          <p:cNvGrpSpPr>
            <a:grpSpLocks/>
          </p:cNvGrpSpPr>
          <p:nvPr/>
        </p:nvGrpSpPr>
        <p:grpSpPr bwMode="auto">
          <a:xfrm>
            <a:off x="7720831" y="3500139"/>
            <a:ext cx="1143000" cy="1357313"/>
            <a:chOff x="0" y="0"/>
            <a:chExt cx="1625600" cy="1929898"/>
          </a:xfrm>
        </p:grpSpPr>
        <p:grpSp>
          <p:nvGrpSpPr>
            <p:cNvPr id="16465" name="Group 81"/>
            <p:cNvGrpSpPr>
              <a:grpSpLocks/>
            </p:cNvGrpSpPr>
            <p:nvPr/>
          </p:nvGrpSpPr>
          <p:grpSpPr bwMode="auto">
            <a:xfrm>
              <a:off x="0" y="0"/>
              <a:ext cx="1625600" cy="1618326"/>
              <a:chOff x="0" y="0"/>
              <a:chExt cx="1625600" cy="1618326"/>
            </a:xfrm>
          </p:grpSpPr>
          <p:sp>
            <p:nvSpPr>
              <p:cNvPr id="16466" name="AutoShape 82"/>
              <p:cNvSpPr>
                <a:spLocks/>
              </p:cNvSpPr>
              <p:nvPr/>
            </p:nvSpPr>
            <p:spPr bwMode="auto">
              <a:xfrm>
                <a:off x="0" y="0"/>
                <a:ext cx="1625600" cy="1618326"/>
              </a:xfrm>
              <a:prstGeom prst="roundRect">
                <a:avLst>
                  <a:gd name="adj" fmla="val 11718"/>
                </a:avLst>
              </a:prstGeom>
              <a:gradFill rotWithShape="0">
                <a:gsLst>
                  <a:gs pos="0">
                    <a:srgbClr val="6E70AE"/>
                  </a:gs>
                  <a:gs pos="20001">
                    <a:srgbClr val="6F71AC"/>
                  </a:gs>
                  <a:gs pos="100000">
                    <a:srgbClr val="585A89"/>
                  </a:gs>
                </a:gsLst>
                <a:lin ang="5400000"/>
              </a:gra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defTabSz="910796">
                  <a:buClr>
                    <a:srgbClr val="000000"/>
                  </a:buClr>
                </a:pPr>
                <a:endParaRPr lang="en-US" sz="1700"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16467" name="AutoShape 83"/>
              <p:cNvSpPr>
                <a:spLocks/>
              </p:cNvSpPr>
              <p:nvPr/>
            </p:nvSpPr>
            <p:spPr bwMode="auto">
              <a:xfrm>
                <a:off x="81279" y="79000"/>
                <a:ext cx="1460501" cy="86882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/>
              <a:lstStyle/>
              <a:p>
                <a:pPr algn="ctr" defTabSz="910796">
                  <a:buClr>
                    <a:srgbClr val="FFFFFF"/>
                  </a:buClr>
                </a:pPr>
                <a:endParaRPr lang="en-US" sz="1300" b="1">
                  <a:solidFill>
                    <a:srgbClr val="FFFFFF"/>
                  </a:solidFill>
                  <a:latin typeface="Arial" charset="0"/>
                  <a:cs typeface="Arial" charset="0"/>
                  <a:sym typeface="Arial" charset="0"/>
                </a:endParaRPr>
              </a:p>
              <a:p>
                <a:pPr algn="ctr" defTabSz="910796">
                  <a:buClr>
                    <a:srgbClr val="FFFFFF"/>
                  </a:buClr>
                </a:pPr>
                <a:r>
                  <a:rPr lang="en-US" sz="1300" b="1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DSL</a:t>
                </a:r>
                <a:endParaRPr lang="en-US" sz="1700">
                  <a:latin typeface="Arial" charset="0"/>
                  <a:cs typeface="Arial" charset="0"/>
                  <a:sym typeface="Arial" charset="0"/>
                </a:endParaRPr>
              </a:p>
              <a:p>
                <a:pPr algn="ctr" defTabSz="910796">
                  <a:buClr>
                    <a:srgbClr val="FFFFFF"/>
                  </a:buClr>
                </a:pPr>
                <a:r>
                  <a:rPr lang="en-US" sz="1300" b="1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Compiler</a:t>
                </a:r>
                <a:endParaRPr lang="en-US"/>
              </a:p>
            </p:txBody>
          </p:sp>
        </p:grpSp>
        <p:sp>
          <p:nvSpPr>
            <p:cNvPr id="16468" name="Line 84"/>
            <p:cNvSpPr>
              <a:spLocks noChangeShapeType="1"/>
            </p:cNvSpPr>
            <p:nvPr/>
          </p:nvSpPr>
          <p:spPr bwMode="auto">
            <a:xfrm flipH="1">
              <a:off x="866986" y="1618325"/>
              <a:ext cx="2258" cy="300283"/>
            </a:xfrm>
            <a:prstGeom prst="lin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455398"/>
              <a:endParaRPr lang="en-US" sz="1100"/>
            </a:p>
          </p:txBody>
        </p:sp>
        <p:sp>
          <p:nvSpPr>
            <p:cNvPr id="16469" name="Line 85"/>
            <p:cNvSpPr>
              <a:spLocks noChangeShapeType="1"/>
            </p:cNvSpPr>
            <p:nvPr/>
          </p:nvSpPr>
          <p:spPr bwMode="auto">
            <a:xfrm flipV="1">
              <a:off x="1081474" y="1629612"/>
              <a:ext cx="1" cy="300286"/>
            </a:xfrm>
            <a:prstGeom prst="lin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/>
            <a:lstStyle/>
            <a:p>
              <a:pPr defTabSz="455398"/>
              <a:endParaRPr lang="en-US" sz="1100"/>
            </a:p>
          </p:txBody>
        </p:sp>
      </p:grpSp>
      <p:pic>
        <p:nvPicPr>
          <p:cNvPr id="16470" name="Picture 86" descr="image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36" y="5153247"/>
            <a:ext cx="1543720" cy="75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6471" name="AutoShape 87"/>
          <p:cNvSpPr>
            <a:spLocks/>
          </p:cNvSpPr>
          <p:nvPr/>
        </p:nvSpPr>
        <p:spPr bwMode="auto">
          <a:xfrm>
            <a:off x="7849195" y="5072880"/>
            <a:ext cx="892969" cy="892969"/>
          </a:xfrm>
          <a:prstGeom prst="roundRect">
            <a:avLst>
              <a:gd name="adj" fmla="val 15000"/>
            </a:avLst>
          </a:prstGeom>
          <a:gradFill rotWithShape="0">
            <a:gsLst>
              <a:gs pos="0">
                <a:srgbClr val="808785"/>
              </a:gs>
              <a:gs pos="100000">
                <a:srgbClr val="58596B"/>
              </a:gs>
            </a:gsLst>
            <a:lin ang="5400000"/>
          </a:gradFill>
          <a:ln w="254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8" tIns="26788" rIns="26788" bIns="26788"/>
          <a:lstStyle/>
          <a:p>
            <a:pPr defTabSz="910796">
              <a:buClr>
                <a:srgbClr val="000000"/>
              </a:buClr>
            </a:pPr>
            <a:r>
              <a:rPr lang="en-US" sz="17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New  </a:t>
            </a:r>
            <a:br>
              <a:rPr lang="en-US" sz="17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sz="17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  Arch.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627888"/>
            <a:ext cx="8077200" cy="667512"/>
          </a:xfrm>
        </p:spPr>
        <p:txBody>
          <a:bodyPr/>
          <a:lstStyle/>
          <a:p>
            <a:r>
              <a:rPr lang="en-US" dirty="0" smtClean="0">
                <a:sym typeface="Bebas Neue" charset="0"/>
              </a:rPr>
              <a:t>High Performance Domain-Specific </a:t>
            </a:r>
            <a:r>
              <a:rPr lang="en-US" dirty="0">
                <a:sym typeface="Bebas Neue" charset="0"/>
              </a:rPr>
              <a:t>L</a:t>
            </a:r>
            <a:r>
              <a:rPr lang="en-US" dirty="0" smtClean="0">
                <a:sym typeface="Bebas Neue" charset="0"/>
              </a:rPr>
              <a:t>anguages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228490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ffectLst/>
              </a:rPr>
              <a:t>HP DSLs Will Be Practical</a:t>
            </a:r>
            <a:endParaRPr lang="en-US" dirty="0">
              <a:effectLst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0"/>
            <a:ext cx="8458200" cy="50292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en-US" sz="2800" b="1" dirty="0" smtClean="0"/>
              <a:t>Embedded DSLs</a:t>
            </a:r>
            <a:endParaRPr lang="en-US" sz="2800" b="1" dirty="0" smtClean="0"/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400" dirty="0" smtClean="0"/>
              <a:t>Flexible embedding languages: </a:t>
            </a:r>
            <a:r>
              <a:rPr lang="en-US" sz="2400" dirty="0" err="1" smtClean="0"/>
              <a:t>Scala</a:t>
            </a:r>
            <a:r>
              <a:rPr lang="en-US" sz="2400" dirty="0" smtClean="0"/>
              <a:t>, F#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400" dirty="0" err="1"/>
              <a:t>Metaprogramming</a:t>
            </a:r>
            <a:r>
              <a:rPr lang="en-US" sz="2400" dirty="0"/>
              <a:t> (aka staging</a:t>
            </a:r>
            <a:r>
              <a:rPr lang="en-US" sz="2400" dirty="0" smtClean="0"/>
              <a:t>)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400" dirty="0" smtClean="0"/>
              <a:t>Blurring line between libraries and languages</a:t>
            </a:r>
            <a:endParaRPr lang="en-US" sz="2400" dirty="0"/>
          </a:p>
          <a:p>
            <a:pPr marL="457200" lvl="1" indent="0">
              <a:lnSpc>
                <a:spcPct val="110000"/>
              </a:lnSpc>
              <a:buNone/>
            </a:pPr>
            <a:endParaRPr lang="en-US" sz="2400" dirty="0" smtClean="0"/>
          </a:p>
          <a:p>
            <a:pPr marL="457200" lvl="1" indent="0">
              <a:lnSpc>
                <a:spcPct val="110000"/>
              </a:lnSpc>
              <a:buNone/>
            </a:pPr>
            <a:endParaRPr lang="en-US" sz="2400" dirty="0"/>
          </a:p>
          <a:p>
            <a:pPr marL="0" indent="0">
              <a:lnSpc>
                <a:spcPct val="110000"/>
              </a:lnSpc>
              <a:buNone/>
            </a:pPr>
            <a:r>
              <a:rPr lang="en-US" sz="2800" b="1" dirty="0" smtClean="0"/>
              <a:t>DSL Frameworks</a:t>
            </a:r>
            <a:endParaRPr lang="en-US" sz="2800" b="1" dirty="0" smtClean="0"/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400" dirty="0" smtClean="0"/>
              <a:t>Support domain specific optimizations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400" dirty="0" smtClean="0"/>
              <a:t>Support parallelism and locality optimizations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400" dirty="0" smtClean="0">
                <a:sym typeface="Wingdings"/>
              </a:rPr>
              <a:t>Multiple </a:t>
            </a:r>
            <a:r>
              <a:rPr lang="en-US" sz="2400" dirty="0" err="1" smtClean="0">
                <a:sym typeface="Wingdings"/>
              </a:rPr>
              <a:t>backends</a:t>
            </a:r>
            <a:endParaRPr lang="en-US" sz="2400" dirty="0" smtClean="0">
              <a:sym typeface="Wingdings"/>
            </a:endParaRPr>
          </a:p>
          <a:p>
            <a:pPr marL="457200" lvl="1" indent="0">
              <a:lnSpc>
                <a:spcPct val="110000"/>
              </a:lnSpc>
              <a:buNone/>
            </a:pPr>
            <a:r>
              <a:rPr lang="en-US" sz="2400" dirty="0" smtClean="0">
                <a:sym typeface="Wingdings"/>
              </a:rPr>
              <a:t>e.g. </a:t>
            </a:r>
            <a:r>
              <a:rPr lang="en-US" sz="2400" dirty="0" err="1" smtClean="0">
                <a:sym typeface="Wingdings"/>
              </a:rPr>
              <a:t>Spoofax</a:t>
            </a:r>
            <a:r>
              <a:rPr lang="en-US" sz="2400" dirty="0" smtClean="0">
                <a:sym typeface="Wingdings"/>
              </a:rPr>
              <a:t>, Rose, </a:t>
            </a:r>
            <a:r>
              <a:rPr lang="en-US" sz="2400" dirty="0" err="1" smtClean="0">
                <a:sym typeface="Wingdings"/>
              </a:rPr>
              <a:t>Delite</a:t>
            </a:r>
            <a:r>
              <a:rPr lang="en-US" sz="2400" dirty="0" smtClean="0">
                <a:sym typeface="Wingdings"/>
              </a:rPr>
              <a:t>, Terra/</a:t>
            </a:r>
            <a:r>
              <a:rPr lang="en-US" sz="2400" dirty="0" err="1" smtClean="0">
                <a:sym typeface="Wingdings"/>
              </a:rPr>
              <a:t>Lua</a:t>
            </a:r>
            <a:endParaRPr lang="en-US" sz="2400" dirty="0" smtClean="0">
              <a:sym typeface="Wingdings"/>
            </a:endParaRPr>
          </a:p>
          <a:p>
            <a:pPr marL="457200" lvl="1" indent="0">
              <a:lnSpc>
                <a:spcPct val="110000"/>
              </a:lnSpc>
              <a:buNone/>
            </a:pPr>
            <a:endParaRPr lang="en-US" sz="2400" dirty="0">
              <a:sym typeface="Wingdings"/>
            </a:endParaRPr>
          </a:p>
        </p:txBody>
      </p:sp>
    </p:spTree>
    <p:extLst>
      <p:ext uri="{BB962C8B-B14F-4D97-AF65-F5344CB8AC3E}">
        <p14:creationId xmlns:p14="http://schemas.microsoft.com/office/powerpoint/2010/main" val="8929177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600" y="0"/>
            <a:ext cx="587828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554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153400" cy="58674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>
                <a:solidFill>
                  <a:srgbClr val="008000"/>
                </a:solidFill>
                <a:latin typeface="Helvetica Neue"/>
                <a:cs typeface="Helvetica Neue"/>
              </a:rPr>
              <a:t>Specialized systems are </a:t>
            </a:r>
          </a:p>
          <a:p>
            <a:pPr marL="0" indent="0">
              <a:buNone/>
            </a:pPr>
            <a:endParaRPr lang="en-US" sz="4400" dirty="0" smtClean="0">
              <a:solidFill>
                <a:srgbClr val="008000"/>
              </a:solidFill>
              <a:latin typeface="Helvetica Neue"/>
              <a:cs typeface="Helvetica Neue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008000"/>
                </a:solidFill>
                <a:latin typeface="Helvetica Neue"/>
                <a:cs typeface="Helvetica Neue"/>
              </a:rPr>
              <a:t>	</a:t>
            </a:r>
            <a:r>
              <a:rPr lang="en-US" sz="4400" dirty="0" smtClean="0">
                <a:solidFill>
                  <a:srgbClr val="008000"/>
                </a:solidFill>
                <a:latin typeface="Helvetica Neue"/>
                <a:ea typeface="Wingdings"/>
                <a:cs typeface="Helvetica Neue"/>
                <a:sym typeface="Wingdings"/>
              </a:rPr>
              <a:t></a:t>
            </a:r>
            <a:r>
              <a:rPr lang="en-US" sz="4400" i="1" dirty="0">
                <a:solidFill>
                  <a:srgbClr val="008000"/>
                </a:solidFill>
                <a:latin typeface="Helvetica Neue"/>
                <a:cs typeface="Helvetica Neue"/>
                <a:sym typeface="Wingdings"/>
              </a:rPr>
              <a:t> </a:t>
            </a:r>
            <a:r>
              <a:rPr lang="en-US" sz="4400" i="1" dirty="0" smtClean="0">
                <a:solidFill>
                  <a:srgbClr val="008000"/>
                </a:solidFill>
                <a:latin typeface="Helvetica Neue"/>
                <a:cs typeface="Helvetica Neue"/>
              </a:rPr>
              <a:t>Inevitable</a:t>
            </a:r>
          </a:p>
          <a:p>
            <a:pPr marL="0" indent="0">
              <a:buNone/>
            </a:pPr>
            <a:endParaRPr lang="en-US" sz="4400" dirty="0" smtClean="0">
              <a:solidFill>
                <a:srgbClr val="008000"/>
              </a:solidFill>
              <a:latin typeface="Helvetica Neue"/>
              <a:cs typeface="Helvetica Neue"/>
            </a:endParaRPr>
          </a:p>
          <a:p>
            <a:pPr marL="0" indent="0">
              <a:buNone/>
            </a:pPr>
            <a:r>
              <a:rPr lang="en-US" sz="4400" i="1" dirty="0" smtClean="0">
                <a:solidFill>
                  <a:srgbClr val="008000"/>
                </a:solidFill>
                <a:latin typeface="Helvetica Neue"/>
                <a:cs typeface="Helvetica Neue"/>
              </a:rPr>
              <a:t>	</a:t>
            </a:r>
            <a:r>
              <a:rPr lang="en-US" sz="4400" dirty="0">
                <a:solidFill>
                  <a:srgbClr val="008000"/>
                </a:solidFill>
                <a:latin typeface="Helvetica Neue"/>
                <a:ea typeface="Wingdings"/>
                <a:cs typeface="Helvetica Neue"/>
                <a:sym typeface="Wingdings"/>
              </a:rPr>
              <a:t></a:t>
            </a:r>
            <a:r>
              <a:rPr lang="en-US" sz="4400" i="1" dirty="0">
                <a:solidFill>
                  <a:srgbClr val="008000"/>
                </a:solidFill>
                <a:latin typeface="Helvetica Neue"/>
                <a:cs typeface="Helvetica Neue"/>
                <a:sym typeface="Wingdings"/>
              </a:rPr>
              <a:t> </a:t>
            </a:r>
            <a:r>
              <a:rPr lang="en-US" sz="4400" i="1" dirty="0" smtClean="0">
                <a:solidFill>
                  <a:srgbClr val="008000"/>
                </a:solidFill>
                <a:latin typeface="Helvetica Neue"/>
                <a:cs typeface="Helvetica Neue"/>
              </a:rPr>
              <a:t>Already the norm</a:t>
            </a:r>
            <a:endParaRPr lang="en-US" sz="4400" i="1" dirty="0">
              <a:solidFill>
                <a:srgbClr val="008000"/>
              </a:solidFill>
              <a:latin typeface="Helvetica Neue"/>
              <a:cs typeface="Helvetica Neue"/>
            </a:endParaRPr>
          </a:p>
          <a:p>
            <a:pPr marL="0" indent="0">
              <a:buNone/>
            </a:pPr>
            <a:endParaRPr lang="en-US" sz="4400" dirty="0" smtClean="0">
              <a:solidFill>
                <a:srgbClr val="008000"/>
              </a:solidFill>
              <a:latin typeface="Helvetica Neue"/>
              <a:cs typeface="Helvetica Neue"/>
            </a:endParaRPr>
          </a:p>
          <a:p>
            <a:pPr marL="0" indent="0">
              <a:buNone/>
            </a:pPr>
            <a:r>
              <a:rPr lang="en-US" sz="4400" i="1" dirty="0" smtClean="0">
                <a:solidFill>
                  <a:srgbClr val="008000"/>
                </a:solidFill>
                <a:latin typeface="Helvetica Neue"/>
                <a:cs typeface="Helvetica Neue"/>
              </a:rPr>
              <a:t>	</a:t>
            </a:r>
            <a:r>
              <a:rPr lang="en-US" sz="4400" dirty="0">
                <a:solidFill>
                  <a:schemeClr val="bg2"/>
                </a:solidFill>
                <a:ea typeface="Wingdings"/>
                <a:sym typeface="Wingdings"/>
              </a:rPr>
              <a:t></a:t>
            </a:r>
            <a:r>
              <a:rPr lang="en-US" sz="4400" i="1" dirty="0">
                <a:solidFill>
                  <a:schemeClr val="bg2"/>
                </a:solidFill>
                <a:sym typeface="Wingdings"/>
              </a:rPr>
              <a:t> </a:t>
            </a:r>
            <a:r>
              <a:rPr lang="en-US" sz="4400" i="1" dirty="0">
                <a:solidFill>
                  <a:schemeClr val="bg2"/>
                </a:solidFill>
              </a:rPr>
              <a:t>Practical</a:t>
            </a:r>
          </a:p>
          <a:p>
            <a:pPr marL="0" indent="0">
              <a:buNone/>
            </a:pPr>
            <a:endParaRPr lang="en-US" sz="4400" i="1" dirty="0" smtClean="0">
              <a:solidFill>
                <a:srgbClr val="008000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41128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>
            <a:spLocks/>
          </p:cNvSpPr>
          <p:nvPr/>
        </p:nvSpPr>
        <p:spPr bwMode="auto">
          <a:xfrm>
            <a:off x="526852" y="3124200"/>
            <a:ext cx="8617148" cy="8304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410730"/>
            <a:endParaRPr lang="en-US" dirty="0"/>
          </a:p>
        </p:txBody>
      </p:sp>
      <p:pic>
        <p:nvPicPr>
          <p:cNvPr id="12291" name="Picture 3" descr="dropped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866429"/>
            <a:ext cx="2215679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292" name="Picture 4" descr="dropped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908" y="2053828"/>
            <a:ext cx="1856259" cy="115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293" name="Picture 5" descr="dropped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680" y="4009431"/>
            <a:ext cx="1914302" cy="107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2294" name="Picture 6" descr="dropped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266" y="3455789"/>
            <a:ext cx="2250281" cy="9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ym typeface="Bebas Neue" charset="0"/>
              </a:rPr>
              <a:t>Heterogeneous parallelism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37555"/>
      </p:ext>
    </p:extLst>
  </p:cSld>
  <p:clrMapOvr>
    <a:masterClrMapping/>
  </p:clrMapOvr>
  <p:transition xmlns:p14="http://schemas.microsoft.com/office/powerpoint/2010/main">
    <p:push dir="u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/>
          </p:cNvSpPr>
          <p:nvPr/>
        </p:nvSpPr>
        <p:spPr bwMode="auto">
          <a:xfrm>
            <a:off x="8388325" y="6259712"/>
            <a:ext cx="248915" cy="2176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r" defTabSz="410730"/>
            <a:fld id="{7DEBCBC4-32F2-9243-B594-B7A6945D555B}" type="slidenum">
              <a:rPr lang="en-US" sz="1100">
                <a:solidFill>
                  <a:srgbClr val="314864"/>
                </a:solidFill>
                <a:latin typeface="Bemio" charset="0"/>
                <a:cs typeface="Bemio" charset="0"/>
                <a:sym typeface="Bemio" charset="0"/>
              </a:rPr>
              <a:pPr algn="r" defTabSz="410730"/>
              <a:t>4</a:t>
            </a:fld>
            <a:endParaRPr lang="en-US"/>
          </a:p>
        </p:txBody>
      </p:sp>
      <p:sp>
        <p:nvSpPr>
          <p:cNvPr id="14339" name="AutoShape 3"/>
          <p:cNvSpPr>
            <a:spLocks/>
          </p:cNvSpPr>
          <p:nvPr/>
        </p:nvSpPr>
        <p:spPr bwMode="auto">
          <a:xfrm>
            <a:off x="1701106" y="5081439"/>
            <a:ext cx="7188398" cy="1319361"/>
          </a:xfrm>
          <a:prstGeom prst="roundRect">
            <a:avLst>
              <a:gd name="adj" fmla="val 11718"/>
            </a:avLst>
          </a:prstGeom>
          <a:gradFill rotWithShape="0">
            <a:gsLst>
              <a:gs pos="0">
                <a:srgbClr val="929292"/>
              </a:gs>
              <a:gs pos="100000">
                <a:srgbClr val="58596B"/>
              </a:gs>
            </a:gsLst>
            <a:lin ang="5400000"/>
          </a:gradFill>
          <a:ln>
            <a:noFill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5375"/>
            <a:endParaRPr lang="en-US" sz="1100"/>
          </a:p>
        </p:txBody>
      </p:sp>
      <p:grpSp>
        <p:nvGrpSpPr>
          <p:cNvPr id="14340" name="Group 4"/>
          <p:cNvGrpSpPr>
            <a:grpSpLocks/>
          </p:cNvGrpSpPr>
          <p:nvPr/>
        </p:nvGrpSpPr>
        <p:grpSpPr bwMode="auto">
          <a:xfrm>
            <a:off x="1806031" y="1937073"/>
            <a:ext cx="6914927" cy="578197"/>
            <a:chOff x="0" y="0"/>
            <a:chExt cx="9834880" cy="821832"/>
          </a:xfrm>
        </p:grpSpPr>
        <p:grpSp>
          <p:nvGrpSpPr>
            <p:cNvPr id="14341" name="Group 5"/>
            <p:cNvGrpSpPr>
              <a:grpSpLocks/>
            </p:cNvGrpSpPr>
            <p:nvPr/>
          </p:nvGrpSpPr>
          <p:grpSpPr bwMode="auto">
            <a:xfrm>
              <a:off x="2612248" y="0"/>
              <a:ext cx="1785903" cy="821832"/>
              <a:chOff x="0" y="0"/>
              <a:chExt cx="1785902" cy="821832"/>
            </a:xfrm>
          </p:grpSpPr>
          <p:sp>
            <p:nvSpPr>
              <p:cNvPr id="14342" name="AutoShape 6"/>
              <p:cNvSpPr>
                <a:spLocks/>
              </p:cNvSpPr>
              <p:nvPr/>
            </p:nvSpPr>
            <p:spPr bwMode="auto">
              <a:xfrm>
                <a:off x="0" y="0"/>
                <a:ext cx="1785902" cy="821832"/>
              </a:xfrm>
              <a:prstGeom prst="roundRect">
                <a:avLst>
                  <a:gd name="adj" fmla="val 11718"/>
                </a:avLst>
              </a:prstGeom>
              <a:gradFill rotWithShape="0">
                <a:gsLst>
                  <a:gs pos="0">
                    <a:srgbClr val="D34600"/>
                  </a:gs>
                  <a:gs pos="20001">
                    <a:srgbClr val="D24600"/>
                  </a:gs>
                  <a:gs pos="100000">
                    <a:srgbClr val="A93700"/>
                  </a:gs>
                </a:gsLst>
                <a:lin ang="5400000"/>
              </a:gra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defTabSz="910749">
                  <a:buClr>
                    <a:srgbClr val="000000"/>
                  </a:buClr>
                </a:pPr>
                <a:endParaRPr lang="en-US" sz="1700"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14343" name="AutoShape 7"/>
              <p:cNvSpPr>
                <a:spLocks/>
              </p:cNvSpPr>
              <p:nvPr/>
            </p:nvSpPr>
            <p:spPr bwMode="auto">
              <a:xfrm>
                <a:off x="44026" y="242922"/>
                <a:ext cx="1701801" cy="33542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algn="ctr" defTabSz="910749">
                  <a:buClr>
                    <a:srgbClr val="FFFFFF"/>
                  </a:buClr>
                </a:pPr>
                <a:r>
                  <a:rPr lang="en-US" sz="1300" b="1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Virtual Worlds</a:t>
                </a:r>
                <a:endParaRPr lang="en-US"/>
              </a:p>
            </p:txBody>
          </p:sp>
        </p:grpSp>
        <p:grpSp>
          <p:nvGrpSpPr>
            <p:cNvPr id="14344" name="Group 8"/>
            <p:cNvGrpSpPr>
              <a:grpSpLocks/>
            </p:cNvGrpSpPr>
            <p:nvPr/>
          </p:nvGrpSpPr>
          <p:grpSpPr bwMode="auto">
            <a:xfrm>
              <a:off x="4838417" y="0"/>
              <a:ext cx="2501619" cy="821832"/>
              <a:chOff x="0" y="0"/>
              <a:chExt cx="2501618" cy="821832"/>
            </a:xfrm>
          </p:grpSpPr>
          <p:sp>
            <p:nvSpPr>
              <p:cNvPr id="14345" name="AutoShape 9"/>
              <p:cNvSpPr>
                <a:spLocks/>
              </p:cNvSpPr>
              <p:nvPr/>
            </p:nvSpPr>
            <p:spPr bwMode="auto">
              <a:xfrm>
                <a:off x="0" y="0"/>
                <a:ext cx="2501618" cy="821832"/>
              </a:xfrm>
              <a:prstGeom prst="roundRect">
                <a:avLst>
                  <a:gd name="adj" fmla="val 11718"/>
                </a:avLst>
              </a:prstGeom>
              <a:gradFill rotWithShape="0">
                <a:gsLst>
                  <a:gs pos="0">
                    <a:srgbClr val="D34600"/>
                  </a:gs>
                  <a:gs pos="20001">
                    <a:srgbClr val="D24600"/>
                  </a:gs>
                  <a:gs pos="100000">
                    <a:srgbClr val="A93700"/>
                  </a:gs>
                </a:gsLst>
                <a:lin ang="5400000"/>
              </a:gra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defTabSz="910749">
                  <a:buClr>
                    <a:srgbClr val="000000"/>
                  </a:buClr>
                </a:pPr>
                <a:endParaRPr lang="en-US" sz="1700"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14346" name="AutoShape 10"/>
              <p:cNvSpPr>
                <a:spLocks/>
              </p:cNvSpPr>
              <p:nvPr/>
            </p:nvSpPr>
            <p:spPr bwMode="auto">
              <a:xfrm>
                <a:off x="40640" y="241370"/>
                <a:ext cx="2425701" cy="33542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algn="ctr" defTabSz="910749">
                  <a:buClr>
                    <a:srgbClr val="FFFFFF"/>
                  </a:buClr>
                </a:pPr>
                <a:r>
                  <a:rPr lang="en-US" sz="1300" b="1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Personal Robotics</a:t>
                </a:r>
                <a:endParaRPr lang="en-US"/>
              </a:p>
            </p:txBody>
          </p:sp>
        </p:grpSp>
        <p:grpSp>
          <p:nvGrpSpPr>
            <p:cNvPr id="14347" name="Group 11"/>
            <p:cNvGrpSpPr>
              <a:grpSpLocks/>
            </p:cNvGrpSpPr>
            <p:nvPr/>
          </p:nvGrpSpPr>
          <p:grpSpPr bwMode="auto">
            <a:xfrm>
              <a:off x="7669671" y="0"/>
              <a:ext cx="2165209" cy="821832"/>
              <a:chOff x="0" y="0"/>
              <a:chExt cx="2165209" cy="821832"/>
            </a:xfrm>
          </p:grpSpPr>
          <p:sp>
            <p:nvSpPr>
              <p:cNvPr id="14348" name="AutoShape 12"/>
              <p:cNvSpPr>
                <a:spLocks/>
              </p:cNvSpPr>
              <p:nvPr/>
            </p:nvSpPr>
            <p:spPr bwMode="auto">
              <a:xfrm>
                <a:off x="0" y="0"/>
                <a:ext cx="2165209" cy="821832"/>
              </a:xfrm>
              <a:prstGeom prst="roundRect">
                <a:avLst>
                  <a:gd name="adj" fmla="val 11718"/>
                </a:avLst>
              </a:prstGeom>
              <a:gradFill rotWithShape="0">
                <a:gsLst>
                  <a:gs pos="0">
                    <a:srgbClr val="D34600"/>
                  </a:gs>
                  <a:gs pos="20001">
                    <a:srgbClr val="D24600"/>
                  </a:gs>
                  <a:gs pos="100000">
                    <a:srgbClr val="A93700"/>
                  </a:gs>
                </a:gsLst>
                <a:lin ang="5400000"/>
              </a:gra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defTabSz="910749">
                  <a:buClr>
                    <a:srgbClr val="000000"/>
                  </a:buClr>
                </a:pPr>
                <a:endParaRPr lang="en-US" sz="1700"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14349" name="AutoShape 13"/>
              <p:cNvSpPr>
                <a:spLocks/>
              </p:cNvSpPr>
              <p:nvPr/>
            </p:nvSpPr>
            <p:spPr bwMode="auto">
              <a:xfrm>
                <a:off x="44026" y="105833"/>
                <a:ext cx="2082801" cy="6096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algn="ctr" defTabSz="910749">
                  <a:buClr>
                    <a:srgbClr val="FFFFFF"/>
                  </a:buClr>
                </a:pPr>
                <a:r>
                  <a:rPr lang="en-US" sz="1300">
                    <a:solidFill>
                      <a:srgbClr val="FFFFFF"/>
                    </a:solidFill>
                    <a:latin typeface="Arial Rounded MT Bold" charset="0"/>
                    <a:cs typeface="Arial Rounded MT Bold" charset="0"/>
                    <a:sym typeface="Arial Rounded MT Bold" charset="0"/>
                  </a:rPr>
                  <a:t>Data</a:t>
                </a:r>
                <a:endParaRPr lang="en-US" sz="1700">
                  <a:latin typeface="Arial" charset="0"/>
                  <a:cs typeface="Arial" charset="0"/>
                  <a:sym typeface="Arial" charset="0"/>
                </a:endParaRPr>
              </a:p>
              <a:p>
                <a:pPr algn="ctr" defTabSz="910749">
                  <a:buClr>
                    <a:srgbClr val="FFFFFF"/>
                  </a:buClr>
                </a:pPr>
                <a:r>
                  <a:rPr lang="en-US" sz="1300">
                    <a:solidFill>
                      <a:srgbClr val="FFFFFF"/>
                    </a:solidFill>
                    <a:latin typeface="Arial Rounded MT Bold" charset="0"/>
                    <a:cs typeface="Arial Rounded MT Bold" charset="0"/>
                    <a:sym typeface="Arial Rounded MT Bold" charset="0"/>
                  </a:rPr>
                  <a:t>informatics</a:t>
                </a:r>
                <a:endParaRPr lang="en-US"/>
              </a:p>
            </p:txBody>
          </p:sp>
        </p:grpSp>
        <p:grpSp>
          <p:nvGrpSpPr>
            <p:cNvPr id="14350" name="Group 14"/>
            <p:cNvGrpSpPr>
              <a:grpSpLocks/>
            </p:cNvGrpSpPr>
            <p:nvPr/>
          </p:nvGrpSpPr>
          <p:grpSpPr bwMode="auto">
            <a:xfrm>
              <a:off x="0" y="0"/>
              <a:ext cx="2187787" cy="821832"/>
              <a:chOff x="0" y="0"/>
              <a:chExt cx="2187787" cy="821832"/>
            </a:xfrm>
          </p:grpSpPr>
          <p:sp>
            <p:nvSpPr>
              <p:cNvPr id="14351" name="AutoShape 15"/>
              <p:cNvSpPr>
                <a:spLocks/>
              </p:cNvSpPr>
              <p:nvPr/>
            </p:nvSpPr>
            <p:spPr bwMode="auto">
              <a:xfrm>
                <a:off x="0" y="0"/>
                <a:ext cx="2187787" cy="821832"/>
              </a:xfrm>
              <a:prstGeom prst="roundRect">
                <a:avLst>
                  <a:gd name="adj" fmla="val 11718"/>
                </a:avLst>
              </a:prstGeom>
              <a:gradFill rotWithShape="0">
                <a:gsLst>
                  <a:gs pos="0">
                    <a:srgbClr val="D34600"/>
                  </a:gs>
                  <a:gs pos="20001">
                    <a:srgbClr val="D24600"/>
                  </a:gs>
                  <a:gs pos="100000">
                    <a:srgbClr val="A93700"/>
                  </a:gs>
                </a:gsLst>
                <a:lin ang="5400000"/>
              </a:gra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defTabSz="910749">
                  <a:buClr>
                    <a:srgbClr val="000000"/>
                  </a:buClr>
                </a:pPr>
                <a:endParaRPr lang="en-US" sz="1700"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14352" name="AutoShape 16"/>
              <p:cNvSpPr>
                <a:spLocks/>
              </p:cNvSpPr>
              <p:nvPr/>
            </p:nvSpPr>
            <p:spPr bwMode="auto">
              <a:xfrm>
                <a:off x="37252" y="109572"/>
                <a:ext cx="2108201" cy="60212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algn="ctr" defTabSz="910749">
                  <a:buClr>
                    <a:srgbClr val="FFFFFF"/>
                  </a:buClr>
                </a:pPr>
                <a:r>
                  <a:rPr lang="en-US" sz="1300" b="1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Scientific</a:t>
                </a:r>
                <a:endParaRPr lang="en-US" sz="1700">
                  <a:latin typeface="Arial" charset="0"/>
                  <a:cs typeface="Arial" charset="0"/>
                  <a:sym typeface="Arial" charset="0"/>
                </a:endParaRPr>
              </a:p>
              <a:p>
                <a:pPr algn="ctr" defTabSz="910749">
                  <a:buClr>
                    <a:srgbClr val="FFFFFF"/>
                  </a:buClr>
                </a:pPr>
                <a:r>
                  <a:rPr lang="en-US" sz="1300" b="1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Engineering</a:t>
                </a:r>
                <a:endParaRPr lang="en-US"/>
              </a:p>
            </p:txBody>
          </p:sp>
        </p:grpSp>
      </p:grpSp>
      <p:sp>
        <p:nvSpPr>
          <p:cNvPr id="14353" name="AutoShape 17"/>
          <p:cNvSpPr>
            <a:spLocks/>
          </p:cNvSpPr>
          <p:nvPr/>
        </p:nvSpPr>
        <p:spPr bwMode="auto">
          <a:xfrm>
            <a:off x="190873" y="2046461"/>
            <a:ext cx="1225600" cy="2890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7" tIns="26787" rIns="26787" bIns="26787"/>
          <a:lstStyle/>
          <a:p>
            <a:pPr defTabSz="910749">
              <a:buClr>
                <a:srgbClr val="000000"/>
              </a:buClr>
            </a:pPr>
            <a:r>
              <a:rPr lang="en-US" sz="1500" b="1">
                <a:latin typeface="Helvetica Neue" charset="0"/>
                <a:cs typeface="Helvetica Neue" charset="0"/>
                <a:sym typeface="Helvetica Neue" charset="0"/>
              </a:rPr>
              <a:t>Applications</a:t>
            </a:r>
            <a:endParaRPr lang="en-US"/>
          </a:p>
        </p:txBody>
      </p:sp>
      <p:sp>
        <p:nvSpPr>
          <p:cNvPr id="14354" name="AutoShape 18"/>
          <p:cNvSpPr>
            <a:spLocks/>
          </p:cNvSpPr>
          <p:nvPr/>
        </p:nvSpPr>
        <p:spPr bwMode="auto">
          <a:xfrm>
            <a:off x="139527" y="5335934"/>
            <a:ext cx="1559346" cy="530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7" tIns="26787" rIns="26787" bIns="26787"/>
          <a:lstStyle/>
          <a:p>
            <a:pPr algn="ctr" defTabSz="910749">
              <a:buClr>
                <a:srgbClr val="000000"/>
              </a:buClr>
            </a:pPr>
            <a:r>
              <a:rPr lang="en-US" sz="1500" b="1">
                <a:latin typeface="Helvetica Neue" charset="0"/>
                <a:cs typeface="Helvetica Neue" charset="0"/>
                <a:sym typeface="Helvetica Neue" charset="0"/>
              </a:rPr>
              <a:t>Heterogeneous</a:t>
            </a:r>
            <a:endParaRPr lang="en-US" sz="1700">
              <a:latin typeface="Helvetica Neue" charset="0"/>
              <a:cs typeface="Helvetica Neue" charset="0"/>
              <a:sym typeface="Helvetica Neue" charset="0"/>
            </a:endParaRPr>
          </a:p>
          <a:p>
            <a:pPr algn="ctr" defTabSz="910749">
              <a:buClr>
                <a:srgbClr val="000000"/>
              </a:buClr>
            </a:pPr>
            <a:r>
              <a:rPr lang="en-US" sz="1500" b="1">
                <a:latin typeface="Helvetica Neue" charset="0"/>
                <a:cs typeface="Helvetica Neue" charset="0"/>
                <a:sym typeface="Helvetica Neue" charset="0"/>
              </a:rPr>
              <a:t>Hardware</a:t>
            </a:r>
            <a:endParaRPr lang="en-US"/>
          </a:p>
        </p:txBody>
      </p:sp>
      <p:grpSp>
        <p:nvGrpSpPr>
          <p:cNvPr id="14355" name="Group 19"/>
          <p:cNvGrpSpPr>
            <a:grpSpLocks/>
          </p:cNvGrpSpPr>
          <p:nvPr/>
        </p:nvGrpSpPr>
        <p:grpSpPr bwMode="auto">
          <a:xfrm>
            <a:off x="1695526" y="5277892"/>
            <a:ext cx="1289223" cy="947663"/>
            <a:chOff x="0" y="-1"/>
            <a:chExt cx="1833689" cy="1348719"/>
          </a:xfrm>
        </p:grpSpPr>
        <p:pic>
          <p:nvPicPr>
            <p:cNvPr id="14356" name="Picture 20" descr="image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3561"/>
              <a:ext cx="1807" cy="1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4357" name="Picture 21" descr="image6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88" y="0"/>
              <a:ext cx="1612901" cy="1348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pic>
        <p:nvPicPr>
          <p:cNvPr id="14358" name="Picture 22" descr="image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47" y="5178548"/>
            <a:ext cx="1062633" cy="106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59" name="Picture 23" descr="image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890" y="5261147"/>
            <a:ext cx="1500188" cy="90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4360" name="Picture 24" descr="image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36" y="5372768"/>
            <a:ext cx="1543720" cy="75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4361" name="AutoShape 25"/>
          <p:cNvSpPr>
            <a:spLocks/>
          </p:cNvSpPr>
          <p:nvPr/>
        </p:nvSpPr>
        <p:spPr bwMode="auto">
          <a:xfrm>
            <a:off x="7849195" y="5292402"/>
            <a:ext cx="892969" cy="892969"/>
          </a:xfrm>
          <a:prstGeom prst="roundRect">
            <a:avLst>
              <a:gd name="adj" fmla="val 15000"/>
            </a:avLst>
          </a:prstGeom>
          <a:gradFill rotWithShape="0">
            <a:gsLst>
              <a:gs pos="0">
                <a:srgbClr val="808785"/>
              </a:gs>
              <a:gs pos="100000">
                <a:srgbClr val="58596B"/>
              </a:gs>
            </a:gsLst>
            <a:lin ang="5400000"/>
          </a:gradFill>
          <a:ln w="254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7" tIns="26787" rIns="26787" bIns="26787"/>
          <a:lstStyle/>
          <a:p>
            <a:pPr defTabSz="910749">
              <a:buClr>
                <a:srgbClr val="000000"/>
              </a:buClr>
            </a:pPr>
            <a:r>
              <a:rPr lang="en-US" sz="17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New  </a:t>
            </a:r>
            <a:br>
              <a:rPr lang="en-US" sz="17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sz="17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  Arch.</a:t>
            </a:r>
            <a:endParaRPr lang="en-US"/>
          </a:p>
        </p:txBody>
      </p:sp>
      <p:pic>
        <p:nvPicPr>
          <p:cNvPr id="14362" name="Picture 26" descr="droppedImage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3" t="16362" r="28571" b="6311"/>
          <a:stretch>
            <a:fillRect/>
          </a:stretch>
        </p:blipFill>
        <p:spPr bwMode="auto">
          <a:xfrm>
            <a:off x="4509493" y="2890316"/>
            <a:ext cx="982266" cy="1735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Bebas Neue" charset="0"/>
              </a:rPr>
              <a:t>Programming Heterogeneous Parallelism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011575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/>
          </p:cNvSpPr>
          <p:nvPr/>
        </p:nvSpPr>
        <p:spPr bwMode="auto">
          <a:xfrm>
            <a:off x="250031" y="426393"/>
            <a:ext cx="6259711" cy="83046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defTabSz="410730"/>
            <a:endParaRPr lang="en-US" dirty="0"/>
          </a:p>
        </p:txBody>
      </p:sp>
      <p:pic>
        <p:nvPicPr>
          <p:cNvPr id="13315" name="Picture 3" descr="droppedImage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2866429"/>
            <a:ext cx="2215679" cy="928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316" name="Picture 4" descr="droppedImag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1908" y="2053828"/>
            <a:ext cx="1856259" cy="115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317" name="Picture 5" descr="droppedImage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680" y="4009431"/>
            <a:ext cx="1914302" cy="10782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3318" name="Picture 6" descr="droppedImage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4266" y="3455789"/>
            <a:ext cx="2250281" cy="93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3319" name="AutoShape 7"/>
          <p:cNvSpPr>
            <a:spLocks/>
          </p:cNvSpPr>
          <p:nvPr/>
        </p:nvSpPr>
        <p:spPr bwMode="auto">
          <a:xfrm>
            <a:off x="5750719" y="4257230"/>
            <a:ext cx="848320" cy="58266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4645" tIns="44645" rIns="44645" bIns="44645" anchor="ctr"/>
          <a:lstStyle/>
          <a:p>
            <a:pPr defTabSz="410730"/>
            <a:r>
              <a:rPr lang="en-US" sz="1700">
                <a:solidFill>
                  <a:srgbClr val="0CAF86"/>
                </a:solidFill>
                <a:latin typeface="Arial" charset="0"/>
                <a:cs typeface="Arial" charset="0"/>
                <a:sym typeface="Arial" charset="0"/>
              </a:rPr>
              <a:t>MPI</a:t>
            </a:r>
          </a:p>
          <a:p>
            <a:pPr algn="ctr" defTabSz="410730"/>
            <a:r>
              <a:rPr lang="en-US" sz="1700">
                <a:solidFill>
                  <a:srgbClr val="0CAF86"/>
                </a:solidFill>
                <a:latin typeface="Arial" charset="0"/>
                <a:cs typeface="Arial" charset="0"/>
                <a:sym typeface="Arial" charset="0"/>
              </a:rPr>
              <a:t>Hadoop</a:t>
            </a:r>
            <a:endParaRPr lang="en-US"/>
          </a:p>
        </p:txBody>
      </p:sp>
      <p:sp>
        <p:nvSpPr>
          <p:cNvPr id="13320" name="AutoShape 8"/>
          <p:cNvSpPr>
            <a:spLocks/>
          </p:cNvSpPr>
          <p:nvPr/>
        </p:nvSpPr>
        <p:spPr bwMode="auto">
          <a:xfrm>
            <a:off x="2695650" y="5218287"/>
            <a:ext cx="812602" cy="5815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4645" tIns="44645" rIns="44645" bIns="44645" anchor="ctr"/>
          <a:lstStyle/>
          <a:p>
            <a:pPr defTabSz="410730"/>
            <a:r>
              <a:rPr lang="en-US" sz="1700">
                <a:solidFill>
                  <a:srgbClr val="0CAF86"/>
                </a:solidFill>
                <a:latin typeface="Arial" charset="0"/>
                <a:cs typeface="Arial" charset="0"/>
                <a:sym typeface="Arial" charset="0"/>
              </a:rPr>
              <a:t>Verilog</a:t>
            </a:r>
          </a:p>
          <a:p>
            <a:pPr defTabSz="410730"/>
            <a:r>
              <a:rPr lang="en-US" sz="1700">
                <a:solidFill>
                  <a:srgbClr val="0CAF86"/>
                </a:solidFill>
                <a:latin typeface="Arial" charset="0"/>
                <a:cs typeface="Arial" charset="0"/>
                <a:sym typeface="Arial" charset="0"/>
              </a:rPr>
              <a:t>VHDL</a:t>
            </a:r>
            <a:endParaRPr lang="en-US"/>
          </a:p>
        </p:txBody>
      </p:sp>
      <p:sp>
        <p:nvSpPr>
          <p:cNvPr id="13321" name="AutoShape 9"/>
          <p:cNvSpPr>
            <a:spLocks/>
          </p:cNvSpPr>
          <p:nvPr/>
        </p:nvSpPr>
        <p:spPr bwMode="auto">
          <a:xfrm>
            <a:off x="3982642" y="3218037"/>
            <a:ext cx="896318" cy="5815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4645" tIns="44645" rIns="44645" bIns="44645" anchor="ctr"/>
          <a:lstStyle/>
          <a:p>
            <a:pPr defTabSz="410730"/>
            <a:r>
              <a:rPr lang="en-US" sz="1700">
                <a:solidFill>
                  <a:srgbClr val="0CAF86"/>
                </a:solidFill>
                <a:latin typeface="Arial" charset="0"/>
                <a:cs typeface="Arial" charset="0"/>
                <a:sym typeface="Arial" charset="0"/>
              </a:rPr>
              <a:t>CUDA</a:t>
            </a:r>
          </a:p>
          <a:p>
            <a:pPr defTabSz="410730"/>
            <a:r>
              <a:rPr lang="en-US" sz="1700">
                <a:solidFill>
                  <a:srgbClr val="0CAF86"/>
                </a:solidFill>
                <a:latin typeface="Arial" charset="0"/>
                <a:cs typeface="Arial" charset="0"/>
                <a:sym typeface="Arial" charset="0"/>
              </a:rPr>
              <a:t>OpenCL</a:t>
            </a:r>
            <a:endParaRPr lang="en-US"/>
          </a:p>
        </p:txBody>
      </p:sp>
      <p:sp>
        <p:nvSpPr>
          <p:cNvPr id="13322" name="AutoShape 10"/>
          <p:cNvSpPr>
            <a:spLocks/>
          </p:cNvSpPr>
          <p:nvPr/>
        </p:nvSpPr>
        <p:spPr bwMode="auto">
          <a:xfrm>
            <a:off x="919759" y="3896693"/>
            <a:ext cx="943199" cy="581546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4645" tIns="44645" rIns="44645" bIns="44645" anchor="ctr"/>
          <a:lstStyle/>
          <a:p>
            <a:pPr defTabSz="410730"/>
            <a:r>
              <a:rPr lang="en-US" sz="1700">
                <a:solidFill>
                  <a:srgbClr val="0CAF86"/>
                </a:solidFill>
                <a:latin typeface="Arial" charset="0"/>
                <a:cs typeface="Arial" charset="0"/>
                <a:sym typeface="Arial" charset="0"/>
              </a:rPr>
              <a:t>Threads</a:t>
            </a:r>
          </a:p>
          <a:p>
            <a:pPr defTabSz="410730"/>
            <a:r>
              <a:rPr lang="en-US" sz="1700">
                <a:solidFill>
                  <a:srgbClr val="0CAF86"/>
                </a:solidFill>
                <a:latin typeface="Arial" charset="0"/>
                <a:cs typeface="Arial" charset="0"/>
                <a:sym typeface="Arial" charset="0"/>
              </a:rPr>
              <a:t>OpenMP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ym typeface="Bebas Neue" charset="0"/>
              </a:rPr>
              <a:t>Architecture Specific Programming Models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66945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399288"/>
            <a:ext cx="8991600" cy="667512"/>
          </a:xfrm>
        </p:spPr>
        <p:txBody>
          <a:bodyPr/>
          <a:lstStyle/>
          <a:p>
            <a:r>
              <a:rPr lang="en-US" dirty="0" smtClean="0"/>
              <a:t>High Performance But Low Productivity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4696" r="469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88253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3"/>
          <p:cNvSpPr>
            <a:spLocks/>
          </p:cNvSpPr>
          <p:nvPr/>
        </p:nvSpPr>
        <p:spPr bwMode="auto">
          <a:xfrm>
            <a:off x="1701106" y="4929039"/>
            <a:ext cx="7188398" cy="1319361"/>
          </a:xfrm>
          <a:prstGeom prst="roundRect">
            <a:avLst>
              <a:gd name="adj" fmla="val 11718"/>
            </a:avLst>
          </a:prstGeom>
          <a:gradFill rotWithShape="0">
            <a:gsLst>
              <a:gs pos="0">
                <a:srgbClr val="929292"/>
              </a:gs>
              <a:gs pos="100000">
                <a:srgbClr val="58596B"/>
              </a:gs>
            </a:gsLst>
            <a:lin ang="5400000"/>
          </a:gradFill>
          <a:ln>
            <a:noFill/>
          </a:ln>
          <a:effectLst>
            <a:outerShdw blurRad="38100" dist="23000" dir="5400000" algn="ctr" rotWithShape="0">
              <a:srgbClr val="00000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defTabSz="455375"/>
            <a:endParaRPr lang="en-US" sz="1100"/>
          </a:p>
        </p:txBody>
      </p:sp>
      <p:grpSp>
        <p:nvGrpSpPr>
          <p:cNvPr id="15364" name="Group 4"/>
          <p:cNvGrpSpPr>
            <a:grpSpLocks/>
          </p:cNvGrpSpPr>
          <p:nvPr/>
        </p:nvGrpSpPr>
        <p:grpSpPr bwMode="auto">
          <a:xfrm>
            <a:off x="1806031" y="1784673"/>
            <a:ext cx="6914927" cy="578197"/>
            <a:chOff x="0" y="0"/>
            <a:chExt cx="9834880" cy="821832"/>
          </a:xfrm>
        </p:grpSpPr>
        <p:grpSp>
          <p:nvGrpSpPr>
            <p:cNvPr id="15365" name="Group 5"/>
            <p:cNvGrpSpPr>
              <a:grpSpLocks/>
            </p:cNvGrpSpPr>
            <p:nvPr/>
          </p:nvGrpSpPr>
          <p:grpSpPr bwMode="auto">
            <a:xfrm>
              <a:off x="2612248" y="0"/>
              <a:ext cx="1785903" cy="821832"/>
              <a:chOff x="0" y="0"/>
              <a:chExt cx="1785902" cy="821832"/>
            </a:xfrm>
          </p:grpSpPr>
          <p:sp>
            <p:nvSpPr>
              <p:cNvPr id="15366" name="AutoShape 6"/>
              <p:cNvSpPr>
                <a:spLocks/>
              </p:cNvSpPr>
              <p:nvPr/>
            </p:nvSpPr>
            <p:spPr bwMode="auto">
              <a:xfrm>
                <a:off x="0" y="0"/>
                <a:ext cx="1785902" cy="821832"/>
              </a:xfrm>
              <a:prstGeom prst="roundRect">
                <a:avLst>
                  <a:gd name="adj" fmla="val 11718"/>
                </a:avLst>
              </a:prstGeom>
              <a:gradFill rotWithShape="0">
                <a:gsLst>
                  <a:gs pos="0">
                    <a:srgbClr val="D34600"/>
                  </a:gs>
                  <a:gs pos="20001">
                    <a:srgbClr val="D24600"/>
                  </a:gs>
                  <a:gs pos="100000">
                    <a:srgbClr val="A93700"/>
                  </a:gs>
                </a:gsLst>
                <a:lin ang="5400000"/>
              </a:gra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defTabSz="910749">
                  <a:buClr>
                    <a:srgbClr val="000000"/>
                  </a:buClr>
                </a:pPr>
                <a:endParaRPr lang="en-US" sz="1700"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15367" name="AutoShape 7"/>
              <p:cNvSpPr>
                <a:spLocks/>
              </p:cNvSpPr>
              <p:nvPr/>
            </p:nvSpPr>
            <p:spPr bwMode="auto">
              <a:xfrm>
                <a:off x="44026" y="242922"/>
                <a:ext cx="1701801" cy="33542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algn="ctr" defTabSz="910749">
                  <a:buClr>
                    <a:srgbClr val="FFFFFF"/>
                  </a:buClr>
                </a:pPr>
                <a:r>
                  <a:rPr lang="en-US" sz="1300" b="1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Virtual Worlds</a:t>
                </a:r>
                <a:endParaRPr lang="en-US"/>
              </a:p>
            </p:txBody>
          </p:sp>
        </p:grpSp>
        <p:grpSp>
          <p:nvGrpSpPr>
            <p:cNvPr id="15368" name="Group 8"/>
            <p:cNvGrpSpPr>
              <a:grpSpLocks/>
            </p:cNvGrpSpPr>
            <p:nvPr/>
          </p:nvGrpSpPr>
          <p:grpSpPr bwMode="auto">
            <a:xfrm>
              <a:off x="4838417" y="0"/>
              <a:ext cx="2501619" cy="821832"/>
              <a:chOff x="0" y="0"/>
              <a:chExt cx="2501618" cy="821832"/>
            </a:xfrm>
          </p:grpSpPr>
          <p:sp>
            <p:nvSpPr>
              <p:cNvPr id="15369" name="AutoShape 9"/>
              <p:cNvSpPr>
                <a:spLocks/>
              </p:cNvSpPr>
              <p:nvPr/>
            </p:nvSpPr>
            <p:spPr bwMode="auto">
              <a:xfrm>
                <a:off x="0" y="0"/>
                <a:ext cx="2501618" cy="821832"/>
              </a:xfrm>
              <a:prstGeom prst="roundRect">
                <a:avLst>
                  <a:gd name="adj" fmla="val 11718"/>
                </a:avLst>
              </a:prstGeom>
              <a:gradFill rotWithShape="0">
                <a:gsLst>
                  <a:gs pos="0">
                    <a:srgbClr val="D34600"/>
                  </a:gs>
                  <a:gs pos="20001">
                    <a:srgbClr val="D24600"/>
                  </a:gs>
                  <a:gs pos="100000">
                    <a:srgbClr val="A93700"/>
                  </a:gs>
                </a:gsLst>
                <a:lin ang="5400000"/>
              </a:gra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defTabSz="910749">
                  <a:buClr>
                    <a:srgbClr val="000000"/>
                  </a:buClr>
                </a:pPr>
                <a:endParaRPr lang="en-US" sz="1700"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15370" name="AutoShape 10"/>
              <p:cNvSpPr>
                <a:spLocks/>
              </p:cNvSpPr>
              <p:nvPr/>
            </p:nvSpPr>
            <p:spPr bwMode="auto">
              <a:xfrm>
                <a:off x="40640" y="241370"/>
                <a:ext cx="2425701" cy="33542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599" y="0"/>
                    </a:lnTo>
                    <a:lnTo>
                      <a:pt x="21599" y="21599"/>
                    </a:lnTo>
                    <a:lnTo>
                      <a:pt x="0" y="21599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algn="ctr" defTabSz="910749">
                  <a:buClr>
                    <a:srgbClr val="FFFFFF"/>
                  </a:buClr>
                </a:pPr>
                <a:r>
                  <a:rPr lang="en-US" sz="1300" b="1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Personal Robotics</a:t>
                </a:r>
                <a:endParaRPr lang="en-US"/>
              </a:p>
            </p:txBody>
          </p:sp>
        </p:grpSp>
        <p:grpSp>
          <p:nvGrpSpPr>
            <p:cNvPr id="15371" name="Group 11"/>
            <p:cNvGrpSpPr>
              <a:grpSpLocks/>
            </p:cNvGrpSpPr>
            <p:nvPr/>
          </p:nvGrpSpPr>
          <p:grpSpPr bwMode="auto">
            <a:xfrm>
              <a:off x="7669671" y="0"/>
              <a:ext cx="2165209" cy="821832"/>
              <a:chOff x="0" y="0"/>
              <a:chExt cx="2165209" cy="821832"/>
            </a:xfrm>
          </p:grpSpPr>
          <p:sp>
            <p:nvSpPr>
              <p:cNvPr id="15372" name="AutoShape 12"/>
              <p:cNvSpPr>
                <a:spLocks/>
              </p:cNvSpPr>
              <p:nvPr/>
            </p:nvSpPr>
            <p:spPr bwMode="auto">
              <a:xfrm>
                <a:off x="0" y="0"/>
                <a:ext cx="2165209" cy="821832"/>
              </a:xfrm>
              <a:prstGeom prst="roundRect">
                <a:avLst>
                  <a:gd name="adj" fmla="val 11718"/>
                </a:avLst>
              </a:prstGeom>
              <a:gradFill rotWithShape="0">
                <a:gsLst>
                  <a:gs pos="0">
                    <a:srgbClr val="D34600"/>
                  </a:gs>
                  <a:gs pos="20001">
                    <a:srgbClr val="D24600"/>
                  </a:gs>
                  <a:gs pos="100000">
                    <a:srgbClr val="A93700"/>
                  </a:gs>
                </a:gsLst>
                <a:lin ang="5400000"/>
              </a:gra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defTabSz="910749">
                  <a:buClr>
                    <a:srgbClr val="000000"/>
                  </a:buClr>
                </a:pPr>
                <a:endParaRPr lang="en-US" sz="1700"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15373" name="AutoShape 13"/>
              <p:cNvSpPr>
                <a:spLocks/>
              </p:cNvSpPr>
              <p:nvPr/>
            </p:nvSpPr>
            <p:spPr bwMode="auto">
              <a:xfrm>
                <a:off x="44026" y="105833"/>
                <a:ext cx="2082801" cy="609601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algn="ctr" defTabSz="910749">
                  <a:buClr>
                    <a:srgbClr val="FFFFFF"/>
                  </a:buClr>
                </a:pPr>
                <a:r>
                  <a:rPr lang="en-US" sz="1300">
                    <a:solidFill>
                      <a:srgbClr val="FFFFFF"/>
                    </a:solidFill>
                    <a:latin typeface="Arial Rounded MT Bold" charset="0"/>
                    <a:cs typeface="Arial Rounded MT Bold" charset="0"/>
                    <a:sym typeface="Arial Rounded MT Bold" charset="0"/>
                  </a:rPr>
                  <a:t>Data</a:t>
                </a:r>
                <a:endParaRPr lang="en-US" sz="1700">
                  <a:latin typeface="Arial" charset="0"/>
                  <a:cs typeface="Arial" charset="0"/>
                  <a:sym typeface="Arial" charset="0"/>
                </a:endParaRPr>
              </a:p>
              <a:p>
                <a:pPr algn="ctr" defTabSz="910749">
                  <a:buClr>
                    <a:srgbClr val="FFFFFF"/>
                  </a:buClr>
                </a:pPr>
                <a:r>
                  <a:rPr lang="en-US" sz="1300">
                    <a:solidFill>
                      <a:srgbClr val="FFFFFF"/>
                    </a:solidFill>
                    <a:latin typeface="Arial Rounded MT Bold" charset="0"/>
                    <a:cs typeface="Arial Rounded MT Bold" charset="0"/>
                    <a:sym typeface="Arial Rounded MT Bold" charset="0"/>
                  </a:rPr>
                  <a:t>informatics</a:t>
                </a:r>
                <a:endParaRPr lang="en-US"/>
              </a:p>
            </p:txBody>
          </p:sp>
        </p:grpSp>
        <p:grpSp>
          <p:nvGrpSpPr>
            <p:cNvPr id="15374" name="Group 14"/>
            <p:cNvGrpSpPr>
              <a:grpSpLocks/>
            </p:cNvGrpSpPr>
            <p:nvPr/>
          </p:nvGrpSpPr>
          <p:grpSpPr bwMode="auto">
            <a:xfrm>
              <a:off x="0" y="0"/>
              <a:ext cx="2187787" cy="821832"/>
              <a:chOff x="0" y="0"/>
              <a:chExt cx="2187787" cy="821832"/>
            </a:xfrm>
          </p:grpSpPr>
          <p:sp>
            <p:nvSpPr>
              <p:cNvPr id="15375" name="AutoShape 15"/>
              <p:cNvSpPr>
                <a:spLocks/>
              </p:cNvSpPr>
              <p:nvPr/>
            </p:nvSpPr>
            <p:spPr bwMode="auto">
              <a:xfrm>
                <a:off x="0" y="0"/>
                <a:ext cx="2187787" cy="821832"/>
              </a:xfrm>
              <a:prstGeom prst="roundRect">
                <a:avLst>
                  <a:gd name="adj" fmla="val 11718"/>
                </a:avLst>
              </a:prstGeom>
              <a:gradFill rotWithShape="0">
                <a:gsLst>
                  <a:gs pos="0">
                    <a:srgbClr val="D34600"/>
                  </a:gs>
                  <a:gs pos="20001">
                    <a:srgbClr val="D24600"/>
                  </a:gs>
                  <a:gs pos="100000">
                    <a:srgbClr val="A93700"/>
                  </a:gs>
                </a:gsLst>
                <a:lin ang="5400000"/>
              </a:gradFill>
              <a:ln>
                <a:noFill/>
              </a:ln>
              <a:effectLst>
                <a:outerShdw blurRad="38100" dist="23000" dir="5400000" algn="ctr" rotWithShape="0">
                  <a:srgbClr val="000000">
                    <a:alpha val="34999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w="9525" cap="flat" cmpd="sng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 lIns="38100" tIns="38100" rIns="38100" bIns="38100"/>
              <a:lstStyle/>
              <a:p>
                <a:pPr defTabSz="910749">
                  <a:buClr>
                    <a:srgbClr val="000000"/>
                  </a:buClr>
                </a:pPr>
                <a:endParaRPr lang="en-US" sz="1700">
                  <a:latin typeface="Arial" charset="0"/>
                  <a:cs typeface="Arial" charset="0"/>
                  <a:sym typeface="Arial" charset="0"/>
                </a:endParaRPr>
              </a:p>
            </p:txBody>
          </p:sp>
          <p:sp>
            <p:nvSpPr>
              <p:cNvPr id="15376" name="AutoShape 16"/>
              <p:cNvSpPr>
                <a:spLocks/>
              </p:cNvSpPr>
              <p:nvPr/>
            </p:nvSpPr>
            <p:spPr bwMode="auto">
              <a:xfrm>
                <a:off x="37252" y="109572"/>
                <a:ext cx="2108201" cy="602122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close/>
                  </a:path>
                </a:pathLst>
              </a:cu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 cap="flat" cmpd="sng">
                    <a:solidFill>
                      <a:srgbClr val="000000"/>
                    </a:solidFill>
                    <a:prstDash val="solid"/>
                    <a:miter lim="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38100" tIns="38100" rIns="38100" bIns="38100" anchor="ctr"/>
              <a:lstStyle/>
              <a:p>
                <a:pPr algn="ctr" defTabSz="910749">
                  <a:buClr>
                    <a:srgbClr val="FFFFFF"/>
                  </a:buClr>
                </a:pPr>
                <a:r>
                  <a:rPr lang="en-US" sz="1300" b="1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Scientific</a:t>
                </a:r>
                <a:endParaRPr lang="en-US" sz="1700">
                  <a:latin typeface="Arial" charset="0"/>
                  <a:cs typeface="Arial" charset="0"/>
                  <a:sym typeface="Arial" charset="0"/>
                </a:endParaRPr>
              </a:p>
              <a:p>
                <a:pPr algn="ctr" defTabSz="910749">
                  <a:buClr>
                    <a:srgbClr val="FFFFFF"/>
                  </a:buClr>
                </a:pPr>
                <a:r>
                  <a:rPr lang="en-US" sz="1300" b="1">
                    <a:solidFill>
                      <a:srgbClr val="FFFFFF"/>
                    </a:solidFill>
                    <a:latin typeface="Arial" charset="0"/>
                    <a:cs typeface="Arial" charset="0"/>
                    <a:sym typeface="Arial" charset="0"/>
                  </a:rPr>
                  <a:t>Engineering</a:t>
                </a:r>
                <a:endParaRPr lang="en-US"/>
              </a:p>
            </p:txBody>
          </p:sp>
        </p:grpSp>
      </p:grpSp>
      <p:sp>
        <p:nvSpPr>
          <p:cNvPr id="15377" name="AutoShape 17"/>
          <p:cNvSpPr>
            <a:spLocks/>
          </p:cNvSpPr>
          <p:nvPr/>
        </p:nvSpPr>
        <p:spPr bwMode="auto">
          <a:xfrm>
            <a:off x="190873" y="1894061"/>
            <a:ext cx="1225600" cy="289099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7" tIns="26787" rIns="26787" bIns="26787"/>
          <a:lstStyle/>
          <a:p>
            <a:pPr defTabSz="910749">
              <a:buClr>
                <a:srgbClr val="000000"/>
              </a:buClr>
            </a:pPr>
            <a:r>
              <a:rPr lang="en-US" sz="1500" b="1">
                <a:latin typeface="Helvetica Neue" charset="0"/>
                <a:cs typeface="Helvetica Neue" charset="0"/>
                <a:sym typeface="Helvetica Neue" charset="0"/>
              </a:rPr>
              <a:t>Applications</a:t>
            </a:r>
            <a:endParaRPr lang="en-US"/>
          </a:p>
        </p:txBody>
      </p:sp>
      <p:sp>
        <p:nvSpPr>
          <p:cNvPr id="15378" name="AutoShape 18"/>
          <p:cNvSpPr>
            <a:spLocks/>
          </p:cNvSpPr>
          <p:nvPr/>
        </p:nvSpPr>
        <p:spPr bwMode="auto">
          <a:xfrm>
            <a:off x="139527" y="5183534"/>
            <a:ext cx="1559346" cy="5302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7" tIns="26787" rIns="26787" bIns="26787"/>
          <a:lstStyle/>
          <a:p>
            <a:pPr algn="ctr" defTabSz="910749">
              <a:buClr>
                <a:srgbClr val="000000"/>
              </a:buClr>
            </a:pPr>
            <a:r>
              <a:rPr lang="en-US" sz="1500" b="1">
                <a:latin typeface="Helvetica Neue" charset="0"/>
                <a:cs typeface="Helvetica Neue" charset="0"/>
                <a:sym typeface="Helvetica Neue" charset="0"/>
              </a:rPr>
              <a:t>Heterogeneous</a:t>
            </a:r>
            <a:endParaRPr lang="en-US" sz="1700">
              <a:latin typeface="Helvetica Neue" charset="0"/>
              <a:cs typeface="Helvetica Neue" charset="0"/>
              <a:sym typeface="Helvetica Neue" charset="0"/>
            </a:endParaRPr>
          </a:p>
          <a:p>
            <a:pPr algn="ctr" defTabSz="910749">
              <a:buClr>
                <a:srgbClr val="000000"/>
              </a:buClr>
            </a:pPr>
            <a:r>
              <a:rPr lang="en-US" sz="1500" b="1">
                <a:latin typeface="Helvetica Neue" charset="0"/>
                <a:cs typeface="Helvetica Neue" charset="0"/>
                <a:sym typeface="Helvetica Neue" charset="0"/>
              </a:rPr>
              <a:t>Hardware</a:t>
            </a:r>
            <a:endParaRPr lang="en-US"/>
          </a:p>
        </p:txBody>
      </p:sp>
      <p:grpSp>
        <p:nvGrpSpPr>
          <p:cNvPr id="15379" name="Group 19"/>
          <p:cNvGrpSpPr>
            <a:grpSpLocks/>
          </p:cNvGrpSpPr>
          <p:nvPr/>
        </p:nvGrpSpPr>
        <p:grpSpPr bwMode="auto">
          <a:xfrm>
            <a:off x="1695526" y="5125492"/>
            <a:ext cx="1289223" cy="947663"/>
            <a:chOff x="0" y="-1"/>
            <a:chExt cx="1833689" cy="1348719"/>
          </a:xfrm>
        </p:grpSpPr>
        <p:pic>
          <p:nvPicPr>
            <p:cNvPr id="15380" name="Picture 20" descr="image5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3561"/>
              <a:ext cx="1807" cy="18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5381" name="Picture 21" descr="image6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788" y="0"/>
              <a:ext cx="1612901" cy="13487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pic>
        <p:nvPicPr>
          <p:cNvPr id="15382" name="Picture 22" descr="image7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547" y="5026148"/>
            <a:ext cx="1062633" cy="1062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383" name="Picture 23" descr="image10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890" y="5108747"/>
            <a:ext cx="1500188" cy="90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384" name="Picture 24" descr="image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836" y="5220368"/>
            <a:ext cx="1543720" cy="750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5385" name="AutoShape 25"/>
          <p:cNvSpPr>
            <a:spLocks/>
          </p:cNvSpPr>
          <p:nvPr/>
        </p:nvSpPr>
        <p:spPr bwMode="auto">
          <a:xfrm>
            <a:off x="7849195" y="5140002"/>
            <a:ext cx="892969" cy="892969"/>
          </a:xfrm>
          <a:prstGeom prst="roundRect">
            <a:avLst>
              <a:gd name="adj" fmla="val 15000"/>
            </a:avLst>
          </a:prstGeom>
          <a:gradFill rotWithShape="0">
            <a:gsLst>
              <a:gs pos="0">
                <a:srgbClr val="808785"/>
              </a:gs>
              <a:gs pos="100000">
                <a:srgbClr val="58596B"/>
              </a:gs>
            </a:gsLst>
            <a:lin ang="5400000"/>
          </a:gradFill>
          <a:ln w="25400" cap="flat" cmpd="sng">
            <a:solidFill>
              <a:srgbClr val="FFFFFF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26787" tIns="26787" rIns="26787" bIns="26787"/>
          <a:lstStyle/>
          <a:p>
            <a:pPr defTabSz="910749">
              <a:buClr>
                <a:srgbClr val="000000"/>
              </a:buClr>
            </a:pPr>
            <a:r>
              <a:rPr lang="en-US" sz="17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New  </a:t>
            </a:r>
            <a:br>
              <a:rPr lang="en-US" sz="17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</a:br>
            <a:r>
              <a:rPr lang="en-US" sz="1700">
                <a:solidFill>
                  <a:srgbClr val="FFFFFF"/>
                </a:solidFill>
                <a:latin typeface="Arial" charset="0"/>
                <a:cs typeface="Arial" charset="0"/>
                <a:sym typeface="Arial" charset="0"/>
              </a:rPr>
              <a:t>  Arch.</a:t>
            </a:r>
            <a:endParaRPr lang="en-US"/>
          </a:p>
        </p:txBody>
      </p:sp>
      <p:sp>
        <p:nvSpPr>
          <p:cNvPr id="15386" name="AutoShape 26"/>
          <p:cNvSpPr>
            <a:spLocks/>
          </p:cNvSpPr>
          <p:nvPr/>
        </p:nvSpPr>
        <p:spPr bwMode="auto">
          <a:xfrm>
            <a:off x="3953621" y="2773635"/>
            <a:ext cx="663029" cy="4196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4645" tIns="44645" rIns="44645" bIns="44645" anchor="ctr"/>
          <a:lstStyle/>
          <a:p>
            <a:pPr algn="ctr" defTabSz="410730"/>
            <a:r>
              <a:rPr lang="en-US" sz="2000">
                <a:solidFill>
                  <a:srgbClr val="314864"/>
                </a:solidFill>
                <a:latin typeface="Palatino" charset="0"/>
                <a:cs typeface="Palatino" charset="0"/>
                <a:sym typeface="Palatino" charset="0"/>
              </a:rPr>
              <a:t>Scala</a:t>
            </a:r>
            <a:endParaRPr lang="en-US"/>
          </a:p>
        </p:txBody>
      </p:sp>
      <p:sp>
        <p:nvSpPr>
          <p:cNvPr id="15387" name="AutoShape 27"/>
          <p:cNvSpPr>
            <a:spLocks/>
          </p:cNvSpPr>
          <p:nvPr/>
        </p:nvSpPr>
        <p:spPr bwMode="auto">
          <a:xfrm>
            <a:off x="5339954" y="2970087"/>
            <a:ext cx="572617" cy="4196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4645" tIns="44645" rIns="44645" bIns="44645" anchor="ctr"/>
          <a:lstStyle/>
          <a:p>
            <a:pPr algn="ctr" defTabSz="410730"/>
            <a:r>
              <a:rPr lang="en-US" sz="2000">
                <a:solidFill>
                  <a:srgbClr val="314864"/>
                </a:solidFill>
                <a:latin typeface="Palatino" charset="0"/>
                <a:cs typeface="Palatino" charset="0"/>
                <a:sym typeface="Palatino" charset="0"/>
              </a:rPr>
              <a:t>Java</a:t>
            </a:r>
            <a:endParaRPr lang="en-US"/>
          </a:p>
        </p:txBody>
      </p:sp>
      <p:sp>
        <p:nvSpPr>
          <p:cNvPr id="15388" name="AutoShape 28"/>
          <p:cNvSpPr>
            <a:spLocks/>
          </p:cNvSpPr>
          <p:nvPr/>
        </p:nvSpPr>
        <p:spPr bwMode="auto">
          <a:xfrm>
            <a:off x="4332016" y="3202260"/>
            <a:ext cx="897434" cy="4196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4645" tIns="44645" rIns="44645" bIns="44645" anchor="ctr"/>
          <a:lstStyle/>
          <a:p>
            <a:pPr algn="ctr" defTabSz="410730"/>
            <a:r>
              <a:rPr lang="en-US" sz="2000">
                <a:solidFill>
                  <a:srgbClr val="314864"/>
                </a:solidFill>
                <a:latin typeface="Palatino" charset="0"/>
                <a:cs typeface="Palatino" charset="0"/>
                <a:sym typeface="Palatino" charset="0"/>
              </a:rPr>
              <a:t>Python</a:t>
            </a:r>
            <a:endParaRPr lang="en-US"/>
          </a:p>
        </p:txBody>
      </p:sp>
      <p:sp>
        <p:nvSpPr>
          <p:cNvPr id="15389" name="AutoShape 29"/>
          <p:cNvSpPr>
            <a:spLocks/>
          </p:cNvSpPr>
          <p:nvPr/>
        </p:nvSpPr>
        <p:spPr bwMode="auto">
          <a:xfrm>
            <a:off x="3887763" y="3880915"/>
            <a:ext cx="693167" cy="4196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4645" tIns="44645" rIns="44645" bIns="44645" anchor="ctr"/>
          <a:lstStyle/>
          <a:p>
            <a:pPr algn="ctr" defTabSz="410730"/>
            <a:r>
              <a:rPr lang="en-US" sz="2000">
                <a:solidFill>
                  <a:srgbClr val="314864"/>
                </a:solidFill>
                <a:latin typeface="Palatino" charset="0"/>
                <a:cs typeface="Palatino" charset="0"/>
                <a:sym typeface="Palatino" charset="0"/>
              </a:rPr>
              <a:t>Ruby</a:t>
            </a:r>
            <a:endParaRPr lang="en-US"/>
          </a:p>
        </p:txBody>
      </p:sp>
      <p:sp>
        <p:nvSpPr>
          <p:cNvPr id="15390" name="AutoShape 30"/>
          <p:cNvSpPr>
            <a:spLocks/>
          </p:cNvSpPr>
          <p:nvPr/>
        </p:nvSpPr>
        <p:spPr bwMode="auto">
          <a:xfrm>
            <a:off x="4774035" y="3675533"/>
            <a:ext cx="579313" cy="4196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4645" tIns="44645" rIns="44645" bIns="44645" anchor="ctr"/>
          <a:lstStyle/>
          <a:p>
            <a:pPr algn="ctr" defTabSz="410730"/>
            <a:r>
              <a:rPr lang="en-US" sz="2000">
                <a:solidFill>
                  <a:srgbClr val="314864"/>
                </a:solidFill>
                <a:latin typeface="Palatino" charset="0"/>
                <a:cs typeface="Palatino" charset="0"/>
                <a:sym typeface="Palatino" charset="0"/>
              </a:rPr>
              <a:t>C++</a:t>
            </a:r>
            <a:endParaRPr lang="en-US"/>
          </a:p>
        </p:txBody>
      </p:sp>
      <p:sp>
        <p:nvSpPr>
          <p:cNvPr id="15391" name="AutoShape 31"/>
          <p:cNvSpPr>
            <a:spLocks/>
          </p:cNvSpPr>
          <p:nvPr/>
        </p:nvSpPr>
        <p:spPr bwMode="auto">
          <a:xfrm>
            <a:off x="5224985" y="4041650"/>
            <a:ext cx="907479" cy="41969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4645" tIns="44645" rIns="44645" bIns="44645" anchor="ctr"/>
          <a:lstStyle/>
          <a:p>
            <a:pPr algn="ctr" defTabSz="410730"/>
            <a:r>
              <a:rPr lang="en-US" sz="2000">
                <a:solidFill>
                  <a:srgbClr val="314864"/>
                </a:solidFill>
                <a:latin typeface="Palatino" charset="0"/>
                <a:cs typeface="Palatino" charset="0"/>
                <a:sym typeface="Palatino" charset="0"/>
              </a:rPr>
              <a:t>Clojure</a:t>
            </a:r>
            <a:endParaRPr lang="en-US"/>
          </a:p>
        </p:txBody>
      </p:sp>
      <p:grpSp>
        <p:nvGrpSpPr>
          <p:cNvPr id="15392" name="Group 32"/>
          <p:cNvGrpSpPr>
            <a:grpSpLocks/>
          </p:cNvGrpSpPr>
          <p:nvPr/>
        </p:nvGrpSpPr>
        <p:grpSpPr bwMode="auto">
          <a:xfrm>
            <a:off x="3031630" y="3217887"/>
            <a:ext cx="598289" cy="558105"/>
            <a:chOff x="-111305" y="-103262"/>
            <a:chExt cx="852040" cy="793013"/>
          </a:xfrm>
        </p:grpSpPr>
        <p:pic>
          <p:nvPicPr>
            <p:cNvPr id="15393" name="Picture 33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298" y="-101607"/>
              <a:ext cx="633638" cy="787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  <p:pic>
          <p:nvPicPr>
            <p:cNvPr id="15394" name="Picture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053652">
              <a:off x="-44194" y="-98664"/>
              <a:ext cx="717817" cy="783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rnd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</p:pic>
      </p:grpSp>
      <p:sp>
        <p:nvSpPr>
          <p:cNvPr id="15395" name="AutoShape 35"/>
          <p:cNvSpPr>
            <a:spLocks/>
          </p:cNvSpPr>
          <p:nvPr/>
        </p:nvSpPr>
        <p:spPr bwMode="auto">
          <a:xfrm>
            <a:off x="859482" y="3090638"/>
            <a:ext cx="2455664" cy="1080492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44645" tIns="44645" rIns="44645" bIns="44645" anchor="ctr"/>
          <a:lstStyle/>
          <a:p>
            <a:pPr algn="ctr" defTabSz="410730"/>
            <a:r>
              <a:rPr lang="en-US" sz="1300">
                <a:solidFill>
                  <a:srgbClr val="314864"/>
                </a:solidFill>
                <a:latin typeface="Bemio" charset="0"/>
                <a:cs typeface="Bemio" charset="0"/>
                <a:sym typeface="Bemio" charset="0"/>
              </a:rPr>
              <a:t>Not enough semantic knowledge to compile automatically</a:t>
            </a:r>
          </a:p>
          <a:p>
            <a:pPr algn="ctr" defTabSz="410730"/>
            <a:endParaRPr lang="en-US" sz="1300">
              <a:solidFill>
                <a:srgbClr val="314864"/>
              </a:solidFill>
              <a:latin typeface="Bemio" charset="0"/>
              <a:cs typeface="Bemio" charset="0"/>
              <a:sym typeface="Bemio" charset="0"/>
            </a:endParaRPr>
          </a:p>
          <a:p>
            <a:pPr algn="ctr" defTabSz="410730"/>
            <a:r>
              <a:rPr lang="en-US" sz="1300">
                <a:solidFill>
                  <a:srgbClr val="314864"/>
                </a:solidFill>
                <a:latin typeface="Bemio" charset="0"/>
                <a:cs typeface="Bemio" charset="0"/>
                <a:sym typeface="Bemio" charset="0"/>
              </a:rPr>
              <a:t>No restrictions</a:t>
            </a:r>
            <a:endParaRPr lang="en-US"/>
          </a:p>
        </p:txBody>
      </p:sp>
      <p:pic>
        <p:nvPicPr>
          <p:cNvPr id="15396" name="Picture 3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47579">
            <a:off x="6086700" y="2891954"/>
            <a:ext cx="1369590" cy="14979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ym typeface="Bebas Neue" charset="0"/>
              </a:rPr>
              <a:t>G</a:t>
            </a:r>
            <a:r>
              <a:rPr lang="en-US" dirty="0" smtClean="0">
                <a:sym typeface="Bebas Neue" charset="0"/>
              </a:rPr>
              <a:t>eneral-Purpose Languages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10400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95" grpId="0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685800"/>
            <a:ext cx="8153400" cy="5867400"/>
          </a:xfrm>
        </p:spPr>
        <p:txBody>
          <a:bodyPr/>
          <a:lstStyle/>
          <a:p>
            <a:pPr marL="0" indent="0">
              <a:buNone/>
            </a:pPr>
            <a:r>
              <a:rPr lang="en-US" sz="4400" dirty="0" smtClean="0">
                <a:solidFill>
                  <a:srgbClr val="008000"/>
                </a:solidFill>
                <a:latin typeface="Helvetica Neue"/>
                <a:cs typeface="Helvetica Neue"/>
              </a:rPr>
              <a:t>Make Specialized PL Practical </a:t>
            </a:r>
            <a:endParaRPr lang="en-US" sz="4400" dirty="0" smtClean="0">
              <a:solidFill>
                <a:srgbClr val="008000"/>
              </a:solidFill>
              <a:latin typeface="Helvetica Neue"/>
              <a:cs typeface="Helvetica Neue"/>
            </a:endParaRPr>
          </a:p>
          <a:p>
            <a:pPr marL="0" indent="0">
              <a:buNone/>
            </a:pPr>
            <a:endParaRPr lang="en-US" sz="4400" dirty="0" smtClean="0">
              <a:solidFill>
                <a:srgbClr val="008000"/>
              </a:solidFill>
              <a:latin typeface="Helvetica Neue"/>
              <a:cs typeface="Helvetica Neue"/>
            </a:endParaRPr>
          </a:p>
          <a:p>
            <a:pPr marL="0" indent="0">
              <a:buNone/>
            </a:pPr>
            <a:r>
              <a:rPr lang="en-US" sz="4400" dirty="0" smtClean="0">
                <a:solidFill>
                  <a:srgbClr val="008000"/>
                </a:solidFill>
                <a:latin typeface="Helvetica Neue"/>
                <a:cs typeface="Helvetica Neue"/>
              </a:rPr>
              <a:t>	</a:t>
            </a:r>
            <a:r>
              <a:rPr lang="en-US" sz="4400" dirty="0" smtClean="0">
                <a:solidFill>
                  <a:srgbClr val="C0C0C0"/>
                </a:solidFill>
                <a:latin typeface="Helvetica Neue"/>
                <a:ea typeface="Wingdings"/>
                <a:cs typeface="Helvetica Neue"/>
                <a:sym typeface="Wingdings"/>
              </a:rPr>
              <a:t></a:t>
            </a:r>
            <a:r>
              <a:rPr lang="en-US" sz="4400" i="1" dirty="0">
                <a:solidFill>
                  <a:srgbClr val="C0C0C0"/>
                </a:solidFill>
                <a:latin typeface="Helvetica Neue"/>
                <a:cs typeface="Helvetica Neue"/>
                <a:sym typeface="Wingdings"/>
              </a:rPr>
              <a:t> </a:t>
            </a:r>
            <a:r>
              <a:rPr lang="en-US" sz="4400" i="1" dirty="0" smtClean="0">
                <a:solidFill>
                  <a:srgbClr val="C0C0C0"/>
                </a:solidFill>
                <a:latin typeface="Helvetica Neue"/>
                <a:cs typeface="Helvetica Neue"/>
              </a:rPr>
              <a:t>Inevitable</a:t>
            </a:r>
          </a:p>
          <a:p>
            <a:pPr marL="0" indent="0">
              <a:buNone/>
            </a:pPr>
            <a:endParaRPr lang="en-US" sz="4400" dirty="0" smtClean="0">
              <a:solidFill>
                <a:srgbClr val="C0C0C0"/>
              </a:solidFill>
              <a:latin typeface="Helvetica Neue"/>
              <a:cs typeface="Helvetica Neue"/>
            </a:endParaRPr>
          </a:p>
          <a:p>
            <a:pPr marL="0" indent="0">
              <a:buNone/>
            </a:pPr>
            <a:r>
              <a:rPr lang="en-US" sz="4400" i="1" dirty="0" smtClean="0">
                <a:solidFill>
                  <a:srgbClr val="C0C0C0"/>
                </a:solidFill>
                <a:latin typeface="Helvetica Neue"/>
                <a:cs typeface="Helvetica Neue"/>
              </a:rPr>
              <a:t>	</a:t>
            </a:r>
            <a:r>
              <a:rPr lang="en-US" sz="4400" dirty="0">
                <a:solidFill>
                  <a:srgbClr val="C0C0C0"/>
                </a:solidFill>
                <a:latin typeface="Helvetica Neue"/>
                <a:ea typeface="Wingdings"/>
                <a:cs typeface="Helvetica Neue"/>
                <a:sym typeface="Wingdings"/>
              </a:rPr>
              <a:t></a:t>
            </a:r>
            <a:r>
              <a:rPr lang="en-US" sz="4400" i="1" dirty="0">
                <a:solidFill>
                  <a:srgbClr val="C0C0C0"/>
                </a:solidFill>
                <a:latin typeface="Helvetica Neue"/>
                <a:cs typeface="Helvetica Neue"/>
                <a:sym typeface="Wingdings"/>
              </a:rPr>
              <a:t> </a:t>
            </a:r>
            <a:r>
              <a:rPr lang="en-US" sz="4400" i="1" dirty="0" smtClean="0">
                <a:solidFill>
                  <a:srgbClr val="C0C0C0"/>
                </a:solidFill>
                <a:latin typeface="Helvetica Neue"/>
                <a:cs typeface="Helvetica Neue"/>
              </a:rPr>
              <a:t>Already the norm</a:t>
            </a:r>
            <a:endParaRPr lang="en-US" sz="4400" i="1" dirty="0">
              <a:solidFill>
                <a:srgbClr val="C0C0C0"/>
              </a:solidFill>
              <a:latin typeface="Helvetica Neue"/>
              <a:cs typeface="Helvetica Neue"/>
            </a:endParaRPr>
          </a:p>
          <a:p>
            <a:pPr marL="0" indent="0">
              <a:buNone/>
            </a:pPr>
            <a:endParaRPr lang="en-US" sz="4400" dirty="0" smtClean="0">
              <a:solidFill>
                <a:srgbClr val="008000"/>
              </a:solidFill>
              <a:latin typeface="Helvetica Neue"/>
              <a:cs typeface="Helvetica Neue"/>
            </a:endParaRPr>
          </a:p>
          <a:p>
            <a:pPr marL="0" indent="0">
              <a:buNone/>
            </a:pPr>
            <a:r>
              <a:rPr lang="en-US" sz="4400" i="1" dirty="0" smtClean="0">
                <a:solidFill>
                  <a:srgbClr val="008000"/>
                </a:solidFill>
                <a:latin typeface="Helvetica Neue"/>
                <a:cs typeface="Helvetica Neue"/>
              </a:rPr>
              <a:t>	</a:t>
            </a:r>
            <a:r>
              <a:rPr lang="en-US" sz="4400" dirty="0">
                <a:solidFill>
                  <a:srgbClr val="008000"/>
                </a:solidFill>
                <a:latin typeface="Helvetica Neue"/>
                <a:ea typeface="Wingdings"/>
                <a:cs typeface="Helvetica Neue"/>
                <a:sym typeface="Wingdings"/>
              </a:rPr>
              <a:t></a:t>
            </a:r>
            <a:r>
              <a:rPr lang="en-US" sz="4400" i="1" dirty="0">
                <a:solidFill>
                  <a:srgbClr val="008000"/>
                </a:solidFill>
                <a:latin typeface="Helvetica Neue"/>
                <a:cs typeface="Helvetica Neue"/>
                <a:sym typeface="Wingdings"/>
              </a:rPr>
              <a:t> </a:t>
            </a:r>
            <a:r>
              <a:rPr lang="en-US" sz="4400" i="1" dirty="0" smtClean="0">
                <a:solidFill>
                  <a:srgbClr val="008000"/>
                </a:solidFill>
                <a:latin typeface="Helvetica Neue"/>
                <a:cs typeface="Helvetica Neue"/>
              </a:rPr>
              <a:t>Practical</a:t>
            </a:r>
          </a:p>
        </p:txBody>
      </p:sp>
    </p:spTree>
    <p:extLst>
      <p:ext uri="{BB962C8B-B14F-4D97-AF65-F5344CB8AC3E}">
        <p14:creationId xmlns:p14="http://schemas.microsoft.com/office/powerpoint/2010/main" val="2816444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5029200" y="4191000"/>
            <a:ext cx="3124200" cy="2209800"/>
            <a:chOff x="6198475" y="4038600"/>
            <a:chExt cx="2382674" cy="1524000"/>
          </a:xfrm>
        </p:grpSpPr>
        <p:pic>
          <p:nvPicPr>
            <p:cNvPr id="2064" name="Picture 16" descr="http://www.overkill-systems.net/images/MySQL_logo.gif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77000" y="4114800"/>
              <a:ext cx="2104149" cy="1430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Rectangle 12"/>
            <p:cNvSpPr/>
            <p:nvPr/>
          </p:nvSpPr>
          <p:spPr bwMode="auto">
            <a:xfrm>
              <a:off x="6198475" y="4038600"/>
              <a:ext cx="914400" cy="838200"/>
            </a:xfrm>
            <a:prstGeom prst="rect">
              <a:avLst/>
            </a:prstGeom>
            <a:solidFill>
              <a:schemeClr val="bg1"/>
            </a:solidFill>
            <a:ln>
              <a:noFill/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6248400" y="4343400"/>
              <a:ext cx="1143000" cy="1219200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FFFF"/>
              </a:solidFill>
              <a:headEnd type="none" w="med" len="med"/>
              <a:tailEnd type="none" w="med" len="me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wrap="square" lIns="90000" tIns="46800" rIns="90000" bIns="4680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457200" rtl="0" eaLnBrk="0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Arial" charset="0"/>
                <a:buNone/>
                <a:tabLst/>
              </a:pPr>
              <a:endParaRPr kumimoji="0" lang="en-US" sz="2400" b="0" i="0" u="none" strike="noStrike" cap="none" normalizeH="0" baseline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34" charset="-128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Domain Specific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4001"/>
            <a:ext cx="8151813" cy="1447799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Domain Specific Languages (DSLs) </a:t>
            </a:r>
          </a:p>
          <a:p>
            <a:pPr lvl="1"/>
            <a:r>
              <a:rPr lang="en-US" dirty="0" smtClean="0"/>
              <a:t>Programming language with restricted expressiveness for a particular domain</a:t>
            </a:r>
          </a:p>
          <a:p>
            <a:pPr lvl="1"/>
            <a:r>
              <a:rPr lang="en-US" dirty="0" smtClean="0"/>
              <a:t>High-level, usually declarative, and deterministic</a:t>
            </a:r>
            <a:endParaRPr lang="en-US" dirty="0"/>
          </a:p>
        </p:txBody>
      </p:sp>
      <p:pic>
        <p:nvPicPr>
          <p:cNvPr id="2050" name="Picture 2" descr="http://techtoggle.com/wp-content/uploads/2009/01/opengl-logo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724400"/>
            <a:ext cx="3216360" cy="1888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4" descr="http://megashareslink.com/wp-content/uploads/2009/04/matlab_logo.gif"/>
          <p:cNvSpPr>
            <a:spLocks noChangeAspect="1" noChangeArrowheads="1"/>
          </p:cNvSpPr>
          <p:nvPr/>
        </p:nvSpPr>
        <p:spPr bwMode="auto">
          <a:xfrm>
            <a:off x="155575" y="-192615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http://megashareslink.com/wp-content/uploads/2009/04/matlab_logo.gif"/>
          <p:cNvSpPr>
            <a:spLocks noChangeAspect="1" noChangeArrowheads="1"/>
          </p:cNvSpPr>
          <p:nvPr/>
        </p:nvSpPr>
        <p:spPr bwMode="auto">
          <a:xfrm>
            <a:off x="307975" y="10586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http://megashareslink.com/wp-content/uploads/2009/04/matlab_logo.gif"/>
          <p:cNvSpPr>
            <a:spLocks noChangeAspect="1" noChangeArrowheads="1"/>
          </p:cNvSpPr>
          <p:nvPr/>
        </p:nvSpPr>
        <p:spPr bwMode="auto">
          <a:xfrm>
            <a:off x="460376" y="213786"/>
            <a:ext cx="3048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30" tIns="45716" rIns="91430" bIns="45716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2" descr="http://www.umbtech.com/images/logo_matlab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276600"/>
            <a:ext cx="1752600" cy="2078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 bwMode="auto">
          <a:xfrm>
            <a:off x="7239000" y="3352800"/>
            <a:ext cx="1752600" cy="990600"/>
          </a:xfrm>
          <a:prstGeom prst="wedgeRoundRectCallout">
            <a:avLst/>
          </a:prstGeom>
          <a:solidFill>
            <a:srgbClr val="FFFFCC"/>
          </a:solidFill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Most popular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parallel PL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" name="Rounded Rectangular Callout 14"/>
          <p:cNvSpPr/>
          <p:nvPr/>
        </p:nvSpPr>
        <p:spPr bwMode="auto">
          <a:xfrm>
            <a:off x="2133600" y="2971800"/>
            <a:ext cx="1752600" cy="990600"/>
          </a:xfrm>
          <a:prstGeom prst="wedgeRoundRectCallout">
            <a:avLst>
              <a:gd name="adj1" fmla="val 54079"/>
              <a:gd name="adj2" fmla="val 4883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Most Science</a:t>
            </a:r>
            <a:r>
              <a:rPr kumimoji="0" lang="en-US" sz="18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apps start with this PL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ounded Rectangular Callout 15"/>
          <p:cNvSpPr/>
          <p:nvPr/>
        </p:nvSpPr>
        <p:spPr bwMode="auto">
          <a:xfrm>
            <a:off x="228600" y="4038600"/>
            <a:ext cx="1752600" cy="762000"/>
          </a:xfrm>
          <a:prstGeom prst="wedgeRoundRectCallout">
            <a:avLst>
              <a:gd name="adj1" fmla="val 59779"/>
              <a:gd name="adj2" fmla="val 59619"/>
              <a:gd name="adj3" fmla="val 16667"/>
            </a:avLst>
          </a:prstGeom>
          <a:solidFill>
            <a:srgbClr val="FFFFCC"/>
          </a:solidFill>
          <a:ln w="9525" cap="flat" cmpd="sng" algn="ctr">
            <a:solidFill>
              <a:srgbClr val="CC99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dirty="0" smtClean="0"/>
              <a:t>Enabled GPU innovation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54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2500"/>
    </mc:Choice>
    <mc:Fallback xmlns:mv="urn:schemas-microsoft-com:mac:vml" xmlns="">
      <p:transition spd="slow" advTm="252500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5" grpId="0" animBg="1"/>
      <p:bldP spid="16" grpId="0" animBg="1"/>
    </p:bldLst>
  </p:timing>
</p:sld>
</file>

<file path=ppt/theme/theme1.xml><?xml version="1.0" encoding="utf-8"?>
<a:theme xmlns:a="http://schemas.openxmlformats.org/drawingml/2006/main" name="Refined">
  <a:themeElements>
    <a:clrScheme name="Refined 6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CC3300"/>
      </a:accent1>
      <a:accent2>
        <a:srgbClr val="666699"/>
      </a:accent2>
      <a:accent3>
        <a:srgbClr val="FFFFFF"/>
      </a:accent3>
      <a:accent4>
        <a:srgbClr val="000000"/>
      </a:accent4>
      <a:accent5>
        <a:srgbClr val="E2ADAA"/>
      </a:accent5>
      <a:accent6>
        <a:srgbClr val="5C5C8A"/>
      </a:accent6>
      <a:hlink>
        <a:srgbClr val="999900"/>
      </a:hlink>
      <a:folHlink>
        <a:srgbClr val="4D4D4D"/>
      </a:folHlink>
    </a:clrScheme>
    <a:fontScheme name="Refined">
      <a:majorFont>
        <a:latin typeface="Arial Rounded MT Bold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4D4D4D"/>
            </a:gs>
            <a:gs pos="50000">
              <a:schemeClr val="bg1"/>
            </a:gs>
            <a:gs pos="100000">
              <a:srgbClr val="4D4D4D"/>
            </a:gs>
          </a:gsLst>
          <a:lin ang="18900000" scaled="1"/>
        </a:gradFill>
        <a:ln w="9525" cap="flat" cmpd="sng" algn="ctr">
          <a:solidFill>
            <a:srgbClr val="CC99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4D4D4D"/>
            </a:gs>
            <a:gs pos="50000">
              <a:schemeClr val="bg1"/>
            </a:gs>
            <a:gs pos="100000">
              <a:srgbClr val="4D4D4D"/>
            </a:gs>
          </a:gsLst>
          <a:lin ang="18900000" scaled="1"/>
        </a:gradFill>
        <a:ln w="9525" cap="flat" cmpd="sng" algn="ctr">
          <a:solidFill>
            <a:srgbClr val="CC99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efined 1">
        <a:dk1>
          <a:srgbClr val="666633"/>
        </a:dk1>
        <a:lt1>
          <a:srgbClr val="FFFFFF"/>
        </a:lt1>
        <a:dk2>
          <a:srgbClr val="000000"/>
        </a:dk2>
        <a:lt2>
          <a:srgbClr val="FFFFFF"/>
        </a:lt2>
        <a:accent1>
          <a:srgbClr val="666699"/>
        </a:accent1>
        <a:accent2>
          <a:srgbClr val="990000"/>
        </a:accent2>
        <a:accent3>
          <a:srgbClr val="AAAAAA"/>
        </a:accent3>
        <a:accent4>
          <a:srgbClr val="DADADA"/>
        </a:accent4>
        <a:accent5>
          <a:srgbClr val="B8B8CA"/>
        </a:accent5>
        <a:accent6>
          <a:srgbClr val="8A0000"/>
        </a:accent6>
        <a:hlink>
          <a:srgbClr val="99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2">
        <a:dk1>
          <a:srgbClr val="4D4D4D"/>
        </a:dk1>
        <a:lt1>
          <a:srgbClr val="FFFFFF"/>
        </a:lt1>
        <a:dk2>
          <a:srgbClr val="4A1102"/>
        </a:dk2>
        <a:lt2>
          <a:srgbClr val="FFFFFF"/>
        </a:lt2>
        <a:accent1>
          <a:srgbClr val="CC3300"/>
        </a:accent1>
        <a:accent2>
          <a:srgbClr val="666699"/>
        </a:accent2>
        <a:accent3>
          <a:srgbClr val="B1AAAA"/>
        </a:accent3>
        <a:accent4>
          <a:srgbClr val="DADADA"/>
        </a:accent4>
        <a:accent5>
          <a:srgbClr val="E2ADAA"/>
        </a:accent5>
        <a:accent6>
          <a:srgbClr val="5C5C8A"/>
        </a:accent6>
        <a:hlink>
          <a:srgbClr val="FF9900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3">
        <a:dk1>
          <a:srgbClr val="666699"/>
        </a:dk1>
        <a:lt1>
          <a:srgbClr val="FFFFFF"/>
        </a:lt1>
        <a:dk2>
          <a:srgbClr val="400040"/>
        </a:dk2>
        <a:lt2>
          <a:srgbClr val="FFFFFF"/>
        </a:lt2>
        <a:accent1>
          <a:srgbClr val="FFCC00"/>
        </a:accent1>
        <a:accent2>
          <a:srgbClr val="FF3300"/>
        </a:accent2>
        <a:accent3>
          <a:srgbClr val="AFAAAF"/>
        </a:accent3>
        <a:accent4>
          <a:srgbClr val="DADADA"/>
        </a:accent4>
        <a:accent5>
          <a:srgbClr val="FFE2AA"/>
        </a:accent5>
        <a:accent6>
          <a:srgbClr val="E72D00"/>
        </a:accent6>
        <a:hlink>
          <a:srgbClr val="CC99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4">
        <a:dk1>
          <a:srgbClr val="4D4D4D"/>
        </a:dk1>
        <a:lt1>
          <a:srgbClr val="FFFFFF"/>
        </a:lt1>
        <a:dk2>
          <a:srgbClr val="006699"/>
        </a:dk2>
        <a:lt2>
          <a:srgbClr val="CCECFF"/>
        </a:lt2>
        <a:accent1>
          <a:srgbClr val="339966"/>
        </a:accent1>
        <a:accent2>
          <a:srgbClr val="3366FF"/>
        </a:accent2>
        <a:accent3>
          <a:srgbClr val="AAB8CA"/>
        </a:accent3>
        <a:accent4>
          <a:srgbClr val="DADADA"/>
        </a:accent4>
        <a:accent5>
          <a:srgbClr val="ADCAB8"/>
        </a:accent5>
        <a:accent6>
          <a:srgbClr val="2D5CE7"/>
        </a:accent6>
        <a:hlink>
          <a:srgbClr val="33CC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efined 5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FF6600"/>
        </a:accent1>
        <a:accent2>
          <a:srgbClr val="FF9933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8A2D"/>
        </a:accent6>
        <a:hlink>
          <a:srgbClr val="FFCC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C3300"/>
        </a:accent1>
        <a:accent2>
          <a:srgbClr val="666699"/>
        </a:accent2>
        <a:accent3>
          <a:srgbClr val="FFFFFF"/>
        </a:accent3>
        <a:accent4>
          <a:srgbClr val="000000"/>
        </a:accent4>
        <a:accent5>
          <a:srgbClr val="E2ADAA"/>
        </a:accent5>
        <a:accent6>
          <a:srgbClr val="5C5C8A"/>
        </a:accent6>
        <a:hlink>
          <a:srgbClr val="999900"/>
        </a:hlink>
        <a:folHlink>
          <a:srgbClr val="4D4D4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efined 7">
        <a:dk1>
          <a:srgbClr val="000000"/>
        </a:dk1>
        <a:lt1>
          <a:srgbClr val="FFFFFF"/>
        </a:lt1>
        <a:dk2>
          <a:srgbClr val="000066"/>
        </a:dk2>
        <a:lt2>
          <a:srgbClr val="333399"/>
        </a:lt2>
        <a:accent1>
          <a:srgbClr val="3399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8AE7"/>
        </a:accent6>
        <a:hlink>
          <a:srgbClr val="00CCFF"/>
        </a:hlink>
        <a:folHlink>
          <a:srgbClr val="5F5F5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1490449646</TotalTime>
  <Pages>9</Pages>
  <Words>266</Words>
  <Application>Microsoft Macintosh PowerPoint</Application>
  <PresentationFormat>On-screen Show (4:3)</PresentationFormat>
  <Paragraphs>115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Refined</vt:lpstr>
      <vt:lpstr>PowerPoint Presentation</vt:lpstr>
      <vt:lpstr>PowerPoint Presentation</vt:lpstr>
      <vt:lpstr>Heterogeneous parallelism</vt:lpstr>
      <vt:lpstr>Programming Heterogeneous Parallelism </vt:lpstr>
      <vt:lpstr>Architecture Specific Programming Models </vt:lpstr>
      <vt:lpstr>High Performance But Low Productivity</vt:lpstr>
      <vt:lpstr>General-Purpose Languages</vt:lpstr>
      <vt:lpstr>PowerPoint Presentation</vt:lpstr>
      <vt:lpstr>Domain Specific Languages</vt:lpstr>
      <vt:lpstr>High Performance Domain-Specific Languages</vt:lpstr>
      <vt:lpstr>HP DSLs Will Be Practical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EE382a - Fall 2010</dc:title>
  <dc:creator>Christos Kozyrakis</dc:creator>
  <cp:lastModifiedBy>Kunle Olukotun</cp:lastModifiedBy>
  <cp:revision>2907</cp:revision>
  <cp:lastPrinted>2012-10-22T20:19:14Z</cp:lastPrinted>
  <dcterms:created xsi:type="dcterms:W3CDTF">2012-02-16T01:05:13Z</dcterms:created>
  <dcterms:modified xsi:type="dcterms:W3CDTF">2014-03-05T15:22:00Z</dcterms:modified>
</cp:coreProperties>
</file>