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0" r:id="rId2"/>
    <p:sldMasterId id="2147483719" r:id="rId3"/>
    <p:sldMasterId id="2147483773" r:id="rId4"/>
    <p:sldMasterId id="2147483803" r:id="rId5"/>
    <p:sldMasterId id="2147483820" r:id="rId6"/>
    <p:sldMasterId id="2147483837" r:id="rId7"/>
    <p:sldMasterId id="2147483854" r:id="rId8"/>
  </p:sldMasterIdLst>
  <p:notesMasterIdLst>
    <p:notesMasterId r:id="rId17"/>
  </p:notesMasterIdLst>
  <p:sldIdLst>
    <p:sldId id="268" r:id="rId9"/>
    <p:sldId id="282" r:id="rId10"/>
    <p:sldId id="283" r:id="rId11"/>
    <p:sldId id="284" r:id="rId12"/>
    <p:sldId id="281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20" autoAdjust="0"/>
  </p:normalViewPr>
  <p:slideViewPr>
    <p:cSldViewPr>
      <p:cViewPr varScale="1">
        <p:scale>
          <a:sx n="60" d="100"/>
          <a:sy n="60" d="100"/>
        </p:scale>
        <p:origin x="72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31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F754D-274D-438C-9EDF-4826FA1DB57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BEAD9-EA6C-4E57-BB38-D033D0D5D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3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CE6D-738C-4085-B535-10A73CFF1651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92A40-C4AB-44CD-B0F2-C9EC5259830F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4818-B2D4-46A6-98A9-9A77AD03E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808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F0F94-4D05-45C2-ABF8-E8236B61953D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C471-5E4F-4B56-897A-D29B0BAC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457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CAA0-BD88-4DC2-8992-C1DBCABF304D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096B-F521-40F6-BB1A-C119BD3C8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525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3761-32CE-4D1B-B514-03A9547F8EB1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29BE-213E-47D9-AF79-BEFC732E7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22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D79EE-D122-4844-857F-B8FD1319A838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5E40-4CD8-43BA-B106-93BEB018E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991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43D3B-F895-4BE3-8CAF-7ECB7A52265F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AE2-ACA5-426C-AECC-CA7AEAE1C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632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CC2FF-33B5-43A1-A8C1-D8066E30BB52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A404-35B3-4E08-A136-8B9745DEE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658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41DF-0BC8-46ED-955C-675BB0FA9745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4818-B2D4-46A6-98A9-9A77AD03E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267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EE53-1FBE-4B4F-9FDE-71B5242516FD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B15D-01E1-4851-AAEF-FB218D8D1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310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EF82-8E3D-474F-9793-45F46E5454EA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048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177DD-A307-4775-B4B0-F205DBE7F90F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0876-9742-4F89-A835-23DA2DD00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0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92BA-1237-4EC4-81A9-E36842D69475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B15D-01E1-4851-AAEF-FB218D8D1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42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8FB7-A9F9-48CB-B1D2-7951E89E8FD0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5C82-B9DD-4A74-9EF7-60A04BB49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840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B8600-8115-463E-9BF8-A066A0966EED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9FE6-D8E9-4CF4-9641-02FD77A57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916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D2677-45C1-4982-89AB-3854DFDA65AB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CA82-1F38-4486-8E7A-342634FB5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271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5D83-FABE-43BC-95A3-0C680252DAD1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296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0D2B-D53B-43D4-A4B0-8B07DA90B6AA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CB52-E9AB-44D5-9FDD-8C21ABFDDF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364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DBC5-3EC0-4F80-BFC0-307404F3FF57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CBE-A0FB-4B39-BE19-88A194044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41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5E73-2080-435B-9A08-B9B12F1FF610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C471-5E4F-4B56-897A-D29B0BAC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854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9C4A-8931-4C01-8110-D523446C99BC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096B-F521-40F6-BB1A-C119BD3C8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493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28F6-E7ED-44ED-82EA-716DDFC68BE1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29BE-213E-47D9-AF79-BEFC732E7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664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5A53-022D-4AD9-B64D-B56DF4CE1758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5E40-4CD8-43BA-B106-93BEB018E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6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1CAED-1E88-4D29-BBA4-1BA5ACB25C84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173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85AC-9702-4A8D-95E0-92C72B99850B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AE2-ACA5-426C-AECC-CA7AEAE1C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03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7064-26D1-4C66-81F3-6E49949085D2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A404-35B3-4E08-A136-8B9745DEE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29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EDD18-544E-4676-BDE1-B28BDBF3BFC5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4818-B2D4-46A6-98A9-9A77AD03E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317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C85B-69D6-44C2-8ED1-4A8F85C19C9F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B15D-01E1-4851-AAEF-FB218D8D1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019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9499-5072-41DA-AD44-0A55C5B9B461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50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6456-24A4-4982-B37E-E29026A21FF8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0876-9742-4F89-A835-23DA2DD00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084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2B54C-FAEE-4385-B372-8FB456E63F50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5C82-B9DD-4A74-9EF7-60A04BB49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704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BAB7D-DCF1-4A38-9A32-5522E3695F72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9FE6-D8E9-4CF4-9641-02FD77A57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930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594D9-3B0D-4007-B6F6-2FB0B38E1BB4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CA82-1F38-4486-8E7A-342634FB5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243F-0069-481D-8C34-970D58A5F42C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0876-9742-4F89-A835-23DA2DD00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0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63F2-F0D6-49CD-BACA-E434C04773E5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5C82-B9DD-4A74-9EF7-60A04BB49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3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55AD-7681-4979-98D2-9CC2F8C7C26A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9FE6-D8E9-4CF4-9641-02FD77A57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21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CDDC2-598C-4D1B-B44C-18AC6FECEC68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CA82-1F38-4486-8E7A-342634FB5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3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585B-A1DD-458C-BC96-41A07F729E8E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8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F9B91-B7DB-4EBF-8180-BF4B26285C7C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CB52-E9AB-44D5-9FDD-8C21ABFDDF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6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3293-6E13-4EA4-B033-F0689206D104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CBE-A0FB-4B39-BE19-88A194044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8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25B0-CD7C-4983-B9E9-9BDE7B65DE9B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CB52-E9AB-44D5-9FDD-8C21ABFDDF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70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33B8-E2E0-4118-9EBF-D101F9F2F0E2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C471-5E4F-4B56-897A-D29B0BAC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04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E207-983A-445C-80EF-661CB787AFB0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096B-F521-40F6-BB1A-C119BD3C8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77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76E8-0CF4-4DC7-8DB5-5719B8226A23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29BE-213E-47D9-AF79-BEFC732E7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77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28EEE-A266-416F-B0A7-0F6B52CC4A81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5E40-4CD8-43BA-B106-93BEB018E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65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786B-2C41-4364-93D0-F5B199A58AE4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AE2-ACA5-426C-AECC-CA7AEAE1C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11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3CF9A-96B5-40C2-A61D-035E5B417EE5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A404-35B3-4E08-A136-8B9745DEE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80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2563-8D0D-446C-86C8-8C0A833F2B00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4818-B2D4-46A6-98A9-9A77AD03E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35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534DA-62D4-479D-A26B-AC0EEE96D648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B15D-01E1-4851-AAEF-FB218D8D1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03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0C0C-9082-44F6-A505-36711B861A17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97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A0069-1A7C-4331-994D-8283111261D1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0876-9742-4F89-A835-23DA2DD00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8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F5ED2-16FF-4A25-8607-06CB64ECB673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CBE-A0FB-4B39-BE19-88A194044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87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8F2-8205-4D6D-9A25-D85948267DD2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5C82-B9DD-4A74-9EF7-60A04BB49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74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130A-CBA6-459B-9767-F0B5B6BC2A51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9FE6-D8E9-4CF4-9641-02FD77A57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32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C2E0-6EF9-41A1-8810-BA8CF9B3B3AD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CA82-1F38-4486-8E7A-342634FB5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16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B4B1-17C0-4BE8-953F-4C059D5AB82F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75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EA5EC-31D6-4EE1-B063-595AC3E54AC3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CB52-E9AB-44D5-9FDD-8C21ABFDDF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63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3ED83-AF04-4268-8850-A8DA23CD10D3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CBE-A0FB-4B39-BE19-88A194044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0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53C5-ADDC-4796-B127-41BAA3A48459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C471-5E4F-4B56-897A-D29B0BAC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77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F983-CBC7-4795-B91E-4FD62CBF63F0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096B-F521-40F6-BB1A-C119BD3C8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15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09503-DAC1-459D-8242-FC26FC0F3332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29BE-213E-47D9-AF79-BEFC732E7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24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3A8FE-EB2D-441A-B02F-76DA95BF71BC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5E40-4CD8-43BA-B106-93BEB018E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5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9722-FBA3-4155-A476-EDC224415707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C471-5E4F-4B56-897A-D29B0BAC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06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F473-A012-4A21-BA02-D2BA9D44CFD1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AE2-ACA5-426C-AECC-CA7AEAE1C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91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32AB-EE62-49C9-A51F-0C135990901B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A404-35B3-4E08-A136-8B9745DEE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23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10EC-CC63-4083-8BE0-6DA8DAAF9143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4818-B2D4-46A6-98A9-9A77AD03E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08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A190A-17AD-42DC-A02E-63CC742EE845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B15D-01E1-4851-AAEF-FB218D8D1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35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B0F7-60BA-4819-94A9-874153C3CAD1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01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1BD2-4D35-4906-8B52-006DAD11EB86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0876-9742-4F89-A835-23DA2DD00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3193-F96D-439C-9F13-90D0EB380576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5C82-B9DD-4A74-9EF7-60A04BB49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9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6AA0-9D80-403C-B4E8-DC161CB3D675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9FE6-D8E9-4CF4-9641-02FD77A57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21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FB120-6C7D-4ED5-B5B8-50C465794133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CA82-1F38-4486-8E7A-342634FB5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72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2F2C283-00C2-4526-B59A-0623E5269F6C}" type="datetime1">
              <a:rPr lang="en-US" smtClean="0"/>
              <a:t>3/2/2014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69D7A76A-B79C-47CC-8CFB-38AD28C34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543C-B10E-41A9-91BC-D01EDFB554E9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096B-F521-40F6-BB1A-C119BD3C8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50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BE0785C-CA6C-4F09-ABAE-000B3470EE4B}" type="datetime1">
              <a:rPr lang="en-US" smtClean="0"/>
              <a:t>3/2/2014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1F4D99-AA72-445D-ABEB-F63F3904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D080A20-A70E-4DE3-A5B1-C746E2F20722}" type="datetime1">
              <a:rPr lang="en-US" smtClean="0"/>
              <a:t>3/2/2014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EF903362-79CE-4786-BE34-179A50832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9464482-8BE1-4EAB-B3C9-52920865835A}" type="datetime1">
              <a:rPr lang="en-US" smtClean="0"/>
              <a:t>3/2/2014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C1F731C8-D8AF-4AD0-AC7C-29747EA6D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1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F2D047A-0501-4C04-A912-A9CF814DCD01}" type="datetime1">
              <a:rPr lang="en-US" smtClean="0"/>
              <a:t>3/2/2014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6D22525E-3ED2-464A-9B12-352E5796C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59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BCC2B1E-8D8E-400D-957A-B515A8759C1F}" type="datetime1">
              <a:rPr lang="en-US" smtClean="0"/>
              <a:t>3/2/2014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57E0A886-BDE6-48B5-9D50-0C0475F31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A7F3449-C714-440E-9BE3-E04D60990B98}" type="datetime1">
              <a:rPr lang="en-US" smtClean="0"/>
              <a:t>3/2/2014</a:t>
            </a:fld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43F720F9-B104-40A7-90E0-C409EA46B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6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9DD4DF8-E78C-47EC-9516-1CD885F2566B}" type="datetime1">
              <a:rPr lang="en-US" smtClean="0"/>
              <a:t>3/2/2014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5508453D-6C1A-4112-800F-985F12264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17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BBFE479-65B4-4849-92B6-5AF86C0B638E}" type="datetime1">
              <a:rPr lang="en-US" smtClean="0"/>
              <a:t>3/2/2014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3447AD89-737E-4156-9DBE-FDB6903C7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8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1A805BA-65FA-425D-A756-45CC871714CC}" type="datetime1">
              <a:rPr lang="en-US" smtClean="0"/>
              <a:t>3/2/2014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42CBF503-F7C0-4759-803E-CAFF4300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69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D2B9FD6-9F56-404E-BB87-F8DF1D20C970}" type="datetime1">
              <a:rPr lang="en-US" smtClean="0"/>
              <a:t>3/2/2014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2713107A-D004-43BC-B117-740D6D99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5934D-9100-4400-B68E-B85AFBDB1217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29BE-213E-47D9-AF79-BEFC732E7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63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CB6973B-3198-499D-9C59-8204F2904537}" type="datetime1">
              <a:rPr lang="en-US" smtClean="0"/>
              <a:t>3/2/2014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3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E507FE5-DA37-4074-B65F-37B3AC2AC96B}" type="datetime1">
              <a:rPr lang="en-US" smtClean="0"/>
              <a:t>3/2/2014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0ABF8BF7-3301-48AF-88D4-C4D1853CC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995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86D7826-40F2-4406-9FE5-F6D482C78A09}" type="datetime1">
              <a:rPr lang="en-US" smtClean="0"/>
              <a:t>3/2/2014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A6C37BA4-19C2-41C0-82D0-9E675A16C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48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C9C5798-5E8F-4712-AED4-E1EA050ACA36}" type="datetime1">
              <a:rPr lang="en-US" smtClean="0"/>
              <a:t>3/2/2014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B096EC53-3CD2-4A5F-B102-CB78DB4B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2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2571FCD-D296-4FA4-AE72-AC4B12927F19}" type="datetime1">
              <a:rPr lang="en-US" smtClean="0"/>
              <a:t>3/2/2014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0E53D266-7494-4680-9459-E71086652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7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9F9D-2EAB-4E11-BACC-5BE0BA46B71B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920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B1AA-1DDA-4A59-9E42-3E37E8C9B333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CB52-E9AB-44D5-9FDD-8C21ABFDDF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557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3749C-F31D-4F62-870F-9E303618BC8F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CBE-A0FB-4B39-BE19-88A194044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68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746E8-94BE-43CA-B16F-F59B8A123A0E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C471-5E4F-4B56-897A-D29B0BAC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201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FE8B1-2406-46BD-BA2F-A5F36BB83C5C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096B-F521-40F6-BB1A-C119BD3C8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0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11158-D8B4-47B3-B0D2-F8B515F4403E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5E40-4CD8-43BA-B106-93BEB018E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66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A8FC-597B-4D5D-B5F0-BC7C560013A9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29BE-213E-47D9-AF79-BEFC732E7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098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730D-24FC-45E5-A459-06625D09A3D8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5E40-4CD8-43BA-B106-93BEB018E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199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6A0A-A292-4788-806C-F481BA246BB9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AE2-ACA5-426C-AECC-CA7AEAE1C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4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B674E-D5B7-4B48-B908-D84CA06D1B24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A404-35B3-4E08-A136-8B9745DEE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96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28452-AF3C-4C5F-9686-26B8A89BA8E7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4818-B2D4-46A6-98A9-9A77AD03E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001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A9554-CDD4-42F7-AE75-01811EC902E2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B15D-01E1-4851-AAEF-FB218D8D1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09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90C7-18AE-4F5B-9C0D-27FCFD4E8B33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55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CB9FC-31E3-4739-9388-112D40E7B843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0876-9742-4F89-A835-23DA2DD00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532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E321B-6989-4A47-98DB-F71069ECB7BB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5C82-B9DD-4A74-9EF7-60A04BB49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483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54F4-61E1-4087-B6F8-5918B0380D4C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9FE6-D8E9-4CF4-9641-02FD77A57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ED52-C366-4A99-A847-75D5EB82C3B2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AE2-ACA5-426C-AECC-CA7AEAE1C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443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A2777-AEBF-4DFB-A588-B078EC564934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CA82-1F38-4486-8E7A-342634FB5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709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A652-A8BB-4952-AF8B-468755CF7B5B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344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59EA-A53D-4782-A98F-2A440137343A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CB52-E9AB-44D5-9FDD-8C21ABFDDF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0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D9E7-5AE7-4F20-9E0D-A12CD81A43B0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CBE-A0FB-4B39-BE19-88A194044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18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7FC4-8910-4E25-AB79-6C17482178E9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C471-5E4F-4B56-897A-D29B0BAC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09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B4BD-8EC9-4550-877F-873056000475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096B-F521-40F6-BB1A-C119BD3C8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4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7708B-B248-4683-AD1E-CE9EE630FE5E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29BE-213E-47D9-AF79-BEFC732E7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407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24217-4BE8-4ECC-A6CB-6D7F96B553A7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5E40-4CD8-43BA-B106-93BEB018E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129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90D83-0D02-4425-BA8A-0B78E40CA767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AE2-ACA5-426C-AECC-CA7AEAE1C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613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F9C8-4A85-43EF-86E3-76E8F2CC1EA6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A404-35B3-4E08-A136-8B9745DEE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2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CC344-C9A0-43A6-935C-9F1E316F9567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A404-35B3-4E08-A136-8B9745DEE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8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F28C-F880-4B06-9A75-F1F8714055AF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4818-B2D4-46A6-98A9-9A77AD03E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55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C402-F5CA-4A7D-A942-6619FEDC2CE4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B15D-01E1-4851-AAEF-FB218D8D1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85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D0A3-738C-4498-B352-877185401F86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706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57264-FFAA-46AC-B848-F9F2DD277DB8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0876-9742-4F89-A835-23DA2DD00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60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5D76-FBB8-4EF0-A5A9-08FFCE9CAD2B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5C82-B9DD-4A74-9EF7-60A04BB49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061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607C-24B6-42F9-B174-4F11C2BF1A06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9FE6-D8E9-4CF4-9641-02FD77A57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805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C379-7366-4A60-A472-DEA94868E683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CA82-1F38-4486-8E7A-342634FB5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657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622D-BC75-4C95-9B6D-E7B7E02F766C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DCB-4476-469D-8279-5EB6271EB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04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4DE3-7307-4B95-B64E-9A80EAA8D586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CB52-E9AB-44D5-9FDD-8C21ABFDDF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058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B0BC-B066-4F4E-B5E6-0A6C4577C079}" type="datetime1">
              <a:rPr lang="en-US" smtClean="0">
                <a:solidFill>
                  <a:srgbClr val="000000"/>
                </a:solidFill>
              </a:rPr>
              <a:t>3/2/2014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CBE-A0FB-4B39-BE19-88A194044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3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A29C047-EBD8-416F-96F3-101D4DB86914}" type="datetime1">
              <a:rPr lang="en-US" sz="1400" smtClean="0">
                <a:solidFill>
                  <a:srgbClr val="000000"/>
                </a:solidFill>
              </a:rPr>
              <a:t>3/2/2014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4BE50A-121B-41EF-B1F9-0A657F5859B7}" type="slidenum">
              <a:rPr lang="en-US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9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5ABFC84-DDAE-4788-9B26-AC45E248E8AB}" type="datetime1">
              <a:rPr lang="en-US" sz="1400" smtClean="0">
                <a:solidFill>
                  <a:srgbClr val="000000"/>
                </a:solidFill>
              </a:rPr>
              <a:t>3/2/2014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4BE50A-121B-41EF-B1F9-0A657F5859B7}" type="slidenum">
              <a:rPr lang="en-US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0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A64C2A6-AB3A-4FD5-AD08-90766BD4378B}" type="datetime1">
              <a:rPr lang="en-US" sz="1400" smtClean="0">
                <a:solidFill>
                  <a:srgbClr val="000000"/>
                </a:solidFill>
              </a:rPr>
              <a:t>3/2/2014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4BE50A-121B-41EF-B1F9-0A657F5859B7}" type="slidenum">
              <a:rPr lang="en-US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8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0F14B6E-7455-4179-84C4-CC042D397D30}" type="datetime1">
              <a:rPr lang="en-US" smtClean="0"/>
              <a:t>3/2/2014</a:t>
            </a:fld>
            <a:endParaRPr 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4876B83-7433-4451-AA61-858D83232ED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AD767D-8D29-4FEE-BBA0-23A6764A2926}" type="datetime1">
              <a:rPr lang="en-US" sz="1400" smtClean="0">
                <a:solidFill>
                  <a:srgbClr val="000000"/>
                </a:solidFill>
              </a:rPr>
              <a:t>3/2/2014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4BE50A-121B-41EF-B1F9-0A657F5859B7}" type="slidenum">
              <a:rPr lang="en-US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C6D010-5103-4FDF-BB9A-5BF1EEC8D148}" type="datetime1">
              <a:rPr lang="en-US" sz="1400" smtClean="0">
                <a:solidFill>
                  <a:srgbClr val="000000"/>
                </a:solidFill>
              </a:rPr>
              <a:t>3/2/2014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4BE50A-121B-41EF-B1F9-0A657F5859B7}" type="slidenum">
              <a:rPr lang="en-US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1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7946663-D655-413C-A770-0AE648F24E87}" type="datetime1">
              <a:rPr lang="en-US" sz="1400" smtClean="0">
                <a:solidFill>
                  <a:srgbClr val="000000"/>
                </a:solidFill>
              </a:rPr>
              <a:t>3/2/2014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4BE50A-121B-41EF-B1F9-0A657F5859B7}" type="slidenum">
              <a:rPr lang="en-US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0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59EA52C-7BFA-43A2-ABBF-930010B9595F}" type="datetime1">
              <a:rPr lang="en-US" sz="1400" smtClean="0">
                <a:solidFill>
                  <a:srgbClr val="000000"/>
                </a:solidFill>
              </a:rPr>
              <a:t>3/2/2014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4BE50A-121B-41EF-B1F9-0A657F5859B7}" type="slidenum">
              <a:rPr lang="en-US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0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ile:Frohawk Do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40" y="1208809"/>
            <a:ext cx="2820733" cy="229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7897" y="5029200"/>
            <a:ext cx="7880303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600" dirty="0" err="1"/>
              <a:t>Keshav</a:t>
            </a:r>
            <a:r>
              <a:rPr lang="en-US" sz="3600" dirty="0"/>
              <a:t> </a:t>
            </a:r>
            <a:r>
              <a:rPr lang="en-US" sz="3600" dirty="0" err="1"/>
              <a:t>Pingali</a:t>
            </a:r>
            <a:endParaRPr lang="en-US" sz="3600" dirty="0"/>
          </a:p>
          <a:p>
            <a:pPr eaLnBrk="1" hangingPunct="1">
              <a:spcBef>
                <a:spcPct val="0"/>
              </a:spcBef>
            </a:pPr>
            <a:r>
              <a:rPr lang="en-US" sz="3600" dirty="0"/>
              <a:t>The University of Texas at Austin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71600" y="11430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Specialization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is for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</a:t>
            </a:r>
            <a:r>
              <a:rPr lang="en-US" sz="5400" dirty="0" smtClean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odos</a:t>
            </a:r>
          </a:p>
        </p:txBody>
      </p:sp>
    </p:spTree>
    <p:extLst>
      <p:ext uri="{BB962C8B-B14F-4D97-AF65-F5344CB8AC3E}">
        <p14:creationId xmlns:p14="http://schemas.microsoft.com/office/powerpoint/2010/main" val="18653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Lesson from natural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599" y="3505200"/>
            <a:ext cx="8686801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Brown bears</a:t>
            </a:r>
          </a:p>
          <a:p>
            <a:pPr lvl="1"/>
            <a:r>
              <a:rPr lang="en-US" dirty="0" smtClean="0"/>
              <a:t>Adapted to live in temperate forests</a:t>
            </a:r>
          </a:p>
          <a:p>
            <a:r>
              <a:rPr lang="en-US" dirty="0" smtClean="0"/>
              <a:t>Polar bears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dapted to live above Arctic Circle</a:t>
            </a:r>
          </a:p>
          <a:p>
            <a:r>
              <a:rPr lang="en-US" dirty="0" smtClean="0"/>
              <a:t>Polar bears evolved from brown bears</a:t>
            </a:r>
          </a:p>
          <a:p>
            <a:r>
              <a:rPr lang="en-US" dirty="0" smtClean="0"/>
              <a:t>Specialization</a:t>
            </a:r>
          </a:p>
          <a:p>
            <a:pPr lvl="1"/>
            <a:r>
              <a:rPr lang="en-US" dirty="0" smtClean="0"/>
              <a:t>Driven by struggle for survival</a:t>
            </a:r>
            <a:endParaRPr lang="en-US" dirty="0"/>
          </a:p>
        </p:txBody>
      </p:sp>
      <p:pic>
        <p:nvPicPr>
          <p:cNvPr id="2052" name="Picture 4" descr="http://images.nationalgeographic.com/wpf/media-live/photos/000/007/cache/kodiak-bear_775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25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RvCL2WokWae_iCl-gt4pEDKSErSkyXKMy1ode11hHPXsDlN7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965200"/>
            <a:ext cx="2917825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3886200" y="2057400"/>
            <a:ext cx="15240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848100" y="205740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Lesson from Salt Lake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5867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1830-1978: </a:t>
            </a:r>
          </a:p>
          <a:p>
            <a:pPr lvl="1"/>
            <a:r>
              <a:rPr lang="en-US" dirty="0" smtClean="0"/>
              <a:t>Mormons were mostly white</a:t>
            </a:r>
          </a:p>
          <a:p>
            <a:pPr lvl="1"/>
            <a:r>
              <a:rPr lang="en-US" dirty="0" smtClean="0"/>
              <a:t>Very specialized</a:t>
            </a:r>
          </a:p>
          <a:p>
            <a:r>
              <a:rPr lang="en-US" dirty="0" smtClean="0"/>
              <a:t>1978: </a:t>
            </a:r>
          </a:p>
          <a:p>
            <a:pPr lvl="1"/>
            <a:r>
              <a:rPr lang="en-US" dirty="0" smtClean="0"/>
              <a:t>Church elders have divine revelation</a:t>
            </a:r>
          </a:p>
          <a:p>
            <a:r>
              <a:rPr lang="en-US" dirty="0" smtClean="0"/>
              <a:t>Today: </a:t>
            </a:r>
          </a:p>
          <a:p>
            <a:pPr lvl="1"/>
            <a:r>
              <a:rPr lang="en-US" dirty="0" smtClean="0"/>
              <a:t>Mormons are very diverse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Generalization: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Driven by struggle for survival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074" name="Picture 2" descr="https://encrypted-tbn0.gstatic.com/images?q=tbn:ANd9GcQ0-BwjQ858r0oaLhaKhBEYKl3mIohTxWqrJrD-OgEBBdAzrC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564104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en/3/38/MormonAdFamily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1828800" cy="23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6781800" y="3276600"/>
            <a:ext cx="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819210" y="3373734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94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Main take-away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Struggle for survival can lead to both specialization and generalization</a:t>
            </a:r>
            <a:endParaRPr lang="en-US" dirty="0"/>
          </a:p>
          <a:p>
            <a:r>
              <a:rPr lang="en-US" dirty="0" smtClean="0"/>
              <a:t>Specialization</a:t>
            </a:r>
          </a:p>
          <a:p>
            <a:pPr lvl="1"/>
            <a:r>
              <a:rPr lang="en-US" dirty="0" smtClean="0"/>
              <a:t>Useful when there are mutually exclusive alternatives</a:t>
            </a:r>
          </a:p>
          <a:p>
            <a:r>
              <a:rPr lang="en-US" dirty="0" smtClean="0"/>
              <a:t>Generalization</a:t>
            </a:r>
          </a:p>
          <a:p>
            <a:pPr lvl="1"/>
            <a:r>
              <a:rPr lang="en-US" dirty="0" smtClean="0"/>
              <a:t>Useful if you can adapt to diverse environments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) human beings of all races now live all over the world</a:t>
            </a:r>
          </a:p>
          <a:p>
            <a:r>
              <a:rPr lang="en-US" dirty="0" smtClean="0"/>
              <a:t>What are the lessons for programming languages?</a:t>
            </a:r>
          </a:p>
        </p:txBody>
      </p:sp>
    </p:spTree>
    <p:extLst>
      <p:ext uri="{BB962C8B-B14F-4D97-AF65-F5344CB8AC3E}">
        <p14:creationId xmlns:p14="http://schemas.microsoft.com/office/powerpoint/2010/main" val="27238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458200" cy="1143000"/>
          </a:xfrm>
        </p:spPr>
        <p:txBody>
          <a:bodyPr/>
          <a:lstStyle/>
          <a:p>
            <a:r>
              <a:rPr lang="en-US" dirty="0" smtClean="0"/>
              <a:t>Specialized languages = DSLs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43000"/>
            <a:ext cx="8915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DSLs usually evolve into general-purpose languages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deal </a:t>
            </a:r>
            <a:r>
              <a:rPr lang="en-US" smtClean="0"/>
              <a:t>with diverse </a:t>
            </a:r>
            <a:r>
              <a:rPr lang="en-US" dirty="0" smtClean="0"/>
              <a:t>data types </a:t>
            </a:r>
          </a:p>
          <a:p>
            <a:pPr lvl="1"/>
            <a:r>
              <a:rPr lang="en-US" dirty="0" smtClean="0"/>
              <a:t>To grow market share</a:t>
            </a:r>
          </a:p>
          <a:p>
            <a:r>
              <a:rPr lang="en-US" dirty="0" smtClean="0"/>
              <a:t>MATLAB</a:t>
            </a:r>
          </a:p>
          <a:p>
            <a:pPr lvl="1"/>
            <a:r>
              <a:rPr lang="en-US" dirty="0" smtClean="0"/>
              <a:t>Began with dense matrices and vectors to use EISPACK and LINPACK w/o writing FORTRAN code</a:t>
            </a:r>
          </a:p>
          <a:p>
            <a:pPr lvl="1"/>
            <a:r>
              <a:rPr lang="en-US" dirty="0" smtClean="0"/>
              <a:t>Today: sparse matrices, objects, ADT’s, etc.</a:t>
            </a:r>
          </a:p>
          <a:p>
            <a:pPr lvl="1"/>
            <a:r>
              <a:rPr lang="en-US" dirty="0" smtClean="0"/>
              <a:t>APL: dodo of array languages</a:t>
            </a:r>
          </a:p>
          <a:p>
            <a:r>
              <a:rPr lang="en-US" dirty="0" smtClean="0"/>
              <a:t>SQL</a:t>
            </a:r>
          </a:p>
          <a:p>
            <a:pPr lvl="1"/>
            <a:r>
              <a:rPr lang="en-US" dirty="0" smtClean="0"/>
              <a:t>Focus on structured data aka relations</a:t>
            </a:r>
          </a:p>
          <a:p>
            <a:pPr lvl="1"/>
            <a:r>
              <a:rPr lang="en-US" dirty="0" smtClean="0"/>
              <a:t>Today: evolving to deal with unstructured data</a:t>
            </a:r>
          </a:p>
          <a:p>
            <a:r>
              <a:rPr lang="en-US" dirty="0" err="1" smtClean="0"/>
              <a:t>Erlang</a:t>
            </a:r>
            <a:endParaRPr lang="en-US" dirty="0" smtClean="0"/>
          </a:p>
          <a:p>
            <a:pPr lvl="1"/>
            <a:r>
              <a:rPr lang="en-US" dirty="0" smtClean="0"/>
              <a:t>Began as a way to write telephony apps</a:t>
            </a:r>
          </a:p>
          <a:p>
            <a:pPr lvl="1"/>
            <a:r>
              <a:rPr lang="en-US" dirty="0" smtClean="0"/>
              <a:t>Today: has evolved to a general functional language</a:t>
            </a:r>
          </a:p>
        </p:txBody>
      </p:sp>
      <p:pic>
        <p:nvPicPr>
          <p:cNvPr id="4" name="Picture 8" descr="File:Frohawk Do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84239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Two claims for DSLs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Claim I: productivity</a:t>
            </a:r>
          </a:p>
          <a:p>
            <a:pPr lvl="1"/>
            <a:r>
              <a:rPr lang="en-US" dirty="0" smtClean="0"/>
              <a:t>Programmers can code with domain abstractions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) relations, groups, fields, etc.</a:t>
            </a:r>
          </a:p>
          <a:p>
            <a:r>
              <a:rPr lang="en-US" dirty="0" smtClean="0"/>
              <a:t>Claim II: performance</a:t>
            </a:r>
          </a:p>
          <a:p>
            <a:pPr lvl="1"/>
            <a:r>
              <a:rPr lang="en-US" dirty="0" smtClean="0"/>
              <a:t>Compilers for DSLs can use domain-specific information to optimize programs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) optimization in SQL</a:t>
            </a:r>
          </a:p>
          <a:p>
            <a:r>
              <a:rPr lang="en-US" dirty="0" smtClean="0"/>
              <a:t>Counter-point:</a:t>
            </a:r>
          </a:p>
          <a:p>
            <a:pPr lvl="1"/>
            <a:r>
              <a:rPr lang="en-US" dirty="0" smtClean="0"/>
              <a:t>Can be implemented easily in general-purpose languages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ADTs + semantic information about methods</a:t>
            </a:r>
          </a:p>
        </p:txBody>
      </p:sp>
    </p:spTree>
    <p:extLst>
      <p:ext uri="{BB962C8B-B14F-4D97-AF65-F5344CB8AC3E}">
        <p14:creationId xmlns:p14="http://schemas.microsoft.com/office/powerpoint/2010/main" val="7952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Anecdotal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Graph analytics </a:t>
            </a:r>
          </a:p>
          <a:p>
            <a:r>
              <a:rPr lang="en-US" dirty="0" smtClean="0"/>
              <a:t>Many DSLs:</a:t>
            </a:r>
          </a:p>
          <a:p>
            <a:pPr lvl="1"/>
            <a:r>
              <a:rPr lang="en-US" dirty="0" err="1" smtClean="0"/>
              <a:t>GraphLab</a:t>
            </a:r>
            <a:r>
              <a:rPr lang="en-US" dirty="0" smtClean="0"/>
              <a:t>, </a:t>
            </a:r>
            <a:r>
              <a:rPr lang="en-US" dirty="0" err="1" smtClean="0"/>
              <a:t>PowerGraph</a:t>
            </a:r>
            <a:r>
              <a:rPr lang="en-US" dirty="0" smtClean="0"/>
              <a:t>, </a:t>
            </a:r>
            <a:r>
              <a:rPr lang="en-US" dirty="0" err="1" smtClean="0"/>
              <a:t>Ligra</a:t>
            </a:r>
            <a:r>
              <a:rPr lang="en-US" dirty="0" smtClean="0"/>
              <a:t>, </a:t>
            </a:r>
            <a:r>
              <a:rPr lang="en-US" dirty="0" err="1" smtClean="0"/>
              <a:t>SociaLite</a:t>
            </a:r>
            <a:r>
              <a:rPr lang="en-US" dirty="0" smtClean="0"/>
              <a:t>..</a:t>
            </a:r>
          </a:p>
          <a:p>
            <a:r>
              <a:rPr lang="en-US" dirty="0" smtClean="0"/>
              <a:t>Galois:</a:t>
            </a:r>
          </a:p>
          <a:p>
            <a:pPr lvl="1"/>
            <a:r>
              <a:rPr lang="en-US" dirty="0" smtClean="0"/>
              <a:t>General-purpose programming model implemented in sequential C++</a:t>
            </a:r>
          </a:p>
          <a:p>
            <a:r>
              <a:rPr lang="en-US" dirty="0" smtClean="0"/>
              <a:t>SOSP 2014: Nguyen et al</a:t>
            </a:r>
          </a:p>
          <a:p>
            <a:pPr lvl="1"/>
            <a:r>
              <a:rPr lang="en-US" dirty="0" smtClean="0"/>
              <a:t>Galois programs run 10-10,000 times faster than </a:t>
            </a:r>
            <a:r>
              <a:rPr lang="en-US" dirty="0" err="1" smtClean="0"/>
              <a:t>GraphLab</a:t>
            </a:r>
            <a:r>
              <a:rPr lang="en-US" dirty="0" smtClean="0"/>
              <a:t> programs</a:t>
            </a:r>
          </a:p>
          <a:p>
            <a:pPr lvl="1"/>
            <a:r>
              <a:rPr lang="en-US" dirty="0" smtClean="0"/>
              <a:t>Shim for </a:t>
            </a:r>
            <a:r>
              <a:rPr lang="en-US" dirty="0" err="1" smtClean="0"/>
              <a:t>GraphLab</a:t>
            </a:r>
            <a:r>
              <a:rPr lang="en-US" dirty="0" smtClean="0"/>
              <a:t> on top of Galois in about 200 lines of code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8" descr="x-red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b="3305"/>
          <a:stretch>
            <a:fillRect/>
          </a:stretch>
        </p:blipFill>
        <p:spPr>
          <a:xfrm>
            <a:off x="4419600" y="1570037"/>
            <a:ext cx="4419600" cy="4525963"/>
          </a:xfrm>
        </p:spPr>
      </p:pic>
    </p:spTree>
    <p:extLst>
      <p:ext uri="{BB962C8B-B14F-4D97-AF65-F5344CB8AC3E}">
        <p14:creationId xmlns:p14="http://schemas.microsoft.com/office/powerpoint/2010/main" val="25200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neatoshop.com/images/product/93/193/Evolving-Darwin-Playset_1006-l.jpg?v=1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76200"/>
            <a:ext cx="4724400" cy="31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RXqZ0HNXBRUECzMnxgdGb9SV7AjbVbdgZVJzgo5rudH6NwCrxwP-b42V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697">
            <a:off x="5875949" y="313349"/>
            <a:ext cx="501858" cy="5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sdblogs.ca/learningleader/files/2012/02/11189-A-Dead-Dodo-Bird-To-Illustrate-The-Saying-As-Dead-As-A-Dodo-Clipart-Illu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2511425" cy="200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743200"/>
            <a:ext cx="282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Generalization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6071175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Specialization</a:t>
            </a:r>
            <a:endParaRPr lang="en-US" sz="3200" dirty="0"/>
          </a:p>
        </p:txBody>
      </p:sp>
      <p:pic>
        <p:nvPicPr>
          <p:cNvPr id="4104" name="Picture 8" descr="http://www.flagsinternational.com/media/catalog/product/cache/1/image/9df78eab33525d08d6e5fb8d27136e95/n/o/north-kore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02" y="4231350"/>
            <a:ext cx="867698" cy="8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10752</TotalTime>
  <Words>325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Kalinga</vt:lpstr>
      <vt:lpstr>Times New Roman</vt:lpstr>
      <vt:lpstr>Wingdings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PowerPoint Presentation</vt:lpstr>
      <vt:lpstr>Lesson from natural world</vt:lpstr>
      <vt:lpstr>Lesson from Salt Lake City</vt:lpstr>
      <vt:lpstr>Main take-away</vt:lpstr>
      <vt:lpstr>Specialized languages = DSLs</vt:lpstr>
      <vt:lpstr>Two claims for DSLs</vt:lpstr>
      <vt:lpstr>Anecdotal Evidence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pingali</dc:creator>
  <cp:lastModifiedBy>Keshav Pingali</cp:lastModifiedBy>
  <cp:revision>198</cp:revision>
  <dcterms:created xsi:type="dcterms:W3CDTF">2013-09-04T22:04:33Z</dcterms:created>
  <dcterms:modified xsi:type="dcterms:W3CDTF">2014-03-05T15:02:36Z</dcterms:modified>
</cp:coreProperties>
</file>