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2"/>
  </p:sldMasterIdLst>
  <p:notesMasterIdLst>
    <p:notesMasterId r:id="rId60"/>
  </p:notesMasterIdLst>
  <p:handoutMasterIdLst>
    <p:handoutMasterId r:id="rId61"/>
  </p:handoutMasterIdLst>
  <p:sldIdLst>
    <p:sldId id="365" r:id="rId3"/>
    <p:sldId id="345" r:id="rId4"/>
    <p:sldId id="257" r:id="rId5"/>
    <p:sldId id="358" r:id="rId6"/>
    <p:sldId id="508" r:id="rId7"/>
    <p:sldId id="361" r:id="rId8"/>
    <p:sldId id="363" r:id="rId9"/>
    <p:sldId id="357" r:id="rId10"/>
    <p:sldId id="426" r:id="rId11"/>
    <p:sldId id="435" r:id="rId12"/>
    <p:sldId id="427" r:id="rId13"/>
    <p:sldId id="509" r:id="rId14"/>
    <p:sldId id="510" r:id="rId15"/>
    <p:sldId id="511" r:id="rId16"/>
    <p:sldId id="436" r:id="rId17"/>
    <p:sldId id="438" r:id="rId18"/>
    <p:sldId id="440" r:id="rId19"/>
    <p:sldId id="504" r:id="rId20"/>
    <p:sldId id="441" r:id="rId21"/>
    <p:sldId id="524" r:id="rId22"/>
    <p:sldId id="531" r:id="rId23"/>
    <p:sldId id="450" r:id="rId24"/>
    <p:sldId id="459" r:id="rId25"/>
    <p:sldId id="532" r:id="rId26"/>
    <p:sldId id="461" r:id="rId27"/>
    <p:sldId id="458" r:id="rId28"/>
    <p:sldId id="533" r:id="rId29"/>
    <p:sldId id="460" r:id="rId30"/>
    <p:sldId id="471" r:id="rId31"/>
    <p:sldId id="472" r:id="rId32"/>
    <p:sldId id="476" r:id="rId33"/>
    <p:sldId id="490" r:id="rId34"/>
    <p:sldId id="491" r:id="rId35"/>
    <p:sldId id="492" r:id="rId36"/>
    <p:sldId id="464" r:id="rId37"/>
    <p:sldId id="402" r:id="rId38"/>
    <p:sldId id="466" r:id="rId39"/>
    <p:sldId id="467" r:id="rId40"/>
    <p:sldId id="497" r:id="rId41"/>
    <p:sldId id="493" r:id="rId42"/>
    <p:sldId id="481" r:id="rId43"/>
    <p:sldId id="482" r:id="rId44"/>
    <p:sldId id="483" r:id="rId45"/>
    <p:sldId id="494" r:id="rId46"/>
    <p:sldId id="488" r:id="rId47"/>
    <p:sldId id="495" r:id="rId48"/>
    <p:sldId id="477" r:id="rId49"/>
    <p:sldId id="478" r:id="rId50"/>
    <p:sldId id="498" r:id="rId51"/>
    <p:sldId id="499" r:id="rId52"/>
    <p:sldId id="443" r:id="rId53"/>
    <p:sldId id="501" r:id="rId54"/>
    <p:sldId id="502" r:id="rId55"/>
    <p:sldId id="462" r:id="rId56"/>
    <p:sldId id="512" r:id="rId57"/>
    <p:sldId id="513" r:id="rId58"/>
    <p:sldId id="506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FF"/>
    <a:srgbClr val="66FFFF"/>
    <a:srgbClr val="FFFFCC"/>
    <a:srgbClr val="333399"/>
    <a:srgbClr val="4E66CE"/>
    <a:srgbClr val="6699FF"/>
    <a:srgbClr val="0033CC"/>
    <a:srgbClr val="B8C1EC"/>
    <a:srgbClr val="D0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87" autoAdjust="0"/>
    <p:restoredTop sz="84342" autoAdjust="0"/>
  </p:normalViewPr>
  <p:slideViewPr>
    <p:cSldViewPr snapToGrid="0">
      <p:cViewPr varScale="1">
        <p:scale>
          <a:sx n="105" d="100"/>
          <a:sy n="105" d="100"/>
        </p:scale>
        <p:origin x="-5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2360801781738"/>
          <c:y val="0.21695760598503741"/>
          <c:w val="0.71937639198218251"/>
          <c:h val="0.6359102244389044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computation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0.3805100000000004</c:v>
                </c:pt>
                <c:pt idx="1">
                  <c:v>0.43381000000000042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memory stalls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2.2241300000000024</c:v>
                </c:pt>
                <c:pt idx="1">
                  <c:v>1.3641700000000001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branch-misprediction stalls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4.9840000000000044E-2</c:v>
                </c:pt>
                <c:pt idx="1">
                  <c:v>0.3321100000000004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resource stalls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1.470899999999999</c:v>
                </c:pt>
                <c:pt idx="1">
                  <c:v>0.8237400000000008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750464"/>
        <c:axId val="78752000"/>
      </c:barChart>
      <c:catAx>
        <c:axId val="7875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875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7520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Normalized execution </a:t>
                </a:r>
                <a:r>
                  <a:rPr lang="en-US" dirty="0" smtClean="0"/>
                  <a:t>time(%)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3572984749455423E-2"/>
              <c:y val="0.1237024845834622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7875046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9821826280623736"/>
          <c:y val="3.2418952618454067E-2"/>
          <c:w val="0.80178173719376555"/>
          <c:h val="0.13965087281795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2360801781738"/>
          <c:y val="0.21695760598503741"/>
          <c:w val="0.71937639198218251"/>
          <c:h val="0.635910224438904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L1 data cache stalls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7.8509999999999996E-2</c:v>
                </c:pt>
                <c:pt idx="1">
                  <c:v>6.8729999999999999E-2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L1 instr.  cache stalls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0.10405</c:v>
                </c:pt>
                <c:pt idx="1">
                  <c:v>0.64286000000000054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L2 data cache stalls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1.98967</c:v>
                </c:pt>
                <c:pt idx="1">
                  <c:v>0.36920000000000008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L2 instr. cache stalls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3.8159999999999999E-2</c:v>
                </c:pt>
                <c:pt idx="1">
                  <c:v>8.6900000000000067E-3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ITLB stalls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Scan-bound Queries</c:v>
                </c:pt>
                <c:pt idx="1">
                  <c:v>Join-bound Queries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1.3729999999999999E-2</c:v>
                </c:pt>
                <c:pt idx="1">
                  <c:v>0.2746900000000001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925312"/>
        <c:axId val="90927104"/>
      </c:barChart>
      <c:catAx>
        <c:axId val="9092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092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9271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Normalized </a:t>
                </a:r>
                <a:r>
                  <a:rPr lang="en-US" dirty="0" smtClean="0"/>
                  <a:t>memory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stalls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9707535741282033E-2"/>
              <c:y val="0.1194722590358453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9092531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3363028953229508"/>
          <c:y val="2.7431421446384052E-2"/>
          <c:w val="0.86636971046770661"/>
          <c:h val="0.13965087281795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D64BD-6D7B-4E09-8443-719A99590DD2}" type="doc">
      <dgm:prSet loTypeId="urn:microsoft.com/office/officeart/2005/8/layout/vList4#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F6F3653-7823-4886-8FE8-5BA461EA5072}">
      <dgm:prSet phldrT="[Text]" custT="1"/>
      <dgm:spPr/>
      <dgm:t>
        <a:bodyPr lIns="274320"/>
        <a:lstStyle/>
        <a:p>
          <a:r>
            <a:rPr lang="en-US" sz="3000" dirty="0" smtClean="0">
              <a:solidFill>
                <a:schemeClr val="tx1"/>
              </a:solidFill>
              <a:latin typeface="Tw Cen MT" pitchFamily="34" charset="0"/>
            </a:rPr>
            <a:t>Physical representation alternatives</a:t>
          </a:r>
          <a:endParaRPr lang="en-US" sz="3000" dirty="0">
            <a:solidFill>
              <a:schemeClr val="tx1"/>
            </a:solidFill>
            <a:latin typeface="Tw Cen MT" pitchFamily="34" charset="0"/>
          </a:endParaRPr>
        </a:p>
      </dgm:t>
    </dgm:pt>
    <dgm:pt modelId="{F25EA6DB-85F7-4780-AF22-8EF20F6D1E08}" type="parTrans" cxnId="{B517C609-C33B-474B-BBC9-E5ED8258FB2B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Tw Cen MT" pitchFamily="34" charset="0"/>
          </a:endParaRPr>
        </a:p>
      </dgm:t>
    </dgm:pt>
    <dgm:pt modelId="{49022019-C445-4A7F-BEEF-29DAB25FFA8E}" type="sibTrans" cxnId="{B517C609-C33B-474B-BBC9-E5ED8258FB2B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Tw Cen MT" pitchFamily="34" charset="0"/>
          </a:endParaRPr>
        </a:p>
      </dgm:t>
    </dgm:pt>
    <dgm:pt modelId="{DE3D2741-EF75-40BE-A2AA-C4466FBCF7D9}">
      <dgm:prSet phldrT="[Text]" custT="1"/>
      <dgm:spPr/>
      <dgm:t>
        <a:bodyPr lIns="274320"/>
        <a:lstStyle/>
        <a:p>
          <a:r>
            <a:rPr lang="en-US" sz="3000" dirty="0" smtClean="0">
              <a:solidFill>
                <a:schemeClr val="tx1"/>
              </a:solidFill>
              <a:latin typeface="Tw Cen MT" pitchFamily="34" charset="0"/>
            </a:rPr>
            <a:t>Compression techniques</a:t>
          </a:r>
          <a:endParaRPr lang="en-US" sz="3000" dirty="0">
            <a:solidFill>
              <a:schemeClr val="tx1"/>
            </a:solidFill>
            <a:latin typeface="Tw Cen MT" pitchFamily="34" charset="0"/>
          </a:endParaRPr>
        </a:p>
      </dgm:t>
    </dgm:pt>
    <dgm:pt modelId="{2A557D5A-41E3-4078-A4D9-605945365763}" type="parTrans" cxnId="{506D686F-7DAD-4CA6-B31F-27D8CDFBC900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Tw Cen MT" pitchFamily="34" charset="0"/>
          </a:endParaRPr>
        </a:p>
      </dgm:t>
    </dgm:pt>
    <dgm:pt modelId="{FE608C8F-A1A4-4283-B2F6-BF0A8C5A1DBE}" type="sibTrans" cxnId="{506D686F-7DAD-4CA6-B31F-27D8CDFBC900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Tw Cen MT" pitchFamily="34" charset="0"/>
          </a:endParaRPr>
        </a:p>
      </dgm:t>
    </dgm:pt>
    <dgm:pt modelId="{C61D8196-80BB-4D35-BD13-D0C1DA8131BC}">
      <dgm:prSet phldrT="[Text]" custT="1"/>
      <dgm:spPr/>
      <dgm:t>
        <a:bodyPr lIns="274320"/>
        <a:lstStyle/>
        <a:p>
          <a:r>
            <a:rPr lang="en-US" sz="3000" dirty="0" smtClean="0">
              <a:solidFill>
                <a:schemeClr val="tx1"/>
              </a:solidFill>
              <a:latin typeface="Tw Cen MT" pitchFamily="34" charset="0"/>
            </a:rPr>
            <a:t>Execution strategies</a:t>
          </a:r>
          <a:endParaRPr lang="en-US" sz="3000" dirty="0">
            <a:solidFill>
              <a:schemeClr val="tx1"/>
            </a:solidFill>
            <a:latin typeface="Tw Cen MT" pitchFamily="34" charset="0"/>
          </a:endParaRPr>
        </a:p>
      </dgm:t>
    </dgm:pt>
    <dgm:pt modelId="{8B1A8533-F804-40D6-901B-49FBFBBC55B6}" type="parTrans" cxnId="{26547851-0577-4C58-8D3E-769D6B641769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Tw Cen MT" pitchFamily="34" charset="0"/>
          </a:endParaRPr>
        </a:p>
      </dgm:t>
    </dgm:pt>
    <dgm:pt modelId="{C8389595-9C13-4147-A60B-38B9033885D1}" type="sibTrans" cxnId="{26547851-0577-4C58-8D3E-769D6B641769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Tw Cen MT" pitchFamily="34" charset="0"/>
          </a:endParaRPr>
        </a:p>
      </dgm:t>
    </dgm:pt>
    <dgm:pt modelId="{839AC780-13A5-4FAA-B635-2E30FD3C676F}">
      <dgm:prSet phldrT="[Text]" custT="1"/>
      <dgm:spPr/>
      <dgm:t>
        <a:bodyPr lIns="274320"/>
        <a:lstStyle/>
        <a:p>
          <a:r>
            <a:rPr lang="en-US" sz="3000" dirty="0" smtClean="0">
              <a:solidFill>
                <a:schemeClr val="tx1"/>
              </a:solidFill>
              <a:latin typeface="Tw Cen MT" pitchFamily="34" charset="0"/>
            </a:rPr>
            <a:t>Dealing with updates – there is no free lunch</a:t>
          </a:r>
          <a:endParaRPr lang="en-US" sz="3000" dirty="0">
            <a:solidFill>
              <a:schemeClr val="tx1"/>
            </a:solidFill>
            <a:latin typeface="Tw Cen MT" pitchFamily="34" charset="0"/>
          </a:endParaRPr>
        </a:p>
      </dgm:t>
    </dgm:pt>
    <dgm:pt modelId="{3707159E-F716-4CA1-8EE3-CF05B0B205DD}" type="parTrans" cxnId="{88B16A35-911D-4C0E-B5D4-029C2725BE10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Tw Cen MT" pitchFamily="34" charset="0"/>
          </a:endParaRPr>
        </a:p>
      </dgm:t>
    </dgm:pt>
    <dgm:pt modelId="{20EEF931-EDFE-4452-996A-33AE84AF2566}" type="sibTrans" cxnId="{88B16A35-911D-4C0E-B5D4-029C2725BE10}">
      <dgm:prSet/>
      <dgm:spPr/>
      <dgm:t>
        <a:bodyPr/>
        <a:lstStyle/>
        <a:p>
          <a:endParaRPr lang="en-US" sz="2800">
            <a:solidFill>
              <a:schemeClr val="tx1"/>
            </a:solidFill>
            <a:latin typeface="Tw Cen MT" pitchFamily="34" charset="0"/>
          </a:endParaRPr>
        </a:p>
      </dgm:t>
    </dgm:pt>
    <dgm:pt modelId="{3D04899B-D862-420D-8F49-1893A76AF67C}" type="pres">
      <dgm:prSet presAssocID="{D50D64BD-6D7B-4E09-8443-719A99590DD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9EC810-71D2-405B-AE08-B442CC946E02}" type="pres">
      <dgm:prSet presAssocID="{2F6F3653-7823-4886-8FE8-5BA461EA5072}" presName="comp" presStyleCnt="0"/>
      <dgm:spPr/>
    </dgm:pt>
    <dgm:pt modelId="{5EEAA564-2D02-4C79-A0CD-EC5644FDC4FA}" type="pres">
      <dgm:prSet presAssocID="{2F6F3653-7823-4886-8FE8-5BA461EA5072}" presName="box" presStyleLbl="node1" presStyleIdx="0" presStyleCnt="4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36133411-8FE4-4491-BA08-56144C63CB99}" type="pres">
      <dgm:prSet presAssocID="{2F6F3653-7823-4886-8FE8-5BA461EA5072}" presName="img" presStyleLbl="fgImgPlace1" presStyleIdx="0" presStyleCnt="4" custFlipVert="0"/>
      <dgm:spPr>
        <a:prstGeom prst="round2Diag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effectLst>
          <a:glow rad="101600">
            <a:schemeClr val="bg1"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2A8EB2AC-5AC5-4E22-91AE-50C3F39A45EA}" type="pres">
      <dgm:prSet presAssocID="{2F6F3653-7823-4886-8FE8-5BA461EA507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9A8CC-EF8C-4CFA-9835-B9925813F9A0}" type="pres">
      <dgm:prSet presAssocID="{49022019-C445-4A7F-BEEF-29DAB25FFA8E}" presName="spacer" presStyleCnt="0"/>
      <dgm:spPr/>
    </dgm:pt>
    <dgm:pt modelId="{454B0ABE-DF6A-4B8F-B0CD-89A7FE9A38EA}" type="pres">
      <dgm:prSet presAssocID="{DE3D2741-EF75-40BE-A2AA-C4466FBCF7D9}" presName="comp" presStyleCnt="0"/>
      <dgm:spPr/>
    </dgm:pt>
    <dgm:pt modelId="{2F55DC1D-2488-4424-936F-00C76D4A824B}" type="pres">
      <dgm:prSet presAssocID="{DE3D2741-EF75-40BE-A2AA-C4466FBCF7D9}" presName="box" presStyleLbl="node1" presStyleIdx="1" presStyleCnt="4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8B82C056-6D44-4EC6-B428-208028A042F5}" type="pres">
      <dgm:prSet presAssocID="{DE3D2741-EF75-40BE-A2AA-C4466FBCF7D9}" presName="img" presStyleLbl="fgImgPlace1" presStyleIdx="1" presStyleCnt="4" custFlipVert="0"/>
      <dgm:spPr>
        <a:prstGeom prst="round2Diag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effectLst>
          <a:glow rad="101600">
            <a:schemeClr val="bg1"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F85EA075-D51B-464B-BA17-0A4CB92974CA}" type="pres">
      <dgm:prSet presAssocID="{DE3D2741-EF75-40BE-A2AA-C4466FBCF7D9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AF248-8652-44C1-84F3-06AC0EFFF8A4}" type="pres">
      <dgm:prSet presAssocID="{FE608C8F-A1A4-4283-B2F6-BF0A8C5A1DBE}" presName="spacer" presStyleCnt="0"/>
      <dgm:spPr/>
    </dgm:pt>
    <dgm:pt modelId="{32A2C8C6-8799-47FD-8C0D-3265B640B303}" type="pres">
      <dgm:prSet presAssocID="{C61D8196-80BB-4D35-BD13-D0C1DA8131BC}" presName="comp" presStyleCnt="0"/>
      <dgm:spPr/>
    </dgm:pt>
    <dgm:pt modelId="{CAEE08B3-1990-4730-B352-C1BE95C73039}" type="pres">
      <dgm:prSet presAssocID="{C61D8196-80BB-4D35-BD13-D0C1DA8131BC}" presName="box" presStyleLbl="node1" presStyleIdx="2" presStyleCnt="4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0B2BB8AA-4092-4C07-BA8C-D47A4D6D5285}" type="pres">
      <dgm:prSet presAssocID="{C61D8196-80BB-4D35-BD13-D0C1DA8131BC}" presName="img" presStyleLbl="fgImgPlace1" presStyleIdx="2" presStyleCnt="4" custFlipVert="0"/>
      <dgm:spPr>
        <a:prstGeom prst="round2Diag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effectLst>
          <a:glow rad="101600">
            <a:schemeClr val="bg1"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A4E1CAE1-4D24-4D7F-A35F-F32935000A10}" type="pres">
      <dgm:prSet presAssocID="{C61D8196-80BB-4D35-BD13-D0C1DA8131BC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717BE-6B16-4A5A-B4A1-0CCB3B4708E7}" type="pres">
      <dgm:prSet presAssocID="{C8389595-9C13-4147-A60B-38B9033885D1}" presName="spacer" presStyleCnt="0"/>
      <dgm:spPr/>
    </dgm:pt>
    <dgm:pt modelId="{2B19E5BF-6084-45E9-A4AF-FDCC112D81D2}" type="pres">
      <dgm:prSet presAssocID="{839AC780-13A5-4FAA-B635-2E30FD3C676F}" presName="comp" presStyleCnt="0"/>
      <dgm:spPr/>
    </dgm:pt>
    <dgm:pt modelId="{FD5949A6-095C-41CC-A96A-D3022429CFFC}" type="pres">
      <dgm:prSet presAssocID="{839AC780-13A5-4FAA-B635-2E30FD3C676F}" presName="box" presStyleLbl="node1" presStyleIdx="3" presStyleCnt="4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24DEB7B-AAFE-4777-B8F6-0463A3E03E1B}" type="pres">
      <dgm:prSet presAssocID="{839AC780-13A5-4FAA-B635-2E30FD3C676F}" presName="img" presStyleLbl="fgImgPlace1" presStyleIdx="3" presStyleCnt="4" custFlipVert="0"/>
      <dgm:spPr>
        <a:prstGeom prst="round2Diag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effectLst>
          <a:glow rad="101600">
            <a:schemeClr val="bg1"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A4AC18A5-FE0B-41F7-9A60-BCF3636A933C}" type="pres">
      <dgm:prSet presAssocID="{839AC780-13A5-4FAA-B635-2E30FD3C676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6D686F-7DAD-4CA6-B31F-27D8CDFBC900}" srcId="{D50D64BD-6D7B-4E09-8443-719A99590DD2}" destId="{DE3D2741-EF75-40BE-A2AA-C4466FBCF7D9}" srcOrd="1" destOrd="0" parTransId="{2A557D5A-41E3-4078-A4D9-605945365763}" sibTransId="{FE608C8F-A1A4-4283-B2F6-BF0A8C5A1DBE}"/>
    <dgm:cxn modelId="{26547851-0577-4C58-8D3E-769D6B641769}" srcId="{D50D64BD-6D7B-4E09-8443-719A99590DD2}" destId="{C61D8196-80BB-4D35-BD13-D0C1DA8131BC}" srcOrd="2" destOrd="0" parTransId="{8B1A8533-F804-40D6-901B-49FBFBBC55B6}" sibTransId="{C8389595-9C13-4147-A60B-38B9033885D1}"/>
    <dgm:cxn modelId="{6077098D-B820-4380-95DD-A26E2D950E3E}" type="presOf" srcId="{2F6F3653-7823-4886-8FE8-5BA461EA5072}" destId="{2A8EB2AC-5AC5-4E22-91AE-50C3F39A45EA}" srcOrd="1" destOrd="0" presId="urn:microsoft.com/office/officeart/2005/8/layout/vList4#1"/>
    <dgm:cxn modelId="{855866EE-9854-4C72-8C5F-6B14FE06FB5C}" type="presOf" srcId="{2F6F3653-7823-4886-8FE8-5BA461EA5072}" destId="{5EEAA564-2D02-4C79-A0CD-EC5644FDC4FA}" srcOrd="0" destOrd="0" presId="urn:microsoft.com/office/officeart/2005/8/layout/vList4#1"/>
    <dgm:cxn modelId="{B6C3137A-BFA6-418A-9355-761EB6E136BC}" type="presOf" srcId="{839AC780-13A5-4FAA-B635-2E30FD3C676F}" destId="{FD5949A6-095C-41CC-A96A-D3022429CFFC}" srcOrd="0" destOrd="0" presId="urn:microsoft.com/office/officeart/2005/8/layout/vList4#1"/>
    <dgm:cxn modelId="{B517C609-C33B-474B-BBC9-E5ED8258FB2B}" srcId="{D50D64BD-6D7B-4E09-8443-719A99590DD2}" destId="{2F6F3653-7823-4886-8FE8-5BA461EA5072}" srcOrd="0" destOrd="0" parTransId="{F25EA6DB-85F7-4780-AF22-8EF20F6D1E08}" sibTransId="{49022019-C445-4A7F-BEEF-29DAB25FFA8E}"/>
    <dgm:cxn modelId="{88B16A35-911D-4C0E-B5D4-029C2725BE10}" srcId="{D50D64BD-6D7B-4E09-8443-719A99590DD2}" destId="{839AC780-13A5-4FAA-B635-2E30FD3C676F}" srcOrd="3" destOrd="0" parTransId="{3707159E-F716-4CA1-8EE3-CF05B0B205DD}" sibTransId="{20EEF931-EDFE-4452-996A-33AE84AF2566}"/>
    <dgm:cxn modelId="{6BEDF3F6-91C3-4F7F-880E-AE6C23A2C12F}" type="presOf" srcId="{D50D64BD-6D7B-4E09-8443-719A99590DD2}" destId="{3D04899B-D862-420D-8F49-1893A76AF67C}" srcOrd="0" destOrd="0" presId="urn:microsoft.com/office/officeart/2005/8/layout/vList4#1"/>
    <dgm:cxn modelId="{7B370E58-EC15-4C37-8FA9-DFF940CCC52C}" type="presOf" srcId="{C61D8196-80BB-4D35-BD13-D0C1DA8131BC}" destId="{A4E1CAE1-4D24-4D7F-A35F-F32935000A10}" srcOrd="1" destOrd="0" presId="urn:microsoft.com/office/officeart/2005/8/layout/vList4#1"/>
    <dgm:cxn modelId="{CF4CADDF-00F9-4014-9C6E-CAA4E2AFDD42}" type="presOf" srcId="{DE3D2741-EF75-40BE-A2AA-C4466FBCF7D9}" destId="{2F55DC1D-2488-4424-936F-00C76D4A824B}" srcOrd="0" destOrd="0" presId="urn:microsoft.com/office/officeart/2005/8/layout/vList4#1"/>
    <dgm:cxn modelId="{723E3168-6D6C-44E1-BDF2-F83C61938029}" type="presOf" srcId="{839AC780-13A5-4FAA-B635-2E30FD3C676F}" destId="{A4AC18A5-FE0B-41F7-9A60-BCF3636A933C}" srcOrd="1" destOrd="0" presId="urn:microsoft.com/office/officeart/2005/8/layout/vList4#1"/>
    <dgm:cxn modelId="{1C4B56D7-36A2-4AFB-8B48-55AF4B55A9CC}" type="presOf" srcId="{DE3D2741-EF75-40BE-A2AA-C4466FBCF7D9}" destId="{F85EA075-D51B-464B-BA17-0A4CB92974CA}" srcOrd="1" destOrd="0" presId="urn:microsoft.com/office/officeart/2005/8/layout/vList4#1"/>
    <dgm:cxn modelId="{A15A4646-4A45-4DF8-B1DF-27AEDC36A660}" type="presOf" srcId="{C61D8196-80BB-4D35-BD13-D0C1DA8131BC}" destId="{CAEE08B3-1990-4730-B352-C1BE95C73039}" srcOrd="0" destOrd="0" presId="urn:microsoft.com/office/officeart/2005/8/layout/vList4#1"/>
    <dgm:cxn modelId="{82C8F61A-8D81-408F-A731-8D43E1401576}" type="presParOf" srcId="{3D04899B-D862-420D-8F49-1893A76AF67C}" destId="{B89EC810-71D2-405B-AE08-B442CC946E02}" srcOrd="0" destOrd="0" presId="urn:microsoft.com/office/officeart/2005/8/layout/vList4#1"/>
    <dgm:cxn modelId="{5520F46F-1304-4CF6-B56E-96DEA82DDAC1}" type="presParOf" srcId="{B89EC810-71D2-405B-AE08-B442CC946E02}" destId="{5EEAA564-2D02-4C79-A0CD-EC5644FDC4FA}" srcOrd="0" destOrd="0" presId="urn:microsoft.com/office/officeart/2005/8/layout/vList4#1"/>
    <dgm:cxn modelId="{583F07D8-84C3-4042-8B79-49136E5446E8}" type="presParOf" srcId="{B89EC810-71D2-405B-AE08-B442CC946E02}" destId="{36133411-8FE4-4491-BA08-56144C63CB99}" srcOrd="1" destOrd="0" presId="urn:microsoft.com/office/officeart/2005/8/layout/vList4#1"/>
    <dgm:cxn modelId="{5D10D6C5-6F03-46FF-90B6-4F059B23F4A4}" type="presParOf" srcId="{B89EC810-71D2-405B-AE08-B442CC946E02}" destId="{2A8EB2AC-5AC5-4E22-91AE-50C3F39A45EA}" srcOrd="2" destOrd="0" presId="urn:microsoft.com/office/officeart/2005/8/layout/vList4#1"/>
    <dgm:cxn modelId="{05D5A76A-F3C6-475A-8808-FBAA810EDA93}" type="presParOf" srcId="{3D04899B-D862-420D-8F49-1893A76AF67C}" destId="{F869A8CC-EF8C-4CFA-9835-B9925813F9A0}" srcOrd="1" destOrd="0" presId="urn:microsoft.com/office/officeart/2005/8/layout/vList4#1"/>
    <dgm:cxn modelId="{8B69A2A6-47A0-4A30-9168-B8355AEEECE8}" type="presParOf" srcId="{3D04899B-D862-420D-8F49-1893A76AF67C}" destId="{454B0ABE-DF6A-4B8F-B0CD-89A7FE9A38EA}" srcOrd="2" destOrd="0" presId="urn:microsoft.com/office/officeart/2005/8/layout/vList4#1"/>
    <dgm:cxn modelId="{7958C31D-6CE3-4A8C-AE9D-94900B72C576}" type="presParOf" srcId="{454B0ABE-DF6A-4B8F-B0CD-89A7FE9A38EA}" destId="{2F55DC1D-2488-4424-936F-00C76D4A824B}" srcOrd="0" destOrd="0" presId="urn:microsoft.com/office/officeart/2005/8/layout/vList4#1"/>
    <dgm:cxn modelId="{61F702AE-EFCC-4F1A-8B9A-5E13B5DB3A35}" type="presParOf" srcId="{454B0ABE-DF6A-4B8F-B0CD-89A7FE9A38EA}" destId="{8B82C056-6D44-4EC6-B428-208028A042F5}" srcOrd="1" destOrd="0" presId="urn:microsoft.com/office/officeart/2005/8/layout/vList4#1"/>
    <dgm:cxn modelId="{54C1E5A4-5841-4FF4-8F02-14B37CED49A5}" type="presParOf" srcId="{454B0ABE-DF6A-4B8F-B0CD-89A7FE9A38EA}" destId="{F85EA075-D51B-464B-BA17-0A4CB92974CA}" srcOrd="2" destOrd="0" presId="urn:microsoft.com/office/officeart/2005/8/layout/vList4#1"/>
    <dgm:cxn modelId="{49258F17-A9E8-4E5A-8649-77EE5F1E4955}" type="presParOf" srcId="{3D04899B-D862-420D-8F49-1893A76AF67C}" destId="{1CCAF248-8652-44C1-84F3-06AC0EFFF8A4}" srcOrd="3" destOrd="0" presId="urn:microsoft.com/office/officeart/2005/8/layout/vList4#1"/>
    <dgm:cxn modelId="{B85D264E-67F5-493F-8C0B-5D5B84573CCD}" type="presParOf" srcId="{3D04899B-D862-420D-8F49-1893A76AF67C}" destId="{32A2C8C6-8799-47FD-8C0D-3265B640B303}" srcOrd="4" destOrd="0" presId="urn:microsoft.com/office/officeart/2005/8/layout/vList4#1"/>
    <dgm:cxn modelId="{09166A7B-D7CD-47CE-AB2A-D5E40E4D00B3}" type="presParOf" srcId="{32A2C8C6-8799-47FD-8C0D-3265B640B303}" destId="{CAEE08B3-1990-4730-B352-C1BE95C73039}" srcOrd="0" destOrd="0" presId="urn:microsoft.com/office/officeart/2005/8/layout/vList4#1"/>
    <dgm:cxn modelId="{3014063D-B48F-4674-B7BB-47907158B23C}" type="presParOf" srcId="{32A2C8C6-8799-47FD-8C0D-3265B640B303}" destId="{0B2BB8AA-4092-4C07-BA8C-D47A4D6D5285}" srcOrd="1" destOrd="0" presId="urn:microsoft.com/office/officeart/2005/8/layout/vList4#1"/>
    <dgm:cxn modelId="{08369028-2FFD-4627-9E74-BC294092D173}" type="presParOf" srcId="{32A2C8C6-8799-47FD-8C0D-3265B640B303}" destId="{A4E1CAE1-4D24-4D7F-A35F-F32935000A10}" srcOrd="2" destOrd="0" presId="urn:microsoft.com/office/officeart/2005/8/layout/vList4#1"/>
    <dgm:cxn modelId="{48E7D8E1-DCEA-489E-A699-ED866A151FEB}" type="presParOf" srcId="{3D04899B-D862-420D-8F49-1893A76AF67C}" destId="{520717BE-6B16-4A5A-B4A1-0CCB3B4708E7}" srcOrd="5" destOrd="0" presId="urn:microsoft.com/office/officeart/2005/8/layout/vList4#1"/>
    <dgm:cxn modelId="{93C1063C-6199-407F-A10A-89C559C770C5}" type="presParOf" srcId="{3D04899B-D862-420D-8F49-1893A76AF67C}" destId="{2B19E5BF-6084-45E9-A4AF-FDCC112D81D2}" srcOrd="6" destOrd="0" presId="urn:microsoft.com/office/officeart/2005/8/layout/vList4#1"/>
    <dgm:cxn modelId="{0DF1E7D1-B901-4DBC-9782-A2BE7C7C822D}" type="presParOf" srcId="{2B19E5BF-6084-45E9-A4AF-FDCC112D81D2}" destId="{FD5949A6-095C-41CC-A96A-D3022429CFFC}" srcOrd="0" destOrd="0" presId="urn:microsoft.com/office/officeart/2005/8/layout/vList4#1"/>
    <dgm:cxn modelId="{6D6004A6-BAF1-4535-8F2B-71CFA44E6A65}" type="presParOf" srcId="{2B19E5BF-6084-45E9-A4AF-FDCC112D81D2}" destId="{C24DEB7B-AAFE-4777-B8F6-0463A3E03E1B}" srcOrd="1" destOrd="0" presId="urn:microsoft.com/office/officeart/2005/8/layout/vList4#1"/>
    <dgm:cxn modelId="{714591E8-B5BF-4951-BA6B-1B4111AC80B7}" type="presParOf" srcId="{2B19E5BF-6084-45E9-A4AF-FDCC112D81D2}" destId="{A4AC18A5-FE0B-41F7-9A60-BCF3636A933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AA564-2D02-4C79-A0CD-EC5644FDC4FA}">
      <dsp:nvSpPr>
        <dsp:cNvPr id="0" name=""/>
        <dsp:cNvSpPr/>
      </dsp:nvSpPr>
      <dsp:spPr>
        <a:xfrm>
          <a:off x="0" y="0"/>
          <a:ext cx="7490679" cy="1142662"/>
        </a:xfrm>
        <a:prstGeom prst="round2Diag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32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  <a:latin typeface="Tw Cen MT" pitchFamily="34" charset="0"/>
            </a:rPr>
            <a:t>Physical representation alternatives</a:t>
          </a:r>
          <a:endParaRPr lang="en-US" sz="3000" kern="1200" dirty="0">
            <a:solidFill>
              <a:schemeClr val="tx1"/>
            </a:solidFill>
            <a:latin typeface="Tw Cen MT" pitchFamily="34" charset="0"/>
          </a:endParaRPr>
        </a:p>
      </dsp:txBody>
      <dsp:txXfrm>
        <a:off x="1612402" y="0"/>
        <a:ext cx="5878276" cy="1142662"/>
      </dsp:txXfrm>
    </dsp:sp>
    <dsp:sp modelId="{36133411-8FE4-4491-BA08-56144C63CB99}">
      <dsp:nvSpPr>
        <dsp:cNvPr id="0" name=""/>
        <dsp:cNvSpPr/>
      </dsp:nvSpPr>
      <dsp:spPr>
        <a:xfrm>
          <a:off x="114266" y="114266"/>
          <a:ext cx="1498135" cy="914129"/>
        </a:xfrm>
        <a:prstGeom prst="round2Diag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glow rad="101600">
            <a:schemeClr val="bg1"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55DC1D-2488-4424-936F-00C76D4A824B}">
      <dsp:nvSpPr>
        <dsp:cNvPr id="0" name=""/>
        <dsp:cNvSpPr/>
      </dsp:nvSpPr>
      <dsp:spPr>
        <a:xfrm>
          <a:off x="0" y="1256928"/>
          <a:ext cx="7490679" cy="1142662"/>
        </a:xfrm>
        <a:prstGeom prst="round2Diag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32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  <a:latin typeface="Tw Cen MT" pitchFamily="34" charset="0"/>
            </a:rPr>
            <a:t>Compression techniques</a:t>
          </a:r>
          <a:endParaRPr lang="en-US" sz="3000" kern="1200" dirty="0">
            <a:solidFill>
              <a:schemeClr val="tx1"/>
            </a:solidFill>
            <a:latin typeface="Tw Cen MT" pitchFamily="34" charset="0"/>
          </a:endParaRPr>
        </a:p>
      </dsp:txBody>
      <dsp:txXfrm>
        <a:off x="1612402" y="1256928"/>
        <a:ext cx="5878276" cy="1142662"/>
      </dsp:txXfrm>
    </dsp:sp>
    <dsp:sp modelId="{8B82C056-6D44-4EC6-B428-208028A042F5}">
      <dsp:nvSpPr>
        <dsp:cNvPr id="0" name=""/>
        <dsp:cNvSpPr/>
      </dsp:nvSpPr>
      <dsp:spPr>
        <a:xfrm>
          <a:off x="114266" y="1371194"/>
          <a:ext cx="1498135" cy="914129"/>
        </a:xfrm>
        <a:prstGeom prst="round2Diag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glow rad="101600">
            <a:schemeClr val="bg1"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E08B3-1990-4730-B352-C1BE95C73039}">
      <dsp:nvSpPr>
        <dsp:cNvPr id="0" name=""/>
        <dsp:cNvSpPr/>
      </dsp:nvSpPr>
      <dsp:spPr>
        <a:xfrm>
          <a:off x="0" y="2513856"/>
          <a:ext cx="7490679" cy="1142662"/>
        </a:xfrm>
        <a:prstGeom prst="round2Diag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32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  <a:latin typeface="Tw Cen MT" pitchFamily="34" charset="0"/>
            </a:rPr>
            <a:t>Execution strategies</a:t>
          </a:r>
          <a:endParaRPr lang="en-US" sz="3000" kern="1200" dirty="0">
            <a:solidFill>
              <a:schemeClr val="tx1"/>
            </a:solidFill>
            <a:latin typeface="Tw Cen MT" pitchFamily="34" charset="0"/>
          </a:endParaRPr>
        </a:p>
      </dsp:txBody>
      <dsp:txXfrm>
        <a:off x="1612402" y="2513856"/>
        <a:ext cx="5878276" cy="1142662"/>
      </dsp:txXfrm>
    </dsp:sp>
    <dsp:sp modelId="{0B2BB8AA-4092-4C07-BA8C-D47A4D6D5285}">
      <dsp:nvSpPr>
        <dsp:cNvPr id="0" name=""/>
        <dsp:cNvSpPr/>
      </dsp:nvSpPr>
      <dsp:spPr>
        <a:xfrm>
          <a:off x="114266" y="2628122"/>
          <a:ext cx="1498135" cy="914129"/>
        </a:xfrm>
        <a:prstGeom prst="round2Diag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glow rad="101600">
            <a:schemeClr val="bg1"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5949A6-095C-41CC-A96A-D3022429CFFC}">
      <dsp:nvSpPr>
        <dsp:cNvPr id="0" name=""/>
        <dsp:cNvSpPr/>
      </dsp:nvSpPr>
      <dsp:spPr>
        <a:xfrm>
          <a:off x="0" y="3770785"/>
          <a:ext cx="7490679" cy="1142662"/>
        </a:xfrm>
        <a:prstGeom prst="round2Diag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32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  <a:latin typeface="Tw Cen MT" pitchFamily="34" charset="0"/>
            </a:rPr>
            <a:t>Dealing with updates – there is no free lunch</a:t>
          </a:r>
          <a:endParaRPr lang="en-US" sz="3000" kern="1200" dirty="0">
            <a:solidFill>
              <a:schemeClr val="tx1"/>
            </a:solidFill>
            <a:latin typeface="Tw Cen MT" pitchFamily="34" charset="0"/>
          </a:endParaRPr>
        </a:p>
      </dsp:txBody>
      <dsp:txXfrm>
        <a:off x="1612402" y="3770785"/>
        <a:ext cx="5878276" cy="1142662"/>
      </dsp:txXfrm>
    </dsp:sp>
    <dsp:sp modelId="{C24DEB7B-AAFE-4777-B8F6-0463A3E03E1B}">
      <dsp:nvSpPr>
        <dsp:cNvPr id="0" name=""/>
        <dsp:cNvSpPr/>
      </dsp:nvSpPr>
      <dsp:spPr>
        <a:xfrm>
          <a:off x="114266" y="3885051"/>
          <a:ext cx="1498135" cy="914129"/>
        </a:xfrm>
        <a:prstGeom prst="round2Diag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glow rad="101600">
            <a:schemeClr val="bg1"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6083D-F5E3-3541-A771-6821DC66F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74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234EE5-4251-174E-8603-0B92704BB0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56C9F-9882-CA42-A3E4-425FE827455F}" type="slidenum">
              <a:rPr lang="en-US"/>
              <a:pPr/>
              <a:t>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77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8DEF7-0E6F-DA4C-A01B-2B8ECC6FBCBC}" type="slidenum">
              <a:rPr lang="en-US"/>
              <a:pPr/>
              <a:t>35</a:t>
            </a:fld>
            <a:endParaRPr lang="en-US"/>
          </a:p>
        </p:txBody>
      </p:sp>
      <p:sp>
        <p:nvSpPr>
          <p:cNvPr id="177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B06C7-D8D3-1D46-BFE9-0904BB42AF72}" type="slidenum">
              <a:rPr lang="en-US"/>
              <a:pPr/>
              <a:t>36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79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8D778-1212-9C4E-838D-AE7EA763D197}" type="slidenum">
              <a:rPr lang="en-US"/>
              <a:pPr/>
              <a:t>37</a:t>
            </a:fld>
            <a:endParaRPr lang="en-US"/>
          </a:p>
        </p:txBody>
      </p:sp>
      <p:sp>
        <p:nvSpPr>
          <p:cNvPr id="179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80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FBE80-9848-D84D-95E4-3AA4C30D54C1}" type="slidenum">
              <a:rPr lang="en-US"/>
              <a:pPr/>
              <a:t>38</a:t>
            </a:fld>
            <a:endParaRPr lang="en-US"/>
          </a:p>
        </p:txBody>
      </p:sp>
      <p:sp>
        <p:nvSpPr>
          <p:cNvPr id="180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B06C7-D8D3-1D46-BFE9-0904BB42AF72}" type="slidenum">
              <a:rPr lang="en-US"/>
              <a:pPr/>
              <a:t>39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89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1F04F-0075-9D44-A2AE-B30892E45C14}" type="slidenum">
              <a:rPr lang="en-US"/>
              <a:pPr/>
              <a:t>42</a:t>
            </a:fld>
            <a:endParaRPr lang="en-US"/>
          </a:p>
        </p:txBody>
      </p:sp>
      <p:sp>
        <p:nvSpPr>
          <p:cNvPr id="189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90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B28FB-CEF2-0D48-8657-85CB73DDA4E9}" type="slidenum">
              <a:rPr lang="en-US"/>
              <a:pPr/>
              <a:t>43</a:t>
            </a:fld>
            <a:endParaRPr lang="en-US"/>
          </a:p>
        </p:txBody>
      </p:sp>
      <p:sp>
        <p:nvSpPr>
          <p:cNvPr id="190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90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B28FB-CEF2-0D48-8657-85CB73DDA4E9}" type="slidenum">
              <a:rPr lang="en-US"/>
              <a:pPr/>
              <a:t>44</a:t>
            </a:fld>
            <a:endParaRPr lang="en-US"/>
          </a:p>
        </p:txBody>
      </p:sp>
      <p:sp>
        <p:nvSpPr>
          <p:cNvPr id="190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955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6F5E6-4DD3-8F4A-B0DC-ED1485B78239}" type="slidenum">
              <a:rPr lang="en-US"/>
              <a:pPr/>
              <a:t>45</a:t>
            </a:fld>
            <a:endParaRPr lang="en-US"/>
          </a:p>
        </p:txBody>
      </p:sp>
      <p:sp>
        <p:nvSpPr>
          <p:cNvPr id="195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34EE5-4251-174E-8603-0B92704BB00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b="0" baseline="0" dirty="0" smtClean="0">
                <a:latin typeface="+mn-lt"/>
              </a:rPr>
              <a:t>The “evolution” comment is not clear…</a:t>
            </a: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85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FA6308-59C7-C043-AB31-65618A9ACC15}" type="slidenum">
              <a:rPr lang="en-US"/>
              <a:pPr/>
              <a:t>47</a:t>
            </a:fld>
            <a:endParaRPr lang="en-US"/>
          </a:p>
        </p:txBody>
      </p:sp>
      <p:sp>
        <p:nvSpPr>
          <p:cNvPr id="185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VLDB 2009 Tutorial          Column-Oriented Database Systems</a:t>
            </a:r>
          </a:p>
        </p:txBody>
      </p:sp>
      <p:sp>
        <p:nvSpPr>
          <p:cNvPr id="186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C972EB-DB9E-0740-95A1-341097928A4C}" type="slidenum">
              <a:rPr lang="en-US"/>
              <a:pPr/>
              <a:t>48</a:t>
            </a:fld>
            <a:endParaRPr lang="en-US"/>
          </a:p>
        </p:txBody>
      </p:sp>
      <p:sp>
        <p:nvSpPr>
          <p:cNvPr id="186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05EDA-E1BF-A54B-BFB2-1E382AFAF916}" type="slidenum">
              <a:rPr lang="en-US"/>
              <a:pPr/>
              <a:t>51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DF37A-8C7F-A24F-B252-1BB4A74DC95F}" type="slidenum">
              <a:rPr lang="en-US"/>
              <a:pPr/>
              <a:t>56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Rimma Nehme (Microsoft) for her help making these slides less boring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CPUs:  1 MIPS </a:t>
            </a:r>
            <a:r>
              <a:rPr lang="en-US" dirty="0" smtClean="0">
                <a:sym typeface="Wingdings" charset="2"/>
              </a:rPr>
              <a:t> 2 GIPS 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sym typeface="Wingdings" charset="2"/>
              </a:rPr>
              <a:t> 2,000X</a:t>
            </a:r>
          </a:p>
          <a:p>
            <a:pPr lvl="1">
              <a:buNone/>
            </a:pPr>
            <a:r>
              <a:rPr lang="en-US" dirty="0" smtClean="0">
                <a:sym typeface="Wingdings" charset="2"/>
              </a:rPr>
              <a:t>CPU Caches: 1K  1MB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sym typeface="Wingdings" charset="2"/>
              </a:rPr>
              <a:t> 1,000X</a:t>
            </a:r>
            <a:r>
              <a:rPr lang="en-US" dirty="0" smtClean="0">
                <a:sym typeface="Wingdings" charset="2"/>
              </a:rPr>
              <a:t> </a:t>
            </a:r>
            <a:endParaRPr lang="en-US" b="1" dirty="0" smtClean="0">
              <a:solidFill>
                <a:srgbClr val="FF0000"/>
              </a:solidFill>
              <a:sym typeface="Wingdings" charset="2"/>
            </a:endParaRPr>
          </a:p>
          <a:p>
            <a:pPr lvl="1">
              <a:buNone/>
            </a:pPr>
            <a:r>
              <a:rPr lang="en-US" dirty="0" smtClean="0">
                <a:sym typeface="Wingdings" charset="2"/>
              </a:rPr>
              <a:t>Memory:  2MB/CPU  2GB/CPU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sym typeface="Wingdings" charset="2"/>
              </a:rPr>
              <a:t> 1,000X</a:t>
            </a:r>
            <a:endParaRPr lang="en-US" dirty="0" smtClean="0">
              <a:sym typeface="Wingdings" charset="2"/>
            </a:endParaRPr>
          </a:p>
          <a:p>
            <a:pPr lvl="1">
              <a:buNone/>
            </a:pPr>
            <a:r>
              <a:rPr lang="en-US" dirty="0" smtClean="0">
                <a:sym typeface="Wingdings" charset="2"/>
              </a:rPr>
              <a:t>Disks:     80 MB  800 GB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sym typeface="Wingdings" charset="2"/>
              </a:rPr>
              <a:t> 10,000X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34EE5-4251-174E-8603-0B92704BB00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en-US" sz="1200" b="0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baseline="0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249AF-7723-7146-A434-EC868A1AF153}" type="slidenum">
              <a:rPr lang="en-US"/>
              <a:pPr/>
              <a:t>20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736E1-2505-194B-BAF5-0DA2D522E09C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</a:t>
            </a:r>
            <a:r>
              <a:rPr lang="en-US" baseline="0" dirty="0" smtClean="0"/>
              <a:t> dates so important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34EE5-4251-174E-8603-0B92704BB00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40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latin typeface="Corbe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1CCDA067-BC8D-ED44-94C1-0C60954CB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A9C4E-C766-6B40-8105-5DFEB236E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B31A8-8104-8D49-A2A8-8D26C6CAA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317500"/>
            <a:ext cx="8305800" cy="939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42900" y="1587500"/>
            <a:ext cx="405765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2950" y="1587500"/>
            <a:ext cx="40576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183DF32F-12E4-014F-A85C-DD91E36D3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3815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0" y="1143000"/>
            <a:ext cx="43815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A1607-FBE5-B247-AF22-5B2AF2855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buSzPct val="50000"/>
              <a:buFont typeface="Wingdings" pitchFamily="2" charset="2"/>
              <a:buChar char="q"/>
              <a:defRPr/>
            </a:lvl1pPr>
            <a:lvl2pPr>
              <a:buClr>
                <a:schemeClr val="tx2"/>
              </a:buClr>
              <a:buSzPct val="50000"/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50000"/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50000"/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50000"/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49" y="6286500"/>
            <a:ext cx="695325" cy="457200"/>
          </a:xfrm>
          <a:ln/>
        </p:spPr>
        <p:txBody>
          <a:bodyPr/>
          <a:lstStyle>
            <a:lvl1pPr>
              <a:defRPr/>
            </a:lvl1pPr>
          </a:lstStyle>
          <a:p>
            <a:fld id="{E98DCB10-97A4-405D-8E23-559299D9D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6D9B6-0B4D-214A-9A31-D76E0A420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99F20-26F5-F748-BDEE-B09EA14CC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0C3ED-FBD1-A14F-92E6-049B36628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A3934-7EA3-DA4B-B4E3-D9E69454A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6EE22-AA39-F641-8804-669485C68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0C5CD2-458D-A14C-A92B-B96843780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BC35F-63C4-454E-9725-738286902B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37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337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337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769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B6A96AA-530D-3947-A0B5-C0EFA30A0F4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omic Sans MS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omic Sans MS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omic Sans MS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Comic Sans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2"/>
        <a:buBlip>
          <a:blip r:embed="rId15"/>
        </a:buBlip>
        <a:defRPr sz="2400">
          <a:solidFill>
            <a:srgbClr val="040408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2"/>
        <a:buChar char="n"/>
        <a:defRPr sz="20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2"/>
        <a:buChar char="w"/>
        <a:defRPr sz="18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n"/>
        <a:defRPr sz="16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16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1600">
          <a:solidFill>
            <a:srgbClr val="0000FF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1600">
          <a:solidFill>
            <a:srgbClr val="0000FF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1600">
          <a:solidFill>
            <a:srgbClr val="0000FF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1600">
          <a:solidFill>
            <a:srgbClr val="0000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18483"/>
            <a:ext cx="6400800" cy="198172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David J. DeWitt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Microsoft Jim Gray Systems Lab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Madison, Wisconsin</a:t>
            </a:r>
          </a:p>
          <a:p>
            <a:pPr>
              <a:spcBef>
                <a:spcPct val="0"/>
              </a:spcBef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dewitt@microsoft.com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1057275" y="6000750"/>
            <a:ext cx="6585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© 2009 Microsoft Corporation.  All rights reserved.  This presentation is for informational purposes only.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Microsoft makes no warranties, express or implied in this presentation.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29684" y="1602399"/>
            <a:ext cx="7797221" cy="153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857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From 1 to1000 MIPS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</a:b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94" y="1144989"/>
            <a:ext cx="8314341" cy="12295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RDMS design is essentially unchanged</a:t>
            </a:r>
          </a:p>
          <a:p>
            <a:pPr lvl="1"/>
            <a:r>
              <a:rPr lang="en-US" dirty="0" smtClean="0"/>
              <a:t>Except for scale-out using parallelism</a:t>
            </a:r>
          </a:p>
          <a:p>
            <a:r>
              <a:rPr lang="en-US" dirty="0" smtClean="0"/>
              <a:t>But the hardware landscape has changed dramatically: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1" y="193482"/>
            <a:ext cx="8272007" cy="736821"/>
          </a:xfrm>
        </p:spPr>
        <p:txBody>
          <a:bodyPr/>
          <a:lstStyle/>
          <a:p>
            <a:r>
              <a:rPr lang="en-US" dirty="0" smtClean="0"/>
              <a:t>Since 1980                                    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lowchart: Magnetic Disk 4"/>
          <p:cNvSpPr/>
          <p:nvPr/>
        </p:nvSpPr>
        <p:spPr bwMode="auto">
          <a:xfrm>
            <a:off x="3623093" y="3157270"/>
            <a:ext cx="1656273" cy="1515183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rPr>
              <a:t>RDBMS</a:t>
            </a:r>
            <a:endParaRPr kumimoji="0" lang="en-US" sz="2200" i="0" u="none" strike="noStrike" cap="none" normalizeH="0" baseline="0" dirty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59789" y="4606505"/>
            <a:ext cx="1000664" cy="7073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CPU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50878" y="5518029"/>
            <a:ext cx="1000664" cy="7073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CPU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Caches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049338" y="5497900"/>
            <a:ext cx="1000664" cy="7073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392183" y="4511613"/>
            <a:ext cx="1000664" cy="7073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Disks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0" name="Straight Connector 9"/>
          <p:cNvCxnSpPr>
            <a:stCxn id="7" idx="7"/>
            <a:endCxn id="5" idx="2"/>
          </p:cNvCxnSpPr>
          <p:nvPr/>
        </p:nvCxnSpPr>
        <p:spPr bwMode="auto">
          <a:xfrm rot="5400000" flipH="1" flipV="1">
            <a:off x="2720884" y="3807887"/>
            <a:ext cx="795234" cy="10091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2" idx="0"/>
          </p:cNvCxnSpPr>
          <p:nvPr/>
        </p:nvCxnSpPr>
        <p:spPr bwMode="auto">
          <a:xfrm rot="5400000" flipH="1" flipV="1">
            <a:off x="3398810" y="4845173"/>
            <a:ext cx="825257" cy="520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3" idx="0"/>
          </p:cNvCxnSpPr>
          <p:nvPr/>
        </p:nvCxnSpPr>
        <p:spPr bwMode="auto">
          <a:xfrm rot="16200000" flipV="1">
            <a:off x="4804920" y="4753149"/>
            <a:ext cx="856887" cy="6326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5" idx="4"/>
          </p:cNvCxnSpPr>
          <p:nvPr/>
        </p:nvCxnSpPr>
        <p:spPr bwMode="auto">
          <a:xfrm rot="16200000" flipV="1">
            <a:off x="5558876" y="3635352"/>
            <a:ext cx="700342" cy="125936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3922541" y="2611573"/>
            <a:ext cx="966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1980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11549" y="5400137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 MIPS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02647" y="6294416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 KB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172973" y="6277156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 MB/CPU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04959" y="5241985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80 MB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919667" y="2608698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Today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 bwMode="auto">
          <a:xfrm>
            <a:off x="2932981" y="5434642"/>
            <a:ext cx="1293961" cy="78787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glow rad="1397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CPU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Caches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636144" y="4569125"/>
            <a:ext cx="1293961" cy="78787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glow rad="1397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CPU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963064" y="5480650"/>
            <a:ext cx="1293961" cy="78787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glow rad="1397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6271403" y="4442605"/>
            <a:ext cx="1293961" cy="78787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glow rad="1397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Disks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56913" y="5388637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 GIPS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134262" y="6260654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 MB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014822" y="6300162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 GB/CPU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50323" y="5264993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800 GB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429437" y="4198833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w Cen MT Condensed" pitchFamily="34" charset="0"/>
              </a:rPr>
              <a:t>2,000X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151180" y="5041346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w Cen MT Condensed" pitchFamily="34" charset="0"/>
              </a:rPr>
              <a:t>1,000X</a:t>
            </a:r>
            <a:endParaRPr lang="en-US" dirty="0">
              <a:solidFill>
                <a:srgbClr val="C00000"/>
              </a:solidFill>
              <a:latin typeface="Tw Cen MT Condensed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011610" y="5124734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w Cen MT Condensed" pitchFamily="34" charset="0"/>
              </a:rPr>
              <a:t>1,000X</a:t>
            </a:r>
            <a:endParaRPr lang="en-US" dirty="0">
              <a:solidFill>
                <a:srgbClr val="C00000"/>
              </a:solidFill>
              <a:latin typeface="Tw Cen MT Condensed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56997" y="4106817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w Cen MT Condensed" pitchFamily="34" charset="0"/>
              </a:rPr>
              <a:t>10,000X</a:t>
            </a:r>
            <a:endParaRPr lang="en-US" dirty="0">
              <a:solidFill>
                <a:srgbClr val="C00000"/>
              </a:solidFill>
              <a:latin typeface="Tw Cen MT Condensed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74244" y="2363176"/>
            <a:ext cx="2743200" cy="2743200"/>
            <a:chOff x="5748433" y="2104384"/>
            <a:chExt cx="2743200" cy="2743200"/>
          </a:xfrm>
        </p:grpSpPr>
        <p:pic>
          <p:nvPicPr>
            <p:cNvPr id="442370" name="Picture 2" descr="C:\Users\rimman.NORTHAMERICA\AppData\Local\Microsoft\Windows\Temporary Internet Files\Content.IE5\I26LCKT4\00441345[1].png"/>
            <p:cNvPicPr>
              <a:picLocks noChangeAspect="1" noChangeArrowheads="1"/>
            </p:cNvPicPr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 bwMode="auto">
            <a:xfrm>
              <a:off x="5748433" y="2104384"/>
              <a:ext cx="2743200" cy="2743200"/>
            </a:xfrm>
            <a:prstGeom prst="rect">
              <a:avLst/>
            </a:prstGeom>
            <a:extLst/>
          </p:spPr>
        </p:pic>
        <p:sp>
          <p:nvSpPr>
            <p:cNvPr id="6" name="TextBox 5"/>
            <p:cNvSpPr txBox="1"/>
            <p:nvPr/>
          </p:nvSpPr>
          <p:spPr>
            <a:xfrm>
              <a:off x="6369433" y="2971801"/>
              <a:ext cx="1951175" cy="338554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r>
                <a:rPr lang="en-US" sz="1400" dirty="0" smtClean="0">
                  <a:solidFill>
                    <a:srgbClr val="01020B"/>
                  </a:solidFill>
                  <a:latin typeface="+mj-lt"/>
                </a:rPr>
                <a:t>Design Circa 1980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>
            <a:off x="2922104" y="616226"/>
            <a:ext cx="3637722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1020B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3" grpId="0" animBg="1"/>
      <p:bldP spid="14" grpId="0" animBg="1"/>
      <p:bldP spid="46" grpId="0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2" grpId="0"/>
      <p:bldP spid="54" grpId="0" animBg="1"/>
      <p:bldP spid="55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52" y="110766"/>
            <a:ext cx="8305800" cy="676413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 little closer look at 30 year disk trends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857" y="1304013"/>
            <a:ext cx="8293211" cy="50692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ym typeface="Wingdings" charset="2"/>
              </a:rPr>
              <a:t>Capacities:     </a:t>
            </a:r>
            <a:r>
              <a:rPr lang="en-US" dirty="0" smtClean="0">
                <a:sym typeface="Wingdings" charset="2"/>
              </a:rPr>
              <a:t>80 MB  800 GB   -  </a:t>
            </a:r>
            <a:r>
              <a:rPr lang="en-US" b="1" dirty="0" smtClean="0">
                <a:solidFill>
                  <a:srgbClr val="C00000"/>
                </a:solidFill>
                <a:sym typeface="Wingdings" charset="2"/>
              </a:rPr>
              <a:t>10,000X</a:t>
            </a:r>
          </a:p>
          <a:p>
            <a:pPr>
              <a:buNone/>
            </a:pPr>
            <a:r>
              <a:rPr lang="en-US" b="1" dirty="0" smtClean="0">
                <a:sym typeface="Wingdings" charset="2"/>
              </a:rPr>
              <a:t>Transfer rates: </a:t>
            </a:r>
            <a:r>
              <a:rPr lang="en-US" dirty="0" smtClean="0">
                <a:sym typeface="Wingdings" charset="2"/>
              </a:rPr>
              <a:t>1.2 MB/sec  80 MB/sec - </a:t>
            </a:r>
            <a:r>
              <a:rPr lang="en-US" b="1" dirty="0" smtClean="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Wingdings" charset="2"/>
              </a:rPr>
              <a:t>65X</a:t>
            </a:r>
          </a:p>
          <a:p>
            <a:pPr>
              <a:buNone/>
            </a:pPr>
            <a:r>
              <a:rPr lang="en-US" b="1" dirty="0" smtClean="0">
                <a:sym typeface="Wingdings" charset="2"/>
              </a:rPr>
              <a:t>Avg. seek times:  </a:t>
            </a:r>
            <a:r>
              <a:rPr lang="en-US" dirty="0" smtClean="0">
                <a:sym typeface="Wingdings" charset="2"/>
              </a:rPr>
              <a:t>30 ms  3 ms  - </a:t>
            </a:r>
            <a:r>
              <a:rPr lang="en-US" b="1" dirty="0" smtClean="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Wingdings" charset="2"/>
              </a:rPr>
              <a:t>10X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2"/>
                </a:solidFill>
                <a:sym typeface="Wingdings" charset="2"/>
              </a:rPr>
              <a:t>        </a:t>
            </a:r>
            <a:r>
              <a:rPr lang="en-US" dirty="0" smtClean="0">
                <a:solidFill>
                  <a:schemeClr val="tx2"/>
                </a:solidFill>
                <a:sym typeface="Wingdings" charset="2"/>
              </a:rPr>
              <a:t>(30 I/Os/sec   300 I/</a:t>
            </a:r>
            <a:r>
              <a:rPr lang="en-US" dirty="0" err="1" smtClean="0">
                <a:solidFill>
                  <a:schemeClr val="tx2"/>
                </a:solidFill>
                <a:sym typeface="Wingdings" charset="2"/>
              </a:rPr>
              <a:t>Os</a:t>
            </a:r>
            <a:r>
              <a:rPr lang="en-US" dirty="0" smtClean="0">
                <a:solidFill>
                  <a:schemeClr val="tx2"/>
                </a:solidFill>
                <a:sym typeface="Wingdings" charset="2"/>
              </a:rPr>
              <a:t>/sec)   </a:t>
            </a:r>
            <a:endParaRPr lang="en-US" b="1" dirty="0" smtClean="0">
              <a:solidFill>
                <a:schemeClr val="tx2"/>
              </a:solidFill>
              <a:sym typeface="Wingdings" charset="2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sym typeface="Wingdings" charset="2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sym typeface="Wingdings" charset="2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sym typeface="Wingdings" charset="2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sym typeface="Wingdings" charset="2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sym typeface="Wingdings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sym typeface="Wingdings" charset="2"/>
              </a:rPr>
              <a:t>	The significant differences in these trends</a:t>
            </a:r>
            <a:br>
              <a:rPr lang="en-US" dirty="0" smtClean="0">
                <a:solidFill>
                  <a:srgbClr val="C00000"/>
                </a:solidFill>
                <a:sym typeface="Wingdings" charset="2"/>
              </a:rPr>
            </a:br>
            <a:r>
              <a:rPr lang="en-US" dirty="0" smtClean="0">
                <a:solidFill>
                  <a:srgbClr val="C00000"/>
                </a:solidFill>
                <a:sym typeface="Wingdings" charset="2"/>
              </a:rPr>
              <a:t> (10,000X vs. 65X vs. 10X) have had a huge impact on both OLTP and data warehouse workloads (as we will see)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F32F-12E4-014F-A85C-DD91E36D3FF1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4" descr="fi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9585" y="2727297"/>
            <a:ext cx="2827337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reeform 6"/>
          <p:cNvSpPr/>
          <p:nvPr/>
        </p:nvSpPr>
        <p:spPr bwMode="auto">
          <a:xfrm>
            <a:off x="510399" y="5146385"/>
            <a:ext cx="4008782" cy="591047"/>
          </a:xfrm>
          <a:custGeom>
            <a:avLst/>
            <a:gdLst>
              <a:gd name="connsiteX0" fmla="*/ 439972 w 966083"/>
              <a:gd name="connsiteY0" fmla="*/ 127221 h 591047"/>
              <a:gd name="connsiteX1" fmla="*/ 734170 w 966083"/>
              <a:gd name="connsiteY1" fmla="*/ 15903 h 591047"/>
              <a:gd name="connsiteX2" fmla="*/ 964758 w 966083"/>
              <a:gd name="connsiteY2" fmla="*/ 222637 h 591047"/>
              <a:gd name="connsiteX3" fmla="*/ 742122 w 966083"/>
              <a:gd name="connsiteY3" fmla="*/ 540689 h 591047"/>
              <a:gd name="connsiteX4" fmla="*/ 280946 w 966083"/>
              <a:gd name="connsiteY4" fmla="*/ 524786 h 591047"/>
              <a:gd name="connsiteX5" fmla="*/ 26504 w 966083"/>
              <a:gd name="connsiteY5" fmla="*/ 389614 h 591047"/>
              <a:gd name="connsiteX6" fmla="*/ 121920 w 966083"/>
              <a:gd name="connsiteY6" fmla="*/ 55659 h 591047"/>
              <a:gd name="connsiteX7" fmla="*/ 455875 w 966083"/>
              <a:gd name="connsiteY7" fmla="*/ 55659 h 59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83" h="591047">
                <a:moveTo>
                  <a:pt x="439972" y="127221"/>
                </a:moveTo>
                <a:cubicBezTo>
                  <a:pt x="543339" y="63610"/>
                  <a:pt x="646706" y="0"/>
                  <a:pt x="734170" y="15903"/>
                </a:cubicBezTo>
                <a:cubicBezTo>
                  <a:pt x="821634" y="31806"/>
                  <a:pt x="963433" y="135173"/>
                  <a:pt x="964758" y="222637"/>
                </a:cubicBezTo>
                <a:cubicBezTo>
                  <a:pt x="966083" y="310101"/>
                  <a:pt x="856091" y="490331"/>
                  <a:pt x="742122" y="540689"/>
                </a:cubicBezTo>
                <a:cubicBezTo>
                  <a:pt x="628153" y="591047"/>
                  <a:pt x="400216" y="549965"/>
                  <a:pt x="280946" y="524786"/>
                </a:cubicBezTo>
                <a:cubicBezTo>
                  <a:pt x="161676" y="499607"/>
                  <a:pt x="53008" y="467802"/>
                  <a:pt x="26504" y="389614"/>
                </a:cubicBezTo>
                <a:cubicBezTo>
                  <a:pt x="0" y="311426"/>
                  <a:pt x="50358" y="111318"/>
                  <a:pt x="121920" y="55659"/>
                </a:cubicBezTo>
                <a:cubicBezTo>
                  <a:pt x="193482" y="0"/>
                  <a:pt x="324678" y="27829"/>
                  <a:pt x="455875" y="55659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hevron 24"/>
          <p:cNvSpPr/>
          <p:nvPr/>
        </p:nvSpPr>
        <p:spPr>
          <a:xfrm flipV="1">
            <a:off x="914400" y="3059553"/>
            <a:ext cx="8666018" cy="636443"/>
          </a:xfrm>
          <a:prstGeom prst="chevron">
            <a:avLst>
              <a:gd name="adj" fmla="val 30408"/>
            </a:avLst>
          </a:prstGeom>
          <a:gradFill>
            <a:gsLst>
              <a:gs pos="0">
                <a:schemeClr val="bg1"/>
              </a:gs>
              <a:gs pos="36000">
                <a:srgbClr val="D5DBDD"/>
              </a:gs>
              <a:gs pos="73000">
                <a:srgbClr val="B2BEC2"/>
              </a:gs>
              <a:gs pos="100000">
                <a:srgbClr val="D5DBDD"/>
              </a:gs>
            </a:gsLst>
            <a:lin ang="162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90112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1980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8232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1985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1991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1975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61474" y="208548"/>
            <a:ext cx="7772400" cy="83418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Looking at OLTP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4079007"/>
            <a:ext cx="7772400" cy="24498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40408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Consider TPC A/B results from 1985: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Fastest system was IBM’s IMS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Fastpath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 DBMS running on a top-of-the-line IBM 370 mainframe at </a:t>
            </a:r>
            <a:r>
              <a:rPr kumimoji="0" lang="en-US" sz="2000" i="0" u="sng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100 TPS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with 4 disk I/Os per transaction: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charset="2"/>
              <a:buChar char="w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100 TPS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  <a:sym typeface="Wingdings" pitchFamily="2" charset="2"/>
              </a:rPr>
              <a:t>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 400 disk I/Os/second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charset="2"/>
              <a:buChar char="w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@ 30 I/Os/sec. per drive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  <a:sym typeface="Wingdings" pitchFamily="2" charset="2"/>
              </a:rPr>
              <a:t>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14 drives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Fastest relational products could only do 10 TPS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Char char="n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1020B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40408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40408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19484" y="2705431"/>
            <a:ext cx="1295400" cy="1295400"/>
          </a:xfrm>
          <a:prstGeom prst="ellipse">
            <a:avLst/>
          </a:prstGeom>
          <a:noFill/>
          <a:ln w="57150">
            <a:solidFill>
              <a:srgbClr val="C00000"/>
            </a:solidFill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EE22-AA39-F641-8804-669485C68E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hevron 24"/>
          <p:cNvSpPr/>
          <p:nvPr/>
        </p:nvSpPr>
        <p:spPr>
          <a:xfrm flipV="1">
            <a:off x="-502920" y="3059552"/>
            <a:ext cx="10083338" cy="636443"/>
          </a:xfrm>
          <a:prstGeom prst="chevron">
            <a:avLst>
              <a:gd name="adj" fmla="val 30408"/>
            </a:avLst>
          </a:prstGeom>
          <a:gradFill>
            <a:gsLst>
              <a:gs pos="0">
                <a:schemeClr val="bg1"/>
              </a:gs>
              <a:gs pos="36000">
                <a:srgbClr val="D5DBDD"/>
              </a:gs>
              <a:gs pos="73000">
                <a:srgbClr val="B2BEC2"/>
              </a:gs>
              <a:gs pos="100000">
                <a:srgbClr val="D5DBDD"/>
              </a:gs>
            </a:gsLst>
            <a:lin ang="16200000" scaled="0"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90112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1990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8232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2000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1991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1980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EE22-AA39-F641-8804-669485C68ED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hevron 24"/>
          <p:cNvSpPr/>
          <p:nvPr/>
        </p:nvSpPr>
        <p:spPr>
          <a:xfrm flipV="1">
            <a:off x="-311728" y="3059552"/>
            <a:ext cx="8998527" cy="636443"/>
          </a:xfrm>
          <a:prstGeom prst="chevron">
            <a:avLst>
              <a:gd name="adj" fmla="val 30408"/>
            </a:avLst>
          </a:prstGeom>
          <a:gradFill>
            <a:gsLst>
              <a:gs pos="0">
                <a:schemeClr val="bg1"/>
              </a:gs>
              <a:gs pos="36000">
                <a:srgbClr val="D5DBDD"/>
              </a:gs>
              <a:gs pos="73000">
                <a:srgbClr val="B2BEC2"/>
              </a:gs>
              <a:gs pos="100000">
                <a:srgbClr val="D5DBDD"/>
              </a:gs>
            </a:gsLst>
            <a:lin ang="16200000" scaled="0"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42850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2020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0970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2030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729" y="3131553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latin typeface="Gill Sans MT Condensed" pitchFamily="34" charset="0"/>
              </a:rPr>
              <a:t>2009</a:t>
            </a:r>
            <a:endParaRPr lang="en-US" sz="2600" b="1" dirty="0">
              <a:solidFill>
                <a:schemeClr val="bg1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8885" y="2745188"/>
            <a:ext cx="1295400" cy="1295400"/>
          </a:xfrm>
          <a:prstGeom prst="ellipse">
            <a:avLst/>
          </a:prstGeom>
          <a:noFill/>
          <a:ln w="57150">
            <a:solidFill>
              <a:srgbClr val="C00000"/>
            </a:solidFill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3681455"/>
            <a:ext cx="7772400" cy="29817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Blip>
                <a:blip r:embed="rId3"/>
              </a:buBlip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1020B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After 30 years of CPU and memory improvements,  SQL Server on a modest Intel box can easily 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achieve </a:t>
            </a:r>
            <a:r>
              <a:rPr kumimoji="0" lang="en-US" sz="2400" i="0" u="sng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25,000 TPS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(TPC-B)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25,000 TPS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  <a:sym typeface="Wingdings" pitchFamily="2" charset="2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 100,000 disk I/Os/second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@300 I/Os/sec per drive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  <a:sym typeface="Wingdings" pitchFamily="2" charset="2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330 drives!!!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20B"/>
                </a:solidFill>
                <a:effectLst/>
                <a:uLnTx/>
                <a:uFillTx/>
                <a:latin typeface="Arial"/>
                <a:ea typeface="ＭＳ Ｐゴシック" charset="-128"/>
                <a:cs typeface="ＭＳ Ｐゴシック" charset="-128"/>
              </a:rPr>
              <a:t>Relative performance of CPUs and disks is totally out of whack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Char char="n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1020B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40408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40408"/>
              </a:solidFill>
              <a:effectLst/>
              <a:uLnTx/>
              <a:uFillTx/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EE22-AA39-F641-8804-669485C68ED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7094"/>
            <a:ext cx="7772400" cy="768626"/>
          </a:xfrm>
        </p:spPr>
        <p:txBody>
          <a:bodyPr/>
          <a:lstStyle/>
          <a:p>
            <a:r>
              <a:rPr lang="en-US" dirty="0" smtClean="0"/>
              <a:t>OLTP Takeaway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958" y="1431235"/>
            <a:ext cx="8146112" cy="4427698"/>
          </a:xfrm>
        </p:spPr>
        <p:txBody>
          <a:bodyPr/>
          <a:lstStyle/>
          <a:p>
            <a:r>
              <a:rPr lang="en-US" dirty="0" smtClean="0"/>
              <a:t>The benefits from a </a:t>
            </a:r>
            <a:r>
              <a:rPr lang="en-US" b="1" dirty="0" smtClean="0">
                <a:solidFill>
                  <a:srgbClr val="C00000"/>
                </a:solidFill>
              </a:rPr>
              <a:t>1,000x improvement in CPU </a:t>
            </a:r>
            <a:r>
              <a:rPr lang="en-US" dirty="0" smtClean="0"/>
              <a:t>performance and memory sizes are almost </a:t>
            </a:r>
            <a:r>
              <a:rPr lang="en-US" b="1" dirty="0" smtClean="0">
                <a:solidFill>
                  <a:srgbClr val="C00000"/>
                </a:solidFill>
              </a:rPr>
              <a:t>negated by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10X in disk accesses/second</a:t>
            </a:r>
          </a:p>
          <a:p>
            <a:r>
              <a:rPr lang="en-US" dirty="0" smtClean="0"/>
              <a:t>Forcing us to run our OLTP systems with 1000s of mostly empty disk drives</a:t>
            </a:r>
          </a:p>
          <a:p>
            <a:r>
              <a:rPr lang="en-US" dirty="0" smtClean="0"/>
              <a:t>No easy software fix, unfortunately</a:t>
            </a:r>
          </a:p>
          <a:p>
            <a:r>
              <a:rPr lang="en-US" dirty="0" smtClean="0"/>
              <a:t>SSDs provide the only real hope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49357"/>
          </a:xfrm>
        </p:spPr>
        <p:txBody>
          <a:bodyPr/>
          <a:lstStyle/>
          <a:p>
            <a:r>
              <a:rPr lang="en-US" dirty="0" smtClean="0"/>
              <a:t>Turning to Data Warehousing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33" y="1905000"/>
            <a:ext cx="8762338" cy="4114800"/>
          </a:xfrm>
        </p:spPr>
        <p:txBody>
          <a:bodyPr/>
          <a:lstStyle/>
          <a:p>
            <a:r>
              <a:rPr lang="en-US" sz="2800" dirty="0" smtClean="0"/>
              <a:t>Two key hardware trends have had a huge impact on the performance of single box relational DB systems:</a:t>
            </a:r>
          </a:p>
          <a:p>
            <a:pPr lvl="1"/>
            <a:r>
              <a:rPr lang="en-US" sz="2400" dirty="0" smtClean="0"/>
              <a:t>The imbalance between disk capacities and transfer rates</a:t>
            </a:r>
          </a:p>
          <a:p>
            <a:pPr lvl="1"/>
            <a:r>
              <a:rPr lang="en-US" sz="2400" dirty="0" smtClean="0"/>
              <a:t>The ever increasing gap between CPU performance and main memory bandwidth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842" y="-35858"/>
            <a:ext cx="7772400" cy="776577"/>
          </a:xfrm>
        </p:spPr>
        <p:txBody>
          <a:bodyPr/>
          <a:lstStyle/>
          <a:p>
            <a:r>
              <a:rPr lang="en-US" dirty="0" smtClean="0"/>
              <a:t>Looking at Disk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88" y="788894"/>
            <a:ext cx="8919712" cy="5680918"/>
          </a:xfrm>
        </p:spPr>
        <p:txBody>
          <a:bodyPr>
            <a:normAutofit/>
          </a:bodyPr>
          <a:lstStyle/>
          <a:p>
            <a:r>
              <a:rPr lang="en-US" dirty="0" smtClean="0"/>
              <a:t>Incredibly inexpensive drives (&amp; processors) have made it possible to collect, store, and analyze huge quantities of data</a:t>
            </a:r>
          </a:p>
          <a:p>
            <a:endParaRPr lang="en-US" dirty="0" smtClean="0"/>
          </a:p>
          <a:p>
            <a:endParaRPr lang="en-US" dirty="0" smtClean="0">
              <a:solidFill>
                <a:srgbClr val="01020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2089" y="4710036"/>
            <a:ext cx="8264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But, consider the metric  </a:t>
            </a:r>
            <a:r>
              <a:rPr lang="en-US" dirty="0">
                <a:solidFill>
                  <a:srgbClr val="C00000"/>
                </a:solidFill>
              </a:rPr>
              <a:t>transfer bandwidth/byte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479445" y="1628879"/>
            <a:ext cx="3864634" cy="48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2400">
                <a:solidFill>
                  <a:srgbClr val="040408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20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8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6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6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Over the last 30 years</a:t>
            </a:r>
          </a:p>
        </p:txBody>
      </p:sp>
      <p:sp>
        <p:nvSpPr>
          <p:cNvPr id="8" name="Flowchart: Magnetic Disk 7"/>
          <p:cNvSpPr/>
          <p:nvPr/>
        </p:nvSpPr>
        <p:spPr bwMode="auto">
          <a:xfrm>
            <a:off x="793626" y="2093341"/>
            <a:ext cx="3122763" cy="2311880"/>
          </a:xfrm>
          <a:prstGeom prst="flowChartMagneticDisk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pic>
        <p:nvPicPr>
          <p:cNvPr id="442376" name="Picture 8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505934" y="2297952"/>
            <a:ext cx="1668583" cy="1994772"/>
          </a:xfrm>
          <a:prstGeom prst="rect">
            <a:avLst/>
          </a:prstGeom>
          <a:extLst/>
        </p:spPr>
      </p:pic>
      <p:grpSp>
        <p:nvGrpSpPr>
          <p:cNvPr id="77" name="Group 76"/>
          <p:cNvGrpSpPr/>
          <p:nvPr/>
        </p:nvGrpSpPr>
        <p:grpSpPr>
          <a:xfrm>
            <a:off x="2445589" y="2421155"/>
            <a:ext cx="1349678" cy="847580"/>
            <a:chOff x="2445589" y="2421155"/>
            <a:chExt cx="1349678" cy="847580"/>
          </a:xfrm>
        </p:grpSpPr>
        <p:sp>
          <p:nvSpPr>
            <p:cNvPr id="18" name="Oval 17"/>
            <p:cNvSpPr/>
            <p:nvPr/>
          </p:nvSpPr>
          <p:spPr>
            <a:xfrm>
              <a:off x="2445589" y="2421155"/>
              <a:ext cx="763437" cy="741872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glow" dir="t">
                <a:rot lat="0" lon="0" rev="6600000"/>
              </a:lightRig>
            </a:scene3d>
            <a:sp3d prstMaterial="clear">
              <a:bevelT w="635000" h="6350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 rot="2082698">
              <a:off x="3091886" y="3126247"/>
              <a:ext cx="703381" cy="142488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</p:grpSp>
      <p:pic>
        <p:nvPicPr>
          <p:cNvPr id="442377" name="Picture 9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5249353" y="2459081"/>
            <a:ext cx="2647950" cy="1847850"/>
          </a:xfrm>
          <a:prstGeom prst="rect">
            <a:avLst/>
          </a:prstGeom>
          <a:extLst/>
        </p:spPr>
      </p:pic>
      <p:grpSp>
        <p:nvGrpSpPr>
          <p:cNvPr id="85" name="Group 84"/>
          <p:cNvGrpSpPr/>
          <p:nvPr/>
        </p:nvGrpSpPr>
        <p:grpSpPr>
          <a:xfrm>
            <a:off x="2827309" y="2098349"/>
            <a:ext cx="6018517" cy="2592922"/>
            <a:chOff x="2747797" y="2098348"/>
            <a:chExt cx="5559471" cy="2728823"/>
          </a:xfrm>
        </p:grpSpPr>
        <p:cxnSp>
          <p:nvCxnSpPr>
            <p:cNvPr id="11" name="Straight Connector 10"/>
            <p:cNvCxnSpPr>
              <a:stCxn id="18" idx="0"/>
            </p:cNvCxnSpPr>
            <p:nvPr/>
          </p:nvCxnSpPr>
          <p:spPr bwMode="auto">
            <a:xfrm rot="5400000" flipH="1" flipV="1">
              <a:off x="4090728" y="766857"/>
              <a:ext cx="311367" cy="29972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1020B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2846720" y="3180279"/>
              <a:ext cx="1606011" cy="10339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1020B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8"/>
            <p:cNvSpPr/>
            <p:nvPr/>
          </p:nvSpPr>
          <p:spPr>
            <a:xfrm>
              <a:off x="4107642" y="2098348"/>
              <a:ext cx="4199626" cy="2728823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bg1">
                  <a:lumMod val="65000"/>
                </a:schemeClr>
              </a:solidFill>
            </a:ln>
            <a:effectLst/>
            <a:scene3d>
              <a:camera prst="orthographicFront"/>
              <a:lightRig rig="glow" dir="t">
                <a:rot lat="0" lon="0" rev="6600000"/>
              </a:lightRig>
            </a:scene3d>
            <a:sp3d prstMaterial="clear">
              <a:bevelT w="635000" h="6350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010904" y="2179614"/>
            <a:ext cx="360205" cy="618225"/>
            <a:chOff x="6010904" y="2179614"/>
            <a:chExt cx="360205" cy="618225"/>
          </a:xfrm>
        </p:grpSpPr>
        <p:sp>
          <p:nvSpPr>
            <p:cNvPr id="25" name="Up Arrow 24"/>
            <p:cNvSpPr/>
            <p:nvPr/>
          </p:nvSpPr>
          <p:spPr bwMode="auto">
            <a:xfrm>
              <a:off x="6010904" y="2179614"/>
              <a:ext cx="165608" cy="603849"/>
            </a:xfrm>
            <a:prstGeom prst="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37" name="Up Arrow 36"/>
            <p:cNvSpPr/>
            <p:nvPr/>
          </p:nvSpPr>
          <p:spPr bwMode="auto">
            <a:xfrm flipV="1">
              <a:off x="6205501" y="2193990"/>
              <a:ext cx="165608" cy="603849"/>
            </a:xfrm>
            <a:prstGeom prst="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</p:grpSp>
      <p:sp>
        <p:nvSpPr>
          <p:cNvPr id="24" name="Rounded Rectangular Callout 23"/>
          <p:cNvSpPr/>
          <p:nvPr/>
        </p:nvSpPr>
        <p:spPr bwMode="auto">
          <a:xfrm>
            <a:off x="7143179" y="2061551"/>
            <a:ext cx="1742536" cy="931652"/>
          </a:xfrm>
          <a:prstGeom prst="wedgeRoundRectCallout">
            <a:avLst>
              <a:gd name="adj1" fmla="val -86377"/>
              <a:gd name="adj2" fmla="val 496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rPr>
              <a:t>Capacity: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solidFill>
                  <a:srgbClr val="01020B"/>
                </a:solidFill>
                <a:latin typeface="+mj-lt"/>
              </a:rPr>
              <a:t>80MB </a:t>
            </a:r>
            <a:r>
              <a:rPr lang="en-US" sz="1600" b="0" dirty="0" smtClean="0">
                <a:solidFill>
                  <a:srgbClr val="01020B"/>
                </a:solidFill>
                <a:latin typeface="+mj-lt"/>
                <a:sym typeface="Wingdings" pitchFamily="2" charset="2"/>
              </a:rPr>
              <a:t> 800GB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10,000x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35" name="Rounded Rectangular Callout 34"/>
          <p:cNvSpPr/>
          <p:nvPr/>
        </p:nvSpPr>
        <p:spPr bwMode="auto">
          <a:xfrm>
            <a:off x="3127496" y="2161516"/>
            <a:ext cx="2363637" cy="831011"/>
          </a:xfrm>
          <a:prstGeom prst="wedgeRoundRectCallout">
            <a:avLst>
              <a:gd name="adj1" fmla="val 71967"/>
              <a:gd name="adj2" fmla="val -743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rPr>
              <a:t>Transfer Rates: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 smtClean="0">
                <a:solidFill>
                  <a:srgbClr val="01020B"/>
                </a:solidFill>
                <a:latin typeface="+mj-lt"/>
              </a:rPr>
              <a:t>1.2MB/sec </a:t>
            </a:r>
            <a:r>
              <a:rPr lang="en-US" sz="1600" b="0" dirty="0" smtClean="0">
                <a:solidFill>
                  <a:srgbClr val="01020B"/>
                </a:solidFill>
                <a:latin typeface="+mj-lt"/>
                <a:sym typeface="Wingdings" pitchFamily="2" charset="2"/>
              </a:rPr>
              <a:t> 80MB/sec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65x</a:t>
            </a:r>
            <a:endParaRPr lang="en-US" sz="1600" dirty="0">
              <a:solidFill>
                <a:srgbClr val="C00000"/>
              </a:solidFill>
              <a:sym typeface="Wingdings" pitchFamily="2" charset="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cxnSp>
        <p:nvCxnSpPr>
          <p:cNvPr id="38" name="Elbow Connector 37"/>
          <p:cNvCxnSpPr/>
          <p:nvPr/>
        </p:nvCxnSpPr>
        <p:spPr>
          <a:xfrm rot="5400000">
            <a:off x="1707340" y="3504685"/>
            <a:ext cx="2478653" cy="1099139"/>
          </a:xfrm>
          <a:prstGeom prst="bentConnector3">
            <a:avLst>
              <a:gd name="adj1" fmla="val 57218"/>
            </a:avLst>
          </a:prstGeom>
          <a:ln w="38100" cmpd="sng"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441703" y="5227036"/>
            <a:ext cx="7772400" cy="90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2400">
                <a:solidFill>
                  <a:srgbClr val="040408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20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8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6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6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dirty="0" smtClean="0"/>
              <a:t>1980:   1.2 MB/sec / 80 MB  =  0.015  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2009:    80 MB/sec / 800,000 MB =.0001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3943350" y="2644988"/>
            <a:ext cx="3604932" cy="2608337"/>
            <a:chOff x="3943350" y="2949781"/>
            <a:chExt cx="3604932" cy="2608337"/>
          </a:xfrm>
        </p:grpSpPr>
        <p:cxnSp>
          <p:nvCxnSpPr>
            <p:cNvPr id="51" name="Straight Connector 50"/>
            <p:cNvCxnSpPr/>
            <p:nvPr/>
          </p:nvCxnSpPr>
          <p:spPr bwMode="auto">
            <a:xfrm rot="5400000" flipH="1" flipV="1">
              <a:off x="3576917" y="5190565"/>
              <a:ext cx="73510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10800000">
              <a:off x="3943350" y="4820773"/>
              <a:ext cx="3604932" cy="2016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16200000" flipV="1">
              <a:off x="6600261" y="3884355"/>
              <a:ext cx="1873626" cy="447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Oval 60"/>
          <p:cNvSpPr/>
          <p:nvPr/>
        </p:nvSpPr>
        <p:spPr bwMode="auto">
          <a:xfrm>
            <a:off x="3119718" y="2456336"/>
            <a:ext cx="1093694" cy="358589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189693" y="2357724"/>
            <a:ext cx="690283" cy="313765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733365" y="5244360"/>
            <a:ext cx="842682" cy="331694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cxnSp>
        <p:nvCxnSpPr>
          <p:cNvPr id="76" name="Elbow Connector 75"/>
          <p:cNvCxnSpPr/>
          <p:nvPr/>
        </p:nvCxnSpPr>
        <p:spPr>
          <a:xfrm rot="5400000">
            <a:off x="2366683" y="3263161"/>
            <a:ext cx="2922494" cy="2026023"/>
          </a:xfrm>
          <a:prstGeom prst="bentConnector3">
            <a:avLst>
              <a:gd name="adj1" fmla="val 5340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 bwMode="auto">
          <a:xfrm>
            <a:off x="4452729" y="2465302"/>
            <a:ext cx="1006777" cy="35741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4508117" y="2701970"/>
            <a:ext cx="3936636" cy="2936836"/>
            <a:chOff x="4508117" y="2701970"/>
            <a:chExt cx="3936636" cy="2936836"/>
          </a:xfrm>
        </p:grpSpPr>
        <p:cxnSp>
          <p:nvCxnSpPr>
            <p:cNvPr id="80" name="Straight Connector 79"/>
            <p:cNvCxnSpPr/>
            <p:nvPr/>
          </p:nvCxnSpPr>
          <p:spPr bwMode="auto">
            <a:xfrm rot="5400000" flipH="1" flipV="1">
              <a:off x="4052037" y="5181606"/>
              <a:ext cx="914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10800000">
              <a:off x="4508117" y="4722168"/>
              <a:ext cx="3936636" cy="1120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 flipH="1" flipV="1">
              <a:off x="7426804" y="3701993"/>
              <a:ext cx="2013473" cy="1342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4" name="Oval 83"/>
          <p:cNvSpPr/>
          <p:nvPr/>
        </p:nvSpPr>
        <p:spPr bwMode="auto">
          <a:xfrm>
            <a:off x="8077182" y="2383945"/>
            <a:ext cx="690283" cy="31376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190565" y="5647772"/>
            <a:ext cx="842682" cy="33169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286871" y="6060143"/>
            <a:ext cx="8426824" cy="591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2400">
                <a:solidFill>
                  <a:srgbClr val="040408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20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8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6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 sz="1600">
                <a:solidFill>
                  <a:schemeClr val="tx2"/>
                </a:solidFill>
                <a:latin typeface="Arial"/>
                <a:ea typeface="ＭＳ Ｐゴシック" charset="-128"/>
                <a:cs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2"/>
              <a:buChar char="n"/>
              <a:defRPr sz="1600">
                <a:solidFill>
                  <a:srgbClr val="0000FF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US" sz="1900" dirty="0" smtClean="0">
                <a:solidFill>
                  <a:srgbClr val="01020B"/>
                </a:solidFill>
              </a:rPr>
              <a:t>When relative capacities are factored in, drives are </a:t>
            </a:r>
            <a:r>
              <a:rPr lang="en-US" sz="1900" b="1" dirty="0" smtClean="0">
                <a:solidFill>
                  <a:srgbClr val="C00000"/>
                </a:solidFill>
              </a:rPr>
              <a:t>150X slower </a:t>
            </a:r>
            <a:r>
              <a:rPr lang="en-US" sz="1900" dirty="0" smtClean="0">
                <a:solidFill>
                  <a:srgbClr val="01020B"/>
                </a:solidFill>
              </a:rPr>
              <a:t>today!!! </a:t>
            </a:r>
          </a:p>
        </p:txBody>
      </p:sp>
      <p:sp>
        <p:nvSpPr>
          <p:cNvPr id="442388" name="Bent Arrow 442387"/>
          <p:cNvSpPr/>
          <p:nvPr/>
        </p:nvSpPr>
        <p:spPr bwMode="auto">
          <a:xfrm rot="5400000">
            <a:off x="6301408" y="5247866"/>
            <a:ext cx="735493" cy="974032"/>
          </a:xfrm>
          <a:prstGeom prst="bentArrow">
            <a:avLst/>
          </a:prstGeom>
          <a:solidFill>
            <a:srgbClr val="C0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4" grpId="0" animBg="1"/>
      <p:bldP spid="35" grpId="0" animBg="1"/>
      <p:bldP spid="61" grpId="0" animBg="1"/>
      <p:bldP spid="73" grpId="0" animBg="1"/>
      <p:bldP spid="75" grpId="0" animBg="1"/>
      <p:bldP spid="78" grpId="0" animBg="1"/>
      <p:bldP spid="84" grpId="0" animBg="1"/>
      <p:bldP spid="91" grpId="0" animBg="1"/>
      <p:bldP spid="42" grpId="0" animBg="1"/>
      <p:bldP spid="4423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585746"/>
          </a:xfrm>
        </p:spPr>
        <p:txBody>
          <a:bodyPr/>
          <a:lstStyle/>
          <a:p>
            <a:r>
              <a:rPr lang="en-US" dirty="0" smtClean="0"/>
              <a:t>Another Viewpoint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417" y="1216550"/>
            <a:ext cx="8352183" cy="4803250"/>
          </a:xfrm>
        </p:spPr>
        <p:txBody>
          <a:bodyPr/>
          <a:lstStyle/>
          <a:p>
            <a:r>
              <a:rPr lang="en-US" b="1" dirty="0" smtClean="0"/>
              <a:t>1980 </a:t>
            </a:r>
          </a:p>
          <a:p>
            <a:pPr lvl="1"/>
            <a:r>
              <a:rPr lang="en-US" dirty="0" smtClean="0"/>
              <a:t>30 random I/Os/sec @ 8KB pages </a:t>
            </a:r>
            <a:r>
              <a:rPr lang="en-US" dirty="0" smtClean="0">
                <a:sym typeface="Wingdings" pitchFamily="2" charset="2"/>
              </a:rPr>
              <a:t> 240KB/sec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Sequential transfers ran at 1.2 MB/sec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Sequential/Random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5:1</a:t>
            </a:r>
          </a:p>
          <a:p>
            <a:pPr lvl="1"/>
            <a:endParaRPr lang="en-US" b="1" dirty="0" smtClean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2009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300 random I/Os/sec @ 8KB pages  2.4 MB/sec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Sequential transfers run at 80 MB/sec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Sequential/Random 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33:1</a:t>
            </a:r>
          </a:p>
          <a:p>
            <a:pPr lvl="1"/>
            <a:endParaRPr lang="en-US" b="1" dirty="0" smtClean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Takeaway:</a:t>
            </a:r>
            <a:r>
              <a:rPr lang="en-US" dirty="0" smtClean="0">
                <a:sym typeface="Wingdings" pitchFamily="2" charset="2"/>
              </a:rPr>
              <a:t>  DBMS must avoid doing random disk I/Os whenever possible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44418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906281" y="198784"/>
            <a:ext cx="2050945" cy="1431235"/>
          </a:xfrm>
          <a:prstGeom prst="rect">
            <a:avLst/>
          </a:prstGeom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05016"/>
          </a:xfrm>
        </p:spPr>
        <p:txBody>
          <a:bodyPr/>
          <a:lstStyle/>
          <a:p>
            <a:r>
              <a:rPr lang="en-US" b="1" dirty="0" smtClean="0"/>
              <a:t>Turning to CPU Trends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920" y="1206500"/>
            <a:ext cx="38100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Vax</a:t>
            </a:r>
            <a:r>
              <a:rPr lang="en-US" dirty="0" smtClean="0"/>
              <a:t> 11/780 (1980)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864" y="1183519"/>
            <a:ext cx="3810000" cy="81703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Intel Core 2 Duo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9F20-26F5-F748-BDEE-B09EA14CC95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35125" y="2370671"/>
            <a:ext cx="728134" cy="338554"/>
          </a:xfrm>
          <a:prstGeom prst="rect">
            <a:avLst/>
          </a:prstGeom>
          <a:solidFill>
            <a:srgbClr val="FFDFEF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CPU</a:t>
            </a:r>
            <a:endParaRPr lang="en-US" sz="16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03841" y="2948516"/>
            <a:ext cx="1773768" cy="340782"/>
            <a:chOff x="1185332" y="3462866"/>
            <a:chExt cx="1773768" cy="340782"/>
          </a:xfrm>
        </p:grpSpPr>
        <p:sp>
          <p:nvSpPr>
            <p:cNvPr id="8" name="TextBox 7"/>
            <p:cNvSpPr txBox="1"/>
            <p:nvPr/>
          </p:nvSpPr>
          <p:spPr>
            <a:xfrm>
              <a:off x="1185332" y="3462866"/>
              <a:ext cx="1773768" cy="338554"/>
            </a:xfrm>
            <a:prstGeom prst="rect">
              <a:avLst/>
            </a:prstGeom>
            <a:solidFill>
              <a:srgbClr val="7AEBF4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L1 Cache</a:t>
              </a:r>
              <a:endParaRPr lang="en-US" sz="16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300427" y="3464930"/>
              <a:ext cx="642673" cy="338718"/>
              <a:chOff x="1287727" y="3464930"/>
              <a:chExt cx="642673" cy="338718"/>
            </a:xfrm>
          </p:grpSpPr>
          <p:cxnSp>
            <p:nvCxnSpPr>
              <p:cNvPr id="10" name="Straight Connector 9"/>
              <p:cNvCxnSpPr/>
              <p:nvPr/>
            </p:nvCxnSpPr>
            <p:spPr bwMode="auto">
              <a:xfrm rot="16200000" flipH="1">
                <a:off x="1122204" y="3636802"/>
                <a:ext cx="332369" cy="1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16200000" flipH="1">
                <a:off x="1250474" y="3630453"/>
                <a:ext cx="332369" cy="1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1378744" y="3630453"/>
                <a:ext cx="332369" cy="1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16200000" flipH="1">
                <a:off x="1507014" y="3630453"/>
                <a:ext cx="332369" cy="1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16200000" flipH="1">
                <a:off x="1635284" y="3630453"/>
                <a:ext cx="332369" cy="1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rot="16200000" flipH="1">
                <a:off x="1763554" y="3630453"/>
                <a:ext cx="332369" cy="1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1" name="TextBox 20"/>
          <p:cNvSpPr txBox="1"/>
          <p:nvPr/>
        </p:nvSpPr>
        <p:spPr>
          <a:xfrm>
            <a:off x="285751" y="2347384"/>
            <a:ext cx="10541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Cache line</a:t>
            </a:r>
            <a:endParaRPr lang="en-US" sz="16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cxnSp>
        <p:nvCxnSpPr>
          <p:cNvPr id="23" name="Straight Connector 22"/>
          <p:cNvCxnSpPr>
            <a:stCxn id="21" idx="2"/>
          </p:cNvCxnSpPr>
          <p:nvPr/>
        </p:nvCxnSpPr>
        <p:spPr bwMode="auto">
          <a:xfrm rot="16200000" flipH="1">
            <a:off x="908604" y="2836357"/>
            <a:ext cx="132245" cy="3238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1020B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6200000" flipH="1">
            <a:off x="1865998" y="2821673"/>
            <a:ext cx="249455" cy="42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1020B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44" name="Group 43"/>
          <p:cNvGrpSpPr/>
          <p:nvPr/>
        </p:nvGrpSpPr>
        <p:grpSpPr>
          <a:xfrm>
            <a:off x="596900" y="3549597"/>
            <a:ext cx="2787650" cy="345069"/>
            <a:chOff x="596900" y="3515729"/>
            <a:chExt cx="2787650" cy="345069"/>
          </a:xfrm>
        </p:grpSpPr>
        <p:sp>
          <p:nvSpPr>
            <p:cNvPr id="27" name="TextBox 26"/>
            <p:cNvSpPr txBox="1"/>
            <p:nvPr/>
          </p:nvSpPr>
          <p:spPr>
            <a:xfrm>
              <a:off x="596900" y="3517900"/>
              <a:ext cx="2787650" cy="338554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Memory</a:t>
              </a:r>
              <a:endParaRPr lang="en-US" sz="16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rot="16200000" flipH="1">
              <a:off x="690404" y="3693952"/>
              <a:ext cx="332369" cy="13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16200000" flipH="1">
              <a:off x="928075" y="3693952"/>
              <a:ext cx="332369" cy="13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16200000" flipH="1">
              <a:off x="1165746" y="3681252"/>
              <a:ext cx="332369" cy="13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16200000" flipH="1">
              <a:off x="1403417" y="3687602"/>
              <a:ext cx="332369" cy="13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16200000" flipH="1">
              <a:off x="1641088" y="3687602"/>
              <a:ext cx="332369" cy="13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6200000" flipH="1">
              <a:off x="1878759" y="3681252"/>
              <a:ext cx="332369" cy="13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16200000" flipH="1">
              <a:off x="2116430" y="3681252"/>
              <a:ext cx="332369" cy="13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rot="16200000" flipH="1">
              <a:off x="2354104" y="3687602"/>
              <a:ext cx="332369" cy="13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152400" y="4038600"/>
            <a:ext cx="10541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Memory page</a:t>
            </a:r>
            <a:endParaRPr lang="en-US" sz="16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 flipH="1" flipV="1">
            <a:off x="708025" y="3844925"/>
            <a:ext cx="323850" cy="203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1020B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41865" y="4747684"/>
            <a:ext cx="3063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  8 KB L1 cache </a:t>
            </a:r>
          </a:p>
          <a:p>
            <a:pPr>
              <a:buFont typeface="Arial"/>
              <a:buChar char="•"/>
            </a:pP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 10 cycles/instruction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 6 cycles to access </a:t>
            </a:r>
            <a:b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   memory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4758284" y="1869667"/>
            <a:ext cx="3712632" cy="2472268"/>
            <a:chOff x="3818463" y="2226725"/>
            <a:chExt cx="3712632" cy="2472268"/>
          </a:xfrm>
        </p:grpSpPr>
        <p:grpSp>
          <p:nvGrpSpPr>
            <p:cNvPr id="116" name="Group 115"/>
            <p:cNvGrpSpPr/>
            <p:nvPr/>
          </p:nvGrpSpPr>
          <p:grpSpPr>
            <a:xfrm>
              <a:off x="3818463" y="2226725"/>
              <a:ext cx="3712632" cy="2472268"/>
              <a:chOff x="3818463" y="2226725"/>
              <a:chExt cx="3712632" cy="2472268"/>
            </a:xfrm>
          </p:grpSpPr>
          <p:sp>
            <p:nvSpPr>
              <p:cNvPr id="105" name="Rectangle 104"/>
              <p:cNvSpPr/>
              <p:nvPr/>
            </p:nvSpPr>
            <p:spPr bwMode="auto">
              <a:xfrm>
                <a:off x="3818463" y="2277533"/>
                <a:ext cx="3429000" cy="176106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4093635" y="4353924"/>
                <a:ext cx="2869946" cy="345069"/>
                <a:chOff x="596900" y="3515729"/>
                <a:chExt cx="2787650" cy="345069"/>
              </a:xfrm>
            </p:grpSpPr>
            <p:sp>
              <p:nvSpPr>
                <p:cNvPr id="59" name="TextBox 58"/>
                <p:cNvSpPr txBox="1"/>
                <p:nvPr/>
              </p:nvSpPr>
              <p:spPr>
                <a:xfrm>
                  <a:off x="596900" y="3517900"/>
                  <a:ext cx="2787650" cy="338554"/>
                </a:xfrm>
                <a:prstGeom prst="rect">
                  <a:avLst/>
                </a:prstGeom>
                <a:solidFill>
                  <a:srgbClr val="CCFFCC"/>
                </a:solidFill>
                <a:ln w="19050" cmpd="sng"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6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Memory</a:t>
                  </a:r>
                  <a:endParaRPr lang="en-US" sz="16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 bwMode="auto">
                <a:xfrm rot="16200000" flipH="1">
                  <a:off x="690404" y="3693952"/>
                  <a:ext cx="332369" cy="1323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rot="16200000" flipH="1">
                  <a:off x="928075" y="3693952"/>
                  <a:ext cx="332369" cy="1323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rot="16200000" flipH="1">
                  <a:off x="1165746" y="3681252"/>
                  <a:ext cx="332369" cy="1323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 rot="16200000" flipH="1">
                  <a:off x="1403417" y="3687602"/>
                  <a:ext cx="332369" cy="1323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4" name="Straight Connector 63"/>
                <p:cNvCxnSpPr/>
                <p:nvPr/>
              </p:nvCxnSpPr>
              <p:spPr bwMode="auto">
                <a:xfrm rot="16200000" flipH="1">
                  <a:off x="1641088" y="3687602"/>
                  <a:ext cx="332369" cy="1323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5" name="Straight Connector 64"/>
                <p:cNvCxnSpPr/>
                <p:nvPr/>
              </p:nvCxnSpPr>
              <p:spPr bwMode="auto">
                <a:xfrm rot="16200000" flipH="1">
                  <a:off x="1878759" y="3681252"/>
                  <a:ext cx="332369" cy="1323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 rot="16200000" flipH="1">
                  <a:off x="2116430" y="3681252"/>
                  <a:ext cx="332369" cy="1323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 rot="16200000" flipH="1">
                  <a:off x="2354104" y="3687602"/>
                  <a:ext cx="332369" cy="1323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13" name="TextBox 112"/>
              <p:cNvSpPr txBox="1"/>
              <p:nvPr/>
            </p:nvSpPr>
            <p:spPr>
              <a:xfrm>
                <a:off x="6476995" y="2226725"/>
                <a:ext cx="1054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Die</a:t>
                </a:r>
                <a:endParaRPr lang="en-US" sz="20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5486390" y="4013197"/>
                <a:ext cx="1054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64 bytes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3999441" y="2497671"/>
              <a:ext cx="3036390" cy="1401225"/>
              <a:chOff x="3999441" y="2497671"/>
              <a:chExt cx="3036390" cy="1401225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4256103" y="3558114"/>
                <a:ext cx="2523067" cy="340782"/>
                <a:chOff x="1185332" y="3462866"/>
                <a:chExt cx="1773768" cy="340782"/>
              </a:xfrm>
              <a:solidFill>
                <a:srgbClr val="CFDBFD"/>
              </a:solidFill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1185332" y="3462866"/>
                  <a:ext cx="1773768" cy="338554"/>
                </a:xfrm>
                <a:prstGeom prst="rect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6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L2 Cache</a:t>
                  </a:r>
                  <a:endParaRPr lang="en-US" sz="16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grpSp>
              <p:nvGrpSpPr>
                <p:cNvPr id="70" name="Group 17"/>
                <p:cNvGrpSpPr/>
                <p:nvPr/>
              </p:nvGrpSpPr>
              <p:grpSpPr>
                <a:xfrm>
                  <a:off x="1300427" y="3464930"/>
                  <a:ext cx="642673" cy="338718"/>
                  <a:chOff x="1287727" y="3464930"/>
                  <a:chExt cx="642673" cy="338718"/>
                </a:xfrm>
                <a:grpFill/>
              </p:grpSpPr>
              <p:cxnSp>
                <p:nvCxnSpPr>
                  <p:cNvPr id="71" name="Straight Connector 70"/>
                  <p:cNvCxnSpPr/>
                  <p:nvPr/>
                </p:nvCxnSpPr>
                <p:spPr bwMode="auto">
                  <a:xfrm rot="16200000" flipH="1">
                    <a:off x="1122204" y="3636802"/>
                    <a:ext cx="332369" cy="1323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2" name="Straight Connector 71"/>
                  <p:cNvCxnSpPr/>
                  <p:nvPr/>
                </p:nvCxnSpPr>
                <p:spPr bwMode="auto">
                  <a:xfrm rot="16200000" flipH="1">
                    <a:off x="1250474" y="3630453"/>
                    <a:ext cx="332369" cy="1323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3" name="Straight Connector 72"/>
                  <p:cNvCxnSpPr/>
                  <p:nvPr/>
                </p:nvCxnSpPr>
                <p:spPr bwMode="auto">
                  <a:xfrm rot="16200000" flipH="1">
                    <a:off x="1378744" y="3630453"/>
                    <a:ext cx="332369" cy="1323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4" name="Straight Connector 73"/>
                  <p:cNvCxnSpPr/>
                  <p:nvPr/>
                </p:nvCxnSpPr>
                <p:spPr bwMode="auto">
                  <a:xfrm rot="16200000" flipH="1">
                    <a:off x="1507014" y="3630453"/>
                    <a:ext cx="332369" cy="1323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5" name="Straight Connector 74"/>
                  <p:cNvCxnSpPr/>
                  <p:nvPr/>
                </p:nvCxnSpPr>
                <p:spPr bwMode="auto">
                  <a:xfrm rot="16200000" flipH="1">
                    <a:off x="1635284" y="3630453"/>
                    <a:ext cx="332369" cy="1323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6" name="Straight Connector 75"/>
                  <p:cNvCxnSpPr/>
                  <p:nvPr/>
                </p:nvCxnSpPr>
                <p:spPr bwMode="auto">
                  <a:xfrm rot="16200000" flipH="1">
                    <a:off x="1763554" y="3630453"/>
                    <a:ext cx="332369" cy="1323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106" name="Group 105"/>
              <p:cNvGrpSpPr/>
              <p:nvPr/>
            </p:nvGrpSpPr>
            <p:grpSpPr>
              <a:xfrm>
                <a:off x="3999441" y="2497671"/>
                <a:ext cx="3036390" cy="821255"/>
                <a:chOff x="3999441" y="2497671"/>
                <a:chExt cx="3036390" cy="821255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3999441" y="2497671"/>
                  <a:ext cx="1444626" cy="821255"/>
                  <a:chOff x="3999441" y="2497671"/>
                  <a:chExt cx="1444626" cy="821255"/>
                </a:xfrm>
              </p:grpSpPr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4357687" y="2497671"/>
                    <a:ext cx="728134" cy="338554"/>
                  </a:xfrm>
                  <a:prstGeom prst="rect">
                    <a:avLst/>
                  </a:prstGeom>
                  <a:solidFill>
                    <a:srgbClr val="FFDFEF"/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CPU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3999441" y="3007780"/>
                    <a:ext cx="1444626" cy="311146"/>
                    <a:chOff x="1185332" y="3462866"/>
                    <a:chExt cx="1773768" cy="315059"/>
                  </a:xfrm>
                </p:grpSpPr>
                <p:sp>
                  <p:nvSpPr>
                    <p:cNvPr id="48" name="TextBox 47"/>
                    <p:cNvSpPr txBox="1">
                      <a:spLocks noChangeAspect="1"/>
                    </p:cNvSpPr>
                    <p:nvPr/>
                  </p:nvSpPr>
                  <p:spPr>
                    <a:xfrm>
                      <a:off x="1185332" y="3462866"/>
                      <a:ext cx="1773768" cy="311647"/>
                    </a:xfrm>
                    <a:prstGeom prst="rect">
                      <a:avLst/>
                    </a:prstGeom>
                    <a:solidFill>
                      <a:srgbClr val="7AEBF4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L1 cache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grpSp>
                  <p:nvGrpSpPr>
                    <p:cNvPr id="49" name="Group 17"/>
                    <p:cNvGrpSpPr/>
                    <p:nvPr/>
                  </p:nvGrpSpPr>
                  <p:grpSpPr>
                    <a:xfrm>
                      <a:off x="1300427" y="3464074"/>
                      <a:ext cx="642673" cy="313851"/>
                      <a:chOff x="1287727" y="3464074"/>
                      <a:chExt cx="642673" cy="313851"/>
                    </a:xfrm>
                  </p:grpSpPr>
                  <p:cxnSp>
                    <p:nvCxnSpPr>
                      <p:cNvPr id="50" name="Straight Connector 49"/>
                      <p:cNvCxnSpPr/>
                      <p:nvPr/>
                    </p:nvCxnSpPr>
                    <p:spPr bwMode="auto">
                      <a:xfrm rot="16200000" flipH="1">
                        <a:off x="1131463" y="3620338"/>
                        <a:ext cx="313851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1" name="Straight Connector 50"/>
                      <p:cNvCxnSpPr/>
                      <p:nvPr/>
                    </p:nvCxnSpPr>
                    <p:spPr bwMode="auto">
                      <a:xfrm rot="16200000" flipH="1">
                        <a:off x="1264362" y="3618622"/>
                        <a:ext cx="304592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 bwMode="auto">
                      <a:xfrm rot="16200000" flipH="1">
                        <a:off x="1392632" y="3618622"/>
                        <a:ext cx="304592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3" name="Straight Connector 52"/>
                      <p:cNvCxnSpPr/>
                      <p:nvPr/>
                    </p:nvCxnSpPr>
                    <p:spPr bwMode="auto">
                      <a:xfrm rot="16200000" flipH="1">
                        <a:off x="1520902" y="3618622"/>
                        <a:ext cx="304592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4" name="Straight Connector 53"/>
                      <p:cNvCxnSpPr/>
                      <p:nvPr/>
                    </p:nvCxnSpPr>
                    <p:spPr bwMode="auto">
                      <a:xfrm rot="16200000" flipH="1">
                        <a:off x="1649172" y="3618622"/>
                        <a:ext cx="304592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5" name="Straight Connector 54"/>
                      <p:cNvCxnSpPr/>
                      <p:nvPr/>
                    </p:nvCxnSpPr>
                    <p:spPr bwMode="auto">
                      <a:xfrm rot="16200000" flipH="1">
                        <a:off x="1777441" y="3618627"/>
                        <a:ext cx="304593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</p:grpSp>
              <p:cxnSp>
                <p:nvCxnSpPr>
                  <p:cNvPr id="82" name="Straight Connector 81"/>
                  <p:cNvCxnSpPr/>
                  <p:nvPr/>
                </p:nvCxnSpPr>
                <p:spPr bwMode="auto">
                  <a:xfrm rot="5400000">
                    <a:off x="4635977" y="2922002"/>
                    <a:ext cx="171555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rgbClr val="01020B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5591205" y="2497671"/>
                  <a:ext cx="1444626" cy="821255"/>
                  <a:chOff x="3999441" y="2497671"/>
                  <a:chExt cx="1444626" cy="821255"/>
                </a:xfrm>
              </p:grpSpPr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4357687" y="2497671"/>
                    <a:ext cx="728134" cy="338554"/>
                  </a:xfrm>
                  <a:prstGeom prst="rect">
                    <a:avLst/>
                  </a:prstGeom>
                  <a:solidFill>
                    <a:srgbClr val="FFDFEF"/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CPU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grpSp>
                <p:nvGrpSpPr>
                  <p:cNvPr id="86" name="Group 46"/>
                  <p:cNvGrpSpPr/>
                  <p:nvPr/>
                </p:nvGrpSpPr>
                <p:grpSpPr>
                  <a:xfrm>
                    <a:off x="3999441" y="3007780"/>
                    <a:ext cx="1444626" cy="311146"/>
                    <a:chOff x="1185332" y="3462866"/>
                    <a:chExt cx="1773768" cy="315059"/>
                  </a:xfrm>
                </p:grpSpPr>
                <p:sp>
                  <p:nvSpPr>
                    <p:cNvPr id="88" name="TextBox 87"/>
                    <p:cNvSpPr txBox="1">
                      <a:spLocks noChangeAspect="1"/>
                    </p:cNvSpPr>
                    <p:nvPr/>
                  </p:nvSpPr>
                  <p:spPr>
                    <a:xfrm>
                      <a:off x="1185332" y="3462866"/>
                      <a:ext cx="1773768" cy="311647"/>
                    </a:xfrm>
                    <a:prstGeom prst="rect">
                      <a:avLst/>
                    </a:prstGeom>
                    <a:solidFill>
                      <a:srgbClr val="7AEBF4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L1 cache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grpSp>
                  <p:nvGrpSpPr>
                    <p:cNvPr id="89" name="Group 17"/>
                    <p:cNvGrpSpPr/>
                    <p:nvPr/>
                  </p:nvGrpSpPr>
                  <p:grpSpPr>
                    <a:xfrm>
                      <a:off x="1300427" y="3464074"/>
                      <a:ext cx="642673" cy="313851"/>
                      <a:chOff x="1287727" y="3464074"/>
                      <a:chExt cx="642673" cy="313851"/>
                    </a:xfrm>
                  </p:grpSpPr>
                  <p:cxnSp>
                    <p:nvCxnSpPr>
                      <p:cNvPr id="90" name="Straight Connector 89"/>
                      <p:cNvCxnSpPr/>
                      <p:nvPr/>
                    </p:nvCxnSpPr>
                    <p:spPr bwMode="auto">
                      <a:xfrm rot="16200000" flipH="1">
                        <a:off x="1131463" y="3620338"/>
                        <a:ext cx="313851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91" name="Straight Connector 90"/>
                      <p:cNvCxnSpPr/>
                      <p:nvPr/>
                    </p:nvCxnSpPr>
                    <p:spPr bwMode="auto">
                      <a:xfrm rot="16200000" flipH="1">
                        <a:off x="1264362" y="3618622"/>
                        <a:ext cx="304592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92" name="Straight Connector 91"/>
                      <p:cNvCxnSpPr/>
                      <p:nvPr/>
                    </p:nvCxnSpPr>
                    <p:spPr bwMode="auto">
                      <a:xfrm rot="16200000" flipH="1">
                        <a:off x="1392632" y="3618622"/>
                        <a:ext cx="304592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93" name="Straight Connector 92"/>
                      <p:cNvCxnSpPr/>
                      <p:nvPr/>
                    </p:nvCxnSpPr>
                    <p:spPr bwMode="auto">
                      <a:xfrm rot="16200000" flipH="1">
                        <a:off x="1520902" y="3618622"/>
                        <a:ext cx="304592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94" name="Straight Connector 93"/>
                      <p:cNvCxnSpPr/>
                      <p:nvPr/>
                    </p:nvCxnSpPr>
                    <p:spPr bwMode="auto">
                      <a:xfrm rot="16200000" flipH="1">
                        <a:off x="1649172" y="3618622"/>
                        <a:ext cx="304592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95" name="Straight Connector 94"/>
                      <p:cNvCxnSpPr/>
                      <p:nvPr/>
                    </p:nvCxnSpPr>
                    <p:spPr bwMode="auto">
                      <a:xfrm rot="16200000" flipH="1">
                        <a:off x="1777441" y="3618627"/>
                        <a:ext cx="304593" cy="132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1020B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</p:grpSp>
              <p:cxnSp>
                <p:nvCxnSpPr>
                  <p:cNvPr id="87" name="Straight Connector 86"/>
                  <p:cNvCxnSpPr/>
                  <p:nvPr/>
                </p:nvCxnSpPr>
                <p:spPr bwMode="auto">
                  <a:xfrm rot="5400000">
                    <a:off x="4635977" y="2922002"/>
                    <a:ext cx="171555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rgbClr val="01020B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</p:grpSp>
          </p:grpSp>
          <p:grpSp>
            <p:nvGrpSpPr>
              <p:cNvPr id="107" name="Group 106"/>
              <p:cNvGrpSpPr/>
              <p:nvPr/>
            </p:nvGrpSpPr>
            <p:grpSpPr>
              <a:xfrm>
                <a:off x="5271309" y="3319727"/>
                <a:ext cx="492655" cy="237066"/>
                <a:chOff x="5248539" y="3319727"/>
                <a:chExt cx="492655" cy="237066"/>
              </a:xfrm>
            </p:grpSpPr>
            <p:cxnSp>
              <p:nvCxnSpPr>
                <p:cNvPr id="101" name="Straight Connector 100"/>
                <p:cNvCxnSpPr/>
                <p:nvPr/>
              </p:nvCxnSpPr>
              <p:spPr bwMode="auto">
                <a:xfrm rot="5400000">
                  <a:off x="5135033" y="3433233"/>
                  <a:ext cx="228600" cy="1588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rgbClr val="01020B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102" name="Straight Connector 101"/>
                <p:cNvCxnSpPr/>
                <p:nvPr/>
              </p:nvCxnSpPr>
              <p:spPr bwMode="auto">
                <a:xfrm rot="5400000">
                  <a:off x="5626100" y="3441699"/>
                  <a:ext cx="228600" cy="1588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rgbClr val="01020B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</p:grpSp>
        <p:grpSp>
          <p:nvGrpSpPr>
            <p:cNvPr id="114" name="Group 113"/>
            <p:cNvGrpSpPr/>
            <p:nvPr/>
          </p:nvGrpSpPr>
          <p:grpSpPr>
            <a:xfrm>
              <a:off x="5477933" y="3930224"/>
              <a:ext cx="169334" cy="362371"/>
              <a:chOff x="5477933" y="4074163"/>
              <a:chExt cx="169334" cy="362371"/>
            </a:xfrm>
          </p:grpSpPr>
          <p:cxnSp>
            <p:nvCxnSpPr>
              <p:cNvPr id="110" name="Straight Connector 109"/>
              <p:cNvCxnSpPr/>
              <p:nvPr/>
            </p:nvCxnSpPr>
            <p:spPr bwMode="auto">
              <a:xfrm rot="16200000" flipH="1">
                <a:off x="5379297" y="4253231"/>
                <a:ext cx="362371" cy="4236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1020B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 rot="10800000" flipV="1">
                <a:off x="5477933" y="4241799"/>
                <a:ext cx="169334" cy="5926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6" name="Straight Connector 25"/>
          <p:cNvCxnSpPr/>
          <p:nvPr/>
        </p:nvCxnSpPr>
        <p:spPr bwMode="auto">
          <a:xfrm rot="5400000">
            <a:off x="1866296" y="3427548"/>
            <a:ext cx="248859" cy="211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1020B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4521447" y="4611231"/>
            <a:ext cx="42567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  64 KB private L1 caches</a:t>
            </a:r>
          </a:p>
          <a:p>
            <a:pPr>
              <a:buFont typeface="Arial"/>
              <a:buChar char="•"/>
            </a:pP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  2 - 8 MB shared L2 cache </a:t>
            </a:r>
          </a:p>
          <a:p>
            <a:pPr>
              <a:buFont typeface="Arial"/>
              <a:buChar char="•"/>
            </a:pP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  1 cycle/instruction</a:t>
            </a:r>
          </a:p>
          <a:p>
            <a:pPr>
              <a:buFont typeface="Arial"/>
              <a:buChar char="•"/>
            </a:pP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  2 cycles to access L1 cache</a:t>
            </a:r>
          </a:p>
          <a:p>
            <a:pPr>
              <a:buFont typeface="Arial"/>
              <a:buChar char="•"/>
            </a:pP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  20 cycles to access L2 cache</a:t>
            </a:r>
          </a:p>
          <a:p>
            <a:pPr>
              <a:buFont typeface="Arial"/>
              <a:buChar char="•"/>
            </a:pP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200 cycles to access memory</a:t>
            </a: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/>
            </a:r>
            <a:b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</a:br>
            <a:endParaRPr lang="en-US" sz="20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4898" y="432284"/>
            <a:ext cx="3466548" cy="3539430"/>
          </a:xfrm>
          <a:prstGeom prst="rect">
            <a:avLst/>
          </a:prstGeom>
          <a:solidFill>
            <a:srgbClr val="FFFF00"/>
          </a:solidFill>
          <a:ln>
            <a:solidFill>
              <a:srgbClr val="01020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1020B"/>
                </a:solidFill>
                <a:latin typeface="Arial"/>
                <a:cs typeface="Arial"/>
              </a:rPr>
              <a:t>Key takeaway:  </a:t>
            </a:r>
            <a:br>
              <a:rPr lang="en-US" sz="1600" dirty="0" smtClean="0">
                <a:solidFill>
                  <a:srgbClr val="01020B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1020B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1020B"/>
                </a:solidFill>
                <a:latin typeface="Arial"/>
                <a:cs typeface="Arial"/>
              </a:rPr>
            </a:b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30 years ago the time required to access memory and execute an instruction were balanced.  </a:t>
            </a:r>
          </a:p>
          <a:p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/>
            </a:r>
            <a:b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</a:b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Today: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Memory accesses are much slower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Unit of transfer from memory to the L2 cache is only 64 bytes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Together these have a large impact on DB performance </a:t>
            </a:r>
            <a:endParaRPr lang="en-US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9" grpId="0"/>
      <p:bldP spid="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Wow.  They invited me back.  Thanks!!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 smtClean="0"/>
              <a:t>I guess some people did not fall asleep last year</a:t>
            </a:r>
          </a:p>
          <a:p>
            <a:pPr>
              <a:buSzPct val="50000"/>
            </a:pPr>
            <a:r>
              <a:rPr lang="en-US" dirty="0" smtClean="0"/>
              <a:t>Still no new product announcements to make</a:t>
            </a:r>
          </a:p>
          <a:p>
            <a:pPr>
              <a:buSzPct val="50000"/>
            </a:pPr>
            <a:r>
              <a:rPr lang="en-US" dirty="0" smtClean="0"/>
              <a:t>Still no motorcycle to ride across the stage</a:t>
            </a:r>
          </a:p>
          <a:p>
            <a:pPr>
              <a:buSzPct val="50000"/>
            </a:pPr>
            <a:r>
              <a:rPr lang="en-US" dirty="0" smtClean="0"/>
              <a:t>No192-core servers to demo </a:t>
            </a:r>
          </a:p>
          <a:p>
            <a:pPr>
              <a:buSzPct val="50000"/>
            </a:pPr>
            <a:r>
              <a:rPr lang="en-US" dirty="0" smtClean="0"/>
              <a:t>But I did bring blue books for the 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43394" name="Picture 2" descr="http://www.villagesupplies.com/images/comet%20blue%20book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444422" y="3521075"/>
            <a:ext cx="1657350" cy="21621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on DBMS Performance</a:t>
            </a:r>
            <a:endParaRPr lang="en-US" b="1" dirty="0"/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304800" y="1481138"/>
            <a:ext cx="8501063" cy="411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9" name="Rectangle 2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0056" y="1166421"/>
            <a:ext cx="7839550" cy="108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endParaRPr lang="en-US" sz="2000" dirty="0" smtClean="0">
              <a:solidFill>
                <a:srgbClr val="040408"/>
              </a:solidFill>
              <a:latin typeface="Comic Sans MS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sz="2000" b="0" dirty="0" smtClean="0">
                <a:solidFill>
                  <a:srgbClr val="040408"/>
                </a:solidFill>
                <a:latin typeface="Arial"/>
                <a:cs typeface="Arial"/>
              </a:rPr>
              <a:t>IBM DB2 V7.2 on Linux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sz="2000" b="0" dirty="0" smtClean="0">
                <a:solidFill>
                  <a:srgbClr val="040408"/>
                </a:solidFill>
                <a:latin typeface="Arial"/>
                <a:cs typeface="Arial"/>
              </a:rPr>
              <a:t>Intel Quad CPU PIII (4GB memory, 16KB L1D/I, 2MB Unified L2)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sz="2000" b="0" dirty="0" smtClean="0">
                <a:solidFill>
                  <a:srgbClr val="040408"/>
                </a:solidFill>
                <a:latin typeface="Arial"/>
                <a:cs typeface="Arial"/>
              </a:rPr>
              <a:t>TPC-H queries on 10GB database w. 1GB buffer pool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023360" y="201221"/>
            <a:ext cx="4954385" cy="60016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“</a:t>
            </a:r>
            <a:r>
              <a:rPr lang="en-US" sz="1100" dirty="0" err="1" smtClean="0">
                <a:solidFill>
                  <a:srgbClr val="FFFF00"/>
                </a:solidFill>
                <a:latin typeface="+mj-lt"/>
              </a:rPr>
              <a:t>DBmbench</a:t>
            </a:r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:   Last and accurate database workload representation on modern </a:t>
            </a:r>
            <a:r>
              <a:rPr lang="en-US" sz="1100" dirty="0" err="1" smtClean="0">
                <a:solidFill>
                  <a:srgbClr val="FFFF00"/>
                </a:solidFill>
                <a:latin typeface="+mj-lt"/>
              </a:rPr>
              <a:t>microarchitecture</a:t>
            </a:r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 ,” </a:t>
            </a:r>
            <a:r>
              <a:rPr lang="en-US" sz="1100" dirty="0" err="1" smtClean="0">
                <a:solidFill>
                  <a:srgbClr val="FFFF00"/>
                </a:solidFill>
                <a:latin typeface="+mj-lt"/>
              </a:rPr>
              <a:t>Shao</a:t>
            </a:r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sz="1100" dirty="0" err="1" smtClean="0">
                <a:solidFill>
                  <a:srgbClr val="FFFF00"/>
                </a:solidFill>
                <a:latin typeface="+mj-lt"/>
              </a:rPr>
              <a:t>Ailamaki</a:t>
            </a:r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sz="1100" dirty="0" err="1" smtClean="0">
                <a:solidFill>
                  <a:srgbClr val="FFFF00"/>
                </a:solidFill>
                <a:latin typeface="+mj-lt"/>
              </a:rPr>
              <a:t>Falsafi</a:t>
            </a:r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,</a:t>
            </a:r>
            <a:br>
              <a:rPr lang="en-US" sz="1100" dirty="0" smtClean="0">
                <a:solidFill>
                  <a:srgbClr val="FFFF00"/>
                </a:solidFill>
                <a:latin typeface="+mj-lt"/>
              </a:rPr>
            </a:br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Proceedings of the 2005 CASCON Conference</a:t>
            </a:r>
            <a:endParaRPr lang="en-US" sz="1100" dirty="0">
              <a:solidFill>
                <a:srgbClr val="FFFF00"/>
              </a:solidFill>
              <a:latin typeface="+mj-lt"/>
            </a:endParaRPr>
          </a:p>
        </p:txBody>
      </p:sp>
      <p:graphicFrame>
        <p:nvGraphicFramePr>
          <p:cNvPr id="14" name="Object 52"/>
          <p:cNvGraphicFramePr>
            <a:graphicFrameLocks noChangeAspect="1"/>
          </p:cNvGraphicFramePr>
          <p:nvPr/>
        </p:nvGraphicFramePr>
        <p:xfrm>
          <a:off x="595404" y="2470887"/>
          <a:ext cx="7508072" cy="4197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934-7EA3-DA4B-B4E3-D9E69454A91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08991"/>
          </a:xfrm>
        </p:spPr>
        <p:txBody>
          <a:bodyPr/>
          <a:lstStyle/>
          <a:p>
            <a:r>
              <a:rPr lang="en-US" b="1" dirty="0"/>
              <a:t>Breakdown of Memory Stalls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4264025" y="5540375"/>
            <a:ext cx="184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graphicFrame>
        <p:nvGraphicFramePr>
          <p:cNvPr id="11" name="Object 61"/>
          <p:cNvGraphicFramePr>
            <a:graphicFrameLocks noChangeAspect="1"/>
          </p:cNvGraphicFramePr>
          <p:nvPr/>
        </p:nvGraphicFramePr>
        <p:xfrm>
          <a:off x="488730" y="1072056"/>
          <a:ext cx="6984125" cy="5249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934-7EA3-DA4B-B4E3-D9E69454A91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89113"/>
          </a:xfrm>
        </p:spPr>
        <p:txBody>
          <a:bodyPr/>
          <a:lstStyle/>
          <a:p>
            <a:r>
              <a:rPr lang="en-US" dirty="0" smtClean="0"/>
              <a:t>Why So Many Stalls?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272209"/>
            <a:ext cx="7772400" cy="4610008"/>
          </a:xfrm>
        </p:spPr>
        <p:txBody>
          <a:bodyPr/>
          <a:lstStyle/>
          <a:p>
            <a:r>
              <a:rPr lang="en-US" dirty="0" smtClean="0"/>
              <a:t>L1 instruction cache stalls</a:t>
            </a:r>
          </a:p>
          <a:p>
            <a:pPr lvl="1"/>
            <a:r>
              <a:rPr lang="en-US" dirty="0" smtClean="0"/>
              <a:t>Combination of how a DBMS works and the sophistication of the compiler used to compile it</a:t>
            </a:r>
          </a:p>
          <a:p>
            <a:pPr lvl="1"/>
            <a:r>
              <a:rPr lang="en-US" dirty="0" smtClean="0"/>
              <a:t>Can be alleviated to some extent by applying code reorganization tools that rearrange the compiled code</a:t>
            </a:r>
          </a:p>
          <a:p>
            <a:pPr lvl="1"/>
            <a:r>
              <a:rPr lang="en-US" dirty="0" smtClean="0"/>
              <a:t>SQL Server does a much better job than DB2 at eliminating this class of stalls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L2 data cache stalls</a:t>
            </a:r>
          </a:p>
          <a:p>
            <a:pPr lvl="1"/>
            <a:r>
              <a:rPr lang="en-US" dirty="0" smtClean="0"/>
              <a:t>Direct result of how rows of a table have been traditionally laid out on the DB pages</a:t>
            </a:r>
          </a:p>
          <a:p>
            <a:pPr lvl="1"/>
            <a:r>
              <a:rPr lang="en-US" dirty="0" smtClean="0"/>
              <a:t>Layout is technically termed a </a:t>
            </a:r>
            <a:r>
              <a:rPr lang="en-US" sz="2400" b="1" dirty="0" smtClean="0">
                <a:solidFill>
                  <a:srgbClr val="C00000"/>
                </a:solidFill>
              </a:rPr>
              <a:t>row-store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934-7EA3-DA4B-B4E3-D9E69454A91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73210"/>
          </a:xfrm>
        </p:spPr>
        <p:txBody>
          <a:bodyPr/>
          <a:lstStyle/>
          <a:p>
            <a:r>
              <a:rPr lang="en-US" dirty="0" smtClean="0"/>
              <a:t>“Row-store”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757769" y="2227526"/>
            <a:ext cx="3339411" cy="3445927"/>
            <a:chOff x="740837" y="2007393"/>
            <a:chExt cx="3339411" cy="3445927"/>
          </a:xfrm>
        </p:grpSpPr>
        <p:grpSp>
          <p:nvGrpSpPr>
            <p:cNvPr id="78" name="Group 77"/>
            <p:cNvGrpSpPr/>
            <p:nvPr/>
          </p:nvGrpSpPr>
          <p:grpSpPr>
            <a:xfrm>
              <a:off x="751981" y="2007393"/>
              <a:ext cx="3328267" cy="2412987"/>
              <a:chOff x="751981" y="2007393"/>
              <a:chExt cx="3328267" cy="2412987"/>
            </a:xfrm>
          </p:grpSpPr>
          <p:grpSp>
            <p:nvGrpSpPr>
              <p:cNvPr id="6" name="Group 15"/>
              <p:cNvGrpSpPr/>
              <p:nvPr/>
            </p:nvGrpSpPr>
            <p:grpSpPr>
              <a:xfrm>
                <a:off x="751981" y="2007393"/>
                <a:ext cx="3328267" cy="364068"/>
                <a:chOff x="787398" y="2549260"/>
                <a:chExt cx="3793067" cy="364068"/>
              </a:xfrm>
            </p:grpSpPr>
            <p:sp>
              <p:nvSpPr>
                <p:cNvPr id="70" name="TextBox 8"/>
                <p:cNvSpPr txBox="1"/>
                <p:nvPr/>
              </p:nvSpPr>
              <p:spPr>
                <a:xfrm>
                  <a:off x="787398" y="2565399"/>
                  <a:ext cx="3793067" cy="338554"/>
                </a:xfrm>
                <a:prstGeom prst="rect">
                  <a:avLst/>
                </a:prstGeom>
                <a:no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id  Name  Address  City  State  </a:t>
                  </a:r>
                  <a:r>
                    <a:rPr lang="en-US" sz="1400" b="0" dirty="0" err="1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BalDue</a:t>
                  </a:r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  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71" name="Straight Connector 10"/>
                <p:cNvCxnSpPr/>
                <p:nvPr/>
              </p:nvCxnSpPr>
              <p:spPr bwMode="auto">
                <a:xfrm rot="5400000">
                  <a:off x="933108" y="2722033"/>
                  <a:ext cx="347133" cy="158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Straight Connector 11"/>
                <p:cNvCxnSpPr/>
                <p:nvPr/>
              </p:nvCxnSpPr>
              <p:spPr bwMode="auto">
                <a:xfrm rot="5400000">
                  <a:off x="2416006" y="2722034"/>
                  <a:ext cx="347133" cy="158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Straight Connector 12"/>
                <p:cNvCxnSpPr/>
                <p:nvPr/>
              </p:nvCxnSpPr>
              <p:spPr bwMode="auto">
                <a:xfrm rot="5400000">
                  <a:off x="2881673" y="2738968"/>
                  <a:ext cx="347133" cy="158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13"/>
                <p:cNvCxnSpPr/>
                <p:nvPr/>
              </p:nvCxnSpPr>
              <p:spPr bwMode="auto">
                <a:xfrm rot="5400000">
                  <a:off x="1576575" y="2722034"/>
                  <a:ext cx="347133" cy="158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14"/>
                <p:cNvCxnSpPr/>
                <p:nvPr/>
              </p:nvCxnSpPr>
              <p:spPr bwMode="auto">
                <a:xfrm rot="5400000">
                  <a:off x="3465872" y="2730502"/>
                  <a:ext cx="347133" cy="158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" name="Group 59"/>
              <p:cNvGrpSpPr/>
              <p:nvPr/>
            </p:nvGrpSpPr>
            <p:grpSpPr>
              <a:xfrm>
                <a:off x="751981" y="2362197"/>
                <a:ext cx="3328267" cy="347133"/>
                <a:chOff x="4343398" y="2590798"/>
                <a:chExt cx="3793067" cy="347133"/>
              </a:xfrm>
            </p:grpSpPr>
            <p:sp>
              <p:nvSpPr>
                <p:cNvPr id="64" name="TextBox 63"/>
                <p:cNvSpPr txBox="1"/>
                <p:nvPr/>
              </p:nvSpPr>
              <p:spPr>
                <a:xfrm>
                  <a:off x="4343398" y="2590798"/>
                  <a:ext cx="3793067" cy="33855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1   Bob         …         …     …      $3,000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 bwMode="auto">
                <a:xfrm rot="5400000">
                  <a:off x="4483100" y="2763571"/>
                  <a:ext cx="347133" cy="1588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 rot="5400000">
                  <a:off x="5973235" y="2763571"/>
                  <a:ext cx="347133" cy="1588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 rot="5400000">
                  <a:off x="6438902" y="2763571"/>
                  <a:ext cx="347133" cy="1588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Straight Connector 67"/>
                <p:cNvCxnSpPr/>
                <p:nvPr/>
              </p:nvCxnSpPr>
              <p:spPr bwMode="auto">
                <a:xfrm rot="5400000">
                  <a:off x="5126567" y="2763571"/>
                  <a:ext cx="347133" cy="1588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 rot="5400000">
                  <a:off x="7023102" y="2763571"/>
                  <a:ext cx="347133" cy="1588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" name="Group 24"/>
              <p:cNvGrpSpPr/>
              <p:nvPr/>
            </p:nvGrpSpPr>
            <p:grpSpPr>
              <a:xfrm>
                <a:off x="751981" y="2701656"/>
                <a:ext cx="3328267" cy="364068"/>
                <a:chOff x="778932" y="2549260"/>
                <a:chExt cx="3793067" cy="364068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778932" y="2556933"/>
                  <a:ext cx="3793067" cy="338554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2   Sue         …         …     …         $500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59" name="Straight Connector 58"/>
                <p:cNvCxnSpPr/>
                <p:nvPr/>
              </p:nvCxnSpPr>
              <p:spPr bwMode="auto">
                <a:xfrm rot="5400000">
                  <a:off x="918634" y="2722033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 rot="5400000">
                  <a:off x="2408769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rot="5400000">
                  <a:off x="2874436" y="2738968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rot="5400000">
                  <a:off x="1562101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 rot="5400000">
                  <a:off x="3458636" y="2730502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Group 31"/>
              <p:cNvGrpSpPr/>
              <p:nvPr/>
            </p:nvGrpSpPr>
            <p:grpSpPr>
              <a:xfrm>
                <a:off x="751981" y="3040322"/>
                <a:ext cx="3328267" cy="364068"/>
                <a:chOff x="778932" y="2549260"/>
                <a:chExt cx="3793067" cy="364068"/>
              </a:xfrm>
              <a:solidFill>
                <a:srgbClr val="CCFFCC"/>
              </a:solidFill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778932" y="2556933"/>
                  <a:ext cx="3793067" cy="338554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3   Ann         …         …     …      $1,700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 bwMode="auto">
                <a:xfrm rot="5400000">
                  <a:off x="918634" y="2722033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4" name="Straight Connector 53"/>
                <p:cNvCxnSpPr/>
                <p:nvPr/>
              </p:nvCxnSpPr>
              <p:spPr bwMode="auto">
                <a:xfrm rot="5400000">
                  <a:off x="2408769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5" name="Straight Connector 54"/>
                <p:cNvCxnSpPr/>
                <p:nvPr/>
              </p:nvCxnSpPr>
              <p:spPr bwMode="auto">
                <a:xfrm rot="5400000">
                  <a:off x="2874436" y="2738968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 rot="5400000">
                  <a:off x="1562101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7" name="Straight Connector 56"/>
                <p:cNvCxnSpPr/>
                <p:nvPr/>
              </p:nvCxnSpPr>
              <p:spPr bwMode="auto">
                <a:xfrm rot="5400000">
                  <a:off x="3458636" y="2730502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" name="Group 38"/>
              <p:cNvGrpSpPr/>
              <p:nvPr/>
            </p:nvGrpSpPr>
            <p:grpSpPr>
              <a:xfrm>
                <a:off x="751981" y="3378986"/>
                <a:ext cx="3328267" cy="364068"/>
                <a:chOff x="778932" y="2549260"/>
                <a:chExt cx="3793067" cy="364068"/>
              </a:xfrm>
              <a:solidFill>
                <a:srgbClr val="D0DBFD"/>
              </a:solidFill>
            </p:grpSpPr>
            <p:sp>
              <p:nvSpPr>
                <p:cNvPr id="46" name="TextBox 45"/>
                <p:cNvSpPr txBox="1"/>
                <p:nvPr/>
              </p:nvSpPr>
              <p:spPr>
                <a:xfrm>
                  <a:off x="778932" y="2556933"/>
                  <a:ext cx="3793067" cy="338554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4   Jim          …         …     …     $1,500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 bwMode="auto">
                <a:xfrm rot="5400000">
                  <a:off x="918634" y="2722033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" name="Straight Connector 47"/>
                <p:cNvCxnSpPr/>
                <p:nvPr/>
              </p:nvCxnSpPr>
              <p:spPr bwMode="auto">
                <a:xfrm rot="5400000">
                  <a:off x="2408769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 bwMode="auto">
                <a:xfrm rot="5400000">
                  <a:off x="2874436" y="2738968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" name="Straight Connector 49"/>
                <p:cNvCxnSpPr/>
                <p:nvPr/>
              </p:nvCxnSpPr>
              <p:spPr bwMode="auto">
                <a:xfrm rot="5400000">
                  <a:off x="1562101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" name="Straight Connector 50"/>
                <p:cNvCxnSpPr/>
                <p:nvPr/>
              </p:nvCxnSpPr>
              <p:spPr bwMode="auto">
                <a:xfrm rot="5400000">
                  <a:off x="3458636" y="2730502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" name="Group 45"/>
              <p:cNvGrpSpPr/>
              <p:nvPr/>
            </p:nvGrpSpPr>
            <p:grpSpPr>
              <a:xfrm>
                <a:off x="751981" y="3717652"/>
                <a:ext cx="3328267" cy="364068"/>
                <a:chOff x="778932" y="2549260"/>
                <a:chExt cx="3793067" cy="364068"/>
              </a:xfrm>
              <a:solidFill>
                <a:srgbClr val="FFFF00"/>
              </a:solidFill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778932" y="2556933"/>
                  <a:ext cx="3793067" cy="338554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5   Liz          …         …      …            $0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 bwMode="auto">
                <a:xfrm rot="5400000">
                  <a:off x="918634" y="2722033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 rot="5400000">
                  <a:off x="2408769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Straight Connector 42"/>
                <p:cNvCxnSpPr/>
                <p:nvPr/>
              </p:nvCxnSpPr>
              <p:spPr bwMode="auto">
                <a:xfrm rot="5400000">
                  <a:off x="2874436" y="2738968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/>
                <p:cNvCxnSpPr/>
                <p:nvPr/>
              </p:nvCxnSpPr>
              <p:spPr bwMode="auto">
                <a:xfrm rot="5400000">
                  <a:off x="1562101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/>
                <p:cNvCxnSpPr/>
                <p:nvPr/>
              </p:nvCxnSpPr>
              <p:spPr bwMode="auto">
                <a:xfrm rot="5400000">
                  <a:off x="3458636" y="2730502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2" name="Group 52"/>
              <p:cNvGrpSpPr/>
              <p:nvPr/>
            </p:nvGrpSpPr>
            <p:grpSpPr>
              <a:xfrm>
                <a:off x="751981" y="4063984"/>
                <a:ext cx="3328267" cy="356396"/>
                <a:chOff x="778932" y="2548466"/>
                <a:chExt cx="3793067" cy="356396"/>
              </a:xfrm>
              <a:solidFill>
                <a:srgbClr val="FFDFEF"/>
              </a:solidFill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778932" y="2548466"/>
                  <a:ext cx="3793067" cy="338554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6   Dave      …         …      …      $9,000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 bwMode="auto">
                <a:xfrm rot="5400000">
                  <a:off x="918634" y="2722033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 bwMode="auto">
                <a:xfrm rot="5400000">
                  <a:off x="2408769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Straight Connector 36"/>
                <p:cNvCxnSpPr/>
                <p:nvPr/>
              </p:nvCxnSpPr>
              <p:spPr bwMode="auto">
                <a:xfrm rot="5400000">
                  <a:off x="2874437" y="2726268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rot="5400000">
                  <a:off x="1562101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/>
                <p:nvPr/>
              </p:nvCxnSpPr>
              <p:spPr bwMode="auto">
                <a:xfrm rot="5400000">
                  <a:off x="3458636" y="2730502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76" name="Group 75"/>
            <p:cNvGrpSpPr/>
            <p:nvPr/>
          </p:nvGrpSpPr>
          <p:grpSpPr>
            <a:xfrm>
              <a:off x="740837" y="4399222"/>
              <a:ext cx="3333839" cy="1054098"/>
              <a:chOff x="740837" y="4399222"/>
              <a:chExt cx="3333839" cy="1054098"/>
            </a:xfrm>
          </p:grpSpPr>
          <p:grpSp>
            <p:nvGrpSpPr>
              <p:cNvPr id="13" name="Group 132"/>
              <p:cNvGrpSpPr/>
              <p:nvPr/>
            </p:nvGrpSpPr>
            <p:grpSpPr>
              <a:xfrm>
                <a:off x="746409" y="4399222"/>
                <a:ext cx="3328267" cy="364068"/>
                <a:chOff x="778932" y="2549260"/>
                <a:chExt cx="3793067" cy="364068"/>
              </a:xfrm>
              <a:solidFill>
                <a:srgbClr val="CCFFCC"/>
              </a:solidFill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778932" y="2556933"/>
                  <a:ext cx="3793067" cy="338554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7   Sue        …         …      …      $1,010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 bwMode="auto">
                <a:xfrm rot="5400000">
                  <a:off x="918634" y="2722033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 rot="5400000">
                  <a:off x="2408769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 rot="5400000">
                  <a:off x="2874436" y="2738968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Straight Connector 31"/>
                <p:cNvCxnSpPr/>
                <p:nvPr/>
              </p:nvCxnSpPr>
              <p:spPr bwMode="auto">
                <a:xfrm rot="5400000">
                  <a:off x="1562101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rot="5400000">
                  <a:off x="3458636" y="2730502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" name="Group 146"/>
              <p:cNvGrpSpPr/>
              <p:nvPr/>
            </p:nvGrpSpPr>
            <p:grpSpPr>
              <a:xfrm>
                <a:off x="746409" y="4740006"/>
                <a:ext cx="3328267" cy="364068"/>
                <a:chOff x="778932" y="2549260"/>
                <a:chExt cx="3793067" cy="364068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778932" y="2556933"/>
                  <a:ext cx="3793067" cy="338554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8   Bob        …         …      …           $50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 bwMode="auto">
                <a:xfrm rot="5400000">
                  <a:off x="918634" y="2722033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Straight Connector 23"/>
                <p:cNvCxnSpPr/>
                <p:nvPr/>
              </p:nvCxnSpPr>
              <p:spPr bwMode="auto">
                <a:xfrm rot="5400000">
                  <a:off x="2408769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 rot="5400000">
                  <a:off x="2874436" y="2738968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Straight Connector 25"/>
                <p:cNvCxnSpPr/>
                <p:nvPr/>
              </p:nvCxnSpPr>
              <p:spPr bwMode="auto">
                <a:xfrm rot="5400000">
                  <a:off x="1562101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 rot="5400000">
                  <a:off x="3458636" y="2730502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" name="Group 153"/>
              <p:cNvGrpSpPr/>
              <p:nvPr/>
            </p:nvGrpSpPr>
            <p:grpSpPr>
              <a:xfrm>
                <a:off x="740837" y="5089252"/>
                <a:ext cx="3328267" cy="364068"/>
                <a:chOff x="778932" y="2549260"/>
                <a:chExt cx="3793067" cy="364068"/>
              </a:xfrm>
              <a:solidFill>
                <a:srgbClr val="FFFF00"/>
              </a:solidFill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778932" y="2556933"/>
                  <a:ext cx="3793067" cy="338554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9   Jim         …         …      …      $1,300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 bwMode="auto">
                <a:xfrm rot="5400000">
                  <a:off x="918634" y="2722033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rot="5400000">
                  <a:off x="2408769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rot="5400000">
                  <a:off x="2874436" y="2738968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Straight Connector 19"/>
                <p:cNvCxnSpPr/>
                <p:nvPr/>
              </p:nvCxnSpPr>
              <p:spPr bwMode="auto">
                <a:xfrm rot="5400000">
                  <a:off x="1562101" y="2722034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" name="Straight Connector 20"/>
                <p:cNvCxnSpPr/>
                <p:nvPr/>
              </p:nvCxnSpPr>
              <p:spPr bwMode="auto">
                <a:xfrm rot="5400000">
                  <a:off x="3458636" y="2730502"/>
                  <a:ext cx="347133" cy="158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218" name="TextBox 217"/>
          <p:cNvSpPr txBox="1"/>
          <p:nvPr/>
        </p:nvSpPr>
        <p:spPr>
          <a:xfrm>
            <a:off x="245533" y="1816096"/>
            <a:ext cx="295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Customers Table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1176867" y="2895600"/>
            <a:ext cx="3962400" cy="22467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Nothing special here.  This is the standard way database systems have been laying out tables on disk since the mid 1970s.</a:t>
            </a:r>
          </a:p>
          <a:p>
            <a:endParaRPr lang="en-US" sz="2000" b="0" dirty="0" smtClean="0">
              <a:solidFill>
                <a:srgbClr val="01020B"/>
              </a:solidFill>
              <a:latin typeface="Arial"/>
              <a:cs typeface="Arial"/>
            </a:endParaRPr>
          </a:p>
          <a:p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But technically it is called a </a:t>
            </a:r>
            <a:b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</a:b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“</a:t>
            </a:r>
            <a:r>
              <a:rPr lang="en-US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row store</a:t>
            </a:r>
            <a:r>
              <a:rPr lang="en-US" sz="2000" b="0" dirty="0" smtClean="0">
                <a:solidFill>
                  <a:srgbClr val="01020B"/>
                </a:solidFill>
                <a:latin typeface="Arial"/>
                <a:cs typeface="Arial"/>
              </a:rPr>
              <a:t>”</a:t>
            </a:r>
            <a:endParaRPr lang="en-US" sz="20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212" name="Group 80"/>
          <p:cNvGrpSpPr>
            <a:grpSpLocks/>
          </p:cNvGrpSpPr>
          <p:nvPr/>
        </p:nvGrpSpPr>
        <p:grpSpPr bwMode="auto">
          <a:xfrm>
            <a:off x="5272650" y="1648899"/>
            <a:ext cx="3388428" cy="4357337"/>
            <a:chOff x="609" y="1428"/>
            <a:chExt cx="1542" cy="1870"/>
          </a:xfrm>
          <a:solidFill>
            <a:srgbClr val="CDFFFF"/>
          </a:solidFill>
        </p:grpSpPr>
        <p:sp>
          <p:nvSpPr>
            <p:cNvPr id="214" name="Rectangle 7"/>
            <p:cNvSpPr>
              <a:spLocks noChangeArrowheads="1"/>
            </p:cNvSpPr>
            <p:nvPr/>
          </p:nvSpPr>
          <p:spPr bwMode="auto">
            <a:xfrm>
              <a:off x="609" y="1677"/>
              <a:ext cx="1542" cy="1385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rgbClr val="01020B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15" name="Oval 8"/>
            <p:cNvSpPr>
              <a:spLocks noChangeArrowheads="1"/>
            </p:cNvSpPr>
            <p:nvPr/>
          </p:nvSpPr>
          <p:spPr bwMode="auto">
            <a:xfrm>
              <a:off x="615" y="2826"/>
              <a:ext cx="1531" cy="472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rgbClr val="01020B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16" name="Oval 9"/>
            <p:cNvSpPr>
              <a:spLocks noChangeArrowheads="1"/>
            </p:cNvSpPr>
            <p:nvPr/>
          </p:nvSpPr>
          <p:spPr bwMode="auto">
            <a:xfrm>
              <a:off x="615" y="1428"/>
              <a:ext cx="1531" cy="472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rgbClr val="01020B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455360" y="2407419"/>
            <a:ext cx="3688640" cy="1013205"/>
            <a:chOff x="5455360" y="2407419"/>
            <a:chExt cx="3688640" cy="1013205"/>
          </a:xfrm>
        </p:grpSpPr>
        <p:grpSp>
          <p:nvGrpSpPr>
            <p:cNvPr id="208" name="Group 207"/>
            <p:cNvGrpSpPr/>
            <p:nvPr/>
          </p:nvGrpSpPr>
          <p:grpSpPr>
            <a:xfrm>
              <a:off x="5455360" y="2407419"/>
              <a:ext cx="3023010" cy="1013205"/>
              <a:chOff x="5099050" y="2209800"/>
              <a:chExt cx="3467099" cy="1162050"/>
            </a:xfrm>
          </p:grpSpPr>
          <p:sp>
            <p:nvSpPr>
              <p:cNvPr id="207" name="Rectangle 206"/>
              <p:cNvSpPr/>
              <p:nvPr/>
            </p:nvSpPr>
            <p:spPr bwMode="auto">
              <a:xfrm>
                <a:off x="5099050" y="2209800"/>
                <a:ext cx="3467099" cy="1162050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204" name="Group 203"/>
              <p:cNvGrpSpPr/>
              <p:nvPr/>
            </p:nvGrpSpPr>
            <p:grpSpPr>
              <a:xfrm>
                <a:off x="5168467" y="2269729"/>
                <a:ext cx="3328268" cy="1042193"/>
                <a:chOff x="5165231" y="2254247"/>
                <a:chExt cx="3328268" cy="1042193"/>
              </a:xfrm>
            </p:grpSpPr>
            <p:grpSp>
              <p:nvGrpSpPr>
                <p:cNvPr id="155" name="Group 59"/>
                <p:cNvGrpSpPr/>
                <p:nvPr/>
              </p:nvGrpSpPr>
              <p:grpSpPr>
                <a:xfrm>
                  <a:off x="5165231" y="2254247"/>
                  <a:ext cx="3328268" cy="347133"/>
                  <a:chOff x="4343398" y="2590798"/>
                  <a:chExt cx="3793068" cy="347133"/>
                </a:xfrm>
              </p:grpSpPr>
              <p:sp>
                <p:nvSpPr>
                  <p:cNvPr id="191" name="TextBox 190"/>
                  <p:cNvSpPr txBox="1"/>
                  <p:nvPr/>
                </p:nvSpPr>
                <p:spPr>
                  <a:xfrm>
                    <a:off x="4343398" y="2590798"/>
                    <a:ext cx="3793068" cy="33855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1   Bob         …         …     …      $3,000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92" name="Straight Connector 191"/>
                  <p:cNvCxnSpPr/>
                  <p:nvPr/>
                </p:nvCxnSpPr>
                <p:spPr bwMode="auto">
                  <a:xfrm rot="5400000">
                    <a:off x="4483100" y="2763571"/>
                    <a:ext cx="347133" cy="1588"/>
                  </a:xfrm>
                  <a:prstGeom prst="lin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93" name="Straight Connector 192"/>
                  <p:cNvCxnSpPr/>
                  <p:nvPr/>
                </p:nvCxnSpPr>
                <p:spPr bwMode="auto">
                  <a:xfrm rot="5400000">
                    <a:off x="5973235" y="2763571"/>
                    <a:ext cx="347133" cy="1588"/>
                  </a:xfrm>
                  <a:prstGeom prst="lin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94" name="Straight Connector 193"/>
                  <p:cNvCxnSpPr/>
                  <p:nvPr/>
                </p:nvCxnSpPr>
                <p:spPr bwMode="auto">
                  <a:xfrm rot="5400000">
                    <a:off x="6438902" y="2763571"/>
                    <a:ext cx="347133" cy="1588"/>
                  </a:xfrm>
                  <a:prstGeom prst="lin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95" name="Straight Connector 194"/>
                  <p:cNvCxnSpPr/>
                  <p:nvPr/>
                </p:nvCxnSpPr>
                <p:spPr bwMode="auto">
                  <a:xfrm rot="5400000">
                    <a:off x="5126567" y="2763571"/>
                    <a:ext cx="347133" cy="1588"/>
                  </a:xfrm>
                  <a:prstGeom prst="lin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96" name="Straight Connector 195"/>
                  <p:cNvCxnSpPr/>
                  <p:nvPr/>
                </p:nvCxnSpPr>
                <p:spPr bwMode="auto">
                  <a:xfrm rot="5400000">
                    <a:off x="7023102" y="2763571"/>
                    <a:ext cx="347133" cy="1588"/>
                  </a:xfrm>
                  <a:prstGeom prst="lin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6" name="Group 24"/>
                <p:cNvGrpSpPr/>
                <p:nvPr/>
              </p:nvGrpSpPr>
              <p:grpSpPr>
                <a:xfrm>
                  <a:off x="5165231" y="2593706"/>
                  <a:ext cx="3328268" cy="364068"/>
                  <a:chOff x="778932" y="2549260"/>
                  <a:chExt cx="3793068" cy="364068"/>
                </a:xfrm>
                <a:solidFill>
                  <a:schemeClr val="tx2">
                    <a:lumMod val="20000"/>
                    <a:lumOff val="80000"/>
                  </a:schemeClr>
                </a:solidFill>
              </p:grpSpPr>
              <p:sp>
                <p:nvSpPr>
                  <p:cNvPr id="185" name="TextBox 184"/>
                  <p:cNvSpPr txBox="1"/>
                  <p:nvPr/>
                </p:nvSpPr>
                <p:spPr>
                  <a:xfrm>
                    <a:off x="778932" y="2556933"/>
                    <a:ext cx="3793068" cy="338554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2   Sue         …         …     …         $500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86" name="Straight Connector 185"/>
                  <p:cNvCxnSpPr/>
                  <p:nvPr/>
                </p:nvCxnSpPr>
                <p:spPr bwMode="auto">
                  <a:xfrm rot="5400000">
                    <a:off x="918634" y="2722033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7" name="Straight Connector 186"/>
                  <p:cNvCxnSpPr/>
                  <p:nvPr/>
                </p:nvCxnSpPr>
                <p:spPr bwMode="auto">
                  <a:xfrm rot="5400000">
                    <a:off x="2408769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8" name="Straight Connector 187"/>
                  <p:cNvCxnSpPr/>
                  <p:nvPr/>
                </p:nvCxnSpPr>
                <p:spPr bwMode="auto">
                  <a:xfrm rot="5400000">
                    <a:off x="2874436" y="2738968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9" name="Straight Connector 188"/>
                  <p:cNvCxnSpPr/>
                  <p:nvPr/>
                </p:nvCxnSpPr>
                <p:spPr bwMode="auto">
                  <a:xfrm rot="5400000">
                    <a:off x="1562101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90" name="Straight Connector 189"/>
                  <p:cNvCxnSpPr/>
                  <p:nvPr/>
                </p:nvCxnSpPr>
                <p:spPr bwMode="auto">
                  <a:xfrm rot="5400000">
                    <a:off x="3458636" y="2730502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7" name="Group 31"/>
                <p:cNvGrpSpPr/>
                <p:nvPr/>
              </p:nvGrpSpPr>
              <p:grpSpPr>
                <a:xfrm>
                  <a:off x="5165231" y="2932372"/>
                  <a:ext cx="3328267" cy="364068"/>
                  <a:chOff x="778932" y="2549260"/>
                  <a:chExt cx="3793067" cy="364068"/>
                </a:xfrm>
                <a:solidFill>
                  <a:srgbClr val="CCFFCC"/>
                </a:solidFill>
              </p:grpSpPr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778932" y="2556933"/>
                    <a:ext cx="3793067" cy="338554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3   Ann         …         …     …      $1,700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80" name="Straight Connector 179"/>
                  <p:cNvCxnSpPr/>
                  <p:nvPr/>
                </p:nvCxnSpPr>
                <p:spPr bwMode="auto">
                  <a:xfrm rot="5400000">
                    <a:off x="918634" y="2722033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1" name="Straight Connector 180"/>
                  <p:cNvCxnSpPr/>
                  <p:nvPr/>
                </p:nvCxnSpPr>
                <p:spPr bwMode="auto">
                  <a:xfrm rot="5400000">
                    <a:off x="2408769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2" name="Straight Connector 181"/>
                  <p:cNvCxnSpPr/>
                  <p:nvPr/>
                </p:nvCxnSpPr>
                <p:spPr bwMode="auto">
                  <a:xfrm rot="5400000">
                    <a:off x="2874436" y="2738968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3" name="Straight Connector 182"/>
                  <p:cNvCxnSpPr/>
                  <p:nvPr/>
                </p:nvCxnSpPr>
                <p:spPr bwMode="auto">
                  <a:xfrm rot="5400000">
                    <a:off x="1562101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4" name="Straight Connector 183"/>
                  <p:cNvCxnSpPr/>
                  <p:nvPr/>
                </p:nvCxnSpPr>
                <p:spPr bwMode="auto">
                  <a:xfrm rot="5400000">
                    <a:off x="3458636" y="2730502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sp>
          <p:nvSpPr>
            <p:cNvPr id="229" name="TextBox 228"/>
            <p:cNvSpPr txBox="1"/>
            <p:nvPr/>
          </p:nvSpPr>
          <p:spPr>
            <a:xfrm>
              <a:off x="8382000" y="2751666"/>
              <a:ext cx="762000" cy="30777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1020B"/>
                  </a:solidFill>
                  <a:latin typeface="Arial"/>
                  <a:cs typeface="Arial"/>
                </a:rPr>
                <a:t>Page 1</a:t>
              </a:r>
              <a:endParaRPr lang="en-US" sz="14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5455360" y="3470455"/>
            <a:ext cx="3688640" cy="1013205"/>
            <a:chOff x="5455360" y="3470455"/>
            <a:chExt cx="3688640" cy="1013205"/>
          </a:xfrm>
        </p:grpSpPr>
        <p:grpSp>
          <p:nvGrpSpPr>
            <p:cNvPr id="209" name="Group 208"/>
            <p:cNvGrpSpPr/>
            <p:nvPr/>
          </p:nvGrpSpPr>
          <p:grpSpPr>
            <a:xfrm>
              <a:off x="5455360" y="3470455"/>
              <a:ext cx="3023010" cy="1013205"/>
              <a:chOff x="5111750" y="3511551"/>
              <a:chExt cx="3467099" cy="1162050"/>
            </a:xfrm>
          </p:grpSpPr>
          <p:sp>
            <p:nvSpPr>
              <p:cNvPr id="206" name="Rectangle 205"/>
              <p:cNvSpPr/>
              <p:nvPr/>
            </p:nvSpPr>
            <p:spPr bwMode="auto">
              <a:xfrm>
                <a:off x="5111750" y="3511551"/>
                <a:ext cx="3467099" cy="1162050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203" name="Group 202"/>
              <p:cNvGrpSpPr/>
              <p:nvPr/>
            </p:nvGrpSpPr>
            <p:grpSpPr>
              <a:xfrm>
                <a:off x="5181167" y="3571878"/>
                <a:ext cx="3328267" cy="1041394"/>
                <a:chOff x="5165231" y="3271036"/>
                <a:chExt cx="3328267" cy="1041394"/>
              </a:xfrm>
            </p:grpSpPr>
            <p:grpSp>
              <p:nvGrpSpPr>
                <p:cNvPr id="158" name="Group 38"/>
                <p:cNvGrpSpPr/>
                <p:nvPr/>
              </p:nvGrpSpPr>
              <p:grpSpPr>
                <a:xfrm>
                  <a:off x="5165231" y="3271036"/>
                  <a:ext cx="3328267" cy="364068"/>
                  <a:chOff x="778932" y="2549260"/>
                  <a:chExt cx="3793067" cy="364068"/>
                </a:xfrm>
                <a:solidFill>
                  <a:srgbClr val="D0DBFD"/>
                </a:solidFill>
              </p:grpSpPr>
              <p:sp>
                <p:nvSpPr>
                  <p:cNvPr id="173" name="TextBox 172"/>
                  <p:cNvSpPr txBox="1"/>
                  <p:nvPr/>
                </p:nvSpPr>
                <p:spPr>
                  <a:xfrm>
                    <a:off x="778932" y="2556934"/>
                    <a:ext cx="3793067" cy="338554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4   Jim          …         …     …     $1,500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74" name="Straight Connector 173"/>
                  <p:cNvCxnSpPr/>
                  <p:nvPr/>
                </p:nvCxnSpPr>
                <p:spPr bwMode="auto">
                  <a:xfrm rot="5400000">
                    <a:off x="918634" y="2722033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5" name="Straight Connector 174"/>
                  <p:cNvCxnSpPr/>
                  <p:nvPr/>
                </p:nvCxnSpPr>
                <p:spPr bwMode="auto">
                  <a:xfrm rot="5400000">
                    <a:off x="2408769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6" name="Straight Connector 175"/>
                  <p:cNvCxnSpPr/>
                  <p:nvPr/>
                </p:nvCxnSpPr>
                <p:spPr bwMode="auto">
                  <a:xfrm rot="5400000">
                    <a:off x="2874436" y="2738968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7" name="Straight Connector 176"/>
                  <p:cNvCxnSpPr/>
                  <p:nvPr/>
                </p:nvCxnSpPr>
                <p:spPr bwMode="auto">
                  <a:xfrm rot="5400000">
                    <a:off x="1562101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8" name="Straight Connector 177"/>
                  <p:cNvCxnSpPr/>
                  <p:nvPr/>
                </p:nvCxnSpPr>
                <p:spPr bwMode="auto">
                  <a:xfrm rot="5400000">
                    <a:off x="3458636" y="2730502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59" name="Group 45"/>
                <p:cNvGrpSpPr/>
                <p:nvPr/>
              </p:nvGrpSpPr>
              <p:grpSpPr>
                <a:xfrm>
                  <a:off x="5165231" y="3609702"/>
                  <a:ext cx="3328267" cy="364068"/>
                  <a:chOff x="778932" y="2549260"/>
                  <a:chExt cx="3793067" cy="364068"/>
                </a:xfrm>
                <a:solidFill>
                  <a:srgbClr val="FFFF00"/>
                </a:solidFill>
              </p:grpSpPr>
              <p:sp>
                <p:nvSpPr>
                  <p:cNvPr id="167" name="TextBox 39"/>
                  <p:cNvSpPr txBox="1"/>
                  <p:nvPr/>
                </p:nvSpPr>
                <p:spPr>
                  <a:xfrm>
                    <a:off x="778932" y="2556934"/>
                    <a:ext cx="3793067" cy="338554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5   Liz          …         …      …            $0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68" name="Straight Connector 167"/>
                  <p:cNvCxnSpPr/>
                  <p:nvPr/>
                </p:nvCxnSpPr>
                <p:spPr bwMode="auto">
                  <a:xfrm rot="5400000">
                    <a:off x="918634" y="2722033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9" name="Straight Connector 168"/>
                  <p:cNvCxnSpPr/>
                  <p:nvPr/>
                </p:nvCxnSpPr>
                <p:spPr bwMode="auto">
                  <a:xfrm rot="5400000">
                    <a:off x="2408769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0" name="Straight Connector 169"/>
                  <p:cNvCxnSpPr/>
                  <p:nvPr/>
                </p:nvCxnSpPr>
                <p:spPr bwMode="auto">
                  <a:xfrm rot="5400000">
                    <a:off x="2874436" y="2738968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1" name="Straight Connector 170"/>
                  <p:cNvCxnSpPr/>
                  <p:nvPr/>
                </p:nvCxnSpPr>
                <p:spPr bwMode="auto">
                  <a:xfrm rot="5400000">
                    <a:off x="1562101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 rot="5400000">
                    <a:off x="3458636" y="2730502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60" name="Group 52"/>
                <p:cNvGrpSpPr/>
                <p:nvPr/>
              </p:nvGrpSpPr>
              <p:grpSpPr>
                <a:xfrm>
                  <a:off x="5165231" y="3956035"/>
                  <a:ext cx="3328267" cy="356395"/>
                  <a:chOff x="778932" y="2548467"/>
                  <a:chExt cx="3793067" cy="356395"/>
                </a:xfrm>
                <a:solidFill>
                  <a:srgbClr val="FFDFEF"/>
                </a:solidFill>
              </p:grpSpPr>
              <p:sp>
                <p:nvSpPr>
                  <p:cNvPr id="161" name="TextBox 33"/>
                  <p:cNvSpPr txBox="1"/>
                  <p:nvPr/>
                </p:nvSpPr>
                <p:spPr>
                  <a:xfrm>
                    <a:off x="778932" y="2548467"/>
                    <a:ext cx="3793067" cy="338554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6   Dave      …         …      …      $9,000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62" name="Straight Connector 34"/>
                  <p:cNvCxnSpPr/>
                  <p:nvPr/>
                </p:nvCxnSpPr>
                <p:spPr bwMode="auto">
                  <a:xfrm rot="5400000">
                    <a:off x="918634" y="2722033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3" name="Straight Connector 35"/>
                  <p:cNvCxnSpPr/>
                  <p:nvPr/>
                </p:nvCxnSpPr>
                <p:spPr bwMode="auto">
                  <a:xfrm rot="5400000">
                    <a:off x="2408769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4" name="Straight Connector 36"/>
                  <p:cNvCxnSpPr/>
                  <p:nvPr/>
                </p:nvCxnSpPr>
                <p:spPr bwMode="auto">
                  <a:xfrm rot="5400000">
                    <a:off x="2874437" y="2726268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5" name="Straight Connector 37"/>
                  <p:cNvCxnSpPr/>
                  <p:nvPr/>
                </p:nvCxnSpPr>
                <p:spPr bwMode="auto">
                  <a:xfrm rot="5400000">
                    <a:off x="1562101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6" name="Straight Connector 38"/>
                  <p:cNvCxnSpPr/>
                  <p:nvPr/>
                </p:nvCxnSpPr>
                <p:spPr bwMode="auto">
                  <a:xfrm rot="5400000">
                    <a:off x="3458636" y="2730502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sp>
          <p:nvSpPr>
            <p:cNvPr id="232" name="TextBox 231"/>
            <p:cNvSpPr txBox="1"/>
            <p:nvPr/>
          </p:nvSpPr>
          <p:spPr>
            <a:xfrm>
              <a:off x="8382000" y="3826932"/>
              <a:ext cx="762000" cy="30777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1020B"/>
                  </a:solidFill>
                  <a:latin typeface="Arial"/>
                  <a:cs typeface="Arial"/>
                </a:rPr>
                <a:t>Page 2</a:t>
              </a:r>
              <a:endParaRPr lang="en-US" sz="14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5455360" y="4539026"/>
            <a:ext cx="3688640" cy="1013206"/>
            <a:chOff x="5455360" y="4539026"/>
            <a:chExt cx="3688640" cy="1013206"/>
          </a:xfrm>
        </p:grpSpPr>
        <p:grpSp>
          <p:nvGrpSpPr>
            <p:cNvPr id="210" name="Group 209"/>
            <p:cNvGrpSpPr/>
            <p:nvPr/>
          </p:nvGrpSpPr>
          <p:grpSpPr>
            <a:xfrm>
              <a:off x="5455360" y="4539026"/>
              <a:ext cx="3023010" cy="1013206"/>
              <a:chOff x="5099050" y="4730750"/>
              <a:chExt cx="3467099" cy="1162051"/>
            </a:xfrm>
          </p:grpSpPr>
          <p:sp>
            <p:nvSpPr>
              <p:cNvPr id="205" name="Rectangle 204"/>
              <p:cNvSpPr/>
              <p:nvPr/>
            </p:nvSpPr>
            <p:spPr bwMode="auto">
              <a:xfrm>
                <a:off x="5099050" y="4730750"/>
                <a:ext cx="3467099" cy="1162051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132" name="Group 75"/>
              <p:cNvGrpSpPr/>
              <p:nvPr/>
            </p:nvGrpSpPr>
            <p:grpSpPr>
              <a:xfrm>
                <a:off x="5165679" y="4784726"/>
                <a:ext cx="3333839" cy="1054098"/>
                <a:chOff x="740835" y="4399222"/>
                <a:chExt cx="3333839" cy="1054098"/>
              </a:xfrm>
            </p:grpSpPr>
            <p:grpSp>
              <p:nvGrpSpPr>
                <p:cNvPr id="133" name="Group 132"/>
                <p:cNvGrpSpPr/>
                <p:nvPr/>
              </p:nvGrpSpPr>
              <p:grpSpPr>
                <a:xfrm>
                  <a:off x="746407" y="4399222"/>
                  <a:ext cx="3328267" cy="364068"/>
                  <a:chOff x="778930" y="2549260"/>
                  <a:chExt cx="3793067" cy="364068"/>
                </a:xfrm>
                <a:solidFill>
                  <a:srgbClr val="CCFFCC"/>
                </a:solidFill>
              </p:grpSpPr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778930" y="2556934"/>
                    <a:ext cx="3793067" cy="338554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7   Sue        …         …      …      $1,010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49" name="Straight Connector 148"/>
                  <p:cNvCxnSpPr/>
                  <p:nvPr/>
                </p:nvCxnSpPr>
                <p:spPr bwMode="auto">
                  <a:xfrm rot="5400000">
                    <a:off x="918634" y="2722033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0" name="Straight Connector 149"/>
                  <p:cNvCxnSpPr/>
                  <p:nvPr/>
                </p:nvCxnSpPr>
                <p:spPr bwMode="auto">
                  <a:xfrm rot="5400000">
                    <a:off x="2408769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1" name="Straight Connector 150"/>
                  <p:cNvCxnSpPr/>
                  <p:nvPr/>
                </p:nvCxnSpPr>
                <p:spPr bwMode="auto">
                  <a:xfrm rot="5400000">
                    <a:off x="2874436" y="2738968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2" name="Straight Connector 151"/>
                  <p:cNvCxnSpPr/>
                  <p:nvPr/>
                </p:nvCxnSpPr>
                <p:spPr bwMode="auto">
                  <a:xfrm rot="5400000">
                    <a:off x="1562101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3" name="Straight Connector 152"/>
                  <p:cNvCxnSpPr/>
                  <p:nvPr/>
                </p:nvCxnSpPr>
                <p:spPr bwMode="auto">
                  <a:xfrm rot="5400000">
                    <a:off x="3458636" y="2730502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34" name="Group 146"/>
                <p:cNvGrpSpPr/>
                <p:nvPr/>
              </p:nvGrpSpPr>
              <p:grpSpPr>
                <a:xfrm>
                  <a:off x="746407" y="4740006"/>
                  <a:ext cx="3328267" cy="364068"/>
                  <a:chOff x="778930" y="2549260"/>
                  <a:chExt cx="3793066" cy="364068"/>
                </a:xfrm>
                <a:solidFill>
                  <a:schemeClr val="tx2">
                    <a:lumMod val="20000"/>
                    <a:lumOff val="80000"/>
                  </a:schemeClr>
                </a:solidFill>
              </p:grpSpPr>
              <p:sp>
                <p:nvSpPr>
                  <p:cNvPr id="142" name="TextBox 141"/>
                  <p:cNvSpPr txBox="1"/>
                  <p:nvPr/>
                </p:nvSpPr>
                <p:spPr>
                  <a:xfrm>
                    <a:off x="778930" y="2556934"/>
                    <a:ext cx="3793066" cy="338554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8   Bob        …         …      …           $50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43" name="Straight Connector 142"/>
                  <p:cNvCxnSpPr/>
                  <p:nvPr/>
                </p:nvCxnSpPr>
                <p:spPr bwMode="auto">
                  <a:xfrm rot="5400000">
                    <a:off x="918634" y="2722033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 rot="5400000">
                    <a:off x="2408769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5" name="Straight Connector 144"/>
                  <p:cNvCxnSpPr/>
                  <p:nvPr/>
                </p:nvCxnSpPr>
                <p:spPr bwMode="auto">
                  <a:xfrm rot="5400000">
                    <a:off x="2874436" y="2738968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6" name="Straight Connector 145"/>
                  <p:cNvCxnSpPr/>
                  <p:nvPr/>
                </p:nvCxnSpPr>
                <p:spPr bwMode="auto">
                  <a:xfrm rot="5400000">
                    <a:off x="1562101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7" name="Straight Connector 146"/>
                  <p:cNvCxnSpPr/>
                  <p:nvPr/>
                </p:nvCxnSpPr>
                <p:spPr bwMode="auto">
                  <a:xfrm rot="5400000">
                    <a:off x="3458636" y="2730502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35" name="Group 153"/>
                <p:cNvGrpSpPr/>
                <p:nvPr/>
              </p:nvGrpSpPr>
              <p:grpSpPr>
                <a:xfrm>
                  <a:off x="740835" y="5089252"/>
                  <a:ext cx="3328266" cy="364068"/>
                  <a:chOff x="778930" y="2549260"/>
                  <a:chExt cx="3793066" cy="364068"/>
                </a:xfrm>
                <a:solidFill>
                  <a:srgbClr val="FFFF00"/>
                </a:solidFill>
              </p:grpSpPr>
              <p:sp>
                <p:nvSpPr>
                  <p:cNvPr id="136" name="TextBox 135"/>
                  <p:cNvSpPr txBox="1"/>
                  <p:nvPr/>
                </p:nvSpPr>
                <p:spPr>
                  <a:xfrm>
                    <a:off x="778930" y="2556934"/>
                    <a:ext cx="3793066" cy="338554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r>
                      <a:rPr lang="en-US" sz="12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9   Jim         …         …      …      $1,300</a:t>
                    </a:r>
                    <a:endParaRPr lang="en-US" sz="12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137" name="Straight Connector 136"/>
                  <p:cNvCxnSpPr/>
                  <p:nvPr/>
                </p:nvCxnSpPr>
                <p:spPr bwMode="auto">
                  <a:xfrm rot="5400000">
                    <a:off x="918634" y="2722033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8" name="Straight Connector 137"/>
                  <p:cNvCxnSpPr/>
                  <p:nvPr/>
                </p:nvCxnSpPr>
                <p:spPr bwMode="auto">
                  <a:xfrm rot="5400000">
                    <a:off x="2408769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9" name="Straight Connector 138"/>
                  <p:cNvCxnSpPr/>
                  <p:nvPr/>
                </p:nvCxnSpPr>
                <p:spPr bwMode="auto">
                  <a:xfrm rot="5400000">
                    <a:off x="2874436" y="2738968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0" name="Straight Connector 139"/>
                  <p:cNvCxnSpPr/>
                  <p:nvPr/>
                </p:nvCxnSpPr>
                <p:spPr bwMode="auto">
                  <a:xfrm rot="5400000">
                    <a:off x="1562101" y="2722034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1" name="Straight Connector 140"/>
                  <p:cNvCxnSpPr/>
                  <p:nvPr/>
                </p:nvCxnSpPr>
                <p:spPr bwMode="auto">
                  <a:xfrm rot="5400000">
                    <a:off x="3458636" y="2730502"/>
                    <a:ext cx="347133" cy="1588"/>
                  </a:xfrm>
                  <a:prstGeom prst="line">
                    <a:avLst/>
                  </a:prstGeom>
                  <a:grp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sp>
          <p:nvSpPr>
            <p:cNvPr id="233" name="TextBox 232"/>
            <p:cNvSpPr txBox="1"/>
            <p:nvPr/>
          </p:nvSpPr>
          <p:spPr>
            <a:xfrm>
              <a:off x="8382000" y="4876799"/>
              <a:ext cx="762000" cy="30777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1020B"/>
                  </a:solidFill>
                  <a:latin typeface="Arial"/>
                  <a:cs typeface="Arial"/>
                </a:rPr>
                <a:t>Page 3</a:t>
              </a:r>
              <a:endParaRPr lang="en-US" sz="14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20" name="Content Placeholder 11"/>
          <p:cNvSpPr>
            <a:spLocks noGrp="1"/>
          </p:cNvSpPr>
          <p:nvPr>
            <p:ph idx="1"/>
          </p:nvPr>
        </p:nvSpPr>
        <p:spPr>
          <a:xfrm>
            <a:off x="985962" y="339936"/>
            <a:ext cx="4551035" cy="1616085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1800" dirty="0" smtClean="0">
                <a:solidFill>
                  <a:srgbClr val="01020B"/>
                </a:solidFill>
              </a:rPr>
              <a:t>As rows are loaded, they are grouped into pages and stored in a file </a:t>
            </a:r>
          </a:p>
          <a:p>
            <a:r>
              <a:rPr lang="en-US" sz="1800" dirty="0" smtClean="0">
                <a:solidFill>
                  <a:srgbClr val="01020B"/>
                </a:solidFill>
              </a:rPr>
              <a:t>If average row length in customer table is 200 bytes, about 40 will fit on an 8K byte page</a:t>
            </a:r>
          </a:p>
        </p:txBody>
      </p:sp>
      <p:cxnSp>
        <p:nvCxnSpPr>
          <p:cNvPr id="224" name="Straight Connector 223"/>
          <p:cNvCxnSpPr/>
          <p:nvPr/>
        </p:nvCxnSpPr>
        <p:spPr bwMode="auto">
          <a:xfrm rot="16200000" flipH="1">
            <a:off x="5426033" y="1197409"/>
            <a:ext cx="1352606" cy="11364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1020B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  <p:bldP spid="220" grpId="0" build="p" animBg="1"/>
      <p:bldP spid="220" grpI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lowchart: Magnetic Disk 138"/>
          <p:cNvSpPr/>
          <p:nvPr/>
        </p:nvSpPr>
        <p:spPr bwMode="auto">
          <a:xfrm>
            <a:off x="7625170" y="667496"/>
            <a:ext cx="1049201" cy="944328"/>
          </a:xfrm>
          <a:prstGeom prst="flowChartMagneticDisk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356461" y="1999281"/>
            <a:ext cx="8586061" cy="238221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054" y="92992"/>
            <a:ext cx="7108556" cy="639114"/>
          </a:xfrm>
        </p:spPr>
        <p:txBody>
          <a:bodyPr/>
          <a:lstStyle/>
          <a:p>
            <a:pPr algn="ctr"/>
            <a:r>
              <a:rPr lang="en-US" dirty="0" smtClean="0"/>
              <a:t>Why so many L2 cache misses?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979" y="958348"/>
            <a:ext cx="3659082" cy="9479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Select id, name, </a:t>
            </a:r>
            <a:r>
              <a:rPr lang="en-US" sz="18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BalDue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from Customers where </a:t>
            </a:r>
            <a:r>
              <a:rPr lang="en-US" sz="18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BalDue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&gt; $500</a:t>
            </a:r>
            <a:endParaRPr lang="en-US" sz="18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87111" y="4522026"/>
            <a:ext cx="7361601" cy="2142025"/>
            <a:chOff x="3016349" y="2358286"/>
            <a:chExt cx="7361601" cy="2142028"/>
          </a:xfrm>
        </p:grpSpPr>
        <p:grpSp>
          <p:nvGrpSpPr>
            <p:cNvPr id="7" name="Group 80"/>
            <p:cNvGrpSpPr>
              <a:grpSpLocks/>
            </p:cNvGrpSpPr>
            <p:nvPr/>
          </p:nvGrpSpPr>
          <p:grpSpPr bwMode="auto">
            <a:xfrm>
              <a:off x="3016349" y="2358286"/>
              <a:ext cx="7361601" cy="2142028"/>
              <a:chOff x="-167" y="1591"/>
              <a:chExt cx="2921" cy="1647"/>
            </a:xfrm>
          </p:grpSpPr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-167" y="1727"/>
                <a:ext cx="2915" cy="1385"/>
              </a:xfrm>
              <a:prstGeom prst="rect">
                <a:avLst/>
              </a:prstGeom>
              <a:solidFill>
                <a:srgbClr val="7AEBF4"/>
              </a:solidFill>
              <a:ln w="19050">
                <a:solidFill>
                  <a:srgbClr val="01020B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8"/>
              <p:cNvSpPr>
                <a:spLocks noChangeArrowheads="1"/>
              </p:cNvSpPr>
              <p:nvPr/>
            </p:nvSpPr>
            <p:spPr bwMode="auto">
              <a:xfrm>
                <a:off x="-167" y="2956"/>
                <a:ext cx="2921" cy="282"/>
              </a:xfrm>
              <a:prstGeom prst="ellipse">
                <a:avLst/>
              </a:prstGeom>
              <a:solidFill>
                <a:srgbClr val="7AEBF4"/>
              </a:solidFill>
              <a:ln w="19050">
                <a:solidFill>
                  <a:srgbClr val="01020B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Oval 9"/>
              <p:cNvSpPr>
                <a:spLocks noChangeArrowheads="1"/>
              </p:cNvSpPr>
              <p:nvPr/>
            </p:nvSpPr>
            <p:spPr bwMode="auto">
              <a:xfrm>
                <a:off x="-167" y="1591"/>
                <a:ext cx="2915" cy="281"/>
              </a:xfrm>
              <a:prstGeom prst="ellipse">
                <a:avLst/>
              </a:prstGeom>
              <a:solidFill>
                <a:srgbClr val="7AEBF4"/>
              </a:solidFill>
              <a:ln w="19050">
                <a:solidFill>
                  <a:srgbClr val="01020B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189"/>
            <p:cNvGrpSpPr/>
            <p:nvPr/>
          </p:nvGrpSpPr>
          <p:grpSpPr>
            <a:xfrm>
              <a:off x="4125465" y="3331778"/>
              <a:ext cx="6027311" cy="384048"/>
              <a:chOff x="4119115" y="3541328"/>
              <a:chExt cx="6027311" cy="384048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4119115" y="3541328"/>
                <a:ext cx="6027311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9" name="Group 96"/>
              <p:cNvGrpSpPr/>
              <p:nvPr/>
            </p:nvGrpSpPr>
            <p:grpSpPr>
              <a:xfrm>
                <a:off x="4229789" y="3576471"/>
                <a:ext cx="1828800" cy="312849"/>
                <a:chOff x="-433228" y="4761805"/>
                <a:chExt cx="1828800" cy="312849"/>
              </a:xfrm>
              <a:solidFill>
                <a:srgbClr val="D0DBFD"/>
              </a:solidFill>
            </p:grpSpPr>
            <p:sp>
              <p:nvSpPr>
                <p:cNvPr id="59" name="TextBox 58"/>
                <p:cNvSpPr txBox="1"/>
                <p:nvPr/>
              </p:nvSpPr>
              <p:spPr>
                <a:xfrm>
                  <a:off x="-433228" y="4766877"/>
                  <a:ext cx="1828800" cy="307777"/>
                </a:xfrm>
                <a:prstGeom prst="rect">
                  <a:avLst/>
                </a:prstGeom>
                <a:solidFill>
                  <a:srgbClr val="D0DBFD"/>
                </a:solidFill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4  Jim   …    $1,500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 bwMode="auto">
                <a:xfrm rot="5400000">
                  <a:off x="-335328" y="4911887"/>
                  <a:ext cx="301752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rot="5400000">
                  <a:off x="29542" y="4916120"/>
                  <a:ext cx="301752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rot="5400000">
                  <a:off x="393040" y="4911887"/>
                  <a:ext cx="301752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" name="Group 101"/>
              <p:cNvGrpSpPr/>
              <p:nvPr/>
            </p:nvGrpSpPr>
            <p:grpSpPr>
              <a:xfrm>
                <a:off x="6190640" y="3576471"/>
                <a:ext cx="1828800" cy="314633"/>
                <a:chOff x="405790" y="4761805"/>
                <a:chExt cx="1828800" cy="314633"/>
              </a:xfrm>
              <a:solidFill>
                <a:srgbClr val="FFFF00"/>
              </a:solidFill>
            </p:grpSpPr>
            <p:sp>
              <p:nvSpPr>
                <p:cNvPr id="55" name="TextBox 54"/>
                <p:cNvSpPr txBox="1"/>
                <p:nvPr/>
              </p:nvSpPr>
              <p:spPr>
                <a:xfrm>
                  <a:off x="405790" y="4766877"/>
                  <a:ext cx="1828800" cy="307777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5  Liz      …    $0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56" name="Straight Connector 55"/>
                <p:cNvCxnSpPr/>
                <p:nvPr/>
              </p:nvCxnSpPr>
              <p:spPr bwMode="auto">
                <a:xfrm rot="5400000">
                  <a:off x="504606" y="4911887"/>
                  <a:ext cx="301752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7" name="Straight Connector 56"/>
                <p:cNvCxnSpPr/>
                <p:nvPr/>
              </p:nvCxnSpPr>
              <p:spPr bwMode="auto">
                <a:xfrm rot="5400000">
                  <a:off x="845103" y="4916120"/>
                  <a:ext cx="301753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8" name="Straight Connector 57"/>
                <p:cNvCxnSpPr/>
                <p:nvPr/>
              </p:nvCxnSpPr>
              <p:spPr bwMode="auto">
                <a:xfrm rot="5400000">
                  <a:off x="1393956" y="4924768"/>
                  <a:ext cx="301753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" name="Group 106"/>
              <p:cNvGrpSpPr/>
              <p:nvPr/>
            </p:nvGrpSpPr>
            <p:grpSpPr>
              <a:xfrm>
                <a:off x="8160637" y="3576470"/>
                <a:ext cx="1828800" cy="312850"/>
                <a:chOff x="1258187" y="4761804"/>
                <a:chExt cx="1828800" cy="312850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1258187" y="4766877"/>
                  <a:ext cx="1828800" cy="307777"/>
                </a:xfrm>
                <a:prstGeom prst="rect">
                  <a:avLst/>
                </a:prstGeom>
                <a:solidFill>
                  <a:srgbClr val="FFDFEF"/>
                </a:solidFill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6  Dave  …    $9,000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52" name="Straight Connector 51"/>
                <p:cNvCxnSpPr/>
                <p:nvPr/>
              </p:nvCxnSpPr>
              <p:spPr bwMode="auto">
                <a:xfrm rot="5400000">
                  <a:off x="1345223" y="4911887"/>
                  <a:ext cx="301753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" name="Straight Connector 52"/>
                <p:cNvCxnSpPr/>
                <p:nvPr/>
              </p:nvCxnSpPr>
              <p:spPr bwMode="auto">
                <a:xfrm rot="5400000">
                  <a:off x="1834347" y="4916120"/>
                  <a:ext cx="301753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6" name="Group 113"/>
            <p:cNvGrpSpPr/>
            <p:nvPr/>
          </p:nvGrpSpPr>
          <p:grpSpPr>
            <a:xfrm>
              <a:off x="4138345" y="3811653"/>
              <a:ext cx="6001552" cy="384048"/>
              <a:chOff x="-543722" y="4671020"/>
              <a:chExt cx="6001552" cy="384048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-543722" y="4671020"/>
                <a:ext cx="6001552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17" name="Group 82"/>
              <p:cNvGrpSpPr/>
              <p:nvPr/>
            </p:nvGrpSpPr>
            <p:grpSpPr>
              <a:xfrm>
                <a:off x="-445928" y="4704253"/>
                <a:ext cx="1828800" cy="309876"/>
                <a:chOff x="-445928" y="4704253"/>
                <a:chExt cx="1828800" cy="309876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-445928" y="4704885"/>
                  <a:ext cx="1828800" cy="307777"/>
                </a:xfrm>
                <a:prstGeom prst="rect">
                  <a:avLst/>
                </a:prstGeom>
                <a:solidFill>
                  <a:srgbClr val="CCFFCC"/>
                </a:solidFill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7  Sue   …    $1010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 bwMode="auto">
                <a:xfrm rot="5400000">
                  <a:off x="-360042" y="4862459"/>
                  <a:ext cx="301752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/>
                <p:cNvCxnSpPr/>
                <p:nvPr/>
              </p:nvCxnSpPr>
              <p:spPr bwMode="auto">
                <a:xfrm rot="5400000">
                  <a:off x="66613" y="4854335"/>
                  <a:ext cx="301752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6" name="Straight Connector 45"/>
                <p:cNvCxnSpPr/>
                <p:nvPr/>
              </p:nvCxnSpPr>
              <p:spPr bwMode="auto">
                <a:xfrm rot="5400000">
                  <a:off x="393040" y="4862459"/>
                  <a:ext cx="301752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8" name="Group 83"/>
              <p:cNvGrpSpPr/>
              <p:nvPr/>
            </p:nvGrpSpPr>
            <p:grpSpPr>
              <a:xfrm>
                <a:off x="1514923" y="4704252"/>
                <a:ext cx="1828800" cy="309877"/>
                <a:chOff x="393090" y="4704252"/>
                <a:chExt cx="1828800" cy="309877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393090" y="4704885"/>
                  <a:ext cx="1828800" cy="307777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8   Bob   …    $50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 bwMode="auto">
                <a:xfrm rot="5400000">
                  <a:off x="509864" y="4862459"/>
                  <a:ext cx="301753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Straight Connector 40"/>
                <p:cNvCxnSpPr/>
                <p:nvPr/>
              </p:nvCxnSpPr>
              <p:spPr bwMode="auto">
                <a:xfrm rot="5400000">
                  <a:off x="956317" y="4854335"/>
                  <a:ext cx="301753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 rot="5400000">
                  <a:off x="1282744" y="4862459"/>
                  <a:ext cx="301753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2" name="Group 88"/>
              <p:cNvGrpSpPr/>
              <p:nvPr/>
            </p:nvGrpSpPr>
            <p:grpSpPr>
              <a:xfrm>
                <a:off x="3484920" y="4704252"/>
                <a:ext cx="1828800" cy="309877"/>
                <a:chOff x="1245487" y="4704252"/>
                <a:chExt cx="1828800" cy="309877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1245487" y="4704885"/>
                  <a:ext cx="1828800" cy="30777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9  Jim  …    $1,300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 bwMode="auto">
                <a:xfrm rot="5400000">
                  <a:off x="1351571" y="4862459"/>
                  <a:ext cx="301753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Straight Connector 36"/>
                <p:cNvCxnSpPr/>
                <p:nvPr/>
              </p:nvCxnSpPr>
              <p:spPr bwMode="auto">
                <a:xfrm rot="5400000">
                  <a:off x="1710094" y="4854335"/>
                  <a:ext cx="301753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rot="5400000">
                  <a:off x="2024164" y="4862459"/>
                  <a:ext cx="301753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33" name="Group 187"/>
            <p:cNvGrpSpPr/>
            <p:nvPr/>
          </p:nvGrpSpPr>
          <p:grpSpPr>
            <a:xfrm>
              <a:off x="3265879" y="2850288"/>
              <a:ext cx="6886897" cy="384048"/>
              <a:chOff x="3265879" y="2983638"/>
              <a:chExt cx="6886897" cy="384048"/>
            </a:xfrm>
          </p:grpSpPr>
          <p:grpSp>
            <p:nvGrpSpPr>
              <p:cNvPr id="34" name="Group 112"/>
              <p:cNvGrpSpPr/>
              <p:nvPr/>
            </p:nvGrpSpPr>
            <p:grpSpPr>
              <a:xfrm>
                <a:off x="4112587" y="2983638"/>
                <a:ext cx="6040189" cy="384048"/>
                <a:chOff x="-567363" y="4761638"/>
                <a:chExt cx="6040189" cy="384048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>
                  <a:off x="-567363" y="4761638"/>
                  <a:ext cx="6040189" cy="384048"/>
                </a:xfrm>
                <a:prstGeom prst="rect">
                  <a:avLst/>
                </a:prstGeom>
                <a:solidFill>
                  <a:srgbClr val="D0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48" name="Group 82"/>
                <p:cNvGrpSpPr/>
                <p:nvPr/>
              </p:nvGrpSpPr>
              <p:grpSpPr>
                <a:xfrm>
                  <a:off x="-443811" y="4797873"/>
                  <a:ext cx="1828800" cy="307777"/>
                  <a:chOff x="-443811" y="4797873"/>
                  <a:chExt cx="1828800" cy="307777"/>
                </a:xfrm>
              </p:grpSpPr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-443811" y="4797873"/>
                    <a:ext cx="1828800" cy="307777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1   Bob   …    $3000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28" name="Straight Connector 27"/>
                  <p:cNvCxnSpPr/>
                  <p:nvPr/>
                </p:nvCxnSpPr>
                <p:spPr bwMode="auto">
                  <a:xfrm rot="5400000">
                    <a:off x="-338226" y="4948751"/>
                    <a:ext cx="301752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9" name="Straight Connector 28"/>
                  <p:cNvCxnSpPr/>
                  <p:nvPr/>
                </p:nvCxnSpPr>
                <p:spPr bwMode="auto">
                  <a:xfrm rot="5400000">
                    <a:off x="129262" y="4952984"/>
                    <a:ext cx="301752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" name="Straight Connector 29"/>
                  <p:cNvCxnSpPr/>
                  <p:nvPr/>
                </p:nvCxnSpPr>
                <p:spPr bwMode="auto">
                  <a:xfrm rot="5400000">
                    <a:off x="465526" y="4951892"/>
                    <a:ext cx="301752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9" name="Group 83"/>
                <p:cNvGrpSpPr/>
                <p:nvPr/>
              </p:nvGrpSpPr>
              <p:grpSpPr>
                <a:xfrm>
                  <a:off x="1517040" y="4790752"/>
                  <a:ext cx="1828800" cy="314898"/>
                  <a:chOff x="395207" y="4790752"/>
                  <a:chExt cx="1828800" cy="314898"/>
                </a:xfrm>
                <a:solidFill>
                  <a:schemeClr val="tx2">
                    <a:lumMod val="20000"/>
                    <a:lumOff val="80000"/>
                  </a:schemeClr>
                </a:solidFill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95207" y="4797873"/>
                    <a:ext cx="1828800" cy="307777"/>
                  </a:xfrm>
                  <a:prstGeom prst="rect">
                    <a:avLst/>
                  </a:prstGeom>
                  <a:solidFill>
                    <a:srgbClr val="FF99FF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2   Sue   …    $500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24" name="Straight Connector 23"/>
                  <p:cNvCxnSpPr/>
                  <p:nvPr/>
                </p:nvCxnSpPr>
                <p:spPr bwMode="auto">
                  <a:xfrm rot="5400000">
                    <a:off x="529662" y="4948958"/>
                    <a:ext cx="301752" cy="1588"/>
                  </a:xfrm>
                  <a:prstGeom prst="line">
                    <a:avLst/>
                  </a:prstGeom>
                  <a:grpFill/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5" name="Straight Connector 24"/>
                  <p:cNvCxnSpPr/>
                  <p:nvPr/>
                </p:nvCxnSpPr>
                <p:spPr bwMode="auto">
                  <a:xfrm rot="5400000">
                    <a:off x="956317" y="4940834"/>
                    <a:ext cx="301752" cy="1588"/>
                  </a:xfrm>
                  <a:prstGeom prst="line">
                    <a:avLst/>
                  </a:prstGeom>
                  <a:grpFill/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6" name="Straight Connector 25"/>
                  <p:cNvCxnSpPr/>
                  <p:nvPr/>
                </p:nvCxnSpPr>
                <p:spPr bwMode="auto">
                  <a:xfrm rot="5400000">
                    <a:off x="1282744" y="4948958"/>
                    <a:ext cx="301752" cy="1588"/>
                  </a:xfrm>
                  <a:prstGeom prst="line">
                    <a:avLst/>
                  </a:prstGeom>
                  <a:grpFill/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0" name="Group 88"/>
                <p:cNvGrpSpPr/>
                <p:nvPr/>
              </p:nvGrpSpPr>
              <p:grpSpPr>
                <a:xfrm>
                  <a:off x="3345832" y="4797873"/>
                  <a:ext cx="1970005" cy="315112"/>
                  <a:chOff x="1106399" y="4797873"/>
                  <a:chExt cx="1970005" cy="315112"/>
                </a:xfrm>
              </p:grpSpPr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247604" y="4797873"/>
                    <a:ext cx="1828800" cy="307777"/>
                  </a:xfrm>
                  <a:prstGeom prst="rect">
                    <a:avLst/>
                  </a:prstGeom>
                  <a:solidFill>
                    <a:srgbClr val="CCFFCC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3  Ann   …    $1,700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20" name="Straight Connector 19"/>
                  <p:cNvCxnSpPr/>
                  <p:nvPr/>
                </p:nvCxnSpPr>
                <p:spPr bwMode="auto">
                  <a:xfrm rot="5400000">
                    <a:off x="1320510" y="4961315"/>
                    <a:ext cx="301752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" name="Straight Connector 20"/>
                  <p:cNvCxnSpPr/>
                  <p:nvPr/>
                </p:nvCxnSpPr>
                <p:spPr bwMode="auto">
                  <a:xfrm rot="5400000">
                    <a:off x="970033" y="4964189"/>
                    <a:ext cx="27432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" name="Straight Connector 21"/>
                  <p:cNvCxnSpPr/>
                  <p:nvPr/>
                </p:nvCxnSpPr>
                <p:spPr bwMode="auto">
                  <a:xfrm rot="5400000">
                    <a:off x="1752310" y="4961315"/>
                    <a:ext cx="301752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sp>
            <p:nvSpPr>
              <p:cNvPr id="14" name="TextBox 13"/>
              <p:cNvSpPr txBox="1"/>
              <p:nvPr/>
            </p:nvSpPr>
            <p:spPr>
              <a:xfrm>
                <a:off x="3265879" y="3020125"/>
                <a:ext cx="9237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Page 1</a:t>
                </a:r>
                <a:endParaRPr lang="en-US" sz="160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3259744" y="3379279"/>
              <a:ext cx="10365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1020B"/>
                  </a:solidFill>
                  <a:latin typeface="Arial"/>
                  <a:cs typeface="Arial"/>
                </a:rPr>
                <a:t>Page 2</a:t>
              </a:r>
              <a:endParaRPr lang="en-US" sz="16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03442" y="3857790"/>
              <a:ext cx="10365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1020B"/>
                  </a:solidFill>
                  <a:latin typeface="Arial"/>
                  <a:cs typeface="Arial"/>
                </a:rPr>
                <a:t>Page 3</a:t>
              </a:r>
              <a:endParaRPr lang="en-US" sz="16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571042" y="3886198"/>
            <a:ext cx="7456867" cy="45398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1020B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224944" y="3602562"/>
            <a:ext cx="105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64 bytes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54" name="Group 67"/>
          <p:cNvGrpSpPr/>
          <p:nvPr/>
        </p:nvGrpSpPr>
        <p:grpSpPr>
          <a:xfrm>
            <a:off x="2231759" y="3220903"/>
            <a:ext cx="4054666" cy="384048"/>
            <a:chOff x="1185332" y="3452231"/>
            <a:chExt cx="1773768" cy="349189"/>
          </a:xfrm>
          <a:solidFill>
            <a:srgbClr val="CFDBFD"/>
          </a:solidFill>
        </p:grpSpPr>
        <p:sp>
          <p:nvSpPr>
            <p:cNvPr id="101" name="TextBox 100"/>
            <p:cNvSpPr txBox="1"/>
            <p:nvPr/>
          </p:nvSpPr>
          <p:spPr>
            <a:xfrm>
              <a:off x="1185332" y="3462866"/>
              <a:ext cx="1773768" cy="338554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pPr algn="r"/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grpSp>
          <p:nvGrpSpPr>
            <p:cNvPr id="66" name="Group 17"/>
            <p:cNvGrpSpPr/>
            <p:nvPr/>
          </p:nvGrpSpPr>
          <p:grpSpPr>
            <a:xfrm>
              <a:off x="1617263" y="3452231"/>
              <a:ext cx="912005" cy="345068"/>
              <a:chOff x="1604563" y="3452231"/>
              <a:chExt cx="912005" cy="345068"/>
            </a:xfrm>
            <a:grpFill/>
          </p:grpSpPr>
          <p:cxnSp>
            <p:nvCxnSpPr>
              <p:cNvPr id="104" name="Straight Connector 103"/>
              <p:cNvCxnSpPr/>
              <p:nvPr/>
            </p:nvCxnSpPr>
            <p:spPr bwMode="auto">
              <a:xfrm rot="16200000" flipH="1">
                <a:off x="1439040" y="3630453"/>
                <a:ext cx="332369" cy="1323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 bwMode="auto">
              <a:xfrm rot="16200000" flipH="1">
                <a:off x="1888590" y="3617754"/>
                <a:ext cx="332369" cy="1323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 bwMode="auto">
              <a:xfrm rot="16200000" flipH="1">
                <a:off x="2349722" y="3624104"/>
                <a:ext cx="332369" cy="1323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90" name="TextBox 89"/>
          <p:cNvSpPr txBox="1"/>
          <p:nvPr/>
        </p:nvSpPr>
        <p:spPr>
          <a:xfrm>
            <a:off x="3608229" y="2184548"/>
            <a:ext cx="1335736" cy="341678"/>
          </a:xfrm>
          <a:prstGeom prst="rect">
            <a:avLst/>
          </a:prstGeom>
          <a:solidFill>
            <a:srgbClr val="FFDFEF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CPU</a:t>
            </a:r>
            <a:endParaRPr lang="en-US" sz="16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67" name="Group 46"/>
          <p:cNvGrpSpPr/>
          <p:nvPr/>
        </p:nvGrpSpPr>
        <p:grpSpPr>
          <a:xfrm>
            <a:off x="3239146" y="2654097"/>
            <a:ext cx="1999281" cy="384048"/>
            <a:chOff x="1423912" y="3460562"/>
            <a:chExt cx="1263096" cy="345333"/>
          </a:xfrm>
        </p:grpSpPr>
        <p:sp>
          <p:nvSpPr>
            <p:cNvPr id="93" name="TextBox 92"/>
            <p:cNvSpPr txBox="1">
              <a:spLocks noChangeAspect="1"/>
            </p:cNvSpPr>
            <p:nvPr/>
          </p:nvSpPr>
          <p:spPr>
            <a:xfrm>
              <a:off x="1423912" y="3462866"/>
              <a:ext cx="1263096" cy="343029"/>
            </a:xfrm>
            <a:prstGeom prst="rect">
              <a:avLst/>
            </a:prstGeom>
            <a:solidFill>
              <a:srgbClr val="7AEBF4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pPr algn="r"/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 bwMode="auto">
            <a:xfrm rot="16200000" flipH="1">
              <a:off x="1919166" y="3612197"/>
              <a:ext cx="304593" cy="13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2" name="Straight Connector 91"/>
          <p:cNvCxnSpPr/>
          <p:nvPr/>
        </p:nvCxnSpPr>
        <p:spPr bwMode="auto">
          <a:xfrm rot="5400000">
            <a:off x="4177277" y="2555283"/>
            <a:ext cx="171555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1020B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68" name="Group 113"/>
          <p:cNvGrpSpPr/>
          <p:nvPr/>
        </p:nvGrpSpPr>
        <p:grpSpPr>
          <a:xfrm>
            <a:off x="4178387" y="3625850"/>
            <a:ext cx="169334" cy="227330"/>
            <a:chOff x="5477933" y="4074163"/>
            <a:chExt cx="169334" cy="362371"/>
          </a:xfrm>
        </p:grpSpPr>
        <p:cxnSp>
          <p:nvCxnSpPr>
            <p:cNvPr id="70" name="Straight Connector 69"/>
            <p:cNvCxnSpPr/>
            <p:nvPr/>
          </p:nvCxnSpPr>
          <p:spPr bwMode="auto">
            <a:xfrm rot="16200000" flipH="1">
              <a:off x="5379297" y="4253231"/>
              <a:ext cx="362371" cy="4236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1020B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 flipV="1">
              <a:off x="5477933" y="4241799"/>
              <a:ext cx="169334" cy="5926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3" name="TextBox 122"/>
          <p:cNvSpPr txBox="1"/>
          <p:nvPr/>
        </p:nvSpPr>
        <p:spPr>
          <a:xfrm>
            <a:off x="6400001" y="3254101"/>
            <a:ext cx="1054593" cy="30777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L2 Cache</a:t>
            </a:r>
            <a:endParaRPr lang="en-US" sz="14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346190" y="2676826"/>
            <a:ext cx="1054593" cy="30777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L1 Cache</a:t>
            </a:r>
            <a:endParaRPr lang="en-US" sz="14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962071" y="3636546"/>
            <a:ext cx="1243921" cy="73866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Memory </a:t>
            </a:r>
          </a:p>
          <a:p>
            <a:pPr algn="ctr"/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(DBMS </a:t>
            </a:r>
          </a:p>
          <a:p>
            <a:pPr algn="ctr"/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Buffer Pool)</a:t>
            </a:r>
            <a:endParaRPr lang="en-US" sz="14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69" name="Group 157"/>
          <p:cNvGrpSpPr/>
          <p:nvPr/>
        </p:nvGrpSpPr>
        <p:grpSpPr>
          <a:xfrm>
            <a:off x="661197" y="3924130"/>
            <a:ext cx="3464416" cy="384048"/>
            <a:chOff x="4954243" y="6182254"/>
            <a:chExt cx="2193967" cy="457567"/>
          </a:xfrm>
        </p:grpSpPr>
        <p:sp>
          <p:nvSpPr>
            <p:cNvPr id="153" name="Rectangle 152"/>
            <p:cNvSpPr/>
            <p:nvPr/>
          </p:nvSpPr>
          <p:spPr bwMode="auto">
            <a:xfrm>
              <a:off x="4954243" y="6182254"/>
              <a:ext cx="2193967" cy="457567"/>
            </a:xfrm>
            <a:prstGeom prst="rect">
              <a:avLst/>
            </a:prstGeom>
            <a:solidFill>
              <a:srgbClr val="D0DBFD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012265" y="6231465"/>
              <a:ext cx="665938" cy="3704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1 … $3000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736165" y="6231465"/>
              <a:ext cx="665938" cy="370413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2 …  $500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428315" y="6231465"/>
              <a:ext cx="665938" cy="370413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3 … $1700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2" name="Group 158"/>
          <p:cNvGrpSpPr/>
          <p:nvPr/>
        </p:nvGrpSpPr>
        <p:grpSpPr>
          <a:xfrm>
            <a:off x="4401230" y="3924120"/>
            <a:ext cx="3536527" cy="384048"/>
            <a:chOff x="4962341" y="6191070"/>
            <a:chExt cx="1983940" cy="384048"/>
          </a:xfrm>
        </p:grpSpPr>
        <p:sp>
          <p:nvSpPr>
            <p:cNvPr id="160" name="Rectangle 159"/>
            <p:cNvSpPr/>
            <p:nvPr/>
          </p:nvSpPr>
          <p:spPr bwMode="auto">
            <a:xfrm>
              <a:off x="4962341" y="6191070"/>
              <a:ext cx="1983940" cy="384048"/>
            </a:xfrm>
            <a:prstGeom prst="rect">
              <a:avLst/>
            </a:prstGeom>
            <a:solidFill>
              <a:srgbClr val="D0DBFD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012265" y="6215967"/>
              <a:ext cx="589910" cy="310896"/>
            </a:xfrm>
            <a:prstGeom prst="rect">
              <a:avLst/>
            </a:prstGeom>
            <a:solidFill>
              <a:srgbClr val="D0DBFD"/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4 … $1500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656690" y="6215967"/>
              <a:ext cx="589910" cy="31089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5 …     $0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6305490" y="6215967"/>
              <a:ext cx="589910" cy="310896"/>
            </a:xfrm>
            <a:prstGeom prst="rect">
              <a:avLst/>
            </a:prstGeom>
            <a:solidFill>
              <a:srgbClr val="FFDFEF"/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6 … $9000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2318440" y="3273873"/>
            <a:ext cx="83067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$3000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301139" y="3273873"/>
            <a:ext cx="731290" cy="307777"/>
          </a:xfrm>
          <a:prstGeom prst="rect">
            <a:avLst/>
          </a:prstGeom>
          <a:solidFill>
            <a:srgbClr val="FFBCF7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$500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350499" y="3273873"/>
            <a:ext cx="830677" cy="307777"/>
          </a:xfrm>
          <a:prstGeom prst="rect">
            <a:avLst/>
          </a:prstGeom>
          <a:solidFill>
            <a:srgbClr val="CCFFCC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$1700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375754" y="3273873"/>
            <a:ext cx="830677" cy="307777"/>
          </a:xfrm>
          <a:prstGeom prst="rect">
            <a:avLst/>
          </a:prstGeom>
          <a:solidFill>
            <a:srgbClr val="D1DBFD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$1500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325200" y="3273873"/>
            <a:ext cx="830677" cy="307777"/>
          </a:xfrm>
          <a:prstGeom prst="rect">
            <a:avLst/>
          </a:prstGeom>
          <a:solidFill>
            <a:srgbClr val="FFFF00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      $0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321691" y="3280223"/>
            <a:ext cx="830677" cy="307777"/>
          </a:xfrm>
          <a:prstGeom prst="rect">
            <a:avLst/>
          </a:prstGeom>
          <a:solidFill>
            <a:srgbClr val="FFDFEF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$9000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359646" y="3273873"/>
            <a:ext cx="830677" cy="307777"/>
          </a:xfrm>
          <a:prstGeom prst="rect">
            <a:avLst/>
          </a:prstGeom>
          <a:solidFill>
            <a:srgbClr val="CCFFCC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$1010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380134" y="3273873"/>
            <a:ext cx="830677" cy="307777"/>
          </a:xfrm>
          <a:prstGeom prst="rect">
            <a:avLst/>
          </a:prstGeom>
          <a:solidFill>
            <a:srgbClr val="FFBCF7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   $50 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20038" y="3258376"/>
            <a:ext cx="830677" cy="307777"/>
          </a:xfrm>
          <a:prstGeom prst="rect">
            <a:avLst/>
          </a:prstGeom>
          <a:solidFill>
            <a:srgbClr val="FFFF00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$1300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73" name="Group 177"/>
          <p:cNvGrpSpPr/>
          <p:nvPr/>
        </p:nvGrpSpPr>
        <p:grpSpPr>
          <a:xfrm>
            <a:off x="661194" y="3934753"/>
            <a:ext cx="3452628" cy="384048"/>
            <a:chOff x="4955116" y="6203949"/>
            <a:chExt cx="2258484" cy="384048"/>
          </a:xfrm>
        </p:grpSpPr>
        <p:sp>
          <p:nvSpPr>
            <p:cNvPr id="179" name="Rectangle 178"/>
            <p:cNvSpPr/>
            <p:nvPr/>
          </p:nvSpPr>
          <p:spPr bwMode="auto">
            <a:xfrm>
              <a:off x="4955116" y="6203949"/>
              <a:ext cx="2258484" cy="384048"/>
            </a:xfrm>
            <a:prstGeom prst="rect">
              <a:avLst/>
            </a:prstGeom>
            <a:solidFill>
              <a:srgbClr val="D0DBFD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012265" y="6244344"/>
              <a:ext cx="687862" cy="307777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7 … $1010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736165" y="6244344"/>
              <a:ext cx="687862" cy="310896"/>
            </a:xfrm>
            <a:prstGeom prst="rect">
              <a:avLst/>
            </a:prstGeom>
            <a:solidFill>
              <a:srgbClr val="FFBCF7"/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8 …    $50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428315" y="6244344"/>
              <a:ext cx="687862" cy="31089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9 … $1300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3330837" y="2696777"/>
            <a:ext cx="83067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$3000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4353296" y="2696777"/>
            <a:ext cx="731290" cy="307777"/>
          </a:xfrm>
          <a:prstGeom prst="rect">
            <a:avLst/>
          </a:prstGeom>
          <a:solidFill>
            <a:srgbClr val="FFBCF7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$500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3332136" y="2696777"/>
            <a:ext cx="830677" cy="307777"/>
          </a:xfrm>
          <a:prstGeom prst="rect">
            <a:avLst/>
          </a:prstGeom>
          <a:solidFill>
            <a:srgbClr val="CCFFCC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$1700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349745" y="2696776"/>
            <a:ext cx="830677" cy="307777"/>
          </a:xfrm>
          <a:prstGeom prst="rect">
            <a:avLst/>
          </a:prstGeom>
          <a:solidFill>
            <a:srgbClr val="D1DBFD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$1500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330839" y="2696778"/>
            <a:ext cx="830677" cy="307777"/>
          </a:xfrm>
          <a:prstGeom prst="rect">
            <a:avLst/>
          </a:prstGeom>
          <a:solidFill>
            <a:srgbClr val="FFFF00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      $0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4352542" y="2687641"/>
            <a:ext cx="830677" cy="307777"/>
          </a:xfrm>
          <a:prstGeom prst="rect">
            <a:avLst/>
          </a:prstGeom>
          <a:solidFill>
            <a:srgbClr val="FFDFEF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$9000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324489" y="2696777"/>
            <a:ext cx="830677" cy="307777"/>
          </a:xfrm>
          <a:prstGeom prst="rect">
            <a:avLst/>
          </a:prstGeom>
          <a:solidFill>
            <a:srgbClr val="CCFFCC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$1010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349753" y="2687628"/>
            <a:ext cx="830677" cy="307777"/>
          </a:xfrm>
          <a:prstGeom prst="rect">
            <a:avLst/>
          </a:prstGeom>
          <a:solidFill>
            <a:srgbClr val="FFBCF7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   $50 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357459" y="2690426"/>
            <a:ext cx="830677" cy="307777"/>
          </a:xfrm>
          <a:prstGeom prst="rect">
            <a:avLst/>
          </a:prstGeom>
          <a:solidFill>
            <a:srgbClr val="FFFF00"/>
          </a:solidFill>
          <a:ln>
            <a:solidFill>
              <a:srgbClr val="01020B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.. $1300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cxnSp>
        <p:nvCxnSpPr>
          <p:cNvPr id="196" name="Straight Connector 195"/>
          <p:cNvCxnSpPr>
            <a:stCxn id="113" idx="0"/>
            <a:endCxn id="113" idx="2"/>
          </p:cNvCxnSpPr>
          <p:nvPr/>
        </p:nvCxnSpPr>
        <p:spPr bwMode="auto">
          <a:xfrm rot="16200000" flipH="1">
            <a:off x="4072485" y="4113189"/>
            <a:ext cx="45398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4" name="Group 113"/>
          <p:cNvGrpSpPr/>
          <p:nvPr/>
        </p:nvGrpSpPr>
        <p:grpSpPr>
          <a:xfrm>
            <a:off x="4178387" y="3038852"/>
            <a:ext cx="169334" cy="227330"/>
            <a:chOff x="5477933" y="4074163"/>
            <a:chExt cx="169334" cy="362371"/>
          </a:xfrm>
        </p:grpSpPr>
        <p:cxnSp>
          <p:nvCxnSpPr>
            <p:cNvPr id="198" name="Straight Connector 197"/>
            <p:cNvCxnSpPr/>
            <p:nvPr/>
          </p:nvCxnSpPr>
          <p:spPr bwMode="auto">
            <a:xfrm rot="16200000" flipH="1">
              <a:off x="5379297" y="4253231"/>
              <a:ext cx="362371" cy="4236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1020B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10800000" flipV="1">
              <a:off x="5477933" y="4241799"/>
              <a:ext cx="169334" cy="5926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Group 113"/>
          <p:cNvGrpSpPr/>
          <p:nvPr/>
        </p:nvGrpSpPr>
        <p:grpSpPr>
          <a:xfrm>
            <a:off x="4172037" y="4324350"/>
            <a:ext cx="169334" cy="476250"/>
            <a:chOff x="5477933" y="4074163"/>
            <a:chExt cx="169334" cy="362371"/>
          </a:xfrm>
        </p:grpSpPr>
        <p:cxnSp>
          <p:nvCxnSpPr>
            <p:cNvPr id="201" name="Straight Connector 200"/>
            <p:cNvCxnSpPr/>
            <p:nvPr/>
          </p:nvCxnSpPr>
          <p:spPr bwMode="auto">
            <a:xfrm rot="16200000" flipH="1">
              <a:off x="5379297" y="4253231"/>
              <a:ext cx="362371" cy="4236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1020B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02" name="Straight Connector 201"/>
            <p:cNvCxnSpPr/>
            <p:nvPr/>
          </p:nvCxnSpPr>
          <p:spPr bwMode="auto">
            <a:xfrm rot="10800000" flipV="1">
              <a:off x="5477933" y="4241799"/>
              <a:ext cx="169334" cy="5926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3" name="TextBox 202"/>
          <p:cNvSpPr txBox="1"/>
          <p:nvPr/>
        </p:nvSpPr>
        <p:spPr>
          <a:xfrm>
            <a:off x="4460212" y="4497912"/>
            <a:ext cx="105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8K bytes</a:t>
            </a:r>
            <a:endParaRPr lang="en-US" sz="16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172037" y="2956370"/>
            <a:ext cx="105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64 bytes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29" name="TextBox 128"/>
          <p:cNvSpPr txBox="1"/>
          <p:nvPr/>
        </p:nvSpPr>
        <p:spPr>
          <a:xfrm rot="20165852">
            <a:off x="133935" y="288303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adley Hand ITC" pitchFamily="66" charset="0"/>
              </a:rPr>
              <a:t>(Again)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5400000">
            <a:off x="6929638" y="5205463"/>
            <a:ext cx="30175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6965065" y="5689091"/>
            <a:ext cx="301753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endCxn id="141" idx="6"/>
          </p:cNvCxnSpPr>
          <p:nvPr/>
        </p:nvCxnSpPr>
        <p:spPr bwMode="auto">
          <a:xfrm flipV="1">
            <a:off x="4076054" y="1240920"/>
            <a:ext cx="3656517" cy="6343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1020B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>
            <a:off x="8307091" y="1333908"/>
            <a:ext cx="681925" cy="5568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1020B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76" name="Group 163"/>
          <p:cNvGrpSpPr/>
          <p:nvPr/>
        </p:nvGrpSpPr>
        <p:grpSpPr>
          <a:xfrm>
            <a:off x="7873139" y="1122475"/>
            <a:ext cx="511714" cy="272365"/>
            <a:chOff x="6798365" y="445273"/>
            <a:chExt cx="1121134" cy="557903"/>
          </a:xfrm>
          <a:solidFill>
            <a:schemeClr val="bg1"/>
          </a:solidFill>
        </p:grpSpPr>
        <p:sp>
          <p:nvSpPr>
            <p:cNvPr id="165" name="Rectangle 164"/>
            <p:cNvSpPr/>
            <p:nvPr/>
          </p:nvSpPr>
          <p:spPr bwMode="auto">
            <a:xfrm>
              <a:off x="6798365" y="445273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6798365" y="573820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6798365" y="701036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6798365" y="820301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6798365" y="939566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</p:grpSp>
      <p:grpSp>
        <p:nvGrpSpPr>
          <p:cNvPr id="77" name="Group 139"/>
          <p:cNvGrpSpPr/>
          <p:nvPr/>
        </p:nvGrpSpPr>
        <p:grpSpPr>
          <a:xfrm flipH="1">
            <a:off x="7315201" y="976394"/>
            <a:ext cx="960894" cy="604434"/>
            <a:chOff x="2445589" y="2421155"/>
            <a:chExt cx="1349678" cy="847580"/>
          </a:xfrm>
        </p:grpSpPr>
        <p:sp>
          <p:nvSpPr>
            <p:cNvPr id="141" name="Oval 140"/>
            <p:cNvSpPr/>
            <p:nvPr/>
          </p:nvSpPr>
          <p:spPr>
            <a:xfrm>
              <a:off x="2445589" y="2421155"/>
              <a:ext cx="763437" cy="741872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glow" dir="t">
                <a:rot lat="0" lon="0" rev="6600000"/>
              </a:lightRig>
            </a:scene3d>
            <a:sp3d prstMaterial="clear">
              <a:bevelT w="635000" h="6350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2" name="Rounded Rectangle 141"/>
            <p:cNvSpPr/>
            <p:nvPr/>
          </p:nvSpPr>
          <p:spPr bwMode="auto">
            <a:xfrm rot="2082698">
              <a:off x="3091886" y="3126247"/>
              <a:ext cx="703381" cy="142488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0" y="1983783"/>
            <a:ext cx="9144000" cy="4874217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745357" y="2391907"/>
            <a:ext cx="3082759" cy="1323439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Arial"/>
                <a:cs typeface="Arial"/>
              </a:rPr>
              <a:t>Query summary</a:t>
            </a:r>
            <a:r>
              <a:rPr lang="en-US" sz="1600" b="0" dirty="0" smtClean="0">
                <a:solidFill>
                  <a:srgbClr val="C00000"/>
                </a:solidFill>
                <a:latin typeface="Arial"/>
                <a:cs typeface="Arial"/>
              </a:rPr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3 pages read from disk</a:t>
            </a:r>
          </a:p>
          <a:p>
            <a:pPr marL="342900" indent="-342900">
              <a:buFont typeface="Arial"/>
              <a:buChar char="•"/>
            </a:pP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Up to 9 L1 and L2  cache misses  (one per </a:t>
            </a:r>
            <a:r>
              <a:rPr lang="en-US" sz="1600" b="0" dirty="0" err="1" smtClean="0">
                <a:solidFill>
                  <a:srgbClr val="01020B"/>
                </a:solidFill>
                <a:latin typeface="Arial"/>
                <a:cs typeface="Arial"/>
              </a:rPr>
              <a:t>tuple</a:t>
            </a: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)</a:t>
            </a:r>
          </a:p>
          <a:p>
            <a:pPr marL="342900" indent="-342900"/>
            <a:endParaRPr lang="en-US" sz="16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746900" y="3833250"/>
            <a:ext cx="2978643" cy="830997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Arial"/>
                <a:cs typeface="Arial"/>
              </a:rPr>
              <a:t>Don’t forget that</a:t>
            </a:r>
            <a:r>
              <a:rPr lang="en-US" sz="1600" b="0" dirty="0" smtClean="0">
                <a:solidFill>
                  <a:srgbClr val="C00000"/>
                </a:solidFill>
                <a:latin typeface="Arial"/>
                <a:cs typeface="Arial"/>
              </a:rPr>
              <a:t>:</a:t>
            </a:r>
          </a:p>
          <a:p>
            <a:pPr>
              <a:buFontTx/>
              <a:buChar char="-"/>
            </a:pP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  An L2 cache miss can stall the CPU for up to 200 cycles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9" grpId="0" animBg="1"/>
      <p:bldP spid="170" grpId="0" animBg="1"/>
      <p:bldP spid="171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83" grpId="0" animBg="1"/>
      <p:bldP spid="184" grpId="0" animBg="1"/>
      <p:bldP spid="187" grpId="0" animBg="1"/>
      <p:bldP spid="188" grpId="0" animBg="1"/>
      <p:bldP spid="189" grpId="0" animBg="1"/>
      <p:bldP spid="191" grpId="0" animBg="1"/>
      <p:bldP spid="192" grpId="0" animBg="1"/>
      <p:bldP spid="193" grpId="0" animBg="1"/>
      <p:bldP spid="194" grpId="0" animBg="1"/>
      <p:bldP spid="194" grpId="1" animBg="1"/>
      <p:bldP spid="3" grpId="0" animBg="1"/>
      <p:bldP spid="205" grpId="0" animBg="1"/>
      <p:bldP spid="1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7772400" cy="768626"/>
          </a:xfrm>
        </p:spPr>
        <p:txBody>
          <a:bodyPr/>
          <a:lstStyle/>
          <a:p>
            <a:r>
              <a:rPr lang="en-US" dirty="0" smtClean="0"/>
              <a:t>Row Store Design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43" y="1659466"/>
            <a:ext cx="8012191" cy="4240401"/>
          </a:xfrm>
        </p:spPr>
        <p:txBody>
          <a:bodyPr>
            <a:normAutofit/>
          </a:bodyPr>
          <a:lstStyle/>
          <a:p>
            <a:r>
              <a:rPr lang="en-US" dirty="0" smtClean="0"/>
              <a:t>Can incur up to one L2 data cache miss per row processed if row size is greater than the size of the </a:t>
            </a:r>
            <a:r>
              <a:rPr lang="en-US" smtClean="0"/>
              <a:t>cache line</a:t>
            </a:r>
            <a:endParaRPr lang="en-US" dirty="0" smtClean="0"/>
          </a:p>
          <a:p>
            <a:r>
              <a:rPr lang="en-US" dirty="0" smtClean="0"/>
              <a:t>DBMS transfers </a:t>
            </a:r>
            <a:r>
              <a:rPr lang="en-US" u="sng" dirty="0" smtClean="0"/>
              <a:t>the entire row </a:t>
            </a:r>
            <a:r>
              <a:rPr lang="en-US" dirty="0" smtClean="0"/>
              <a:t>from disk to memory even though the query required just 3 attributes</a:t>
            </a:r>
          </a:p>
          <a:p>
            <a:r>
              <a:rPr lang="en-US" dirty="0" smtClean="0"/>
              <a:t>Design wastes precious disk bandwidth for read intensive workloads  </a:t>
            </a:r>
          </a:p>
          <a:p>
            <a:pPr lvl="1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Don’t forget 10,000X  vs. 65X</a:t>
            </a:r>
          </a:p>
          <a:p>
            <a:r>
              <a:rPr lang="en-US" dirty="0" smtClean="0"/>
              <a:t>Is there an alternative physical organization?</a:t>
            </a:r>
          </a:p>
          <a:p>
            <a:pPr lvl="1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Yes, something called a </a:t>
            </a:r>
            <a:r>
              <a:rPr lang="en-US" sz="2200" u="sng" dirty="0" smtClean="0">
                <a:solidFill>
                  <a:srgbClr val="C00000"/>
                </a:solidFill>
              </a:rPr>
              <a:t>column store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345141" y="564543"/>
            <a:ext cx="675861" cy="557903"/>
            <a:chOff x="6798365" y="445273"/>
            <a:chExt cx="1121134" cy="557903"/>
          </a:xfrm>
        </p:grpSpPr>
        <p:sp>
          <p:nvSpPr>
            <p:cNvPr id="5" name="Rectangle 4"/>
            <p:cNvSpPr/>
            <p:nvPr/>
          </p:nvSpPr>
          <p:spPr bwMode="auto">
            <a:xfrm>
              <a:off x="6798365" y="445273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798365" y="573820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798365" y="701036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98365" y="820301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798365" y="939566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5400000">
            <a:off x="5937971" y="5444993"/>
            <a:ext cx="634108" cy="557903"/>
            <a:chOff x="6798365" y="445273"/>
            <a:chExt cx="1121134" cy="557903"/>
          </a:xfrm>
        </p:grpSpPr>
        <p:sp>
          <p:nvSpPr>
            <p:cNvPr id="12" name="Rectangle 11"/>
            <p:cNvSpPr/>
            <p:nvPr/>
          </p:nvSpPr>
          <p:spPr bwMode="auto">
            <a:xfrm>
              <a:off x="6798365" y="445273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798365" y="573820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798365" y="701036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798365" y="820301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798365" y="939566"/>
              <a:ext cx="1121134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roup 280"/>
          <p:cNvGrpSpPr/>
          <p:nvPr/>
        </p:nvGrpSpPr>
        <p:grpSpPr>
          <a:xfrm>
            <a:off x="1052623" y="1553632"/>
            <a:ext cx="7888177" cy="5166143"/>
            <a:chOff x="1052623" y="1553632"/>
            <a:chExt cx="7888177" cy="5166143"/>
          </a:xfrm>
        </p:grpSpPr>
        <p:grpSp>
          <p:nvGrpSpPr>
            <p:cNvPr id="277" name="Group 276"/>
            <p:cNvGrpSpPr/>
            <p:nvPr/>
          </p:nvGrpSpPr>
          <p:grpSpPr>
            <a:xfrm>
              <a:off x="4363257" y="1553632"/>
              <a:ext cx="4577543" cy="5004537"/>
              <a:chOff x="4363257" y="1553632"/>
              <a:chExt cx="4577543" cy="5004537"/>
            </a:xfrm>
          </p:grpSpPr>
          <p:grpSp>
            <p:nvGrpSpPr>
              <p:cNvPr id="276" name="Group 275"/>
              <p:cNvGrpSpPr/>
              <p:nvPr/>
            </p:nvGrpSpPr>
            <p:grpSpPr>
              <a:xfrm>
                <a:off x="4487915" y="2093655"/>
                <a:ext cx="4429949" cy="4464514"/>
                <a:chOff x="4487915" y="2093655"/>
                <a:chExt cx="4429949" cy="4464514"/>
              </a:xfrm>
            </p:grpSpPr>
            <p:sp>
              <p:nvSpPr>
                <p:cNvPr id="273" name="Rectangle 7"/>
                <p:cNvSpPr>
                  <a:spLocks noChangeArrowheads="1"/>
                </p:cNvSpPr>
                <p:nvPr/>
              </p:nvSpPr>
              <p:spPr bwMode="auto">
                <a:xfrm>
                  <a:off x="4487915" y="2688128"/>
                  <a:ext cx="4427057" cy="3306605"/>
                </a:xfrm>
                <a:prstGeom prst="rect">
                  <a:avLst/>
                </a:prstGeom>
                <a:solidFill>
                  <a:srgbClr val="66FFFF"/>
                </a:solidFill>
                <a:ln w="19050">
                  <a:solidFill>
                    <a:srgbClr val="01020B"/>
                  </a:solidFill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274" name="Oval 8"/>
                <p:cNvSpPr>
                  <a:spLocks noChangeArrowheads="1"/>
                </p:cNvSpPr>
                <p:nvPr/>
              </p:nvSpPr>
              <p:spPr bwMode="auto">
                <a:xfrm>
                  <a:off x="4490807" y="5431297"/>
                  <a:ext cx="4427057" cy="1126872"/>
                </a:xfrm>
                <a:prstGeom prst="ellipse">
                  <a:avLst/>
                </a:prstGeom>
                <a:solidFill>
                  <a:srgbClr val="66FFFF"/>
                </a:solidFill>
                <a:ln w="19050">
                  <a:solidFill>
                    <a:srgbClr val="01020B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275" name="Oval 9"/>
                <p:cNvSpPr>
                  <a:spLocks noChangeArrowheads="1"/>
                </p:cNvSpPr>
                <p:nvPr/>
              </p:nvSpPr>
              <p:spPr bwMode="auto">
                <a:xfrm>
                  <a:off x="4490807" y="2093655"/>
                  <a:ext cx="4427057" cy="1126872"/>
                </a:xfrm>
                <a:prstGeom prst="ellipse">
                  <a:avLst/>
                </a:prstGeom>
                <a:solidFill>
                  <a:srgbClr val="66FFFF"/>
                </a:solidFill>
                <a:ln w="19050">
                  <a:solidFill>
                    <a:srgbClr val="01020B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2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408" name="TextBox 407"/>
              <p:cNvSpPr txBox="1"/>
              <p:nvPr/>
            </p:nvSpPr>
            <p:spPr>
              <a:xfrm>
                <a:off x="4363257" y="1553632"/>
                <a:ext cx="4577543" cy="409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Customers table – one file/attribute</a:t>
                </a:r>
                <a:endParaRPr lang="en-US" sz="200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1052623" y="2623069"/>
              <a:ext cx="3967204" cy="4096706"/>
              <a:chOff x="1052623" y="2633702"/>
              <a:chExt cx="3967204" cy="4096706"/>
            </a:xfrm>
          </p:grpSpPr>
          <p:grpSp>
            <p:nvGrpSpPr>
              <p:cNvPr id="400" name="Group 399"/>
              <p:cNvGrpSpPr/>
              <p:nvPr/>
            </p:nvGrpSpPr>
            <p:grpSpPr>
              <a:xfrm>
                <a:off x="4611933" y="2633702"/>
                <a:ext cx="393283" cy="3012998"/>
                <a:chOff x="4436529" y="889003"/>
                <a:chExt cx="433153" cy="3242725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4490904" y="889003"/>
                  <a:ext cx="324403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sz="140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id</a:t>
                  </a:r>
                  <a:endParaRPr lang="en-US" sz="140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>
                  <a:off x="4436529" y="1227666"/>
                  <a:ext cx="433153" cy="2904062"/>
                  <a:chOff x="4309529" y="2167472"/>
                  <a:chExt cx="433153" cy="2904062"/>
                </a:xfrm>
              </p:grpSpPr>
              <p:sp>
                <p:nvSpPr>
                  <p:cNvPr id="279" name="Rectangle 278"/>
                  <p:cNvSpPr/>
                  <p:nvPr/>
                </p:nvSpPr>
                <p:spPr bwMode="auto">
                  <a:xfrm>
                    <a:off x="4309529" y="2167472"/>
                    <a:ext cx="433153" cy="2904062"/>
                  </a:xfrm>
                  <a:prstGeom prst="rect">
                    <a:avLst/>
                  </a:prstGeom>
                  <a:solidFill>
                    <a:srgbClr val="D1DBFD"/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charset="0"/>
                    </a:endParaRPr>
                  </a:p>
                </p:txBody>
              </p:sp>
              <p:grpSp>
                <p:nvGrpSpPr>
                  <p:cNvPr id="398" name="Group 397"/>
                  <p:cNvGrpSpPr/>
                  <p:nvPr/>
                </p:nvGrpSpPr>
                <p:grpSpPr>
                  <a:xfrm>
                    <a:off x="4363904" y="2243240"/>
                    <a:ext cx="324403" cy="2752527"/>
                    <a:chOff x="4599516" y="2751668"/>
                    <a:chExt cx="324403" cy="2752527"/>
                  </a:xfrm>
                </p:grpSpPr>
                <p:sp>
                  <p:nvSpPr>
                    <p:cNvPr id="100" name="TextBox 99"/>
                    <p:cNvSpPr txBox="1"/>
                    <p:nvPr/>
                  </p:nvSpPr>
                  <p:spPr>
                    <a:xfrm>
                      <a:off x="4599516" y="275166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01" name="TextBox 100"/>
                    <p:cNvSpPr txBox="1"/>
                    <p:nvPr/>
                  </p:nvSpPr>
                  <p:spPr>
                    <a:xfrm>
                      <a:off x="4599516" y="305646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02" name="TextBox 101"/>
                    <p:cNvSpPr txBox="1"/>
                    <p:nvPr/>
                  </p:nvSpPr>
                  <p:spPr>
                    <a:xfrm>
                      <a:off x="4599516" y="336126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03" name="TextBox 102"/>
                    <p:cNvSpPr txBox="1"/>
                    <p:nvPr/>
                  </p:nvSpPr>
                  <p:spPr>
                    <a:xfrm>
                      <a:off x="4599516" y="366606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06" name="TextBox 105"/>
                    <p:cNvSpPr txBox="1"/>
                    <p:nvPr/>
                  </p:nvSpPr>
                  <p:spPr>
                    <a:xfrm>
                      <a:off x="4599516" y="397721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07" name="TextBox 106"/>
                    <p:cNvSpPr txBox="1"/>
                    <p:nvPr/>
                  </p:nvSpPr>
                  <p:spPr>
                    <a:xfrm>
                      <a:off x="4599516" y="428201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08" name="TextBox 107"/>
                    <p:cNvSpPr txBox="1"/>
                    <p:nvPr/>
                  </p:nvSpPr>
                  <p:spPr>
                    <a:xfrm>
                      <a:off x="4599516" y="458681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09" name="TextBox 108"/>
                    <p:cNvSpPr txBox="1"/>
                    <p:nvPr/>
                  </p:nvSpPr>
                  <p:spPr>
                    <a:xfrm>
                      <a:off x="4599516" y="489161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10" name="TextBox 109"/>
                    <p:cNvSpPr txBox="1"/>
                    <p:nvPr/>
                  </p:nvSpPr>
                  <p:spPr>
                    <a:xfrm>
                      <a:off x="4599516" y="5196418"/>
                      <a:ext cx="324403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sp>
            <p:nvSpPr>
              <p:cNvPr id="407" name="TextBox 406"/>
              <p:cNvSpPr txBox="1"/>
              <p:nvPr/>
            </p:nvSpPr>
            <p:spPr>
              <a:xfrm>
                <a:off x="1052623" y="5689763"/>
                <a:ext cx="3967204" cy="104064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Tables are stored “column-wise” with all values from a single column stored in a single file</a:t>
                </a:r>
              </a:p>
              <a:p>
                <a:endParaRPr lang="en-US" sz="2000" b="0" dirty="0" smtClean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2" y="406400"/>
            <a:ext cx="7586724" cy="778934"/>
          </a:xfrm>
        </p:spPr>
        <p:txBody>
          <a:bodyPr/>
          <a:lstStyle/>
          <a:p>
            <a:r>
              <a:rPr lang="en-US" dirty="0" smtClean="0"/>
              <a:t>“Column Store” Table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9842" y="6235939"/>
            <a:ext cx="695325" cy="457200"/>
          </a:xfrm>
        </p:spPr>
        <p:txBody>
          <a:bodyPr/>
          <a:lstStyle/>
          <a:p>
            <a:fld id="{E98DCB10-97A4-405D-8E23-559299D9D18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77333" y="1536700"/>
            <a:ext cx="370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1020B"/>
                </a:solidFill>
                <a:latin typeface="Arial"/>
                <a:cs typeface="Arial"/>
              </a:rPr>
              <a:t>Customers table – user’s view</a:t>
            </a:r>
            <a:endParaRPr lang="en-US" sz="18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740837" y="2007393"/>
            <a:ext cx="3339411" cy="3445927"/>
            <a:chOff x="740831" y="2007393"/>
            <a:chExt cx="3805767" cy="3445927"/>
          </a:xfrm>
        </p:grpSpPr>
        <p:grpSp>
          <p:nvGrpSpPr>
            <p:cNvPr id="201" name="Group 15"/>
            <p:cNvGrpSpPr/>
            <p:nvPr/>
          </p:nvGrpSpPr>
          <p:grpSpPr>
            <a:xfrm>
              <a:off x="753531" y="2007393"/>
              <a:ext cx="3793067" cy="364068"/>
              <a:chOff x="787398" y="2549260"/>
              <a:chExt cx="3793067" cy="364068"/>
            </a:xfrm>
          </p:grpSpPr>
          <p:sp>
            <p:nvSpPr>
              <p:cNvPr id="265" name="TextBox 8"/>
              <p:cNvSpPr txBox="1"/>
              <p:nvPr/>
            </p:nvSpPr>
            <p:spPr>
              <a:xfrm>
                <a:off x="787398" y="2565399"/>
                <a:ext cx="3793067" cy="338554"/>
              </a:xfrm>
              <a:prstGeom prst="rect">
                <a:avLst/>
              </a:prstGeom>
              <a:no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id  Name  Address  City  State  </a:t>
                </a:r>
                <a:r>
                  <a:rPr lang="en-US" sz="1400" b="0" dirty="0" err="1" smtClean="0">
                    <a:solidFill>
                      <a:srgbClr val="01020B"/>
                    </a:solidFill>
                    <a:latin typeface="Arial"/>
                    <a:cs typeface="Arial"/>
                  </a:rPr>
                  <a:t>BalDue</a:t>
                </a:r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  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66" name="Straight Connector 10"/>
              <p:cNvCxnSpPr/>
              <p:nvPr/>
            </p:nvCxnSpPr>
            <p:spPr bwMode="auto">
              <a:xfrm rot="5400000">
                <a:off x="933108" y="2722033"/>
                <a:ext cx="347133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7" name="Straight Connector 11"/>
              <p:cNvCxnSpPr/>
              <p:nvPr/>
            </p:nvCxnSpPr>
            <p:spPr bwMode="auto">
              <a:xfrm rot="5400000">
                <a:off x="2416006" y="2722034"/>
                <a:ext cx="347133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8" name="Straight Connector 12"/>
              <p:cNvCxnSpPr/>
              <p:nvPr/>
            </p:nvCxnSpPr>
            <p:spPr bwMode="auto">
              <a:xfrm rot="5400000">
                <a:off x="2881673" y="2738968"/>
                <a:ext cx="347133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9" name="Straight Connector 13"/>
              <p:cNvCxnSpPr/>
              <p:nvPr/>
            </p:nvCxnSpPr>
            <p:spPr bwMode="auto">
              <a:xfrm rot="5400000">
                <a:off x="1576575" y="2722034"/>
                <a:ext cx="347133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0" name="Straight Connector 14"/>
              <p:cNvCxnSpPr/>
              <p:nvPr/>
            </p:nvCxnSpPr>
            <p:spPr bwMode="auto">
              <a:xfrm rot="5400000">
                <a:off x="3465872" y="2730502"/>
                <a:ext cx="347133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2" name="Group 59"/>
            <p:cNvGrpSpPr/>
            <p:nvPr/>
          </p:nvGrpSpPr>
          <p:grpSpPr>
            <a:xfrm>
              <a:off x="753531" y="2362197"/>
              <a:ext cx="3793067" cy="347133"/>
              <a:chOff x="4343398" y="2590798"/>
              <a:chExt cx="3793067" cy="347133"/>
            </a:xfrm>
          </p:grpSpPr>
          <p:sp>
            <p:nvSpPr>
              <p:cNvPr id="259" name="TextBox 258"/>
              <p:cNvSpPr txBox="1"/>
              <p:nvPr/>
            </p:nvSpPr>
            <p:spPr>
              <a:xfrm>
                <a:off x="4343398" y="2590798"/>
                <a:ext cx="3793067" cy="3385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1   Bob         …         …     …      $3,000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60" name="Straight Connector 259"/>
              <p:cNvCxnSpPr/>
              <p:nvPr/>
            </p:nvCxnSpPr>
            <p:spPr bwMode="auto">
              <a:xfrm rot="5400000">
                <a:off x="4483100" y="2763571"/>
                <a:ext cx="347133" cy="1588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1" name="Straight Connector 260"/>
              <p:cNvCxnSpPr/>
              <p:nvPr/>
            </p:nvCxnSpPr>
            <p:spPr bwMode="auto">
              <a:xfrm rot="5400000">
                <a:off x="5973235" y="2763571"/>
                <a:ext cx="347133" cy="1588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2" name="Straight Connector 261"/>
              <p:cNvCxnSpPr/>
              <p:nvPr/>
            </p:nvCxnSpPr>
            <p:spPr bwMode="auto">
              <a:xfrm rot="5400000">
                <a:off x="6438902" y="2763571"/>
                <a:ext cx="347133" cy="1588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3" name="Straight Connector 262"/>
              <p:cNvCxnSpPr/>
              <p:nvPr/>
            </p:nvCxnSpPr>
            <p:spPr bwMode="auto">
              <a:xfrm rot="5400000">
                <a:off x="5126567" y="2763571"/>
                <a:ext cx="347133" cy="1588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4" name="Straight Connector 263"/>
              <p:cNvCxnSpPr/>
              <p:nvPr/>
            </p:nvCxnSpPr>
            <p:spPr bwMode="auto">
              <a:xfrm rot="5400000">
                <a:off x="7023102" y="2763571"/>
                <a:ext cx="347133" cy="1588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3" name="Group 24"/>
            <p:cNvGrpSpPr/>
            <p:nvPr/>
          </p:nvGrpSpPr>
          <p:grpSpPr>
            <a:xfrm>
              <a:off x="753531" y="2701656"/>
              <a:ext cx="3793067" cy="364068"/>
              <a:chOff x="778932" y="2549260"/>
              <a:chExt cx="3793067" cy="36406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53" name="TextBox 252"/>
              <p:cNvSpPr txBox="1"/>
              <p:nvPr/>
            </p:nvSpPr>
            <p:spPr>
              <a:xfrm>
                <a:off x="778932" y="2556933"/>
                <a:ext cx="3793067" cy="338554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2   Sue         …         …     …         $500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54" name="Straight Connector 253"/>
              <p:cNvCxnSpPr/>
              <p:nvPr/>
            </p:nvCxnSpPr>
            <p:spPr bwMode="auto">
              <a:xfrm rot="5400000">
                <a:off x="918634" y="2722033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5" name="Straight Connector 254"/>
              <p:cNvCxnSpPr/>
              <p:nvPr/>
            </p:nvCxnSpPr>
            <p:spPr bwMode="auto">
              <a:xfrm rot="5400000">
                <a:off x="2408769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6" name="Straight Connector 255"/>
              <p:cNvCxnSpPr/>
              <p:nvPr/>
            </p:nvCxnSpPr>
            <p:spPr bwMode="auto">
              <a:xfrm rot="5400000">
                <a:off x="2874436" y="2738968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7" name="Straight Connector 256"/>
              <p:cNvCxnSpPr/>
              <p:nvPr/>
            </p:nvCxnSpPr>
            <p:spPr bwMode="auto">
              <a:xfrm rot="5400000">
                <a:off x="1562101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8" name="Straight Connector 257"/>
              <p:cNvCxnSpPr/>
              <p:nvPr/>
            </p:nvCxnSpPr>
            <p:spPr bwMode="auto">
              <a:xfrm rot="5400000">
                <a:off x="3458636" y="2730502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4" name="Group 31"/>
            <p:cNvGrpSpPr/>
            <p:nvPr/>
          </p:nvGrpSpPr>
          <p:grpSpPr>
            <a:xfrm>
              <a:off x="753531" y="3040322"/>
              <a:ext cx="3793067" cy="364068"/>
              <a:chOff x="778932" y="2549260"/>
              <a:chExt cx="3793067" cy="364068"/>
            </a:xfrm>
            <a:solidFill>
              <a:srgbClr val="CCFFCC"/>
            </a:solidFill>
          </p:grpSpPr>
          <p:sp>
            <p:nvSpPr>
              <p:cNvPr id="247" name="TextBox 246"/>
              <p:cNvSpPr txBox="1"/>
              <p:nvPr/>
            </p:nvSpPr>
            <p:spPr>
              <a:xfrm>
                <a:off x="778932" y="2556933"/>
                <a:ext cx="3793067" cy="338554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3   Ann         …         …     …      $1,700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48" name="Straight Connector 247"/>
              <p:cNvCxnSpPr/>
              <p:nvPr/>
            </p:nvCxnSpPr>
            <p:spPr bwMode="auto">
              <a:xfrm rot="5400000">
                <a:off x="918634" y="2722033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9" name="Straight Connector 248"/>
              <p:cNvCxnSpPr/>
              <p:nvPr/>
            </p:nvCxnSpPr>
            <p:spPr bwMode="auto">
              <a:xfrm rot="5400000">
                <a:off x="2408769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0" name="Straight Connector 249"/>
              <p:cNvCxnSpPr/>
              <p:nvPr/>
            </p:nvCxnSpPr>
            <p:spPr bwMode="auto">
              <a:xfrm rot="5400000">
                <a:off x="2874436" y="2738968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1" name="Straight Connector 250"/>
              <p:cNvCxnSpPr/>
              <p:nvPr/>
            </p:nvCxnSpPr>
            <p:spPr bwMode="auto">
              <a:xfrm rot="5400000">
                <a:off x="1562101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2" name="Straight Connector 251"/>
              <p:cNvCxnSpPr/>
              <p:nvPr/>
            </p:nvCxnSpPr>
            <p:spPr bwMode="auto">
              <a:xfrm rot="5400000">
                <a:off x="3458636" y="2730502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5" name="Group 38"/>
            <p:cNvGrpSpPr/>
            <p:nvPr/>
          </p:nvGrpSpPr>
          <p:grpSpPr>
            <a:xfrm>
              <a:off x="753531" y="3378986"/>
              <a:ext cx="3793067" cy="364068"/>
              <a:chOff x="778932" y="2549260"/>
              <a:chExt cx="3793067" cy="364068"/>
            </a:xfrm>
            <a:solidFill>
              <a:srgbClr val="D0DBFD"/>
            </a:solidFill>
          </p:grpSpPr>
          <p:sp>
            <p:nvSpPr>
              <p:cNvPr id="241" name="TextBox 240"/>
              <p:cNvSpPr txBox="1"/>
              <p:nvPr/>
            </p:nvSpPr>
            <p:spPr>
              <a:xfrm>
                <a:off x="778932" y="2556933"/>
                <a:ext cx="3793067" cy="338554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4   Jim          …         …     …     $1,500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42" name="Straight Connector 241"/>
              <p:cNvCxnSpPr/>
              <p:nvPr/>
            </p:nvCxnSpPr>
            <p:spPr bwMode="auto">
              <a:xfrm rot="5400000">
                <a:off x="918634" y="2722033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3" name="Straight Connector 242"/>
              <p:cNvCxnSpPr/>
              <p:nvPr/>
            </p:nvCxnSpPr>
            <p:spPr bwMode="auto">
              <a:xfrm rot="5400000">
                <a:off x="2408769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4" name="Straight Connector 243"/>
              <p:cNvCxnSpPr/>
              <p:nvPr/>
            </p:nvCxnSpPr>
            <p:spPr bwMode="auto">
              <a:xfrm rot="5400000">
                <a:off x="2874436" y="2738968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5" name="Straight Connector 244"/>
              <p:cNvCxnSpPr/>
              <p:nvPr/>
            </p:nvCxnSpPr>
            <p:spPr bwMode="auto">
              <a:xfrm rot="5400000">
                <a:off x="1562101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6" name="Straight Connector 245"/>
              <p:cNvCxnSpPr/>
              <p:nvPr/>
            </p:nvCxnSpPr>
            <p:spPr bwMode="auto">
              <a:xfrm rot="5400000">
                <a:off x="3458636" y="2730502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6" name="Group 45"/>
            <p:cNvGrpSpPr/>
            <p:nvPr/>
          </p:nvGrpSpPr>
          <p:grpSpPr>
            <a:xfrm>
              <a:off x="753531" y="3717652"/>
              <a:ext cx="3793067" cy="364068"/>
              <a:chOff x="778932" y="2549260"/>
              <a:chExt cx="3793067" cy="364068"/>
            </a:xfrm>
            <a:solidFill>
              <a:srgbClr val="FFFF00"/>
            </a:solidFill>
          </p:grpSpPr>
          <p:sp>
            <p:nvSpPr>
              <p:cNvPr id="235" name="TextBox 234"/>
              <p:cNvSpPr txBox="1"/>
              <p:nvPr/>
            </p:nvSpPr>
            <p:spPr>
              <a:xfrm>
                <a:off x="778932" y="2556933"/>
                <a:ext cx="3793067" cy="338554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5   Liz          …         …      …            $0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6" name="Straight Connector 235"/>
              <p:cNvCxnSpPr/>
              <p:nvPr/>
            </p:nvCxnSpPr>
            <p:spPr bwMode="auto">
              <a:xfrm rot="5400000">
                <a:off x="918634" y="2722033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7" name="Straight Connector 236"/>
              <p:cNvCxnSpPr/>
              <p:nvPr/>
            </p:nvCxnSpPr>
            <p:spPr bwMode="auto">
              <a:xfrm rot="5400000">
                <a:off x="2408769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8" name="Straight Connector 237"/>
              <p:cNvCxnSpPr/>
              <p:nvPr/>
            </p:nvCxnSpPr>
            <p:spPr bwMode="auto">
              <a:xfrm rot="5400000">
                <a:off x="2874436" y="2738968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9" name="Straight Connector 238"/>
              <p:cNvCxnSpPr/>
              <p:nvPr/>
            </p:nvCxnSpPr>
            <p:spPr bwMode="auto">
              <a:xfrm rot="5400000">
                <a:off x="1562101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0" name="Straight Connector 239"/>
              <p:cNvCxnSpPr/>
              <p:nvPr/>
            </p:nvCxnSpPr>
            <p:spPr bwMode="auto">
              <a:xfrm rot="5400000">
                <a:off x="3458636" y="2730502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7" name="Group 52"/>
            <p:cNvGrpSpPr/>
            <p:nvPr/>
          </p:nvGrpSpPr>
          <p:grpSpPr>
            <a:xfrm>
              <a:off x="753531" y="4063984"/>
              <a:ext cx="3793067" cy="356396"/>
              <a:chOff x="778932" y="2548466"/>
              <a:chExt cx="3793067" cy="356396"/>
            </a:xfrm>
            <a:solidFill>
              <a:srgbClr val="FFDFEF"/>
            </a:solidFill>
          </p:grpSpPr>
          <p:sp>
            <p:nvSpPr>
              <p:cNvPr id="229" name="TextBox 228"/>
              <p:cNvSpPr txBox="1"/>
              <p:nvPr/>
            </p:nvSpPr>
            <p:spPr>
              <a:xfrm>
                <a:off x="778932" y="2548466"/>
                <a:ext cx="3793067" cy="338554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6   Dave      …         …      …      $9,000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0" name="Straight Connector 229"/>
              <p:cNvCxnSpPr/>
              <p:nvPr/>
            </p:nvCxnSpPr>
            <p:spPr bwMode="auto">
              <a:xfrm rot="5400000">
                <a:off x="918634" y="2722033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Straight Connector 230"/>
              <p:cNvCxnSpPr/>
              <p:nvPr/>
            </p:nvCxnSpPr>
            <p:spPr bwMode="auto">
              <a:xfrm rot="5400000">
                <a:off x="2408769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Straight Connector 231"/>
              <p:cNvCxnSpPr/>
              <p:nvPr/>
            </p:nvCxnSpPr>
            <p:spPr bwMode="auto">
              <a:xfrm rot="5400000">
                <a:off x="2874437" y="2726268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 bwMode="auto">
              <a:xfrm rot="5400000">
                <a:off x="1562101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Straight Connector 233"/>
              <p:cNvCxnSpPr/>
              <p:nvPr/>
            </p:nvCxnSpPr>
            <p:spPr bwMode="auto">
              <a:xfrm rot="5400000">
                <a:off x="3458636" y="2730502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8" name="Group 132"/>
            <p:cNvGrpSpPr/>
            <p:nvPr/>
          </p:nvGrpSpPr>
          <p:grpSpPr>
            <a:xfrm>
              <a:off x="747181" y="4399222"/>
              <a:ext cx="3793067" cy="364068"/>
              <a:chOff x="778932" y="2549260"/>
              <a:chExt cx="3793067" cy="364068"/>
            </a:xfrm>
            <a:solidFill>
              <a:srgbClr val="CCFFCC"/>
            </a:solidFill>
          </p:grpSpPr>
          <p:sp>
            <p:nvSpPr>
              <p:cNvPr id="223" name="TextBox 222"/>
              <p:cNvSpPr txBox="1"/>
              <p:nvPr/>
            </p:nvSpPr>
            <p:spPr>
              <a:xfrm>
                <a:off x="778932" y="2556933"/>
                <a:ext cx="3793067" cy="338554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7   Sue        …         …      …      $1,010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24" name="Straight Connector 223"/>
              <p:cNvCxnSpPr/>
              <p:nvPr/>
            </p:nvCxnSpPr>
            <p:spPr bwMode="auto">
              <a:xfrm rot="5400000">
                <a:off x="918634" y="2722033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Straight Connector 224"/>
              <p:cNvCxnSpPr/>
              <p:nvPr/>
            </p:nvCxnSpPr>
            <p:spPr bwMode="auto">
              <a:xfrm rot="5400000">
                <a:off x="2408769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Straight Connector 225"/>
              <p:cNvCxnSpPr/>
              <p:nvPr/>
            </p:nvCxnSpPr>
            <p:spPr bwMode="auto">
              <a:xfrm rot="5400000">
                <a:off x="2874436" y="2738968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Straight Connector 226"/>
              <p:cNvCxnSpPr/>
              <p:nvPr/>
            </p:nvCxnSpPr>
            <p:spPr bwMode="auto">
              <a:xfrm rot="5400000">
                <a:off x="1562101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Straight Connector 227"/>
              <p:cNvCxnSpPr/>
              <p:nvPr/>
            </p:nvCxnSpPr>
            <p:spPr bwMode="auto">
              <a:xfrm rot="5400000">
                <a:off x="3458636" y="2730502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9" name="Group 146"/>
            <p:cNvGrpSpPr/>
            <p:nvPr/>
          </p:nvGrpSpPr>
          <p:grpSpPr>
            <a:xfrm>
              <a:off x="747181" y="4740006"/>
              <a:ext cx="3793067" cy="364068"/>
              <a:chOff x="778932" y="2549260"/>
              <a:chExt cx="3793067" cy="364068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17" name="TextBox 216"/>
              <p:cNvSpPr txBox="1"/>
              <p:nvPr/>
            </p:nvSpPr>
            <p:spPr>
              <a:xfrm>
                <a:off x="778932" y="2556933"/>
                <a:ext cx="3793067" cy="338554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8   Bob        …         …      …           $50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18" name="Straight Connector 217"/>
              <p:cNvCxnSpPr/>
              <p:nvPr/>
            </p:nvCxnSpPr>
            <p:spPr bwMode="auto">
              <a:xfrm rot="5400000">
                <a:off x="918634" y="2722033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9" name="Straight Connector 218"/>
              <p:cNvCxnSpPr/>
              <p:nvPr/>
            </p:nvCxnSpPr>
            <p:spPr bwMode="auto">
              <a:xfrm rot="5400000">
                <a:off x="2408769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0" name="Straight Connector 219"/>
              <p:cNvCxnSpPr/>
              <p:nvPr/>
            </p:nvCxnSpPr>
            <p:spPr bwMode="auto">
              <a:xfrm rot="5400000">
                <a:off x="2874436" y="2738968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1" name="Straight Connector 220"/>
              <p:cNvCxnSpPr/>
              <p:nvPr/>
            </p:nvCxnSpPr>
            <p:spPr bwMode="auto">
              <a:xfrm rot="5400000">
                <a:off x="1562101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2" name="Straight Connector 221"/>
              <p:cNvCxnSpPr/>
              <p:nvPr/>
            </p:nvCxnSpPr>
            <p:spPr bwMode="auto">
              <a:xfrm rot="5400000">
                <a:off x="3458636" y="2730502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0" name="Group 153"/>
            <p:cNvGrpSpPr/>
            <p:nvPr/>
          </p:nvGrpSpPr>
          <p:grpSpPr>
            <a:xfrm>
              <a:off x="740831" y="5089252"/>
              <a:ext cx="3793067" cy="364068"/>
              <a:chOff x="778932" y="2549260"/>
              <a:chExt cx="3793067" cy="364068"/>
            </a:xfrm>
            <a:solidFill>
              <a:srgbClr val="FFFF00"/>
            </a:solidFill>
          </p:grpSpPr>
          <p:sp>
            <p:nvSpPr>
              <p:cNvPr id="211" name="TextBox 210"/>
              <p:cNvSpPr txBox="1"/>
              <p:nvPr/>
            </p:nvSpPr>
            <p:spPr>
              <a:xfrm>
                <a:off x="778932" y="2556933"/>
                <a:ext cx="3793067" cy="338554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no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9   Jim         …         …      …      $1,300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12" name="Straight Connector 211"/>
              <p:cNvCxnSpPr/>
              <p:nvPr/>
            </p:nvCxnSpPr>
            <p:spPr bwMode="auto">
              <a:xfrm rot="5400000">
                <a:off x="918634" y="2722033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rot="5400000">
                <a:off x="2408769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rot="5400000">
                <a:off x="2874436" y="2738968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5" name="Straight Connector 214"/>
              <p:cNvCxnSpPr/>
              <p:nvPr/>
            </p:nvCxnSpPr>
            <p:spPr bwMode="auto">
              <a:xfrm rot="5400000">
                <a:off x="1562101" y="2722034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6" name="Straight Connector 215"/>
              <p:cNvCxnSpPr/>
              <p:nvPr/>
            </p:nvCxnSpPr>
            <p:spPr bwMode="auto">
              <a:xfrm rot="5400000">
                <a:off x="3458636" y="2730502"/>
                <a:ext cx="347133" cy="1588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05" name="Group 404"/>
          <p:cNvGrpSpPr/>
          <p:nvPr/>
        </p:nvGrpSpPr>
        <p:grpSpPr>
          <a:xfrm>
            <a:off x="8040492" y="2633702"/>
            <a:ext cx="753357" cy="3162474"/>
            <a:chOff x="8212668" y="889003"/>
            <a:chExt cx="829731" cy="3403598"/>
          </a:xfrm>
        </p:grpSpPr>
        <p:sp>
          <p:nvSpPr>
            <p:cNvPr id="125" name="TextBox 124"/>
            <p:cNvSpPr txBox="1"/>
            <p:nvPr/>
          </p:nvSpPr>
          <p:spPr>
            <a:xfrm>
              <a:off x="8279807" y="889003"/>
              <a:ext cx="6954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400" dirty="0" err="1" smtClean="0">
                  <a:latin typeface="Arial"/>
                  <a:cs typeface="Arial"/>
                </a:rPr>
                <a:t>BalDue</a:t>
              </a:r>
              <a:endParaRPr lang="en-US" sz="1400" dirty="0">
                <a:latin typeface="Arial"/>
                <a:cs typeface="Arial"/>
              </a:endParaRPr>
            </a:p>
          </p:txBody>
        </p:sp>
        <p:grpSp>
          <p:nvGrpSpPr>
            <p:cNvPr id="361" name="Group 360"/>
            <p:cNvGrpSpPr/>
            <p:nvPr/>
          </p:nvGrpSpPr>
          <p:grpSpPr>
            <a:xfrm>
              <a:off x="8212668" y="1227666"/>
              <a:ext cx="829731" cy="3064935"/>
              <a:chOff x="8212668" y="1227666"/>
              <a:chExt cx="829731" cy="3064935"/>
            </a:xfrm>
          </p:grpSpPr>
          <p:grpSp>
            <p:nvGrpSpPr>
              <p:cNvPr id="320" name="Group 319"/>
              <p:cNvGrpSpPr/>
              <p:nvPr/>
            </p:nvGrpSpPr>
            <p:grpSpPr>
              <a:xfrm>
                <a:off x="8212668" y="1227666"/>
                <a:ext cx="829731" cy="1363133"/>
                <a:chOff x="8212668" y="1227666"/>
                <a:chExt cx="829731" cy="1363133"/>
              </a:xfrm>
            </p:grpSpPr>
            <p:sp>
              <p:nvSpPr>
                <p:cNvPr id="280" name="Rectangle 279"/>
                <p:cNvSpPr/>
                <p:nvPr/>
              </p:nvSpPr>
              <p:spPr bwMode="auto">
                <a:xfrm>
                  <a:off x="8212668" y="1227666"/>
                  <a:ext cx="829731" cy="1363133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8279807" y="1306612"/>
                  <a:ext cx="695452" cy="307777"/>
                </a:xfrm>
                <a:prstGeom prst="rect">
                  <a:avLst/>
                </a:prstGeom>
                <a:solidFill>
                  <a:srgbClr val="FFBCF7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r"/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$3,000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8279807" y="1611412"/>
                  <a:ext cx="695452" cy="307777"/>
                </a:xfrm>
                <a:prstGeom prst="rect">
                  <a:avLst/>
                </a:prstGeom>
                <a:solidFill>
                  <a:srgbClr val="FFBCF7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r"/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$500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8279807" y="1916212"/>
                  <a:ext cx="695452" cy="307777"/>
                </a:xfrm>
                <a:prstGeom prst="rect">
                  <a:avLst/>
                </a:prstGeom>
                <a:solidFill>
                  <a:srgbClr val="FFBCF7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r"/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$1,700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8279807" y="2221012"/>
                  <a:ext cx="695452" cy="307777"/>
                </a:xfrm>
                <a:prstGeom prst="rect">
                  <a:avLst/>
                </a:prstGeom>
                <a:solidFill>
                  <a:srgbClr val="FFBCF7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r"/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$1,500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8212668" y="2641601"/>
                <a:ext cx="829731" cy="1651000"/>
                <a:chOff x="7924801" y="5046134"/>
                <a:chExt cx="829731" cy="1651000"/>
              </a:xfrm>
            </p:grpSpPr>
            <p:sp>
              <p:nvSpPr>
                <p:cNvPr id="294" name="Rectangle 293"/>
                <p:cNvSpPr/>
                <p:nvPr/>
              </p:nvSpPr>
              <p:spPr bwMode="auto">
                <a:xfrm>
                  <a:off x="7924801" y="5046134"/>
                  <a:ext cx="829731" cy="1651000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282" name="Group 281"/>
                <p:cNvGrpSpPr/>
                <p:nvPr/>
              </p:nvGrpSpPr>
              <p:grpSpPr>
                <a:xfrm>
                  <a:off x="7992535" y="5111754"/>
                  <a:ext cx="695452" cy="1526977"/>
                  <a:chOff x="8034869" y="3977218"/>
                  <a:chExt cx="695452" cy="1526977"/>
                </a:xfrm>
              </p:grpSpPr>
              <p:sp>
                <p:nvSpPr>
                  <p:cNvPr id="130" name="TextBox 129"/>
                  <p:cNvSpPr txBox="1"/>
                  <p:nvPr/>
                </p:nvSpPr>
                <p:spPr>
                  <a:xfrm>
                    <a:off x="8034869" y="3977218"/>
                    <a:ext cx="695452" cy="307777"/>
                  </a:xfrm>
                  <a:prstGeom prst="rect">
                    <a:avLst/>
                  </a:prstGeom>
                  <a:solidFill>
                    <a:srgbClr val="FFBCF7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$0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131" name="TextBox 130"/>
                  <p:cNvSpPr txBox="1"/>
                  <p:nvPr/>
                </p:nvSpPr>
                <p:spPr>
                  <a:xfrm>
                    <a:off x="8034869" y="4282018"/>
                    <a:ext cx="695452" cy="307777"/>
                  </a:xfrm>
                  <a:prstGeom prst="rect">
                    <a:avLst/>
                  </a:prstGeom>
                  <a:solidFill>
                    <a:srgbClr val="FFBCF7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$9,000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8034869" y="4586818"/>
                    <a:ext cx="695452" cy="307777"/>
                  </a:xfrm>
                  <a:prstGeom prst="rect">
                    <a:avLst/>
                  </a:prstGeom>
                  <a:solidFill>
                    <a:srgbClr val="FFBCF7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$1,010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8034869" y="4891618"/>
                    <a:ext cx="695452" cy="307777"/>
                  </a:xfrm>
                  <a:prstGeom prst="rect">
                    <a:avLst/>
                  </a:prstGeom>
                  <a:solidFill>
                    <a:srgbClr val="FFBCF7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$50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140" name="TextBox 139"/>
                  <p:cNvSpPr txBox="1"/>
                  <p:nvPr/>
                </p:nvSpPr>
                <p:spPr>
                  <a:xfrm>
                    <a:off x="8034869" y="5196418"/>
                    <a:ext cx="695452" cy="307777"/>
                  </a:xfrm>
                  <a:prstGeom prst="rect">
                    <a:avLst/>
                  </a:prstGeom>
                  <a:solidFill>
                    <a:srgbClr val="FFBCF7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$1,300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404" name="Group 403"/>
          <p:cNvGrpSpPr/>
          <p:nvPr/>
        </p:nvGrpSpPr>
        <p:grpSpPr>
          <a:xfrm>
            <a:off x="7311793" y="2633702"/>
            <a:ext cx="678636" cy="3220057"/>
            <a:chOff x="7410095" y="889003"/>
            <a:chExt cx="747435" cy="3465572"/>
          </a:xfrm>
        </p:grpSpPr>
        <p:sp>
          <p:nvSpPr>
            <p:cNvPr id="180" name="TextBox 179"/>
            <p:cNvSpPr txBox="1"/>
            <p:nvPr/>
          </p:nvSpPr>
          <p:spPr>
            <a:xfrm>
              <a:off x="7466312" y="889003"/>
              <a:ext cx="6350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rgbClr val="01020B"/>
                  </a:solidFill>
                  <a:latin typeface="Arial"/>
                  <a:cs typeface="Arial"/>
                </a:rPr>
                <a:t>State</a:t>
              </a:r>
              <a:endParaRPr lang="en-US" sz="14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grpSp>
          <p:nvGrpSpPr>
            <p:cNvPr id="360" name="Group 359"/>
            <p:cNvGrpSpPr/>
            <p:nvPr/>
          </p:nvGrpSpPr>
          <p:grpSpPr>
            <a:xfrm>
              <a:off x="7410095" y="1227666"/>
              <a:ext cx="747435" cy="3126909"/>
              <a:chOff x="7399868" y="1227667"/>
              <a:chExt cx="747435" cy="3126909"/>
            </a:xfrm>
          </p:grpSpPr>
          <p:grpSp>
            <p:nvGrpSpPr>
              <p:cNvPr id="303" name="Group 302"/>
              <p:cNvGrpSpPr/>
              <p:nvPr/>
            </p:nvGrpSpPr>
            <p:grpSpPr>
              <a:xfrm>
                <a:off x="7399868" y="3344334"/>
                <a:ext cx="747435" cy="1010242"/>
                <a:chOff x="6570135" y="414867"/>
                <a:chExt cx="747435" cy="1010242"/>
              </a:xfrm>
            </p:grpSpPr>
            <p:sp>
              <p:nvSpPr>
                <p:cNvPr id="302" name="Rectangle 301"/>
                <p:cNvSpPr/>
                <p:nvPr/>
              </p:nvSpPr>
              <p:spPr bwMode="auto">
                <a:xfrm>
                  <a:off x="6570135" y="414867"/>
                  <a:ext cx="747435" cy="1010242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298" name="Group 297"/>
                <p:cNvGrpSpPr/>
                <p:nvPr/>
              </p:nvGrpSpPr>
              <p:grpSpPr>
                <a:xfrm>
                  <a:off x="6626352" y="452158"/>
                  <a:ext cx="635001" cy="935659"/>
                  <a:chOff x="7288017" y="4917033"/>
                  <a:chExt cx="635001" cy="917373"/>
                </a:xfrm>
              </p:grpSpPr>
              <p:sp>
                <p:nvSpPr>
                  <p:cNvPr id="189" name="TextBox 188"/>
                  <p:cNvSpPr txBox="1"/>
                  <p:nvPr/>
                </p:nvSpPr>
                <p:spPr>
                  <a:xfrm>
                    <a:off x="7288018" y="4917033"/>
                    <a:ext cx="635000" cy="307777"/>
                  </a:xfrm>
                  <a:prstGeom prst="rect">
                    <a:avLst/>
                  </a:prstGeom>
                  <a:solidFill>
                    <a:srgbClr val="7AEBF4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grpSp>
                <p:nvGrpSpPr>
                  <p:cNvPr id="286" name="Group 285"/>
                  <p:cNvGrpSpPr/>
                  <p:nvPr/>
                </p:nvGrpSpPr>
                <p:grpSpPr>
                  <a:xfrm>
                    <a:off x="7288017" y="5221831"/>
                    <a:ext cx="635000" cy="612575"/>
                    <a:chOff x="7288017" y="4891618"/>
                    <a:chExt cx="635000" cy="612575"/>
                  </a:xfrm>
                </p:grpSpPr>
                <p:sp>
                  <p:nvSpPr>
                    <p:cNvPr id="190" name="TextBox 189"/>
                    <p:cNvSpPr txBox="1"/>
                    <p:nvPr/>
                  </p:nvSpPr>
                  <p:spPr>
                    <a:xfrm>
                      <a:off x="7288017" y="4891618"/>
                      <a:ext cx="635000" cy="307777"/>
                    </a:xfrm>
                    <a:prstGeom prst="rect">
                      <a:avLst/>
                    </a:prstGeom>
                    <a:solidFill>
                      <a:srgbClr val="7AEBF4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</a:t>
                      </a:r>
                      <a:endParaRPr lang="en-US" sz="16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7288017" y="5196416"/>
                      <a:ext cx="635000" cy="307777"/>
                    </a:xfrm>
                    <a:prstGeom prst="rect">
                      <a:avLst/>
                    </a:prstGeom>
                    <a:solidFill>
                      <a:srgbClr val="7AEBF4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</a:t>
                      </a:r>
                      <a:endParaRPr lang="en-US" sz="16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04" name="Group 303"/>
              <p:cNvGrpSpPr/>
              <p:nvPr/>
            </p:nvGrpSpPr>
            <p:grpSpPr>
              <a:xfrm>
                <a:off x="7399868" y="1227667"/>
                <a:ext cx="747435" cy="1010242"/>
                <a:chOff x="6570135" y="414867"/>
                <a:chExt cx="747435" cy="1010242"/>
              </a:xfrm>
            </p:grpSpPr>
            <p:sp>
              <p:nvSpPr>
                <p:cNvPr id="305" name="Rectangle 304"/>
                <p:cNvSpPr/>
                <p:nvPr/>
              </p:nvSpPr>
              <p:spPr bwMode="auto">
                <a:xfrm>
                  <a:off x="6570135" y="414867"/>
                  <a:ext cx="747435" cy="1010242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06" name="Group 297"/>
                <p:cNvGrpSpPr/>
                <p:nvPr/>
              </p:nvGrpSpPr>
              <p:grpSpPr>
                <a:xfrm>
                  <a:off x="6626352" y="452154"/>
                  <a:ext cx="635001" cy="935658"/>
                  <a:chOff x="7288017" y="4917033"/>
                  <a:chExt cx="635001" cy="917373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7288018" y="4917033"/>
                    <a:ext cx="635000" cy="307777"/>
                  </a:xfrm>
                  <a:prstGeom prst="rect">
                    <a:avLst/>
                  </a:prstGeom>
                  <a:solidFill>
                    <a:srgbClr val="7AEBF4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grpSp>
                <p:nvGrpSpPr>
                  <p:cNvPr id="308" name="Group 285"/>
                  <p:cNvGrpSpPr/>
                  <p:nvPr/>
                </p:nvGrpSpPr>
                <p:grpSpPr>
                  <a:xfrm>
                    <a:off x="7288017" y="5221831"/>
                    <a:ext cx="635000" cy="612575"/>
                    <a:chOff x="7288017" y="4891618"/>
                    <a:chExt cx="635000" cy="612575"/>
                  </a:xfrm>
                </p:grpSpPr>
                <p:sp>
                  <p:nvSpPr>
                    <p:cNvPr id="309" name="TextBox 308"/>
                    <p:cNvSpPr txBox="1"/>
                    <p:nvPr/>
                  </p:nvSpPr>
                  <p:spPr>
                    <a:xfrm>
                      <a:off x="7288017" y="4891618"/>
                      <a:ext cx="635000" cy="307777"/>
                    </a:xfrm>
                    <a:prstGeom prst="rect">
                      <a:avLst/>
                    </a:prstGeom>
                    <a:solidFill>
                      <a:srgbClr val="7AEBF4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</a:t>
                      </a:r>
                      <a:endParaRPr lang="en-US" sz="16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10" name="TextBox 309"/>
                    <p:cNvSpPr txBox="1"/>
                    <p:nvPr/>
                  </p:nvSpPr>
                  <p:spPr>
                    <a:xfrm>
                      <a:off x="7288017" y="5196416"/>
                      <a:ext cx="635000" cy="307777"/>
                    </a:xfrm>
                    <a:prstGeom prst="rect">
                      <a:avLst/>
                    </a:prstGeom>
                    <a:solidFill>
                      <a:srgbClr val="7AEBF4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</a:t>
                      </a:r>
                      <a:endParaRPr lang="en-US" sz="16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11" name="Group 310"/>
              <p:cNvGrpSpPr/>
              <p:nvPr/>
            </p:nvGrpSpPr>
            <p:grpSpPr>
              <a:xfrm>
                <a:off x="7399868" y="2286001"/>
                <a:ext cx="747435" cy="1010242"/>
                <a:chOff x="6570135" y="414867"/>
                <a:chExt cx="747435" cy="1010242"/>
              </a:xfrm>
            </p:grpSpPr>
            <p:sp>
              <p:nvSpPr>
                <p:cNvPr id="312" name="Rectangle 311"/>
                <p:cNvSpPr/>
                <p:nvPr/>
              </p:nvSpPr>
              <p:spPr bwMode="auto">
                <a:xfrm>
                  <a:off x="6570135" y="414867"/>
                  <a:ext cx="747435" cy="1010242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13" name="Group 297"/>
                <p:cNvGrpSpPr/>
                <p:nvPr/>
              </p:nvGrpSpPr>
              <p:grpSpPr>
                <a:xfrm>
                  <a:off x="6626352" y="452154"/>
                  <a:ext cx="635001" cy="935658"/>
                  <a:chOff x="7288017" y="4917033"/>
                  <a:chExt cx="635001" cy="917373"/>
                </a:xfrm>
              </p:grpSpPr>
              <p:sp>
                <p:nvSpPr>
                  <p:cNvPr id="314" name="TextBox 313"/>
                  <p:cNvSpPr txBox="1"/>
                  <p:nvPr/>
                </p:nvSpPr>
                <p:spPr>
                  <a:xfrm>
                    <a:off x="7288018" y="4917033"/>
                    <a:ext cx="635000" cy="307777"/>
                  </a:xfrm>
                  <a:prstGeom prst="rect">
                    <a:avLst/>
                  </a:prstGeom>
                  <a:solidFill>
                    <a:srgbClr val="7AEBF4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grpSp>
                <p:nvGrpSpPr>
                  <p:cNvPr id="315" name="Group 285"/>
                  <p:cNvGrpSpPr/>
                  <p:nvPr/>
                </p:nvGrpSpPr>
                <p:grpSpPr>
                  <a:xfrm>
                    <a:off x="7288017" y="5221831"/>
                    <a:ext cx="635000" cy="612575"/>
                    <a:chOff x="7288017" y="4891618"/>
                    <a:chExt cx="635000" cy="612575"/>
                  </a:xfrm>
                </p:grpSpPr>
                <p:sp>
                  <p:nvSpPr>
                    <p:cNvPr id="316" name="TextBox 315"/>
                    <p:cNvSpPr txBox="1"/>
                    <p:nvPr/>
                  </p:nvSpPr>
                  <p:spPr>
                    <a:xfrm>
                      <a:off x="7288017" y="4891618"/>
                      <a:ext cx="635000" cy="307777"/>
                    </a:xfrm>
                    <a:prstGeom prst="rect">
                      <a:avLst/>
                    </a:prstGeom>
                    <a:solidFill>
                      <a:srgbClr val="7AEBF4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</a:t>
                      </a:r>
                      <a:endParaRPr lang="en-US" sz="16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317" name="TextBox 316"/>
                    <p:cNvSpPr txBox="1"/>
                    <p:nvPr/>
                  </p:nvSpPr>
                  <p:spPr>
                    <a:xfrm>
                      <a:off x="7288017" y="5196416"/>
                      <a:ext cx="635000" cy="307777"/>
                    </a:xfrm>
                    <a:prstGeom prst="rect">
                      <a:avLst/>
                    </a:prstGeom>
                    <a:solidFill>
                      <a:srgbClr val="7AEBF4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noAutofit/>
                    </a:bodyPr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</a:t>
                      </a:r>
                      <a:endParaRPr lang="en-US" sz="16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403" name="Group 402"/>
          <p:cNvGrpSpPr/>
          <p:nvPr/>
        </p:nvGrpSpPr>
        <p:grpSpPr>
          <a:xfrm>
            <a:off x="6585245" y="2633702"/>
            <a:ext cx="676486" cy="3823288"/>
            <a:chOff x="6609891" y="889003"/>
            <a:chExt cx="745067" cy="4114796"/>
          </a:xfrm>
        </p:grpSpPr>
        <p:sp>
          <p:nvSpPr>
            <p:cNvPr id="170" name="TextBox 169"/>
            <p:cNvSpPr txBox="1"/>
            <p:nvPr/>
          </p:nvSpPr>
          <p:spPr>
            <a:xfrm>
              <a:off x="6675846" y="889003"/>
              <a:ext cx="61315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rgbClr val="01020B"/>
                  </a:solidFill>
                  <a:latin typeface="Arial"/>
                  <a:cs typeface="Arial"/>
                </a:rPr>
                <a:t>City</a:t>
              </a:r>
              <a:endParaRPr lang="en-US" sz="14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grpSp>
          <p:nvGrpSpPr>
            <p:cNvPr id="359" name="Group 358"/>
            <p:cNvGrpSpPr/>
            <p:nvPr/>
          </p:nvGrpSpPr>
          <p:grpSpPr>
            <a:xfrm>
              <a:off x="6609891" y="1227666"/>
              <a:ext cx="745067" cy="3776133"/>
              <a:chOff x="6489699" y="1227667"/>
              <a:chExt cx="745067" cy="3776133"/>
            </a:xfrm>
          </p:grpSpPr>
          <p:grpSp>
            <p:nvGrpSpPr>
              <p:cNvPr id="353" name="Group 352"/>
              <p:cNvGrpSpPr/>
              <p:nvPr/>
            </p:nvGrpSpPr>
            <p:grpSpPr>
              <a:xfrm>
                <a:off x="6489699" y="4284134"/>
                <a:ext cx="745067" cy="719666"/>
                <a:chOff x="7035799" y="5190067"/>
                <a:chExt cx="745067" cy="719666"/>
              </a:xfrm>
            </p:grpSpPr>
            <p:sp>
              <p:nvSpPr>
                <p:cNvPr id="301" name="Rectangle 300"/>
                <p:cNvSpPr/>
                <p:nvPr/>
              </p:nvSpPr>
              <p:spPr bwMode="auto">
                <a:xfrm>
                  <a:off x="7035799" y="5190067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7101754" y="5238752"/>
                  <a:ext cx="613156" cy="307777"/>
                </a:xfrm>
                <a:prstGeom prst="rect">
                  <a:avLst/>
                </a:prstGeom>
                <a:solidFill>
                  <a:srgbClr val="CDFFFF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ctr"/>
                  <a:r>
                    <a:rPr lang="en-US" sz="16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…</a:t>
                  </a:r>
                  <a:endParaRPr lang="en-US" sz="16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33" name="Group 332"/>
              <p:cNvGrpSpPr/>
              <p:nvPr/>
            </p:nvGrpSpPr>
            <p:grpSpPr>
              <a:xfrm>
                <a:off x="6489699" y="2755901"/>
                <a:ext cx="745067" cy="719666"/>
                <a:chOff x="6730999" y="4504267"/>
                <a:chExt cx="745067" cy="719666"/>
              </a:xfrm>
            </p:grpSpPr>
            <p:sp>
              <p:nvSpPr>
                <p:cNvPr id="334" name="Rectangle 333"/>
                <p:cNvSpPr/>
                <p:nvPr/>
              </p:nvSpPr>
              <p:spPr bwMode="auto">
                <a:xfrm>
                  <a:off x="6730999" y="4504267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35" name="Group 321"/>
                <p:cNvGrpSpPr/>
                <p:nvPr/>
              </p:nvGrpSpPr>
              <p:grpSpPr>
                <a:xfrm>
                  <a:off x="6796954" y="4552952"/>
                  <a:ext cx="613156" cy="612577"/>
                  <a:chOff x="6579940" y="3249085"/>
                  <a:chExt cx="613156" cy="612577"/>
                </a:xfrm>
                <a:solidFill>
                  <a:srgbClr val="CDFFFF"/>
                </a:solidFill>
              </p:grpSpPr>
              <p:sp>
                <p:nvSpPr>
                  <p:cNvPr id="336" name="TextBox 335"/>
                  <p:cNvSpPr txBox="1"/>
                  <p:nvPr/>
                </p:nvSpPr>
                <p:spPr>
                  <a:xfrm>
                    <a:off x="6579940" y="32490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37" name="TextBox 336"/>
                  <p:cNvSpPr txBox="1"/>
                  <p:nvPr/>
                </p:nvSpPr>
                <p:spPr>
                  <a:xfrm>
                    <a:off x="6579940" y="35538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38" name="Group 337"/>
              <p:cNvGrpSpPr/>
              <p:nvPr/>
            </p:nvGrpSpPr>
            <p:grpSpPr>
              <a:xfrm>
                <a:off x="6489699" y="1991784"/>
                <a:ext cx="745067" cy="719666"/>
                <a:chOff x="6730999" y="4504267"/>
                <a:chExt cx="745067" cy="719666"/>
              </a:xfrm>
            </p:grpSpPr>
            <p:sp>
              <p:nvSpPr>
                <p:cNvPr id="339" name="Rectangle 338"/>
                <p:cNvSpPr/>
                <p:nvPr/>
              </p:nvSpPr>
              <p:spPr bwMode="auto">
                <a:xfrm>
                  <a:off x="6730999" y="4504267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40" name="Group 321"/>
                <p:cNvGrpSpPr/>
                <p:nvPr/>
              </p:nvGrpSpPr>
              <p:grpSpPr>
                <a:xfrm>
                  <a:off x="6796954" y="4552952"/>
                  <a:ext cx="613156" cy="612577"/>
                  <a:chOff x="6579940" y="3249085"/>
                  <a:chExt cx="613156" cy="612577"/>
                </a:xfrm>
                <a:solidFill>
                  <a:srgbClr val="CDFFFF"/>
                </a:solidFill>
              </p:grpSpPr>
              <p:sp>
                <p:nvSpPr>
                  <p:cNvPr id="341" name="TextBox 340"/>
                  <p:cNvSpPr txBox="1"/>
                  <p:nvPr/>
                </p:nvSpPr>
                <p:spPr>
                  <a:xfrm>
                    <a:off x="6579940" y="32490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2" name="TextBox 341"/>
                  <p:cNvSpPr txBox="1"/>
                  <p:nvPr/>
                </p:nvSpPr>
                <p:spPr>
                  <a:xfrm>
                    <a:off x="6579940" y="35538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43" name="Group 342"/>
              <p:cNvGrpSpPr/>
              <p:nvPr/>
            </p:nvGrpSpPr>
            <p:grpSpPr>
              <a:xfrm>
                <a:off x="6489699" y="1227667"/>
                <a:ext cx="745067" cy="719666"/>
                <a:chOff x="6730999" y="4504267"/>
                <a:chExt cx="745067" cy="719666"/>
              </a:xfrm>
            </p:grpSpPr>
            <p:sp>
              <p:nvSpPr>
                <p:cNvPr id="344" name="Rectangle 343"/>
                <p:cNvSpPr/>
                <p:nvPr/>
              </p:nvSpPr>
              <p:spPr bwMode="auto">
                <a:xfrm>
                  <a:off x="6730999" y="4504267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45" name="Group 321"/>
                <p:cNvGrpSpPr/>
                <p:nvPr/>
              </p:nvGrpSpPr>
              <p:grpSpPr>
                <a:xfrm>
                  <a:off x="6796954" y="4552952"/>
                  <a:ext cx="613156" cy="612577"/>
                  <a:chOff x="6579940" y="3249085"/>
                  <a:chExt cx="613156" cy="612577"/>
                </a:xfrm>
                <a:solidFill>
                  <a:srgbClr val="CDFFFF"/>
                </a:solidFill>
              </p:grpSpPr>
              <p:sp>
                <p:nvSpPr>
                  <p:cNvPr id="346" name="TextBox 345"/>
                  <p:cNvSpPr txBox="1"/>
                  <p:nvPr/>
                </p:nvSpPr>
                <p:spPr>
                  <a:xfrm>
                    <a:off x="6579940" y="32490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47" name="TextBox 346"/>
                  <p:cNvSpPr txBox="1"/>
                  <p:nvPr/>
                </p:nvSpPr>
                <p:spPr>
                  <a:xfrm>
                    <a:off x="6579940" y="35538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48" name="Group 347"/>
              <p:cNvGrpSpPr/>
              <p:nvPr/>
            </p:nvGrpSpPr>
            <p:grpSpPr>
              <a:xfrm>
                <a:off x="6489699" y="3520018"/>
                <a:ext cx="745067" cy="719666"/>
                <a:chOff x="6730999" y="4504267"/>
                <a:chExt cx="745067" cy="719666"/>
              </a:xfrm>
            </p:grpSpPr>
            <p:sp>
              <p:nvSpPr>
                <p:cNvPr id="349" name="Rectangle 348"/>
                <p:cNvSpPr/>
                <p:nvPr/>
              </p:nvSpPr>
              <p:spPr bwMode="auto">
                <a:xfrm>
                  <a:off x="6730999" y="4504267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50" name="Group 321"/>
                <p:cNvGrpSpPr/>
                <p:nvPr/>
              </p:nvGrpSpPr>
              <p:grpSpPr>
                <a:xfrm>
                  <a:off x="6796954" y="4552952"/>
                  <a:ext cx="613156" cy="612577"/>
                  <a:chOff x="6579940" y="3249085"/>
                  <a:chExt cx="613156" cy="612577"/>
                </a:xfrm>
                <a:solidFill>
                  <a:srgbClr val="CDFFFF"/>
                </a:solidFill>
              </p:grpSpPr>
              <p:sp>
                <p:nvSpPr>
                  <p:cNvPr id="351" name="TextBox 350"/>
                  <p:cNvSpPr txBox="1"/>
                  <p:nvPr/>
                </p:nvSpPr>
                <p:spPr>
                  <a:xfrm>
                    <a:off x="6579940" y="32490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2" name="TextBox 351"/>
                  <p:cNvSpPr txBox="1"/>
                  <p:nvPr/>
                </p:nvSpPr>
                <p:spPr>
                  <a:xfrm>
                    <a:off x="6579940" y="35538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402" name="Group 401"/>
          <p:cNvGrpSpPr/>
          <p:nvPr/>
        </p:nvGrpSpPr>
        <p:grpSpPr>
          <a:xfrm>
            <a:off x="5852178" y="2633702"/>
            <a:ext cx="676486" cy="3831154"/>
            <a:chOff x="5802507" y="889003"/>
            <a:chExt cx="745067" cy="4123262"/>
          </a:xfrm>
        </p:grpSpPr>
        <p:sp>
          <p:nvSpPr>
            <p:cNvPr id="145" name="TextBox 144"/>
            <p:cNvSpPr txBox="1"/>
            <p:nvPr/>
          </p:nvSpPr>
          <p:spPr>
            <a:xfrm>
              <a:off x="5809026" y="889003"/>
              <a:ext cx="73202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400" dirty="0" smtClean="0">
                  <a:solidFill>
                    <a:srgbClr val="01020B"/>
                  </a:solidFill>
                  <a:latin typeface="Arial"/>
                  <a:cs typeface="Arial"/>
                </a:rPr>
                <a:t>Address</a:t>
              </a:r>
              <a:endParaRPr lang="en-US" sz="14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grpSp>
          <p:nvGrpSpPr>
            <p:cNvPr id="381" name="Group 380"/>
            <p:cNvGrpSpPr/>
            <p:nvPr/>
          </p:nvGrpSpPr>
          <p:grpSpPr>
            <a:xfrm>
              <a:off x="5802507" y="1227666"/>
              <a:ext cx="745067" cy="3784599"/>
              <a:chOff x="5803900" y="1227668"/>
              <a:chExt cx="745067" cy="3784599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5803900" y="4292601"/>
                <a:ext cx="745067" cy="719666"/>
                <a:chOff x="7035799" y="5190067"/>
                <a:chExt cx="745067" cy="719666"/>
              </a:xfrm>
            </p:grpSpPr>
            <p:sp>
              <p:nvSpPr>
                <p:cNvPr id="357" name="Rectangle 356"/>
                <p:cNvSpPr/>
                <p:nvPr/>
              </p:nvSpPr>
              <p:spPr bwMode="auto">
                <a:xfrm>
                  <a:off x="7035799" y="5190067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sp>
              <p:nvSpPr>
                <p:cNvPr id="358" name="TextBox 357"/>
                <p:cNvSpPr txBox="1"/>
                <p:nvPr/>
              </p:nvSpPr>
              <p:spPr>
                <a:xfrm>
                  <a:off x="7101754" y="5238752"/>
                  <a:ext cx="613156" cy="30777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ctr"/>
                  <a:r>
                    <a:rPr lang="en-US" sz="16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…</a:t>
                  </a:r>
                  <a:endParaRPr lang="en-US" sz="16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5" name="Group 364"/>
              <p:cNvGrpSpPr/>
              <p:nvPr/>
            </p:nvGrpSpPr>
            <p:grpSpPr>
              <a:xfrm>
                <a:off x="5803900" y="3526367"/>
                <a:ext cx="745067" cy="719666"/>
                <a:chOff x="7844366" y="4969935"/>
                <a:chExt cx="745067" cy="719666"/>
              </a:xfrm>
            </p:grpSpPr>
            <p:sp>
              <p:nvSpPr>
                <p:cNvPr id="363" name="Rectangle 362"/>
                <p:cNvSpPr/>
                <p:nvPr/>
              </p:nvSpPr>
              <p:spPr bwMode="auto">
                <a:xfrm>
                  <a:off x="7844366" y="4969935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23" name="Group 322"/>
                <p:cNvGrpSpPr/>
                <p:nvPr/>
              </p:nvGrpSpPr>
              <p:grpSpPr>
                <a:xfrm>
                  <a:off x="7910321" y="5023480"/>
                  <a:ext cx="613156" cy="612577"/>
                  <a:chOff x="6579940" y="3249085"/>
                  <a:chExt cx="613156" cy="612577"/>
                </a:xfrm>
                <a:solidFill>
                  <a:schemeClr val="accent1">
                    <a:lumMod val="40000"/>
                    <a:lumOff val="60000"/>
                  </a:schemeClr>
                </a:solidFill>
              </p:grpSpPr>
              <p:sp>
                <p:nvSpPr>
                  <p:cNvPr id="324" name="TextBox 323"/>
                  <p:cNvSpPr txBox="1"/>
                  <p:nvPr/>
                </p:nvSpPr>
                <p:spPr>
                  <a:xfrm>
                    <a:off x="6579940" y="32490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25" name="TextBox 324"/>
                  <p:cNvSpPr txBox="1"/>
                  <p:nvPr/>
                </p:nvSpPr>
                <p:spPr>
                  <a:xfrm>
                    <a:off x="6579940" y="35538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6" name="Group 365"/>
              <p:cNvGrpSpPr/>
              <p:nvPr/>
            </p:nvGrpSpPr>
            <p:grpSpPr>
              <a:xfrm>
                <a:off x="5803900" y="2760134"/>
                <a:ext cx="745067" cy="719666"/>
                <a:chOff x="7844366" y="4969935"/>
                <a:chExt cx="745067" cy="719666"/>
              </a:xfrm>
            </p:grpSpPr>
            <p:sp>
              <p:nvSpPr>
                <p:cNvPr id="367" name="Rectangle 366"/>
                <p:cNvSpPr/>
                <p:nvPr/>
              </p:nvSpPr>
              <p:spPr bwMode="auto">
                <a:xfrm>
                  <a:off x="7844366" y="4969935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68" name="Group 322"/>
                <p:cNvGrpSpPr/>
                <p:nvPr/>
              </p:nvGrpSpPr>
              <p:grpSpPr>
                <a:xfrm>
                  <a:off x="7910321" y="5023480"/>
                  <a:ext cx="613156" cy="612577"/>
                  <a:chOff x="6579940" y="3249085"/>
                  <a:chExt cx="613156" cy="612577"/>
                </a:xfrm>
                <a:solidFill>
                  <a:schemeClr val="accent1">
                    <a:lumMod val="40000"/>
                    <a:lumOff val="60000"/>
                  </a:schemeClr>
                </a:solidFill>
              </p:grpSpPr>
              <p:sp>
                <p:nvSpPr>
                  <p:cNvPr id="369" name="TextBox 368"/>
                  <p:cNvSpPr txBox="1"/>
                  <p:nvPr/>
                </p:nvSpPr>
                <p:spPr>
                  <a:xfrm>
                    <a:off x="6579940" y="32490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70" name="TextBox 369"/>
                  <p:cNvSpPr txBox="1"/>
                  <p:nvPr/>
                </p:nvSpPr>
                <p:spPr>
                  <a:xfrm>
                    <a:off x="6579940" y="35538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71" name="Group 370"/>
              <p:cNvGrpSpPr/>
              <p:nvPr/>
            </p:nvGrpSpPr>
            <p:grpSpPr>
              <a:xfrm>
                <a:off x="5803900" y="1993901"/>
                <a:ext cx="745067" cy="719666"/>
                <a:chOff x="7844366" y="4969935"/>
                <a:chExt cx="745067" cy="719666"/>
              </a:xfrm>
            </p:grpSpPr>
            <p:sp>
              <p:nvSpPr>
                <p:cNvPr id="372" name="Rectangle 371"/>
                <p:cNvSpPr/>
                <p:nvPr/>
              </p:nvSpPr>
              <p:spPr bwMode="auto">
                <a:xfrm>
                  <a:off x="7844366" y="4969935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73" name="Group 322"/>
                <p:cNvGrpSpPr/>
                <p:nvPr/>
              </p:nvGrpSpPr>
              <p:grpSpPr>
                <a:xfrm>
                  <a:off x="7910321" y="5023480"/>
                  <a:ext cx="613156" cy="612577"/>
                  <a:chOff x="6579940" y="3249085"/>
                  <a:chExt cx="613156" cy="612577"/>
                </a:xfrm>
                <a:solidFill>
                  <a:schemeClr val="accent1">
                    <a:lumMod val="40000"/>
                    <a:lumOff val="60000"/>
                  </a:schemeClr>
                </a:solidFill>
              </p:grpSpPr>
              <p:sp>
                <p:nvSpPr>
                  <p:cNvPr id="374" name="TextBox 373"/>
                  <p:cNvSpPr txBox="1"/>
                  <p:nvPr/>
                </p:nvSpPr>
                <p:spPr>
                  <a:xfrm>
                    <a:off x="6579940" y="32490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75" name="TextBox 374"/>
                  <p:cNvSpPr txBox="1"/>
                  <p:nvPr/>
                </p:nvSpPr>
                <p:spPr>
                  <a:xfrm>
                    <a:off x="6579940" y="35538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76" name="Group 375"/>
              <p:cNvGrpSpPr/>
              <p:nvPr/>
            </p:nvGrpSpPr>
            <p:grpSpPr>
              <a:xfrm>
                <a:off x="5803900" y="1227668"/>
                <a:ext cx="745067" cy="719666"/>
                <a:chOff x="7844366" y="4969935"/>
                <a:chExt cx="745067" cy="719666"/>
              </a:xfrm>
            </p:grpSpPr>
            <p:sp>
              <p:nvSpPr>
                <p:cNvPr id="377" name="Rectangle 376"/>
                <p:cNvSpPr/>
                <p:nvPr/>
              </p:nvSpPr>
              <p:spPr bwMode="auto">
                <a:xfrm>
                  <a:off x="7844366" y="4969935"/>
                  <a:ext cx="745067" cy="719666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78" name="Group 322"/>
                <p:cNvGrpSpPr/>
                <p:nvPr/>
              </p:nvGrpSpPr>
              <p:grpSpPr>
                <a:xfrm>
                  <a:off x="7910321" y="5023480"/>
                  <a:ext cx="613156" cy="612577"/>
                  <a:chOff x="6579940" y="3249085"/>
                  <a:chExt cx="613156" cy="612577"/>
                </a:xfrm>
                <a:solidFill>
                  <a:schemeClr val="accent1">
                    <a:lumMod val="40000"/>
                    <a:lumOff val="60000"/>
                  </a:schemeClr>
                </a:solidFill>
              </p:grpSpPr>
              <p:sp>
                <p:nvSpPr>
                  <p:cNvPr id="379" name="TextBox 378"/>
                  <p:cNvSpPr txBox="1"/>
                  <p:nvPr/>
                </p:nvSpPr>
                <p:spPr>
                  <a:xfrm>
                    <a:off x="6579940" y="32490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80" name="TextBox 379"/>
                  <p:cNvSpPr txBox="1"/>
                  <p:nvPr/>
                </p:nvSpPr>
                <p:spPr>
                  <a:xfrm>
                    <a:off x="6579940" y="3553885"/>
                    <a:ext cx="613156" cy="307777"/>
                  </a:xfrm>
                  <a:prstGeom prst="rect">
                    <a:avLst/>
                  </a:prstGeom>
                  <a:grpFill/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6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…</a:t>
                    </a:r>
                    <a:endParaRPr lang="en-US" sz="16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401" name="Group 400"/>
          <p:cNvGrpSpPr/>
          <p:nvPr/>
        </p:nvGrpSpPr>
        <p:grpSpPr>
          <a:xfrm>
            <a:off x="5055278" y="2633702"/>
            <a:ext cx="753357" cy="3162474"/>
            <a:chOff x="4924819" y="889003"/>
            <a:chExt cx="829731" cy="3403598"/>
          </a:xfrm>
        </p:grpSpPr>
        <p:sp>
          <p:nvSpPr>
            <p:cNvPr id="113" name="TextBox 112"/>
            <p:cNvSpPr txBox="1"/>
            <p:nvPr/>
          </p:nvSpPr>
          <p:spPr>
            <a:xfrm>
              <a:off x="5028534" y="889003"/>
              <a:ext cx="6222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Name</a:t>
              </a:r>
              <a:endParaRPr lang="en-US" sz="1400" dirty="0">
                <a:latin typeface="Arial"/>
                <a:cs typeface="Arial"/>
              </a:endParaRPr>
            </a:p>
          </p:txBody>
        </p:sp>
        <p:grpSp>
          <p:nvGrpSpPr>
            <p:cNvPr id="382" name="Group 381"/>
            <p:cNvGrpSpPr/>
            <p:nvPr/>
          </p:nvGrpSpPr>
          <p:grpSpPr>
            <a:xfrm>
              <a:off x="4924819" y="1227666"/>
              <a:ext cx="829731" cy="3064935"/>
              <a:chOff x="8212668" y="1227666"/>
              <a:chExt cx="829731" cy="3064935"/>
            </a:xfrm>
          </p:grpSpPr>
          <p:grpSp>
            <p:nvGrpSpPr>
              <p:cNvPr id="383" name="Group 319"/>
              <p:cNvGrpSpPr/>
              <p:nvPr/>
            </p:nvGrpSpPr>
            <p:grpSpPr>
              <a:xfrm>
                <a:off x="8212668" y="1227666"/>
                <a:ext cx="829731" cy="1363133"/>
                <a:chOff x="8212668" y="1227666"/>
                <a:chExt cx="829731" cy="1363133"/>
              </a:xfrm>
            </p:grpSpPr>
            <p:sp>
              <p:nvSpPr>
                <p:cNvPr id="392" name="Rectangle 391"/>
                <p:cNvSpPr/>
                <p:nvPr/>
              </p:nvSpPr>
              <p:spPr bwMode="auto">
                <a:xfrm>
                  <a:off x="8212668" y="1227666"/>
                  <a:ext cx="829731" cy="1363133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sp>
              <p:nvSpPr>
                <p:cNvPr id="393" name="TextBox 392"/>
                <p:cNvSpPr txBox="1"/>
                <p:nvPr/>
              </p:nvSpPr>
              <p:spPr>
                <a:xfrm>
                  <a:off x="8279807" y="1306612"/>
                  <a:ext cx="695452" cy="30777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ctr"/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Bob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94" name="TextBox 393"/>
                <p:cNvSpPr txBox="1"/>
                <p:nvPr/>
              </p:nvSpPr>
              <p:spPr>
                <a:xfrm>
                  <a:off x="8279807" y="1611412"/>
                  <a:ext cx="695452" cy="30777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ctr"/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Sue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95" name="TextBox 394"/>
                <p:cNvSpPr txBox="1"/>
                <p:nvPr/>
              </p:nvSpPr>
              <p:spPr>
                <a:xfrm>
                  <a:off x="8279807" y="1916212"/>
                  <a:ext cx="695452" cy="30777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ctr"/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Anne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96" name="TextBox 395"/>
                <p:cNvSpPr txBox="1"/>
                <p:nvPr/>
              </p:nvSpPr>
              <p:spPr>
                <a:xfrm>
                  <a:off x="8279807" y="2221012"/>
                  <a:ext cx="695452" cy="30777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1020B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pPr algn="ctr"/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Jim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84" name="Group 294"/>
              <p:cNvGrpSpPr/>
              <p:nvPr/>
            </p:nvGrpSpPr>
            <p:grpSpPr>
              <a:xfrm>
                <a:off x="8212668" y="2641601"/>
                <a:ext cx="829731" cy="1651000"/>
                <a:chOff x="7924801" y="5046134"/>
                <a:chExt cx="829731" cy="1651000"/>
              </a:xfrm>
            </p:grpSpPr>
            <p:sp>
              <p:nvSpPr>
                <p:cNvPr id="385" name="Rectangle 384"/>
                <p:cNvSpPr/>
                <p:nvPr/>
              </p:nvSpPr>
              <p:spPr bwMode="auto">
                <a:xfrm>
                  <a:off x="7924801" y="5046134"/>
                  <a:ext cx="829731" cy="1651000"/>
                </a:xfrm>
                <a:prstGeom prst="rect">
                  <a:avLst/>
                </a:prstGeom>
                <a:solidFill>
                  <a:srgbClr val="D1DBFD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charset="0"/>
                  </a:endParaRPr>
                </a:p>
              </p:txBody>
            </p:sp>
            <p:grpSp>
              <p:nvGrpSpPr>
                <p:cNvPr id="386" name="Group 281"/>
                <p:cNvGrpSpPr/>
                <p:nvPr/>
              </p:nvGrpSpPr>
              <p:grpSpPr>
                <a:xfrm>
                  <a:off x="7992535" y="5111754"/>
                  <a:ext cx="695452" cy="1526977"/>
                  <a:chOff x="8034869" y="3977218"/>
                  <a:chExt cx="695452" cy="1526977"/>
                </a:xfrm>
              </p:grpSpPr>
              <p:sp>
                <p:nvSpPr>
                  <p:cNvPr id="387" name="TextBox 386"/>
                  <p:cNvSpPr txBox="1"/>
                  <p:nvPr/>
                </p:nvSpPr>
                <p:spPr>
                  <a:xfrm>
                    <a:off x="8034869" y="3977218"/>
                    <a:ext cx="695452" cy="30777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Liz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88" name="TextBox 387"/>
                  <p:cNvSpPr txBox="1"/>
                  <p:nvPr/>
                </p:nvSpPr>
                <p:spPr>
                  <a:xfrm>
                    <a:off x="8034869" y="4282018"/>
                    <a:ext cx="695452" cy="30777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Dave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89" name="TextBox 388"/>
                  <p:cNvSpPr txBox="1"/>
                  <p:nvPr/>
                </p:nvSpPr>
                <p:spPr>
                  <a:xfrm>
                    <a:off x="8034869" y="4586818"/>
                    <a:ext cx="695452" cy="30777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Sue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0" name="TextBox 389"/>
                  <p:cNvSpPr txBox="1"/>
                  <p:nvPr/>
                </p:nvSpPr>
                <p:spPr>
                  <a:xfrm>
                    <a:off x="8034869" y="4891618"/>
                    <a:ext cx="695452" cy="30777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Bob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91" name="TextBox 390"/>
                  <p:cNvSpPr txBox="1"/>
                  <p:nvPr/>
                </p:nvSpPr>
                <p:spPr>
                  <a:xfrm>
                    <a:off x="8034869" y="5196418"/>
                    <a:ext cx="695452" cy="307777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none" rtlCol="0">
                    <a:noAutofit/>
                  </a:bodyPr>
                  <a:lstStyle/>
                  <a:p>
                    <a:pPr algn="ctr"/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Jim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205"/>
          <p:cNvSpPr/>
          <p:nvPr/>
        </p:nvSpPr>
        <p:spPr bwMode="auto">
          <a:xfrm>
            <a:off x="542440" y="1921790"/>
            <a:ext cx="7904135" cy="23327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15" y="134323"/>
            <a:ext cx="6974238" cy="578603"/>
          </a:xfrm>
        </p:spPr>
        <p:txBody>
          <a:bodyPr/>
          <a:lstStyle/>
          <a:p>
            <a:pPr algn="r"/>
            <a:r>
              <a:rPr lang="en-US" dirty="0" smtClean="0"/>
              <a:t>Cache Misses With a Column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0265" y="741371"/>
            <a:ext cx="378366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Select id, name, </a:t>
            </a:r>
            <a:r>
              <a:rPr lang="en-US" sz="18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BalDue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from Customers where </a:t>
            </a:r>
            <a:r>
              <a:rPr lang="en-US" sz="18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BalDue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&gt; $500</a:t>
            </a:r>
            <a:endParaRPr lang="en-US" sz="18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539987" y="4455018"/>
            <a:ext cx="8032513" cy="2387238"/>
            <a:chOff x="566" y="1548"/>
            <a:chExt cx="1586" cy="1668"/>
          </a:xfrm>
        </p:grpSpPr>
        <p:sp>
          <p:nvSpPr>
            <p:cNvPr id="63" name="Rectangle 7"/>
            <p:cNvSpPr>
              <a:spLocks noChangeArrowheads="1"/>
            </p:cNvSpPr>
            <p:nvPr/>
          </p:nvSpPr>
          <p:spPr bwMode="auto">
            <a:xfrm>
              <a:off x="566" y="1677"/>
              <a:ext cx="1585" cy="1385"/>
            </a:xfrm>
            <a:prstGeom prst="rect">
              <a:avLst/>
            </a:prstGeom>
            <a:solidFill>
              <a:srgbClr val="7AEBF4"/>
            </a:solidFill>
            <a:ln w="19050">
              <a:solidFill>
                <a:srgbClr val="01020B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8"/>
            <p:cNvSpPr>
              <a:spLocks noChangeArrowheads="1"/>
            </p:cNvSpPr>
            <p:nvPr/>
          </p:nvSpPr>
          <p:spPr bwMode="auto">
            <a:xfrm>
              <a:off x="567" y="2935"/>
              <a:ext cx="1585" cy="281"/>
            </a:xfrm>
            <a:prstGeom prst="ellipse">
              <a:avLst/>
            </a:prstGeom>
            <a:solidFill>
              <a:srgbClr val="7AEBF4"/>
            </a:solidFill>
            <a:ln w="19050">
              <a:solidFill>
                <a:srgbClr val="01020B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9"/>
            <p:cNvSpPr>
              <a:spLocks noChangeArrowheads="1"/>
            </p:cNvSpPr>
            <p:nvPr/>
          </p:nvSpPr>
          <p:spPr bwMode="auto">
            <a:xfrm>
              <a:off x="566" y="1548"/>
              <a:ext cx="1586" cy="281"/>
            </a:xfrm>
            <a:prstGeom prst="ellipse">
              <a:avLst/>
            </a:prstGeom>
            <a:solidFill>
              <a:srgbClr val="7AEBF4"/>
            </a:solidFill>
            <a:ln w="19050">
              <a:solidFill>
                <a:srgbClr val="01020B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1425841" y="3790195"/>
            <a:ext cx="5331411" cy="41148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1020B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054436" y="3537554"/>
            <a:ext cx="105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64 bytes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6" name="Group 67"/>
          <p:cNvGrpSpPr/>
          <p:nvPr/>
        </p:nvGrpSpPr>
        <p:grpSpPr>
          <a:xfrm>
            <a:off x="883406" y="3162775"/>
            <a:ext cx="6462795" cy="422339"/>
            <a:chOff x="1185332" y="3445825"/>
            <a:chExt cx="1773768" cy="464409"/>
          </a:xfrm>
          <a:solidFill>
            <a:srgbClr val="CFDBFD"/>
          </a:solidFill>
        </p:grpSpPr>
        <p:sp>
          <p:nvSpPr>
            <p:cNvPr id="101" name="TextBox 100"/>
            <p:cNvSpPr txBox="1"/>
            <p:nvPr/>
          </p:nvSpPr>
          <p:spPr>
            <a:xfrm>
              <a:off x="1185332" y="3445825"/>
              <a:ext cx="1773768" cy="452469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pPr algn="r"/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grpSp>
          <p:nvGrpSpPr>
            <p:cNvPr id="7" name="Group 17"/>
            <p:cNvGrpSpPr/>
            <p:nvPr/>
          </p:nvGrpSpPr>
          <p:grpSpPr>
            <a:xfrm>
              <a:off x="1617262" y="3447075"/>
              <a:ext cx="912005" cy="463159"/>
              <a:chOff x="1604562" y="3447075"/>
              <a:chExt cx="912005" cy="463159"/>
            </a:xfrm>
            <a:grpFill/>
          </p:grpSpPr>
          <p:cxnSp>
            <p:nvCxnSpPr>
              <p:cNvPr id="104" name="Straight Connector 103"/>
              <p:cNvCxnSpPr/>
              <p:nvPr/>
            </p:nvCxnSpPr>
            <p:spPr bwMode="auto">
              <a:xfrm rot="16200000" flipH="1">
                <a:off x="1378990" y="3672647"/>
                <a:ext cx="452467" cy="1323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 bwMode="auto">
              <a:xfrm rot="16200000" flipH="1">
                <a:off x="1828539" y="3676985"/>
                <a:ext cx="452469" cy="1323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 bwMode="auto">
              <a:xfrm rot="16200000" flipH="1">
                <a:off x="2289672" y="3683338"/>
                <a:ext cx="452468" cy="1323"/>
              </a:xfrm>
              <a:prstGeom prst="line">
                <a:avLst/>
              </a:prstGeom>
              <a:grpFill/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90" name="TextBox 89"/>
          <p:cNvSpPr txBox="1"/>
          <p:nvPr/>
        </p:nvSpPr>
        <p:spPr>
          <a:xfrm>
            <a:off x="3701187" y="2073046"/>
            <a:ext cx="728134" cy="338554"/>
          </a:xfrm>
          <a:prstGeom prst="rect">
            <a:avLst/>
          </a:prstGeom>
          <a:solidFill>
            <a:srgbClr val="FFDFEF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CPU</a:t>
            </a:r>
            <a:endParaRPr lang="en-US" sz="16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8" name="Group 46"/>
          <p:cNvGrpSpPr/>
          <p:nvPr/>
        </p:nvGrpSpPr>
        <p:grpSpPr>
          <a:xfrm>
            <a:off x="2262746" y="2541267"/>
            <a:ext cx="3636824" cy="412253"/>
            <a:chOff x="885907" y="3358365"/>
            <a:chExt cx="2371425" cy="459472"/>
          </a:xfrm>
        </p:grpSpPr>
        <p:sp>
          <p:nvSpPr>
            <p:cNvPr id="93" name="TextBox 92"/>
            <p:cNvSpPr txBox="1">
              <a:spLocks noChangeAspect="1"/>
            </p:cNvSpPr>
            <p:nvPr/>
          </p:nvSpPr>
          <p:spPr>
            <a:xfrm>
              <a:off x="885907" y="3359227"/>
              <a:ext cx="2371425" cy="458610"/>
            </a:xfrm>
            <a:prstGeom prst="rect">
              <a:avLst/>
            </a:prstGeom>
            <a:solidFill>
              <a:srgbClr val="7AEBF4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pPr algn="r"/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 bwMode="auto">
            <a:xfrm rot="16200000" flipH="1">
              <a:off x="1842157" y="3587008"/>
              <a:ext cx="458610" cy="13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2" name="Straight Connector 91"/>
          <p:cNvCxnSpPr/>
          <p:nvPr/>
        </p:nvCxnSpPr>
        <p:spPr bwMode="auto">
          <a:xfrm rot="5400000">
            <a:off x="3994975" y="2474777"/>
            <a:ext cx="171555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1020B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9" name="Group 113"/>
          <p:cNvGrpSpPr/>
          <p:nvPr/>
        </p:nvGrpSpPr>
        <p:grpSpPr>
          <a:xfrm>
            <a:off x="4001529" y="3560842"/>
            <a:ext cx="169334" cy="227330"/>
            <a:chOff x="5477933" y="4074163"/>
            <a:chExt cx="169334" cy="362371"/>
          </a:xfrm>
        </p:grpSpPr>
        <p:cxnSp>
          <p:nvCxnSpPr>
            <p:cNvPr id="70" name="Straight Connector 69"/>
            <p:cNvCxnSpPr/>
            <p:nvPr/>
          </p:nvCxnSpPr>
          <p:spPr bwMode="auto">
            <a:xfrm rot="16200000" flipH="1">
              <a:off x="5379297" y="4253231"/>
              <a:ext cx="362371" cy="4236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1020B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 flipV="1">
              <a:off x="5477933" y="4241799"/>
              <a:ext cx="169334" cy="5926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3" name="TextBox 122"/>
          <p:cNvSpPr txBox="1"/>
          <p:nvPr/>
        </p:nvSpPr>
        <p:spPr>
          <a:xfrm>
            <a:off x="7352024" y="3203875"/>
            <a:ext cx="1054593" cy="30777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L2 Cache</a:t>
            </a:r>
            <a:endParaRPr lang="en-US" sz="14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58543" y="2614079"/>
            <a:ext cx="1054593" cy="30777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L1 Cache</a:t>
            </a:r>
            <a:endParaRPr lang="en-US" sz="14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892001" y="3859969"/>
            <a:ext cx="1099043" cy="30777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Memory</a:t>
            </a:r>
            <a:endParaRPr lang="en-US" sz="14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cxnSp>
        <p:nvCxnSpPr>
          <p:cNvPr id="196" name="Straight Connector 195"/>
          <p:cNvCxnSpPr>
            <a:stCxn id="113" idx="0"/>
            <a:endCxn id="113" idx="2"/>
          </p:cNvCxnSpPr>
          <p:nvPr/>
        </p:nvCxnSpPr>
        <p:spPr bwMode="auto">
          <a:xfrm rot="16200000" flipH="1">
            <a:off x="3885807" y="3995935"/>
            <a:ext cx="4114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oup 113"/>
          <p:cNvGrpSpPr/>
          <p:nvPr/>
        </p:nvGrpSpPr>
        <p:grpSpPr>
          <a:xfrm>
            <a:off x="4014229" y="2927350"/>
            <a:ext cx="169334" cy="227330"/>
            <a:chOff x="5477933" y="4074163"/>
            <a:chExt cx="169334" cy="362371"/>
          </a:xfrm>
        </p:grpSpPr>
        <p:cxnSp>
          <p:nvCxnSpPr>
            <p:cNvPr id="198" name="Straight Connector 197"/>
            <p:cNvCxnSpPr/>
            <p:nvPr/>
          </p:nvCxnSpPr>
          <p:spPr bwMode="auto">
            <a:xfrm rot="16200000" flipH="1">
              <a:off x="5379297" y="4253231"/>
              <a:ext cx="362371" cy="4236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1020B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10800000" flipV="1">
              <a:off x="5477933" y="4241799"/>
              <a:ext cx="169334" cy="5926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113"/>
          <p:cNvGrpSpPr/>
          <p:nvPr/>
        </p:nvGrpSpPr>
        <p:grpSpPr>
          <a:xfrm>
            <a:off x="4024131" y="4197350"/>
            <a:ext cx="169334" cy="476250"/>
            <a:chOff x="5477933" y="4074163"/>
            <a:chExt cx="169334" cy="362371"/>
          </a:xfrm>
        </p:grpSpPr>
        <p:cxnSp>
          <p:nvCxnSpPr>
            <p:cNvPr id="201" name="Straight Connector 200"/>
            <p:cNvCxnSpPr/>
            <p:nvPr/>
          </p:nvCxnSpPr>
          <p:spPr bwMode="auto">
            <a:xfrm rot="16200000" flipH="1">
              <a:off x="5379297" y="4253231"/>
              <a:ext cx="362371" cy="4236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1020B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02" name="Straight Connector 201"/>
            <p:cNvCxnSpPr/>
            <p:nvPr/>
          </p:nvCxnSpPr>
          <p:spPr bwMode="auto">
            <a:xfrm rot="10800000" flipV="1">
              <a:off x="5477933" y="4241799"/>
              <a:ext cx="169334" cy="5926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3" name="TextBox 202"/>
          <p:cNvSpPr txBox="1"/>
          <p:nvPr/>
        </p:nvSpPr>
        <p:spPr>
          <a:xfrm>
            <a:off x="4026238" y="4463900"/>
            <a:ext cx="1054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1020B"/>
                </a:solidFill>
                <a:latin typeface="Arial"/>
                <a:cs typeface="Arial"/>
              </a:rPr>
              <a:t>8K bytes</a:t>
            </a:r>
            <a:endParaRPr lang="en-US" sz="12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022686" y="2891362"/>
            <a:ext cx="105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64 bytes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90325" y="4872712"/>
            <a:ext cx="45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Id</a:t>
            </a:r>
            <a:endParaRPr lang="en-US" sz="14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1352454" y="4849359"/>
            <a:ext cx="2406745" cy="384048"/>
          </a:xfrm>
          <a:prstGeom prst="rect">
            <a:avLst/>
          </a:prstGeom>
          <a:solidFill>
            <a:srgbClr val="D0DBFD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grpSp>
        <p:nvGrpSpPr>
          <p:cNvPr id="14" name="Group 177"/>
          <p:cNvGrpSpPr/>
          <p:nvPr/>
        </p:nvGrpSpPr>
        <p:grpSpPr>
          <a:xfrm>
            <a:off x="1416046" y="4886061"/>
            <a:ext cx="2257052" cy="312722"/>
            <a:chOff x="5695945" y="5889361"/>
            <a:chExt cx="2257052" cy="312722"/>
          </a:xfrm>
          <a:solidFill>
            <a:srgbClr val="CCFFCC"/>
          </a:solidFill>
        </p:grpSpPr>
        <p:sp>
          <p:nvSpPr>
            <p:cNvPr id="185" name="TextBox 184"/>
            <p:cNvSpPr txBox="1"/>
            <p:nvPr/>
          </p:nvSpPr>
          <p:spPr>
            <a:xfrm>
              <a:off x="5695945" y="5894306"/>
              <a:ext cx="2257052" cy="307777"/>
            </a:xfrm>
            <a:prstGeom prst="rect">
              <a:avLst/>
            </a:prstGeom>
            <a:grpFill/>
            <a:ln>
              <a:solidFill>
                <a:srgbClr val="01020B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1   2   3   4   5   6   7   8   9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5400000">
              <a:off x="5793063" y="6034871"/>
              <a:ext cx="292608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6038899" y="6041221"/>
              <a:ext cx="292608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6284735" y="6041221"/>
              <a:ext cx="292608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rot="5400000">
              <a:off x="7546571" y="6047571"/>
              <a:ext cx="292608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6560507" y="6047571"/>
              <a:ext cx="292608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/>
            <p:nvPr/>
          </p:nvCxnSpPr>
          <p:spPr bwMode="auto">
            <a:xfrm rot="5400000">
              <a:off x="6819043" y="6041221"/>
              <a:ext cx="292608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/>
            <p:nvPr/>
          </p:nvCxnSpPr>
          <p:spPr bwMode="auto">
            <a:xfrm rot="5400000">
              <a:off x="7064879" y="6041221"/>
              <a:ext cx="292608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 rot="5400000">
              <a:off x="7310713" y="6047571"/>
              <a:ext cx="292608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241"/>
          <p:cNvGrpSpPr/>
          <p:nvPr/>
        </p:nvGrpSpPr>
        <p:grpSpPr>
          <a:xfrm>
            <a:off x="633928" y="5278284"/>
            <a:ext cx="5728758" cy="399546"/>
            <a:chOff x="4938361" y="5189384"/>
            <a:chExt cx="3788667" cy="399546"/>
          </a:xfrm>
        </p:grpSpPr>
        <p:sp>
          <p:nvSpPr>
            <p:cNvPr id="11" name="TextBox 10"/>
            <p:cNvSpPr txBox="1"/>
            <p:nvPr/>
          </p:nvSpPr>
          <p:spPr>
            <a:xfrm>
              <a:off x="4938361" y="5210317"/>
              <a:ext cx="7641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1020B"/>
                  </a:solidFill>
                  <a:latin typeface="Arial"/>
                  <a:cs typeface="Arial"/>
                </a:rPr>
                <a:t>Name</a:t>
              </a:r>
              <a:endParaRPr lang="en-US" sz="14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grpSp>
          <p:nvGrpSpPr>
            <p:cNvPr id="16" name="Group 240"/>
            <p:cNvGrpSpPr/>
            <p:nvPr/>
          </p:nvGrpSpPr>
          <p:grpSpPr>
            <a:xfrm>
              <a:off x="5613332" y="5204882"/>
              <a:ext cx="1610269" cy="384048"/>
              <a:chOff x="5035482" y="5285315"/>
              <a:chExt cx="1610269" cy="384048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5035482" y="5285315"/>
                <a:ext cx="1610269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17" name="Group 226"/>
              <p:cNvGrpSpPr/>
              <p:nvPr/>
            </p:nvGrpSpPr>
            <p:grpSpPr>
              <a:xfrm>
                <a:off x="5075764" y="5309394"/>
                <a:ext cx="1519593" cy="317565"/>
                <a:chOff x="5253564" y="5176044"/>
                <a:chExt cx="1519593" cy="317565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5253564" y="5185832"/>
                  <a:ext cx="1519593" cy="30777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Bob   Sue   Ann   Jim    Liz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219" name="Straight Connector 218"/>
                <p:cNvCxnSpPr/>
                <p:nvPr/>
              </p:nvCxnSpPr>
              <p:spPr bwMode="auto">
                <a:xfrm rot="5400000">
                  <a:off x="5422172" y="5326126"/>
                  <a:ext cx="301752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0" name="Straight Connector 219"/>
                <p:cNvCxnSpPr/>
                <p:nvPr/>
              </p:nvCxnSpPr>
              <p:spPr bwMode="auto">
                <a:xfrm rot="5400000">
                  <a:off x="5703621" y="5332476"/>
                  <a:ext cx="301752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rot="5400000">
                  <a:off x="6018666" y="5326126"/>
                  <a:ext cx="301752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2" name="Straight Connector 221"/>
                <p:cNvCxnSpPr/>
                <p:nvPr/>
              </p:nvCxnSpPr>
              <p:spPr bwMode="auto">
                <a:xfrm rot="5400000">
                  <a:off x="6321011" y="5326126"/>
                  <a:ext cx="301752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8" name="Group 237"/>
            <p:cNvGrpSpPr/>
            <p:nvPr/>
          </p:nvGrpSpPr>
          <p:grpSpPr>
            <a:xfrm>
              <a:off x="7316572" y="5189384"/>
              <a:ext cx="1410456" cy="384048"/>
              <a:chOff x="7062572" y="4520517"/>
              <a:chExt cx="1410456" cy="384048"/>
            </a:xfrm>
          </p:grpSpPr>
          <p:sp>
            <p:nvSpPr>
              <p:cNvPr id="226" name="Rectangle 225"/>
              <p:cNvSpPr/>
              <p:nvPr/>
            </p:nvSpPr>
            <p:spPr bwMode="auto">
              <a:xfrm>
                <a:off x="7062572" y="4520517"/>
                <a:ext cx="1410456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19" name="Group 227"/>
              <p:cNvGrpSpPr/>
              <p:nvPr/>
            </p:nvGrpSpPr>
            <p:grpSpPr>
              <a:xfrm>
                <a:off x="7111253" y="4560094"/>
                <a:ext cx="1302981" cy="311215"/>
                <a:chOff x="5377703" y="5531644"/>
                <a:chExt cx="1302981" cy="311215"/>
              </a:xfrm>
            </p:grpSpPr>
            <p:sp>
              <p:nvSpPr>
                <p:cNvPr id="216" name="TextBox 215"/>
                <p:cNvSpPr txBox="1"/>
                <p:nvPr/>
              </p:nvSpPr>
              <p:spPr>
                <a:xfrm>
                  <a:off x="5377703" y="5535082"/>
                  <a:ext cx="1302981" cy="30777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Dave  Sue   Bob   Jim  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223" name="Straight Connector 222"/>
                <p:cNvCxnSpPr/>
                <p:nvPr/>
              </p:nvCxnSpPr>
              <p:spPr bwMode="auto">
                <a:xfrm rot="5400000">
                  <a:off x="5584885" y="5689854"/>
                  <a:ext cx="292608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 rot="5400000">
                  <a:off x="5880880" y="5683504"/>
                  <a:ext cx="292608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Straight Connector 224"/>
                <p:cNvCxnSpPr/>
                <p:nvPr/>
              </p:nvCxnSpPr>
              <p:spPr bwMode="auto">
                <a:xfrm rot="5400000">
                  <a:off x="6179127" y="5677154"/>
                  <a:ext cx="292608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20" name="Group 453"/>
          <p:cNvGrpSpPr/>
          <p:nvPr/>
        </p:nvGrpSpPr>
        <p:grpSpPr>
          <a:xfrm>
            <a:off x="608529" y="5729816"/>
            <a:ext cx="5525572" cy="384048"/>
            <a:chOff x="519629" y="5602816"/>
            <a:chExt cx="5525572" cy="384048"/>
          </a:xfrm>
        </p:grpSpPr>
        <p:sp>
          <p:nvSpPr>
            <p:cNvPr id="12" name="TextBox 11"/>
            <p:cNvSpPr txBox="1"/>
            <p:nvPr/>
          </p:nvSpPr>
          <p:spPr>
            <a:xfrm>
              <a:off x="519629" y="5639247"/>
              <a:ext cx="12572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1020B"/>
                  </a:solidFill>
                  <a:latin typeface="Arial"/>
                  <a:cs typeface="Arial"/>
                </a:rPr>
                <a:t>BalDue</a:t>
              </a:r>
              <a:endParaRPr lang="en-US" sz="140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grpSp>
          <p:nvGrpSpPr>
            <p:cNvPr id="21" name="Group 452"/>
            <p:cNvGrpSpPr/>
            <p:nvPr/>
          </p:nvGrpSpPr>
          <p:grpSpPr>
            <a:xfrm>
              <a:off x="3371056" y="5602816"/>
              <a:ext cx="2674145" cy="384048"/>
              <a:chOff x="3371056" y="5602816"/>
              <a:chExt cx="2674145" cy="384048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3934883" y="5602816"/>
                <a:ext cx="2110318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22" name="Group 253"/>
              <p:cNvGrpSpPr/>
              <p:nvPr/>
            </p:nvGrpSpPr>
            <p:grpSpPr>
              <a:xfrm>
                <a:off x="3371056" y="5624778"/>
                <a:ext cx="2585244" cy="313331"/>
                <a:chOff x="5187156" y="5036344"/>
                <a:chExt cx="2585244" cy="313331"/>
              </a:xfrm>
              <a:solidFill>
                <a:srgbClr val="FFBCF7"/>
              </a:solidFill>
            </p:grpSpPr>
            <p:grpSp>
              <p:nvGrpSpPr>
                <p:cNvPr id="23" name="Group 251"/>
                <p:cNvGrpSpPr/>
                <p:nvPr/>
              </p:nvGrpSpPr>
              <p:grpSpPr>
                <a:xfrm>
                  <a:off x="5187156" y="5036344"/>
                  <a:ext cx="2585244" cy="313331"/>
                  <a:chOff x="5187156" y="5036344"/>
                  <a:chExt cx="2585244" cy="313331"/>
                </a:xfrm>
                <a:grpFill/>
              </p:grpSpPr>
              <p:grpSp>
                <p:nvGrpSpPr>
                  <p:cNvPr id="24" name="Group 82"/>
                  <p:cNvGrpSpPr/>
                  <p:nvPr/>
                </p:nvGrpSpPr>
                <p:grpSpPr>
                  <a:xfrm>
                    <a:off x="5485606" y="5036344"/>
                    <a:ext cx="2286794" cy="313331"/>
                    <a:chOff x="1017323" y="3724011"/>
                    <a:chExt cx="2286794" cy="313331"/>
                  </a:xfrm>
                  <a:grpFill/>
                </p:grpSpPr>
                <p:sp>
                  <p:nvSpPr>
                    <p:cNvPr id="259" name="TextBox 258"/>
                    <p:cNvSpPr txBox="1"/>
                    <p:nvPr/>
                  </p:nvSpPr>
                  <p:spPr>
                    <a:xfrm>
                      <a:off x="1333499" y="3729565"/>
                      <a:ext cx="1970618" cy="307777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01020B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9000  1010  50   1300     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cxnSp>
                  <p:nvCxnSpPr>
                    <p:cNvPr id="260" name="Straight Connector 259"/>
                    <p:cNvCxnSpPr/>
                    <p:nvPr/>
                  </p:nvCxnSpPr>
                  <p:spPr bwMode="auto">
                    <a:xfrm rot="5400000">
                      <a:off x="912284" y="3833283"/>
                      <a:ext cx="211666" cy="1588"/>
                    </a:xfrm>
                    <a:prstGeom prst="line">
                      <a:avLst/>
                    </a:prstGeom>
                    <a:grpFill/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1" name="Straight Connector 260"/>
                    <p:cNvCxnSpPr/>
                    <p:nvPr/>
                  </p:nvCxnSpPr>
                  <p:spPr bwMode="auto">
                    <a:xfrm rot="5400000">
                      <a:off x="1083734" y="3829050"/>
                      <a:ext cx="211666" cy="1588"/>
                    </a:xfrm>
                    <a:prstGeom prst="line">
                      <a:avLst/>
                    </a:prstGeom>
                    <a:grpFill/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258" name="Straight Connector 257"/>
                  <p:cNvCxnSpPr/>
                  <p:nvPr/>
                </p:nvCxnSpPr>
                <p:spPr bwMode="auto">
                  <a:xfrm rot="5400000">
                    <a:off x="5082117" y="5147733"/>
                    <a:ext cx="211666" cy="1588"/>
                  </a:xfrm>
                  <a:prstGeom prst="line">
                    <a:avLst/>
                  </a:prstGeom>
                  <a:grpFill/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56" name="Straight Connector 255"/>
                <p:cNvCxnSpPr/>
                <p:nvPr/>
              </p:nvCxnSpPr>
              <p:spPr bwMode="auto">
                <a:xfrm rot="5400000">
                  <a:off x="6207252" y="5190998"/>
                  <a:ext cx="310896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5" name="Group 262"/>
            <p:cNvGrpSpPr/>
            <p:nvPr/>
          </p:nvGrpSpPr>
          <p:grpSpPr>
            <a:xfrm>
              <a:off x="1363133" y="5602816"/>
              <a:ext cx="2484968" cy="384048"/>
              <a:chOff x="7363883" y="4855632"/>
              <a:chExt cx="2484968" cy="384048"/>
            </a:xfrm>
          </p:grpSpPr>
          <p:sp>
            <p:nvSpPr>
              <p:cNvPr id="262" name="Rectangle 261"/>
              <p:cNvSpPr/>
              <p:nvPr/>
            </p:nvSpPr>
            <p:spPr bwMode="auto">
              <a:xfrm>
                <a:off x="7363883" y="4855632"/>
                <a:ext cx="2484968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26" name="Group 252"/>
              <p:cNvGrpSpPr/>
              <p:nvPr/>
            </p:nvGrpSpPr>
            <p:grpSpPr>
              <a:xfrm>
                <a:off x="7395632" y="4883944"/>
                <a:ext cx="2364318" cy="317246"/>
                <a:chOff x="4849282" y="5036344"/>
                <a:chExt cx="2364318" cy="317246"/>
              </a:xfrm>
            </p:grpSpPr>
            <p:grpSp>
              <p:nvGrpSpPr>
                <p:cNvPr id="27" name="Group 251"/>
                <p:cNvGrpSpPr/>
                <p:nvPr/>
              </p:nvGrpSpPr>
              <p:grpSpPr>
                <a:xfrm>
                  <a:off x="4849282" y="5036344"/>
                  <a:ext cx="2364318" cy="317246"/>
                  <a:chOff x="4849282" y="5036344"/>
                  <a:chExt cx="2364318" cy="317246"/>
                </a:xfrm>
              </p:grpSpPr>
              <p:grpSp>
                <p:nvGrpSpPr>
                  <p:cNvPr id="28" name="Group 82"/>
                  <p:cNvGrpSpPr/>
                  <p:nvPr/>
                </p:nvGrpSpPr>
                <p:grpSpPr>
                  <a:xfrm>
                    <a:off x="4849282" y="5036344"/>
                    <a:ext cx="2364318" cy="315129"/>
                    <a:chOff x="380999" y="3724011"/>
                    <a:chExt cx="2364318" cy="315129"/>
                  </a:xfrm>
                </p:grpSpPr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380999" y="3729566"/>
                      <a:ext cx="2364318" cy="307777"/>
                    </a:xfrm>
                    <a:prstGeom prst="rect">
                      <a:avLst/>
                    </a:prstGeom>
                    <a:solidFill>
                      <a:srgbClr val="FFBCF7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3000   500   1700   1500   0   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cxnSp>
                  <p:nvCxnSpPr>
                    <p:cNvPr id="45" name="Straight Connector 44"/>
                    <p:cNvCxnSpPr/>
                    <p:nvPr/>
                  </p:nvCxnSpPr>
                  <p:spPr bwMode="auto">
                    <a:xfrm rot="5400000">
                      <a:off x="1243669" y="3882898"/>
                      <a:ext cx="31089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46" name="Straight Connector 45"/>
                    <p:cNvCxnSpPr/>
                    <p:nvPr/>
                  </p:nvCxnSpPr>
                  <p:spPr bwMode="auto">
                    <a:xfrm rot="5400000">
                      <a:off x="1777069" y="3878665"/>
                      <a:ext cx="31089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246" name="Straight Connector 245"/>
                  <p:cNvCxnSpPr/>
                  <p:nvPr/>
                </p:nvCxnSpPr>
                <p:spPr bwMode="auto">
                  <a:xfrm rot="5400000">
                    <a:off x="5273802" y="5197348"/>
                    <a:ext cx="310896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47" name="Straight Connector 246"/>
                <p:cNvCxnSpPr/>
                <p:nvPr/>
              </p:nvCxnSpPr>
              <p:spPr bwMode="auto">
                <a:xfrm rot="5400000">
                  <a:off x="6766052" y="5190998"/>
                  <a:ext cx="310896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267" name="TextBox 266"/>
          <p:cNvSpPr txBox="1"/>
          <p:nvPr/>
        </p:nvSpPr>
        <p:spPr>
          <a:xfrm>
            <a:off x="607775" y="6179751"/>
            <a:ext cx="764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1020B"/>
                </a:solidFill>
                <a:latin typeface="Arial"/>
                <a:cs typeface="Arial"/>
              </a:rPr>
              <a:t>Street</a:t>
            </a:r>
            <a:endParaRPr lang="en-US" sz="140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grpSp>
        <p:nvGrpSpPr>
          <p:cNvPr id="29" name="Group 368"/>
          <p:cNvGrpSpPr/>
          <p:nvPr/>
        </p:nvGrpSpPr>
        <p:grpSpPr>
          <a:xfrm>
            <a:off x="1337733" y="6104466"/>
            <a:ext cx="5591705" cy="523748"/>
            <a:chOff x="6519333" y="5069416"/>
            <a:chExt cx="2851726" cy="523748"/>
          </a:xfrm>
        </p:grpSpPr>
        <p:grpSp>
          <p:nvGrpSpPr>
            <p:cNvPr id="30" name="Group 262"/>
            <p:cNvGrpSpPr/>
            <p:nvPr/>
          </p:nvGrpSpPr>
          <p:grpSpPr>
            <a:xfrm>
              <a:off x="6792383" y="5069416"/>
              <a:ext cx="2578676" cy="384048"/>
              <a:chOff x="7363883" y="4855632"/>
              <a:chExt cx="2578676" cy="384048"/>
            </a:xfrm>
          </p:grpSpPr>
          <p:sp>
            <p:nvSpPr>
              <p:cNvPr id="310" name="Rectangle 309"/>
              <p:cNvSpPr/>
              <p:nvPr/>
            </p:nvSpPr>
            <p:spPr bwMode="auto">
              <a:xfrm>
                <a:off x="7363883" y="4855632"/>
                <a:ext cx="2578676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32" name="Group 252"/>
              <p:cNvGrpSpPr/>
              <p:nvPr/>
            </p:nvGrpSpPr>
            <p:grpSpPr>
              <a:xfrm>
                <a:off x="7395632" y="4883944"/>
                <a:ext cx="2523448" cy="313331"/>
                <a:chOff x="4849282" y="5036344"/>
                <a:chExt cx="2523448" cy="313331"/>
              </a:xfrm>
            </p:grpSpPr>
            <p:grpSp>
              <p:nvGrpSpPr>
                <p:cNvPr id="33" name="Group 251"/>
                <p:cNvGrpSpPr/>
                <p:nvPr/>
              </p:nvGrpSpPr>
              <p:grpSpPr>
                <a:xfrm>
                  <a:off x="4849282" y="5036344"/>
                  <a:ext cx="2523448" cy="313331"/>
                  <a:chOff x="4849282" y="5036344"/>
                  <a:chExt cx="2523448" cy="313331"/>
                </a:xfrm>
              </p:grpSpPr>
              <p:grpSp>
                <p:nvGrpSpPr>
                  <p:cNvPr id="34" name="Group 82"/>
                  <p:cNvGrpSpPr/>
                  <p:nvPr/>
                </p:nvGrpSpPr>
                <p:grpSpPr>
                  <a:xfrm>
                    <a:off x="4849282" y="5036344"/>
                    <a:ext cx="2523448" cy="313331"/>
                    <a:chOff x="380999" y="3724011"/>
                    <a:chExt cx="2523448" cy="313331"/>
                  </a:xfrm>
                </p:grpSpPr>
                <p:sp>
                  <p:nvSpPr>
                    <p:cNvPr id="316" name="TextBox 315"/>
                    <p:cNvSpPr txBox="1"/>
                    <p:nvPr/>
                  </p:nvSpPr>
                  <p:spPr>
                    <a:xfrm>
                      <a:off x="380999" y="3729565"/>
                      <a:ext cx="2523448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       …      …         …     …..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cxnSp>
                  <p:nvCxnSpPr>
                    <p:cNvPr id="317" name="Straight Connector 316"/>
                    <p:cNvCxnSpPr/>
                    <p:nvPr/>
                  </p:nvCxnSpPr>
                  <p:spPr bwMode="auto">
                    <a:xfrm rot="5400000">
                      <a:off x="886884" y="3833283"/>
                      <a:ext cx="21166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8" name="Straight Connector 317"/>
                    <p:cNvCxnSpPr/>
                    <p:nvPr/>
                  </p:nvCxnSpPr>
                  <p:spPr bwMode="auto">
                    <a:xfrm rot="5400000">
                      <a:off x="1204384" y="3829050"/>
                      <a:ext cx="21166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15" name="Straight Connector 314"/>
                  <p:cNvCxnSpPr/>
                  <p:nvPr/>
                </p:nvCxnSpPr>
                <p:spPr bwMode="auto">
                  <a:xfrm rot="5400000">
                    <a:off x="5082117" y="5147733"/>
                    <a:ext cx="211666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313" name="Straight Connector 312"/>
                <p:cNvCxnSpPr/>
                <p:nvPr/>
              </p:nvCxnSpPr>
              <p:spPr bwMode="auto">
                <a:xfrm rot="5400000">
                  <a:off x="5964767" y="5141383"/>
                  <a:ext cx="211666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35" name="Group 262"/>
            <p:cNvGrpSpPr/>
            <p:nvPr/>
          </p:nvGrpSpPr>
          <p:grpSpPr>
            <a:xfrm>
              <a:off x="6716183" y="5120216"/>
              <a:ext cx="2577153" cy="384048"/>
              <a:chOff x="7363883" y="4855632"/>
              <a:chExt cx="2577153" cy="384048"/>
            </a:xfrm>
          </p:grpSpPr>
          <p:sp>
            <p:nvSpPr>
              <p:cNvPr id="320" name="Rectangle 319"/>
              <p:cNvSpPr/>
              <p:nvPr/>
            </p:nvSpPr>
            <p:spPr bwMode="auto">
              <a:xfrm>
                <a:off x="7363883" y="4855632"/>
                <a:ext cx="2577153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36" name="Group 252"/>
              <p:cNvGrpSpPr/>
              <p:nvPr/>
            </p:nvGrpSpPr>
            <p:grpSpPr>
              <a:xfrm>
                <a:off x="7395632" y="4883944"/>
                <a:ext cx="2523448" cy="313331"/>
                <a:chOff x="4849282" y="5036344"/>
                <a:chExt cx="2523448" cy="313331"/>
              </a:xfrm>
            </p:grpSpPr>
            <p:grpSp>
              <p:nvGrpSpPr>
                <p:cNvPr id="37" name="Group 251"/>
                <p:cNvGrpSpPr/>
                <p:nvPr/>
              </p:nvGrpSpPr>
              <p:grpSpPr>
                <a:xfrm>
                  <a:off x="4849282" y="5036344"/>
                  <a:ext cx="2523448" cy="313331"/>
                  <a:chOff x="4849282" y="5036344"/>
                  <a:chExt cx="2523448" cy="313331"/>
                </a:xfrm>
              </p:grpSpPr>
              <p:grpSp>
                <p:nvGrpSpPr>
                  <p:cNvPr id="38" name="Group 82"/>
                  <p:cNvGrpSpPr/>
                  <p:nvPr/>
                </p:nvGrpSpPr>
                <p:grpSpPr>
                  <a:xfrm>
                    <a:off x="4849282" y="5036344"/>
                    <a:ext cx="2523448" cy="313331"/>
                    <a:chOff x="380999" y="3724011"/>
                    <a:chExt cx="2523448" cy="313331"/>
                  </a:xfrm>
                </p:grpSpPr>
                <p:sp>
                  <p:nvSpPr>
                    <p:cNvPr id="326" name="TextBox 325"/>
                    <p:cNvSpPr txBox="1"/>
                    <p:nvPr/>
                  </p:nvSpPr>
                  <p:spPr>
                    <a:xfrm>
                      <a:off x="380999" y="3729565"/>
                      <a:ext cx="2523448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       …      …         …     …..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cxnSp>
                  <p:nvCxnSpPr>
                    <p:cNvPr id="327" name="Straight Connector 326"/>
                    <p:cNvCxnSpPr/>
                    <p:nvPr/>
                  </p:nvCxnSpPr>
                  <p:spPr bwMode="auto">
                    <a:xfrm rot="5400000">
                      <a:off x="886884" y="3833283"/>
                      <a:ext cx="21166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8" name="Straight Connector 327"/>
                    <p:cNvCxnSpPr/>
                    <p:nvPr/>
                  </p:nvCxnSpPr>
                  <p:spPr bwMode="auto">
                    <a:xfrm rot="5400000">
                      <a:off x="1204384" y="3829050"/>
                      <a:ext cx="21166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25" name="Straight Connector 324"/>
                  <p:cNvCxnSpPr/>
                  <p:nvPr/>
                </p:nvCxnSpPr>
                <p:spPr bwMode="auto">
                  <a:xfrm rot="5400000">
                    <a:off x="5082117" y="5147733"/>
                    <a:ext cx="211666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323" name="Straight Connector 322"/>
                <p:cNvCxnSpPr/>
                <p:nvPr/>
              </p:nvCxnSpPr>
              <p:spPr bwMode="auto">
                <a:xfrm rot="5400000">
                  <a:off x="5964767" y="5141383"/>
                  <a:ext cx="211666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39" name="Group 262"/>
            <p:cNvGrpSpPr/>
            <p:nvPr/>
          </p:nvGrpSpPr>
          <p:grpSpPr>
            <a:xfrm>
              <a:off x="6614583" y="5164666"/>
              <a:ext cx="2579170" cy="384048"/>
              <a:chOff x="7363883" y="4855632"/>
              <a:chExt cx="2579170" cy="384048"/>
            </a:xfrm>
          </p:grpSpPr>
          <p:sp>
            <p:nvSpPr>
              <p:cNvPr id="300" name="Rectangle 299"/>
              <p:cNvSpPr/>
              <p:nvPr/>
            </p:nvSpPr>
            <p:spPr bwMode="auto">
              <a:xfrm>
                <a:off x="7363883" y="4855632"/>
                <a:ext cx="2579170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40" name="Group 252"/>
              <p:cNvGrpSpPr/>
              <p:nvPr/>
            </p:nvGrpSpPr>
            <p:grpSpPr>
              <a:xfrm>
                <a:off x="7395632" y="4883944"/>
                <a:ext cx="2523448" cy="313331"/>
                <a:chOff x="4849282" y="5036344"/>
                <a:chExt cx="2523448" cy="313331"/>
              </a:xfrm>
            </p:grpSpPr>
            <p:grpSp>
              <p:nvGrpSpPr>
                <p:cNvPr id="41" name="Group 251"/>
                <p:cNvGrpSpPr/>
                <p:nvPr/>
              </p:nvGrpSpPr>
              <p:grpSpPr>
                <a:xfrm>
                  <a:off x="4849282" y="5036344"/>
                  <a:ext cx="2523448" cy="313331"/>
                  <a:chOff x="4849282" y="5036344"/>
                  <a:chExt cx="2523448" cy="313331"/>
                </a:xfrm>
              </p:grpSpPr>
              <p:grpSp>
                <p:nvGrpSpPr>
                  <p:cNvPr id="42" name="Group 82"/>
                  <p:cNvGrpSpPr/>
                  <p:nvPr/>
                </p:nvGrpSpPr>
                <p:grpSpPr>
                  <a:xfrm>
                    <a:off x="4849282" y="5036344"/>
                    <a:ext cx="2523448" cy="313331"/>
                    <a:chOff x="380999" y="3724011"/>
                    <a:chExt cx="2523448" cy="313331"/>
                  </a:xfrm>
                </p:grpSpPr>
                <p:sp>
                  <p:nvSpPr>
                    <p:cNvPr id="306" name="TextBox 305"/>
                    <p:cNvSpPr txBox="1"/>
                    <p:nvPr/>
                  </p:nvSpPr>
                  <p:spPr>
                    <a:xfrm>
                      <a:off x="380999" y="3729565"/>
                      <a:ext cx="2523448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       …      …         …     …..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cxnSp>
                  <p:nvCxnSpPr>
                    <p:cNvPr id="307" name="Straight Connector 306"/>
                    <p:cNvCxnSpPr/>
                    <p:nvPr/>
                  </p:nvCxnSpPr>
                  <p:spPr bwMode="auto">
                    <a:xfrm rot="5400000">
                      <a:off x="886884" y="3833283"/>
                      <a:ext cx="21166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8" name="Straight Connector 307"/>
                    <p:cNvCxnSpPr/>
                    <p:nvPr/>
                  </p:nvCxnSpPr>
                  <p:spPr bwMode="auto">
                    <a:xfrm rot="5400000">
                      <a:off x="1204384" y="3829050"/>
                      <a:ext cx="21166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05" name="Straight Connector 304"/>
                  <p:cNvCxnSpPr/>
                  <p:nvPr/>
                </p:nvCxnSpPr>
                <p:spPr bwMode="auto">
                  <a:xfrm rot="5400000">
                    <a:off x="5082117" y="5147733"/>
                    <a:ext cx="211666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303" name="Straight Connector 302"/>
                <p:cNvCxnSpPr/>
                <p:nvPr/>
              </p:nvCxnSpPr>
              <p:spPr bwMode="auto">
                <a:xfrm rot="5400000">
                  <a:off x="5964767" y="5141383"/>
                  <a:ext cx="211666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44" name="Group 262"/>
            <p:cNvGrpSpPr/>
            <p:nvPr/>
          </p:nvGrpSpPr>
          <p:grpSpPr>
            <a:xfrm>
              <a:off x="6519333" y="5209116"/>
              <a:ext cx="2595078" cy="384048"/>
              <a:chOff x="7363883" y="4855632"/>
              <a:chExt cx="2595078" cy="384048"/>
            </a:xfrm>
          </p:grpSpPr>
          <p:sp>
            <p:nvSpPr>
              <p:cNvPr id="270" name="Rectangle 269"/>
              <p:cNvSpPr/>
              <p:nvPr/>
            </p:nvSpPr>
            <p:spPr bwMode="auto">
              <a:xfrm>
                <a:off x="7363883" y="4855632"/>
                <a:ext cx="2595078" cy="384048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48" name="Group 252"/>
              <p:cNvGrpSpPr/>
              <p:nvPr/>
            </p:nvGrpSpPr>
            <p:grpSpPr>
              <a:xfrm>
                <a:off x="7395632" y="4881146"/>
                <a:ext cx="2523448" cy="320044"/>
                <a:chOff x="4849282" y="5033546"/>
                <a:chExt cx="2523448" cy="320044"/>
              </a:xfrm>
            </p:grpSpPr>
            <p:grpSp>
              <p:nvGrpSpPr>
                <p:cNvPr id="49" name="Group 251"/>
                <p:cNvGrpSpPr/>
                <p:nvPr/>
              </p:nvGrpSpPr>
              <p:grpSpPr>
                <a:xfrm>
                  <a:off x="4849282" y="5036344"/>
                  <a:ext cx="2523448" cy="317246"/>
                  <a:chOff x="4849282" y="5036344"/>
                  <a:chExt cx="2523448" cy="317246"/>
                </a:xfrm>
              </p:grpSpPr>
              <p:grpSp>
                <p:nvGrpSpPr>
                  <p:cNvPr id="50" name="Group 82"/>
                  <p:cNvGrpSpPr/>
                  <p:nvPr/>
                </p:nvGrpSpPr>
                <p:grpSpPr>
                  <a:xfrm>
                    <a:off x="4849282" y="5036344"/>
                    <a:ext cx="2523448" cy="315129"/>
                    <a:chOff x="380999" y="3724011"/>
                    <a:chExt cx="2523448" cy="315129"/>
                  </a:xfrm>
                </p:grpSpPr>
                <p:sp>
                  <p:nvSpPr>
                    <p:cNvPr id="276" name="TextBox 275"/>
                    <p:cNvSpPr txBox="1"/>
                    <p:nvPr/>
                  </p:nvSpPr>
                  <p:spPr>
                    <a:xfrm>
                      <a:off x="380999" y="3729565"/>
                      <a:ext cx="2523448" cy="307777"/>
                    </a:xfrm>
                    <a:prstGeom prst="rect">
                      <a:avLst/>
                    </a:prstGeom>
                    <a:solidFill>
                      <a:srgbClr val="CCFFCC"/>
                    </a:solidFill>
                    <a:ln>
                      <a:solidFill>
                        <a:srgbClr val="01020B"/>
                      </a:solidFill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b="0" dirty="0" smtClean="0">
                          <a:solidFill>
                            <a:srgbClr val="01020B"/>
                          </a:solidFill>
                          <a:latin typeface="Arial"/>
                          <a:cs typeface="Arial"/>
                        </a:rPr>
                        <a:t>…       …      …         …     …..</a:t>
                      </a:r>
                      <a:endParaRPr lang="en-US" sz="1400" b="0" dirty="0">
                        <a:solidFill>
                          <a:srgbClr val="01020B"/>
                        </a:solidFill>
                        <a:latin typeface="Arial"/>
                        <a:cs typeface="Arial"/>
                      </a:endParaRPr>
                    </a:p>
                  </p:txBody>
                </p:sp>
                <p:cxnSp>
                  <p:nvCxnSpPr>
                    <p:cNvPr id="277" name="Straight Connector 276"/>
                    <p:cNvCxnSpPr/>
                    <p:nvPr/>
                  </p:nvCxnSpPr>
                  <p:spPr bwMode="auto">
                    <a:xfrm rot="5400000">
                      <a:off x="714206" y="3882898"/>
                      <a:ext cx="31089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78" name="Straight Connector 277"/>
                    <p:cNvCxnSpPr/>
                    <p:nvPr/>
                  </p:nvCxnSpPr>
                  <p:spPr bwMode="auto">
                    <a:xfrm rot="5400000">
                      <a:off x="979890" y="3878665"/>
                      <a:ext cx="310896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275" name="Straight Connector 274"/>
                  <p:cNvCxnSpPr/>
                  <p:nvPr/>
                </p:nvCxnSpPr>
                <p:spPr bwMode="auto">
                  <a:xfrm rot="5400000">
                    <a:off x="4909439" y="5197348"/>
                    <a:ext cx="310896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73" name="Straight Connector 272"/>
                <p:cNvCxnSpPr/>
                <p:nvPr/>
              </p:nvCxnSpPr>
              <p:spPr bwMode="auto">
                <a:xfrm rot="5400000">
                  <a:off x="5720842" y="5188200"/>
                  <a:ext cx="310896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51" name="Group 178"/>
          <p:cNvGrpSpPr/>
          <p:nvPr/>
        </p:nvGrpSpPr>
        <p:grpSpPr>
          <a:xfrm>
            <a:off x="4195051" y="3810000"/>
            <a:ext cx="2159254" cy="384048"/>
            <a:chOff x="5278966" y="6104466"/>
            <a:chExt cx="2159254" cy="384048"/>
          </a:xfrm>
        </p:grpSpPr>
        <p:sp>
          <p:nvSpPr>
            <p:cNvPr id="383" name="Rectangle 382"/>
            <p:cNvSpPr/>
            <p:nvPr/>
          </p:nvSpPr>
          <p:spPr bwMode="auto">
            <a:xfrm>
              <a:off x="5278966" y="6104466"/>
              <a:ext cx="2159254" cy="384048"/>
            </a:xfrm>
            <a:prstGeom prst="rect">
              <a:avLst/>
            </a:prstGeom>
            <a:solidFill>
              <a:srgbClr val="D0DBFD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grpSp>
          <p:nvGrpSpPr>
            <p:cNvPr id="52" name="Group 251"/>
            <p:cNvGrpSpPr/>
            <p:nvPr/>
          </p:nvGrpSpPr>
          <p:grpSpPr>
            <a:xfrm>
              <a:off x="5346699" y="6137469"/>
              <a:ext cx="1998531" cy="317246"/>
              <a:chOff x="4849282" y="5036344"/>
              <a:chExt cx="1998531" cy="317246"/>
            </a:xfrm>
            <a:solidFill>
              <a:srgbClr val="FFBCF7"/>
            </a:solidFill>
          </p:grpSpPr>
          <p:grpSp>
            <p:nvGrpSpPr>
              <p:cNvPr id="53" name="Group 82"/>
              <p:cNvGrpSpPr/>
              <p:nvPr/>
            </p:nvGrpSpPr>
            <p:grpSpPr>
              <a:xfrm>
                <a:off x="4849282" y="5036344"/>
                <a:ext cx="1998531" cy="315129"/>
                <a:chOff x="380999" y="3724011"/>
                <a:chExt cx="1998531" cy="315129"/>
              </a:xfrm>
              <a:grpFill/>
            </p:grpSpPr>
            <p:sp>
              <p:nvSpPr>
                <p:cNvPr id="389" name="TextBox 388"/>
                <p:cNvSpPr txBox="1"/>
                <p:nvPr/>
              </p:nvSpPr>
              <p:spPr>
                <a:xfrm>
                  <a:off x="380999" y="3729565"/>
                  <a:ext cx="1998531" cy="307777"/>
                </a:xfrm>
                <a:prstGeom prst="rect">
                  <a:avLst/>
                </a:prstGeom>
                <a:grpFill/>
                <a:ln>
                  <a:solidFill>
                    <a:srgbClr val="01020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0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9000  1010  50   1300     </a:t>
                  </a:r>
                  <a:endParaRPr lang="en-US" sz="1400" b="0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cxnSp>
              <p:nvCxnSpPr>
                <p:cNvPr id="390" name="Straight Connector 389"/>
                <p:cNvCxnSpPr/>
                <p:nvPr/>
              </p:nvCxnSpPr>
              <p:spPr bwMode="auto">
                <a:xfrm rot="5400000">
                  <a:off x="1250119" y="3882898"/>
                  <a:ext cx="310896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1" name="Straight Connector 390"/>
                <p:cNvCxnSpPr/>
                <p:nvPr/>
              </p:nvCxnSpPr>
              <p:spPr bwMode="auto">
                <a:xfrm rot="5400000">
                  <a:off x="1592047" y="3878665"/>
                  <a:ext cx="310896" cy="158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88" name="Straight Connector 387"/>
              <p:cNvCxnSpPr/>
              <p:nvPr/>
            </p:nvCxnSpPr>
            <p:spPr bwMode="auto">
              <a:xfrm rot="5400000">
                <a:off x="5218478" y="5197348"/>
                <a:ext cx="310896" cy="1588"/>
              </a:xfrm>
              <a:prstGeom prst="line">
                <a:avLst/>
              </a:prstGeom>
              <a:grpFill/>
              <a:ln w="9525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54" name="Group 262"/>
          <p:cNvGrpSpPr/>
          <p:nvPr/>
        </p:nvGrpSpPr>
        <p:grpSpPr>
          <a:xfrm>
            <a:off x="1467513" y="3812101"/>
            <a:ext cx="2546548" cy="384048"/>
            <a:chOff x="7363883" y="4855633"/>
            <a:chExt cx="2546548" cy="341643"/>
          </a:xfrm>
        </p:grpSpPr>
        <p:sp>
          <p:nvSpPr>
            <p:cNvPr id="374" name="Rectangle 373"/>
            <p:cNvSpPr/>
            <p:nvPr/>
          </p:nvSpPr>
          <p:spPr bwMode="auto">
            <a:xfrm>
              <a:off x="7363883" y="4855633"/>
              <a:ext cx="2546548" cy="341643"/>
            </a:xfrm>
            <a:prstGeom prst="rect">
              <a:avLst/>
            </a:prstGeom>
            <a:solidFill>
              <a:srgbClr val="D0DBFD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grpSp>
          <p:nvGrpSpPr>
            <p:cNvPr id="55" name="Group 252"/>
            <p:cNvGrpSpPr/>
            <p:nvPr/>
          </p:nvGrpSpPr>
          <p:grpSpPr>
            <a:xfrm>
              <a:off x="7426628" y="4883944"/>
              <a:ext cx="2437308" cy="282918"/>
              <a:chOff x="4880278" y="5036344"/>
              <a:chExt cx="2437308" cy="282918"/>
            </a:xfrm>
          </p:grpSpPr>
          <p:grpSp>
            <p:nvGrpSpPr>
              <p:cNvPr id="56" name="Group 251"/>
              <p:cNvGrpSpPr/>
              <p:nvPr/>
            </p:nvGrpSpPr>
            <p:grpSpPr>
              <a:xfrm>
                <a:off x="4880278" y="5036344"/>
                <a:ext cx="2437308" cy="282918"/>
                <a:chOff x="4880278" y="5036344"/>
                <a:chExt cx="2437308" cy="282918"/>
              </a:xfrm>
            </p:grpSpPr>
            <p:grpSp>
              <p:nvGrpSpPr>
                <p:cNvPr id="57" name="Group 82"/>
                <p:cNvGrpSpPr/>
                <p:nvPr/>
              </p:nvGrpSpPr>
              <p:grpSpPr>
                <a:xfrm>
                  <a:off x="4880278" y="5036344"/>
                  <a:ext cx="2437308" cy="280801"/>
                  <a:chOff x="411995" y="3724011"/>
                  <a:chExt cx="2437308" cy="280801"/>
                </a:xfrm>
              </p:grpSpPr>
              <p:sp>
                <p:nvSpPr>
                  <p:cNvPr id="380" name="TextBox 379"/>
                  <p:cNvSpPr txBox="1"/>
                  <p:nvPr/>
                </p:nvSpPr>
                <p:spPr>
                  <a:xfrm>
                    <a:off x="411995" y="3729569"/>
                    <a:ext cx="2437308" cy="273793"/>
                  </a:xfrm>
                  <a:prstGeom prst="rect">
                    <a:avLst/>
                  </a:prstGeom>
                  <a:solidFill>
                    <a:srgbClr val="FFBCF7"/>
                  </a:solidFill>
                  <a:ln>
                    <a:solidFill>
                      <a:srgbClr val="01020B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0" dirty="0" smtClean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3000   500   1700   1500   0   </a:t>
                    </a:r>
                    <a:endParaRPr lang="en-US" sz="1400" b="0" dirty="0">
                      <a:solidFill>
                        <a:srgbClr val="01020B"/>
                      </a:solidFill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381" name="Straight Connector 380"/>
                  <p:cNvCxnSpPr/>
                  <p:nvPr/>
                </p:nvCxnSpPr>
                <p:spPr bwMode="auto">
                  <a:xfrm rot="5400000">
                    <a:off x="1272879" y="3865734"/>
                    <a:ext cx="276568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82" name="Straight Connector 381"/>
                  <p:cNvCxnSpPr/>
                  <p:nvPr/>
                </p:nvCxnSpPr>
                <p:spPr bwMode="auto">
                  <a:xfrm rot="5400000">
                    <a:off x="1807351" y="3861501"/>
                    <a:ext cx="276568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379" name="Straight Connector 378"/>
                <p:cNvCxnSpPr/>
                <p:nvPr/>
              </p:nvCxnSpPr>
              <p:spPr bwMode="auto">
                <a:xfrm rot="5400000">
                  <a:off x="5282136" y="5180184"/>
                  <a:ext cx="276568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77" name="Straight Connector 376"/>
              <p:cNvCxnSpPr/>
              <p:nvPr/>
            </p:nvCxnSpPr>
            <p:spPr bwMode="auto">
              <a:xfrm rot="5400000">
                <a:off x="6815702" y="5173834"/>
                <a:ext cx="27656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58" name="Group 251"/>
          <p:cNvGrpSpPr/>
          <p:nvPr/>
        </p:nvGrpSpPr>
        <p:grpSpPr>
          <a:xfrm>
            <a:off x="939826" y="3222361"/>
            <a:ext cx="1476686" cy="313013"/>
            <a:chOff x="4849282" y="5040577"/>
            <a:chExt cx="1476686" cy="313013"/>
          </a:xfrm>
          <a:solidFill>
            <a:srgbClr val="FFBCF7"/>
          </a:solidFill>
        </p:grpSpPr>
        <p:grpSp>
          <p:nvGrpSpPr>
            <p:cNvPr id="59" name="Group 82"/>
            <p:cNvGrpSpPr/>
            <p:nvPr/>
          </p:nvGrpSpPr>
          <p:grpSpPr>
            <a:xfrm>
              <a:off x="4849282" y="5040577"/>
              <a:ext cx="1476686" cy="310896"/>
              <a:chOff x="380999" y="3728244"/>
              <a:chExt cx="1476686" cy="310896"/>
            </a:xfrm>
            <a:grpFill/>
          </p:grpSpPr>
          <p:sp>
            <p:nvSpPr>
              <p:cNvPr id="408" name="TextBox 407"/>
              <p:cNvSpPr txBox="1"/>
              <p:nvPr/>
            </p:nvSpPr>
            <p:spPr>
              <a:xfrm>
                <a:off x="380999" y="3729565"/>
                <a:ext cx="1476686" cy="307777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3000  500  1700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409" name="Straight Connector 408"/>
              <p:cNvCxnSpPr/>
              <p:nvPr/>
            </p:nvCxnSpPr>
            <p:spPr bwMode="auto">
              <a:xfrm rot="5400000">
                <a:off x="1164771" y="3882898"/>
                <a:ext cx="310896" cy="1588"/>
              </a:xfrm>
              <a:prstGeom prst="line">
                <a:avLst/>
              </a:prstGeom>
              <a:grpFill/>
              <a:ln w="9525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07" name="Straight Connector 406"/>
            <p:cNvCxnSpPr/>
            <p:nvPr/>
          </p:nvCxnSpPr>
          <p:spPr bwMode="auto">
            <a:xfrm rot="5400000">
              <a:off x="5227626" y="5197348"/>
              <a:ext cx="310896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0" name="Group 251"/>
          <p:cNvGrpSpPr/>
          <p:nvPr/>
        </p:nvGrpSpPr>
        <p:grpSpPr>
          <a:xfrm>
            <a:off x="2336708" y="2607919"/>
            <a:ext cx="1476686" cy="309098"/>
            <a:chOff x="4849282" y="5040577"/>
            <a:chExt cx="1476686" cy="309098"/>
          </a:xfrm>
          <a:solidFill>
            <a:srgbClr val="FFBCF7"/>
          </a:solidFill>
        </p:grpSpPr>
        <p:grpSp>
          <p:nvGrpSpPr>
            <p:cNvPr id="61" name="Group 82"/>
            <p:cNvGrpSpPr/>
            <p:nvPr/>
          </p:nvGrpSpPr>
          <p:grpSpPr>
            <a:xfrm>
              <a:off x="4849282" y="5040577"/>
              <a:ext cx="1476686" cy="309098"/>
              <a:chOff x="380999" y="3728244"/>
              <a:chExt cx="1476686" cy="309098"/>
            </a:xfrm>
            <a:grpFill/>
          </p:grpSpPr>
          <p:sp>
            <p:nvSpPr>
              <p:cNvPr id="428" name="TextBox 427"/>
              <p:cNvSpPr txBox="1"/>
              <p:nvPr/>
            </p:nvSpPr>
            <p:spPr>
              <a:xfrm>
                <a:off x="380999" y="3729565"/>
                <a:ext cx="1476686" cy="307777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3000  500  1700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429" name="Straight Connector 428"/>
              <p:cNvCxnSpPr/>
              <p:nvPr/>
            </p:nvCxnSpPr>
            <p:spPr bwMode="auto">
              <a:xfrm rot="5400000">
                <a:off x="1169343" y="3878326"/>
                <a:ext cx="301752" cy="1588"/>
              </a:xfrm>
              <a:prstGeom prst="line">
                <a:avLst/>
              </a:prstGeom>
              <a:grpFill/>
              <a:ln w="9525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27" name="Straight Connector 426"/>
            <p:cNvCxnSpPr/>
            <p:nvPr/>
          </p:nvCxnSpPr>
          <p:spPr bwMode="auto">
            <a:xfrm rot="5400000">
              <a:off x="5216700" y="5192776"/>
              <a:ext cx="301752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2" name="Group 251"/>
          <p:cNvGrpSpPr/>
          <p:nvPr/>
        </p:nvGrpSpPr>
        <p:grpSpPr>
          <a:xfrm>
            <a:off x="2547548" y="3217332"/>
            <a:ext cx="930063" cy="307777"/>
            <a:chOff x="4849282" y="5041898"/>
            <a:chExt cx="930063" cy="307777"/>
          </a:xfrm>
          <a:solidFill>
            <a:srgbClr val="FFBCF7"/>
          </a:solidFill>
        </p:grpSpPr>
        <p:sp>
          <p:nvSpPr>
            <p:cNvPr id="433" name="TextBox 432"/>
            <p:cNvSpPr txBox="1"/>
            <p:nvPr/>
          </p:nvSpPr>
          <p:spPr>
            <a:xfrm>
              <a:off x="4849282" y="5041898"/>
              <a:ext cx="930063" cy="307777"/>
            </a:xfrm>
            <a:prstGeom prst="rect">
              <a:avLst/>
            </a:prstGeom>
            <a:grpFill/>
            <a:ln>
              <a:solidFill>
                <a:srgbClr val="01020B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1500     0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cxnSp>
          <p:nvCxnSpPr>
            <p:cNvPr id="432" name="Straight Connector 431"/>
            <p:cNvCxnSpPr/>
            <p:nvPr/>
          </p:nvCxnSpPr>
          <p:spPr bwMode="auto">
            <a:xfrm rot="5400000">
              <a:off x="5278692" y="5192776"/>
              <a:ext cx="301752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6" name="Group 251"/>
          <p:cNvGrpSpPr/>
          <p:nvPr/>
        </p:nvGrpSpPr>
        <p:grpSpPr>
          <a:xfrm>
            <a:off x="4203054" y="2602890"/>
            <a:ext cx="930063" cy="311692"/>
            <a:chOff x="4849282" y="5041898"/>
            <a:chExt cx="930063" cy="311692"/>
          </a:xfrm>
          <a:solidFill>
            <a:srgbClr val="FFBCF7"/>
          </a:solidFill>
        </p:grpSpPr>
        <p:sp>
          <p:nvSpPr>
            <p:cNvPr id="436" name="TextBox 435"/>
            <p:cNvSpPr txBox="1"/>
            <p:nvPr/>
          </p:nvSpPr>
          <p:spPr>
            <a:xfrm>
              <a:off x="4849282" y="5041898"/>
              <a:ext cx="930063" cy="307777"/>
            </a:xfrm>
            <a:prstGeom prst="rect">
              <a:avLst/>
            </a:prstGeom>
            <a:grpFill/>
            <a:ln>
              <a:solidFill>
                <a:srgbClr val="01020B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1020B"/>
                  </a:solidFill>
                  <a:latin typeface="Arial"/>
                  <a:cs typeface="Arial"/>
                </a:rPr>
                <a:t>1500     0</a:t>
              </a:r>
              <a:endParaRPr lang="en-US" sz="1400" b="0" dirty="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cxnSp>
          <p:nvCxnSpPr>
            <p:cNvPr id="437" name="Straight Connector 436"/>
            <p:cNvCxnSpPr/>
            <p:nvPr/>
          </p:nvCxnSpPr>
          <p:spPr bwMode="auto">
            <a:xfrm rot="5400000">
              <a:off x="5243124" y="5197348"/>
              <a:ext cx="310896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7" name="Group 251"/>
          <p:cNvGrpSpPr/>
          <p:nvPr/>
        </p:nvGrpSpPr>
        <p:grpSpPr>
          <a:xfrm>
            <a:off x="4189818" y="3216011"/>
            <a:ext cx="1426994" cy="309098"/>
            <a:chOff x="4849282" y="5040577"/>
            <a:chExt cx="1426994" cy="309098"/>
          </a:xfrm>
          <a:solidFill>
            <a:srgbClr val="FFBCF7"/>
          </a:solidFill>
        </p:grpSpPr>
        <p:grpSp>
          <p:nvGrpSpPr>
            <p:cNvPr id="68" name="Group 82"/>
            <p:cNvGrpSpPr/>
            <p:nvPr/>
          </p:nvGrpSpPr>
          <p:grpSpPr>
            <a:xfrm>
              <a:off x="4849282" y="5040577"/>
              <a:ext cx="1426994" cy="309098"/>
              <a:chOff x="380999" y="3728244"/>
              <a:chExt cx="1426994" cy="309098"/>
            </a:xfrm>
            <a:grpFill/>
          </p:grpSpPr>
          <p:sp>
            <p:nvSpPr>
              <p:cNvPr id="441" name="TextBox 440"/>
              <p:cNvSpPr txBox="1"/>
              <p:nvPr/>
            </p:nvSpPr>
            <p:spPr>
              <a:xfrm>
                <a:off x="380999" y="3729565"/>
                <a:ext cx="1426994" cy="307777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9000   1010  50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442" name="Straight Connector 441"/>
              <p:cNvCxnSpPr/>
              <p:nvPr/>
            </p:nvCxnSpPr>
            <p:spPr bwMode="auto">
              <a:xfrm rot="5400000">
                <a:off x="1295589" y="3878326"/>
                <a:ext cx="301752" cy="1588"/>
              </a:xfrm>
              <a:prstGeom prst="line">
                <a:avLst/>
              </a:prstGeom>
              <a:grpFill/>
              <a:ln w="9525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40" name="Straight Connector 439"/>
            <p:cNvCxnSpPr/>
            <p:nvPr/>
          </p:nvCxnSpPr>
          <p:spPr bwMode="auto">
            <a:xfrm rot="5400000">
              <a:off x="5247696" y="5192776"/>
              <a:ext cx="301752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251"/>
          <p:cNvGrpSpPr/>
          <p:nvPr/>
        </p:nvGrpSpPr>
        <p:grpSpPr>
          <a:xfrm>
            <a:off x="2336708" y="2611369"/>
            <a:ext cx="1476686" cy="309122"/>
            <a:chOff x="4849282" y="5040576"/>
            <a:chExt cx="1476686" cy="305025"/>
          </a:xfrm>
          <a:solidFill>
            <a:srgbClr val="FFBCF7"/>
          </a:solidFill>
        </p:grpSpPr>
        <p:grpSp>
          <p:nvGrpSpPr>
            <p:cNvPr id="72" name="Group 82"/>
            <p:cNvGrpSpPr/>
            <p:nvPr/>
          </p:nvGrpSpPr>
          <p:grpSpPr>
            <a:xfrm>
              <a:off x="4849282" y="5040576"/>
              <a:ext cx="1476686" cy="305025"/>
              <a:chOff x="380999" y="3728243"/>
              <a:chExt cx="1476686" cy="305025"/>
            </a:xfrm>
            <a:grpFill/>
          </p:grpSpPr>
          <p:sp>
            <p:nvSpPr>
              <p:cNvPr id="446" name="TextBox 445"/>
              <p:cNvSpPr txBox="1"/>
              <p:nvPr/>
            </p:nvSpPr>
            <p:spPr>
              <a:xfrm>
                <a:off x="380999" y="3729570"/>
                <a:ext cx="1476686" cy="303698"/>
              </a:xfrm>
              <a:prstGeom prst="rect">
                <a:avLst/>
              </a:prstGeom>
              <a:grpFill/>
              <a:ln>
                <a:solidFill>
                  <a:srgbClr val="01020B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 smtClean="0">
                    <a:solidFill>
                      <a:srgbClr val="01020B"/>
                    </a:solidFill>
                    <a:latin typeface="Arial"/>
                    <a:cs typeface="Arial"/>
                  </a:rPr>
                  <a:t>9000   1010   50</a:t>
                </a:r>
                <a:endParaRPr lang="en-US" sz="1400" b="0" dirty="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447" name="Straight Connector 446"/>
              <p:cNvCxnSpPr/>
              <p:nvPr/>
            </p:nvCxnSpPr>
            <p:spPr bwMode="auto">
              <a:xfrm rot="5400000">
                <a:off x="1328584" y="3876326"/>
                <a:ext cx="297753" cy="1588"/>
              </a:xfrm>
              <a:prstGeom prst="line">
                <a:avLst/>
              </a:prstGeom>
              <a:grpFill/>
              <a:ln w="9525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45" name="Straight Connector 444"/>
            <p:cNvCxnSpPr/>
            <p:nvPr/>
          </p:nvCxnSpPr>
          <p:spPr bwMode="auto">
            <a:xfrm rot="5400000">
              <a:off x="5265193" y="5190776"/>
              <a:ext cx="297753" cy="1588"/>
            </a:xfrm>
            <a:prstGeom prst="line">
              <a:avLst/>
            </a:prstGeom>
            <a:grpFill/>
            <a:ln w="9525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1" name="TextBox 450"/>
          <p:cNvSpPr txBox="1"/>
          <p:nvPr/>
        </p:nvSpPr>
        <p:spPr>
          <a:xfrm>
            <a:off x="4200256" y="2602890"/>
            <a:ext cx="694268" cy="307777"/>
          </a:xfrm>
          <a:prstGeom prst="rect">
            <a:avLst/>
          </a:prstGeom>
          <a:solidFill>
            <a:srgbClr val="FFBCF7"/>
          </a:solidFill>
          <a:ln>
            <a:solidFill>
              <a:srgbClr val="01020B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1300        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81" name="TextBox 180"/>
          <p:cNvSpPr txBox="1"/>
          <p:nvPr/>
        </p:nvSpPr>
        <p:spPr>
          <a:xfrm rot="20165852">
            <a:off x="158634" y="185280"/>
            <a:ext cx="1542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adley Hand ITC" pitchFamily="66" charset="0"/>
              </a:rPr>
              <a:t>The Same </a:t>
            </a:r>
          </a:p>
          <a:p>
            <a:r>
              <a:rPr lang="en-US" dirty="0" smtClean="0">
                <a:solidFill>
                  <a:srgbClr val="C00000"/>
                </a:solidFill>
                <a:latin typeface="Bradley Hand ITC" pitchFamily="66" charset="0"/>
              </a:rPr>
              <a:t>Example &amp;</a:t>
            </a:r>
          </a:p>
        </p:txBody>
      </p:sp>
      <p:cxnSp>
        <p:nvCxnSpPr>
          <p:cNvPr id="182" name="Straight Connector 181"/>
          <p:cNvCxnSpPr/>
          <p:nvPr/>
        </p:nvCxnSpPr>
        <p:spPr bwMode="auto">
          <a:xfrm rot="5400000">
            <a:off x="4949952" y="5919132"/>
            <a:ext cx="310896" cy="1588"/>
          </a:xfrm>
          <a:prstGeom prst="line">
            <a:avLst/>
          </a:prstGeom>
          <a:solidFill>
            <a:srgbClr val="FFBCF7"/>
          </a:solidFill>
          <a:ln w="9525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/>
          <p:nvPr/>
        </p:nvCxnSpPr>
        <p:spPr bwMode="auto">
          <a:xfrm rot="5400000">
            <a:off x="5267452" y="5906432"/>
            <a:ext cx="310896" cy="1588"/>
          </a:xfrm>
          <a:prstGeom prst="line">
            <a:avLst/>
          </a:prstGeom>
          <a:solidFill>
            <a:srgbClr val="FFBCF7"/>
          </a:solidFill>
          <a:ln w="9525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TextBox 190"/>
          <p:cNvSpPr txBox="1"/>
          <p:nvPr/>
        </p:nvSpPr>
        <p:spPr>
          <a:xfrm>
            <a:off x="5855992" y="3220238"/>
            <a:ext cx="694268" cy="307777"/>
          </a:xfrm>
          <a:prstGeom prst="rect">
            <a:avLst/>
          </a:prstGeom>
          <a:solidFill>
            <a:srgbClr val="FFBCF7"/>
          </a:solidFill>
          <a:ln>
            <a:solidFill>
              <a:srgbClr val="01020B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01020B"/>
                </a:solidFill>
                <a:latin typeface="Arial"/>
                <a:cs typeface="Arial"/>
              </a:rPr>
              <a:t>1300        </a:t>
            </a:r>
            <a:endParaRPr lang="en-US" sz="14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92" name="Flowchart: Magnetic Disk 191"/>
          <p:cNvSpPr/>
          <p:nvPr/>
        </p:nvSpPr>
        <p:spPr bwMode="auto">
          <a:xfrm>
            <a:off x="7625170" y="667496"/>
            <a:ext cx="1049201" cy="944328"/>
          </a:xfrm>
          <a:prstGeom prst="flowChartMagneticDisk">
            <a:avLst/>
          </a:prstGeom>
          <a:solidFill>
            <a:schemeClr val="accent1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cxnSp>
        <p:nvCxnSpPr>
          <p:cNvPr id="193" name="Straight Connector 192"/>
          <p:cNvCxnSpPr>
            <a:endCxn id="229" idx="6"/>
          </p:cNvCxnSpPr>
          <p:nvPr/>
        </p:nvCxnSpPr>
        <p:spPr bwMode="auto">
          <a:xfrm flipV="1">
            <a:off x="4076054" y="1240920"/>
            <a:ext cx="3656517" cy="6343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1020B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8307091" y="1333908"/>
            <a:ext cx="681925" cy="5568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1020B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73" name="Group 209"/>
          <p:cNvGrpSpPr/>
          <p:nvPr/>
        </p:nvGrpSpPr>
        <p:grpSpPr>
          <a:xfrm rot="16200000">
            <a:off x="7958386" y="1010823"/>
            <a:ext cx="398637" cy="515758"/>
            <a:chOff x="6798365" y="445273"/>
            <a:chExt cx="1121134" cy="557903"/>
          </a:xfrm>
          <a:solidFill>
            <a:schemeClr val="bg1"/>
          </a:solidFill>
        </p:grpSpPr>
        <p:sp>
          <p:nvSpPr>
            <p:cNvPr id="211" name="Rectangle 210"/>
            <p:cNvSpPr/>
            <p:nvPr/>
          </p:nvSpPr>
          <p:spPr bwMode="auto">
            <a:xfrm>
              <a:off x="6798365" y="445273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6798365" y="573820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6798365" y="701036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6798365" y="820301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6798365" y="939566"/>
              <a:ext cx="1121134" cy="63610"/>
            </a:xfrm>
            <a:prstGeom prst="rect">
              <a:avLst/>
            </a:prstGeom>
            <a:grpFill/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</p:grpSp>
      <p:grpSp>
        <p:nvGrpSpPr>
          <p:cNvPr id="74" name="Group 217"/>
          <p:cNvGrpSpPr/>
          <p:nvPr/>
        </p:nvGrpSpPr>
        <p:grpSpPr>
          <a:xfrm flipH="1">
            <a:off x="7315201" y="976394"/>
            <a:ext cx="960894" cy="604434"/>
            <a:chOff x="2445589" y="2421155"/>
            <a:chExt cx="1349678" cy="847580"/>
          </a:xfrm>
        </p:grpSpPr>
        <p:sp>
          <p:nvSpPr>
            <p:cNvPr id="229" name="Oval 228"/>
            <p:cNvSpPr/>
            <p:nvPr/>
          </p:nvSpPr>
          <p:spPr>
            <a:xfrm>
              <a:off x="2445589" y="2421155"/>
              <a:ext cx="763437" cy="741872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glow" dir="t">
                <a:rot lat="0" lon="0" rev="6600000"/>
              </a:lightRig>
            </a:scene3d>
            <a:sp3d prstMaterial="clear">
              <a:bevelT w="635000" h="6350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0" name="Rounded Rectangle 229"/>
            <p:cNvSpPr/>
            <p:nvPr/>
          </p:nvSpPr>
          <p:spPr bwMode="auto">
            <a:xfrm rot="2082698">
              <a:off x="3091886" y="3126247"/>
              <a:ext cx="703381" cy="142488"/>
            </a:xfrm>
            <a:prstGeom prst="roundRect">
              <a:avLst/>
            </a:prstGeom>
            <a:solidFill>
              <a:schemeClr val="tx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</p:grpSp>
      <p:sp>
        <p:nvSpPr>
          <p:cNvPr id="231" name="Rectangle 230"/>
          <p:cNvSpPr/>
          <p:nvPr/>
        </p:nvSpPr>
        <p:spPr bwMode="auto">
          <a:xfrm>
            <a:off x="-31278" y="1909011"/>
            <a:ext cx="9144000" cy="494899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102673" y="2541723"/>
            <a:ext cx="3674533" cy="1877437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Takeaways:</a:t>
            </a:r>
          </a:p>
          <a:p>
            <a:pPr marL="342900" indent="-342900">
              <a:buFont typeface="Arial"/>
              <a:buChar char="•"/>
            </a:pP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Each cache miss brings only useful data into the cache</a:t>
            </a:r>
          </a:p>
          <a:p>
            <a:pPr marL="342900" indent="-342900">
              <a:buFont typeface="Arial"/>
              <a:buChar char="•"/>
            </a:pP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Processor stalls reduced by up to a factor of:</a:t>
            </a:r>
          </a:p>
          <a:p>
            <a:pPr marL="342900" indent="-342900"/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	  8 (if </a:t>
            </a:r>
            <a:r>
              <a:rPr lang="en-US" sz="1600" b="0" dirty="0" err="1" smtClean="0">
                <a:solidFill>
                  <a:srgbClr val="01020B"/>
                </a:solidFill>
                <a:latin typeface="Arial"/>
                <a:cs typeface="Arial"/>
              </a:rPr>
              <a:t>BalDue</a:t>
            </a: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 values are 8 bytes)</a:t>
            </a:r>
            <a:b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</a:b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16 (if </a:t>
            </a:r>
            <a:r>
              <a:rPr lang="en-US" sz="1600" b="0" dirty="0" err="1" smtClean="0">
                <a:solidFill>
                  <a:srgbClr val="01020B"/>
                </a:solidFill>
                <a:latin typeface="Arial"/>
                <a:cs typeface="Arial"/>
              </a:rPr>
              <a:t>BalDue</a:t>
            </a: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 values are 4 bytes)</a:t>
            </a:r>
            <a:endParaRPr lang="en-US" sz="1600" b="0" dirty="0">
              <a:solidFill>
                <a:srgbClr val="01020B"/>
              </a:solidFill>
              <a:latin typeface="Arial"/>
              <a:cs typeface="Arial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082010" y="4757980"/>
            <a:ext cx="3674533" cy="1600438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Arial"/>
                <a:cs typeface="Arial"/>
              </a:rPr>
              <a:t>Caveats:</a:t>
            </a:r>
          </a:p>
          <a:p>
            <a:pPr marL="342900" indent="-342900">
              <a:buFont typeface="Arial"/>
              <a:buChar char="•"/>
            </a:pP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Not to scale!   An 8K byte page of </a:t>
            </a:r>
            <a:r>
              <a:rPr lang="en-US" sz="1600" b="0" dirty="0" err="1" smtClean="0">
                <a:solidFill>
                  <a:srgbClr val="01020B"/>
                </a:solidFill>
                <a:latin typeface="Arial"/>
                <a:cs typeface="Arial"/>
              </a:rPr>
              <a:t>BalDue</a:t>
            </a: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 values will hold 1000 values (not 5)</a:t>
            </a:r>
          </a:p>
          <a:p>
            <a:pPr marL="342900" indent="-342900">
              <a:buFont typeface="Arial"/>
              <a:buChar char="•"/>
            </a:pP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Not showing disk I/Os required to read </a:t>
            </a:r>
            <a:r>
              <a:rPr lang="en-US" sz="1600" b="0" u="sng" dirty="0" smtClean="0">
                <a:solidFill>
                  <a:srgbClr val="01020B"/>
                </a:solidFill>
                <a:latin typeface="Arial"/>
                <a:cs typeface="Arial"/>
              </a:rPr>
              <a:t>id </a:t>
            </a: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and </a:t>
            </a:r>
            <a:r>
              <a:rPr lang="en-US" sz="1600" b="0" u="sng" dirty="0" smtClean="0">
                <a:solidFill>
                  <a:srgbClr val="01020B"/>
                </a:solidFill>
                <a:latin typeface="Arial"/>
                <a:cs typeface="Arial"/>
              </a:rPr>
              <a:t>Name</a:t>
            </a:r>
            <a:r>
              <a:rPr lang="en-US" sz="1600" b="0" dirty="0" smtClean="0">
                <a:solidFill>
                  <a:srgbClr val="01020B"/>
                </a:solidFill>
                <a:latin typeface="Arial"/>
                <a:cs typeface="Arial"/>
              </a:rPr>
              <a:t> columns 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" grpId="0" animBg="1"/>
      <p:bldP spid="191" grpId="0" animBg="1"/>
      <p:bldP spid="231" grpId="0" animBg="1"/>
      <p:bldP spid="205" grpId="0" animBg="1"/>
      <p:bldP spid="18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65259"/>
          </a:xfrm>
        </p:spPr>
        <p:txBody>
          <a:bodyPr/>
          <a:lstStyle/>
          <a:p>
            <a:r>
              <a:rPr lang="en-US" dirty="0" smtClean="0"/>
              <a:t>A Concrete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56" y="1208598"/>
            <a:ext cx="8698726" cy="52241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Assume: </a:t>
            </a:r>
          </a:p>
          <a:p>
            <a:r>
              <a:rPr lang="en-US" dirty="0" smtClean="0"/>
              <a:t>   Customer table has 10M rows, 200 bytes/row (2GB total size)</a:t>
            </a:r>
          </a:p>
          <a:p>
            <a:r>
              <a:rPr lang="en-US" dirty="0" smtClean="0"/>
              <a:t>   Id and </a:t>
            </a:r>
            <a:r>
              <a:rPr lang="en-US" dirty="0" err="1" smtClean="0"/>
              <a:t>BalDue</a:t>
            </a:r>
            <a:r>
              <a:rPr lang="en-US" dirty="0" smtClean="0"/>
              <a:t> values are each 4 bytes long, Name is 20 bytes</a:t>
            </a: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Query: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+mn-lt"/>
                <a:cs typeface="Courier New" pitchFamily="49" charset="0"/>
              </a:rPr>
              <a:t>   Select id, Name, 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cs typeface="Courier New" pitchFamily="49" charset="0"/>
              </a:rPr>
              <a:t>BalDue</a:t>
            </a:r>
            <a:r>
              <a:rPr lang="en-US" b="1" dirty="0" smtClean="0">
                <a:solidFill>
                  <a:srgbClr val="0000FF"/>
                </a:solidFill>
                <a:latin typeface="+mn-lt"/>
                <a:cs typeface="Courier New" pitchFamily="49" charset="0"/>
              </a:rPr>
              <a:t> from Customer where 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cs typeface="Courier New" pitchFamily="49" charset="0"/>
              </a:rPr>
              <a:t>BalDue</a:t>
            </a:r>
            <a:r>
              <a:rPr lang="en-US" b="1" dirty="0" smtClean="0">
                <a:solidFill>
                  <a:srgbClr val="0000FF"/>
                </a:solidFill>
                <a:latin typeface="+mn-lt"/>
                <a:cs typeface="Courier New" pitchFamily="49" charset="0"/>
              </a:rPr>
              <a:t> &gt; $1000</a:t>
            </a:r>
            <a:endParaRPr lang="en-US" dirty="0" smtClean="0">
              <a:latin typeface="+mn-lt"/>
            </a:endParaRP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Row store execution</a:t>
            </a:r>
          </a:p>
          <a:p>
            <a:pPr>
              <a:buNone/>
            </a:pPr>
            <a:r>
              <a:rPr lang="en-US" sz="1800" dirty="0" smtClean="0"/>
              <a:t>     </a:t>
            </a:r>
            <a:r>
              <a:rPr lang="en-US" dirty="0" smtClean="0"/>
              <a:t>Scan 10M rows (2GB) @ 80MB/sec = </a:t>
            </a:r>
            <a:r>
              <a:rPr lang="en-US" dirty="0" smtClean="0">
                <a:solidFill>
                  <a:srgbClr val="C00000"/>
                </a:solidFill>
              </a:rPr>
              <a:t>25 sec.</a:t>
            </a:r>
            <a:r>
              <a:rPr lang="en-US" sz="2200" dirty="0" smtClean="0">
                <a:solidFill>
                  <a:srgbClr val="C00000"/>
                </a:solidFill>
              </a:rPr>
              <a:t/>
            </a:r>
            <a:br>
              <a:rPr lang="en-US" sz="2200" dirty="0" smtClean="0">
                <a:solidFill>
                  <a:srgbClr val="C00000"/>
                </a:solidFill>
              </a:rPr>
            </a:br>
            <a:endParaRPr lang="en-US" sz="2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Column store execution</a:t>
            </a:r>
          </a:p>
          <a:p>
            <a:pPr>
              <a:buNone/>
            </a:pPr>
            <a:r>
              <a:rPr lang="en-US" dirty="0" smtClean="0"/>
              <a:t>     Scan 3 columns,  each with 10M entries 280MB@80MB/sec = </a:t>
            </a:r>
            <a:r>
              <a:rPr lang="en-US" dirty="0" smtClean="0">
                <a:solidFill>
                  <a:srgbClr val="C00000"/>
                </a:solidFill>
              </a:rPr>
              <a:t>3.5 sec. </a:t>
            </a:r>
          </a:p>
          <a:p>
            <a:pPr>
              <a:buNone/>
            </a:pPr>
            <a:r>
              <a:rPr lang="en-US" dirty="0" smtClean="0"/>
              <a:t>		(id 40MB, Name 200MB, </a:t>
            </a:r>
            <a:r>
              <a:rPr lang="en-US" dirty="0" err="1" smtClean="0"/>
              <a:t>BalDue</a:t>
            </a:r>
            <a:r>
              <a:rPr lang="en-US" dirty="0" smtClean="0"/>
              <a:t> 40MB)</a:t>
            </a: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About a </a:t>
            </a:r>
            <a:r>
              <a:rPr lang="en-US" b="1" u="sng" dirty="0" smtClean="0">
                <a:solidFill>
                  <a:srgbClr val="FF0000"/>
                </a:solidFill>
              </a:rPr>
              <a:t>7X performance improvement </a:t>
            </a:r>
            <a:r>
              <a:rPr lang="en-US" dirty="0" smtClean="0">
                <a:solidFill>
                  <a:srgbClr val="FF0000"/>
                </a:solidFill>
              </a:rPr>
              <a:t>for this query!!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But we can do even better using compression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76" y="304800"/>
            <a:ext cx="7920824" cy="760675"/>
          </a:xfrm>
        </p:spPr>
        <p:txBody>
          <a:bodyPr/>
          <a:lstStyle/>
          <a:p>
            <a:r>
              <a:rPr lang="en-US" dirty="0" smtClean="0"/>
              <a:t>Summarizing: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73" y="1288111"/>
            <a:ext cx="8153452" cy="46366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Storing tables as a set of columns:</a:t>
            </a:r>
          </a:p>
          <a:p>
            <a:r>
              <a:rPr lang="en-US" dirty="0" smtClean="0"/>
              <a:t>Significantly reduces the amount of disk I/O required to execute a query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Select * from Customer where …” </a:t>
            </a:r>
            <a:r>
              <a:rPr lang="en-US" dirty="0" smtClean="0"/>
              <a:t>will </a:t>
            </a:r>
            <a:r>
              <a:rPr lang="en-US" b="1" u="sng" dirty="0" smtClean="0">
                <a:solidFill>
                  <a:srgbClr val="FF0000"/>
                </a:solidFill>
              </a:rPr>
              <a:t>never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 faster</a:t>
            </a:r>
          </a:p>
          <a:p>
            <a:r>
              <a:rPr lang="en-US" dirty="0" smtClean="0"/>
              <a:t>Improves CPU performance by reducing memory stalls caused by L2 data cache misses</a:t>
            </a:r>
          </a:p>
          <a:p>
            <a:r>
              <a:rPr lang="en-US" dirty="0" smtClean="0"/>
              <a:t>Facilitates the application of VERY aggressive compression techniques, reducing disk I/Os and L2 cache misses even further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Who is this </a:t>
            </a:r>
            <a:r>
              <a:rPr lang="en-US" dirty="0" smtClean="0">
                <a:latin typeface="Arial" charset="0"/>
              </a:rPr>
              <a:t>guy again?</a:t>
            </a:r>
            <a:r>
              <a:rPr lang="en-US" dirty="0">
                <a:latin typeface="Arial" charset="0"/>
              </a:rPr>
              <a:t>	</a:t>
            </a:r>
          </a:p>
        </p:txBody>
      </p:sp>
      <p:sp>
        <p:nvSpPr>
          <p:cNvPr id="409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543049" y="1608666"/>
            <a:ext cx="7356022" cy="469053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Spent 32 years as a computer science professor at the University of </a:t>
            </a:r>
            <a:r>
              <a:rPr lang="en-US" dirty="0" smtClean="0">
                <a:latin typeface="Arial" charset="0"/>
              </a:rPr>
              <a:t>Wisconsin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Joined Microsoft in March 2008</a:t>
            </a:r>
          </a:p>
          <a:p>
            <a:pPr lvl="1"/>
            <a:r>
              <a:rPr lang="en-US" dirty="0" smtClean="0">
                <a:latin typeface="Arial" charset="0"/>
              </a:rPr>
              <a:t>Run the Jim Gray Systems Lab in Madison, WI</a:t>
            </a:r>
          </a:p>
          <a:p>
            <a:pPr lvl="1"/>
            <a:r>
              <a:rPr lang="en-US" dirty="0" smtClean="0">
                <a:latin typeface="Arial" charset="0"/>
              </a:rPr>
              <a:t>Lab is closely affiliated with the DB group at University of Wisconsin</a:t>
            </a:r>
          </a:p>
          <a:p>
            <a:pPr lvl="2"/>
            <a:r>
              <a:rPr lang="en-US" dirty="0" smtClean="0">
                <a:latin typeface="Arial" charset="0"/>
              </a:rPr>
              <a:t>3  faculty and 8 graduate students working on projects</a:t>
            </a:r>
          </a:p>
          <a:p>
            <a:pPr lvl="1"/>
            <a:r>
              <a:rPr lang="en-US" dirty="0" smtClean="0">
                <a:latin typeface="Arial" charset="0"/>
              </a:rPr>
              <a:t>Working on releases 1 and 2 of SQL Server Parallel Database Warehouse  </a:t>
            </a:r>
          </a:p>
          <a:p>
            <a:pPr lvl="2"/>
            <a:r>
              <a:rPr lang="en-US" dirty="0" smtClean="0">
                <a:latin typeface="Arial" charset="0"/>
              </a:rPr>
              <a:t>Tweet if you think SQL* would be a </a:t>
            </a:r>
            <a:r>
              <a:rPr lang="en-US" smtClean="0">
                <a:latin typeface="Arial" charset="0"/>
              </a:rPr>
              <a:t>better name!</a:t>
            </a: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0800000">
            <a:off x="242209" y="1406978"/>
            <a:ext cx="1471878" cy="224676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BottomLeft">
                <a:rot lat="0" lon="0" rev="900000"/>
              </a:camera>
              <a:lightRig rig="threePt" dir="t"/>
            </a:scene3d>
          </a:bodyPr>
          <a:lstStyle/>
          <a:p>
            <a:r>
              <a:rPr lang="en-US" sz="14000" dirty="0" smtClean="0">
                <a:ln w="31750">
                  <a:solidFill>
                    <a:srgbClr val="C00000"/>
                  </a:solidFill>
                </a:ln>
                <a:gradFill>
                  <a:gsLst>
                    <a:gs pos="0">
                      <a:prstClr val="white">
                        <a:alpha val="50000"/>
                      </a:prstClr>
                    </a:gs>
                    <a:gs pos="85000">
                      <a:prstClr val="white"/>
                    </a:gs>
                  </a:gsLst>
                  <a:lin ang="5400000" scaled="1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prstClr val="black">
                      <a:alpha val="18000"/>
                    </a:prstClr>
                  </a:outerShdw>
                </a:effectLst>
                <a:latin typeface="Mufferaw" pitchFamily="66" charset="0"/>
              </a:rPr>
              <a:t>M</a:t>
            </a:r>
            <a:endParaRPr lang="en-US" sz="14000" dirty="0">
              <a:ln w="31750">
                <a:solidFill>
                  <a:srgbClr val="C00000"/>
                </a:solidFill>
              </a:ln>
              <a:gradFill>
                <a:gsLst>
                  <a:gs pos="0">
                    <a:prstClr val="white">
                      <a:alpha val="50000"/>
                    </a:prstClr>
                  </a:gs>
                  <a:gs pos="85000">
                    <a:prstClr val="white"/>
                  </a:gs>
                </a:gsLst>
                <a:lin ang="5400000" scaled="1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01600" dist="381000" dir="8100000" algn="tr" rotWithShape="0">
                  <a:prstClr val="black">
                    <a:alpha val="18000"/>
                  </a:prstClr>
                </a:outerShdw>
              </a:effectLst>
              <a:latin typeface="Mufferaw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39 -0.17222 C -0.08663 -0.05277 -0.0717 0.0669 -0.06111 0.12431 C -0.05018 0.18172 -0.04479 0.18056 -0.03716 0.17037 C -0.02917 0.16042 -0.02049 0.09236 -0.01441 0.06412 C -0.00851 0.03565 -0.00417 0.0176 3.05556E-6 -3.7037E-6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1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0625 0.348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7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5" grpId="0"/>
      <p:bldP spid="5" grpId="1"/>
      <p:bldP spid="5" grpId="2"/>
      <p:bldP spid="5" grpId="3"/>
      <p:bldP spid="5" grpId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36821"/>
          </a:xfrm>
        </p:spPr>
        <p:txBody>
          <a:bodyPr/>
          <a:lstStyle/>
          <a:p>
            <a:r>
              <a:rPr lang="en-US" dirty="0" smtClean="0"/>
              <a:t>Column Store Implementation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977460" y="1411357"/>
          <a:ext cx="7490679" cy="491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133411-8FE4-4491-BA08-56144C63C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36133411-8FE4-4491-BA08-56144C63C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20695 -7.40741E-7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6">
                                            <p:graphicEl>
                                              <a:dgm id="{36133411-8FE4-4491-BA08-56144C63C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EAA564-2D02-4C79-A0CD-EC5644FDC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5EEAA564-2D02-4C79-A0CD-EC5644FDC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25 -7.40741E-7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6">
                                            <p:graphicEl>
                                              <a:dgm id="{5EEAA564-2D02-4C79-A0CD-EC5644FDC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82C056-6D44-4EC6-B428-208028A04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8B82C056-6D44-4EC6-B428-208028A04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2 -7.40741E-7 " pathEditMode="relative" rAng="0" ptsTypes="AA">
                                      <p:cBhvr>
                                        <p:cTn id="21" dur="1000" spd="-100000" fill="hold"/>
                                        <p:tgtEl>
                                          <p:spTgt spid="6">
                                            <p:graphicEl>
                                              <a:dgm id="{8B82C056-6D44-4EC6-B428-208028A04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5DC1D-2488-4424-936F-00C76D4A8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2F55DC1D-2488-4424-936F-00C76D4A8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1000" spd="-100000" fill="hold"/>
                                        <p:tgtEl>
                                          <p:spTgt spid="6">
                                            <p:graphicEl>
                                              <a:dgm id="{2F55DC1D-2488-4424-936F-00C76D4A8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2BB8AA-4092-4C07-BA8C-D47A4D6D5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0B2BB8AA-4092-4C07-BA8C-D47A4D6D5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2 -7.40741E-7 " pathEditMode="relative" rAng="0" ptsTypes="AA">
                                      <p:cBhvr>
                                        <p:cTn id="33" dur="1000" spd="-100000" fill="hold"/>
                                        <p:tgtEl>
                                          <p:spTgt spid="6">
                                            <p:graphicEl>
                                              <a:dgm id="{0B2BB8AA-4092-4C07-BA8C-D47A4D6D5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EE08B3-1990-4730-B352-C1BE95C73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CAEE08B3-1990-4730-B352-C1BE95C730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1000" spd="-100000" fill="hold"/>
                                        <p:tgtEl>
                                          <p:spTgt spid="6">
                                            <p:graphicEl>
                                              <a:dgm id="{CAEE08B3-1990-4730-B352-C1BE95C73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4DEB7B-AAFE-4777-B8F6-0463A3E03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C24DEB7B-AAFE-4777-B8F6-0463A3E03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2 -7.40741E-7 " pathEditMode="relative" rAng="0" ptsTypes="AA">
                                      <p:cBhvr>
                                        <p:cTn id="45" dur="1000" spd="-100000" fill="hold"/>
                                        <p:tgtEl>
                                          <p:spTgt spid="6">
                                            <p:graphicEl>
                                              <a:dgm id="{C24DEB7B-AAFE-4777-B8F6-0463A3E03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5949A6-095C-41CC-A96A-D3022429C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FD5949A6-095C-41CC-A96A-D3022429CF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1000" spd="-100000" fill="hold"/>
                                        <p:tgtEl>
                                          <p:spTgt spid="6">
                                            <p:graphicEl>
                                              <a:dgm id="{FD5949A6-095C-41CC-A96A-D3022429C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Graphic spid="6" grpId="1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38" y="540775"/>
            <a:ext cx="8436333" cy="538038"/>
          </a:xfrm>
        </p:spPr>
        <p:txBody>
          <a:bodyPr/>
          <a:lstStyle/>
          <a:p>
            <a:r>
              <a:rPr lang="en-US" dirty="0" smtClean="0"/>
              <a:t>Physical Representation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062" y="2269066"/>
            <a:ext cx="5724938" cy="3265042"/>
          </a:xfrm>
        </p:spPr>
        <p:txBody>
          <a:bodyPr>
            <a:normAutofit/>
          </a:bodyPr>
          <a:lstStyle/>
          <a:p>
            <a:r>
              <a:rPr lang="en-US" dirty="0" smtClean="0"/>
              <a:t>Three main alternatives:</a:t>
            </a:r>
          </a:p>
          <a:p>
            <a:pPr lvl="1"/>
            <a:r>
              <a:rPr lang="en-US" sz="2400" b="1" dirty="0" smtClean="0"/>
              <a:t>DSM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C00000"/>
                </a:solidFill>
              </a:rPr>
              <a:t>1985</a:t>
            </a:r>
            <a:r>
              <a:rPr lang="en-US" sz="2400" dirty="0" smtClean="0"/>
              <a:t> – Copeland &amp; </a:t>
            </a:r>
            <a:r>
              <a:rPr lang="en-US" sz="2400" dirty="0" err="1" smtClean="0"/>
              <a:t>Koshafian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b="1" dirty="0" smtClean="0"/>
              <a:t>Modified B-tree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2005</a:t>
            </a:r>
            <a:r>
              <a:rPr lang="en-US" sz="2400" dirty="0" smtClean="0"/>
              <a:t> – DeWitt &amp; Ramamurthy)</a:t>
            </a:r>
          </a:p>
          <a:p>
            <a:pPr lvl="1"/>
            <a:r>
              <a:rPr lang="en-US" sz="2400" b="1" dirty="0" smtClean="0"/>
              <a:t>“Positional” representation </a:t>
            </a:r>
            <a:r>
              <a:rPr lang="en-US" sz="2400" dirty="0" smtClean="0"/>
              <a:t>(Sybase IQ and C-Store/</a:t>
            </a:r>
            <a:r>
              <a:rPr lang="en-US" sz="2400" dirty="0" err="1" smtClean="0"/>
              <a:t>Vertica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65056" y="2048934"/>
            <a:ext cx="2292811" cy="4140200"/>
            <a:chOff x="1423394" y="2396067"/>
            <a:chExt cx="1889531" cy="4140200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7" name="Group 19"/>
            <p:cNvGrpSpPr/>
            <p:nvPr/>
          </p:nvGrpSpPr>
          <p:grpSpPr>
            <a:xfrm>
              <a:off x="2102949" y="2650066"/>
              <a:ext cx="637024" cy="3886200"/>
              <a:chOff x="1676400" y="2362200"/>
              <a:chExt cx="381000" cy="3886200"/>
            </a:xfrm>
            <a:grpFill/>
          </p:grpSpPr>
          <p:sp>
            <p:nvSpPr>
              <p:cNvPr id="39" name="Rectangle 16"/>
              <p:cNvSpPr>
                <a:spLocks noChangeArrowheads="1"/>
              </p:cNvSpPr>
              <p:nvPr/>
            </p:nvSpPr>
            <p:spPr bwMode="auto">
              <a:xfrm>
                <a:off x="1676400" y="2362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0" name="Rectangle 17"/>
              <p:cNvSpPr>
                <a:spLocks noChangeArrowheads="1"/>
              </p:cNvSpPr>
              <p:nvPr/>
            </p:nvSpPr>
            <p:spPr bwMode="auto">
              <a:xfrm>
                <a:off x="1676400" y="2667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1" name="Rectangle 18"/>
              <p:cNvSpPr>
                <a:spLocks noChangeArrowheads="1"/>
              </p:cNvSpPr>
              <p:nvPr/>
            </p:nvSpPr>
            <p:spPr bwMode="auto">
              <a:xfrm>
                <a:off x="1676400" y="2971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1676400" y="3276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1676400" y="3581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4" name="Rectangle 21"/>
              <p:cNvSpPr>
                <a:spLocks noChangeArrowheads="1"/>
              </p:cNvSpPr>
              <p:nvPr/>
            </p:nvSpPr>
            <p:spPr bwMode="auto">
              <a:xfrm>
                <a:off x="1676400" y="3886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45" name="Rectangle 22"/>
              <p:cNvSpPr>
                <a:spLocks noChangeArrowheads="1"/>
              </p:cNvSpPr>
              <p:nvPr/>
            </p:nvSpPr>
            <p:spPr bwMode="auto">
              <a:xfrm>
                <a:off x="1676400" y="4191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46" name="Rectangle 23"/>
              <p:cNvSpPr>
                <a:spLocks noChangeArrowheads="1"/>
              </p:cNvSpPr>
              <p:nvPr/>
            </p:nvSpPr>
            <p:spPr bwMode="auto">
              <a:xfrm>
                <a:off x="1676400" y="4800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Rectangle 24"/>
              <p:cNvSpPr>
                <a:spLocks noChangeArrowheads="1"/>
              </p:cNvSpPr>
              <p:nvPr/>
            </p:nvSpPr>
            <p:spPr bwMode="auto">
              <a:xfrm>
                <a:off x="1676400" y="5105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8" name="Rectangle 25"/>
              <p:cNvSpPr>
                <a:spLocks noChangeArrowheads="1"/>
              </p:cNvSpPr>
              <p:nvPr/>
            </p:nvSpPr>
            <p:spPr bwMode="auto">
              <a:xfrm>
                <a:off x="1676400" y="5410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9" name="Rectangle 26"/>
              <p:cNvSpPr>
                <a:spLocks noChangeArrowheads="1"/>
              </p:cNvSpPr>
              <p:nvPr/>
            </p:nvSpPr>
            <p:spPr bwMode="auto">
              <a:xfrm>
                <a:off x="1676400" y="5715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17526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51" name="Text Box 28"/>
              <p:cNvSpPr txBox="1">
                <a:spLocks noChangeArrowheads="1"/>
              </p:cNvSpPr>
              <p:nvPr/>
            </p:nvSpPr>
            <p:spPr bwMode="auto">
              <a:xfrm>
                <a:off x="1752600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2123009" y="2396067"/>
              <a:ext cx="6918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err="1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ProdID</a:t>
              </a:r>
              <a:endParaRPr lang="en-US" sz="1600" b="1" dirty="0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9" name="Group 5"/>
            <p:cNvGrpSpPr/>
            <p:nvPr/>
          </p:nvGrpSpPr>
          <p:grpSpPr>
            <a:xfrm>
              <a:off x="1423394" y="2650067"/>
              <a:ext cx="673600" cy="3886200"/>
              <a:chOff x="609599" y="2362200"/>
              <a:chExt cx="454150" cy="3886200"/>
            </a:xfrm>
            <a:grpFill/>
          </p:grpSpPr>
          <p:sp>
            <p:nvSpPr>
              <p:cNvPr id="26" name="Rectangle 3"/>
              <p:cNvSpPr>
                <a:spLocks noChangeArrowheads="1"/>
              </p:cNvSpPr>
              <p:nvPr/>
            </p:nvSpPr>
            <p:spPr bwMode="auto">
              <a:xfrm>
                <a:off x="609599" y="23622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609599" y="26670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609599" y="29718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29" name="Rectangle 6"/>
              <p:cNvSpPr>
                <a:spLocks noChangeArrowheads="1"/>
              </p:cNvSpPr>
              <p:nvPr/>
            </p:nvSpPr>
            <p:spPr bwMode="auto">
              <a:xfrm>
                <a:off x="609599" y="32766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609599" y="35814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609599" y="38862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609599" y="41910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/>
            </p:nvSpPr>
            <p:spPr bwMode="auto">
              <a:xfrm>
                <a:off x="609599" y="48006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Q2</a:t>
                </a: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609599" y="51054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Q2</a:t>
                </a: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/>
            </p:nvSpPr>
            <p:spPr bwMode="auto">
              <a:xfrm>
                <a:off x="609599" y="54102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Q2</a:t>
                </a: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/>
            </p:nvSpPr>
            <p:spPr bwMode="auto">
              <a:xfrm>
                <a:off x="609599" y="57150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Q2</a:t>
                </a:r>
              </a:p>
            </p:txBody>
          </p: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6858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685800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446541" y="2396067"/>
              <a:ext cx="8456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Quarter</a:t>
              </a:r>
            </a:p>
          </p:txBody>
        </p:sp>
        <p:grpSp>
          <p:nvGrpSpPr>
            <p:cNvPr id="11" name="Group 35"/>
            <p:cNvGrpSpPr/>
            <p:nvPr/>
          </p:nvGrpSpPr>
          <p:grpSpPr>
            <a:xfrm>
              <a:off x="2735751" y="2650067"/>
              <a:ext cx="565229" cy="3886200"/>
              <a:chOff x="2819400" y="2362200"/>
              <a:chExt cx="381000" cy="3886200"/>
            </a:xfrm>
            <a:grpFill/>
          </p:grpSpPr>
          <p:sp>
            <p:nvSpPr>
              <p:cNvPr id="13" name="Rectangle 44"/>
              <p:cNvSpPr>
                <a:spLocks noChangeArrowheads="1"/>
              </p:cNvSpPr>
              <p:nvPr/>
            </p:nvSpPr>
            <p:spPr bwMode="auto">
              <a:xfrm>
                <a:off x="2819400" y="2362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14" name="Rectangle 45"/>
              <p:cNvSpPr>
                <a:spLocks noChangeArrowheads="1"/>
              </p:cNvSpPr>
              <p:nvPr/>
            </p:nvSpPr>
            <p:spPr bwMode="auto">
              <a:xfrm>
                <a:off x="2819400" y="2667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7</a:t>
                </a:r>
              </a:p>
            </p:txBody>
          </p:sp>
          <p:sp>
            <p:nvSpPr>
              <p:cNvPr id="15" name="Rectangle 46"/>
              <p:cNvSpPr>
                <a:spLocks noChangeArrowheads="1"/>
              </p:cNvSpPr>
              <p:nvPr/>
            </p:nvSpPr>
            <p:spPr bwMode="auto">
              <a:xfrm>
                <a:off x="2819400" y="2971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16" name="Rectangle 47"/>
              <p:cNvSpPr>
                <a:spLocks noChangeArrowheads="1"/>
              </p:cNvSpPr>
              <p:nvPr/>
            </p:nvSpPr>
            <p:spPr bwMode="auto">
              <a:xfrm>
                <a:off x="2819400" y="3276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9</a:t>
                </a:r>
              </a:p>
            </p:txBody>
          </p:sp>
          <p:sp>
            <p:nvSpPr>
              <p:cNvPr id="17" name="Rectangle 48"/>
              <p:cNvSpPr>
                <a:spLocks noChangeArrowheads="1"/>
              </p:cNvSpPr>
              <p:nvPr/>
            </p:nvSpPr>
            <p:spPr bwMode="auto">
              <a:xfrm>
                <a:off x="2819400" y="3581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6</a:t>
                </a:r>
              </a:p>
            </p:txBody>
          </p:sp>
          <p:sp>
            <p:nvSpPr>
              <p:cNvPr id="18" name="Rectangle 49"/>
              <p:cNvSpPr>
                <a:spLocks noChangeArrowheads="1"/>
              </p:cNvSpPr>
              <p:nvPr/>
            </p:nvSpPr>
            <p:spPr bwMode="auto">
              <a:xfrm>
                <a:off x="2819400" y="3886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8</a:t>
                </a:r>
              </a:p>
            </p:txBody>
          </p:sp>
          <p:sp>
            <p:nvSpPr>
              <p:cNvPr id="19" name="Rectangle 50"/>
              <p:cNvSpPr>
                <a:spLocks noChangeArrowheads="1"/>
              </p:cNvSpPr>
              <p:nvPr/>
            </p:nvSpPr>
            <p:spPr bwMode="auto">
              <a:xfrm>
                <a:off x="2819400" y="4191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20" name="Rectangle 51"/>
              <p:cNvSpPr>
                <a:spLocks noChangeArrowheads="1"/>
              </p:cNvSpPr>
              <p:nvPr/>
            </p:nvSpPr>
            <p:spPr bwMode="auto">
              <a:xfrm>
                <a:off x="2819400" y="4800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21" name="Rectangle 52"/>
              <p:cNvSpPr>
                <a:spLocks noChangeArrowheads="1"/>
              </p:cNvSpPr>
              <p:nvPr/>
            </p:nvSpPr>
            <p:spPr bwMode="auto">
              <a:xfrm>
                <a:off x="2819400" y="5105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8</a:t>
                </a:r>
              </a:p>
            </p:txBody>
          </p:sp>
          <p:sp>
            <p:nvSpPr>
              <p:cNvPr id="22" name="Rectangle 53"/>
              <p:cNvSpPr>
                <a:spLocks noChangeArrowheads="1"/>
              </p:cNvSpPr>
              <p:nvPr/>
            </p:nvSpPr>
            <p:spPr bwMode="auto">
              <a:xfrm>
                <a:off x="2819400" y="5410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3" name="Rectangle 54"/>
              <p:cNvSpPr>
                <a:spLocks noChangeArrowheads="1"/>
              </p:cNvSpPr>
              <p:nvPr/>
            </p:nvSpPr>
            <p:spPr bwMode="auto">
              <a:xfrm>
                <a:off x="2819400" y="5715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24" name="Text Box 55"/>
              <p:cNvSpPr txBox="1">
                <a:spLocks noChangeArrowheads="1"/>
              </p:cNvSpPr>
              <p:nvPr/>
            </p:nvSpPr>
            <p:spPr bwMode="auto">
              <a:xfrm>
                <a:off x="28956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25" name="Text Box 56"/>
              <p:cNvSpPr txBox="1">
                <a:spLocks noChangeArrowheads="1"/>
              </p:cNvSpPr>
              <p:nvPr/>
            </p:nvSpPr>
            <p:spPr bwMode="auto">
              <a:xfrm>
                <a:off x="2895600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  <p:sp>
          <p:nvSpPr>
            <p:cNvPr id="12" name="Text Box 57"/>
            <p:cNvSpPr txBox="1">
              <a:spLocks noChangeArrowheads="1"/>
            </p:cNvSpPr>
            <p:nvPr/>
          </p:nvSpPr>
          <p:spPr bwMode="auto">
            <a:xfrm>
              <a:off x="2779526" y="2396067"/>
              <a:ext cx="5333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Price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28688" y="1300633"/>
            <a:ext cx="8099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1020B"/>
                </a:solidFill>
                <a:latin typeface="+mj-lt"/>
              </a:rPr>
              <a:t>Sales (Quarter, </a:t>
            </a:r>
            <a:r>
              <a:rPr lang="en-US" dirty="0" err="1" smtClean="0">
                <a:solidFill>
                  <a:srgbClr val="01020B"/>
                </a:solidFill>
                <a:latin typeface="+mj-lt"/>
              </a:rPr>
              <a:t>ProdID</a:t>
            </a:r>
            <a:r>
              <a:rPr lang="en-US" dirty="0" smtClean="0">
                <a:solidFill>
                  <a:srgbClr val="01020B"/>
                </a:solidFill>
                <a:latin typeface="+mj-lt"/>
              </a:rPr>
              <a:t>, Price)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order by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Quarter,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ProdID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1993"/>
          </a:xfrm>
        </p:spPr>
        <p:txBody>
          <a:bodyPr/>
          <a:lstStyle/>
          <a:p>
            <a:r>
              <a:rPr lang="en-US" dirty="0" smtClean="0"/>
              <a:t>DSM Model (1985)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5" name="Group 5"/>
          <p:cNvGrpSpPr/>
          <p:nvPr/>
        </p:nvGrpSpPr>
        <p:grpSpPr>
          <a:xfrm>
            <a:off x="1404942" y="2396067"/>
            <a:ext cx="1943745" cy="4140200"/>
            <a:chOff x="1404942" y="2396067"/>
            <a:chExt cx="1943745" cy="4140200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6" name="Group 19"/>
            <p:cNvGrpSpPr/>
            <p:nvPr/>
          </p:nvGrpSpPr>
          <p:grpSpPr>
            <a:xfrm>
              <a:off x="2142706" y="2650066"/>
              <a:ext cx="644981" cy="3886200"/>
              <a:chOff x="1700175" y="2362200"/>
              <a:chExt cx="385758" cy="3886200"/>
            </a:xfrm>
            <a:grpFill/>
          </p:grpSpPr>
          <p:sp>
            <p:nvSpPr>
              <p:cNvPr id="39" name="Rectangle 16"/>
              <p:cNvSpPr>
                <a:spLocks noChangeArrowheads="1"/>
              </p:cNvSpPr>
              <p:nvPr/>
            </p:nvSpPr>
            <p:spPr bwMode="auto">
              <a:xfrm>
                <a:off x="1704933" y="2362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0" name="Rectangle 17"/>
              <p:cNvSpPr>
                <a:spLocks noChangeArrowheads="1"/>
              </p:cNvSpPr>
              <p:nvPr/>
            </p:nvSpPr>
            <p:spPr bwMode="auto">
              <a:xfrm>
                <a:off x="1704933" y="2667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1" name="Rectangle 18"/>
              <p:cNvSpPr>
                <a:spLocks noChangeArrowheads="1"/>
              </p:cNvSpPr>
              <p:nvPr/>
            </p:nvSpPr>
            <p:spPr bwMode="auto">
              <a:xfrm>
                <a:off x="1704933" y="2971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1704933" y="3276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1704933" y="3581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4" name="Rectangle 21"/>
              <p:cNvSpPr>
                <a:spLocks noChangeArrowheads="1"/>
              </p:cNvSpPr>
              <p:nvPr/>
            </p:nvSpPr>
            <p:spPr bwMode="auto">
              <a:xfrm>
                <a:off x="1704933" y="3886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45" name="Rectangle 22"/>
              <p:cNvSpPr>
                <a:spLocks noChangeArrowheads="1"/>
              </p:cNvSpPr>
              <p:nvPr/>
            </p:nvSpPr>
            <p:spPr bwMode="auto">
              <a:xfrm>
                <a:off x="1704933" y="4191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46" name="Rectangle 23"/>
              <p:cNvSpPr>
                <a:spLocks noChangeArrowheads="1"/>
              </p:cNvSpPr>
              <p:nvPr/>
            </p:nvSpPr>
            <p:spPr bwMode="auto">
              <a:xfrm>
                <a:off x="1704933" y="4800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Rectangle 24"/>
              <p:cNvSpPr>
                <a:spLocks noChangeArrowheads="1"/>
              </p:cNvSpPr>
              <p:nvPr/>
            </p:nvSpPr>
            <p:spPr bwMode="auto">
              <a:xfrm>
                <a:off x="1704933" y="5105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8" name="Rectangle 25"/>
              <p:cNvSpPr>
                <a:spLocks noChangeArrowheads="1"/>
              </p:cNvSpPr>
              <p:nvPr/>
            </p:nvSpPr>
            <p:spPr bwMode="auto">
              <a:xfrm>
                <a:off x="1704933" y="5410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9" name="Rectangle 26"/>
              <p:cNvSpPr>
                <a:spLocks noChangeArrowheads="1"/>
              </p:cNvSpPr>
              <p:nvPr/>
            </p:nvSpPr>
            <p:spPr bwMode="auto">
              <a:xfrm>
                <a:off x="1700175" y="5715000"/>
                <a:ext cx="380999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17526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51" name="Text Box 28"/>
              <p:cNvSpPr txBox="1">
                <a:spLocks noChangeArrowheads="1"/>
              </p:cNvSpPr>
              <p:nvPr/>
            </p:nvSpPr>
            <p:spPr bwMode="auto">
              <a:xfrm>
                <a:off x="1752600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2123009" y="2396067"/>
              <a:ext cx="59690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err="1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ProdID</a:t>
              </a:r>
              <a:endParaRPr lang="en-US" sz="1400" b="1" dirty="0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7" name="Group 5"/>
            <p:cNvGrpSpPr/>
            <p:nvPr/>
          </p:nvGrpSpPr>
          <p:grpSpPr>
            <a:xfrm>
              <a:off x="1471101" y="2650067"/>
              <a:ext cx="673604" cy="3886200"/>
              <a:chOff x="641763" y="2362200"/>
              <a:chExt cx="454152" cy="3886200"/>
            </a:xfrm>
            <a:grpFill/>
          </p:grpSpPr>
          <p:sp>
            <p:nvSpPr>
              <p:cNvPr id="26" name="Rectangle 3"/>
              <p:cNvSpPr>
                <a:spLocks noChangeArrowheads="1"/>
              </p:cNvSpPr>
              <p:nvPr/>
            </p:nvSpPr>
            <p:spPr bwMode="auto">
              <a:xfrm>
                <a:off x="641764" y="23622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641764" y="26670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641764" y="29718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29" name="Rectangle 6"/>
              <p:cNvSpPr>
                <a:spLocks noChangeArrowheads="1"/>
              </p:cNvSpPr>
              <p:nvPr/>
            </p:nvSpPr>
            <p:spPr bwMode="auto">
              <a:xfrm>
                <a:off x="641764" y="32766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641764" y="35814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641764" y="38862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641764" y="41910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Q1</a:t>
                </a: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/>
            </p:nvSpPr>
            <p:spPr bwMode="auto">
              <a:xfrm>
                <a:off x="641764" y="48006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Q2</a:t>
                </a: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641764" y="51054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Q2</a:t>
                </a: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/>
            </p:nvSpPr>
            <p:spPr bwMode="auto">
              <a:xfrm>
                <a:off x="641765" y="5410200"/>
                <a:ext cx="4541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Q2</a:t>
                </a: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/>
            </p:nvSpPr>
            <p:spPr bwMode="auto">
              <a:xfrm>
                <a:off x="641763" y="5715000"/>
                <a:ext cx="454149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Q2</a:t>
                </a:r>
              </a:p>
            </p:txBody>
          </p: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6858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685800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1404942" y="2396067"/>
              <a:ext cx="7032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Quarter</a:t>
              </a:r>
            </a:p>
          </p:txBody>
        </p:sp>
        <p:grpSp>
          <p:nvGrpSpPr>
            <p:cNvPr id="9" name="Group 35"/>
            <p:cNvGrpSpPr/>
            <p:nvPr/>
          </p:nvGrpSpPr>
          <p:grpSpPr>
            <a:xfrm>
              <a:off x="2783455" y="2650067"/>
              <a:ext cx="565232" cy="3886200"/>
              <a:chOff x="2851557" y="2362200"/>
              <a:chExt cx="381002" cy="3886200"/>
            </a:xfrm>
            <a:grpFill/>
          </p:grpSpPr>
          <p:sp>
            <p:nvSpPr>
              <p:cNvPr id="13" name="Rectangle 44"/>
              <p:cNvSpPr>
                <a:spLocks noChangeArrowheads="1"/>
              </p:cNvSpPr>
              <p:nvPr/>
            </p:nvSpPr>
            <p:spPr bwMode="auto">
              <a:xfrm>
                <a:off x="2851557" y="2362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14" name="Rectangle 45"/>
              <p:cNvSpPr>
                <a:spLocks noChangeArrowheads="1"/>
              </p:cNvSpPr>
              <p:nvPr/>
            </p:nvSpPr>
            <p:spPr bwMode="auto">
              <a:xfrm>
                <a:off x="2851559" y="2667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7</a:t>
                </a:r>
              </a:p>
            </p:txBody>
          </p:sp>
          <p:sp>
            <p:nvSpPr>
              <p:cNvPr id="15" name="Rectangle 46"/>
              <p:cNvSpPr>
                <a:spLocks noChangeArrowheads="1"/>
              </p:cNvSpPr>
              <p:nvPr/>
            </p:nvSpPr>
            <p:spPr bwMode="auto">
              <a:xfrm>
                <a:off x="2851559" y="2971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16" name="Rectangle 47"/>
              <p:cNvSpPr>
                <a:spLocks noChangeArrowheads="1"/>
              </p:cNvSpPr>
              <p:nvPr/>
            </p:nvSpPr>
            <p:spPr bwMode="auto">
              <a:xfrm>
                <a:off x="2851559" y="3276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9</a:t>
                </a:r>
              </a:p>
            </p:txBody>
          </p:sp>
          <p:sp>
            <p:nvSpPr>
              <p:cNvPr id="17" name="Rectangle 48"/>
              <p:cNvSpPr>
                <a:spLocks noChangeArrowheads="1"/>
              </p:cNvSpPr>
              <p:nvPr/>
            </p:nvSpPr>
            <p:spPr bwMode="auto">
              <a:xfrm>
                <a:off x="2851559" y="3581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6</a:t>
                </a:r>
              </a:p>
            </p:txBody>
          </p:sp>
          <p:sp>
            <p:nvSpPr>
              <p:cNvPr id="18" name="Rectangle 49"/>
              <p:cNvSpPr>
                <a:spLocks noChangeArrowheads="1"/>
              </p:cNvSpPr>
              <p:nvPr/>
            </p:nvSpPr>
            <p:spPr bwMode="auto">
              <a:xfrm>
                <a:off x="2851559" y="3886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8</a:t>
                </a:r>
              </a:p>
            </p:txBody>
          </p:sp>
          <p:sp>
            <p:nvSpPr>
              <p:cNvPr id="19" name="Rectangle 50"/>
              <p:cNvSpPr>
                <a:spLocks noChangeArrowheads="1"/>
              </p:cNvSpPr>
              <p:nvPr/>
            </p:nvSpPr>
            <p:spPr bwMode="auto">
              <a:xfrm>
                <a:off x="2851559" y="4191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20" name="Rectangle 51"/>
              <p:cNvSpPr>
                <a:spLocks noChangeArrowheads="1"/>
              </p:cNvSpPr>
              <p:nvPr/>
            </p:nvSpPr>
            <p:spPr bwMode="auto">
              <a:xfrm>
                <a:off x="2851559" y="4800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21" name="Rectangle 52"/>
              <p:cNvSpPr>
                <a:spLocks noChangeArrowheads="1"/>
              </p:cNvSpPr>
              <p:nvPr/>
            </p:nvSpPr>
            <p:spPr bwMode="auto">
              <a:xfrm>
                <a:off x="2851559" y="5105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8</a:t>
                </a:r>
              </a:p>
            </p:txBody>
          </p:sp>
          <p:sp>
            <p:nvSpPr>
              <p:cNvPr id="22" name="Rectangle 53"/>
              <p:cNvSpPr>
                <a:spLocks noChangeArrowheads="1"/>
              </p:cNvSpPr>
              <p:nvPr/>
            </p:nvSpPr>
            <p:spPr bwMode="auto">
              <a:xfrm>
                <a:off x="2851558" y="5410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3" name="Rectangle 54"/>
              <p:cNvSpPr>
                <a:spLocks noChangeArrowheads="1"/>
              </p:cNvSpPr>
              <p:nvPr/>
            </p:nvSpPr>
            <p:spPr bwMode="auto">
              <a:xfrm>
                <a:off x="2851557" y="5715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24" name="Text Box 55"/>
              <p:cNvSpPr txBox="1">
                <a:spLocks noChangeArrowheads="1"/>
              </p:cNvSpPr>
              <p:nvPr/>
            </p:nvSpPr>
            <p:spPr bwMode="auto">
              <a:xfrm>
                <a:off x="28956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25" name="Text Box 56"/>
              <p:cNvSpPr txBox="1">
                <a:spLocks noChangeArrowheads="1"/>
              </p:cNvSpPr>
              <p:nvPr/>
            </p:nvSpPr>
            <p:spPr bwMode="auto">
              <a:xfrm>
                <a:off x="2895600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  <p:sp>
          <p:nvSpPr>
            <p:cNvPr id="12" name="Text Box 57"/>
            <p:cNvSpPr txBox="1">
              <a:spLocks noChangeArrowheads="1"/>
            </p:cNvSpPr>
            <p:nvPr/>
          </p:nvSpPr>
          <p:spPr bwMode="auto">
            <a:xfrm>
              <a:off x="2777066" y="2396067"/>
              <a:ext cx="5334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Price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12311" y="1483513"/>
            <a:ext cx="3657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1020B"/>
                </a:solidFill>
                <a:latin typeface="+mj-lt"/>
              </a:rPr>
              <a:t>Sales (Quarter, </a:t>
            </a:r>
            <a:r>
              <a:rPr lang="en-US" sz="2000" b="0" dirty="0" err="1" smtClean="0">
                <a:solidFill>
                  <a:srgbClr val="01020B"/>
                </a:solidFill>
                <a:latin typeface="+mj-lt"/>
              </a:rPr>
              <a:t>ProdID</a:t>
            </a:r>
            <a:r>
              <a:rPr lang="en-US" sz="2000" b="0" dirty="0" smtClean="0">
                <a:solidFill>
                  <a:srgbClr val="01020B"/>
                </a:solidFill>
                <a:latin typeface="+mj-lt"/>
              </a:rPr>
              <a:t>, Price) </a:t>
            </a:r>
            <a:br>
              <a:rPr lang="en-US" sz="2000" b="0" dirty="0" smtClean="0">
                <a:solidFill>
                  <a:srgbClr val="01020B"/>
                </a:solidFill>
                <a:latin typeface="+mj-lt"/>
              </a:rPr>
            </a:br>
            <a:r>
              <a:rPr lang="en-US" sz="2000" b="0" dirty="0" smtClean="0">
                <a:solidFill>
                  <a:srgbClr val="01020B"/>
                </a:solidFill>
                <a:latin typeface="+mj-lt"/>
              </a:rPr>
              <a:t>order by Quarter, </a:t>
            </a:r>
            <a:r>
              <a:rPr lang="en-US" sz="2000" b="0" dirty="0" err="1" smtClean="0">
                <a:solidFill>
                  <a:srgbClr val="01020B"/>
                </a:solidFill>
                <a:latin typeface="+mj-lt"/>
              </a:rPr>
              <a:t>ProdID</a:t>
            </a:r>
            <a:endParaRPr lang="en-US" sz="2000" b="0" dirty="0" smtClean="0">
              <a:solidFill>
                <a:srgbClr val="01020B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44999" y="1549399"/>
            <a:ext cx="4047067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1020B"/>
                </a:solidFill>
                <a:latin typeface="+mj-lt"/>
              </a:rPr>
              <a:t>For each column, store an ID and the value of the column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4414357" y="2457450"/>
            <a:ext cx="4196249" cy="4148666"/>
            <a:chOff x="4261951" y="2457450"/>
            <a:chExt cx="4196249" cy="4148666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174" name="Group 173"/>
            <p:cNvGrpSpPr/>
            <p:nvPr/>
          </p:nvGrpSpPr>
          <p:grpSpPr>
            <a:xfrm>
              <a:off x="4261951" y="2457450"/>
              <a:ext cx="1309118" cy="4140200"/>
              <a:chOff x="3864017" y="2438399"/>
              <a:chExt cx="1309118" cy="4140200"/>
            </a:xfrm>
            <a:grpFill/>
          </p:grpSpPr>
          <p:grpSp>
            <p:nvGrpSpPr>
              <p:cNvPr id="123" name="Group 122"/>
              <p:cNvGrpSpPr/>
              <p:nvPr/>
            </p:nvGrpSpPr>
            <p:grpSpPr>
              <a:xfrm>
                <a:off x="4469876" y="2438399"/>
                <a:ext cx="703259" cy="4140200"/>
                <a:chOff x="4444476" y="2353733"/>
                <a:chExt cx="703259" cy="4140200"/>
              </a:xfrm>
              <a:grpFill/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4462928" y="2607733"/>
                  <a:ext cx="673600" cy="3886200"/>
                  <a:chOff x="609599" y="2362200"/>
                  <a:chExt cx="454150" cy="3886200"/>
                </a:xfrm>
                <a:grpFill/>
              </p:grpSpPr>
              <p:sp>
                <p:nvSpPr>
                  <p:cNvPr id="95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23622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9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26670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97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29718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9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32766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99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35814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10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38862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10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41910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10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48006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10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51054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10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54102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10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57150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10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107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7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444476" y="2353733"/>
                  <a:ext cx="70325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Quarter</a:t>
                  </a:r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3864017" y="2438400"/>
                <a:ext cx="637024" cy="4140199"/>
                <a:chOff x="5142483" y="2353733"/>
                <a:chExt cx="637024" cy="4140199"/>
              </a:xfrm>
              <a:grpFill/>
            </p:grpSpPr>
            <p:grpSp>
              <p:nvGrpSpPr>
                <p:cNvPr id="125" name="Group 19"/>
                <p:cNvGrpSpPr/>
                <p:nvPr/>
              </p:nvGrpSpPr>
              <p:grpSpPr>
                <a:xfrm>
                  <a:off x="5142483" y="2607732"/>
                  <a:ext cx="637024" cy="3886200"/>
                  <a:chOff x="1676400" y="2362200"/>
                  <a:chExt cx="381000" cy="3886200"/>
                </a:xfrm>
                <a:grpFill/>
              </p:grpSpPr>
              <p:sp>
                <p:nvSpPr>
                  <p:cNvPr id="12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362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2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667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9718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0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276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4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1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581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2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886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6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191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7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4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800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301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105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302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6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410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303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7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715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304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38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139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12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62543" y="2353733"/>
                  <a:ext cx="596905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 err="1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RowID</a:t>
                  </a:r>
                  <a:endParaRPr lang="en-US" sz="14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72" name="Group 171"/>
            <p:cNvGrpSpPr/>
            <p:nvPr/>
          </p:nvGrpSpPr>
          <p:grpSpPr>
            <a:xfrm>
              <a:off x="7244334" y="2457450"/>
              <a:ext cx="1213866" cy="4142316"/>
              <a:chOff x="7648617" y="2546350"/>
              <a:chExt cx="1213866" cy="4142316"/>
            </a:xfrm>
            <a:grpFill/>
          </p:grpSpPr>
          <p:grpSp>
            <p:nvGrpSpPr>
              <p:cNvPr id="121" name="Group 120"/>
              <p:cNvGrpSpPr/>
              <p:nvPr/>
            </p:nvGrpSpPr>
            <p:grpSpPr>
              <a:xfrm>
                <a:off x="8287768" y="2546350"/>
                <a:ext cx="574715" cy="4140200"/>
                <a:chOff x="5775285" y="2353733"/>
                <a:chExt cx="574715" cy="4140200"/>
              </a:xfrm>
              <a:grpFill/>
            </p:grpSpPr>
            <p:grpSp>
              <p:nvGrpSpPr>
                <p:cNvPr id="80" name="Group 35"/>
                <p:cNvGrpSpPr/>
                <p:nvPr/>
              </p:nvGrpSpPr>
              <p:grpSpPr>
                <a:xfrm>
                  <a:off x="5775285" y="2607733"/>
                  <a:ext cx="565229" cy="3886200"/>
                  <a:chOff x="2819400" y="2362200"/>
                  <a:chExt cx="381000" cy="3886200"/>
                </a:xfrm>
                <a:grpFill/>
              </p:grpSpPr>
              <p:sp>
                <p:nvSpPr>
                  <p:cNvPr id="82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2362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</a:p>
                </p:txBody>
              </p:sp>
              <p:sp>
                <p:nvSpPr>
                  <p:cNvPr id="8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2667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7</a:t>
                    </a:r>
                  </a:p>
                </p:txBody>
              </p:sp>
              <p:sp>
                <p:nvSpPr>
                  <p:cNvPr id="8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29718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8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3276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9</a:t>
                    </a:r>
                  </a:p>
                </p:txBody>
              </p:sp>
              <p:sp>
                <p:nvSpPr>
                  <p:cNvPr id="86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3581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6</a:t>
                    </a:r>
                  </a:p>
                </p:txBody>
              </p:sp>
              <p:sp>
                <p:nvSpPr>
                  <p:cNvPr id="8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3886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8</a:t>
                    </a:r>
                  </a:p>
                </p:txBody>
              </p:sp>
              <p:sp>
                <p:nvSpPr>
                  <p:cNvPr id="88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4191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</a:p>
                </p:txBody>
              </p:sp>
              <p:sp>
                <p:nvSpPr>
                  <p:cNvPr id="8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4800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</a:t>
                    </a:r>
                  </a:p>
                </p:txBody>
              </p:sp>
              <p:sp>
                <p:nvSpPr>
                  <p:cNvPr id="90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5105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8</a:t>
                    </a:r>
                  </a:p>
                </p:txBody>
              </p:sp>
              <p:sp>
                <p:nvSpPr>
                  <p:cNvPr id="91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5410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92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5715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4</a:t>
                    </a:r>
                  </a:p>
                </p:txBody>
              </p:sp>
              <p:sp>
                <p:nvSpPr>
                  <p:cNvPr id="93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56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94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56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8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5816600" y="2353733"/>
                  <a:ext cx="5334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Price</a:t>
                  </a:r>
                </a:p>
              </p:txBody>
            </p:sp>
          </p:grpSp>
          <p:grpSp>
            <p:nvGrpSpPr>
              <p:cNvPr id="140" name="Group 139"/>
              <p:cNvGrpSpPr/>
              <p:nvPr/>
            </p:nvGrpSpPr>
            <p:grpSpPr>
              <a:xfrm>
                <a:off x="7648617" y="2548467"/>
                <a:ext cx="637024" cy="4140199"/>
                <a:chOff x="5142483" y="2353733"/>
                <a:chExt cx="637024" cy="4140199"/>
              </a:xfrm>
              <a:grpFill/>
            </p:grpSpPr>
            <p:grpSp>
              <p:nvGrpSpPr>
                <p:cNvPr id="141" name="Group 19"/>
                <p:cNvGrpSpPr/>
                <p:nvPr/>
              </p:nvGrpSpPr>
              <p:grpSpPr>
                <a:xfrm>
                  <a:off x="5142483" y="2607732"/>
                  <a:ext cx="637024" cy="3886200"/>
                  <a:chOff x="1676400" y="2362200"/>
                  <a:chExt cx="381000" cy="3886200"/>
                </a:xfrm>
                <a:grpFill/>
              </p:grpSpPr>
              <p:sp>
                <p:nvSpPr>
                  <p:cNvPr id="143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362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4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667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4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9718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46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276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4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47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581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4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886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6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49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191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7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50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800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301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51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105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302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52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410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303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53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715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304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54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155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14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62543" y="2353733"/>
                  <a:ext cx="596905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 err="1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RowID</a:t>
                  </a:r>
                  <a:endParaRPr lang="en-US" sz="14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73" name="Group 172"/>
            <p:cNvGrpSpPr/>
            <p:nvPr/>
          </p:nvGrpSpPr>
          <p:grpSpPr>
            <a:xfrm>
              <a:off x="5775923" y="2457450"/>
              <a:ext cx="1263557" cy="4148666"/>
              <a:chOff x="5438817" y="2387599"/>
              <a:chExt cx="1263557" cy="4148666"/>
            </a:xfrm>
            <a:grpFill/>
          </p:grpSpPr>
          <p:grpSp>
            <p:nvGrpSpPr>
              <p:cNvPr id="122" name="Group 121"/>
              <p:cNvGrpSpPr/>
              <p:nvPr/>
            </p:nvGrpSpPr>
            <p:grpSpPr>
              <a:xfrm>
                <a:off x="6065350" y="2387599"/>
                <a:ext cx="637024" cy="4140199"/>
                <a:chOff x="5142483" y="2353733"/>
                <a:chExt cx="637024" cy="4140199"/>
              </a:xfrm>
              <a:grpFill/>
            </p:grpSpPr>
            <p:grpSp>
              <p:nvGrpSpPr>
                <p:cNvPr id="76" name="Group 19"/>
                <p:cNvGrpSpPr/>
                <p:nvPr/>
              </p:nvGrpSpPr>
              <p:grpSpPr>
                <a:xfrm>
                  <a:off x="5142483" y="2607732"/>
                  <a:ext cx="637024" cy="3886200"/>
                  <a:chOff x="1676400" y="2362200"/>
                  <a:chExt cx="381000" cy="3886200"/>
                </a:xfrm>
                <a:grpFill/>
              </p:grpSpPr>
              <p:sp>
                <p:nvSpPr>
                  <p:cNvPr id="10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362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0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667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9718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1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276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581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3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886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1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191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1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800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105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410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715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19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12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7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62543" y="2353733"/>
                  <a:ext cx="596905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 err="1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ProdID</a:t>
                  </a:r>
                  <a:endParaRPr lang="en-US" sz="14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5438817" y="2396066"/>
                <a:ext cx="637024" cy="4140199"/>
                <a:chOff x="5142483" y="2353733"/>
                <a:chExt cx="637024" cy="4140199"/>
              </a:xfrm>
              <a:grpFill/>
            </p:grpSpPr>
            <p:grpSp>
              <p:nvGrpSpPr>
                <p:cNvPr id="157" name="Group 19"/>
                <p:cNvGrpSpPr/>
                <p:nvPr/>
              </p:nvGrpSpPr>
              <p:grpSpPr>
                <a:xfrm>
                  <a:off x="5142483" y="2599265"/>
                  <a:ext cx="637024" cy="3894667"/>
                  <a:chOff x="1676400" y="2353733"/>
                  <a:chExt cx="381000" cy="3894667"/>
                </a:xfrm>
                <a:grpFill/>
              </p:grpSpPr>
              <p:sp>
                <p:nvSpPr>
                  <p:cNvPr id="15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353733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60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667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1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9718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2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276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4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3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581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4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886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6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5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191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7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800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301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7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105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302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8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410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303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9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715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 smtClean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304</a:t>
                    </a:r>
                    <a:endPara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70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171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15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62543" y="2353733"/>
                  <a:ext cx="596905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 err="1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RowID</a:t>
                  </a:r>
                  <a:endParaRPr lang="en-US" sz="14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</p:grpSp>
      </p:grpSp>
      <p:cxnSp>
        <p:nvCxnSpPr>
          <p:cNvPr id="176" name="Straight Connector 175"/>
          <p:cNvCxnSpPr/>
          <p:nvPr/>
        </p:nvCxnSpPr>
        <p:spPr bwMode="auto">
          <a:xfrm>
            <a:off x="3547533" y="4233333"/>
            <a:ext cx="599440" cy="1588"/>
          </a:xfrm>
          <a:prstGeom prst="line">
            <a:avLst/>
          </a:prstGeom>
          <a:solidFill>
            <a:schemeClr val="accent1"/>
          </a:solidFill>
          <a:ln w="79375" cap="flat" cmpd="sng" algn="ctr">
            <a:solidFill>
              <a:srgbClr val="01020B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464685" y="2935607"/>
            <a:ext cx="4190442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01020B"/>
                </a:solidFill>
                <a:latin typeface="+mj-lt"/>
              </a:rPr>
              <a:t>RowIDs</a:t>
            </a:r>
            <a:r>
              <a:rPr lang="en-US" sz="1600" dirty="0" smtClean="0">
                <a:solidFill>
                  <a:srgbClr val="01020B"/>
                </a:solidFill>
                <a:latin typeface="+mj-lt"/>
              </a:rPr>
              <a:t> are used to “glue” columns back together during query execution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solidFill>
                <a:srgbClr val="01020B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1020B"/>
                </a:solidFill>
                <a:latin typeface="+mj-lt"/>
              </a:rPr>
              <a:t>Design can waste significant space storing all the </a:t>
            </a:r>
            <a:r>
              <a:rPr lang="en-US" sz="1600" dirty="0" err="1" smtClean="0">
                <a:solidFill>
                  <a:srgbClr val="01020B"/>
                </a:solidFill>
                <a:latin typeface="+mj-lt"/>
              </a:rPr>
              <a:t>RowIDs</a:t>
            </a:r>
            <a:endParaRPr lang="en-US" sz="1600" dirty="0" smtClean="0">
              <a:solidFill>
                <a:srgbClr val="01020B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600" dirty="0" smtClean="0">
              <a:solidFill>
                <a:srgbClr val="01020B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1020B"/>
                </a:solidFill>
                <a:latin typeface="+mj-lt"/>
              </a:rPr>
              <a:t>Difficult to compress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solidFill>
                <a:srgbClr val="01020B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1020B"/>
                </a:solidFill>
                <a:latin typeface="+mj-lt"/>
              </a:rPr>
              <a:t>Implementation typically uses a B-tree</a:t>
            </a:r>
          </a:p>
        </p:txBody>
      </p:sp>
      <p:sp>
        <p:nvSpPr>
          <p:cNvPr id="178" name="Freeform 177"/>
          <p:cNvSpPr/>
          <p:nvPr/>
        </p:nvSpPr>
        <p:spPr bwMode="auto">
          <a:xfrm>
            <a:off x="7696863" y="1884458"/>
            <a:ext cx="166977" cy="612251"/>
          </a:xfrm>
          <a:custGeom>
            <a:avLst/>
            <a:gdLst>
              <a:gd name="connsiteX0" fmla="*/ 3116911 w 3116911"/>
              <a:gd name="connsiteY0" fmla="*/ 0 h 548640"/>
              <a:gd name="connsiteX1" fmla="*/ 1447137 w 3116911"/>
              <a:gd name="connsiteY1" fmla="*/ 302150 h 548640"/>
              <a:gd name="connsiteX2" fmla="*/ 262393 w 3116911"/>
              <a:gd name="connsiteY2" fmla="*/ 373711 h 548640"/>
              <a:gd name="connsiteX3" fmla="*/ 0 w 3116911"/>
              <a:gd name="connsiteY3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6911" h="548640">
                <a:moveTo>
                  <a:pt x="3116911" y="0"/>
                </a:moveTo>
                <a:cubicBezTo>
                  <a:pt x="2519900" y="119932"/>
                  <a:pt x="1922890" y="239865"/>
                  <a:pt x="1447137" y="302150"/>
                </a:cubicBezTo>
                <a:cubicBezTo>
                  <a:pt x="971384" y="364435"/>
                  <a:pt x="503583" y="332629"/>
                  <a:pt x="262393" y="373711"/>
                </a:cubicBezTo>
                <a:cubicBezTo>
                  <a:pt x="21204" y="414793"/>
                  <a:pt x="10602" y="481716"/>
                  <a:pt x="0" y="54864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9" name="Freeform 178"/>
          <p:cNvSpPr/>
          <p:nvPr/>
        </p:nvSpPr>
        <p:spPr bwMode="auto">
          <a:xfrm flipH="1">
            <a:off x="6202016" y="2083242"/>
            <a:ext cx="2162755" cy="421419"/>
          </a:xfrm>
          <a:custGeom>
            <a:avLst/>
            <a:gdLst>
              <a:gd name="connsiteX0" fmla="*/ 3116911 w 3116911"/>
              <a:gd name="connsiteY0" fmla="*/ 0 h 548640"/>
              <a:gd name="connsiteX1" fmla="*/ 1447137 w 3116911"/>
              <a:gd name="connsiteY1" fmla="*/ 302150 h 548640"/>
              <a:gd name="connsiteX2" fmla="*/ 262393 w 3116911"/>
              <a:gd name="connsiteY2" fmla="*/ 373711 h 548640"/>
              <a:gd name="connsiteX3" fmla="*/ 0 w 3116911"/>
              <a:gd name="connsiteY3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6911" h="548640">
                <a:moveTo>
                  <a:pt x="3116911" y="0"/>
                </a:moveTo>
                <a:cubicBezTo>
                  <a:pt x="2519900" y="119932"/>
                  <a:pt x="1922890" y="239865"/>
                  <a:pt x="1447137" y="302150"/>
                </a:cubicBezTo>
                <a:cubicBezTo>
                  <a:pt x="971384" y="364435"/>
                  <a:pt x="503583" y="332629"/>
                  <a:pt x="262393" y="373711"/>
                </a:cubicBezTo>
                <a:cubicBezTo>
                  <a:pt x="21204" y="414793"/>
                  <a:pt x="10602" y="481716"/>
                  <a:pt x="0" y="54864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7665057" y="1582310"/>
            <a:ext cx="500933" cy="33395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5471822" y="1877834"/>
            <a:ext cx="762001" cy="33395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uiExpand="1" build="p" animBg="1"/>
      <p:bldP spid="178" grpId="0" animBg="1"/>
      <p:bldP spid="179" grpId="0" animBg="1"/>
      <p:bldP spid="180" grpId="0" animBg="1"/>
      <p:bldP spid="18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7" y="-118533"/>
            <a:ext cx="7772400" cy="1143000"/>
          </a:xfrm>
        </p:spPr>
        <p:txBody>
          <a:bodyPr/>
          <a:lstStyle/>
          <a:p>
            <a:r>
              <a:rPr lang="en-US" dirty="0" smtClean="0"/>
              <a:t>Alternative B-Tree representations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11" name="Group 173"/>
          <p:cNvGrpSpPr/>
          <p:nvPr/>
        </p:nvGrpSpPr>
        <p:grpSpPr>
          <a:xfrm>
            <a:off x="147157" y="1712383"/>
            <a:ext cx="1309118" cy="4140200"/>
            <a:chOff x="3864017" y="2438399"/>
            <a:chExt cx="1309118" cy="4140200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53" name="Group 122"/>
            <p:cNvGrpSpPr/>
            <p:nvPr/>
          </p:nvGrpSpPr>
          <p:grpSpPr>
            <a:xfrm>
              <a:off x="4469876" y="2438399"/>
              <a:ext cx="703259" cy="4140200"/>
              <a:chOff x="4444476" y="2353733"/>
              <a:chExt cx="703259" cy="4140200"/>
            </a:xfrm>
            <a:grpFill/>
          </p:grpSpPr>
          <p:grpSp>
            <p:nvGrpSpPr>
              <p:cNvPr id="54" name="Group 77"/>
              <p:cNvGrpSpPr/>
              <p:nvPr/>
            </p:nvGrpSpPr>
            <p:grpSpPr>
              <a:xfrm>
                <a:off x="4462928" y="2607733"/>
                <a:ext cx="673600" cy="3886200"/>
                <a:chOff x="609599" y="2362200"/>
                <a:chExt cx="454150" cy="3886200"/>
              </a:xfrm>
              <a:grpFill/>
            </p:grpSpPr>
            <p:sp>
              <p:nvSpPr>
                <p:cNvPr id="95" name="Rectangle 3"/>
                <p:cNvSpPr>
                  <a:spLocks noChangeArrowheads="1"/>
                </p:cNvSpPr>
                <p:nvPr/>
              </p:nvSpPr>
              <p:spPr bwMode="auto">
                <a:xfrm>
                  <a:off x="609599" y="2362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96" name="Rectangle 4"/>
                <p:cNvSpPr>
                  <a:spLocks noChangeArrowheads="1"/>
                </p:cNvSpPr>
                <p:nvPr/>
              </p:nvSpPr>
              <p:spPr bwMode="auto">
                <a:xfrm>
                  <a:off x="609599" y="2667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97" name="Rectangle 5"/>
                <p:cNvSpPr>
                  <a:spLocks noChangeArrowheads="1"/>
                </p:cNvSpPr>
                <p:nvPr/>
              </p:nvSpPr>
              <p:spPr bwMode="auto">
                <a:xfrm>
                  <a:off x="609599" y="29718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98" name="Rectangle 6"/>
                <p:cNvSpPr>
                  <a:spLocks noChangeArrowheads="1"/>
                </p:cNvSpPr>
                <p:nvPr/>
              </p:nvSpPr>
              <p:spPr bwMode="auto">
                <a:xfrm>
                  <a:off x="609599" y="3276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99" name="Rectangle 7"/>
                <p:cNvSpPr>
                  <a:spLocks noChangeArrowheads="1"/>
                </p:cNvSpPr>
                <p:nvPr/>
              </p:nvSpPr>
              <p:spPr bwMode="auto">
                <a:xfrm>
                  <a:off x="609599" y="3581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00" name="Rectangle 8"/>
                <p:cNvSpPr>
                  <a:spLocks noChangeArrowheads="1"/>
                </p:cNvSpPr>
                <p:nvPr/>
              </p:nvSpPr>
              <p:spPr bwMode="auto">
                <a:xfrm>
                  <a:off x="609599" y="3886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01" name="Rectangle 9"/>
                <p:cNvSpPr>
                  <a:spLocks noChangeArrowheads="1"/>
                </p:cNvSpPr>
                <p:nvPr/>
              </p:nvSpPr>
              <p:spPr bwMode="auto">
                <a:xfrm>
                  <a:off x="609599" y="4191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02" name="Rectangle 10"/>
                <p:cNvSpPr>
                  <a:spLocks noChangeArrowheads="1"/>
                </p:cNvSpPr>
                <p:nvPr/>
              </p:nvSpPr>
              <p:spPr bwMode="auto">
                <a:xfrm>
                  <a:off x="609599" y="4800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103" name="Rectangle 11"/>
                <p:cNvSpPr>
                  <a:spLocks noChangeArrowheads="1"/>
                </p:cNvSpPr>
                <p:nvPr/>
              </p:nvSpPr>
              <p:spPr bwMode="auto">
                <a:xfrm>
                  <a:off x="609599" y="5105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104" name="Rectangle 12"/>
                <p:cNvSpPr>
                  <a:spLocks noChangeArrowheads="1"/>
                </p:cNvSpPr>
                <p:nvPr/>
              </p:nvSpPr>
              <p:spPr bwMode="auto">
                <a:xfrm>
                  <a:off x="609599" y="5410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105" name="Rectangle 13"/>
                <p:cNvSpPr>
                  <a:spLocks noChangeArrowheads="1"/>
                </p:cNvSpPr>
                <p:nvPr/>
              </p:nvSpPr>
              <p:spPr bwMode="auto">
                <a:xfrm>
                  <a:off x="609599" y="5715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10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85800" y="4449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10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85800" y="5973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sp>
            <p:nvSpPr>
              <p:cNvPr id="79" name="Text Box 30"/>
              <p:cNvSpPr txBox="1">
                <a:spLocks noChangeArrowheads="1"/>
              </p:cNvSpPr>
              <p:nvPr/>
            </p:nvSpPr>
            <p:spPr bwMode="auto">
              <a:xfrm>
                <a:off x="4444476" y="2353733"/>
                <a:ext cx="70325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4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Quarter</a:t>
                </a:r>
              </a:p>
            </p:txBody>
          </p:sp>
        </p:grpSp>
        <p:grpSp>
          <p:nvGrpSpPr>
            <p:cNvPr id="55" name="Group 123"/>
            <p:cNvGrpSpPr/>
            <p:nvPr/>
          </p:nvGrpSpPr>
          <p:grpSpPr>
            <a:xfrm>
              <a:off x="3864017" y="2438400"/>
              <a:ext cx="637024" cy="4140199"/>
              <a:chOff x="5142483" y="2353733"/>
              <a:chExt cx="637024" cy="4140199"/>
            </a:xfrm>
            <a:grpFill/>
          </p:grpSpPr>
          <p:grpSp>
            <p:nvGrpSpPr>
              <p:cNvPr id="56" name="Group 19"/>
              <p:cNvGrpSpPr/>
              <p:nvPr/>
            </p:nvGrpSpPr>
            <p:grpSpPr>
              <a:xfrm>
                <a:off x="5142483" y="2607732"/>
                <a:ext cx="637024" cy="3886200"/>
                <a:chOff x="1676400" y="2362200"/>
                <a:chExt cx="381000" cy="3886200"/>
              </a:xfrm>
              <a:grpFill/>
            </p:grpSpPr>
            <p:sp>
              <p:nvSpPr>
                <p:cNvPr id="127" name="Rectangle 16"/>
                <p:cNvSpPr>
                  <a:spLocks noChangeArrowheads="1"/>
                </p:cNvSpPr>
                <p:nvPr/>
              </p:nvSpPr>
              <p:spPr bwMode="auto">
                <a:xfrm>
                  <a:off x="1676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28" name="Rectangle 17"/>
                <p:cNvSpPr>
                  <a:spLocks noChangeArrowheads="1"/>
                </p:cNvSpPr>
                <p:nvPr/>
              </p:nvSpPr>
              <p:spPr bwMode="auto">
                <a:xfrm>
                  <a:off x="1676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29" name="Rectangle 18"/>
                <p:cNvSpPr>
                  <a:spLocks noChangeArrowheads="1"/>
                </p:cNvSpPr>
                <p:nvPr/>
              </p:nvSpPr>
              <p:spPr bwMode="auto">
                <a:xfrm>
                  <a:off x="1676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0" name="Rectangle 19"/>
                <p:cNvSpPr>
                  <a:spLocks noChangeArrowheads="1"/>
                </p:cNvSpPr>
                <p:nvPr/>
              </p:nvSpPr>
              <p:spPr bwMode="auto">
                <a:xfrm>
                  <a:off x="1676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4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1" name="Rectangle 20"/>
                <p:cNvSpPr>
                  <a:spLocks noChangeArrowheads="1"/>
                </p:cNvSpPr>
                <p:nvPr/>
              </p:nvSpPr>
              <p:spPr bwMode="auto">
                <a:xfrm>
                  <a:off x="1676400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2" name="Rectangle 21"/>
                <p:cNvSpPr>
                  <a:spLocks noChangeArrowheads="1"/>
                </p:cNvSpPr>
                <p:nvPr/>
              </p:nvSpPr>
              <p:spPr bwMode="auto">
                <a:xfrm>
                  <a:off x="1676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6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3" name="Rectangle 22"/>
                <p:cNvSpPr>
                  <a:spLocks noChangeArrowheads="1"/>
                </p:cNvSpPr>
                <p:nvPr/>
              </p:nvSpPr>
              <p:spPr bwMode="auto">
                <a:xfrm>
                  <a:off x="1676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7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4" name="Rectangle 23"/>
                <p:cNvSpPr>
                  <a:spLocks noChangeArrowheads="1"/>
                </p:cNvSpPr>
                <p:nvPr/>
              </p:nvSpPr>
              <p:spPr bwMode="auto">
                <a:xfrm>
                  <a:off x="1676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301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676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302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6" name="Rectangle 25"/>
                <p:cNvSpPr>
                  <a:spLocks noChangeArrowheads="1"/>
                </p:cNvSpPr>
                <p:nvPr/>
              </p:nvSpPr>
              <p:spPr bwMode="auto">
                <a:xfrm>
                  <a:off x="1676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303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7" name="Rectangle 26"/>
                <p:cNvSpPr>
                  <a:spLocks noChangeArrowheads="1"/>
                </p:cNvSpPr>
                <p:nvPr/>
              </p:nvSpPr>
              <p:spPr bwMode="auto">
                <a:xfrm>
                  <a:off x="1676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304</a:t>
                  </a:r>
                  <a:endPara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752600" y="4449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13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52600" y="5973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sp>
            <p:nvSpPr>
              <p:cNvPr id="126" name="Text Box 29"/>
              <p:cNvSpPr txBox="1">
                <a:spLocks noChangeArrowheads="1"/>
              </p:cNvSpPr>
              <p:nvPr/>
            </p:nvSpPr>
            <p:spPr bwMode="auto">
              <a:xfrm>
                <a:off x="5162543" y="2353733"/>
                <a:ext cx="596905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400" b="1" dirty="0" err="1" smtClean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RowID</a:t>
                </a:r>
                <a:endParaRPr lang="en-US" sz="14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3" name="Group 262"/>
          <p:cNvGrpSpPr/>
          <p:nvPr/>
        </p:nvGrpSpPr>
        <p:grpSpPr>
          <a:xfrm>
            <a:off x="1566358" y="1523999"/>
            <a:ext cx="7459109" cy="2054997"/>
            <a:chOff x="1566358" y="1523999"/>
            <a:chExt cx="7459109" cy="2054997"/>
          </a:xfrm>
        </p:grpSpPr>
        <p:grpSp>
          <p:nvGrpSpPr>
            <p:cNvPr id="261" name="Group 260"/>
            <p:cNvGrpSpPr/>
            <p:nvPr/>
          </p:nvGrpSpPr>
          <p:grpSpPr>
            <a:xfrm>
              <a:off x="1566358" y="1523999"/>
              <a:ext cx="7459109" cy="2054997"/>
              <a:chOff x="1566358" y="1523999"/>
              <a:chExt cx="7459109" cy="2054997"/>
            </a:xfrm>
          </p:grpSpPr>
          <p:grpSp>
            <p:nvGrpSpPr>
              <p:cNvPr id="256" name="Group 255"/>
              <p:cNvGrpSpPr/>
              <p:nvPr/>
            </p:nvGrpSpPr>
            <p:grpSpPr>
              <a:xfrm>
                <a:off x="1566358" y="3301997"/>
                <a:ext cx="7459109" cy="276999"/>
                <a:chOff x="1566358" y="3301997"/>
                <a:chExt cx="7459109" cy="276999"/>
              </a:xfrm>
            </p:grpSpPr>
            <p:grpSp>
              <p:nvGrpSpPr>
                <p:cNvPr id="205" name="Group 204"/>
                <p:cNvGrpSpPr/>
                <p:nvPr/>
              </p:nvGrpSpPr>
              <p:grpSpPr>
                <a:xfrm>
                  <a:off x="5526158" y="3301997"/>
                  <a:ext cx="3499309" cy="276999"/>
                  <a:chOff x="4722972" y="3716864"/>
                  <a:chExt cx="4261514" cy="276999"/>
                </a:xfrm>
              </p:grpSpPr>
              <p:grpSp>
                <p:nvGrpSpPr>
                  <p:cNvPr id="193" name="Group 192"/>
                  <p:cNvGrpSpPr/>
                  <p:nvPr/>
                </p:nvGrpSpPr>
                <p:grpSpPr>
                  <a:xfrm>
                    <a:off x="4722972" y="3716864"/>
                    <a:ext cx="1103447" cy="276999"/>
                    <a:chOff x="2386172" y="3699933"/>
                    <a:chExt cx="1103447" cy="276999"/>
                  </a:xfrm>
                </p:grpSpPr>
                <p:sp>
                  <p:nvSpPr>
                    <p:cNvPr id="194" name="TextBox 193"/>
                    <p:cNvSpPr txBox="1"/>
                    <p:nvPr/>
                  </p:nvSpPr>
                  <p:spPr>
                    <a:xfrm>
                      <a:off x="2386172" y="3699933"/>
                      <a:ext cx="578515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301</a:t>
                      </a:r>
                    </a:p>
                  </p:txBody>
                </p:sp>
                <p:sp>
                  <p:nvSpPr>
                    <p:cNvPr id="195" name="TextBox 194"/>
                    <p:cNvSpPr txBox="1"/>
                    <p:nvPr/>
                  </p:nvSpPr>
                  <p:spPr>
                    <a:xfrm>
                      <a:off x="2963333" y="3699933"/>
                      <a:ext cx="526286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Q2</a:t>
                      </a:r>
                    </a:p>
                  </p:txBody>
                </p:sp>
              </p:grpSp>
              <p:grpSp>
                <p:nvGrpSpPr>
                  <p:cNvPr id="196" name="Group 195"/>
                  <p:cNvGrpSpPr/>
                  <p:nvPr/>
                </p:nvGrpSpPr>
                <p:grpSpPr>
                  <a:xfrm>
                    <a:off x="5827888" y="3716864"/>
                    <a:ext cx="1051220" cy="276999"/>
                    <a:chOff x="2438399" y="3699933"/>
                    <a:chExt cx="1051220" cy="276999"/>
                  </a:xfrm>
                </p:grpSpPr>
                <p:sp>
                  <p:nvSpPr>
                    <p:cNvPr id="197" name="TextBox 196"/>
                    <p:cNvSpPr txBox="1"/>
                    <p:nvPr/>
                  </p:nvSpPr>
                  <p:spPr>
                    <a:xfrm>
                      <a:off x="2438399" y="3699933"/>
                      <a:ext cx="589647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302</a:t>
                      </a:r>
                    </a:p>
                  </p:txBody>
                </p:sp>
                <p:sp>
                  <p:nvSpPr>
                    <p:cNvPr id="198" name="TextBox 197"/>
                    <p:cNvSpPr txBox="1"/>
                    <p:nvPr/>
                  </p:nvSpPr>
                  <p:spPr>
                    <a:xfrm>
                      <a:off x="2963333" y="3699933"/>
                      <a:ext cx="526286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Q2</a:t>
                      </a:r>
                    </a:p>
                  </p:txBody>
                </p:sp>
              </p:grpSp>
              <p:grpSp>
                <p:nvGrpSpPr>
                  <p:cNvPr id="199" name="Group 198"/>
                  <p:cNvGrpSpPr/>
                  <p:nvPr/>
                </p:nvGrpSpPr>
                <p:grpSpPr>
                  <a:xfrm>
                    <a:off x="6880578" y="3716864"/>
                    <a:ext cx="1051219" cy="276999"/>
                    <a:chOff x="2438400" y="3699933"/>
                    <a:chExt cx="1051219" cy="276999"/>
                  </a:xfrm>
                </p:grpSpPr>
                <p:sp>
                  <p:nvSpPr>
                    <p:cNvPr id="200" name="TextBox 199"/>
                    <p:cNvSpPr txBox="1"/>
                    <p:nvPr/>
                  </p:nvSpPr>
                  <p:spPr>
                    <a:xfrm>
                      <a:off x="2438400" y="3699933"/>
                      <a:ext cx="563379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302</a:t>
                      </a:r>
                    </a:p>
                  </p:txBody>
                </p:sp>
                <p:sp>
                  <p:nvSpPr>
                    <p:cNvPr id="201" name="TextBox 200"/>
                    <p:cNvSpPr txBox="1"/>
                    <p:nvPr/>
                  </p:nvSpPr>
                  <p:spPr>
                    <a:xfrm>
                      <a:off x="2963333" y="3699933"/>
                      <a:ext cx="526286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Q2</a:t>
                      </a:r>
                    </a:p>
                  </p:txBody>
                </p: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7933266" y="3716864"/>
                    <a:ext cx="1051220" cy="276999"/>
                    <a:chOff x="2438399" y="3699933"/>
                    <a:chExt cx="1051220" cy="276999"/>
                  </a:xfrm>
                </p:grpSpPr>
                <p:sp>
                  <p:nvSpPr>
                    <p:cNvPr id="203" name="TextBox 202"/>
                    <p:cNvSpPr txBox="1"/>
                    <p:nvPr/>
                  </p:nvSpPr>
                  <p:spPr>
                    <a:xfrm>
                      <a:off x="2438399" y="3699933"/>
                      <a:ext cx="556479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302</a:t>
                      </a:r>
                    </a:p>
                  </p:txBody>
                </p:sp>
                <p:sp>
                  <p:nvSpPr>
                    <p:cNvPr id="204" name="TextBox 203"/>
                    <p:cNvSpPr txBox="1"/>
                    <p:nvPr/>
                  </p:nvSpPr>
                  <p:spPr>
                    <a:xfrm>
                      <a:off x="2963333" y="3699933"/>
                      <a:ext cx="526286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Q2</a:t>
                      </a:r>
                    </a:p>
                  </p:txBody>
                </p:sp>
              </p:grp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566358" y="3301997"/>
                  <a:ext cx="3819094" cy="276999"/>
                  <a:chOff x="2870224" y="4707464"/>
                  <a:chExt cx="3819094" cy="276999"/>
                </a:xfrm>
              </p:grpSpPr>
              <p:grpSp>
                <p:nvGrpSpPr>
                  <p:cNvPr id="221" name="Group 192"/>
                  <p:cNvGrpSpPr/>
                  <p:nvPr/>
                </p:nvGrpSpPr>
                <p:grpSpPr>
                  <a:xfrm>
                    <a:off x="2870224" y="4707464"/>
                    <a:ext cx="779277" cy="276999"/>
                    <a:chOff x="2438400" y="3699933"/>
                    <a:chExt cx="1072979" cy="276999"/>
                  </a:xfrm>
                </p:grpSpPr>
                <p:sp>
                  <p:nvSpPr>
                    <p:cNvPr id="231" name="TextBox 230"/>
                    <p:cNvSpPr txBox="1"/>
                    <p:nvPr/>
                  </p:nvSpPr>
                  <p:spPr>
                    <a:xfrm>
                      <a:off x="2438400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1</a:t>
                      </a:r>
                    </a:p>
                  </p:txBody>
                </p:sp>
                <p:sp>
                  <p:nvSpPr>
                    <p:cNvPr id="232" name="TextBox 231"/>
                    <p:cNvSpPr txBox="1"/>
                    <p:nvPr/>
                  </p:nvSpPr>
                  <p:spPr>
                    <a:xfrm>
                      <a:off x="2963331" y="3699933"/>
                      <a:ext cx="548048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Q1</a:t>
                      </a:r>
                    </a:p>
                  </p:txBody>
                </p:sp>
              </p:grpSp>
              <p:grpSp>
                <p:nvGrpSpPr>
                  <p:cNvPr id="222" name="Group 195"/>
                  <p:cNvGrpSpPr/>
                  <p:nvPr/>
                </p:nvGrpSpPr>
                <p:grpSpPr>
                  <a:xfrm>
                    <a:off x="3634765" y="4707464"/>
                    <a:ext cx="801915" cy="276999"/>
                    <a:chOff x="2438400" y="3699933"/>
                    <a:chExt cx="1104149" cy="276999"/>
                  </a:xfrm>
                </p:grpSpPr>
                <p:sp>
                  <p:nvSpPr>
                    <p:cNvPr id="229" name="TextBox 228"/>
                    <p:cNvSpPr txBox="1"/>
                    <p:nvPr/>
                  </p:nvSpPr>
                  <p:spPr>
                    <a:xfrm>
                      <a:off x="2438400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2</a:t>
                      </a:r>
                    </a:p>
                  </p:txBody>
                </p:sp>
                <p:sp>
                  <p:nvSpPr>
                    <p:cNvPr id="230" name="TextBox 229"/>
                    <p:cNvSpPr txBox="1"/>
                    <p:nvPr/>
                  </p:nvSpPr>
                  <p:spPr>
                    <a:xfrm>
                      <a:off x="2963331" y="3699933"/>
                      <a:ext cx="579218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Q1</a:t>
                      </a:r>
                    </a:p>
                  </p:txBody>
                </p:sp>
              </p:grpSp>
              <p:grpSp>
                <p:nvGrpSpPr>
                  <p:cNvPr id="223" name="Group 198"/>
                  <p:cNvGrpSpPr/>
                  <p:nvPr/>
                </p:nvGrpSpPr>
                <p:grpSpPr>
                  <a:xfrm>
                    <a:off x="4399303" y="4707464"/>
                    <a:ext cx="784799" cy="276999"/>
                    <a:chOff x="2438400" y="3699933"/>
                    <a:chExt cx="1080583" cy="276999"/>
                  </a:xfrm>
                </p:grpSpPr>
                <p:sp>
                  <p:nvSpPr>
                    <p:cNvPr id="227" name="TextBox 226"/>
                    <p:cNvSpPr txBox="1"/>
                    <p:nvPr/>
                  </p:nvSpPr>
                  <p:spPr>
                    <a:xfrm>
                      <a:off x="2438400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3</a:t>
                      </a:r>
                    </a:p>
                  </p:txBody>
                </p:sp>
                <p:sp>
                  <p:nvSpPr>
                    <p:cNvPr id="228" name="TextBox 227"/>
                    <p:cNvSpPr txBox="1"/>
                    <p:nvPr/>
                  </p:nvSpPr>
                  <p:spPr>
                    <a:xfrm>
                      <a:off x="2963333" y="3699933"/>
                      <a:ext cx="555650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Q1</a:t>
                      </a:r>
                    </a:p>
                  </p:txBody>
                </p:sp>
              </p:grpSp>
              <p:grpSp>
                <p:nvGrpSpPr>
                  <p:cNvPr id="224" name="Group 201"/>
                  <p:cNvGrpSpPr/>
                  <p:nvPr/>
                </p:nvGrpSpPr>
                <p:grpSpPr>
                  <a:xfrm>
                    <a:off x="5163844" y="4707464"/>
                    <a:ext cx="799485" cy="276999"/>
                    <a:chOff x="2438400" y="3699933"/>
                    <a:chExt cx="1100804" cy="276999"/>
                  </a:xfrm>
                </p:grpSpPr>
                <p:sp>
                  <p:nvSpPr>
                    <p:cNvPr id="225" name="TextBox 224"/>
                    <p:cNvSpPr txBox="1"/>
                    <p:nvPr/>
                  </p:nvSpPr>
                  <p:spPr>
                    <a:xfrm>
                      <a:off x="2438400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4</a:t>
                      </a:r>
                    </a:p>
                  </p:txBody>
                </p:sp>
                <p:sp>
                  <p:nvSpPr>
                    <p:cNvPr id="226" name="TextBox 225"/>
                    <p:cNvSpPr txBox="1"/>
                    <p:nvPr/>
                  </p:nvSpPr>
                  <p:spPr>
                    <a:xfrm>
                      <a:off x="2963333" y="3699933"/>
                      <a:ext cx="575871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Q1</a:t>
                      </a:r>
                    </a:p>
                  </p:txBody>
                </p:sp>
              </p:grpSp>
              <p:grpSp>
                <p:nvGrpSpPr>
                  <p:cNvPr id="233" name="Group 201"/>
                  <p:cNvGrpSpPr/>
                  <p:nvPr/>
                </p:nvGrpSpPr>
                <p:grpSpPr>
                  <a:xfrm>
                    <a:off x="5925845" y="4707464"/>
                    <a:ext cx="763473" cy="276999"/>
                    <a:chOff x="2438400" y="3699933"/>
                    <a:chExt cx="1051219" cy="276999"/>
                  </a:xfrm>
                </p:grpSpPr>
                <p:sp>
                  <p:nvSpPr>
                    <p:cNvPr id="234" name="TextBox 233"/>
                    <p:cNvSpPr txBox="1"/>
                    <p:nvPr/>
                  </p:nvSpPr>
                  <p:spPr>
                    <a:xfrm>
                      <a:off x="2438400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…</a:t>
                      </a:r>
                    </a:p>
                  </p:txBody>
                </p:sp>
                <p:sp>
                  <p:nvSpPr>
                    <p:cNvPr id="235" name="TextBox 234"/>
                    <p:cNvSpPr txBox="1"/>
                    <p:nvPr/>
                  </p:nvSpPr>
                  <p:spPr>
                    <a:xfrm>
                      <a:off x="2963333" y="3699933"/>
                      <a:ext cx="526286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…</a:t>
                      </a:r>
                    </a:p>
                  </p:txBody>
                </p:sp>
              </p:grpSp>
            </p:grpSp>
          </p:grpSp>
          <p:grpSp>
            <p:nvGrpSpPr>
              <p:cNvPr id="255" name="Group 254"/>
              <p:cNvGrpSpPr/>
              <p:nvPr/>
            </p:nvGrpSpPr>
            <p:grpSpPr>
              <a:xfrm>
                <a:off x="4064001" y="1523999"/>
                <a:ext cx="2286678" cy="1295400"/>
                <a:chOff x="4038601" y="1557866"/>
                <a:chExt cx="2286678" cy="1295400"/>
              </a:xfrm>
            </p:grpSpPr>
            <p:sp>
              <p:nvSpPr>
                <p:cNvPr id="156" name="Isosceles Triangle 155"/>
                <p:cNvSpPr/>
                <p:nvPr/>
              </p:nvSpPr>
              <p:spPr bwMode="auto">
                <a:xfrm>
                  <a:off x="4038601" y="1557866"/>
                  <a:ext cx="2286678" cy="1295400"/>
                </a:xfrm>
                <a:prstGeom prst="triangle">
                  <a:avLst/>
                </a:prstGeom>
                <a:no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rgbClr val="01020B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219" name="Isosceles Triangle 218"/>
                <p:cNvSpPr/>
                <p:nvPr/>
              </p:nvSpPr>
              <p:spPr bwMode="auto">
                <a:xfrm>
                  <a:off x="4363382" y="1557866"/>
                  <a:ext cx="1637116" cy="931334"/>
                </a:xfrm>
                <a:prstGeom prst="triangle">
                  <a:avLst/>
                </a:prstGeom>
                <a:solidFill>
                  <a:srgbClr val="CCFFCC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rgbClr val="01020B"/>
                    </a:solidFill>
                    <a:effectLst/>
                    <a:latin typeface="+mj-lt"/>
                  </a:endParaRPr>
                </a:p>
              </p:txBody>
            </p:sp>
            <p:grpSp>
              <p:nvGrpSpPr>
                <p:cNvPr id="253" name="Group 252"/>
                <p:cNvGrpSpPr/>
                <p:nvPr/>
              </p:nvGrpSpPr>
              <p:grpSpPr>
                <a:xfrm>
                  <a:off x="4557756" y="2539997"/>
                  <a:ext cx="1248368" cy="276999"/>
                  <a:chOff x="4932949" y="4859864"/>
                  <a:chExt cx="1248368" cy="276999"/>
                </a:xfrm>
              </p:grpSpPr>
              <p:sp>
                <p:nvSpPr>
                  <p:cNvPr id="248" name="TextBox 247"/>
                  <p:cNvSpPr txBox="1"/>
                  <p:nvPr/>
                </p:nvSpPr>
                <p:spPr>
                  <a:xfrm>
                    <a:off x="4932949" y="4859864"/>
                    <a:ext cx="382228" cy="276999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1200" dirty="0" smtClean="0">
                      <a:solidFill>
                        <a:srgbClr val="01020B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45" name="TextBox 244"/>
                  <p:cNvSpPr txBox="1"/>
                  <p:nvPr/>
                </p:nvSpPr>
                <p:spPr>
                  <a:xfrm>
                    <a:off x="5316245" y="4859864"/>
                    <a:ext cx="483422" cy="276999"/>
                  </a:xfrm>
                  <a:prstGeom prst="rect">
                    <a:avLst/>
                  </a:prstGeom>
                  <a:solidFill>
                    <a:srgbClr val="D0DBFD"/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01020B"/>
                        </a:solidFill>
                        <a:latin typeface="+mj-lt"/>
                      </a:rPr>
                      <a:t>300</a:t>
                    </a:r>
                  </a:p>
                </p:txBody>
              </p:sp>
              <p:sp>
                <p:nvSpPr>
                  <p:cNvPr id="246" name="TextBox 245"/>
                  <p:cNvSpPr txBox="1"/>
                  <p:nvPr/>
                </p:nvSpPr>
                <p:spPr>
                  <a:xfrm>
                    <a:off x="5799089" y="4859864"/>
                    <a:ext cx="382228" cy="276999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1200" dirty="0" smtClean="0">
                      <a:solidFill>
                        <a:srgbClr val="01020B"/>
                      </a:solidFill>
                      <a:latin typeface="+mj-lt"/>
                    </a:endParaRPr>
                  </a:p>
                </p:txBody>
              </p:sp>
            </p:grpSp>
            <p:sp>
              <p:nvSpPr>
                <p:cNvPr id="254" name="TextBox 253"/>
                <p:cNvSpPr txBox="1"/>
                <p:nvPr/>
              </p:nvSpPr>
              <p:spPr>
                <a:xfrm>
                  <a:off x="4110907" y="2387599"/>
                  <a:ext cx="214206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1020B"/>
                      </a:solidFill>
                      <a:latin typeface="+mj-lt"/>
                    </a:rPr>
                    <a:t>…                …</a:t>
                  </a:r>
                </a:p>
              </p:txBody>
            </p:sp>
          </p:grpSp>
          <p:grpSp>
            <p:nvGrpSpPr>
              <p:cNvPr id="260" name="Group 259"/>
              <p:cNvGrpSpPr/>
              <p:nvPr/>
            </p:nvGrpSpPr>
            <p:grpSpPr>
              <a:xfrm>
                <a:off x="3693197" y="2633133"/>
                <a:ext cx="3003936" cy="651931"/>
                <a:chOff x="3693197" y="2633133"/>
                <a:chExt cx="3003936" cy="651931"/>
              </a:xfrm>
            </p:grpSpPr>
            <p:cxnSp>
              <p:nvCxnSpPr>
                <p:cNvPr id="258" name="Straight Connector 257"/>
                <p:cNvCxnSpPr/>
                <p:nvPr/>
              </p:nvCxnSpPr>
              <p:spPr bwMode="auto">
                <a:xfrm rot="10800000" flipV="1">
                  <a:off x="3693197" y="2633133"/>
                  <a:ext cx="1073536" cy="65193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259" name="Straight Connector 258"/>
                <p:cNvCxnSpPr/>
                <p:nvPr/>
              </p:nvCxnSpPr>
              <p:spPr bwMode="auto">
                <a:xfrm rot="10800000" flipH="1" flipV="1">
                  <a:off x="5623597" y="2633134"/>
                  <a:ext cx="1073536" cy="65193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</p:grpSp>
        <p:sp>
          <p:nvSpPr>
            <p:cNvPr id="262" name="TextBox 261"/>
            <p:cNvSpPr txBox="1"/>
            <p:nvPr/>
          </p:nvSpPr>
          <p:spPr>
            <a:xfrm>
              <a:off x="6104467" y="1676399"/>
              <a:ext cx="2641600" cy="132343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1020B"/>
                  </a:solidFill>
                  <a:latin typeface="+mj-lt"/>
                </a:rPr>
                <a:t>Dense B-tree on </a:t>
              </a:r>
              <a:r>
                <a:rPr lang="en-US" sz="2000" dirty="0" err="1" smtClean="0">
                  <a:solidFill>
                    <a:srgbClr val="01020B"/>
                  </a:solidFill>
                  <a:latin typeface="+mj-lt"/>
                </a:rPr>
                <a:t>RowID</a:t>
              </a:r>
              <a:r>
                <a:rPr lang="en-US" sz="2000" dirty="0" smtClean="0">
                  <a:solidFill>
                    <a:srgbClr val="01020B"/>
                  </a:solidFill>
                  <a:latin typeface="+mj-lt"/>
                </a:rPr>
                <a:t>  – one entry for each value in column</a:t>
              </a: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693333" y="3970868"/>
            <a:ext cx="6983390" cy="2241263"/>
            <a:chOff x="1693333" y="3970868"/>
            <a:chExt cx="6983390" cy="2241263"/>
          </a:xfrm>
        </p:grpSpPr>
        <p:sp>
          <p:nvSpPr>
            <p:cNvPr id="266" name="TextBox 265"/>
            <p:cNvSpPr txBox="1"/>
            <p:nvPr/>
          </p:nvSpPr>
          <p:spPr>
            <a:xfrm>
              <a:off x="1693333" y="3970868"/>
              <a:ext cx="2641600" cy="16312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1020B"/>
                  </a:solidFill>
                  <a:latin typeface="+mj-lt"/>
                </a:rPr>
                <a:t>Sparse B-tree on </a:t>
              </a:r>
              <a:r>
                <a:rPr lang="en-US" sz="2000" dirty="0" err="1" smtClean="0">
                  <a:solidFill>
                    <a:srgbClr val="01020B"/>
                  </a:solidFill>
                  <a:latin typeface="+mj-lt"/>
                </a:rPr>
                <a:t>RowID</a:t>
              </a:r>
              <a:r>
                <a:rPr lang="en-US" sz="2000" dirty="0" smtClean="0">
                  <a:solidFill>
                    <a:srgbClr val="01020B"/>
                  </a:solidFill>
                  <a:latin typeface="+mj-lt"/>
                </a:rPr>
                <a:t>  – one entry for each group of identical column values</a:t>
              </a:r>
            </a:p>
          </p:txBody>
        </p:sp>
        <p:grpSp>
          <p:nvGrpSpPr>
            <p:cNvPr id="325" name="Group 324"/>
            <p:cNvGrpSpPr/>
            <p:nvPr/>
          </p:nvGrpSpPr>
          <p:grpSpPr>
            <a:xfrm>
              <a:off x="2453314" y="4165600"/>
              <a:ext cx="6223409" cy="2046531"/>
              <a:chOff x="2131580" y="4030133"/>
              <a:chExt cx="6223409" cy="2046531"/>
            </a:xfrm>
          </p:grpSpPr>
          <p:grpSp>
            <p:nvGrpSpPr>
              <p:cNvPr id="323" name="Group 322"/>
              <p:cNvGrpSpPr/>
              <p:nvPr/>
            </p:nvGrpSpPr>
            <p:grpSpPr>
              <a:xfrm>
                <a:off x="4182535" y="4030133"/>
                <a:ext cx="2286678" cy="1295400"/>
                <a:chOff x="4182535" y="4030133"/>
                <a:chExt cx="2286678" cy="1295400"/>
              </a:xfrm>
            </p:grpSpPr>
            <p:sp>
              <p:nvSpPr>
                <p:cNvPr id="272" name="Isosceles Triangle 271"/>
                <p:cNvSpPr/>
                <p:nvPr/>
              </p:nvSpPr>
              <p:spPr bwMode="auto">
                <a:xfrm>
                  <a:off x="4182535" y="4030133"/>
                  <a:ext cx="2286678" cy="1295400"/>
                </a:xfrm>
                <a:prstGeom prst="triangle">
                  <a:avLst/>
                </a:prstGeom>
                <a:noFill/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rgbClr val="01020B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273" name="Isosceles Triangle 272"/>
                <p:cNvSpPr/>
                <p:nvPr/>
              </p:nvSpPr>
              <p:spPr bwMode="auto">
                <a:xfrm>
                  <a:off x="4507316" y="4030133"/>
                  <a:ext cx="1637116" cy="931334"/>
                </a:xfrm>
                <a:prstGeom prst="triangle">
                  <a:avLst/>
                </a:prstGeom>
                <a:solidFill>
                  <a:srgbClr val="CCFFCC"/>
                </a:solidFill>
                <a:ln w="1905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rgbClr val="01020B"/>
                    </a:solidFill>
                    <a:effectLst/>
                    <a:latin typeface="+mj-lt"/>
                  </a:endParaRPr>
                </a:p>
              </p:txBody>
            </p:sp>
            <p:grpSp>
              <p:nvGrpSpPr>
                <p:cNvPr id="274" name="Group 252"/>
                <p:cNvGrpSpPr/>
                <p:nvPr/>
              </p:nvGrpSpPr>
              <p:grpSpPr>
                <a:xfrm>
                  <a:off x="4625489" y="4995330"/>
                  <a:ext cx="1391965" cy="276999"/>
                  <a:chOff x="4987424" y="5173130"/>
                  <a:chExt cx="1279500" cy="276999"/>
                </a:xfrm>
              </p:grpSpPr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4987424" y="5173130"/>
                    <a:ext cx="382228" cy="276999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1200" dirty="0" smtClean="0">
                      <a:solidFill>
                        <a:srgbClr val="01020B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77" name="TextBox 276"/>
                  <p:cNvSpPr txBox="1"/>
                  <p:nvPr/>
                </p:nvSpPr>
                <p:spPr>
                  <a:xfrm>
                    <a:off x="5370722" y="5173130"/>
                    <a:ext cx="517012" cy="276999"/>
                  </a:xfrm>
                  <a:prstGeom prst="rect">
                    <a:avLst/>
                  </a:prstGeom>
                  <a:solidFill>
                    <a:srgbClr val="D0DBFD"/>
                  </a:solidFill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01020B"/>
                        </a:solidFill>
                        <a:latin typeface="+mj-lt"/>
                      </a:rPr>
                      <a:t>1500</a:t>
                    </a:r>
                  </a:p>
                </p:txBody>
              </p:sp>
              <p:sp>
                <p:nvSpPr>
                  <p:cNvPr id="278" name="TextBox 277"/>
                  <p:cNvSpPr txBox="1"/>
                  <p:nvPr/>
                </p:nvSpPr>
                <p:spPr>
                  <a:xfrm>
                    <a:off x="5884696" y="5173130"/>
                    <a:ext cx="382228" cy="276999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rgbClr val="01020B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1200" dirty="0" smtClean="0">
                      <a:solidFill>
                        <a:srgbClr val="01020B"/>
                      </a:solidFill>
                      <a:latin typeface="+mj-lt"/>
                    </a:endParaRPr>
                  </a:p>
                </p:txBody>
              </p:sp>
            </p:grpSp>
            <p:sp>
              <p:nvSpPr>
                <p:cNvPr id="275" name="TextBox 274"/>
                <p:cNvSpPr txBox="1"/>
                <p:nvPr/>
              </p:nvSpPr>
              <p:spPr>
                <a:xfrm>
                  <a:off x="4254841" y="4859866"/>
                  <a:ext cx="214206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1020B"/>
                      </a:solidFill>
                      <a:latin typeface="+mj-lt"/>
                    </a:rPr>
                    <a:t>…                …</a:t>
                  </a:r>
                </a:p>
              </p:txBody>
            </p:sp>
          </p:grpSp>
          <p:grpSp>
            <p:nvGrpSpPr>
              <p:cNvPr id="269" name="Group 259"/>
              <p:cNvGrpSpPr/>
              <p:nvPr/>
            </p:nvGrpSpPr>
            <p:grpSpPr>
              <a:xfrm>
                <a:off x="3811731" y="5139267"/>
                <a:ext cx="3003936" cy="651931"/>
                <a:chOff x="3693197" y="2633133"/>
                <a:chExt cx="3003936" cy="651931"/>
              </a:xfrm>
            </p:grpSpPr>
            <p:cxnSp>
              <p:nvCxnSpPr>
                <p:cNvPr id="270" name="Straight Connector 269"/>
                <p:cNvCxnSpPr/>
                <p:nvPr/>
              </p:nvCxnSpPr>
              <p:spPr bwMode="auto">
                <a:xfrm rot="10800000" flipV="1">
                  <a:off x="3693197" y="2633133"/>
                  <a:ext cx="1073536" cy="65193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271" name="Straight Connector 270"/>
                <p:cNvCxnSpPr/>
                <p:nvPr/>
              </p:nvCxnSpPr>
              <p:spPr bwMode="auto">
                <a:xfrm rot="10800000" flipH="1" flipV="1">
                  <a:off x="5623597" y="2633134"/>
                  <a:ext cx="1073536" cy="65193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grpSp>
            <p:nvGrpSpPr>
              <p:cNvPr id="324" name="Group 323"/>
              <p:cNvGrpSpPr/>
              <p:nvPr/>
            </p:nvGrpSpPr>
            <p:grpSpPr>
              <a:xfrm>
                <a:off x="2131580" y="5791197"/>
                <a:ext cx="6223409" cy="285467"/>
                <a:chOff x="2131580" y="5791197"/>
                <a:chExt cx="6223409" cy="285467"/>
              </a:xfrm>
            </p:grpSpPr>
            <p:grpSp>
              <p:nvGrpSpPr>
                <p:cNvPr id="311" name="Group 310"/>
                <p:cNvGrpSpPr/>
                <p:nvPr/>
              </p:nvGrpSpPr>
              <p:grpSpPr>
                <a:xfrm>
                  <a:off x="2131580" y="5799665"/>
                  <a:ext cx="2687706" cy="276999"/>
                  <a:chOff x="2063847" y="6248398"/>
                  <a:chExt cx="2687706" cy="276999"/>
                </a:xfrm>
              </p:grpSpPr>
              <p:grpSp>
                <p:nvGrpSpPr>
                  <p:cNvPr id="296" name="Group 192"/>
                  <p:cNvGrpSpPr/>
                  <p:nvPr/>
                </p:nvGrpSpPr>
                <p:grpSpPr>
                  <a:xfrm>
                    <a:off x="2063847" y="6248398"/>
                    <a:ext cx="863200" cy="276999"/>
                    <a:chOff x="2438400" y="3699933"/>
                    <a:chExt cx="1051219" cy="276999"/>
                  </a:xfrm>
                </p:grpSpPr>
                <p:sp>
                  <p:nvSpPr>
                    <p:cNvPr id="306" name="TextBox 305"/>
                    <p:cNvSpPr txBox="1"/>
                    <p:nvPr/>
                  </p:nvSpPr>
                  <p:spPr>
                    <a:xfrm>
                      <a:off x="2438400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1</a:t>
                      </a:r>
                    </a:p>
                  </p:txBody>
                </p:sp>
                <p:sp>
                  <p:nvSpPr>
                    <p:cNvPr id="307" name="TextBox 306"/>
                    <p:cNvSpPr txBox="1"/>
                    <p:nvPr/>
                  </p:nvSpPr>
                  <p:spPr>
                    <a:xfrm>
                      <a:off x="2963333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Q1</a:t>
                      </a:r>
                    </a:p>
                  </p:txBody>
                </p:sp>
              </p:grpSp>
              <p:grpSp>
                <p:nvGrpSpPr>
                  <p:cNvPr id="297" name="Group 195"/>
                  <p:cNvGrpSpPr/>
                  <p:nvPr/>
                </p:nvGrpSpPr>
                <p:grpSpPr>
                  <a:xfrm>
                    <a:off x="2928252" y="6248398"/>
                    <a:ext cx="905734" cy="276999"/>
                    <a:chOff x="2438399" y="3699933"/>
                    <a:chExt cx="1103018" cy="276999"/>
                  </a:xfrm>
                </p:grpSpPr>
                <p:sp>
                  <p:nvSpPr>
                    <p:cNvPr id="304" name="TextBox 303"/>
                    <p:cNvSpPr txBox="1"/>
                    <p:nvPr/>
                  </p:nvSpPr>
                  <p:spPr>
                    <a:xfrm>
                      <a:off x="2438399" y="3699933"/>
                      <a:ext cx="578379" cy="276999"/>
                    </a:xfrm>
                    <a:prstGeom prst="rect">
                      <a:avLst/>
                    </a:prstGeom>
                    <a:solidFill>
                      <a:srgbClr val="66FFFF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301</a:t>
                      </a:r>
                    </a:p>
                  </p:txBody>
                </p:sp>
                <p:sp>
                  <p:nvSpPr>
                    <p:cNvPr id="305" name="TextBox 304"/>
                    <p:cNvSpPr txBox="1"/>
                    <p:nvPr/>
                  </p:nvSpPr>
                  <p:spPr>
                    <a:xfrm>
                      <a:off x="3015130" y="3699933"/>
                      <a:ext cx="526287" cy="276999"/>
                    </a:xfrm>
                    <a:prstGeom prst="rect">
                      <a:avLst/>
                    </a:prstGeom>
                    <a:solidFill>
                      <a:srgbClr val="66FFFF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Q2</a:t>
                      </a:r>
                    </a:p>
                  </p:txBody>
                </p:sp>
              </p:grpSp>
              <p:grpSp>
                <p:nvGrpSpPr>
                  <p:cNvPr id="298" name="Group 198"/>
                  <p:cNvGrpSpPr/>
                  <p:nvPr/>
                </p:nvGrpSpPr>
                <p:grpSpPr>
                  <a:xfrm>
                    <a:off x="3845826" y="6248398"/>
                    <a:ext cx="905727" cy="276999"/>
                    <a:chOff x="2503151" y="3699933"/>
                    <a:chExt cx="1103011" cy="276999"/>
                  </a:xfrm>
                </p:grpSpPr>
                <p:sp>
                  <p:nvSpPr>
                    <p:cNvPr id="302" name="TextBox 301"/>
                    <p:cNvSpPr txBox="1"/>
                    <p:nvPr/>
                  </p:nvSpPr>
                  <p:spPr>
                    <a:xfrm>
                      <a:off x="2503151" y="3699933"/>
                      <a:ext cx="578380" cy="276999"/>
                    </a:xfrm>
                    <a:prstGeom prst="rect">
                      <a:avLst/>
                    </a:prstGeom>
                    <a:solidFill>
                      <a:srgbClr val="FF99FF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956</a:t>
                      </a:r>
                    </a:p>
                  </p:txBody>
                </p:sp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3079875" y="3699933"/>
                      <a:ext cx="526287" cy="276999"/>
                    </a:xfrm>
                    <a:prstGeom prst="rect">
                      <a:avLst/>
                    </a:prstGeom>
                    <a:solidFill>
                      <a:srgbClr val="FF99FF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Q3</a:t>
                      </a:r>
                    </a:p>
                  </p:txBody>
                </p:sp>
              </p:grpSp>
            </p:grpSp>
            <p:grpSp>
              <p:nvGrpSpPr>
                <p:cNvPr id="322" name="Group 321"/>
                <p:cNvGrpSpPr/>
                <p:nvPr/>
              </p:nvGrpSpPr>
              <p:grpSpPr>
                <a:xfrm>
                  <a:off x="6432647" y="5791197"/>
                  <a:ext cx="1922342" cy="276999"/>
                  <a:chOff x="5966981" y="5799664"/>
                  <a:chExt cx="1922342" cy="276999"/>
                </a:xfrm>
              </p:grpSpPr>
              <p:grpSp>
                <p:nvGrpSpPr>
                  <p:cNvPr id="313" name="Group 192"/>
                  <p:cNvGrpSpPr/>
                  <p:nvPr/>
                </p:nvGrpSpPr>
                <p:grpSpPr>
                  <a:xfrm>
                    <a:off x="5966981" y="5799664"/>
                    <a:ext cx="1060352" cy="276999"/>
                    <a:chOff x="2438390" y="3699933"/>
                    <a:chExt cx="1051229" cy="276999"/>
                  </a:xfrm>
                </p:grpSpPr>
                <p:sp>
                  <p:nvSpPr>
                    <p:cNvPr id="320" name="TextBox 319"/>
                    <p:cNvSpPr txBox="1"/>
                    <p:nvPr/>
                  </p:nvSpPr>
                  <p:spPr>
                    <a:xfrm>
                      <a:off x="2438390" y="3699933"/>
                      <a:ext cx="526285" cy="276999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1501</a:t>
                      </a:r>
                    </a:p>
                  </p:txBody>
                </p:sp>
                <p:sp>
                  <p:nvSpPr>
                    <p:cNvPr id="321" name="TextBox 320"/>
                    <p:cNvSpPr txBox="1"/>
                    <p:nvPr/>
                  </p:nvSpPr>
                  <p:spPr>
                    <a:xfrm>
                      <a:off x="2963333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Q4</a:t>
                      </a:r>
                    </a:p>
                  </p:txBody>
                </p:sp>
              </p:grpSp>
              <p:grpSp>
                <p:nvGrpSpPr>
                  <p:cNvPr id="314" name="Group 195"/>
                  <p:cNvGrpSpPr/>
                  <p:nvPr/>
                </p:nvGrpSpPr>
                <p:grpSpPr>
                  <a:xfrm>
                    <a:off x="7026122" y="5799664"/>
                    <a:ext cx="863201" cy="276999"/>
                    <a:chOff x="2438400" y="3699933"/>
                    <a:chExt cx="1051219" cy="276999"/>
                  </a:xfrm>
                </p:grpSpPr>
                <p:sp>
                  <p:nvSpPr>
                    <p:cNvPr id="318" name="TextBox 317"/>
                    <p:cNvSpPr txBox="1"/>
                    <p:nvPr/>
                  </p:nvSpPr>
                  <p:spPr>
                    <a:xfrm>
                      <a:off x="2438400" y="3699933"/>
                      <a:ext cx="526286" cy="276999"/>
                    </a:xfrm>
                    <a:prstGeom prst="rect">
                      <a:avLst/>
                    </a:prstGeom>
                    <a:solidFill>
                      <a:srgbClr val="D0DBFD"/>
                    </a:solidFill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…</a:t>
                      </a:r>
                    </a:p>
                  </p:txBody>
                </p:sp>
                <p:sp>
                  <p:nvSpPr>
                    <p:cNvPr id="319" name="TextBox 318"/>
                    <p:cNvSpPr txBox="1"/>
                    <p:nvPr/>
                  </p:nvSpPr>
                  <p:spPr>
                    <a:xfrm>
                      <a:off x="2963333" y="3699933"/>
                      <a:ext cx="526286" cy="276999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rgbClr val="0102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1020B"/>
                          </a:solidFill>
                          <a:latin typeface="+mj-lt"/>
                        </a:rPr>
                        <a:t>…</a:t>
                      </a:r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00431"/>
          </a:xfrm>
        </p:spPr>
        <p:txBody>
          <a:bodyPr/>
          <a:lstStyle/>
          <a:p>
            <a:r>
              <a:rPr lang="en-US" dirty="0" smtClean="0"/>
              <a:t>Positional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01" y="1312333"/>
            <a:ext cx="3482968" cy="49851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Each column stored as a separate file with values stored one after another</a:t>
            </a:r>
          </a:p>
          <a:p>
            <a:pPr lvl="1"/>
            <a:r>
              <a:rPr lang="en-US" sz="1600" dirty="0" smtClean="0"/>
              <a:t>No typical “slotted page” indirection or record headers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Store only column values, no </a:t>
            </a:r>
            <a:r>
              <a:rPr lang="en-US" sz="2000" b="1" dirty="0" err="1" smtClean="0">
                <a:solidFill>
                  <a:srgbClr val="FF0000"/>
                </a:solidFill>
              </a:rPr>
              <a:t>RowIDs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01020B"/>
                </a:solidFill>
              </a:rPr>
              <a:t>Associated </a:t>
            </a:r>
            <a:r>
              <a:rPr lang="en-US" sz="2000" dirty="0" err="1" smtClean="0">
                <a:solidFill>
                  <a:srgbClr val="01020B"/>
                </a:solidFill>
              </a:rPr>
              <a:t>RowIDs</a:t>
            </a:r>
            <a:r>
              <a:rPr lang="en-US" sz="2000" dirty="0" smtClean="0">
                <a:solidFill>
                  <a:srgbClr val="01020B"/>
                </a:solidFill>
              </a:rPr>
              <a:t> computed during query processing</a:t>
            </a:r>
          </a:p>
          <a:p>
            <a:r>
              <a:rPr lang="en-US" sz="2000" dirty="0" smtClean="0"/>
              <a:t>Aggressively compress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3784075" y="1676394"/>
            <a:ext cx="4868872" cy="4140200"/>
            <a:chOff x="812275" y="1989667"/>
            <a:chExt cx="4868872" cy="4140200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5" name="Group 5"/>
            <p:cNvGrpSpPr/>
            <p:nvPr/>
          </p:nvGrpSpPr>
          <p:grpSpPr>
            <a:xfrm>
              <a:off x="812275" y="1989667"/>
              <a:ext cx="1905524" cy="4140200"/>
              <a:chOff x="1404942" y="2396067"/>
              <a:chExt cx="1905524" cy="4140200"/>
            </a:xfrm>
            <a:grpFill/>
          </p:grpSpPr>
          <p:grpSp>
            <p:nvGrpSpPr>
              <p:cNvPr id="6" name="Group 19"/>
              <p:cNvGrpSpPr/>
              <p:nvPr/>
            </p:nvGrpSpPr>
            <p:grpSpPr>
              <a:xfrm>
                <a:off x="2102949" y="2650066"/>
                <a:ext cx="637024" cy="3886200"/>
                <a:chOff x="1676400" y="2362200"/>
                <a:chExt cx="381000" cy="3886200"/>
              </a:xfrm>
              <a:grpFill/>
            </p:grpSpPr>
            <p:sp>
              <p:nvSpPr>
                <p:cNvPr id="39" name="Rectangle 16"/>
                <p:cNvSpPr>
                  <a:spLocks noChangeArrowheads="1"/>
                </p:cNvSpPr>
                <p:nvPr/>
              </p:nvSpPr>
              <p:spPr bwMode="auto">
                <a:xfrm>
                  <a:off x="1676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0" name="Rectangle 17"/>
                <p:cNvSpPr>
                  <a:spLocks noChangeArrowheads="1"/>
                </p:cNvSpPr>
                <p:nvPr/>
              </p:nvSpPr>
              <p:spPr bwMode="auto">
                <a:xfrm>
                  <a:off x="1676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1" name="Rectangle 18"/>
                <p:cNvSpPr>
                  <a:spLocks noChangeArrowheads="1"/>
                </p:cNvSpPr>
                <p:nvPr/>
              </p:nvSpPr>
              <p:spPr bwMode="auto">
                <a:xfrm>
                  <a:off x="1676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2" name="Rectangle 19"/>
                <p:cNvSpPr>
                  <a:spLocks noChangeArrowheads="1"/>
                </p:cNvSpPr>
                <p:nvPr/>
              </p:nvSpPr>
              <p:spPr bwMode="auto">
                <a:xfrm>
                  <a:off x="1676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3" name="Rectangle 20"/>
                <p:cNvSpPr>
                  <a:spLocks noChangeArrowheads="1"/>
                </p:cNvSpPr>
                <p:nvPr/>
              </p:nvSpPr>
              <p:spPr bwMode="auto">
                <a:xfrm>
                  <a:off x="1676400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4" name="Rectangle 21"/>
                <p:cNvSpPr>
                  <a:spLocks noChangeArrowheads="1"/>
                </p:cNvSpPr>
                <p:nvPr/>
              </p:nvSpPr>
              <p:spPr bwMode="auto">
                <a:xfrm>
                  <a:off x="1676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45" name="Rectangle 22"/>
                <p:cNvSpPr>
                  <a:spLocks noChangeArrowheads="1"/>
                </p:cNvSpPr>
                <p:nvPr/>
              </p:nvSpPr>
              <p:spPr bwMode="auto">
                <a:xfrm>
                  <a:off x="1676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46" name="Rectangle 23"/>
                <p:cNvSpPr>
                  <a:spLocks noChangeArrowheads="1"/>
                </p:cNvSpPr>
                <p:nvPr/>
              </p:nvSpPr>
              <p:spPr bwMode="auto">
                <a:xfrm>
                  <a:off x="1676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7" name="Rectangle 24"/>
                <p:cNvSpPr>
                  <a:spLocks noChangeArrowheads="1"/>
                </p:cNvSpPr>
                <p:nvPr/>
              </p:nvSpPr>
              <p:spPr bwMode="auto">
                <a:xfrm>
                  <a:off x="1676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8" name="Rectangle 25"/>
                <p:cNvSpPr>
                  <a:spLocks noChangeArrowheads="1"/>
                </p:cNvSpPr>
                <p:nvPr/>
              </p:nvSpPr>
              <p:spPr bwMode="auto">
                <a:xfrm>
                  <a:off x="1676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9" name="Rectangle 26"/>
                <p:cNvSpPr>
                  <a:spLocks noChangeArrowheads="1"/>
                </p:cNvSpPr>
                <p:nvPr/>
              </p:nvSpPr>
              <p:spPr bwMode="auto">
                <a:xfrm>
                  <a:off x="1676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5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752600" y="4449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5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52600" y="5973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sp>
            <p:nvSpPr>
              <p:cNvPr id="8" name="Text Box 29"/>
              <p:cNvSpPr txBox="1">
                <a:spLocks noChangeArrowheads="1"/>
              </p:cNvSpPr>
              <p:nvPr/>
            </p:nvSpPr>
            <p:spPr bwMode="auto">
              <a:xfrm>
                <a:off x="2123009" y="2396067"/>
                <a:ext cx="596905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400" b="1" dirty="0" err="1" smtClean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ProdID</a:t>
                </a:r>
                <a:endParaRPr lang="en-US" sz="14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7" name="Group 5"/>
              <p:cNvGrpSpPr/>
              <p:nvPr/>
            </p:nvGrpSpPr>
            <p:grpSpPr>
              <a:xfrm>
                <a:off x="1423394" y="2650067"/>
                <a:ext cx="673600" cy="3886200"/>
                <a:chOff x="609599" y="2362200"/>
                <a:chExt cx="454150" cy="3886200"/>
              </a:xfrm>
              <a:grpFill/>
            </p:grpSpPr>
            <p:sp>
              <p:nvSpPr>
                <p:cNvPr id="26" name="Rectangle 3"/>
                <p:cNvSpPr>
                  <a:spLocks noChangeArrowheads="1"/>
                </p:cNvSpPr>
                <p:nvPr/>
              </p:nvSpPr>
              <p:spPr bwMode="auto">
                <a:xfrm>
                  <a:off x="609599" y="2362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7" name="Rectangle 4"/>
                <p:cNvSpPr>
                  <a:spLocks noChangeArrowheads="1"/>
                </p:cNvSpPr>
                <p:nvPr/>
              </p:nvSpPr>
              <p:spPr bwMode="auto">
                <a:xfrm>
                  <a:off x="609599" y="2667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8" name="Rectangle 5"/>
                <p:cNvSpPr>
                  <a:spLocks noChangeArrowheads="1"/>
                </p:cNvSpPr>
                <p:nvPr/>
              </p:nvSpPr>
              <p:spPr bwMode="auto">
                <a:xfrm>
                  <a:off x="609599" y="29718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9" name="Rectangle 6"/>
                <p:cNvSpPr>
                  <a:spLocks noChangeArrowheads="1"/>
                </p:cNvSpPr>
                <p:nvPr/>
              </p:nvSpPr>
              <p:spPr bwMode="auto">
                <a:xfrm>
                  <a:off x="609599" y="3276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30" name="Rectangle 7"/>
                <p:cNvSpPr>
                  <a:spLocks noChangeArrowheads="1"/>
                </p:cNvSpPr>
                <p:nvPr/>
              </p:nvSpPr>
              <p:spPr bwMode="auto">
                <a:xfrm>
                  <a:off x="609599" y="3581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31" name="Rectangle 8"/>
                <p:cNvSpPr>
                  <a:spLocks noChangeArrowheads="1"/>
                </p:cNvSpPr>
                <p:nvPr/>
              </p:nvSpPr>
              <p:spPr bwMode="auto">
                <a:xfrm>
                  <a:off x="609599" y="3886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32" name="Rectangle 9"/>
                <p:cNvSpPr>
                  <a:spLocks noChangeArrowheads="1"/>
                </p:cNvSpPr>
                <p:nvPr/>
              </p:nvSpPr>
              <p:spPr bwMode="auto">
                <a:xfrm>
                  <a:off x="609599" y="4191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33" name="Rectangle 10"/>
                <p:cNvSpPr>
                  <a:spLocks noChangeArrowheads="1"/>
                </p:cNvSpPr>
                <p:nvPr/>
              </p:nvSpPr>
              <p:spPr bwMode="auto">
                <a:xfrm>
                  <a:off x="609599" y="4800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34" name="Rectangle 11"/>
                <p:cNvSpPr>
                  <a:spLocks noChangeArrowheads="1"/>
                </p:cNvSpPr>
                <p:nvPr/>
              </p:nvSpPr>
              <p:spPr bwMode="auto">
                <a:xfrm>
                  <a:off x="609599" y="5105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35" name="Rectangle 12"/>
                <p:cNvSpPr>
                  <a:spLocks noChangeArrowheads="1"/>
                </p:cNvSpPr>
                <p:nvPr/>
              </p:nvSpPr>
              <p:spPr bwMode="auto">
                <a:xfrm>
                  <a:off x="609599" y="5410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36" name="Rectangle 13"/>
                <p:cNvSpPr>
                  <a:spLocks noChangeArrowheads="1"/>
                </p:cNvSpPr>
                <p:nvPr/>
              </p:nvSpPr>
              <p:spPr bwMode="auto">
                <a:xfrm>
                  <a:off x="609599" y="5715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3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85800" y="4449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3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85800" y="5973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sp>
            <p:nvSpPr>
              <p:cNvPr id="10" name="Text Box 30"/>
              <p:cNvSpPr txBox="1">
                <a:spLocks noChangeArrowheads="1"/>
              </p:cNvSpPr>
              <p:nvPr/>
            </p:nvSpPr>
            <p:spPr bwMode="auto">
              <a:xfrm>
                <a:off x="1404942" y="2396067"/>
                <a:ext cx="70325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4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Quarter</a:t>
                </a:r>
              </a:p>
            </p:txBody>
          </p:sp>
          <p:grpSp>
            <p:nvGrpSpPr>
              <p:cNvPr id="9" name="Group 35"/>
              <p:cNvGrpSpPr/>
              <p:nvPr/>
            </p:nvGrpSpPr>
            <p:grpSpPr>
              <a:xfrm>
                <a:off x="2735751" y="2650067"/>
                <a:ext cx="565229" cy="3886200"/>
                <a:chOff x="2819400" y="2362200"/>
                <a:chExt cx="381000" cy="3886200"/>
              </a:xfrm>
              <a:grpFill/>
            </p:grpSpPr>
            <p:sp>
              <p:nvSpPr>
                <p:cNvPr id="13" name="Rectangle 44"/>
                <p:cNvSpPr>
                  <a:spLocks noChangeArrowheads="1"/>
                </p:cNvSpPr>
                <p:nvPr/>
              </p:nvSpPr>
              <p:spPr bwMode="auto">
                <a:xfrm>
                  <a:off x="2819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14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9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7</a:t>
                  </a:r>
                </a:p>
              </p:txBody>
            </p:sp>
            <p:sp>
              <p:nvSpPr>
                <p:cNvPr id="15" name="Rectangle 46"/>
                <p:cNvSpPr>
                  <a:spLocks noChangeArrowheads="1"/>
                </p:cNvSpPr>
                <p:nvPr/>
              </p:nvSpPr>
              <p:spPr bwMode="auto">
                <a:xfrm>
                  <a:off x="2819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6" name="Rectangle 47"/>
                <p:cNvSpPr>
                  <a:spLocks noChangeArrowheads="1"/>
                </p:cNvSpPr>
                <p:nvPr/>
              </p:nvSpPr>
              <p:spPr bwMode="auto">
                <a:xfrm>
                  <a:off x="2819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9</a:t>
                  </a:r>
                </a:p>
              </p:txBody>
            </p:sp>
            <p:sp>
              <p:nvSpPr>
                <p:cNvPr id="17" name="Rectangle 48"/>
                <p:cNvSpPr>
                  <a:spLocks noChangeArrowheads="1"/>
                </p:cNvSpPr>
                <p:nvPr/>
              </p:nvSpPr>
              <p:spPr bwMode="auto">
                <a:xfrm>
                  <a:off x="2819400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6</a:t>
                  </a:r>
                </a:p>
              </p:txBody>
            </p:sp>
            <p:sp>
              <p:nvSpPr>
                <p:cNvPr id="18" name="Rectangle 49"/>
                <p:cNvSpPr>
                  <a:spLocks noChangeArrowheads="1"/>
                </p:cNvSpPr>
                <p:nvPr/>
              </p:nvSpPr>
              <p:spPr bwMode="auto">
                <a:xfrm>
                  <a:off x="2819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19" name="Rectangle 50"/>
                <p:cNvSpPr>
                  <a:spLocks noChangeArrowheads="1"/>
                </p:cNvSpPr>
                <p:nvPr/>
              </p:nvSpPr>
              <p:spPr bwMode="auto">
                <a:xfrm>
                  <a:off x="2819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20" name="Rectangle 51"/>
                <p:cNvSpPr>
                  <a:spLocks noChangeArrowheads="1"/>
                </p:cNvSpPr>
                <p:nvPr/>
              </p:nvSpPr>
              <p:spPr bwMode="auto">
                <a:xfrm>
                  <a:off x="2819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21" name="Rectangle 52"/>
                <p:cNvSpPr>
                  <a:spLocks noChangeArrowheads="1"/>
                </p:cNvSpPr>
                <p:nvPr/>
              </p:nvSpPr>
              <p:spPr bwMode="auto">
                <a:xfrm>
                  <a:off x="2819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22" name="Rectangle 53"/>
                <p:cNvSpPr>
                  <a:spLocks noChangeArrowheads="1"/>
                </p:cNvSpPr>
                <p:nvPr/>
              </p:nvSpPr>
              <p:spPr bwMode="auto">
                <a:xfrm>
                  <a:off x="2819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" name="Rectangle 54"/>
                <p:cNvSpPr>
                  <a:spLocks noChangeArrowheads="1"/>
                </p:cNvSpPr>
                <p:nvPr/>
              </p:nvSpPr>
              <p:spPr bwMode="auto">
                <a:xfrm>
                  <a:off x="2819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4</a:t>
                  </a:r>
                </a:p>
              </p:txBody>
            </p:sp>
            <p:sp>
              <p:nvSpPr>
                <p:cNvPr id="2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895600" y="4449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2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895600" y="5973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sp>
            <p:nvSpPr>
              <p:cNvPr id="12" name="Text Box 57"/>
              <p:cNvSpPr txBox="1">
                <a:spLocks noChangeArrowheads="1"/>
              </p:cNvSpPr>
              <p:nvPr/>
            </p:nvSpPr>
            <p:spPr bwMode="auto">
              <a:xfrm>
                <a:off x="2777066" y="2396067"/>
                <a:ext cx="53340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4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Price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3403075" y="1989667"/>
              <a:ext cx="2278072" cy="4140200"/>
              <a:chOff x="3403075" y="1989667"/>
              <a:chExt cx="2278072" cy="4140200"/>
            </a:xfrm>
            <a:grpFill/>
          </p:grpSpPr>
          <p:grpSp>
            <p:nvGrpSpPr>
              <p:cNvPr id="102" name="Group 101"/>
              <p:cNvGrpSpPr/>
              <p:nvPr/>
            </p:nvGrpSpPr>
            <p:grpSpPr>
              <a:xfrm>
                <a:off x="4287871" y="1989667"/>
                <a:ext cx="637024" cy="4140199"/>
                <a:chOff x="4101082" y="1989667"/>
                <a:chExt cx="637024" cy="4140199"/>
              </a:xfrm>
              <a:grpFill/>
            </p:grpSpPr>
            <p:grpSp>
              <p:nvGrpSpPr>
                <p:cNvPr id="54" name="Group 19"/>
                <p:cNvGrpSpPr/>
                <p:nvPr/>
              </p:nvGrpSpPr>
              <p:grpSpPr>
                <a:xfrm>
                  <a:off x="4101082" y="2243666"/>
                  <a:ext cx="637024" cy="3886200"/>
                  <a:chOff x="1676400" y="2362200"/>
                  <a:chExt cx="381000" cy="3886200"/>
                </a:xfrm>
                <a:grpFill/>
              </p:grpSpPr>
              <p:sp>
                <p:nvSpPr>
                  <p:cNvPr id="8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362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8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667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8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9718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8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276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9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581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9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3886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9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191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9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4800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9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105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9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410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9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5715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9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9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5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21142" y="1989667"/>
                  <a:ext cx="596905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 err="1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ProdID</a:t>
                  </a:r>
                  <a:endParaRPr lang="en-US" sz="14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3403075" y="1989667"/>
                <a:ext cx="703259" cy="4140200"/>
                <a:chOff x="3403075" y="1989667"/>
                <a:chExt cx="703259" cy="4140200"/>
              </a:xfrm>
              <a:grpFill/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3421527" y="2243667"/>
                  <a:ext cx="673600" cy="3886200"/>
                  <a:chOff x="609599" y="2362200"/>
                  <a:chExt cx="454150" cy="3886200"/>
                </a:xfrm>
                <a:grpFill/>
              </p:grpSpPr>
              <p:sp>
                <p:nvSpPr>
                  <p:cNvPr id="7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23622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7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26670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75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29718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7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32766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7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35814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7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38862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7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41910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8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48006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8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51054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8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54102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8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609599" y="5715000"/>
                    <a:ext cx="45415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8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85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5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03075" y="1989667"/>
                  <a:ext cx="70325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Quarter</a:t>
                  </a:r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5106432" y="1989667"/>
                <a:ext cx="574715" cy="4140200"/>
                <a:chOff x="4733884" y="1989667"/>
                <a:chExt cx="574715" cy="4140200"/>
              </a:xfrm>
              <a:grpFill/>
            </p:grpSpPr>
            <p:grpSp>
              <p:nvGrpSpPr>
                <p:cNvPr id="58" name="Group 35"/>
                <p:cNvGrpSpPr/>
                <p:nvPr/>
              </p:nvGrpSpPr>
              <p:grpSpPr>
                <a:xfrm>
                  <a:off x="4733884" y="2243667"/>
                  <a:ext cx="565229" cy="3886200"/>
                  <a:chOff x="2819400" y="2362200"/>
                  <a:chExt cx="381000" cy="3886200"/>
                </a:xfrm>
                <a:grpFill/>
              </p:grpSpPr>
              <p:sp>
                <p:nvSpPr>
                  <p:cNvPr id="60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2362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</a:p>
                </p:txBody>
              </p:sp>
              <p:sp>
                <p:nvSpPr>
                  <p:cNvPr id="6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2667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7</a:t>
                    </a:r>
                  </a:p>
                </p:txBody>
              </p:sp>
              <p:sp>
                <p:nvSpPr>
                  <p:cNvPr id="6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29718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6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3276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9</a:t>
                    </a:r>
                  </a:p>
                </p:txBody>
              </p:sp>
              <p:sp>
                <p:nvSpPr>
                  <p:cNvPr id="6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3581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6</a:t>
                    </a:r>
                  </a:p>
                </p:txBody>
              </p:sp>
              <p:sp>
                <p:nvSpPr>
                  <p:cNvPr id="65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3886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8</a:t>
                    </a:r>
                  </a:p>
                </p:txBody>
              </p:sp>
              <p:sp>
                <p:nvSpPr>
                  <p:cNvPr id="6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4191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</a:p>
                </p:txBody>
              </p:sp>
              <p:sp>
                <p:nvSpPr>
                  <p:cNvPr id="6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48006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</a:t>
                    </a:r>
                  </a:p>
                </p:txBody>
              </p:sp>
              <p:sp>
                <p:nvSpPr>
                  <p:cNvPr id="6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51054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8</a:t>
                    </a:r>
                  </a:p>
                </p:txBody>
              </p:sp>
              <p:sp>
                <p:nvSpPr>
                  <p:cNvPr id="6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54102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70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19400" y="5715000"/>
                    <a:ext cx="3810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4</a:t>
                    </a:r>
                  </a:p>
                </p:txBody>
              </p:sp>
              <p:sp>
                <p:nvSpPr>
                  <p:cNvPr id="71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5600" y="4449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  <p:sp>
                <p:nvSpPr>
                  <p:cNvPr id="72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5600" y="5973763"/>
                    <a:ext cx="2286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 b="1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…</a:t>
                    </a:r>
                  </a:p>
                </p:txBody>
              </p:sp>
            </p:grpSp>
            <p:sp>
              <p:nvSpPr>
                <p:cNvPr id="5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775199" y="1989667"/>
                  <a:ext cx="53340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4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Price</a:t>
                  </a:r>
                </a:p>
              </p:txBody>
            </p:sp>
          </p:grpSp>
        </p:grpSp>
        <p:cxnSp>
          <p:nvCxnSpPr>
            <p:cNvPr id="104" name="Straight Connector 103"/>
            <p:cNvCxnSpPr/>
            <p:nvPr/>
          </p:nvCxnSpPr>
          <p:spPr bwMode="auto">
            <a:xfrm>
              <a:off x="2861733" y="3767667"/>
              <a:ext cx="389467" cy="1588"/>
            </a:xfrm>
            <a:prstGeom prst="line">
              <a:avLst/>
            </a:prstGeom>
            <a:grpFill/>
            <a:ln w="508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AB09F6-13EC-574B-8EE8-50B0C15F9FCA}" type="slidenum">
              <a:rPr lang="en-US"/>
              <a:pPr/>
              <a:t>35</a:t>
            </a:fld>
            <a:endParaRPr lang="en-US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84529"/>
          </a:xfrm>
        </p:spPr>
        <p:txBody>
          <a:bodyPr/>
          <a:lstStyle/>
          <a:p>
            <a:pPr eaLnBrk="1" hangingPunct="1"/>
            <a:r>
              <a:rPr lang="en-US" dirty="0" smtClean="0"/>
              <a:t>Compression in Column Stores</a:t>
            </a:r>
            <a:endParaRPr lang="en-US" dirty="0"/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224" y="1296063"/>
            <a:ext cx="8462176" cy="4540194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Trades </a:t>
            </a:r>
            <a:r>
              <a:rPr lang="en-US" dirty="0" smtClean="0"/>
              <a:t>I/O cycles </a:t>
            </a:r>
            <a:r>
              <a:rPr lang="en-US" dirty="0"/>
              <a:t>for </a:t>
            </a:r>
            <a:r>
              <a:rPr lang="en-US" dirty="0" smtClean="0"/>
              <a:t>CPU cycles</a:t>
            </a:r>
          </a:p>
          <a:p>
            <a:pPr lvl="1"/>
            <a:r>
              <a:rPr lang="en-US" dirty="0" smtClean="0"/>
              <a:t>Remember CPUs have gotten 1000X faster while disks have gotten only 65X faster</a:t>
            </a:r>
          </a:p>
          <a:p>
            <a:pPr eaLnBrk="1" hangingPunct="1"/>
            <a:r>
              <a:rPr lang="en-US" dirty="0"/>
              <a:t>Increased </a:t>
            </a:r>
            <a:r>
              <a:rPr lang="en-US" dirty="0" smtClean="0"/>
              <a:t>opportunities compared to row stores:</a:t>
            </a:r>
            <a:endParaRPr lang="en-US" dirty="0"/>
          </a:p>
          <a:p>
            <a:pPr marL="742950" lvl="1" indent="-285750" eaLnBrk="1" hangingPunct="1"/>
            <a:r>
              <a:rPr lang="en-US" dirty="0"/>
              <a:t>Higher data value </a:t>
            </a:r>
            <a:r>
              <a:rPr lang="en-US" dirty="0" smtClean="0"/>
              <a:t>locality</a:t>
            </a:r>
            <a:endParaRPr lang="en-US" dirty="0"/>
          </a:p>
          <a:p>
            <a:pPr marL="742950" lvl="1" indent="-285750" eaLnBrk="1" hangingPunct="1"/>
            <a:r>
              <a:rPr lang="en-US" dirty="0"/>
              <a:t>Techniques such as run length encoding far more useful</a:t>
            </a:r>
            <a:endParaRPr lang="en-US" dirty="0" smtClean="0"/>
          </a:p>
          <a:p>
            <a:pPr marL="742950" lvl="1" indent="-285750" eaLnBrk="1" hangingPunct="1"/>
            <a:r>
              <a:rPr lang="en-US" dirty="0" smtClean="0"/>
              <a:t>Typical rule of thumb is that compression will obtain: </a:t>
            </a:r>
          </a:p>
          <a:p>
            <a:pPr lvl="2" indent="-285750"/>
            <a:r>
              <a:rPr lang="en-US" dirty="0" smtClean="0"/>
              <a:t>a 10X reduction in table size with a column store </a:t>
            </a:r>
          </a:p>
          <a:p>
            <a:pPr lvl="2" indent="-285750"/>
            <a:r>
              <a:rPr lang="en-US" dirty="0" smtClean="0"/>
              <a:t>a 3X reduction with a row store</a:t>
            </a:r>
          </a:p>
          <a:p>
            <a:r>
              <a:rPr lang="en-US" dirty="0" smtClean="0"/>
              <a:t>Can use extra space to store multiple copies of same data in different sort orders.  Remember disks have gotten 10,000X bigger.</a:t>
            </a:r>
          </a:p>
          <a:p>
            <a:pPr marL="742950" lvl="1" indent="-285750" eaLnBrk="1" hangingPunct="1"/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7406790" y="243483"/>
            <a:ext cx="1498135" cy="914129"/>
          </a:xfrm>
          <a:prstGeom prst="round2DiagRect">
            <a:avLst/>
          </a:prstGeom>
          <a:blipFill rotWithShape="0">
            <a:blip r:embed="rId3"/>
            <a:stretch>
              <a:fillRect/>
            </a:stretch>
          </a:blipFill>
          <a:effectLst>
            <a:glow rad="101600">
              <a:schemeClr val="bg1">
                <a:alpha val="40000"/>
              </a:schemeClr>
            </a:glo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7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75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75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517" y="304800"/>
            <a:ext cx="8436333" cy="657308"/>
          </a:xfrm>
        </p:spPr>
        <p:txBody>
          <a:bodyPr/>
          <a:lstStyle/>
          <a:p>
            <a:r>
              <a:rPr lang="en-US" dirty="0" smtClean="0"/>
              <a:t>Run Length Encoding (RLE) Compression</a:t>
            </a:r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>
            <a:off x="431274" y="1905000"/>
            <a:ext cx="2718315" cy="4343400"/>
            <a:chOff x="431274" y="1905000"/>
            <a:chExt cx="2718315" cy="4343400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79" name="Group 78"/>
            <p:cNvGrpSpPr/>
            <p:nvPr/>
          </p:nvGrpSpPr>
          <p:grpSpPr>
            <a:xfrm>
              <a:off x="1490136" y="1905000"/>
              <a:ext cx="914400" cy="4343400"/>
              <a:chOff x="1490136" y="1905000"/>
              <a:chExt cx="914400" cy="4343400"/>
            </a:xfrm>
            <a:grpFill/>
          </p:grpSpPr>
          <p:grpSp>
            <p:nvGrpSpPr>
              <p:cNvPr id="73" name="Group 72"/>
              <p:cNvGrpSpPr/>
              <p:nvPr/>
            </p:nvGrpSpPr>
            <p:grpSpPr>
              <a:xfrm>
                <a:off x="1714503" y="2362200"/>
                <a:ext cx="381000" cy="3886200"/>
                <a:chOff x="1676400" y="2362200"/>
                <a:chExt cx="381000" cy="3886200"/>
              </a:xfrm>
              <a:grpFill/>
            </p:grpSpPr>
            <p:sp>
              <p:nvSpPr>
                <p:cNvPr id="236560" name="Rectangle 16"/>
                <p:cNvSpPr>
                  <a:spLocks noChangeArrowheads="1"/>
                </p:cNvSpPr>
                <p:nvPr/>
              </p:nvSpPr>
              <p:spPr bwMode="auto">
                <a:xfrm>
                  <a:off x="1676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61" name="Rectangle 17"/>
                <p:cNvSpPr>
                  <a:spLocks noChangeArrowheads="1"/>
                </p:cNvSpPr>
                <p:nvPr/>
              </p:nvSpPr>
              <p:spPr bwMode="auto">
                <a:xfrm>
                  <a:off x="1676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62" name="Rectangle 18"/>
                <p:cNvSpPr>
                  <a:spLocks noChangeArrowheads="1"/>
                </p:cNvSpPr>
                <p:nvPr/>
              </p:nvSpPr>
              <p:spPr bwMode="auto">
                <a:xfrm>
                  <a:off x="1676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63" name="Rectangle 19"/>
                <p:cNvSpPr>
                  <a:spLocks noChangeArrowheads="1"/>
                </p:cNvSpPr>
                <p:nvPr/>
              </p:nvSpPr>
              <p:spPr bwMode="auto">
                <a:xfrm>
                  <a:off x="1676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64" name="Rectangle 20"/>
                <p:cNvSpPr>
                  <a:spLocks noChangeArrowheads="1"/>
                </p:cNvSpPr>
                <p:nvPr/>
              </p:nvSpPr>
              <p:spPr bwMode="auto">
                <a:xfrm>
                  <a:off x="1676400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65" name="Rectangle 21"/>
                <p:cNvSpPr>
                  <a:spLocks noChangeArrowheads="1"/>
                </p:cNvSpPr>
                <p:nvPr/>
              </p:nvSpPr>
              <p:spPr bwMode="auto">
                <a:xfrm>
                  <a:off x="1676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36566" name="Rectangle 22"/>
                <p:cNvSpPr>
                  <a:spLocks noChangeArrowheads="1"/>
                </p:cNvSpPr>
                <p:nvPr/>
              </p:nvSpPr>
              <p:spPr bwMode="auto">
                <a:xfrm>
                  <a:off x="1676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36567" name="Rectangle 23"/>
                <p:cNvSpPr>
                  <a:spLocks noChangeArrowheads="1"/>
                </p:cNvSpPr>
                <p:nvPr/>
              </p:nvSpPr>
              <p:spPr bwMode="auto">
                <a:xfrm>
                  <a:off x="1676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68" name="Rectangle 24"/>
                <p:cNvSpPr>
                  <a:spLocks noChangeArrowheads="1"/>
                </p:cNvSpPr>
                <p:nvPr/>
              </p:nvSpPr>
              <p:spPr bwMode="auto">
                <a:xfrm>
                  <a:off x="1676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69" name="Rectangle 25"/>
                <p:cNvSpPr>
                  <a:spLocks noChangeArrowheads="1"/>
                </p:cNvSpPr>
                <p:nvPr/>
              </p:nvSpPr>
              <p:spPr bwMode="auto">
                <a:xfrm>
                  <a:off x="1676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70" name="Rectangle 26"/>
                <p:cNvSpPr>
                  <a:spLocks noChangeArrowheads="1"/>
                </p:cNvSpPr>
                <p:nvPr/>
              </p:nvSpPr>
              <p:spPr bwMode="auto">
                <a:xfrm>
                  <a:off x="1676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3657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752600" y="4449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23657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52600" y="5973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sp>
            <p:nvSpPr>
              <p:cNvPr id="236573" name="Text Box 29"/>
              <p:cNvSpPr txBox="1">
                <a:spLocks noChangeArrowheads="1"/>
              </p:cNvSpPr>
              <p:nvPr/>
            </p:nvSpPr>
            <p:spPr bwMode="auto">
              <a:xfrm>
                <a:off x="1490136" y="1905000"/>
                <a:ext cx="914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 dirty="0" err="1" smtClean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ProdID</a:t>
                </a:r>
                <a:endParaRPr lang="en-US" sz="18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431274" y="1905000"/>
              <a:ext cx="914400" cy="4343400"/>
              <a:chOff x="431274" y="1905000"/>
              <a:chExt cx="914400" cy="4343400"/>
            </a:xfrm>
            <a:grpFill/>
          </p:grpSpPr>
          <p:grpSp>
            <p:nvGrpSpPr>
              <p:cNvPr id="72" name="Group 71"/>
              <p:cNvGrpSpPr/>
              <p:nvPr/>
            </p:nvGrpSpPr>
            <p:grpSpPr>
              <a:xfrm>
                <a:off x="661399" y="2362200"/>
                <a:ext cx="454150" cy="3886200"/>
                <a:chOff x="609599" y="2362200"/>
                <a:chExt cx="454150" cy="3886200"/>
              </a:xfrm>
              <a:grpFill/>
            </p:grpSpPr>
            <p:sp>
              <p:nvSpPr>
                <p:cNvPr id="236547" name="Rectangle 3"/>
                <p:cNvSpPr>
                  <a:spLocks noChangeArrowheads="1"/>
                </p:cNvSpPr>
                <p:nvPr/>
              </p:nvSpPr>
              <p:spPr bwMode="auto">
                <a:xfrm>
                  <a:off x="609599" y="2362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36548" name="Rectangle 4"/>
                <p:cNvSpPr>
                  <a:spLocks noChangeArrowheads="1"/>
                </p:cNvSpPr>
                <p:nvPr/>
              </p:nvSpPr>
              <p:spPr bwMode="auto">
                <a:xfrm>
                  <a:off x="609599" y="2667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36549" name="Rectangle 5"/>
                <p:cNvSpPr>
                  <a:spLocks noChangeArrowheads="1"/>
                </p:cNvSpPr>
                <p:nvPr/>
              </p:nvSpPr>
              <p:spPr bwMode="auto">
                <a:xfrm>
                  <a:off x="609599" y="29718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36550" name="Rectangle 6"/>
                <p:cNvSpPr>
                  <a:spLocks noChangeArrowheads="1"/>
                </p:cNvSpPr>
                <p:nvPr/>
              </p:nvSpPr>
              <p:spPr bwMode="auto">
                <a:xfrm>
                  <a:off x="609599" y="3276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36551" name="Rectangle 7"/>
                <p:cNvSpPr>
                  <a:spLocks noChangeArrowheads="1"/>
                </p:cNvSpPr>
                <p:nvPr/>
              </p:nvSpPr>
              <p:spPr bwMode="auto">
                <a:xfrm>
                  <a:off x="609599" y="3581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36552" name="Rectangle 8"/>
                <p:cNvSpPr>
                  <a:spLocks noChangeArrowheads="1"/>
                </p:cNvSpPr>
                <p:nvPr/>
              </p:nvSpPr>
              <p:spPr bwMode="auto">
                <a:xfrm>
                  <a:off x="609599" y="3886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36553" name="Rectangle 9"/>
                <p:cNvSpPr>
                  <a:spLocks noChangeArrowheads="1"/>
                </p:cNvSpPr>
                <p:nvPr/>
              </p:nvSpPr>
              <p:spPr bwMode="auto">
                <a:xfrm>
                  <a:off x="609599" y="4191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236554" name="Rectangle 10"/>
                <p:cNvSpPr>
                  <a:spLocks noChangeArrowheads="1"/>
                </p:cNvSpPr>
                <p:nvPr/>
              </p:nvSpPr>
              <p:spPr bwMode="auto">
                <a:xfrm>
                  <a:off x="609599" y="4800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236555" name="Rectangle 11"/>
                <p:cNvSpPr>
                  <a:spLocks noChangeArrowheads="1"/>
                </p:cNvSpPr>
                <p:nvPr/>
              </p:nvSpPr>
              <p:spPr bwMode="auto">
                <a:xfrm>
                  <a:off x="609599" y="5105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236556" name="Rectangle 12"/>
                <p:cNvSpPr>
                  <a:spLocks noChangeArrowheads="1"/>
                </p:cNvSpPr>
                <p:nvPr/>
              </p:nvSpPr>
              <p:spPr bwMode="auto">
                <a:xfrm>
                  <a:off x="609599" y="5410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236557" name="Rectangle 13"/>
                <p:cNvSpPr>
                  <a:spLocks noChangeArrowheads="1"/>
                </p:cNvSpPr>
                <p:nvPr/>
              </p:nvSpPr>
              <p:spPr bwMode="auto">
                <a:xfrm>
                  <a:off x="609599" y="5715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23655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85800" y="4449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23655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85800" y="5973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sp>
            <p:nvSpPr>
              <p:cNvPr id="236574" name="Text Box 30"/>
              <p:cNvSpPr txBox="1">
                <a:spLocks noChangeArrowheads="1"/>
              </p:cNvSpPr>
              <p:nvPr/>
            </p:nvSpPr>
            <p:spPr bwMode="auto">
              <a:xfrm>
                <a:off x="431274" y="1905000"/>
                <a:ext cx="914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Quarter</a:t>
                </a: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2463789" y="1905000"/>
              <a:ext cx="685800" cy="4343400"/>
              <a:chOff x="2463789" y="1905000"/>
              <a:chExt cx="685800" cy="4343400"/>
            </a:xfrm>
            <a:grpFill/>
          </p:grpSpPr>
          <p:grpSp>
            <p:nvGrpSpPr>
              <p:cNvPr id="74" name="Group 73"/>
              <p:cNvGrpSpPr/>
              <p:nvPr/>
            </p:nvGrpSpPr>
            <p:grpSpPr>
              <a:xfrm>
                <a:off x="2565387" y="2362200"/>
                <a:ext cx="381000" cy="3886200"/>
                <a:chOff x="2819400" y="2362200"/>
                <a:chExt cx="381000" cy="3886200"/>
              </a:xfrm>
              <a:grpFill/>
            </p:grpSpPr>
            <p:sp>
              <p:nvSpPr>
                <p:cNvPr id="236588" name="Rectangle 44"/>
                <p:cNvSpPr>
                  <a:spLocks noChangeArrowheads="1"/>
                </p:cNvSpPr>
                <p:nvPr/>
              </p:nvSpPr>
              <p:spPr bwMode="auto">
                <a:xfrm>
                  <a:off x="2819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236589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9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7</a:t>
                  </a:r>
                </a:p>
              </p:txBody>
            </p:sp>
            <p:sp>
              <p:nvSpPr>
                <p:cNvPr id="236590" name="Rectangle 46"/>
                <p:cNvSpPr>
                  <a:spLocks noChangeArrowheads="1"/>
                </p:cNvSpPr>
                <p:nvPr/>
              </p:nvSpPr>
              <p:spPr bwMode="auto">
                <a:xfrm>
                  <a:off x="2819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36591" name="Rectangle 47"/>
                <p:cNvSpPr>
                  <a:spLocks noChangeArrowheads="1"/>
                </p:cNvSpPr>
                <p:nvPr/>
              </p:nvSpPr>
              <p:spPr bwMode="auto">
                <a:xfrm>
                  <a:off x="2819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9</a:t>
                  </a:r>
                </a:p>
              </p:txBody>
            </p:sp>
            <p:sp>
              <p:nvSpPr>
                <p:cNvPr id="236592" name="Rectangle 48"/>
                <p:cNvSpPr>
                  <a:spLocks noChangeArrowheads="1"/>
                </p:cNvSpPr>
                <p:nvPr/>
              </p:nvSpPr>
              <p:spPr bwMode="auto">
                <a:xfrm>
                  <a:off x="2819400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6</a:t>
                  </a:r>
                </a:p>
              </p:txBody>
            </p:sp>
            <p:sp>
              <p:nvSpPr>
                <p:cNvPr id="236593" name="Rectangle 49"/>
                <p:cNvSpPr>
                  <a:spLocks noChangeArrowheads="1"/>
                </p:cNvSpPr>
                <p:nvPr/>
              </p:nvSpPr>
              <p:spPr bwMode="auto">
                <a:xfrm>
                  <a:off x="2819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236594" name="Rectangle 50"/>
                <p:cNvSpPr>
                  <a:spLocks noChangeArrowheads="1"/>
                </p:cNvSpPr>
                <p:nvPr/>
              </p:nvSpPr>
              <p:spPr bwMode="auto">
                <a:xfrm>
                  <a:off x="2819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236595" name="Rectangle 51"/>
                <p:cNvSpPr>
                  <a:spLocks noChangeArrowheads="1"/>
                </p:cNvSpPr>
                <p:nvPr/>
              </p:nvSpPr>
              <p:spPr bwMode="auto">
                <a:xfrm>
                  <a:off x="2819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236596" name="Rectangle 52"/>
                <p:cNvSpPr>
                  <a:spLocks noChangeArrowheads="1"/>
                </p:cNvSpPr>
                <p:nvPr/>
              </p:nvSpPr>
              <p:spPr bwMode="auto">
                <a:xfrm>
                  <a:off x="2819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236597" name="Rectangle 53"/>
                <p:cNvSpPr>
                  <a:spLocks noChangeArrowheads="1"/>
                </p:cNvSpPr>
                <p:nvPr/>
              </p:nvSpPr>
              <p:spPr bwMode="auto">
                <a:xfrm>
                  <a:off x="2819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598" name="Rectangle 54"/>
                <p:cNvSpPr>
                  <a:spLocks noChangeArrowheads="1"/>
                </p:cNvSpPr>
                <p:nvPr/>
              </p:nvSpPr>
              <p:spPr bwMode="auto">
                <a:xfrm>
                  <a:off x="2819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4</a:t>
                  </a:r>
                </a:p>
              </p:txBody>
            </p:sp>
            <p:sp>
              <p:nvSpPr>
                <p:cNvPr id="23659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895600" y="4449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23660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895600" y="5973763"/>
                  <a:ext cx="2286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sp>
            <p:nvSpPr>
              <p:cNvPr id="236601" name="Text Box 57"/>
              <p:cNvSpPr txBox="1">
                <a:spLocks noChangeArrowheads="1"/>
              </p:cNvSpPr>
              <p:nvPr/>
            </p:nvSpPr>
            <p:spPr bwMode="auto">
              <a:xfrm>
                <a:off x="2463789" y="1905000"/>
                <a:ext cx="6858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Price</a:t>
                </a:r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8153400" y="1905000"/>
            <a:ext cx="685800" cy="4343400"/>
            <a:chOff x="8153400" y="1905000"/>
            <a:chExt cx="685800" cy="4343400"/>
          </a:xfrm>
        </p:grpSpPr>
        <p:grpSp>
          <p:nvGrpSpPr>
            <p:cNvPr id="92" name="Group 91"/>
            <p:cNvGrpSpPr/>
            <p:nvPr/>
          </p:nvGrpSpPr>
          <p:grpSpPr>
            <a:xfrm>
              <a:off x="8305800" y="2362200"/>
              <a:ext cx="381000" cy="3886200"/>
              <a:chOff x="8229600" y="2362200"/>
              <a:chExt cx="381000" cy="3886200"/>
            </a:xfrm>
          </p:grpSpPr>
          <p:sp>
            <p:nvSpPr>
              <p:cNvPr id="236602" name="Rectangle 58"/>
              <p:cNvSpPr>
                <a:spLocks noChangeArrowheads="1"/>
              </p:cNvSpPr>
              <p:nvPr/>
            </p:nvSpPr>
            <p:spPr bwMode="auto">
              <a:xfrm>
                <a:off x="8229600" y="23622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236603" name="Rectangle 59"/>
              <p:cNvSpPr>
                <a:spLocks noChangeArrowheads="1"/>
              </p:cNvSpPr>
              <p:nvPr/>
            </p:nvSpPr>
            <p:spPr bwMode="auto">
              <a:xfrm>
                <a:off x="8229600" y="26670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7</a:t>
                </a:r>
              </a:p>
            </p:txBody>
          </p:sp>
          <p:sp>
            <p:nvSpPr>
              <p:cNvPr id="236604" name="Rectangle 60"/>
              <p:cNvSpPr>
                <a:spLocks noChangeArrowheads="1"/>
              </p:cNvSpPr>
              <p:nvPr/>
            </p:nvSpPr>
            <p:spPr bwMode="auto">
              <a:xfrm>
                <a:off x="8229600" y="29718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236605" name="Rectangle 61"/>
              <p:cNvSpPr>
                <a:spLocks noChangeArrowheads="1"/>
              </p:cNvSpPr>
              <p:nvPr/>
            </p:nvSpPr>
            <p:spPr bwMode="auto">
              <a:xfrm>
                <a:off x="8229600" y="32766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9</a:t>
                </a:r>
              </a:p>
            </p:txBody>
          </p:sp>
          <p:sp>
            <p:nvSpPr>
              <p:cNvPr id="236606" name="Rectangle 62"/>
              <p:cNvSpPr>
                <a:spLocks noChangeArrowheads="1"/>
              </p:cNvSpPr>
              <p:nvPr/>
            </p:nvSpPr>
            <p:spPr bwMode="auto">
              <a:xfrm>
                <a:off x="8229600" y="35814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6</a:t>
                </a:r>
              </a:p>
            </p:txBody>
          </p:sp>
          <p:sp>
            <p:nvSpPr>
              <p:cNvPr id="236607" name="Rectangle 63"/>
              <p:cNvSpPr>
                <a:spLocks noChangeArrowheads="1"/>
              </p:cNvSpPr>
              <p:nvPr/>
            </p:nvSpPr>
            <p:spPr bwMode="auto">
              <a:xfrm>
                <a:off x="8229600" y="38862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8</a:t>
                </a:r>
              </a:p>
            </p:txBody>
          </p:sp>
          <p:sp>
            <p:nvSpPr>
              <p:cNvPr id="236608" name="Rectangle 64"/>
              <p:cNvSpPr>
                <a:spLocks noChangeArrowheads="1"/>
              </p:cNvSpPr>
              <p:nvPr/>
            </p:nvSpPr>
            <p:spPr bwMode="auto">
              <a:xfrm>
                <a:off x="8229600" y="41910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236609" name="Rectangle 65"/>
              <p:cNvSpPr>
                <a:spLocks noChangeArrowheads="1"/>
              </p:cNvSpPr>
              <p:nvPr/>
            </p:nvSpPr>
            <p:spPr bwMode="auto">
              <a:xfrm>
                <a:off x="8229600" y="48006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236610" name="Rectangle 66"/>
              <p:cNvSpPr>
                <a:spLocks noChangeArrowheads="1"/>
              </p:cNvSpPr>
              <p:nvPr/>
            </p:nvSpPr>
            <p:spPr bwMode="auto">
              <a:xfrm>
                <a:off x="8229600" y="51054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8</a:t>
                </a:r>
              </a:p>
            </p:txBody>
          </p:sp>
          <p:sp>
            <p:nvSpPr>
              <p:cNvPr id="236611" name="Rectangle 67"/>
              <p:cNvSpPr>
                <a:spLocks noChangeArrowheads="1"/>
              </p:cNvSpPr>
              <p:nvPr/>
            </p:nvSpPr>
            <p:spPr bwMode="auto">
              <a:xfrm>
                <a:off x="8229600" y="54102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36612" name="Rectangle 68"/>
              <p:cNvSpPr>
                <a:spLocks noChangeArrowheads="1"/>
              </p:cNvSpPr>
              <p:nvPr/>
            </p:nvSpPr>
            <p:spPr bwMode="auto">
              <a:xfrm>
                <a:off x="8229600" y="5715000"/>
                <a:ext cx="3810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236613" name="Text Box 69"/>
              <p:cNvSpPr txBox="1">
                <a:spLocks noChangeArrowheads="1"/>
              </p:cNvSpPr>
              <p:nvPr/>
            </p:nvSpPr>
            <p:spPr bwMode="auto">
              <a:xfrm>
                <a:off x="83058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236614" name="Text Box 70"/>
              <p:cNvSpPr txBox="1">
                <a:spLocks noChangeArrowheads="1"/>
              </p:cNvSpPr>
              <p:nvPr/>
            </p:nvSpPr>
            <p:spPr bwMode="auto">
              <a:xfrm>
                <a:off x="8305800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  <p:sp>
          <p:nvSpPr>
            <p:cNvPr id="236615" name="Text Box 71"/>
            <p:cNvSpPr txBox="1">
              <a:spLocks noChangeArrowheads="1"/>
            </p:cNvSpPr>
            <p:nvPr/>
          </p:nvSpPr>
          <p:spPr bwMode="auto">
            <a:xfrm>
              <a:off x="8153400" y="1905000"/>
              <a:ext cx="685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Price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429000" y="1935163"/>
            <a:ext cx="3731819" cy="3115294"/>
            <a:chOff x="3429000" y="1935163"/>
            <a:chExt cx="3731819" cy="3115294"/>
          </a:xfrm>
        </p:grpSpPr>
        <p:sp>
          <p:nvSpPr>
            <p:cNvPr id="236575" name="Line 31"/>
            <p:cNvSpPr>
              <a:spLocks noChangeShapeType="1"/>
            </p:cNvSpPr>
            <p:nvPr/>
          </p:nvSpPr>
          <p:spPr bwMode="auto">
            <a:xfrm>
              <a:off x="3429000" y="3657600"/>
              <a:ext cx="838200" cy="0"/>
            </a:xfrm>
            <a:prstGeom prst="line">
              <a:avLst/>
            </a:prstGeom>
            <a:noFill/>
            <a:ln w="88900">
              <a:solidFill>
                <a:srgbClr val="01020B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419600" y="1935163"/>
              <a:ext cx="1828800" cy="2286000"/>
              <a:chOff x="4419600" y="1935163"/>
              <a:chExt cx="1828800" cy="2286000"/>
            </a:xfrm>
          </p:grpSpPr>
          <p:sp>
            <p:nvSpPr>
              <p:cNvPr id="236576" name="Rectangle 32"/>
              <p:cNvSpPr>
                <a:spLocks noChangeArrowheads="1"/>
              </p:cNvSpPr>
              <p:nvPr/>
            </p:nvSpPr>
            <p:spPr bwMode="auto">
              <a:xfrm>
                <a:off x="4419600" y="2392363"/>
                <a:ext cx="1828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(Q1, 1, 300)</a:t>
                </a:r>
              </a:p>
            </p:txBody>
          </p:sp>
          <p:sp>
            <p:nvSpPr>
              <p:cNvPr id="236581" name="Text Box 37"/>
              <p:cNvSpPr txBox="1">
                <a:spLocks noChangeArrowheads="1"/>
              </p:cNvSpPr>
              <p:nvPr/>
            </p:nvSpPr>
            <p:spPr bwMode="auto">
              <a:xfrm>
                <a:off x="4724400" y="1935163"/>
                <a:ext cx="9144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Quarter</a:t>
                </a:r>
              </a:p>
            </p:txBody>
          </p:sp>
          <p:sp>
            <p:nvSpPr>
              <p:cNvPr id="236582" name="Rectangle 38"/>
              <p:cNvSpPr>
                <a:spLocks noChangeArrowheads="1"/>
              </p:cNvSpPr>
              <p:nvPr/>
            </p:nvSpPr>
            <p:spPr bwMode="auto">
              <a:xfrm>
                <a:off x="4419600" y="2849563"/>
                <a:ext cx="1828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(Q2, 301, 350)</a:t>
                </a:r>
              </a:p>
            </p:txBody>
          </p:sp>
          <p:sp>
            <p:nvSpPr>
              <p:cNvPr id="236583" name="Rectangle 39"/>
              <p:cNvSpPr>
                <a:spLocks noChangeArrowheads="1"/>
              </p:cNvSpPr>
              <p:nvPr/>
            </p:nvSpPr>
            <p:spPr bwMode="auto">
              <a:xfrm>
                <a:off x="4419600" y="3306763"/>
                <a:ext cx="1828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(Q3, 651, 500)</a:t>
                </a:r>
              </a:p>
            </p:txBody>
          </p:sp>
          <p:sp>
            <p:nvSpPr>
              <p:cNvPr id="236584" name="Rectangle 40"/>
              <p:cNvSpPr>
                <a:spLocks noChangeArrowheads="1"/>
              </p:cNvSpPr>
              <p:nvPr/>
            </p:nvSpPr>
            <p:spPr bwMode="auto">
              <a:xfrm>
                <a:off x="4419600" y="3763963"/>
                <a:ext cx="1828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(Q4, 1151, 600)</a:t>
                </a:r>
              </a:p>
            </p:txBody>
          </p:sp>
        </p:grpSp>
        <p:sp>
          <p:nvSpPr>
            <p:cNvPr id="89" name="Rectangle 40"/>
            <p:cNvSpPr>
              <a:spLocks noChangeArrowheads="1"/>
            </p:cNvSpPr>
            <p:nvPr/>
          </p:nvSpPr>
          <p:spPr bwMode="auto">
            <a:xfrm>
              <a:off x="3906980" y="4593257"/>
              <a:ext cx="3253839" cy="457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(Value, </a:t>
              </a:r>
              <a:r>
                <a:rPr lang="en-US" sz="1800" dirty="0" err="1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StartPosition</a:t>
              </a:r>
              <a:r>
                <a:rPr lang="en-US" sz="1800" dirty="0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, Count)</a:t>
              </a:r>
              <a:endParaRPr lang="en-US" sz="1800" dirty="0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30951" y="1414004"/>
            <a:ext cx="5717649" cy="3157996"/>
            <a:chOff x="2130951" y="1414004"/>
            <a:chExt cx="5717649" cy="3157996"/>
          </a:xfrm>
        </p:grpSpPr>
        <p:sp>
          <p:nvSpPr>
            <p:cNvPr id="236578" name="Text Box 34"/>
            <p:cNvSpPr txBox="1">
              <a:spLocks noChangeArrowheads="1"/>
            </p:cNvSpPr>
            <p:nvPr/>
          </p:nvSpPr>
          <p:spPr bwMode="auto">
            <a:xfrm>
              <a:off x="7086600" y="3154363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236579" name="Text Box 35"/>
            <p:cNvSpPr txBox="1">
              <a:spLocks noChangeArrowheads="1"/>
            </p:cNvSpPr>
            <p:nvPr/>
          </p:nvSpPr>
          <p:spPr bwMode="auto">
            <a:xfrm>
              <a:off x="7086600" y="4297363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130951" y="1414004"/>
              <a:ext cx="5717649" cy="2742838"/>
              <a:chOff x="2130951" y="1414004"/>
              <a:chExt cx="5717649" cy="2742838"/>
            </a:xfrm>
          </p:grpSpPr>
          <p:sp>
            <p:nvSpPr>
              <p:cNvPr id="85" name="Left Brace 84"/>
              <p:cNvSpPr/>
              <p:nvPr/>
            </p:nvSpPr>
            <p:spPr bwMode="auto">
              <a:xfrm rot="10800000">
                <a:off x="2146854" y="2385391"/>
                <a:ext cx="206734" cy="1526651"/>
              </a:xfrm>
              <a:prstGeom prst="leftBrace">
                <a:avLst>
                  <a:gd name="adj1" fmla="val 39102"/>
                  <a:gd name="adj2" fmla="val 50000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2130951" y="1414004"/>
                <a:ext cx="5717649" cy="2742838"/>
                <a:chOff x="2130951" y="1414004"/>
                <a:chExt cx="5717649" cy="2742838"/>
              </a:xfrm>
            </p:grpSpPr>
            <p:sp>
              <p:nvSpPr>
                <p:cNvPr id="23658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629400" y="1935163"/>
                  <a:ext cx="1219200" cy="2746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800" b="1" dirty="0" err="1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ProdID</a:t>
                  </a:r>
                  <a:endPara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grpSp>
              <p:nvGrpSpPr>
                <p:cNvPr id="75" name="Group 74"/>
                <p:cNvGrpSpPr/>
                <p:nvPr/>
              </p:nvGrpSpPr>
              <p:grpSpPr>
                <a:xfrm>
                  <a:off x="6553201" y="2404242"/>
                  <a:ext cx="1197864" cy="1752600"/>
                  <a:chOff x="6553200" y="2392363"/>
                  <a:chExt cx="1371600" cy="1752600"/>
                </a:xfrm>
                <a:solidFill>
                  <a:schemeClr val="tx2">
                    <a:lumMod val="40000"/>
                    <a:lumOff val="60000"/>
                  </a:schemeClr>
                </a:solidFill>
              </p:grpSpPr>
              <p:sp>
                <p:nvSpPr>
                  <p:cNvPr id="236577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2392363"/>
                    <a:ext cx="13716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(1, 1, 5)</a:t>
                    </a:r>
                  </a:p>
                </p:txBody>
              </p:sp>
              <p:sp>
                <p:nvSpPr>
                  <p:cNvPr id="23658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2697163"/>
                    <a:ext cx="13716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(2, 6, 2)</a:t>
                    </a:r>
                  </a:p>
                </p:txBody>
              </p:sp>
              <p:sp>
                <p:nvSpPr>
                  <p:cNvPr id="236586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3535363"/>
                    <a:ext cx="13716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(1, 301, 3)</a:t>
                    </a:r>
                  </a:p>
                </p:txBody>
              </p:sp>
              <p:sp>
                <p:nvSpPr>
                  <p:cNvPr id="236587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3840163"/>
                    <a:ext cx="1371600" cy="30480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(2, 304, 1)</a:t>
                    </a:r>
                  </a:p>
                </p:txBody>
              </p:sp>
            </p:grpSp>
            <p:grpSp>
              <p:nvGrpSpPr>
                <p:cNvPr id="94" name="Group 93"/>
                <p:cNvGrpSpPr/>
                <p:nvPr/>
              </p:nvGrpSpPr>
              <p:grpSpPr>
                <a:xfrm>
                  <a:off x="2472856" y="2354911"/>
                  <a:ext cx="4915230" cy="932953"/>
                  <a:chOff x="2472856" y="2354911"/>
                  <a:chExt cx="4915230" cy="932953"/>
                </a:xfrm>
              </p:grpSpPr>
              <p:sp>
                <p:nvSpPr>
                  <p:cNvPr id="84" name="Oval 83"/>
                  <p:cNvSpPr/>
                  <p:nvPr/>
                </p:nvSpPr>
                <p:spPr bwMode="auto">
                  <a:xfrm>
                    <a:off x="7173401" y="2354911"/>
                    <a:ext cx="214685" cy="389614"/>
                  </a:xfrm>
                  <a:prstGeom prst="ellipse">
                    <a:avLst/>
                  </a:prstGeom>
                  <a:noFill/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rgbClr val="01020B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87" name="Freeform 86"/>
                  <p:cNvSpPr/>
                  <p:nvPr/>
                </p:nvSpPr>
                <p:spPr bwMode="auto">
                  <a:xfrm>
                    <a:off x="2472856" y="2727297"/>
                    <a:ext cx="4802587" cy="560567"/>
                  </a:xfrm>
                  <a:custGeom>
                    <a:avLst/>
                    <a:gdLst>
                      <a:gd name="connsiteX0" fmla="*/ 4802587 w 4802587"/>
                      <a:gd name="connsiteY0" fmla="*/ 0 h 560567"/>
                      <a:gd name="connsiteX1" fmla="*/ 3904090 w 4802587"/>
                      <a:gd name="connsiteY1" fmla="*/ 492981 h 560567"/>
                      <a:gd name="connsiteX2" fmla="*/ 1685676 w 4802587"/>
                      <a:gd name="connsiteY2" fmla="*/ 405517 h 560567"/>
                      <a:gd name="connsiteX3" fmla="*/ 747422 w 4802587"/>
                      <a:gd name="connsiteY3" fmla="*/ 246491 h 560567"/>
                      <a:gd name="connsiteX4" fmla="*/ 0 w 4802587"/>
                      <a:gd name="connsiteY4" fmla="*/ 405517 h 5605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802587" h="560567">
                        <a:moveTo>
                          <a:pt x="4802587" y="0"/>
                        </a:moveTo>
                        <a:cubicBezTo>
                          <a:pt x="4613081" y="212697"/>
                          <a:pt x="4423575" y="425395"/>
                          <a:pt x="3904090" y="492981"/>
                        </a:cubicBezTo>
                        <a:cubicBezTo>
                          <a:pt x="3384605" y="560567"/>
                          <a:pt x="2211787" y="446599"/>
                          <a:pt x="1685676" y="405517"/>
                        </a:cubicBezTo>
                        <a:cubicBezTo>
                          <a:pt x="1159565" y="364435"/>
                          <a:pt x="1028368" y="246491"/>
                          <a:pt x="747422" y="246491"/>
                        </a:cubicBezTo>
                        <a:cubicBezTo>
                          <a:pt x="466476" y="246491"/>
                          <a:pt x="233238" y="326004"/>
                          <a:pt x="0" y="405517"/>
                        </a:cubicBezTo>
                      </a:path>
                    </a:pathLst>
                  </a:custGeom>
                  <a:noFill/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charset="0"/>
                    </a:endParaRPr>
                  </a:p>
                </p:txBody>
              </p:sp>
            </p:grpSp>
            <p:grpSp>
              <p:nvGrpSpPr>
                <p:cNvPr id="95" name="Group 94"/>
                <p:cNvGrpSpPr/>
                <p:nvPr/>
              </p:nvGrpSpPr>
              <p:grpSpPr>
                <a:xfrm>
                  <a:off x="2130951" y="1414004"/>
                  <a:ext cx="5009320" cy="1313293"/>
                  <a:chOff x="2130951" y="1414004"/>
                  <a:chExt cx="5009320" cy="1313293"/>
                </a:xfrm>
              </p:grpSpPr>
              <p:sp>
                <p:nvSpPr>
                  <p:cNvPr id="83" name="Oval 82"/>
                  <p:cNvSpPr/>
                  <p:nvPr/>
                </p:nvSpPr>
                <p:spPr bwMode="auto">
                  <a:xfrm>
                    <a:off x="6925586" y="2337683"/>
                    <a:ext cx="214685" cy="389614"/>
                  </a:xfrm>
                  <a:prstGeom prst="ellipse">
                    <a:avLst/>
                  </a:prstGeom>
                  <a:noFill/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rgbClr val="01020B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86" name="Freeform 85"/>
                  <p:cNvSpPr/>
                  <p:nvPr/>
                </p:nvSpPr>
                <p:spPr bwMode="auto">
                  <a:xfrm>
                    <a:off x="2130951" y="1414004"/>
                    <a:ext cx="4929808" cy="915725"/>
                  </a:xfrm>
                  <a:custGeom>
                    <a:avLst/>
                    <a:gdLst>
                      <a:gd name="connsiteX0" fmla="*/ 4929808 w 4929808"/>
                      <a:gd name="connsiteY0" fmla="*/ 915725 h 915725"/>
                      <a:gd name="connsiteX1" fmla="*/ 3935895 w 4929808"/>
                      <a:gd name="connsiteY1" fmla="*/ 160351 h 915725"/>
                      <a:gd name="connsiteX2" fmla="*/ 2226365 w 4929808"/>
                      <a:gd name="connsiteY2" fmla="*/ 120595 h 915725"/>
                      <a:gd name="connsiteX3" fmla="*/ 0 w 4929808"/>
                      <a:gd name="connsiteY3" fmla="*/ 883920 h 9157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929808" h="915725">
                        <a:moveTo>
                          <a:pt x="4929808" y="915725"/>
                        </a:moveTo>
                        <a:cubicBezTo>
                          <a:pt x="4658138" y="604299"/>
                          <a:pt x="4386469" y="292873"/>
                          <a:pt x="3935895" y="160351"/>
                        </a:cubicBezTo>
                        <a:cubicBezTo>
                          <a:pt x="3485321" y="27829"/>
                          <a:pt x="2882347" y="0"/>
                          <a:pt x="2226365" y="120595"/>
                        </a:cubicBezTo>
                        <a:cubicBezTo>
                          <a:pt x="1570383" y="241190"/>
                          <a:pt x="785191" y="562555"/>
                          <a:pt x="0" y="883920"/>
                        </a:cubicBezTo>
                      </a:path>
                    </a:pathLst>
                  </a:custGeom>
                  <a:noFill/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charset="0"/>
                    </a:endParaRPr>
                  </a:p>
                </p:txBody>
              </p:sp>
            </p:grp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909733" y="6273800"/>
            <a:ext cx="2895600" cy="457200"/>
          </a:xfrm>
          <a:noFill/>
        </p:spPr>
        <p:txBody>
          <a:bodyPr/>
          <a:lstStyle/>
          <a:p>
            <a:pPr algn="r"/>
            <a:fld id="{6114A23B-DBF7-114A-8FA6-B29D42DC504C}" type="slidenum">
              <a:rPr lang="en-US"/>
              <a:pPr algn="r"/>
              <a:t>37</a:t>
            </a:fld>
            <a:endParaRPr lang="en-US" dirty="0"/>
          </a:p>
        </p:txBody>
      </p:sp>
      <p:sp>
        <p:nvSpPr>
          <p:cNvPr id="10957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933" y="3556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Bit-Vector </a:t>
            </a:r>
            <a:r>
              <a:rPr lang="en-US" dirty="0"/>
              <a:t>Encoding</a:t>
            </a:r>
          </a:p>
        </p:txBody>
      </p:sp>
      <p:grpSp>
        <p:nvGrpSpPr>
          <p:cNvPr id="79" name="Group 73"/>
          <p:cNvGrpSpPr/>
          <p:nvPr/>
        </p:nvGrpSpPr>
        <p:grpSpPr>
          <a:xfrm>
            <a:off x="3662992" y="1811866"/>
            <a:ext cx="1219200" cy="4343400"/>
            <a:chOff x="1478579" y="1905000"/>
            <a:chExt cx="1219200" cy="43434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43" name="Rectangle 3"/>
            <p:cNvSpPr>
              <a:spLocks noChangeArrowheads="1"/>
            </p:cNvSpPr>
            <p:nvPr/>
          </p:nvSpPr>
          <p:spPr bwMode="auto">
            <a:xfrm>
              <a:off x="1676400" y="2362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44" name="Rectangle 4"/>
            <p:cNvSpPr>
              <a:spLocks noChangeArrowheads="1"/>
            </p:cNvSpPr>
            <p:nvPr/>
          </p:nvSpPr>
          <p:spPr bwMode="auto">
            <a:xfrm>
              <a:off x="1676400" y="2667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45" name="Rectangle 5"/>
            <p:cNvSpPr>
              <a:spLocks noChangeArrowheads="1"/>
            </p:cNvSpPr>
            <p:nvPr/>
          </p:nvSpPr>
          <p:spPr bwMode="auto">
            <a:xfrm>
              <a:off x="1676400" y="2971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46" name="Rectangle 6"/>
            <p:cNvSpPr>
              <a:spLocks noChangeArrowheads="1"/>
            </p:cNvSpPr>
            <p:nvPr/>
          </p:nvSpPr>
          <p:spPr bwMode="auto">
            <a:xfrm>
              <a:off x="1676400" y="32766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47" name="Rectangle 7"/>
            <p:cNvSpPr>
              <a:spLocks noChangeArrowheads="1"/>
            </p:cNvSpPr>
            <p:nvPr/>
          </p:nvSpPr>
          <p:spPr bwMode="auto">
            <a:xfrm>
              <a:off x="1676400" y="35814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48" name="Rectangle 8"/>
            <p:cNvSpPr>
              <a:spLocks noChangeArrowheads="1"/>
            </p:cNvSpPr>
            <p:nvPr/>
          </p:nvSpPr>
          <p:spPr bwMode="auto">
            <a:xfrm>
              <a:off x="1676400" y="3886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49" name="Rectangle 9"/>
            <p:cNvSpPr>
              <a:spLocks noChangeArrowheads="1"/>
            </p:cNvSpPr>
            <p:nvPr/>
          </p:nvSpPr>
          <p:spPr bwMode="auto">
            <a:xfrm>
              <a:off x="1676400" y="4191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50" name="Rectangle 10"/>
            <p:cNvSpPr>
              <a:spLocks noChangeArrowheads="1"/>
            </p:cNvSpPr>
            <p:nvPr/>
          </p:nvSpPr>
          <p:spPr bwMode="auto">
            <a:xfrm>
              <a:off x="1676400" y="48006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51" name="Rectangle 11"/>
            <p:cNvSpPr>
              <a:spLocks noChangeArrowheads="1"/>
            </p:cNvSpPr>
            <p:nvPr/>
          </p:nvSpPr>
          <p:spPr bwMode="auto">
            <a:xfrm>
              <a:off x="1676400" y="51054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52" name="Rectangle 12"/>
            <p:cNvSpPr>
              <a:spLocks noChangeArrowheads="1"/>
            </p:cNvSpPr>
            <p:nvPr/>
          </p:nvSpPr>
          <p:spPr bwMode="auto">
            <a:xfrm>
              <a:off x="1676400" y="5410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53" name="Rectangle 13"/>
            <p:cNvSpPr>
              <a:spLocks noChangeArrowheads="1"/>
            </p:cNvSpPr>
            <p:nvPr/>
          </p:nvSpPr>
          <p:spPr bwMode="auto">
            <a:xfrm>
              <a:off x="1676400" y="5715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54" name="Text Box 14"/>
            <p:cNvSpPr txBox="1">
              <a:spLocks noChangeArrowheads="1"/>
            </p:cNvSpPr>
            <p:nvPr/>
          </p:nvSpPr>
          <p:spPr bwMode="auto">
            <a:xfrm>
              <a:off x="1752600" y="4449763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155" name="Text Box 15"/>
            <p:cNvSpPr txBox="1">
              <a:spLocks noChangeArrowheads="1"/>
            </p:cNvSpPr>
            <p:nvPr/>
          </p:nvSpPr>
          <p:spPr bwMode="auto">
            <a:xfrm>
              <a:off x="1776454" y="5973763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156" name="Text Box 16"/>
            <p:cNvSpPr txBox="1">
              <a:spLocks noChangeArrowheads="1"/>
            </p:cNvSpPr>
            <p:nvPr/>
          </p:nvSpPr>
          <p:spPr bwMode="auto">
            <a:xfrm>
              <a:off x="1478579" y="1905000"/>
              <a:ext cx="1219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 dirty="0" err="1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ProdID</a:t>
              </a:r>
              <a:endParaRPr lang="en-US" sz="1800" b="1" dirty="0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529672" y="1811866"/>
            <a:ext cx="1573249" cy="4343400"/>
            <a:chOff x="4529672" y="1811866"/>
            <a:chExt cx="1573249" cy="4343400"/>
          </a:xfrm>
        </p:grpSpPr>
        <p:sp>
          <p:nvSpPr>
            <p:cNvPr id="80" name="Line 17"/>
            <p:cNvSpPr>
              <a:spLocks noChangeShapeType="1"/>
            </p:cNvSpPr>
            <p:nvPr/>
          </p:nvSpPr>
          <p:spPr bwMode="auto">
            <a:xfrm>
              <a:off x="4529672" y="3920066"/>
              <a:ext cx="682752" cy="0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88900">
              <a:solidFill>
                <a:srgbClr val="01020B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2" name="Group 74"/>
            <p:cNvGrpSpPr/>
            <p:nvPr/>
          </p:nvGrpSpPr>
          <p:grpSpPr>
            <a:xfrm>
              <a:off x="5417121" y="1811866"/>
              <a:ext cx="685800" cy="4343400"/>
              <a:chOff x="4291054" y="1905000"/>
              <a:chExt cx="685800" cy="43434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129" name="Rectangle 18"/>
              <p:cNvSpPr>
                <a:spLocks noChangeArrowheads="1"/>
              </p:cNvSpPr>
              <p:nvPr/>
            </p:nvSpPr>
            <p:spPr bwMode="auto">
              <a:xfrm>
                <a:off x="4343400" y="2362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30" name="Rectangle 19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31" name="Rectangle 20"/>
              <p:cNvSpPr>
                <a:spLocks noChangeArrowheads="1"/>
              </p:cNvSpPr>
              <p:nvPr/>
            </p:nvSpPr>
            <p:spPr bwMode="auto">
              <a:xfrm>
                <a:off x="4343400" y="2971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32" name="Rectangle 21"/>
              <p:cNvSpPr>
                <a:spLocks noChangeArrowheads="1"/>
              </p:cNvSpPr>
              <p:nvPr/>
            </p:nvSpPr>
            <p:spPr bwMode="auto">
              <a:xfrm>
                <a:off x="4343400" y="3276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33" name="Rectangle 22"/>
              <p:cNvSpPr>
                <a:spLocks noChangeArrowheads="1"/>
              </p:cNvSpPr>
              <p:nvPr/>
            </p:nvSpPr>
            <p:spPr bwMode="auto">
              <a:xfrm>
                <a:off x="4343400" y="3581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34" name="Rectangle 23"/>
              <p:cNvSpPr>
                <a:spLocks noChangeArrowheads="1"/>
              </p:cNvSpPr>
              <p:nvPr/>
            </p:nvSpPr>
            <p:spPr bwMode="auto">
              <a:xfrm>
                <a:off x="4343400" y="3886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35" name="Rectangle 24"/>
              <p:cNvSpPr>
                <a:spLocks noChangeArrowheads="1"/>
              </p:cNvSpPr>
              <p:nvPr/>
            </p:nvSpPr>
            <p:spPr bwMode="auto">
              <a:xfrm>
                <a:off x="4343400" y="4191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36" name="Rectangle 25"/>
              <p:cNvSpPr>
                <a:spLocks noChangeArrowheads="1"/>
              </p:cNvSpPr>
              <p:nvPr/>
            </p:nvSpPr>
            <p:spPr bwMode="auto">
              <a:xfrm>
                <a:off x="4343400" y="4800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37" name="Rectangle 26"/>
              <p:cNvSpPr>
                <a:spLocks noChangeArrowheads="1"/>
              </p:cNvSpPr>
              <p:nvPr/>
            </p:nvSpPr>
            <p:spPr bwMode="auto">
              <a:xfrm>
                <a:off x="4343400" y="5105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38" name="Rectangle 27"/>
              <p:cNvSpPr>
                <a:spLocks noChangeArrowheads="1"/>
              </p:cNvSpPr>
              <p:nvPr/>
            </p:nvSpPr>
            <p:spPr bwMode="auto">
              <a:xfrm>
                <a:off x="4343400" y="5410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39" name="Rectangle 28"/>
              <p:cNvSpPr>
                <a:spLocks noChangeArrowheads="1"/>
              </p:cNvSpPr>
              <p:nvPr/>
            </p:nvSpPr>
            <p:spPr bwMode="auto">
              <a:xfrm>
                <a:off x="4343400" y="5715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40" name="Text Box 29"/>
              <p:cNvSpPr txBox="1">
                <a:spLocks noChangeArrowheads="1"/>
              </p:cNvSpPr>
              <p:nvPr/>
            </p:nvSpPr>
            <p:spPr bwMode="auto">
              <a:xfrm>
                <a:off x="44196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141" name="Text Box 30"/>
              <p:cNvSpPr txBox="1">
                <a:spLocks noChangeArrowheads="1"/>
              </p:cNvSpPr>
              <p:nvPr/>
            </p:nvSpPr>
            <p:spPr bwMode="auto">
              <a:xfrm>
                <a:off x="4443454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142" name="Text Box 31"/>
              <p:cNvSpPr txBox="1">
                <a:spLocks noChangeArrowheads="1"/>
              </p:cNvSpPr>
              <p:nvPr/>
            </p:nvSpPr>
            <p:spPr bwMode="auto">
              <a:xfrm>
                <a:off x="4291054" y="1905000"/>
                <a:ext cx="6858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ID: 1</a:t>
                </a:r>
              </a:p>
            </p:txBody>
          </p:sp>
        </p:grpSp>
      </p:grpSp>
      <p:grpSp>
        <p:nvGrpSpPr>
          <p:cNvPr id="83" name="Group 78"/>
          <p:cNvGrpSpPr/>
          <p:nvPr/>
        </p:nvGrpSpPr>
        <p:grpSpPr>
          <a:xfrm>
            <a:off x="7823200" y="1811866"/>
            <a:ext cx="609600" cy="4343400"/>
            <a:chOff x="7848600" y="1905000"/>
            <a:chExt cx="609600" cy="43434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15" name="Rectangle 34"/>
            <p:cNvSpPr>
              <a:spLocks noChangeArrowheads="1"/>
            </p:cNvSpPr>
            <p:nvPr/>
          </p:nvSpPr>
          <p:spPr bwMode="auto">
            <a:xfrm>
              <a:off x="7848600" y="2362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6" name="Rectangle 35"/>
            <p:cNvSpPr>
              <a:spLocks noChangeArrowheads="1"/>
            </p:cNvSpPr>
            <p:nvPr/>
          </p:nvSpPr>
          <p:spPr bwMode="auto">
            <a:xfrm>
              <a:off x="7848600" y="2667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7" name="Rectangle 36"/>
            <p:cNvSpPr>
              <a:spLocks noChangeArrowheads="1"/>
            </p:cNvSpPr>
            <p:nvPr/>
          </p:nvSpPr>
          <p:spPr bwMode="auto">
            <a:xfrm>
              <a:off x="7848600" y="2971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8" name="Rectangle 37"/>
            <p:cNvSpPr>
              <a:spLocks noChangeArrowheads="1"/>
            </p:cNvSpPr>
            <p:nvPr/>
          </p:nvSpPr>
          <p:spPr bwMode="auto">
            <a:xfrm>
              <a:off x="7848600" y="32766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9" name="Rectangle 38"/>
            <p:cNvSpPr>
              <a:spLocks noChangeArrowheads="1"/>
            </p:cNvSpPr>
            <p:nvPr/>
          </p:nvSpPr>
          <p:spPr bwMode="auto">
            <a:xfrm>
              <a:off x="7848600" y="35814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0" name="Rectangle 39"/>
            <p:cNvSpPr>
              <a:spLocks noChangeArrowheads="1"/>
            </p:cNvSpPr>
            <p:nvPr/>
          </p:nvSpPr>
          <p:spPr bwMode="auto">
            <a:xfrm>
              <a:off x="7848600" y="3886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1" name="Rectangle 40"/>
            <p:cNvSpPr>
              <a:spLocks noChangeArrowheads="1"/>
            </p:cNvSpPr>
            <p:nvPr/>
          </p:nvSpPr>
          <p:spPr bwMode="auto">
            <a:xfrm>
              <a:off x="7848600" y="4191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2" name="Rectangle 41"/>
            <p:cNvSpPr>
              <a:spLocks noChangeArrowheads="1"/>
            </p:cNvSpPr>
            <p:nvPr/>
          </p:nvSpPr>
          <p:spPr bwMode="auto">
            <a:xfrm>
              <a:off x="7848600" y="48006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3" name="Rectangle 42"/>
            <p:cNvSpPr>
              <a:spLocks noChangeArrowheads="1"/>
            </p:cNvSpPr>
            <p:nvPr/>
          </p:nvSpPr>
          <p:spPr bwMode="auto">
            <a:xfrm>
              <a:off x="7848600" y="51054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4" name="Rectangle 43"/>
            <p:cNvSpPr>
              <a:spLocks noChangeArrowheads="1"/>
            </p:cNvSpPr>
            <p:nvPr/>
          </p:nvSpPr>
          <p:spPr bwMode="auto">
            <a:xfrm>
              <a:off x="7848600" y="5410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5" name="Rectangle 44"/>
            <p:cNvSpPr>
              <a:spLocks noChangeArrowheads="1"/>
            </p:cNvSpPr>
            <p:nvPr/>
          </p:nvSpPr>
          <p:spPr bwMode="auto">
            <a:xfrm>
              <a:off x="7848600" y="5715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" name="Text Box 45"/>
            <p:cNvSpPr txBox="1">
              <a:spLocks noChangeArrowheads="1"/>
            </p:cNvSpPr>
            <p:nvPr/>
          </p:nvSpPr>
          <p:spPr bwMode="auto">
            <a:xfrm>
              <a:off x="7924800" y="4449763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127" name="Text Box 46"/>
            <p:cNvSpPr txBox="1">
              <a:spLocks noChangeArrowheads="1"/>
            </p:cNvSpPr>
            <p:nvPr/>
          </p:nvSpPr>
          <p:spPr bwMode="auto">
            <a:xfrm>
              <a:off x="7948654" y="5973763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128" name="Text Box 47"/>
            <p:cNvSpPr txBox="1">
              <a:spLocks noChangeArrowheads="1"/>
            </p:cNvSpPr>
            <p:nvPr/>
          </p:nvSpPr>
          <p:spPr bwMode="auto">
            <a:xfrm>
              <a:off x="7924800" y="1905000"/>
              <a:ext cx="533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</p:grpSp>
      <p:grpSp>
        <p:nvGrpSpPr>
          <p:cNvPr id="84" name="Group 77"/>
          <p:cNvGrpSpPr/>
          <p:nvPr/>
        </p:nvGrpSpPr>
        <p:grpSpPr>
          <a:xfrm>
            <a:off x="7038623" y="1811866"/>
            <a:ext cx="609600" cy="4343400"/>
            <a:chOff x="6781800" y="1905000"/>
            <a:chExt cx="609600" cy="43434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01" name="Text Box 33"/>
            <p:cNvSpPr txBox="1">
              <a:spLocks noChangeArrowheads="1"/>
            </p:cNvSpPr>
            <p:nvPr/>
          </p:nvSpPr>
          <p:spPr bwMode="auto">
            <a:xfrm>
              <a:off x="6781800" y="1905000"/>
              <a:ext cx="609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ID: 3</a:t>
              </a:r>
            </a:p>
          </p:txBody>
        </p:sp>
        <p:sp>
          <p:nvSpPr>
            <p:cNvPr id="102" name="Rectangle 48"/>
            <p:cNvSpPr>
              <a:spLocks noChangeArrowheads="1"/>
            </p:cNvSpPr>
            <p:nvPr/>
          </p:nvSpPr>
          <p:spPr bwMode="auto">
            <a:xfrm>
              <a:off x="6858000" y="2362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3" name="Rectangle 49"/>
            <p:cNvSpPr>
              <a:spLocks noChangeArrowheads="1"/>
            </p:cNvSpPr>
            <p:nvPr/>
          </p:nvSpPr>
          <p:spPr bwMode="auto">
            <a:xfrm>
              <a:off x="6858000" y="2667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4" name="Rectangle 50"/>
            <p:cNvSpPr>
              <a:spLocks noChangeArrowheads="1"/>
            </p:cNvSpPr>
            <p:nvPr/>
          </p:nvSpPr>
          <p:spPr bwMode="auto">
            <a:xfrm>
              <a:off x="6858000" y="2971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5" name="Rectangle 51"/>
            <p:cNvSpPr>
              <a:spLocks noChangeArrowheads="1"/>
            </p:cNvSpPr>
            <p:nvPr/>
          </p:nvSpPr>
          <p:spPr bwMode="auto">
            <a:xfrm>
              <a:off x="6858000" y="32766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6" name="Rectangle 52"/>
            <p:cNvSpPr>
              <a:spLocks noChangeArrowheads="1"/>
            </p:cNvSpPr>
            <p:nvPr/>
          </p:nvSpPr>
          <p:spPr bwMode="auto">
            <a:xfrm>
              <a:off x="6858000" y="35814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" name="Rectangle 53"/>
            <p:cNvSpPr>
              <a:spLocks noChangeArrowheads="1"/>
            </p:cNvSpPr>
            <p:nvPr/>
          </p:nvSpPr>
          <p:spPr bwMode="auto">
            <a:xfrm>
              <a:off x="6858000" y="3886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8" name="Rectangle 54"/>
            <p:cNvSpPr>
              <a:spLocks noChangeArrowheads="1"/>
            </p:cNvSpPr>
            <p:nvPr/>
          </p:nvSpPr>
          <p:spPr bwMode="auto">
            <a:xfrm>
              <a:off x="6858000" y="4191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" name="Rectangle 55"/>
            <p:cNvSpPr>
              <a:spLocks noChangeArrowheads="1"/>
            </p:cNvSpPr>
            <p:nvPr/>
          </p:nvSpPr>
          <p:spPr bwMode="auto">
            <a:xfrm>
              <a:off x="6858000" y="48006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0" name="Rectangle 56"/>
            <p:cNvSpPr>
              <a:spLocks noChangeArrowheads="1"/>
            </p:cNvSpPr>
            <p:nvPr/>
          </p:nvSpPr>
          <p:spPr bwMode="auto">
            <a:xfrm>
              <a:off x="6858000" y="51054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1" name="Rectangle 57"/>
            <p:cNvSpPr>
              <a:spLocks noChangeArrowheads="1"/>
            </p:cNvSpPr>
            <p:nvPr/>
          </p:nvSpPr>
          <p:spPr bwMode="auto">
            <a:xfrm>
              <a:off x="6858000" y="5410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2" name="Rectangle 58"/>
            <p:cNvSpPr>
              <a:spLocks noChangeArrowheads="1"/>
            </p:cNvSpPr>
            <p:nvPr/>
          </p:nvSpPr>
          <p:spPr bwMode="auto">
            <a:xfrm>
              <a:off x="6858000" y="5715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13" name="Text Box 59"/>
            <p:cNvSpPr txBox="1">
              <a:spLocks noChangeArrowheads="1"/>
            </p:cNvSpPr>
            <p:nvPr/>
          </p:nvSpPr>
          <p:spPr bwMode="auto">
            <a:xfrm>
              <a:off x="6934200" y="4449763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114" name="Text Box 60"/>
            <p:cNvSpPr txBox="1">
              <a:spLocks noChangeArrowheads="1"/>
            </p:cNvSpPr>
            <p:nvPr/>
          </p:nvSpPr>
          <p:spPr bwMode="auto">
            <a:xfrm>
              <a:off x="6958054" y="5973763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</p:grpSp>
      <p:grpSp>
        <p:nvGrpSpPr>
          <p:cNvPr id="85" name="Group 76"/>
          <p:cNvGrpSpPr/>
          <p:nvPr/>
        </p:nvGrpSpPr>
        <p:grpSpPr>
          <a:xfrm>
            <a:off x="6277899" y="1811866"/>
            <a:ext cx="609600" cy="4343400"/>
            <a:chOff x="5586454" y="1905000"/>
            <a:chExt cx="609600" cy="43434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86" name="Text Box 32"/>
            <p:cNvSpPr txBox="1">
              <a:spLocks noChangeArrowheads="1"/>
            </p:cNvSpPr>
            <p:nvPr/>
          </p:nvSpPr>
          <p:spPr bwMode="auto">
            <a:xfrm>
              <a:off x="5586454" y="1905000"/>
              <a:ext cx="609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ID: 2</a:t>
              </a:r>
            </a:p>
          </p:txBody>
        </p:sp>
        <p:grpSp>
          <p:nvGrpSpPr>
            <p:cNvPr id="87" name="Group 75"/>
            <p:cNvGrpSpPr/>
            <p:nvPr/>
          </p:nvGrpSpPr>
          <p:grpSpPr>
            <a:xfrm>
              <a:off x="5676900" y="2362200"/>
              <a:ext cx="381000" cy="3886200"/>
              <a:chOff x="5562600" y="2362200"/>
              <a:chExt cx="381000" cy="3886200"/>
            </a:xfrm>
            <a:grpFill/>
          </p:grpSpPr>
          <p:sp>
            <p:nvSpPr>
              <p:cNvPr id="88" name="Rectangle 61"/>
              <p:cNvSpPr>
                <a:spLocks noChangeArrowheads="1"/>
              </p:cNvSpPr>
              <p:nvPr/>
            </p:nvSpPr>
            <p:spPr bwMode="auto">
              <a:xfrm>
                <a:off x="5562600" y="2362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89" name="Rectangle 62"/>
              <p:cNvSpPr>
                <a:spLocks noChangeArrowheads="1"/>
              </p:cNvSpPr>
              <p:nvPr/>
            </p:nvSpPr>
            <p:spPr bwMode="auto">
              <a:xfrm>
                <a:off x="5562600" y="2667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90" name="Rectangle 63"/>
              <p:cNvSpPr>
                <a:spLocks noChangeArrowheads="1"/>
              </p:cNvSpPr>
              <p:nvPr/>
            </p:nvSpPr>
            <p:spPr bwMode="auto">
              <a:xfrm>
                <a:off x="5562600" y="2971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91" name="Rectangle 64"/>
              <p:cNvSpPr>
                <a:spLocks noChangeArrowheads="1"/>
              </p:cNvSpPr>
              <p:nvPr/>
            </p:nvSpPr>
            <p:spPr bwMode="auto">
              <a:xfrm>
                <a:off x="5562600" y="3276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92" name="Rectangle 65"/>
              <p:cNvSpPr>
                <a:spLocks noChangeArrowheads="1"/>
              </p:cNvSpPr>
              <p:nvPr/>
            </p:nvSpPr>
            <p:spPr bwMode="auto">
              <a:xfrm>
                <a:off x="5562600" y="3581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93" name="Rectangle 66"/>
              <p:cNvSpPr>
                <a:spLocks noChangeArrowheads="1"/>
              </p:cNvSpPr>
              <p:nvPr/>
            </p:nvSpPr>
            <p:spPr bwMode="auto">
              <a:xfrm>
                <a:off x="5562600" y="3886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94" name="Rectangle 67"/>
              <p:cNvSpPr>
                <a:spLocks noChangeArrowheads="1"/>
              </p:cNvSpPr>
              <p:nvPr/>
            </p:nvSpPr>
            <p:spPr bwMode="auto">
              <a:xfrm>
                <a:off x="5562600" y="4191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95" name="Rectangle 68"/>
              <p:cNvSpPr>
                <a:spLocks noChangeArrowheads="1"/>
              </p:cNvSpPr>
              <p:nvPr/>
            </p:nvSpPr>
            <p:spPr bwMode="auto">
              <a:xfrm>
                <a:off x="5562600" y="48006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96" name="Rectangle 69"/>
              <p:cNvSpPr>
                <a:spLocks noChangeArrowheads="1"/>
              </p:cNvSpPr>
              <p:nvPr/>
            </p:nvSpPr>
            <p:spPr bwMode="auto">
              <a:xfrm>
                <a:off x="5562600" y="5105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97" name="Rectangle 70"/>
              <p:cNvSpPr>
                <a:spLocks noChangeArrowheads="1"/>
              </p:cNvSpPr>
              <p:nvPr/>
            </p:nvSpPr>
            <p:spPr bwMode="auto">
              <a:xfrm>
                <a:off x="5562600" y="5410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98" name="Rectangle 71"/>
              <p:cNvSpPr>
                <a:spLocks noChangeArrowheads="1"/>
              </p:cNvSpPr>
              <p:nvPr/>
            </p:nvSpPr>
            <p:spPr bwMode="auto">
              <a:xfrm>
                <a:off x="5562600" y="5715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Text Box 72"/>
              <p:cNvSpPr txBox="1">
                <a:spLocks noChangeArrowheads="1"/>
              </p:cNvSpPr>
              <p:nvPr/>
            </p:nvSpPr>
            <p:spPr bwMode="auto">
              <a:xfrm>
                <a:off x="5638800" y="4449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  <p:sp>
            <p:nvSpPr>
              <p:cNvPr id="100" name="Text Box 73"/>
              <p:cNvSpPr txBox="1">
                <a:spLocks noChangeArrowheads="1"/>
              </p:cNvSpPr>
              <p:nvPr/>
            </p:nvSpPr>
            <p:spPr bwMode="auto">
              <a:xfrm>
                <a:off x="5662654" y="5973763"/>
                <a:ext cx="228600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</p:grpSp>
      <p:sp>
        <p:nvSpPr>
          <p:cNvPr id="159" name="TextBox 158"/>
          <p:cNvSpPr txBox="1"/>
          <p:nvPr/>
        </p:nvSpPr>
        <p:spPr>
          <a:xfrm>
            <a:off x="370467" y="4385636"/>
            <a:ext cx="3180255" cy="2246769"/>
          </a:xfrm>
          <a:prstGeom prst="rect">
            <a:avLst/>
          </a:prstGeom>
          <a:solidFill>
            <a:srgbClr val="FFFF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1020B"/>
                </a:solidFill>
                <a:latin typeface="+mj-lt"/>
              </a:rPr>
              <a:t>Effective only for columns with a few unique values</a:t>
            </a:r>
          </a:p>
          <a:p>
            <a:endParaRPr lang="en-US" sz="2000" dirty="0" smtClean="0">
              <a:solidFill>
                <a:srgbClr val="01020B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01020B"/>
                </a:solidFill>
                <a:latin typeface="+mj-lt"/>
              </a:rPr>
              <a:t>If sparse, each bit vector can be compressed further using RLE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56259" y="2459853"/>
            <a:ext cx="3336967" cy="923330"/>
          </a:xfrm>
          <a:prstGeom prst="rect">
            <a:avLst/>
          </a:prstGeom>
          <a:solidFill>
            <a:srgbClr val="FFFF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+mn-lt"/>
              </a:rPr>
              <a:t>For each unique value, v, in column c, create bit-vector b:  b[</a:t>
            </a:r>
            <a:r>
              <a:rPr lang="en-US" sz="2000" dirty="0" err="1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] = 1 if c[</a:t>
            </a:r>
            <a:r>
              <a:rPr lang="en-US" sz="2000" dirty="0" err="1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] = v</a:t>
            </a:r>
            <a:endParaRPr lang="en-US" sz="2000" dirty="0">
              <a:latin typeface="+mn-lt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878826" y="2256504"/>
            <a:ext cx="368709" cy="1533832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5476568" y="2276168"/>
            <a:ext cx="368709" cy="1533832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3859161" y="4719483"/>
            <a:ext cx="368709" cy="585019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471651" y="4739148"/>
            <a:ext cx="368709" cy="585019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3883742" y="3790335"/>
            <a:ext cx="368709" cy="624350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3859161" y="5309418"/>
            <a:ext cx="368709" cy="290053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6366387" y="3780503"/>
            <a:ext cx="368709" cy="624350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6356554" y="5329083"/>
            <a:ext cx="368709" cy="290053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3878825" y="5624050"/>
            <a:ext cx="368709" cy="290053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7108722" y="5638799"/>
            <a:ext cx="368709" cy="290053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2" grpId="0" animBg="1"/>
      <p:bldP spid="2" grpId="1" animBg="1"/>
      <p:bldP spid="157" grpId="0" animBg="1"/>
      <p:bldP spid="157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833533" y="6214533"/>
            <a:ext cx="2895600" cy="457200"/>
          </a:xfrm>
          <a:noFill/>
        </p:spPr>
        <p:txBody>
          <a:bodyPr/>
          <a:lstStyle/>
          <a:p>
            <a:pPr algn="r"/>
            <a:fld id="{5120E0F6-3926-E74E-90E6-2F4C1A2AFFB8}" type="slidenum">
              <a:rPr lang="en-US"/>
              <a:pPr algn="r"/>
              <a:t>38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521031" y="1874212"/>
            <a:ext cx="914400" cy="4179518"/>
            <a:chOff x="3124200" y="2040466"/>
            <a:chExt cx="914400" cy="4179518"/>
          </a:xfrm>
        </p:grpSpPr>
        <p:sp>
          <p:nvSpPr>
            <p:cNvPr id="110596" name="Rectangle 2"/>
            <p:cNvSpPr>
              <a:spLocks noChangeArrowheads="1"/>
            </p:cNvSpPr>
            <p:nvPr/>
          </p:nvSpPr>
          <p:spPr bwMode="auto">
            <a:xfrm>
              <a:off x="3352800" y="23622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1020B"/>
                  </a:solidFill>
                  <a:latin typeface="Arial"/>
                  <a:cs typeface="Arial"/>
                </a:rPr>
                <a:t>Q1</a:t>
              </a:r>
            </a:p>
          </p:txBody>
        </p:sp>
        <p:sp>
          <p:nvSpPr>
            <p:cNvPr id="110597" name="Rectangle 3"/>
            <p:cNvSpPr>
              <a:spLocks noChangeArrowheads="1"/>
            </p:cNvSpPr>
            <p:nvPr/>
          </p:nvSpPr>
          <p:spPr bwMode="auto">
            <a:xfrm>
              <a:off x="3352800" y="26670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Q2</a:t>
              </a:r>
            </a:p>
          </p:txBody>
        </p:sp>
        <p:sp>
          <p:nvSpPr>
            <p:cNvPr id="110598" name="Rectangle 4"/>
            <p:cNvSpPr>
              <a:spLocks noChangeArrowheads="1"/>
            </p:cNvSpPr>
            <p:nvPr/>
          </p:nvSpPr>
          <p:spPr bwMode="auto">
            <a:xfrm>
              <a:off x="3352800" y="29718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Q4</a:t>
              </a:r>
            </a:p>
          </p:txBody>
        </p:sp>
        <p:sp>
          <p:nvSpPr>
            <p:cNvPr id="110599" name="Rectangle 5"/>
            <p:cNvSpPr>
              <a:spLocks noChangeArrowheads="1"/>
            </p:cNvSpPr>
            <p:nvPr/>
          </p:nvSpPr>
          <p:spPr bwMode="auto">
            <a:xfrm>
              <a:off x="3352800" y="32766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Q1</a:t>
              </a:r>
            </a:p>
          </p:txBody>
        </p:sp>
        <p:sp>
          <p:nvSpPr>
            <p:cNvPr id="110600" name="Rectangle 6"/>
            <p:cNvSpPr>
              <a:spLocks noChangeArrowheads="1"/>
            </p:cNvSpPr>
            <p:nvPr/>
          </p:nvSpPr>
          <p:spPr bwMode="auto">
            <a:xfrm>
              <a:off x="3352800" y="35814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Q3</a:t>
              </a:r>
            </a:p>
          </p:txBody>
        </p:sp>
        <p:sp>
          <p:nvSpPr>
            <p:cNvPr id="110601" name="Rectangle 7"/>
            <p:cNvSpPr>
              <a:spLocks noChangeArrowheads="1"/>
            </p:cNvSpPr>
            <p:nvPr/>
          </p:nvSpPr>
          <p:spPr bwMode="auto">
            <a:xfrm>
              <a:off x="3352800" y="38862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Q1</a:t>
              </a:r>
            </a:p>
          </p:txBody>
        </p:sp>
        <p:sp>
          <p:nvSpPr>
            <p:cNvPr id="110602" name="Rectangle 8"/>
            <p:cNvSpPr>
              <a:spLocks noChangeArrowheads="1"/>
            </p:cNvSpPr>
            <p:nvPr/>
          </p:nvSpPr>
          <p:spPr bwMode="auto">
            <a:xfrm>
              <a:off x="3352800" y="41910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Q1</a:t>
              </a:r>
            </a:p>
          </p:txBody>
        </p:sp>
        <p:sp>
          <p:nvSpPr>
            <p:cNvPr id="110603" name="Rectangle 9"/>
            <p:cNvSpPr>
              <a:spLocks noChangeArrowheads="1"/>
            </p:cNvSpPr>
            <p:nvPr/>
          </p:nvSpPr>
          <p:spPr bwMode="auto">
            <a:xfrm>
              <a:off x="3352800" y="48006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Q2</a:t>
              </a:r>
            </a:p>
          </p:txBody>
        </p:sp>
        <p:sp>
          <p:nvSpPr>
            <p:cNvPr id="110604" name="Rectangle 10"/>
            <p:cNvSpPr>
              <a:spLocks noChangeArrowheads="1"/>
            </p:cNvSpPr>
            <p:nvPr/>
          </p:nvSpPr>
          <p:spPr bwMode="auto">
            <a:xfrm>
              <a:off x="3352800" y="51054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Q4</a:t>
              </a:r>
            </a:p>
          </p:txBody>
        </p:sp>
        <p:sp>
          <p:nvSpPr>
            <p:cNvPr id="110605" name="Rectangle 11"/>
            <p:cNvSpPr>
              <a:spLocks noChangeArrowheads="1"/>
            </p:cNvSpPr>
            <p:nvPr/>
          </p:nvSpPr>
          <p:spPr bwMode="auto">
            <a:xfrm>
              <a:off x="3352800" y="54102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Q3</a:t>
              </a:r>
            </a:p>
          </p:txBody>
        </p:sp>
        <p:sp>
          <p:nvSpPr>
            <p:cNvPr id="110606" name="Rectangle 12"/>
            <p:cNvSpPr>
              <a:spLocks noChangeArrowheads="1"/>
            </p:cNvSpPr>
            <p:nvPr/>
          </p:nvSpPr>
          <p:spPr bwMode="auto">
            <a:xfrm>
              <a:off x="3352800" y="57150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/>
                  <a:cs typeface="Arial"/>
                </a:rPr>
                <a:t>Q3</a:t>
              </a:r>
            </a:p>
          </p:txBody>
        </p:sp>
        <p:sp>
          <p:nvSpPr>
            <p:cNvPr id="110607" name="Text Box 13"/>
            <p:cNvSpPr txBox="1">
              <a:spLocks noChangeArrowheads="1"/>
            </p:cNvSpPr>
            <p:nvPr/>
          </p:nvSpPr>
          <p:spPr bwMode="auto">
            <a:xfrm>
              <a:off x="3429000" y="5973763"/>
              <a:ext cx="228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1020B"/>
                  </a:solidFill>
                  <a:latin typeface="Arial"/>
                  <a:cs typeface="Arial"/>
                </a:rPr>
                <a:t>…</a:t>
              </a:r>
            </a:p>
          </p:txBody>
        </p:sp>
        <p:sp>
          <p:nvSpPr>
            <p:cNvPr id="110608" name="Text Box 14"/>
            <p:cNvSpPr txBox="1">
              <a:spLocks noChangeArrowheads="1"/>
            </p:cNvSpPr>
            <p:nvPr/>
          </p:nvSpPr>
          <p:spPr bwMode="auto">
            <a:xfrm>
              <a:off x="3124200" y="2040466"/>
              <a:ext cx="9144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Arial"/>
                  <a:cs typeface="Arial"/>
                </a:rPr>
                <a:t>Quarter</a:t>
              </a:r>
            </a:p>
          </p:txBody>
        </p:sp>
        <p:sp>
          <p:nvSpPr>
            <p:cNvPr id="110610" name="Rectangle 16"/>
            <p:cNvSpPr>
              <a:spLocks noChangeArrowheads="1"/>
            </p:cNvSpPr>
            <p:nvPr/>
          </p:nvSpPr>
          <p:spPr bwMode="auto">
            <a:xfrm>
              <a:off x="3352800" y="4495800"/>
              <a:ext cx="3810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1020B"/>
                  </a:solidFill>
                  <a:latin typeface="Arial"/>
                  <a:cs typeface="Arial"/>
                </a:rPr>
                <a:t>Q1</a:t>
              </a:r>
            </a:p>
          </p:txBody>
        </p:sp>
      </p:grpSp>
      <p:sp>
        <p:nvSpPr>
          <p:cNvPr id="110629" name="Rectangle 35"/>
          <p:cNvSpPr>
            <a:spLocks noGrp="1" noChangeArrowheads="1"/>
          </p:cNvSpPr>
          <p:nvPr>
            <p:ph type="title"/>
          </p:nvPr>
        </p:nvSpPr>
        <p:spPr>
          <a:xfrm>
            <a:off x="245533" y="177800"/>
            <a:ext cx="4174067" cy="990600"/>
          </a:xfrm>
          <a:noFill/>
        </p:spPr>
        <p:txBody>
          <a:bodyPr/>
          <a:lstStyle/>
          <a:p>
            <a:pPr eaLnBrk="1" hangingPunct="1"/>
            <a:r>
              <a:rPr lang="en-US" dirty="0"/>
              <a:t>Dictionary Encoding</a:t>
            </a:r>
          </a:p>
        </p:txBody>
      </p:sp>
      <p:sp>
        <p:nvSpPr>
          <p:cNvPr id="43" name="Freeform 42"/>
          <p:cNvSpPr/>
          <p:nvPr/>
        </p:nvSpPr>
        <p:spPr bwMode="auto">
          <a:xfrm>
            <a:off x="5438692" y="3482671"/>
            <a:ext cx="889221" cy="2075291"/>
          </a:xfrm>
          <a:custGeom>
            <a:avLst/>
            <a:gdLst>
              <a:gd name="connsiteX0" fmla="*/ 230588 w 889221"/>
              <a:gd name="connsiteY0" fmla="*/ 2075291 h 2075291"/>
              <a:gd name="connsiteX1" fmla="*/ 850790 w 889221"/>
              <a:gd name="connsiteY1" fmla="*/ 1701579 h 2075291"/>
              <a:gd name="connsiteX2" fmla="*/ 0 w 889221"/>
              <a:gd name="connsiteY2" fmla="*/ 0 h 207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221" h="2075291">
                <a:moveTo>
                  <a:pt x="230588" y="2075291"/>
                </a:moveTo>
                <a:cubicBezTo>
                  <a:pt x="559904" y="2061376"/>
                  <a:pt x="889221" y="2047461"/>
                  <a:pt x="850790" y="1701579"/>
                </a:cubicBezTo>
                <a:cubicBezTo>
                  <a:pt x="812359" y="1355697"/>
                  <a:pt x="406179" y="677848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5467693" y="1574050"/>
            <a:ext cx="889221" cy="4056490"/>
          </a:xfrm>
          <a:custGeom>
            <a:avLst/>
            <a:gdLst>
              <a:gd name="connsiteX0" fmla="*/ 230588 w 889221"/>
              <a:gd name="connsiteY0" fmla="*/ 2075291 h 2075291"/>
              <a:gd name="connsiteX1" fmla="*/ 850790 w 889221"/>
              <a:gd name="connsiteY1" fmla="*/ 1701579 h 2075291"/>
              <a:gd name="connsiteX2" fmla="*/ 0 w 889221"/>
              <a:gd name="connsiteY2" fmla="*/ 0 h 207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221" h="2075291">
                <a:moveTo>
                  <a:pt x="230588" y="2075291"/>
                </a:moveTo>
                <a:cubicBezTo>
                  <a:pt x="559904" y="2061376"/>
                  <a:pt x="889221" y="2047461"/>
                  <a:pt x="850790" y="1701579"/>
                </a:cubicBezTo>
                <a:cubicBezTo>
                  <a:pt x="812359" y="1355697"/>
                  <a:pt x="406179" y="677848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6" name="Straight Arrow Connector 45"/>
          <p:cNvCxnSpPr>
            <a:stCxn id="110612" idx="1"/>
            <a:endCxn id="110597" idx="3"/>
          </p:cNvCxnSpPr>
          <p:nvPr/>
        </p:nvCxnSpPr>
        <p:spPr bwMode="auto">
          <a:xfrm rot="10800000" flipV="1">
            <a:off x="2130631" y="1532634"/>
            <a:ext cx="3023876" cy="11205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>
            <a:stCxn id="110618" idx="1"/>
          </p:cNvCxnSpPr>
          <p:nvPr/>
        </p:nvCxnSpPr>
        <p:spPr bwMode="auto">
          <a:xfrm rot="10800000" flipV="1">
            <a:off x="2196935" y="3441867"/>
            <a:ext cx="2957572" cy="13201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5" name="Group 64"/>
          <p:cNvGrpSpPr/>
          <p:nvPr/>
        </p:nvGrpSpPr>
        <p:grpSpPr>
          <a:xfrm>
            <a:off x="2351314" y="3871356"/>
            <a:ext cx="6186923" cy="2801290"/>
            <a:chOff x="2351314" y="3871356"/>
            <a:chExt cx="6186923" cy="2801290"/>
          </a:xfrm>
        </p:grpSpPr>
        <p:grpSp>
          <p:nvGrpSpPr>
            <p:cNvPr id="50" name="Group 49"/>
            <p:cNvGrpSpPr/>
            <p:nvPr/>
          </p:nvGrpSpPr>
          <p:grpSpPr>
            <a:xfrm>
              <a:off x="4613180" y="4779963"/>
              <a:ext cx="1143000" cy="1519236"/>
              <a:chOff x="4779434" y="4779964"/>
              <a:chExt cx="1143000" cy="1519236"/>
            </a:xfrm>
          </p:grpSpPr>
          <p:sp>
            <p:nvSpPr>
              <p:cNvPr id="110625" name="Rectangle 31"/>
              <p:cNvSpPr>
                <a:spLocks noChangeArrowheads="1"/>
              </p:cNvSpPr>
              <p:nvPr/>
            </p:nvSpPr>
            <p:spPr bwMode="auto">
              <a:xfrm>
                <a:off x="4842934" y="5080000"/>
                <a:ext cx="9144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1020B"/>
                    </a:solidFill>
                    <a:latin typeface="Arial"/>
                    <a:cs typeface="Arial"/>
                  </a:rPr>
                  <a:t>0: Q1</a:t>
                </a:r>
              </a:p>
            </p:txBody>
          </p:sp>
          <p:sp>
            <p:nvSpPr>
              <p:cNvPr id="110626" name="Rectangle 32"/>
              <p:cNvSpPr>
                <a:spLocks noChangeArrowheads="1"/>
              </p:cNvSpPr>
              <p:nvPr/>
            </p:nvSpPr>
            <p:spPr bwMode="auto">
              <a:xfrm>
                <a:off x="4842934" y="5384800"/>
                <a:ext cx="9144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Arial"/>
                    <a:cs typeface="Arial"/>
                  </a:rPr>
                  <a:t>1: Q2</a:t>
                </a:r>
              </a:p>
            </p:txBody>
          </p:sp>
          <p:sp>
            <p:nvSpPr>
              <p:cNvPr id="110627" name="Rectangle 33"/>
              <p:cNvSpPr>
                <a:spLocks noChangeArrowheads="1"/>
              </p:cNvSpPr>
              <p:nvPr/>
            </p:nvSpPr>
            <p:spPr bwMode="auto">
              <a:xfrm>
                <a:off x="4842934" y="5689600"/>
                <a:ext cx="9144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Arial"/>
                    <a:cs typeface="Arial"/>
                  </a:rPr>
                  <a:t>2: Q3</a:t>
                </a:r>
              </a:p>
            </p:txBody>
          </p:sp>
          <p:sp>
            <p:nvSpPr>
              <p:cNvPr id="110628" name="Rectangle 34"/>
              <p:cNvSpPr>
                <a:spLocks noChangeArrowheads="1"/>
              </p:cNvSpPr>
              <p:nvPr/>
            </p:nvSpPr>
            <p:spPr bwMode="auto">
              <a:xfrm>
                <a:off x="4842934" y="5994400"/>
                <a:ext cx="914400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Arial"/>
                    <a:cs typeface="Arial"/>
                  </a:rPr>
                  <a:t>3: Q4</a:t>
                </a:r>
              </a:p>
            </p:txBody>
          </p:sp>
          <p:sp>
            <p:nvSpPr>
              <p:cNvPr id="110630" name="Text Box 36"/>
              <p:cNvSpPr txBox="1">
                <a:spLocks noChangeArrowheads="1"/>
              </p:cNvSpPr>
              <p:nvPr/>
            </p:nvSpPr>
            <p:spPr bwMode="auto">
              <a:xfrm>
                <a:off x="4779434" y="4779964"/>
                <a:ext cx="11430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01020B"/>
                    </a:solidFill>
                    <a:latin typeface="Arial"/>
                    <a:cs typeface="Arial"/>
                  </a:rPr>
                  <a:t>Dictionary</a:t>
                </a:r>
              </a:p>
            </p:txBody>
          </p:sp>
        </p:grp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2351314" y="3871356"/>
              <a:ext cx="2185060" cy="1579415"/>
            </a:xfrm>
            <a:prstGeom prst="line">
              <a:avLst/>
            </a:prstGeom>
            <a:noFill/>
            <a:ln w="88900">
              <a:solidFill>
                <a:srgbClr val="01020B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Arial"/>
                <a:cs typeface="Arial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938014" y="5749316"/>
              <a:ext cx="2600223" cy="923330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1020B"/>
                  </a:solidFill>
                  <a:latin typeface="+mj-lt"/>
                </a:rPr>
                <a:t>For each </a:t>
              </a:r>
              <a:r>
                <a:rPr lang="en-US" sz="1800" u="sng" dirty="0" smtClean="0">
                  <a:solidFill>
                    <a:srgbClr val="01020B"/>
                  </a:solidFill>
                  <a:latin typeface="+mj-lt"/>
                </a:rPr>
                <a:t>unique</a:t>
              </a:r>
              <a:r>
                <a:rPr lang="en-US" sz="1800" dirty="0" smtClean="0">
                  <a:solidFill>
                    <a:srgbClr val="01020B"/>
                  </a:solidFill>
                  <a:latin typeface="+mj-lt"/>
                </a:rPr>
                <a:t> value in the column create a dictionary entry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361562" y="668867"/>
            <a:ext cx="6297408" cy="3717202"/>
            <a:chOff x="2361562" y="668867"/>
            <a:chExt cx="6297408" cy="3717202"/>
          </a:xfrm>
        </p:grpSpPr>
        <p:sp>
          <p:nvSpPr>
            <p:cNvPr id="62" name="TextBox 61"/>
            <p:cNvSpPr txBox="1"/>
            <p:nvPr/>
          </p:nvSpPr>
          <p:spPr>
            <a:xfrm>
              <a:off x="6058747" y="1298050"/>
              <a:ext cx="2600223" cy="1200329"/>
            </a:xfrm>
            <a:prstGeom prst="rect">
              <a:avLst/>
            </a:prstGeom>
            <a:solidFill>
              <a:srgbClr val="FFFF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1020B"/>
                  </a:solidFill>
                  <a:latin typeface="+mj-lt"/>
                </a:rPr>
                <a:t>Since only 4 possible values can actually be encoded, need only 2 bits per value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2361562" y="668867"/>
              <a:ext cx="3412705" cy="3717202"/>
              <a:chOff x="2361562" y="668867"/>
              <a:chExt cx="3412705" cy="3717202"/>
            </a:xfrm>
          </p:grpSpPr>
          <p:sp>
            <p:nvSpPr>
              <p:cNvPr id="110609" name="Line 15"/>
              <p:cNvSpPr>
                <a:spLocks noChangeShapeType="1"/>
              </p:cNvSpPr>
              <p:nvPr/>
            </p:nvSpPr>
            <p:spPr bwMode="auto">
              <a:xfrm>
                <a:off x="2363190" y="3170711"/>
                <a:ext cx="2695698" cy="11875"/>
              </a:xfrm>
              <a:prstGeom prst="line">
                <a:avLst/>
              </a:prstGeom>
              <a:noFill/>
              <a:ln w="88900">
                <a:solidFill>
                  <a:srgbClr val="01020B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Arial"/>
                  <a:cs typeface="Arial"/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4859867" y="668867"/>
                <a:ext cx="914400" cy="3717202"/>
                <a:chOff x="5037668" y="668867"/>
                <a:chExt cx="914400" cy="3717202"/>
              </a:xfrm>
              <a:solidFill>
                <a:schemeClr val="tx2">
                  <a:lumMod val="40000"/>
                  <a:lumOff val="60000"/>
                </a:schemeClr>
              </a:solidFill>
            </p:grpSpPr>
            <p:sp>
              <p:nvSpPr>
                <p:cNvPr id="11062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037668" y="668867"/>
                  <a:ext cx="9144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  <a:t>Quarter </a:t>
                  </a:r>
                  <a:br>
                    <a:rPr lang="en-US" sz="1600" b="1" dirty="0" smtClean="0">
                      <a:solidFill>
                        <a:srgbClr val="01020B"/>
                      </a:solidFill>
                      <a:latin typeface="Arial"/>
                      <a:cs typeface="Arial"/>
                    </a:rPr>
                  </a:br>
                  <a:endParaRPr lang="en-US" sz="1600" b="1" dirty="0">
                    <a:solidFill>
                      <a:srgbClr val="01020B"/>
                    </a:solidFill>
                    <a:latin typeface="Arial"/>
                    <a:cs typeface="Arial"/>
                  </a:endParaRPr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>
                  <a:off x="5332308" y="1126065"/>
                  <a:ext cx="274318" cy="3260004"/>
                  <a:chOff x="6256865" y="1439332"/>
                  <a:chExt cx="274318" cy="3260004"/>
                </a:xfrm>
                <a:grpFill/>
              </p:grpSpPr>
              <p:sp>
                <p:nvSpPr>
                  <p:cNvPr id="11061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1439332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0</a:t>
                    </a:r>
                  </a:p>
                </p:txBody>
              </p:sp>
              <p:sp>
                <p:nvSpPr>
                  <p:cNvPr id="11061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1710266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1</a:t>
                    </a:r>
                  </a:p>
                </p:txBody>
              </p:sp>
              <p:sp>
                <p:nvSpPr>
                  <p:cNvPr id="11061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1989666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3</a:t>
                    </a:r>
                  </a:p>
                </p:txBody>
              </p:sp>
              <p:sp>
                <p:nvSpPr>
                  <p:cNvPr id="11061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2269065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 dirty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0</a:t>
                    </a:r>
                  </a:p>
                </p:txBody>
              </p:sp>
              <p:sp>
                <p:nvSpPr>
                  <p:cNvPr id="110615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2539999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2</a:t>
                    </a:r>
                  </a:p>
                </p:txBody>
              </p:sp>
              <p:sp>
                <p:nvSpPr>
                  <p:cNvPr id="11061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2802465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0</a:t>
                    </a:r>
                  </a:p>
                </p:txBody>
              </p:sp>
              <p:sp>
                <p:nvSpPr>
                  <p:cNvPr id="11061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3081865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0</a:t>
                    </a:r>
                  </a:p>
                </p:txBody>
              </p:sp>
              <p:sp>
                <p:nvSpPr>
                  <p:cNvPr id="11061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3619500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1</a:t>
                    </a:r>
                  </a:p>
                </p:txBody>
              </p:sp>
              <p:sp>
                <p:nvSpPr>
                  <p:cNvPr id="11061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3890433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3</a:t>
                    </a:r>
                  </a:p>
                </p:txBody>
              </p:sp>
              <p:sp>
                <p:nvSpPr>
                  <p:cNvPr id="110620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4161367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2</a:t>
                    </a:r>
                  </a:p>
                </p:txBody>
              </p:sp>
              <p:sp>
                <p:nvSpPr>
                  <p:cNvPr id="110621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4428066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 dirty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2</a:t>
                    </a:r>
                  </a:p>
                </p:txBody>
              </p:sp>
              <p:sp>
                <p:nvSpPr>
                  <p:cNvPr id="110624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6256865" y="3348565"/>
                    <a:ext cx="274318" cy="271270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600" b="1" dirty="0">
                        <a:solidFill>
                          <a:srgbClr val="01020B"/>
                        </a:solidFill>
                        <a:latin typeface="Arial"/>
                        <a:cs typeface="Arial"/>
                      </a:rPr>
                      <a:t>0</a:t>
                    </a:r>
                  </a:p>
                </p:txBody>
              </p:sp>
            </p:grpSp>
          </p:grpSp>
          <p:sp>
            <p:nvSpPr>
              <p:cNvPr id="60" name="TextBox 59"/>
              <p:cNvSpPr txBox="1"/>
              <p:nvPr/>
            </p:nvSpPr>
            <p:spPr>
              <a:xfrm>
                <a:off x="2361562" y="2315369"/>
                <a:ext cx="2600223" cy="646331"/>
              </a:xfrm>
              <a:prstGeom prst="rect">
                <a:avLst/>
              </a:prstGeom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01020B"/>
                    </a:solidFill>
                    <a:latin typeface="+mj-lt"/>
                  </a:rPr>
                  <a:t>Then, use dictionary to encode column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3609" y="368408"/>
            <a:ext cx="7772400" cy="1143000"/>
          </a:xfrm>
        </p:spPr>
        <p:txBody>
          <a:bodyPr/>
          <a:lstStyle/>
          <a:p>
            <a:r>
              <a:rPr lang="en-US" dirty="0" smtClean="0"/>
              <a:t>Row Store Compression</a:t>
            </a:r>
            <a:endParaRPr lang="en-US" dirty="0"/>
          </a:p>
        </p:txBody>
      </p:sp>
      <p:sp>
        <p:nvSpPr>
          <p:cNvPr id="236575" name="Line 31"/>
          <p:cNvSpPr>
            <a:spLocks noChangeShapeType="1"/>
          </p:cNvSpPr>
          <p:nvPr/>
        </p:nvSpPr>
        <p:spPr bwMode="auto">
          <a:xfrm>
            <a:off x="2788279" y="3448132"/>
            <a:ext cx="3743149" cy="280720"/>
          </a:xfrm>
          <a:prstGeom prst="line">
            <a:avLst/>
          </a:prstGeom>
          <a:noFill/>
          <a:ln w="88900">
            <a:solidFill>
              <a:srgbClr val="01020B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5469467" y="160714"/>
            <a:ext cx="3471333" cy="3057308"/>
            <a:chOff x="5291667" y="209814"/>
            <a:chExt cx="3471333" cy="305730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4" name="TextBox 83"/>
            <p:cNvSpPr txBox="1"/>
            <p:nvPr/>
          </p:nvSpPr>
          <p:spPr>
            <a:xfrm>
              <a:off x="5291667" y="220134"/>
              <a:ext cx="3471333" cy="30469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  <a:p>
              <a:r>
                <a:rPr lang="en-US" sz="1600" dirty="0" smtClean="0">
                  <a:solidFill>
                    <a:srgbClr val="01020B"/>
                  </a:solidFill>
                  <a:latin typeface="+mj-lt"/>
                </a:rPr>
                <a:t>Compressed </a:t>
              </a:r>
              <a:br>
                <a:rPr lang="en-US" sz="1600" dirty="0" smtClean="0">
                  <a:solidFill>
                    <a:srgbClr val="01020B"/>
                  </a:solidFill>
                  <a:latin typeface="+mj-lt"/>
                </a:rPr>
              </a:br>
              <a:r>
                <a:rPr lang="en-US" sz="1600" dirty="0" smtClean="0">
                  <a:solidFill>
                    <a:srgbClr val="01020B"/>
                  </a:solidFill>
                  <a:latin typeface="+mj-lt"/>
                </a:rPr>
                <a:t>Column</a:t>
              </a:r>
            </a:p>
            <a:p>
              <a:r>
                <a:rPr lang="en-US" sz="1600" dirty="0" smtClean="0">
                  <a:solidFill>
                    <a:srgbClr val="01020B"/>
                  </a:solidFill>
                  <a:latin typeface="+mj-lt"/>
                </a:rPr>
                <a:t>Store (RLE)</a:t>
              </a:r>
            </a:p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  <a:p>
              <a:endParaRPr lang="en-US" sz="1600" dirty="0" smtClean="0">
                <a:solidFill>
                  <a:srgbClr val="01020B"/>
                </a:solidFill>
                <a:latin typeface="+mj-lt"/>
              </a:endParaRPr>
            </a:p>
          </p:txBody>
        </p:sp>
        <p:sp>
          <p:nvSpPr>
            <p:cNvPr id="236581" name="Text Box 37"/>
            <p:cNvSpPr txBox="1">
              <a:spLocks noChangeArrowheads="1"/>
            </p:cNvSpPr>
            <p:nvPr/>
          </p:nvSpPr>
          <p:spPr bwMode="auto">
            <a:xfrm>
              <a:off x="6485468" y="223983"/>
              <a:ext cx="685797" cy="187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Quarter</a:t>
              </a:r>
            </a:p>
          </p:txBody>
        </p:sp>
        <p:grpSp>
          <p:nvGrpSpPr>
            <p:cNvPr id="75" name="Group 74"/>
            <p:cNvGrpSpPr>
              <a:grpSpLocks/>
            </p:cNvGrpSpPr>
            <p:nvPr/>
          </p:nvGrpSpPr>
          <p:grpSpPr>
            <a:xfrm>
              <a:off x="6180667" y="455069"/>
              <a:ext cx="1179576" cy="873543"/>
              <a:chOff x="4419600" y="2392363"/>
              <a:chExt cx="1828800" cy="1828800"/>
            </a:xfrm>
          </p:grpSpPr>
          <p:sp>
            <p:nvSpPr>
              <p:cNvPr id="236576" name="Rectangle 32"/>
              <p:cNvSpPr>
                <a:spLocks noChangeArrowheads="1"/>
              </p:cNvSpPr>
              <p:nvPr/>
            </p:nvSpPr>
            <p:spPr bwMode="auto">
              <a:xfrm>
                <a:off x="4419600" y="2392363"/>
                <a:ext cx="1828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2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(Q1, 1, 300)</a:t>
                </a:r>
              </a:p>
            </p:txBody>
          </p:sp>
          <p:sp>
            <p:nvSpPr>
              <p:cNvPr id="236582" name="Rectangle 38"/>
              <p:cNvSpPr>
                <a:spLocks noChangeArrowheads="1"/>
              </p:cNvSpPr>
              <p:nvPr/>
            </p:nvSpPr>
            <p:spPr bwMode="auto">
              <a:xfrm>
                <a:off x="4419600" y="2849563"/>
                <a:ext cx="1828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2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(Q2, 301, 350)</a:t>
                </a:r>
              </a:p>
            </p:txBody>
          </p:sp>
          <p:sp>
            <p:nvSpPr>
              <p:cNvPr id="236583" name="Rectangle 39"/>
              <p:cNvSpPr>
                <a:spLocks noChangeArrowheads="1"/>
              </p:cNvSpPr>
              <p:nvPr/>
            </p:nvSpPr>
            <p:spPr bwMode="auto">
              <a:xfrm>
                <a:off x="4419600" y="3306763"/>
                <a:ext cx="1828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2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(Q3, 651, 500)</a:t>
                </a:r>
              </a:p>
            </p:txBody>
          </p:sp>
          <p:sp>
            <p:nvSpPr>
              <p:cNvPr id="236584" name="Rectangle 40"/>
              <p:cNvSpPr>
                <a:spLocks noChangeArrowheads="1"/>
              </p:cNvSpPr>
              <p:nvPr/>
            </p:nvSpPr>
            <p:spPr bwMode="auto">
              <a:xfrm>
                <a:off x="4419600" y="3763963"/>
                <a:ext cx="1828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2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(Q4, 1151, 600)</a:t>
                </a:r>
              </a:p>
            </p:txBody>
          </p:sp>
        </p:grpSp>
        <p:sp>
          <p:nvSpPr>
            <p:cNvPr id="236578" name="Text Box 34"/>
            <p:cNvSpPr txBox="1">
              <a:spLocks noChangeArrowheads="1"/>
            </p:cNvSpPr>
            <p:nvPr/>
          </p:nvSpPr>
          <p:spPr bwMode="auto">
            <a:xfrm>
              <a:off x="7761452" y="754469"/>
              <a:ext cx="212756" cy="162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236579" name="Text Box 35"/>
            <p:cNvSpPr txBox="1">
              <a:spLocks noChangeArrowheads="1"/>
            </p:cNvSpPr>
            <p:nvPr/>
          </p:nvSpPr>
          <p:spPr bwMode="auto">
            <a:xfrm>
              <a:off x="7722053" y="1303251"/>
              <a:ext cx="291555" cy="162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236580" name="Text Box 36"/>
            <p:cNvSpPr txBox="1">
              <a:spLocks noChangeArrowheads="1"/>
            </p:cNvSpPr>
            <p:nvPr/>
          </p:nvSpPr>
          <p:spPr bwMode="auto">
            <a:xfrm>
              <a:off x="7440742" y="209814"/>
              <a:ext cx="7800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ProdID</a:t>
              </a:r>
              <a:endParaRPr lang="en-US" sz="1400" b="1" dirty="0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76" name="Group 75"/>
            <p:cNvGrpSpPr>
              <a:grpSpLocks noChangeAspect="1"/>
            </p:cNvGrpSpPr>
            <p:nvPr/>
          </p:nvGrpSpPr>
          <p:grpSpPr>
            <a:xfrm>
              <a:off x="7421043" y="458541"/>
              <a:ext cx="859535" cy="376629"/>
              <a:chOff x="6553202" y="2392363"/>
              <a:chExt cx="1319347" cy="609600"/>
            </a:xfrm>
          </p:grpSpPr>
          <p:sp>
            <p:nvSpPr>
              <p:cNvPr id="236577" name="Rectangle 33"/>
              <p:cNvSpPr>
                <a:spLocks noChangeArrowheads="1"/>
              </p:cNvSpPr>
              <p:nvPr/>
            </p:nvSpPr>
            <p:spPr bwMode="auto">
              <a:xfrm>
                <a:off x="6553202" y="2392363"/>
                <a:ext cx="1319347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(1, 1, 5)</a:t>
                </a:r>
              </a:p>
            </p:txBody>
          </p:sp>
          <p:sp>
            <p:nvSpPr>
              <p:cNvPr id="236585" name="Rectangle 41"/>
              <p:cNvSpPr>
                <a:spLocks noChangeArrowheads="1"/>
              </p:cNvSpPr>
              <p:nvPr/>
            </p:nvSpPr>
            <p:spPr bwMode="auto">
              <a:xfrm>
                <a:off x="6553202" y="2697163"/>
                <a:ext cx="1319347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(2, 6, 2)</a:t>
                </a:r>
              </a:p>
            </p:txBody>
          </p:sp>
        </p:grpSp>
        <p:grpSp>
          <p:nvGrpSpPr>
            <p:cNvPr id="77" name="Group 76"/>
            <p:cNvGrpSpPr>
              <a:grpSpLocks noChangeAspect="1"/>
            </p:cNvGrpSpPr>
            <p:nvPr/>
          </p:nvGrpSpPr>
          <p:grpSpPr>
            <a:xfrm>
              <a:off x="7421043" y="1011527"/>
              <a:ext cx="859535" cy="376629"/>
              <a:chOff x="6553202" y="3535363"/>
              <a:chExt cx="1319347" cy="609600"/>
            </a:xfrm>
          </p:grpSpPr>
          <p:sp>
            <p:nvSpPr>
              <p:cNvPr id="236586" name="Rectangle 42"/>
              <p:cNvSpPr>
                <a:spLocks noChangeArrowheads="1"/>
              </p:cNvSpPr>
              <p:nvPr/>
            </p:nvSpPr>
            <p:spPr bwMode="auto">
              <a:xfrm>
                <a:off x="6553202" y="3535363"/>
                <a:ext cx="1319347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(1, 301, 3)</a:t>
                </a:r>
              </a:p>
            </p:txBody>
          </p:sp>
          <p:sp>
            <p:nvSpPr>
              <p:cNvPr id="236587" name="Rectangle 43"/>
              <p:cNvSpPr>
                <a:spLocks noChangeArrowheads="1"/>
              </p:cNvSpPr>
              <p:nvPr/>
            </p:nvSpPr>
            <p:spPr bwMode="auto">
              <a:xfrm>
                <a:off x="6553202" y="3840163"/>
                <a:ext cx="1319347" cy="304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(2, 304, 1)</a:t>
                </a: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8339707" y="457190"/>
              <a:ext cx="321701" cy="2551176"/>
              <a:chOff x="8170367" y="914408"/>
              <a:chExt cx="321701" cy="2551176"/>
            </a:xfrm>
          </p:grpSpPr>
          <p:grpSp>
            <p:nvGrpSpPr>
              <p:cNvPr id="78" name="Group 77"/>
              <p:cNvGrpSpPr>
                <a:grpSpLocks noChangeAspect="1"/>
              </p:cNvGrpSpPr>
              <p:nvPr/>
            </p:nvGrpSpPr>
            <p:grpSpPr>
              <a:xfrm>
                <a:off x="8170367" y="914408"/>
                <a:ext cx="223340" cy="2551176"/>
                <a:chOff x="8229600" y="2362200"/>
                <a:chExt cx="381000" cy="3657600"/>
              </a:xfrm>
            </p:grpSpPr>
            <p:sp>
              <p:nvSpPr>
                <p:cNvPr id="236602" name="Rectangle 58"/>
                <p:cNvSpPr>
                  <a:spLocks noChangeArrowheads="1"/>
                </p:cNvSpPr>
                <p:nvPr/>
              </p:nvSpPr>
              <p:spPr bwMode="auto">
                <a:xfrm>
                  <a:off x="8229600" y="23622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236603" name="Rectangle 59"/>
                <p:cNvSpPr>
                  <a:spLocks noChangeArrowheads="1"/>
                </p:cNvSpPr>
                <p:nvPr/>
              </p:nvSpPr>
              <p:spPr bwMode="auto">
                <a:xfrm>
                  <a:off x="8229600" y="26670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7</a:t>
                  </a:r>
                </a:p>
              </p:txBody>
            </p:sp>
            <p:sp>
              <p:nvSpPr>
                <p:cNvPr id="236604" name="Rectangle 60"/>
                <p:cNvSpPr>
                  <a:spLocks noChangeArrowheads="1"/>
                </p:cNvSpPr>
                <p:nvPr/>
              </p:nvSpPr>
              <p:spPr bwMode="auto">
                <a:xfrm>
                  <a:off x="8229600" y="29718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36605" name="Rectangle 61"/>
                <p:cNvSpPr>
                  <a:spLocks noChangeArrowheads="1"/>
                </p:cNvSpPr>
                <p:nvPr/>
              </p:nvSpPr>
              <p:spPr bwMode="auto">
                <a:xfrm>
                  <a:off x="8229600" y="32766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9</a:t>
                  </a:r>
                </a:p>
              </p:txBody>
            </p:sp>
            <p:sp>
              <p:nvSpPr>
                <p:cNvPr id="236606" name="Rectangle 62"/>
                <p:cNvSpPr>
                  <a:spLocks noChangeArrowheads="1"/>
                </p:cNvSpPr>
                <p:nvPr/>
              </p:nvSpPr>
              <p:spPr bwMode="auto">
                <a:xfrm>
                  <a:off x="8229600" y="35814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6</a:t>
                  </a:r>
                </a:p>
              </p:txBody>
            </p:sp>
            <p:sp>
              <p:nvSpPr>
                <p:cNvPr id="236607" name="Rectangle 63"/>
                <p:cNvSpPr>
                  <a:spLocks noChangeArrowheads="1"/>
                </p:cNvSpPr>
                <p:nvPr/>
              </p:nvSpPr>
              <p:spPr bwMode="auto">
                <a:xfrm>
                  <a:off x="8229600" y="38862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236608" name="Rectangle 64"/>
                <p:cNvSpPr>
                  <a:spLocks noChangeArrowheads="1"/>
                </p:cNvSpPr>
                <p:nvPr/>
              </p:nvSpPr>
              <p:spPr bwMode="auto">
                <a:xfrm>
                  <a:off x="8229600" y="41910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236609" name="Rectangle 65"/>
                <p:cNvSpPr>
                  <a:spLocks noChangeArrowheads="1"/>
                </p:cNvSpPr>
                <p:nvPr/>
              </p:nvSpPr>
              <p:spPr bwMode="auto">
                <a:xfrm>
                  <a:off x="8229600" y="48006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236610" name="Rectangle 66"/>
                <p:cNvSpPr>
                  <a:spLocks noChangeArrowheads="1"/>
                </p:cNvSpPr>
                <p:nvPr/>
              </p:nvSpPr>
              <p:spPr bwMode="auto">
                <a:xfrm>
                  <a:off x="8229600" y="51054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236611" name="Rectangle 67"/>
                <p:cNvSpPr>
                  <a:spLocks noChangeArrowheads="1"/>
                </p:cNvSpPr>
                <p:nvPr/>
              </p:nvSpPr>
              <p:spPr bwMode="auto">
                <a:xfrm>
                  <a:off x="8229600" y="54102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36612" name="Rectangle 68"/>
                <p:cNvSpPr>
                  <a:spLocks noChangeArrowheads="1"/>
                </p:cNvSpPr>
                <p:nvPr/>
              </p:nvSpPr>
              <p:spPr bwMode="auto">
                <a:xfrm>
                  <a:off x="8229600" y="5715000"/>
                  <a:ext cx="381000" cy="3048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2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4</a:t>
                  </a:r>
                </a:p>
              </p:txBody>
            </p:sp>
          </p:grpSp>
          <p:sp>
            <p:nvSpPr>
              <p:cNvPr id="236613" name="Text Box 69"/>
              <p:cNvSpPr txBox="1">
                <a:spLocks noChangeArrowheads="1"/>
              </p:cNvSpPr>
              <p:nvPr/>
            </p:nvSpPr>
            <p:spPr bwMode="auto">
              <a:xfrm>
                <a:off x="8221135" y="2387599"/>
                <a:ext cx="270933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…</a:t>
                </a:r>
              </a:p>
            </p:txBody>
          </p:sp>
        </p:grpSp>
        <p:sp>
          <p:nvSpPr>
            <p:cNvPr id="236615" name="Text Box 71"/>
            <p:cNvSpPr txBox="1">
              <a:spLocks noChangeArrowheads="1"/>
            </p:cNvSpPr>
            <p:nvPr/>
          </p:nvSpPr>
          <p:spPr bwMode="auto">
            <a:xfrm>
              <a:off x="8229606" y="209814"/>
              <a:ext cx="48260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Price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02210" y="2082803"/>
            <a:ext cx="2065469" cy="3476772"/>
            <a:chOff x="702210" y="2082803"/>
            <a:chExt cx="2065469" cy="3476772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137" name="Group 136"/>
            <p:cNvGrpSpPr>
              <a:grpSpLocks noChangeAspect="1"/>
            </p:cNvGrpSpPr>
            <p:nvPr/>
          </p:nvGrpSpPr>
          <p:grpSpPr>
            <a:xfrm>
              <a:off x="805366" y="2387607"/>
              <a:ext cx="1962313" cy="3171968"/>
              <a:chOff x="805332" y="2387599"/>
              <a:chExt cx="2386596" cy="3857784"/>
            </a:xfrm>
            <a:grpFill/>
          </p:grpSpPr>
          <p:grpSp>
            <p:nvGrpSpPr>
              <p:cNvPr id="91" name="Group 71"/>
              <p:cNvGrpSpPr/>
              <p:nvPr/>
            </p:nvGrpSpPr>
            <p:grpSpPr>
              <a:xfrm>
                <a:off x="805332" y="2387599"/>
                <a:ext cx="710201" cy="3857784"/>
                <a:chOff x="609599" y="2362200"/>
                <a:chExt cx="454150" cy="3857784"/>
              </a:xfrm>
              <a:grpFill/>
            </p:grpSpPr>
            <p:sp>
              <p:nvSpPr>
                <p:cNvPr id="124" name="Rectangle 3"/>
                <p:cNvSpPr>
                  <a:spLocks noChangeArrowheads="1"/>
                </p:cNvSpPr>
                <p:nvPr/>
              </p:nvSpPr>
              <p:spPr bwMode="auto">
                <a:xfrm>
                  <a:off x="609599" y="2362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25" name="Rectangle 4"/>
                <p:cNvSpPr>
                  <a:spLocks noChangeArrowheads="1"/>
                </p:cNvSpPr>
                <p:nvPr/>
              </p:nvSpPr>
              <p:spPr bwMode="auto">
                <a:xfrm>
                  <a:off x="609599" y="2667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26" name="Rectangle 5"/>
                <p:cNvSpPr>
                  <a:spLocks noChangeArrowheads="1"/>
                </p:cNvSpPr>
                <p:nvPr/>
              </p:nvSpPr>
              <p:spPr bwMode="auto">
                <a:xfrm>
                  <a:off x="609599" y="29718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27" name="Rectangle 6"/>
                <p:cNvSpPr>
                  <a:spLocks noChangeArrowheads="1"/>
                </p:cNvSpPr>
                <p:nvPr/>
              </p:nvSpPr>
              <p:spPr bwMode="auto">
                <a:xfrm>
                  <a:off x="609599" y="3276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28" name="Rectangle 7"/>
                <p:cNvSpPr>
                  <a:spLocks noChangeArrowheads="1"/>
                </p:cNvSpPr>
                <p:nvPr/>
              </p:nvSpPr>
              <p:spPr bwMode="auto">
                <a:xfrm>
                  <a:off x="609599" y="3581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29" name="Rectangle 8"/>
                <p:cNvSpPr>
                  <a:spLocks noChangeArrowheads="1"/>
                </p:cNvSpPr>
                <p:nvPr/>
              </p:nvSpPr>
              <p:spPr bwMode="auto">
                <a:xfrm>
                  <a:off x="609599" y="3886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30" name="Rectangle 9"/>
                <p:cNvSpPr>
                  <a:spLocks noChangeArrowheads="1"/>
                </p:cNvSpPr>
                <p:nvPr/>
              </p:nvSpPr>
              <p:spPr bwMode="auto">
                <a:xfrm>
                  <a:off x="609599" y="4191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Q1</a:t>
                  </a:r>
                </a:p>
              </p:txBody>
            </p:sp>
            <p:sp>
              <p:nvSpPr>
                <p:cNvPr id="131" name="Rectangle 10"/>
                <p:cNvSpPr>
                  <a:spLocks noChangeArrowheads="1"/>
                </p:cNvSpPr>
                <p:nvPr/>
              </p:nvSpPr>
              <p:spPr bwMode="auto">
                <a:xfrm>
                  <a:off x="609599" y="4800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132" name="Rectangle 11"/>
                <p:cNvSpPr>
                  <a:spLocks noChangeArrowheads="1"/>
                </p:cNvSpPr>
                <p:nvPr/>
              </p:nvSpPr>
              <p:spPr bwMode="auto">
                <a:xfrm>
                  <a:off x="609599" y="5105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133" name="Rectangle 12"/>
                <p:cNvSpPr>
                  <a:spLocks noChangeArrowheads="1"/>
                </p:cNvSpPr>
                <p:nvPr/>
              </p:nvSpPr>
              <p:spPr bwMode="auto">
                <a:xfrm>
                  <a:off x="609599" y="5410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134" name="Rectangle 13"/>
                <p:cNvSpPr>
                  <a:spLocks noChangeArrowheads="1"/>
                </p:cNvSpPr>
                <p:nvPr/>
              </p:nvSpPr>
              <p:spPr bwMode="auto">
                <a:xfrm>
                  <a:off x="609599" y="5715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Q2</a:t>
                  </a:r>
                </a:p>
              </p:txBody>
            </p:sp>
            <p:sp>
              <p:nvSpPr>
                <p:cNvPr id="13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85800" y="4449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13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85800" y="5973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grpSp>
            <p:nvGrpSpPr>
              <p:cNvPr id="92" name="Group 72"/>
              <p:cNvGrpSpPr/>
              <p:nvPr/>
            </p:nvGrpSpPr>
            <p:grpSpPr>
              <a:xfrm>
                <a:off x="1507067" y="2387599"/>
                <a:ext cx="846667" cy="3857784"/>
                <a:chOff x="1676400" y="2362200"/>
                <a:chExt cx="381000" cy="3857784"/>
              </a:xfrm>
              <a:grpFill/>
            </p:grpSpPr>
            <p:sp>
              <p:nvSpPr>
                <p:cNvPr id="111" name="Rectangle 16"/>
                <p:cNvSpPr>
                  <a:spLocks noChangeArrowheads="1"/>
                </p:cNvSpPr>
                <p:nvPr/>
              </p:nvSpPr>
              <p:spPr bwMode="auto">
                <a:xfrm>
                  <a:off x="1676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12" name="Rectangle 17"/>
                <p:cNvSpPr>
                  <a:spLocks noChangeArrowheads="1"/>
                </p:cNvSpPr>
                <p:nvPr/>
              </p:nvSpPr>
              <p:spPr bwMode="auto">
                <a:xfrm>
                  <a:off x="1676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13" name="Rectangle 18"/>
                <p:cNvSpPr>
                  <a:spLocks noChangeArrowheads="1"/>
                </p:cNvSpPr>
                <p:nvPr/>
              </p:nvSpPr>
              <p:spPr bwMode="auto">
                <a:xfrm>
                  <a:off x="1676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14" name="Rectangle 19"/>
                <p:cNvSpPr>
                  <a:spLocks noChangeArrowheads="1"/>
                </p:cNvSpPr>
                <p:nvPr/>
              </p:nvSpPr>
              <p:spPr bwMode="auto">
                <a:xfrm>
                  <a:off x="1676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15" name="Rectangle 20"/>
                <p:cNvSpPr>
                  <a:spLocks noChangeArrowheads="1"/>
                </p:cNvSpPr>
                <p:nvPr/>
              </p:nvSpPr>
              <p:spPr bwMode="auto">
                <a:xfrm>
                  <a:off x="1676400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16" name="Rectangle 21"/>
                <p:cNvSpPr>
                  <a:spLocks noChangeArrowheads="1"/>
                </p:cNvSpPr>
                <p:nvPr/>
              </p:nvSpPr>
              <p:spPr bwMode="auto">
                <a:xfrm>
                  <a:off x="1676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17" name="Rectangle 22"/>
                <p:cNvSpPr>
                  <a:spLocks noChangeArrowheads="1"/>
                </p:cNvSpPr>
                <p:nvPr/>
              </p:nvSpPr>
              <p:spPr bwMode="auto">
                <a:xfrm>
                  <a:off x="1676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18" name="Rectangle 23"/>
                <p:cNvSpPr>
                  <a:spLocks noChangeArrowheads="1"/>
                </p:cNvSpPr>
                <p:nvPr/>
              </p:nvSpPr>
              <p:spPr bwMode="auto">
                <a:xfrm>
                  <a:off x="1676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19" name="Rectangle 24"/>
                <p:cNvSpPr>
                  <a:spLocks noChangeArrowheads="1"/>
                </p:cNvSpPr>
                <p:nvPr/>
              </p:nvSpPr>
              <p:spPr bwMode="auto">
                <a:xfrm>
                  <a:off x="1676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20" name="Rectangle 25"/>
                <p:cNvSpPr>
                  <a:spLocks noChangeArrowheads="1"/>
                </p:cNvSpPr>
                <p:nvPr/>
              </p:nvSpPr>
              <p:spPr bwMode="auto">
                <a:xfrm>
                  <a:off x="1676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21" name="Rectangle 26"/>
                <p:cNvSpPr>
                  <a:spLocks noChangeArrowheads="1"/>
                </p:cNvSpPr>
                <p:nvPr/>
              </p:nvSpPr>
              <p:spPr bwMode="auto">
                <a:xfrm>
                  <a:off x="1676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2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752600" y="4449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12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52600" y="5973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grpSp>
            <p:nvGrpSpPr>
              <p:cNvPr id="93" name="Group 73"/>
              <p:cNvGrpSpPr/>
              <p:nvPr/>
            </p:nvGrpSpPr>
            <p:grpSpPr>
              <a:xfrm>
                <a:off x="2353728" y="2387599"/>
                <a:ext cx="838200" cy="3857784"/>
                <a:chOff x="2819400" y="2362200"/>
                <a:chExt cx="381000" cy="3857784"/>
              </a:xfrm>
              <a:grpFill/>
            </p:grpSpPr>
            <p:sp>
              <p:nvSpPr>
                <p:cNvPr id="98" name="Rectangle 44"/>
                <p:cNvSpPr>
                  <a:spLocks noChangeArrowheads="1"/>
                </p:cNvSpPr>
                <p:nvPr/>
              </p:nvSpPr>
              <p:spPr bwMode="auto">
                <a:xfrm>
                  <a:off x="2819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99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9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7</a:t>
                  </a:r>
                </a:p>
              </p:txBody>
            </p:sp>
            <p:sp>
              <p:nvSpPr>
                <p:cNvPr id="100" name="Rectangle 46"/>
                <p:cNvSpPr>
                  <a:spLocks noChangeArrowheads="1"/>
                </p:cNvSpPr>
                <p:nvPr/>
              </p:nvSpPr>
              <p:spPr bwMode="auto">
                <a:xfrm>
                  <a:off x="2819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01" name="Rectangle 47"/>
                <p:cNvSpPr>
                  <a:spLocks noChangeArrowheads="1"/>
                </p:cNvSpPr>
                <p:nvPr/>
              </p:nvSpPr>
              <p:spPr bwMode="auto">
                <a:xfrm>
                  <a:off x="2819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9</a:t>
                  </a:r>
                </a:p>
              </p:txBody>
            </p:sp>
            <p:sp>
              <p:nvSpPr>
                <p:cNvPr id="102" name="Rectangle 48"/>
                <p:cNvSpPr>
                  <a:spLocks noChangeArrowheads="1"/>
                </p:cNvSpPr>
                <p:nvPr/>
              </p:nvSpPr>
              <p:spPr bwMode="auto">
                <a:xfrm>
                  <a:off x="2819400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6</a:t>
                  </a:r>
                </a:p>
              </p:txBody>
            </p:sp>
            <p:sp>
              <p:nvSpPr>
                <p:cNvPr id="103" name="Rectangle 49"/>
                <p:cNvSpPr>
                  <a:spLocks noChangeArrowheads="1"/>
                </p:cNvSpPr>
                <p:nvPr/>
              </p:nvSpPr>
              <p:spPr bwMode="auto">
                <a:xfrm>
                  <a:off x="2819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104" name="Rectangle 50"/>
                <p:cNvSpPr>
                  <a:spLocks noChangeArrowheads="1"/>
                </p:cNvSpPr>
                <p:nvPr/>
              </p:nvSpPr>
              <p:spPr bwMode="auto">
                <a:xfrm>
                  <a:off x="2819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105" name="Rectangle 51"/>
                <p:cNvSpPr>
                  <a:spLocks noChangeArrowheads="1"/>
                </p:cNvSpPr>
                <p:nvPr/>
              </p:nvSpPr>
              <p:spPr bwMode="auto">
                <a:xfrm>
                  <a:off x="2819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106" name="Rectangle 52"/>
                <p:cNvSpPr>
                  <a:spLocks noChangeArrowheads="1"/>
                </p:cNvSpPr>
                <p:nvPr/>
              </p:nvSpPr>
              <p:spPr bwMode="auto">
                <a:xfrm>
                  <a:off x="2819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107" name="Rectangle 53"/>
                <p:cNvSpPr>
                  <a:spLocks noChangeArrowheads="1"/>
                </p:cNvSpPr>
                <p:nvPr/>
              </p:nvSpPr>
              <p:spPr bwMode="auto">
                <a:xfrm>
                  <a:off x="2819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08" name="Rectangle 54"/>
                <p:cNvSpPr>
                  <a:spLocks noChangeArrowheads="1"/>
                </p:cNvSpPr>
                <p:nvPr/>
              </p:nvSpPr>
              <p:spPr bwMode="auto">
                <a:xfrm>
                  <a:off x="2819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4</a:t>
                  </a:r>
                </a:p>
              </p:txBody>
            </p:sp>
            <p:sp>
              <p:nvSpPr>
                <p:cNvPr id="10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895600" y="4449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11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895600" y="5973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</p:grpSp>
        <p:grpSp>
          <p:nvGrpSpPr>
            <p:cNvPr id="94" name="Group 81"/>
            <p:cNvGrpSpPr/>
            <p:nvPr/>
          </p:nvGrpSpPr>
          <p:grpSpPr>
            <a:xfrm>
              <a:off x="702210" y="2082803"/>
              <a:ext cx="2049458" cy="246221"/>
              <a:chOff x="549807" y="2032003"/>
              <a:chExt cx="2413527" cy="246221"/>
            </a:xfrm>
            <a:grpFill/>
          </p:grpSpPr>
          <p:sp>
            <p:nvSpPr>
              <p:cNvPr id="95" name="Text Box 29"/>
              <p:cNvSpPr txBox="1">
                <a:spLocks noChangeArrowheads="1"/>
              </p:cNvSpPr>
              <p:nvPr/>
            </p:nvSpPr>
            <p:spPr bwMode="auto">
              <a:xfrm>
                <a:off x="1456267" y="2032003"/>
                <a:ext cx="821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b="1" dirty="0" err="1" smtClean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ProdID</a:t>
                </a:r>
                <a:endPara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6" name="Text Box 30"/>
              <p:cNvSpPr txBox="1">
                <a:spLocks noChangeArrowheads="1"/>
              </p:cNvSpPr>
              <p:nvPr/>
            </p:nvSpPr>
            <p:spPr bwMode="auto">
              <a:xfrm>
                <a:off x="549807" y="2032003"/>
                <a:ext cx="87259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Quarter</a:t>
                </a:r>
              </a:p>
            </p:txBody>
          </p:sp>
          <p:sp>
            <p:nvSpPr>
              <p:cNvPr id="97" name="Text Box 57"/>
              <p:cNvSpPr txBox="1">
                <a:spLocks noChangeArrowheads="1"/>
              </p:cNvSpPr>
              <p:nvPr/>
            </p:nvSpPr>
            <p:spPr bwMode="auto">
              <a:xfrm>
                <a:off x="2345268" y="2032003"/>
                <a:ext cx="6180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Price</a:t>
                </a:r>
              </a:p>
            </p:txBody>
          </p:sp>
        </p:grpSp>
      </p:grpSp>
      <p:grpSp>
        <p:nvGrpSpPr>
          <p:cNvPr id="143" name="Group 142"/>
          <p:cNvGrpSpPr/>
          <p:nvPr/>
        </p:nvGrpSpPr>
        <p:grpSpPr>
          <a:xfrm>
            <a:off x="6476475" y="3276603"/>
            <a:ext cx="2065468" cy="3476772"/>
            <a:chOff x="702210" y="2082803"/>
            <a:chExt cx="2065468" cy="3476772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144" name="Group 136"/>
            <p:cNvGrpSpPr>
              <a:grpSpLocks noChangeAspect="1"/>
            </p:cNvGrpSpPr>
            <p:nvPr/>
          </p:nvGrpSpPr>
          <p:grpSpPr>
            <a:xfrm>
              <a:off x="805366" y="2387607"/>
              <a:ext cx="1962312" cy="3171968"/>
              <a:chOff x="805332" y="2387599"/>
              <a:chExt cx="2386597" cy="3857784"/>
            </a:xfrm>
            <a:grpFill/>
          </p:grpSpPr>
          <p:grpSp>
            <p:nvGrpSpPr>
              <p:cNvPr id="149" name="Group 71"/>
              <p:cNvGrpSpPr/>
              <p:nvPr/>
            </p:nvGrpSpPr>
            <p:grpSpPr>
              <a:xfrm>
                <a:off x="805332" y="2387599"/>
                <a:ext cx="710201" cy="3857784"/>
                <a:chOff x="609599" y="2362200"/>
                <a:chExt cx="454150" cy="3857784"/>
              </a:xfrm>
              <a:grpFill/>
            </p:grpSpPr>
            <p:sp>
              <p:nvSpPr>
                <p:cNvPr id="178" name="Rectangle 3"/>
                <p:cNvSpPr>
                  <a:spLocks noChangeArrowheads="1"/>
                </p:cNvSpPr>
                <p:nvPr/>
              </p:nvSpPr>
              <p:spPr bwMode="auto">
                <a:xfrm>
                  <a:off x="609599" y="2362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79" name="Rectangle 4"/>
                <p:cNvSpPr>
                  <a:spLocks noChangeArrowheads="1"/>
                </p:cNvSpPr>
                <p:nvPr/>
              </p:nvSpPr>
              <p:spPr bwMode="auto">
                <a:xfrm>
                  <a:off x="609599" y="2667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0" name="Rectangle 5"/>
                <p:cNvSpPr>
                  <a:spLocks noChangeArrowheads="1"/>
                </p:cNvSpPr>
                <p:nvPr/>
              </p:nvSpPr>
              <p:spPr bwMode="auto">
                <a:xfrm>
                  <a:off x="609599" y="29718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1" name="Rectangle 6"/>
                <p:cNvSpPr>
                  <a:spLocks noChangeArrowheads="1"/>
                </p:cNvSpPr>
                <p:nvPr/>
              </p:nvSpPr>
              <p:spPr bwMode="auto">
                <a:xfrm>
                  <a:off x="609599" y="3276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2" name="Rectangle 7"/>
                <p:cNvSpPr>
                  <a:spLocks noChangeArrowheads="1"/>
                </p:cNvSpPr>
                <p:nvPr/>
              </p:nvSpPr>
              <p:spPr bwMode="auto">
                <a:xfrm>
                  <a:off x="609599" y="3581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3" name="Rectangle 8"/>
                <p:cNvSpPr>
                  <a:spLocks noChangeArrowheads="1"/>
                </p:cNvSpPr>
                <p:nvPr/>
              </p:nvSpPr>
              <p:spPr bwMode="auto">
                <a:xfrm>
                  <a:off x="609599" y="3886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4" name="Rectangle 9"/>
                <p:cNvSpPr>
                  <a:spLocks noChangeArrowheads="1"/>
                </p:cNvSpPr>
                <p:nvPr/>
              </p:nvSpPr>
              <p:spPr bwMode="auto">
                <a:xfrm>
                  <a:off x="609599" y="4191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5" name="Rectangle 10"/>
                <p:cNvSpPr>
                  <a:spLocks noChangeArrowheads="1"/>
                </p:cNvSpPr>
                <p:nvPr/>
              </p:nvSpPr>
              <p:spPr bwMode="auto">
                <a:xfrm>
                  <a:off x="609599" y="48006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6" name="Rectangle 11"/>
                <p:cNvSpPr>
                  <a:spLocks noChangeArrowheads="1"/>
                </p:cNvSpPr>
                <p:nvPr/>
              </p:nvSpPr>
              <p:spPr bwMode="auto">
                <a:xfrm>
                  <a:off x="609599" y="51054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7" name="Rectangle 12"/>
                <p:cNvSpPr>
                  <a:spLocks noChangeArrowheads="1"/>
                </p:cNvSpPr>
                <p:nvPr/>
              </p:nvSpPr>
              <p:spPr bwMode="auto">
                <a:xfrm>
                  <a:off x="609599" y="54102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8" name="Rectangle 13"/>
                <p:cNvSpPr>
                  <a:spLocks noChangeArrowheads="1"/>
                </p:cNvSpPr>
                <p:nvPr/>
              </p:nvSpPr>
              <p:spPr bwMode="auto">
                <a:xfrm>
                  <a:off x="609599" y="5715000"/>
                  <a:ext cx="45415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  <a:endParaRPr lang="en-US" sz="1600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8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85800" y="4449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19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85800" y="5973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grpSp>
            <p:nvGrpSpPr>
              <p:cNvPr id="150" name="Group 72"/>
              <p:cNvGrpSpPr/>
              <p:nvPr/>
            </p:nvGrpSpPr>
            <p:grpSpPr>
              <a:xfrm>
                <a:off x="1507067" y="2387599"/>
                <a:ext cx="846667" cy="3857784"/>
                <a:chOff x="1676400" y="2362200"/>
                <a:chExt cx="381000" cy="3857784"/>
              </a:xfrm>
              <a:grpFill/>
            </p:grpSpPr>
            <p:sp>
              <p:nvSpPr>
                <p:cNvPr id="165" name="Rectangle 16"/>
                <p:cNvSpPr>
                  <a:spLocks noChangeArrowheads="1"/>
                </p:cNvSpPr>
                <p:nvPr/>
              </p:nvSpPr>
              <p:spPr bwMode="auto">
                <a:xfrm>
                  <a:off x="1676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66" name="Rectangle 17"/>
                <p:cNvSpPr>
                  <a:spLocks noChangeArrowheads="1"/>
                </p:cNvSpPr>
                <p:nvPr/>
              </p:nvSpPr>
              <p:spPr bwMode="auto">
                <a:xfrm>
                  <a:off x="1676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67" name="Rectangle 18"/>
                <p:cNvSpPr>
                  <a:spLocks noChangeArrowheads="1"/>
                </p:cNvSpPr>
                <p:nvPr/>
              </p:nvSpPr>
              <p:spPr bwMode="auto">
                <a:xfrm>
                  <a:off x="1676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68" name="Rectangle 19"/>
                <p:cNvSpPr>
                  <a:spLocks noChangeArrowheads="1"/>
                </p:cNvSpPr>
                <p:nvPr/>
              </p:nvSpPr>
              <p:spPr bwMode="auto">
                <a:xfrm>
                  <a:off x="1676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69" name="Rectangle 20"/>
                <p:cNvSpPr>
                  <a:spLocks noChangeArrowheads="1"/>
                </p:cNvSpPr>
                <p:nvPr/>
              </p:nvSpPr>
              <p:spPr bwMode="auto">
                <a:xfrm>
                  <a:off x="1676400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0" name="Rectangle 21"/>
                <p:cNvSpPr>
                  <a:spLocks noChangeArrowheads="1"/>
                </p:cNvSpPr>
                <p:nvPr/>
              </p:nvSpPr>
              <p:spPr bwMode="auto">
                <a:xfrm>
                  <a:off x="1676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71" name="Rectangle 22"/>
                <p:cNvSpPr>
                  <a:spLocks noChangeArrowheads="1"/>
                </p:cNvSpPr>
                <p:nvPr/>
              </p:nvSpPr>
              <p:spPr bwMode="auto">
                <a:xfrm>
                  <a:off x="1676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72" name="Rectangle 23"/>
                <p:cNvSpPr>
                  <a:spLocks noChangeArrowheads="1"/>
                </p:cNvSpPr>
                <p:nvPr/>
              </p:nvSpPr>
              <p:spPr bwMode="auto">
                <a:xfrm>
                  <a:off x="1676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3" name="Rectangle 24"/>
                <p:cNvSpPr>
                  <a:spLocks noChangeArrowheads="1"/>
                </p:cNvSpPr>
                <p:nvPr/>
              </p:nvSpPr>
              <p:spPr bwMode="auto">
                <a:xfrm>
                  <a:off x="1676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4" name="Rectangle 25"/>
                <p:cNvSpPr>
                  <a:spLocks noChangeArrowheads="1"/>
                </p:cNvSpPr>
                <p:nvPr/>
              </p:nvSpPr>
              <p:spPr bwMode="auto">
                <a:xfrm>
                  <a:off x="1676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" name="Rectangle 26"/>
                <p:cNvSpPr>
                  <a:spLocks noChangeArrowheads="1"/>
                </p:cNvSpPr>
                <p:nvPr/>
              </p:nvSpPr>
              <p:spPr bwMode="auto">
                <a:xfrm>
                  <a:off x="1676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7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752600" y="4449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17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52600" y="5973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  <p:grpSp>
            <p:nvGrpSpPr>
              <p:cNvPr id="151" name="Group 73"/>
              <p:cNvGrpSpPr/>
              <p:nvPr/>
            </p:nvGrpSpPr>
            <p:grpSpPr>
              <a:xfrm>
                <a:off x="2353727" y="2387599"/>
                <a:ext cx="838202" cy="3857784"/>
                <a:chOff x="2819400" y="2362200"/>
                <a:chExt cx="381001" cy="3857784"/>
              </a:xfrm>
              <a:grpFill/>
            </p:grpSpPr>
            <p:sp>
              <p:nvSpPr>
                <p:cNvPr id="152" name="Rectangle 44"/>
                <p:cNvSpPr>
                  <a:spLocks noChangeArrowheads="1"/>
                </p:cNvSpPr>
                <p:nvPr/>
              </p:nvSpPr>
              <p:spPr bwMode="auto">
                <a:xfrm>
                  <a:off x="2819400" y="2362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1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9400" y="2667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7</a:t>
                  </a:r>
                </a:p>
              </p:txBody>
            </p:sp>
            <p:sp>
              <p:nvSpPr>
                <p:cNvPr id="1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819400" y="2971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155" name="Rectangle 47"/>
                <p:cNvSpPr>
                  <a:spLocks noChangeArrowheads="1"/>
                </p:cNvSpPr>
                <p:nvPr/>
              </p:nvSpPr>
              <p:spPr bwMode="auto">
                <a:xfrm>
                  <a:off x="2819400" y="3276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9</a:t>
                  </a:r>
                </a:p>
              </p:txBody>
            </p:sp>
            <p:sp>
              <p:nvSpPr>
                <p:cNvPr id="156" name="Rectangle 48"/>
                <p:cNvSpPr>
                  <a:spLocks noChangeArrowheads="1"/>
                </p:cNvSpPr>
                <p:nvPr/>
              </p:nvSpPr>
              <p:spPr bwMode="auto">
                <a:xfrm>
                  <a:off x="2819401" y="3581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6</a:t>
                  </a:r>
                </a:p>
              </p:txBody>
            </p:sp>
            <p:sp>
              <p:nvSpPr>
                <p:cNvPr id="157" name="Rectangle 49"/>
                <p:cNvSpPr>
                  <a:spLocks noChangeArrowheads="1"/>
                </p:cNvSpPr>
                <p:nvPr/>
              </p:nvSpPr>
              <p:spPr bwMode="auto">
                <a:xfrm>
                  <a:off x="2819400" y="3886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1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819400" y="4191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159" name="Rectangle 51"/>
                <p:cNvSpPr>
                  <a:spLocks noChangeArrowheads="1"/>
                </p:cNvSpPr>
                <p:nvPr/>
              </p:nvSpPr>
              <p:spPr bwMode="auto">
                <a:xfrm>
                  <a:off x="2819400" y="48006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160" name="Rectangle 52"/>
                <p:cNvSpPr>
                  <a:spLocks noChangeArrowheads="1"/>
                </p:cNvSpPr>
                <p:nvPr/>
              </p:nvSpPr>
              <p:spPr bwMode="auto">
                <a:xfrm>
                  <a:off x="2819400" y="5105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8</a:t>
                  </a:r>
                </a:p>
              </p:txBody>
            </p:sp>
            <p:sp>
              <p:nvSpPr>
                <p:cNvPr id="161" name="Rectangle 53"/>
                <p:cNvSpPr>
                  <a:spLocks noChangeArrowheads="1"/>
                </p:cNvSpPr>
                <p:nvPr/>
              </p:nvSpPr>
              <p:spPr bwMode="auto">
                <a:xfrm>
                  <a:off x="2819400" y="5410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62" name="Rectangle 54"/>
                <p:cNvSpPr>
                  <a:spLocks noChangeArrowheads="1"/>
                </p:cNvSpPr>
                <p:nvPr/>
              </p:nvSpPr>
              <p:spPr bwMode="auto">
                <a:xfrm>
                  <a:off x="2819400" y="5715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4</a:t>
                  </a:r>
                </a:p>
              </p:txBody>
            </p:sp>
            <p:sp>
              <p:nvSpPr>
                <p:cNvPr id="16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895600" y="4449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  <p:sp>
              <p:nvSpPr>
                <p:cNvPr id="16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895600" y="5973763"/>
                  <a:ext cx="2286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…</a:t>
                  </a:r>
                </a:p>
              </p:txBody>
            </p:sp>
          </p:grpSp>
        </p:grpSp>
        <p:grpSp>
          <p:nvGrpSpPr>
            <p:cNvPr id="145" name="Group 81"/>
            <p:cNvGrpSpPr/>
            <p:nvPr/>
          </p:nvGrpSpPr>
          <p:grpSpPr>
            <a:xfrm>
              <a:off x="702210" y="2082803"/>
              <a:ext cx="2049458" cy="246221"/>
              <a:chOff x="549807" y="2032003"/>
              <a:chExt cx="2413527" cy="246221"/>
            </a:xfrm>
            <a:grpFill/>
          </p:grpSpPr>
          <p:sp>
            <p:nvSpPr>
              <p:cNvPr id="146" name="Text Box 29"/>
              <p:cNvSpPr txBox="1">
                <a:spLocks noChangeArrowheads="1"/>
              </p:cNvSpPr>
              <p:nvPr/>
            </p:nvSpPr>
            <p:spPr bwMode="auto">
              <a:xfrm>
                <a:off x="1456267" y="2032003"/>
                <a:ext cx="8212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b="1" dirty="0" err="1" smtClean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ProdID</a:t>
                </a:r>
                <a:endPara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7" name="Text Box 30"/>
              <p:cNvSpPr txBox="1">
                <a:spLocks noChangeArrowheads="1"/>
              </p:cNvSpPr>
              <p:nvPr/>
            </p:nvSpPr>
            <p:spPr bwMode="auto">
              <a:xfrm>
                <a:off x="549807" y="2032003"/>
                <a:ext cx="87259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Quarter</a:t>
                </a:r>
              </a:p>
            </p:txBody>
          </p:sp>
          <p:sp>
            <p:nvSpPr>
              <p:cNvPr id="148" name="Text Box 57"/>
              <p:cNvSpPr txBox="1">
                <a:spLocks noChangeArrowheads="1"/>
              </p:cNvSpPr>
              <p:nvPr/>
            </p:nvSpPr>
            <p:spPr bwMode="auto">
              <a:xfrm>
                <a:off x="2345268" y="2032003"/>
                <a:ext cx="6180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rPr>
                  <a:t>Price</a:t>
                </a:r>
              </a:p>
            </p:txBody>
          </p:sp>
        </p:grpSp>
      </p:grpSp>
      <p:sp>
        <p:nvSpPr>
          <p:cNvPr id="191" name="TextBox 190"/>
          <p:cNvSpPr txBox="1"/>
          <p:nvPr/>
        </p:nvSpPr>
        <p:spPr>
          <a:xfrm>
            <a:off x="2914181" y="3892442"/>
            <a:ext cx="3412067" cy="2862322"/>
          </a:xfrm>
          <a:prstGeom prst="rect">
            <a:avLst/>
          </a:prstGeom>
          <a:solidFill>
            <a:srgbClr val="FFFF00"/>
          </a:solidFill>
          <a:ln>
            <a:solidFill>
              <a:srgbClr val="01020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1020B"/>
                </a:solidFill>
                <a:latin typeface="+mj-lt"/>
              </a:rPr>
              <a:t>  Use dictionary encoding to encode  values in Quarter column (2 bits)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1020B"/>
                </a:solidFill>
                <a:latin typeface="+mj-lt"/>
              </a:rPr>
              <a:t>  Cannot use RLE on either Quarter or </a:t>
            </a:r>
            <a:r>
              <a:rPr lang="en-US" sz="1800" dirty="0" err="1" smtClean="0">
                <a:solidFill>
                  <a:srgbClr val="01020B"/>
                </a:solidFill>
                <a:latin typeface="+mj-lt"/>
              </a:rPr>
              <a:t>ProdID</a:t>
            </a:r>
            <a:r>
              <a:rPr lang="en-US" sz="1800" dirty="0" smtClean="0">
                <a:solidFill>
                  <a:srgbClr val="01020B"/>
                </a:solidFill>
                <a:latin typeface="+mj-lt"/>
              </a:rPr>
              <a:t> columns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01020B"/>
                </a:solidFill>
                <a:latin typeface="+mj-lt"/>
              </a:rPr>
              <a:t>  In general, column stores compress </a:t>
            </a:r>
            <a:r>
              <a:rPr lang="en-US" sz="1800" dirty="0" smtClean="0">
                <a:solidFill>
                  <a:srgbClr val="C00000"/>
                </a:solidFill>
                <a:latin typeface="+mj-lt"/>
              </a:rPr>
              <a:t>3X to 10X better </a:t>
            </a:r>
            <a:r>
              <a:rPr lang="en-US" sz="1800" dirty="0" smtClean="0">
                <a:solidFill>
                  <a:srgbClr val="01020B"/>
                </a:solidFill>
                <a:latin typeface="+mj-lt"/>
              </a:rPr>
              <a:t>than row stores except when using exotic but very expensive techniques</a:t>
            </a:r>
          </a:p>
        </p:txBody>
      </p:sp>
      <p:sp>
        <p:nvSpPr>
          <p:cNvPr id="138" name="TextBox 137"/>
          <p:cNvSpPr txBox="1"/>
          <p:nvPr/>
        </p:nvSpPr>
        <p:spPr>
          <a:xfrm rot="20165852">
            <a:off x="-8085" y="246760"/>
            <a:ext cx="17876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radley Hand ITC" pitchFamily="66" charset="0"/>
              </a:rPr>
              <a:t>(To Compare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Bradley Hand ITC" pitchFamily="66" charset="0"/>
              </a:rPr>
              <a:t>w/)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skipped last year’s lecture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6" y="1845733"/>
            <a:ext cx="7772400" cy="1617133"/>
          </a:xfrm>
        </p:spPr>
        <p:txBody>
          <a:bodyPr/>
          <a:lstStyle/>
          <a:p>
            <a:r>
              <a:rPr lang="en-US" dirty="0" smtClean="0"/>
              <a:t>Talked about parallel database technology and why products like SQL Server Parallel Data Warehouse employ a shared-nothing architectures to achieve scalability to 100s of nodes and </a:t>
            </a:r>
            <a:r>
              <a:rPr lang="en-US" dirty="0" err="1" smtClean="0"/>
              <a:t>petabytes</a:t>
            </a:r>
            <a:r>
              <a:rPr lang="en-US" dirty="0" smtClean="0"/>
              <a:t> of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>
            <a:off x="1691361" y="3697357"/>
            <a:ext cx="6091892" cy="2496303"/>
            <a:chOff x="1691361" y="3697357"/>
            <a:chExt cx="6091892" cy="2496303"/>
          </a:xfrm>
        </p:grpSpPr>
        <p:sp>
          <p:nvSpPr>
            <p:cNvPr id="105" name="Line 143"/>
            <p:cNvSpPr>
              <a:spLocks noChangeShapeType="1"/>
            </p:cNvSpPr>
            <p:nvPr/>
          </p:nvSpPr>
          <p:spPr bwMode="auto">
            <a:xfrm flipH="1">
              <a:off x="6236212" y="5447421"/>
              <a:ext cx="325631" cy="319744"/>
            </a:xfrm>
            <a:prstGeom prst="line">
              <a:avLst/>
            </a:prstGeom>
            <a:noFill/>
            <a:ln w="28575">
              <a:solidFill>
                <a:srgbClr val="01020B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Text Box 144"/>
            <p:cNvSpPr txBox="1">
              <a:spLocks noChangeArrowheads="1"/>
            </p:cNvSpPr>
            <p:nvPr/>
          </p:nvSpPr>
          <p:spPr bwMode="auto">
            <a:xfrm>
              <a:off x="5506954" y="4326187"/>
              <a:ext cx="649312" cy="613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1020B"/>
                  </a:solidFill>
                </a:rPr>
                <a:t>…</a:t>
              </a:r>
            </a:p>
          </p:txBody>
        </p:sp>
        <p:grpSp>
          <p:nvGrpSpPr>
            <p:cNvPr id="174" name="Group 147"/>
            <p:cNvGrpSpPr>
              <a:grpSpLocks/>
            </p:cNvGrpSpPr>
            <p:nvPr/>
          </p:nvGrpSpPr>
          <p:grpSpPr bwMode="auto">
            <a:xfrm>
              <a:off x="5986626" y="3697357"/>
              <a:ext cx="1179683" cy="1750064"/>
              <a:chOff x="1514" y="650"/>
              <a:chExt cx="605" cy="821"/>
            </a:xfrm>
          </p:grpSpPr>
          <p:sp>
            <p:nvSpPr>
              <p:cNvPr id="194" name="Text Box 148"/>
              <p:cNvSpPr txBox="1">
                <a:spLocks noChangeArrowheads="1"/>
              </p:cNvSpPr>
              <p:nvPr/>
            </p:nvSpPr>
            <p:spPr bwMode="auto">
              <a:xfrm>
                <a:off x="1514" y="650"/>
                <a:ext cx="605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tx2"/>
                    </a:solidFill>
                    <a:latin typeface="+mj-lt"/>
                  </a:rPr>
                  <a:t>Node K</a:t>
                </a:r>
                <a:endParaRPr lang="en-US" dirty="0">
                  <a:solidFill>
                    <a:schemeClr val="tx2"/>
                  </a:solidFill>
                  <a:latin typeface="+mj-lt"/>
                </a:endParaRPr>
              </a:p>
            </p:txBody>
          </p:sp>
          <p:sp>
            <p:nvSpPr>
              <p:cNvPr id="195" name="Rectangle 149"/>
              <p:cNvSpPr>
                <a:spLocks noChangeArrowheads="1"/>
              </p:cNvSpPr>
              <p:nvPr/>
            </p:nvSpPr>
            <p:spPr bwMode="auto">
              <a:xfrm>
                <a:off x="1581" y="835"/>
                <a:ext cx="470" cy="636"/>
              </a:xfrm>
              <a:prstGeom prst="rect">
                <a:avLst/>
              </a:prstGeom>
              <a:solidFill>
                <a:schemeClr val="bg2">
                  <a:lumMod val="75000"/>
                  <a:alpha val="98822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96" name="Rectangle 56"/>
              <p:cNvSpPr>
                <a:spLocks noChangeArrowheads="1"/>
              </p:cNvSpPr>
              <p:nvPr/>
            </p:nvSpPr>
            <p:spPr bwMode="auto">
              <a:xfrm>
                <a:off x="1643" y="1249"/>
                <a:ext cx="280" cy="130"/>
              </a:xfrm>
              <a:prstGeom prst="rect">
                <a:avLst/>
              </a:prstGeom>
              <a:solidFill>
                <a:srgbClr val="D49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j-lt"/>
                  </a:rPr>
                  <a:t>MEM</a:t>
                </a:r>
              </a:p>
            </p:txBody>
          </p:sp>
          <p:sp>
            <p:nvSpPr>
              <p:cNvPr id="197" name="Line 151"/>
              <p:cNvSpPr>
                <a:spLocks noChangeShapeType="1"/>
              </p:cNvSpPr>
              <p:nvPr/>
            </p:nvSpPr>
            <p:spPr bwMode="auto">
              <a:xfrm>
                <a:off x="1816" y="1180"/>
                <a:ext cx="0" cy="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grpSp>
            <p:nvGrpSpPr>
              <p:cNvPr id="198" name="Group 152"/>
              <p:cNvGrpSpPr>
                <a:grpSpLocks/>
              </p:cNvGrpSpPr>
              <p:nvPr/>
            </p:nvGrpSpPr>
            <p:grpSpPr bwMode="auto">
              <a:xfrm>
                <a:off x="1606" y="886"/>
                <a:ext cx="421" cy="313"/>
                <a:chOff x="753" y="1584"/>
                <a:chExt cx="421" cy="313"/>
              </a:xfrm>
            </p:grpSpPr>
            <p:sp>
              <p:nvSpPr>
                <p:cNvPr id="199" name="Oval 7"/>
                <p:cNvSpPr>
                  <a:spLocks noChangeArrowheads="1"/>
                </p:cNvSpPr>
                <p:nvPr/>
              </p:nvSpPr>
              <p:spPr bwMode="auto">
                <a:xfrm>
                  <a:off x="861" y="1584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00" name="Oval 7"/>
                <p:cNvSpPr>
                  <a:spLocks noChangeArrowheads="1"/>
                </p:cNvSpPr>
                <p:nvPr/>
              </p:nvSpPr>
              <p:spPr bwMode="auto">
                <a:xfrm>
                  <a:off x="812" y="1584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01" name="Oval 7"/>
                <p:cNvSpPr>
                  <a:spLocks noChangeArrowheads="1"/>
                </p:cNvSpPr>
                <p:nvPr/>
              </p:nvSpPr>
              <p:spPr bwMode="auto">
                <a:xfrm>
                  <a:off x="774" y="1585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02" name="Rectangle 12"/>
                <p:cNvSpPr>
                  <a:spLocks noChangeArrowheads="1"/>
                </p:cNvSpPr>
                <p:nvPr/>
              </p:nvSpPr>
              <p:spPr bwMode="auto">
                <a:xfrm>
                  <a:off x="753" y="1644"/>
                  <a:ext cx="290" cy="1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+mj-lt"/>
                    </a:rPr>
                    <a:t>CPU</a:t>
                  </a:r>
                </a:p>
              </p:txBody>
            </p:sp>
          </p:grpSp>
        </p:grpSp>
        <p:sp>
          <p:nvSpPr>
            <p:cNvPr id="144" name="Line 177"/>
            <p:cNvSpPr>
              <a:spLocks noChangeShapeType="1"/>
            </p:cNvSpPr>
            <p:nvPr/>
          </p:nvSpPr>
          <p:spPr bwMode="auto">
            <a:xfrm>
              <a:off x="4144381" y="5436762"/>
              <a:ext cx="142342" cy="204636"/>
            </a:xfrm>
            <a:prstGeom prst="line">
              <a:avLst/>
            </a:prstGeom>
            <a:noFill/>
            <a:ln w="28575">
              <a:solidFill>
                <a:srgbClr val="01020B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5" name="Group 178"/>
            <p:cNvGrpSpPr>
              <a:grpSpLocks/>
            </p:cNvGrpSpPr>
            <p:nvPr/>
          </p:nvGrpSpPr>
          <p:grpSpPr bwMode="auto">
            <a:xfrm>
              <a:off x="3592562" y="3697357"/>
              <a:ext cx="1179683" cy="1750064"/>
              <a:chOff x="1514" y="650"/>
              <a:chExt cx="605" cy="821"/>
            </a:xfrm>
          </p:grpSpPr>
          <p:sp>
            <p:nvSpPr>
              <p:cNvPr id="165" name="Text Box 179"/>
              <p:cNvSpPr txBox="1">
                <a:spLocks noChangeArrowheads="1"/>
              </p:cNvSpPr>
              <p:nvPr/>
            </p:nvSpPr>
            <p:spPr bwMode="auto">
              <a:xfrm>
                <a:off x="1514" y="650"/>
                <a:ext cx="605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tx2"/>
                    </a:solidFill>
                    <a:latin typeface="+mj-lt"/>
                  </a:rPr>
                  <a:t>Node 2</a:t>
                </a:r>
                <a:endParaRPr lang="en-US" dirty="0">
                  <a:solidFill>
                    <a:schemeClr val="tx2"/>
                  </a:solidFill>
                  <a:latin typeface="+mj-lt"/>
                </a:endParaRPr>
              </a:p>
            </p:txBody>
          </p:sp>
          <p:sp>
            <p:nvSpPr>
              <p:cNvPr id="166" name="Rectangle 180"/>
              <p:cNvSpPr>
                <a:spLocks noChangeArrowheads="1"/>
              </p:cNvSpPr>
              <p:nvPr/>
            </p:nvSpPr>
            <p:spPr bwMode="auto">
              <a:xfrm>
                <a:off x="1581" y="835"/>
                <a:ext cx="470" cy="636"/>
              </a:xfrm>
              <a:prstGeom prst="rect">
                <a:avLst/>
              </a:prstGeom>
              <a:solidFill>
                <a:schemeClr val="bg2">
                  <a:lumMod val="75000"/>
                  <a:alpha val="98822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7" name="Rectangle 56"/>
              <p:cNvSpPr>
                <a:spLocks noChangeArrowheads="1"/>
              </p:cNvSpPr>
              <p:nvPr/>
            </p:nvSpPr>
            <p:spPr bwMode="auto">
              <a:xfrm>
                <a:off x="1643" y="1249"/>
                <a:ext cx="280" cy="130"/>
              </a:xfrm>
              <a:prstGeom prst="rect">
                <a:avLst/>
              </a:prstGeom>
              <a:solidFill>
                <a:srgbClr val="D49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j-lt"/>
                  </a:rPr>
                  <a:t>MEM</a:t>
                </a:r>
              </a:p>
            </p:txBody>
          </p:sp>
          <p:sp>
            <p:nvSpPr>
              <p:cNvPr id="168" name="Line 182"/>
              <p:cNvSpPr>
                <a:spLocks noChangeShapeType="1"/>
              </p:cNvSpPr>
              <p:nvPr/>
            </p:nvSpPr>
            <p:spPr bwMode="auto">
              <a:xfrm>
                <a:off x="1816" y="1180"/>
                <a:ext cx="0" cy="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grpSp>
            <p:nvGrpSpPr>
              <p:cNvPr id="169" name="Group 183"/>
              <p:cNvGrpSpPr>
                <a:grpSpLocks/>
              </p:cNvGrpSpPr>
              <p:nvPr/>
            </p:nvGrpSpPr>
            <p:grpSpPr bwMode="auto">
              <a:xfrm>
                <a:off x="1606" y="886"/>
                <a:ext cx="421" cy="313"/>
                <a:chOff x="753" y="1584"/>
                <a:chExt cx="421" cy="313"/>
              </a:xfrm>
            </p:grpSpPr>
            <p:sp>
              <p:nvSpPr>
                <p:cNvPr id="170" name="Oval 7"/>
                <p:cNvSpPr>
                  <a:spLocks noChangeArrowheads="1"/>
                </p:cNvSpPr>
                <p:nvPr/>
              </p:nvSpPr>
              <p:spPr bwMode="auto">
                <a:xfrm>
                  <a:off x="861" y="1584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71" name="Oval 7"/>
                <p:cNvSpPr>
                  <a:spLocks noChangeArrowheads="1"/>
                </p:cNvSpPr>
                <p:nvPr/>
              </p:nvSpPr>
              <p:spPr bwMode="auto">
                <a:xfrm>
                  <a:off x="812" y="1584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72" name="Oval 7"/>
                <p:cNvSpPr>
                  <a:spLocks noChangeArrowheads="1"/>
                </p:cNvSpPr>
                <p:nvPr/>
              </p:nvSpPr>
              <p:spPr bwMode="auto">
                <a:xfrm>
                  <a:off x="774" y="1585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73" name="Rectangle 12"/>
                <p:cNvSpPr>
                  <a:spLocks noChangeArrowheads="1"/>
                </p:cNvSpPr>
                <p:nvPr/>
              </p:nvSpPr>
              <p:spPr bwMode="auto">
                <a:xfrm>
                  <a:off x="753" y="1644"/>
                  <a:ext cx="290" cy="1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+mj-lt"/>
                    </a:rPr>
                    <a:t>CPU</a:t>
                  </a:r>
                </a:p>
              </p:txBody>
            </p:sp>
          </p:grpSp>
        </p:grpSp>
        <p:grpSp>
          <p:nvGrpSpPr>
            <p:cNvPr id="115" name="Group 208"/>
            <p:cNvGrpSpPr>
              <a:grpSpLocks/>
            </p:cNvGrpSpPr>
            <p:nvPr/>
          </p:nvGrpSpPr>
          <p:grpSpPr bwMode="auto">
            <a:xfrm>
              <a:off x="2301736" y="3697357"/>
              <a:ext cx="1179682" cy="1750064"/>
              <a:chOff x="1514" y="650"/>
              <a:chExt cx="605" cy="821"/>
            </a:xfrm>
          </p:grpSpPr>
          <p:sp>
            <p:nvSpPr>
              <p:cNvPr id="135" name="Text Box 209"/>
              <p:cNvSpPr txBox="1">
                <a:spLocks noChangeArrowheads="1"/>
              </p:cNvSpPr>
              <p:nvPr/>
            </p:nvSpPr>
            <p:spPr bwMode="auto">
              <a:xfrm>
                <a:off x="1514" y="650"/>
                <a:ext cx="605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tx2"/>
                    </a:solidFill>
                    <a:latin typeface="+mj-lt"/>
                  </a:rPr>
                  <a:t>Node 1</a:t>
                </a:r>
                <a:endParaRPr lang="en-US" dirty="0">
                  <a:solidFill>
                    <a:schemeClr val="tx2"/>
                  </a:solidFill>
                  <a:latin typeface="+mj-lt"/>
                </a:endParaRPr>
              </a:p>
            </p:txBody>
          </p:sp>
          <p:sp>
            <p:nvSpPr>
              <p:cNvPr id="136" name="Rectangle 210"/>
              <p:cNvSpPr>
                <a:spLocks noChangeArrowheads="1"/>
              </p:cNvSpPr>
              <p:nvPr/>
            </p:nvSpPr>
            <p:spPr bwMode="auto">
              <a:xfrm>
                <a:off x="1581" y="835"/>
                <a:ext cx="470" cy="636"/>
              </a:xfrm>
              <a:prstGeom prst="rect">
                <a:avLst/>
              </a:prstGeom>
              <a:solidFill>
                <a:schemeClr val="bg2">
                  <a:lumMod val="75000"/>
                  <a:alpha val="98822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37" name="Rectangle 56"/>
              <p:cNvSpPr>
                <a:spLocks noChangeArrowheads="1"/>
              </p:cNvSpPr>
              <p:nvPr/>
            </p:nvSpPr>
            <p:spPr bwMode="auto">
              <a:xfrm>
                <a:off x="1643" y="1249"/>
                <a:ext cx="280" cy="130"/>
              </a:xfrm>
              <a:prstGeom prst="rect">
                <a:avLst/>
              </a:prstGeom>
              <a:solidFill>
                <a:srgbClr val="D49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+mj-lt"/>
                  </a:rPr>
                  <a:t>MEM</a:t>
                </a:r>
              </a:p>
            </p:txBody>
          </p:sp>
          <p:sp>
            <p:nvSpPr>
              <p:cNvPr id="138" name="Line 212"/>
              <p:cNvSpPr>
                <a:spLocks noChangeShapeType="1"/>
              </p:cNvSpPr>
              <p:nvPr/>
            </p:nvSpPr>
            <p:spPr bwMode="auto">
              <a:xfrm>
                <a:off x="1816" y="1180"/>
                <a:ext cx="0" cy="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grpSp>
            <p:nvGrpSpPr>
              <p:cNvPr id="139" name="Group 213"/>
              <p:cNvGrpSpPr>
                <a:grpSpLocks/>
              </p:cNvGrpSpPr>
              <p:nvPr/>
            </p:nvGrpSpPr>
            <p:grpSpPr bwMode="auto">
              <a:xfrm>
                <a:off x="1606" y="886"/>
                <a:ext cx="421" cy="313"/>
                <a:chOff x="753" y="1584"/>
                <a:chExt cx="421" cy="313"/>
              </a:xfrm>
            </p:grpSpPr>
            <p:sp>
              <p:nvSpPr>
                <p:cNvPr id="140" name="Oval 7"/>
                <p:cNvSpPr>
                  <a:spLocks noChangeArrowheads="1"/>
                </p:cNvSpPr>
                <p:nvPr/>
              </p:nvSpPr>
              <p:spPr bwMode="auto">
                <a:xfrm>
                  <a:off x="861" y="1584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41" name="Oval 7"/>
                <p:cNvSpPr>
                  <a:spLocks noChangeArrowheads="1"/>
                </p:cNvSpPr>
                <p:nvPr/>
              </p:nvSpPr>
              <p:spPr bwMode="auto">
                <a:xfrm>
                  <a:off x="812" y="1584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42" name="Oval 7"/>
                <p:cNvSpPr>
                  <a:spLocks noChangeArrowheads="1"/>
                </p:cNvSpPr>
                <p:nvPr/>
              </p:nvSpPr>
              <p:spPr bwMode="auto">
                <a:xfrm>
                  <a:off x="774" y="1585"/>
                  <a:ext cx="313" cy="3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43" name="Rectangle 12"/>
                <p:cNvSpPr>
                  <a:spLocks noChangeArrowheads="1"/>
                </p:cNvSpPr>
                <p:nvPr/>
              </p:nvSpPr>
              <p:spPr bwMode="auto">
                <a:xfrm>
                  <a:off x="753" y="1644"/>
                  <a:ext cx="290" cy="1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00"/>
                      </a:solidFill>
                      <a:latin typeface="+mj-lt"/>
                    </a:rPr>
                    <a:t>CPU</a:t>
                  </a:r>
                </a:p>
              </p:txBody>
            </p:sp>
          </p:grpSp>
        </p:grpSp>
        <p:sp>
          <p:nvSpPr>
            <p:cNvPr id="108" name="Line 237"/>
            <p:cNvSpPr>
              <a:spLocks noChangeShapeType="1"/>
            </p:cNvSpPr>
            <p:nvPr/>
          </p:nvSpPr>
          <p:spPr bwMode="auto">
            <a:xfrm>
              <a:off x="2906201" y="5441026"/>
              <a:ext cx="218387" cy="204636"/>
            </a:xfrm>
            <a:prstGeom prst="line">
              <a:avLst/>
            </a:prstGeom>
            <a:noFill/>
            <a:ln w="22225">
              <a:solidFill>
                <a:srgbClr val="01020B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9" name="Group 238"/>
            <p:cNvGrpSpPr>
              <a:grpSpLocks/>
            </p:cNvGrpSpPr>
            <p:nvPr/>
          </p:nvGrpSpPr>
          <p:grpSpPr bwMode="auto">
            <a:xfrm>
              <a:off x="2350483" y="5586146"/>
              <a:ext cx="4761626" cy="607514"/>
              <a:chOff x="1822" y="2238"/>
              <a:chExt cx="2442" cy="285"/>
            </a:xfrm>
            <a:scene3d>
              <a:camera prst="orthographicFront"/>
              <a:lightRig rig="brightRoom" dir="t"/>
            </a:scene3d>
          </p:grpSpPr>
          <p:sp>
            <p:nvSpPr>
              <p:cNvPr id="110" name="Freeform 45"/>
              <p:cNvSpPr>
                <a:spLocks/>
              </p:cNvSpPr>
              <p:nvPr/>
            </p:nvSpPr>
            <p:spPr bwMode="auto">
              <a:xfrm>
                <a:off x="1822" y="2238"/>
                <a:ext cx="2442" cy="285"/>
              </a:xfrm>
              <a:custGeom>
                <a:avLst/>
                <a:gdLst>
                  <a:gd name="T0" fmla="*/ 194 w 2191"/>
                  <a:gd name="T1" fmla="*/ 56 h 265"/>
                  <a:gd name="T2" fmla="*/ 296 w 2191"/>
                  <a:gd name="T3" fmla="*/ 40 h 265"/>
                  <a:gd name="T4" fmla="*/ 389 w 2191"/>
                  <a:gd name="T5" fmla="*/ 32 h 265"/>
                  <a:gd name="T6" fmla="*/ 416 w 2191"/>
                  <a:gd name="T7" fmla="*/ 24 h 265"/>
                  <a:gd name="T8" fmla="*/ 473 w 2191"/>
                  <a:gd name="T9" fmla="*/ 16 h 265"/>
                  <a:gd name="T10" fmla="*/ 639 w 2191"/>
                  <a:gd name="T11" fmla="*/ 16 h 265"/>
                  <a:gd name="T12" fmla="*/ 814 w 2191"/>
                  <a:gd name="T13" fmla="*/ 6 h 265"/>
                  <a:gd name="T14" fmla="*/ 1083 w 2191"/>
                  <a:gd name="T15" fmla="*/ 0 h 265"/>
                  <a:gd name="T16" fmla="*/ 1213 w 2191"/>
                  <a:gd name="T17" fmla="*/ 6 h 265"/>
                  <a:gd name="T18" fmla="*/ 1315 w 2191"/>
                  <a:gd name="T19" fmla="*/ 24 h 265"/>
                  <a:gd name="T20" fmla="*/ 1362 w 2191"/>
                  <a:gd name="T21" fmla="*/ 32 h 265"/>
                  <a:gd name="T22" fmla="*/ 1443 w 2191"/>
                  <a:gd name="T23" fmla="*/ 32 h 265"/>
                  <a:gd name="T24" fmla="*/ 1694 w 2191"/>
                  <a:gd name="T25" fmla="*/ 32 h 265"/>
                  <a:gd name="T26" fmla="*/ 1935 w 2191"/>
                  <a:gd name="T27" fmla="*/ 32 h 265"/>
                  <a:gd name="T28" fmla="*/ 2037 w 2191"/>
                  <a:gd name="T29" fmla="*/ 40 h 265"/>
                  <a:gd name="T30" fmla="*/ 2092 w 2191"/>
                  <a:gd name="T31" fmla="*/ 40 h 265"/>
                  <a:gd name="T32" fmla="*/ 2167 w 2191"/>
                  <a:gd name="T33" fmla="*/ 48 h 265"/>
                  <a:gd name="T34" fmla="*/ 2268 w 2191"/>
                  <a:gd name="T35" fmla="*/ 48 h 265"/>
                  <a:gd name="T36" fmla="*/ 2426 w 2191"/>
                  <a:gd name="T37" fmla="*/ 65 h 265"/>
                  <a:gd name="T38" fmla="*/ 2712 w 2191"/>
                  <a:gd name="T39" fmla="*/ 104 h 265"/>
                  <a:gd name="T40" fmla="*/ 2962 w 2191"/>
                  <a:gd name="T41" fmla="*/ 112 h 265"/>
                  <a:gd name="T42" fmla="*/ 3203 w 2191"/>
                  <a:gd name="T43" fmla="*/ 120 h 265"/>
                  <a:gd name="T44" fmla="*/ 3297 w 2191"/>
                  <a:gd name="T45" fmla="*/ 128 h 265"/>
                  <a:gd name="T46" fmla="*/ 3343 w 2191"/>
                  <a:gd name="T47" fmla="*/ 160 h 265"/>
                  <a:gd name="T48" fmla="*/ 3380 w 2191"/>
                  <a:gd name="T49" fmla="*/ 216 h 265"/>
                  <a:gd name="T50" fmla="*/ 3380 w 2191"/>
                  <a:gd name="T51" fmla="*/ 232 h 265"/>
                  <a:gd name="T52" fmla="*/ 3325 w 2191"/>
                  <a:gd name="T53" fmla="*/ 248 h 265"/>
                  <a:gd name="T54" fmla="*/ 3231 w 2191"/>
                  <a:gd name="T55" fmla="*/ 265 h 265"/>
                  <a:gd name="T56" fmla="*/ 3149 w 2191"/>
                  <a:gd name="T57" fmla="*/ 297 h 265"/>
                  <a:gd name="T58" fmla="*/ 2981 w 2191"/>
                  <a:gd name="T59" fmla="*/ 353 h 265"/>
                  <a:gd name="T60" fmla="*/ 2777 w 2191"/>
                  <a:gd name="T61" fmla="*/ 353 h 265"/>
                  <a:gd name="T62" fmla="*/ 2657 w 2191"/>
                  <a:gd name="T63" fmla="*/ 344 h 265"/>
                  <a:gd name="T64" fmla="*/ 2491 w 2191"/>
                  <a:gd name="T65" fmla="*/ 344 h 265"/>
                  <a:gd name="T66" fmla="*/ 2389 w 2191"/>
                  <a:gd name="T67" fmla="*/ 344 h 265"/>
                  <a:gd name="T68" fmla="*/ 2353 w 2191"/>
                  <a:gd name="T69" fmla="*/ 344 h 265"/>
                  <a:gd name="T70" fmla="*/ 2316 w 2191"/>
                  <a:gd name="T71" fmla="*/ 353 h 265"/>
                  <a:gd name="T72" fmla="*/ 2186 w 2191"/>
                  <a:gd name="T73" fmla="*/ 353 h 265"/>
                  <a:gd name="T74" fmla="*/ 2008 w 2191"/>
                  <a:gd name="T75" fmla="*/ 344 h 265"/>
                  <a:gd name="T76" fmla="*/ 1935 w 2191"/>
                  <a:gd name="T77" fmla="*/ 330 h 265"/>
                  <a:gd name="T78" fmla="*/ 1768 w 2191"/>
                  <a:gd name="T79" fmla="*/ 313 h 265"/>
                  <a:gd name="T80" fmla="*/ 1619 w 2191"/>
                  <a:gd name="T81" fmla="*/ 313 h 265"/>
                  <a:gd name="T82" fmla="*/ 1453 w 2191"/>
                  <a:gd name="T83" fmla="*/ 313 h 265"/>
                  <a:gd name="T84" fmla="*/ 1204 w 2191"/>
                  <a:gd name="T85" fmla="*/ 313 h 265"/>
                  <a:gd name="T86" fmla="*/ 850 w 2191"/>
                  <a:gd name="T87" fmla="*/ 313 h 265"/>
                  <a:gd name="T88" fmla="*/ 583 w 2191"/>
                  <a:gd name="T89" fmla="*/ 313 h 265"/>
                  <a:gd name="T90" fmla="*/ 361 w 2191"/>
                  <a:gd name="T91" fmla="*/ 304 h 265"/>
                  <a:gd name="T92" fmla="*/ 204 w 2191"/>
                  <a:gd name="T93" fmla="*/ 330 h 265"/>
                  <a:gd name="T94" fmla="*/ 158 w 2191"/>
                  <a:gd name="T95" fmla="*/ 337 h 265"/>
                  <a:gd name="T96" fmla="*/ 94 w 2191"/>
                  <a:gd name="T97" fmla="*/ 304 h 265"/>
                  <a:gd name="T98" fmla="*/ 46 w 2191"/>
                  <a:gd name="T99" fmla="*/ 248 h 265"/>
                  <a:gd name="T100" fmla="*/ 0 w 2191"/>
                  <a:gd name="T101" fmla="*/ 160 h 265"/>
                  <a:gd name="T102" fmla="*/ 65 w 2191"/>
                  <a:gd name="T103" fmla="*/ 112 h 265"/>
                  <a:gd name="T104" fmla="*/ 84 w 2191"/>
                  <a:gd name="T105" fmla="*/ 120 h 26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191"/>
                  <a:gd name="T160" fmla="*/ 0 h 265"/>
                  <a:gd name="T161" fmla="*/ 2191 w 2191"/>
                  <a:gd name="T162" fmla="*/ 265 h 265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191" h="265">
                    <a:moveTo>
                      <a:pt x="54" y="66"/>
                    </a:moveTo>
                    <a:lnTo>
                      <a:pt x="126" y="42"/>
                    </a:lnTo>
                    <a:lnTo>
                      <a:pt x="168" y="36"/>
                    </a:lnTo>
                    <a:lnTo>
                      <a:pt x="192" y="30"/>
                    </a:lnTo>
                    <a:lnTo>
                      <a:pt x="216" y="30"/>
                    </a:lnTo>
                    <a:lnTo>
                      <a:pt x="252" y="24"/>
                    </a:lnTo>
                    <a:lnTo>
                      <a:pt x="258" y="18"/>
                    </a:lnTo>
                    <a:lnTo>
                      <a:pt x="270" y="18"/>
                    </a:lnTo>
                    <a:lnTo>
                      <a:pt x="282" y="12"/>
                    </a:lnTo>
                    <a:lnTo>
                      <a:pt x="306" y="12"/>
                    </a:lnTo>
                    <a:lnTo>
                      <a:pt x="354" y="12"/>
                    </a:lnTo>
                    <a:lnTo>
                      <a:pt x="414" y="12"/>
                    </a:lnTo>
                    <a:lnTo>
                      <a:pt x="474" y="6"/>
                    </a:lnTo>
                    <a:lnTo>
                      <a:pt x="528" y="6"/>
                    </a:lnTo>
                    <a:lnTo>
                      <a:pt x="606" y="6"/>
                    </a:lnTo>
                    <a:lnTo>
                      <a:pt x="702" y="0"/>
                    </a:lnTo>
                    <a:lnTo>
                      <a:pt x="762" y="6"/>
                    </a:lnTo>
                    <a:lnTo>
                      <a:pt x="786" y="6"/>
                    </a:lnTo>
                    <a:lnTo>
                      <a:pt x="816" y="12"/>
                    </a:lnTo>
                    <a:lnTo>
                      <a:pt x="852" y="18"/>
                    </a:lnTo>
                    <a:lnTo>
                      <a:pt x="864" y="18"/>
                    </a:lnTo>
                    <a:lnTo>
                      <a:pt x="882" y="24"/>
                    </a:lnTo>
                    <a:lnTo>
                      <a:pt x="894" y="24"/>
                    </a:lnTo>
                    <a:lnTo>
                      <a:pt x="936" y="24"/>
                    </a:lnTo>
                    <a:lnTo>
                      <a:pt x="1002" y="24"/>
                    </a:lnTo>
                    <a:lnTo>
                      <a:pt x="1098" y="24"/>
                    </a:lnTo>
                    <a:lnTo>
                      <a:pt x="1188" y="24"/>
                    </a:lnTo>
                    <a:lnTo>
                      <a:pt x="1254" y="24"/>
                    </a:lnTo>
                    <a:lnTo>
                      <a:pt x="1296" y="24"/>
                    </a:lnTo>
                    <a:lnTo>
                      <a:pt x="1320" y="30"/>
                    </a:lnTo>
                    <a:lnTo>
                      <a:pt x="1338" y="30"/>
                    </a:lnTo>
                    <a:lnTo>
                      <a:pt x="1356" y="30"/>
                    </a:lnTo>
                    <a:lnTo>
                      <a:pt x="1368" y="30"/>
                    </a:lnTo>
                    <a:lnTo>
                      <a:pt x="1404" y="36"/>
                    </a:lnTo>
                    <a:lnTo>
                      <a:pt x="1434" y="36"/>
                    </a:lnTo>
                    <a:lnTo>
                      <a:pt x="1470" y="36"/>
                    </a:lnTo>
                    <a:lnTo>
                      <a:pt x="1506" y="30"/>
                    </a:lnTo>
                    <a:lnTo>
                      <a:pt x="1572" y="48"/>
                    </a:lnTo>
                    <a:lnTo>
                      <a:pt x="1698" y="72"/>
                    </a:lnTo>
                    <a:lnTo>
                      <a:pt x="1758" y="78"/>
                    </a:lnTo>
                    <a:lnTo>
                      <a:pt x="1836" y="84"/>
                    </a:lnTo>
                    <a:lnTo>
                      <a:pt x="1920" y="84"/>
                    </a:lnTo>
                    <a:lnTo>
                      <a:pt x="2028" y="90"/>
                    </a:lnTo>
                    <a:lnTo>
                      <a:pt x="2076" y="90"/>
                    </a:lnTo>
                    <a:lnTo>
                      <a:pt x="2112" y="90"/>
                    </a:lnTo>
                    <a:lnTo>
                      <a:pt x="2136" y="96"/>
                    </a:lnTo>
                    <a:lnTo>
                      <a:pt x="2154" y="108"/>
                    </a:lnTo>
                    <a:lnTo>
                      <a:pt x="2166" y="120"/>
                    </a:lnTo>
                    <a:lnTo>
                      <a:pt x="2178" y="138"/>
                    </a:lnTo>
                    <a:lnTo>
                      <a:pt x="2190" y="162"/>
                    </a:lnTo>
                    <a:lnTo>
                      <a:pt x="2190" y="168"/>
                    </a:lnTo>
                    <a:lnTo>
                      <a:pt x="2190" y="174"/>
                    </a:lnTo>
                    <a:lnTo>
                      <a:pt x="2172" y="186"/>
                    </a:lnTo>
                    <a:lnTo>
                      <a:pt x="2154" y="186"/>
                    </a:lnTo>
                    <a:lnTo>
                      <a:pt x="2136" y="186"/>
                    </a:lnTo>
                    <a:lnTo>
                      <a:pt x="2094" y="198"/>
                    </a:lnTo>
                    <a:lnTo>
                      <a:pt x="2064" y="210"/>
                    </a:lnTo>
                    <a:lnTo>
                      <a:pt x="2040" y="222"/>
                    </a:lnTo>
                    <a:lnTo>
                      <a:pt x="1980" y="246"/>
                    </a:lnTo>
                    <a:lnTo>
                      <a:pt x="1932" y="264"/>
                    </a:lnTo>
                    <a:lnTo>
                      <a:pt x="1872" y="264"/>
                    </a:lnTo>
                    <a:lnTo>
                      <a:pt x="1800" y="264"/>
                    </a:lnTo>
                    <a:lnTo>
                      <a:pt x="1758" y="258"/>
                    </a:lnTo>
                    <a:lnTo>
                      <a:pt x="1722" y="258"/>
                    </a:lnTo>
                    <a:lnTo>
                      <a:pt x="1650" y="258"/>
                    </a:lnTo>
                    <a:lnTo>
                      <a:pt x="1614" y="258"/>
                    </a:lnTo>
                    <a:lnTo>
                      <a:pt x="1578" y="258"/>
                    </a:lnTo>
                    <a:lnTo>
                      <a:pt x="1548" y="258"/>
                    </a:lnTo>
                    <a:lnTo>
                      <a:pt x="1536" y="258"/>
                    </a:lnTo>
                    <a:lnTo>
                      <a:pt x="1524" y="258"/>
                    </a:lnTo>
                    <a:lnTo>
                      <a:pt x="1518" y="264"/>
                    </a:lnTo>
                    <a:lnTo>
                      <a:pt x="1500" y="264"/>
                    </a:lnTo>
                    <a:lnTo>
                      <a:pt x="1464" y="264"/>
                    </a:lnTo>
                    <a:lnTo>
                      <a:pt x="1416" y="264"/>
                    </a:lnTo>
                    <a:lnTo>
                      <a:pt x="1374" y="264"/>
                    </a:lnTo>
                    <a:lnTo>
                      <a:pt x="1302" y="258"/>
                    </a:lnTo>
                    <a:lnTo>
                      <a:pt x="1278" y="252"/>
                    </a:lnTo>
                    <a:lnTo>
                      <a:pt x="1254" y="246"/>
                    </a:lnTo>
                    <a:lnTo>
                      <a:pt x="1188" y="234"/>
                    </a:lnTo>
                    <a:lnTo>
                      <a:pt x="1146" y="234"/>
                    </a:lnTo>
                    <a:lnTo>
                      <a:pt x="1104" y="234"/>
                    </a:lnTo>
                    <a:lnTo>
                      <a:pt x="1050" y="234"/>
                    </a:lnTo>
                    <a:lnTo>
                      <a:pt x="990" y="234"/>
                    </a:lnTo>
                    <a:lnTo>
                      <a:pt x="942" y="234"/>
                    </a:lnTo>
                    <a:lnTo>
                      <a:pt x="870" y="234"/>
                    </a:lnTo>
                    <a:lnTo>
                      <a:pt x="780" y="234"/>
                    </a:lnTo>
                    <a:lnTo>
                      <a:pt x="672" y="234"/>
                    </a:lnTo>
                    <a:lnTo>
                      <a:pt x="552" y="234"/>
                    </a:lnTo>
                    <a:lnTo>
                      <a:pt x="456" y="234"/>
                    </a:lnTo>
                    <a:lnTo>
                      <a:pt x="378" y="234"/>
                    </a:lnTo>
                    <a:lnTo>
                      <a:pt x="324" y="234"/>
                    </a:lnTo>
                    <a:lnTo>
                      <a:pt x="234" y="228"/>
                    </a:lnTo>
                    <a:lnTo>
                      <a:pt x="174" y="240"/>
                    </a:lnTo>
                    <a:lnTo>
                      <a:pt x="132" y="246"/>
                    </a:lnTo>
                    <a:lnTo>
                      <a:pt x="114" y="252"/>
                    </a:lnTo>
                    <a:lnTo>
                      <a:pt x="102" y="252"/>
                    </a:lnTo>
                    <a:lnTo>
                      <a:pt x="90" y="252"/>
                    </a:lnTo>
                    <a:lnTo>
                      <a:pt x="60" y="228"/>
                    </a:lnTo>
                    <a:lnTo>
                      <a:pt x="42" y="204"/>
                    </a:lnTo>
                    <a:lnTo>
                      <a:pt x="30" y="186"/>
                    </a:lnTo>
                    <a:lnTo>
                      <a:pt x="0" y="150"/>
                    </a:lnTo>
                    <a:lnTo>
                      <a:pt x="0" y="120"/>
                    </a:lnTo>
                    <a:lnTo>
                      <a:pt x="12" y="102"/>
                    </a:lnTo>
                    <a:lnTo>
                      <a:pt x="42" y="84"/>
                    </a:lnTo>
                    <a:lnTo>
                      <a:pt x="54" y="72"/>
                    </a:lnTo>
                    <a:lnTo>
                      <a:pt x="54" y="90"/>
                    </a:lnTo>
                  </a:path>
                </a:pathLst>
              </a:custGeom>
              <a:solidFill>
                <a:srgbClr val="7AEBF4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Rectangle 46"/>
              <p:cNvSpPr>
                <a:spLocks noChangeArrowheads="1"/>
              </p:cNvSpPr>
              <p:nvPr/>
            </p:nvSpPr>
            <p:spPr bwMode="auto">
              <a:xfrm>
                <a:off x="2181" y="2282"/>
                <a:ext cx="164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New York" charset="0"/>
                  </a:rPr>
                  <a:t>Interconnection Network</a:t>
                </a: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7039928" y="3912047"/>
              <a:ext cx="743325" cy="1505450"/>
              <a:chOff x="6753692" y="3912047"/>
              <a:chExt cx="743325" cy="1505450"/>
            </a:xfrm>
          </p:grpSpPr>
          <p:sp>
            <p:nvSpPr>
              <p:cNvPr id="192" name="Line 159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001857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162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242998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165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484138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168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735453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171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982699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174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5234014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932474" y="3912047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932474" y="4151117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932474" y="4398138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6932474" y="4661061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932474" y="4900131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6932474" y="5163055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4639970" y="3961080"/>
              <a:ext cx="743325" cy="1505450"/>
              <a:chOff x="6753692" y="3912047"/>
              <a:chExt cx="743325" cy="1505450"/>
            </a:xfrm>
          </p:grpSpPr>
          <p:sp>
            <p:nvSpPr>
              <p:cNvPr id="214" name="Line 159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001857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Line 162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242998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Line 165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484138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Line 168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735453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Line 171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982699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Line 174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5234014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6932474" y="3912047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6932474" y="4151117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6932474" y="4398138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6932474" y="4661061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6932474" y="4900131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6932474" y="5163055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 flipH="1">
              <a:off x="1691361" y="3938552"/>
              <a:ext cx="743325" cy="1505450"/>
              <a:chOff x="6753692" y="3912047"/>
              <a:chExt cx="743325" cy="1505450"/>
            </a:xfrm>
          </p:grpSpPr>
          <p:sp>
            <p:nvSpPr>
              <p:cNvPr id="227" name="Line 159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001857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Line 162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242998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Line 165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484138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Line 168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735453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Line 171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4982699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Line 174"/>
              <p:cNvSpPr>
                <a:spLocks noChangeShapeType="1"/>
              </p:cNvSpPr>
              <p:nvPr/>
            </p:nvSpPr>
            <p:spPr bwMode="auto">
              <a:xfrm rot="16200000" flipH="1" flipV="1">
                <a:off x="6858986" y="5234014"/>
                <a:ext cx="0" cy="210588"/>
              </a:xfrm>
              <a:prstGeom prst="line">
                <a:avLst/>
              </a:prstGeom>
              <a:noFill/>
              <a:ln w="22225">
                <a:solidFill>
                  <a:srgbClr val="01020B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6932474" y="3912047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6932474" y="4151117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6932474" y="4398138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6932474" y="4661061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6932474" y="4900131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6932474" y="5163055"/>
                <a:ext cx="564543" cy="254442"/>
              </a:xfrm>
              <a:prstGeom prst="ellipse">
                <a:avLst/>
              </a:prstGeom>
              <a:solidFill>
                <a:srgbClr val="FFFF66"/>
              </a:solidFill>
              <a:ln w="76200">
                <a:noFill/>
              </a:ln>
              <a:effectLst>
                <a:glow rad="139700">
                  <a:schemeClr val="bg1">
                    <a:lumMod val="65000"/>
                    <a:alpha val="40000"/>
                  </a:schemeClr>
                </a:glow>
                <a:outerShdw blurRad="266700" dist="342900" dir="5400000" rotWithShape="0">
                  <a:prstClr val="black">
                    <a:alpha val="15000"/>
                  </a:prstClr>
                </a:outerShdw>
              </a:effectLst>
              <a:scene3d>
                <a:camera prst="perspectiveRelaxed" fov="1800000">
                  <a:rot lat="17373601" lon="0" rev="0"/>
                </a:camera>
                <a:lightRig rig="balanced" dir="t"/>
              </a:scene3d>
              <a:sp3d extrusionH="76200" prstMaterial="dkEdge">
                <a:bevelT w="38100" h="38100" prst="convex"/>
                <a:bevelB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37" y="304800"/>
            <a:ext cx="8788842" cy="752723"/>
          </a:xfrm>
        </p:spPr>
        <p:txBody>
          <a:bodyPr/>
          <a:lstStyle/>
          <a:p>
            <a:r>
              <a:rPr lang="en-US" dirty="0" smtClean="0"/>
              <a:t>Column Store 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722"/>
            <a:ext cx="7772400" cy="4668078"/>
          </a:xfrm>
        </p:spPr>
        <p:txBody>
          <a:bodyPr/>
          <a:lstStyle/>
          <a:p>
            <a:r>
              <a:rPr lang="en-US" dirty="0" smtClean="0"/>
              <a:t>Column-store scanners vs. row-store scanners</a:t>
            </a:r>
          </a:p>
          <a:p>
            <a:r>
              <a:rPr lang="en-US" dirty="0" smtClean="0"/>
              <a:t>Materialization strategies</a:t>
            </a:r>
          </a:p>
          <a:p>
            <a:pPr lvl="1"/>
            <a:r>
              <a:rPr lang="en-US" dirty="0" smtClean="0"/>
              <a:t>Turning sets of columns back into rows</a:t>
            </a:r>
          </a:p>
          <a:p>
            <a:r>
              <a:rPr lang="en-US" dirty="0" smtClean="0"/>
              <a:t>Operating directly on compressed data</a:t>
            </a:r>
          </a:p>
          <a:p>
            <a:r>
              <a:rPr lang="en-US" dirty="0" smtClean="0"/>
              <a:t>Updating compressed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"/>
            <a:ext cx="7772400" cy="785854"/>
          </a:xfrm>
        </p:spPr>
        <p:txBody>
          <a:bodyPr/>
          <a:lstStyle/>
          <a:p>
            <a:pPr eaLnBrk="1" hangingPunct="1"/>
            <a:r>
              <a:rPr lang="en-US" b="1" dirty="0" smtClean="0"/>
              <a:t>Column-Scanner Implementation</a:t>
            </a:r>
            <a:endParaRPr lang="en-US" b="1" dirty="0"/>
          </a:p>
        </p:txBody>
      </p:sp>
      <p:sp>
        <p:nvSpPr>
          <p:cNvPr id="83974" name="Slide Number Placeholder 4"/>
          <p:cNvSpPr txBox="1">
            <a:spLocks noGrp="1"/>
          </p:cNvSpPr>
          <p:nvPr/>
        </p:nvSpPr>
        <p:spPr bwMode="auto">
          <a:xfrm>
            <a:off x="75438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2D7AA46-1AF9-424A-BC3E-279AD32FFFA1}" type="slidenum">
              <a:rPr lang="en-US" sz="1600">
                <a:solidFill>
                  <a:srgbClr val="01020B"/>
                </a:solidFill>
                <a:latin typeface="+mn-lt"/>
              </a:rPr>
              <a:pPr algn="r"/>
              <a:t>41</a:t>
            </a:fld>
            <a:endParaRPr lang="en-US" sz="1600">
              <a:solidFill>
                <a:srgbClr val="01020B"/>
              </a:solidFill>
              <a:latin typeface="+mn-lt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211669" y="4597416"/>
            <a:ext cx="1447800" cy="1828800"/>
            <a:chOff x="211669" y="4597416"/>
            <a:chExt cx="1447800" cy="1828800"/>
          </a:xfrm>
        </p:grpSpPr>
        <p:grpSp>
          <p:nvGrpSpPr>
            <p:cNvPr id="73" name="Group 72"/>
            <p:cNvGrpSpPr/>
            <p:nvPr/>
          </p:nvGrpSpPr>
          <p:grpSpPr>
            <a:xfrm>
              <a:off x="287869" y="4597416"/>
              <a:ext cx="1371600" cy="1828800"/>
              <a:chOff x="287869" y="4597416"/>
              <a:chExt cx="1371600" cy="1828800"/>
            </a:xfrm>
          </p:grpSpPr>
          <p:sp>
            <p:nvSpPr>
              <p:cNvPr id="83976" name="AutoShape 43"/>
              <p:cNvSpPr>
                <a:spLocks noChangeArrowheads="1"/>
              </p:cNvSpPr>
              <p:nvPr/>
            </p:nvSpPr>
            <p:spPr bwMode="auto">
              <a:xfrm rot="10800000" flipH="1" flipV="1">
                <a:off x="440269" y="5359416"/>
                <a:ext cx="1143000" cy="1066800"/>
              </a:xfrm>
              <a:prstGeom prst="foldedCorner">
                <a:avLst>
                  <a:gd name="adj" fmla="val 19444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grpSp>
            <p:nvGrpSpPr>
              <p:cNvPr id="2" name="Group 4"/>
              <p:cNvGrpSpPr>
                <a:grpSpLocks/>
              </p:cNvGrpSpPr>
              <p:nvPr/>
            </p:nvGrpSpPr>
            <p:grpSpPr bwMode="auto">
              <a:xfrm>
                <a:off x="287869" y="4597416"/>
                <a:ext cx="1371600" cy="533400"/>
                <a:chOff x="144" y="2064"/>
                <a:chExt cx="1440" cy="624"/>
              </a:xfrm>
            </p:grpSpPr>
            <p:sp>
              <p:nvSpPr>
                <p:cNvPr id="84035" name="AutoShape 5"/>
                <p:cNvSpPr>
                  <a:spLocks noChangeArrowheads="1"/>
                </p:cNvSpPr>
                <p:nvPr/>
              </p:nvSpPr>
              <p:spPr bwMode="auto">
                <a:xfrm>
                  <a:off x="144" y="2160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84036" name="AutoShape 6"/>
                <p:cNvSpPr>
                  <a:spLocks noChangeArrowheads="1"/>
                </p:cNvSpPr>
                <p:nvPr/>
              </p:nvSpPr>
              <p:spPr bwMode="auto">
                <a:xfrm>
                  <a:off x="144" y="2112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84037" name="AutoShape 7"/>
                <p:cNvSpPr>
                  <a:spLocks noChangeArrowheads="1"/>
                </p:cNvSpPr>
                <p:nvPr/>
              </p:nvSpPr>
              <p:spPr bwMode="auto">
                <a:xfrm>
                  <a:off x="144" y="2064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  <p:sp>
            <p:nvSpPr>
              <p:cNvPr id="83978" name="AutoShape 11"/>
              <p:cNvSpPr>
                <a:spLocks noChangeArrowheads="1"/>
              </p:cNvSpPr>
              <p:nvPr/>
            </p:nvSpPr>
            <p:spPr bwMode="auto">
              <a:xfrm rot="10800000" flipH="1" flipV="1">
                <a:off x="287869" y="5283216"/>
                <a:ext cx="1143000" cy="1066800"/>
              </a:xfrm>
              <a:prstGeom prst="foldedCorner">
                <a:avLst>
                  <a:gd name="adj" fmla="val 19444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  <p:sp>
          <p:nvSpPr>
            <p:cNvPr id="83979" name="Text Box 12"/>
            <p:cNvSpPr txBox="1">
              <a:spLocks noChangeArrowheads="1"/>
            </p:cNvSpPr>
            <p:nvPr/>
          </p:nvSpPr>
          <p:spPr bwMode="auto">
            <a:xfrm>
              <a:off x="211669" y="5283216"/>
              <a:ext cx="11656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1020B"/>
                  </a:solidFill>
                  <a:latin typeface="+mn-lt"/>
                </a:rPr>
                <a:t>1  Joe   45</a:t>
              </a:r>
            </a:p>
          </p:txBody>
        </p:sp>
        <p:sp>
          <p:nvSpPr>
            <p:cNvPr id="83980" name="Text Box 13"/>
            <p:cNvSpPr txBox="1">
              <a:spLocks noChangeArrowheads="1"/>
            </p:cNvSpPr>
            <p:nvPr/>
          </p:nvSpPr>
          <p:spPr bwMode="auto">
            <a:xfrm>
              <a:off x="211669" y="5602304"/>
              <a:ext cx="11771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+mn-lt"/>
                </a:rPr>
                <a:t>2  Sue   37</a:t>
              </a:r>
            </a:p>
          </p:txBody>
        </p:sp>
        <p:sp>
          <p:nvSpPr>
            <p:cNvPr id="83981" name="Text Box 14"/>
            <p:cNvSpPr txBox="1">
              <a:spLocks noChangeArrowheads="1"/>
            </p:cNvSpPr>
            <p:nvPr/>
          </p:nvSpPr>
          <p:spPr bwMode="auto">
            <a:xfrm>
              <a:off x="211669" y="5816616"/>
              <a:ext cx="119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1020B"/>
                  </a:solidFill>
                  <a:latin typeface="+mn-lt"/>
                </a:rPr>
                <a:t>… …      …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399119" y="2184416"/>
            <a:ext cx="1022350" cy="1041400"/>
            <a:chOff x="1399119" y="2184416"/>
            <a:chExt cx="1022350" cy="1041400"/>
          </a:xfrm>
        </p:grpSpPr>
        <p:grpSp>
          <p:nvGrpSpPr>
            <p:cNvPr id="72" name="Group 71"/>
            <p:cNvGrpSpPr/>
            <p:nvPr/>
          </p:nvGrpSpPr>
          <p:grpSpPr>
            <a:xfrm>
              <a:off x="1399119" y="2184416"/>
              <a:ext cx="1022350" cy="1041400"/>
              <a:chOff x="1399119" y="2184416"/>
              <a:chExt cx="1022350" cy="1041400"/>
            </a:xfrm>
          </p:grpSpPr>
          <p:sp>
            <p:nvSpPr>
              <p:cNvPr id="30" name="AutoShape 39"/>
              <p:cNvSpPr>
                <a:spLocks noChangeArrowheads="1"/>
              </p:cNvSpPr>
              <p:nvPr/>
            </p:nvSpPr>
            <p:spPr bwMode="auto">
              <a:xfrm>
                <a:off x="1430869" y="2692416"/>
                <a:ext cx="990600" cy="533400"/>
              </a:xfrm>
              <a:prstGeom prst="flowChartDocumen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33" name="Text Box 42"/>
              <p:cNvSpPr txBox="1">
                <a:spLocks noChangeArrowheads="1"/>
              </p:cNvSpPr>
              <p:nvPr/>
            </p:nvSpPr>
            <p:spPr bwMode="auto">
              <a:xfrm>
                <a:off x="1399119" y="2768616"/>
                <a:ext cx="93707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…      …</a:t>
                </a:r>
              </a:p>
            </p:txBody>
          </p:sp>
          <p:sp>
            <p:nvSpPr>
              <p:cNvPr id="34" name="AutoShape 44"/>
              <p:cNvSpPr>
                <a:spLocks noChangeArrowheads="1"/>
              </p:cNvSpPr>
              <p:nvPr/>
            </p:nvSpPr>
            <p:spPr bwMode="auto">
              <a:xfrm>
                <a:off x="1865844" y="2184416"/>
                <a:ext cx="228600" cy="441325"/>
              </a:xfrm>
              <a:prstGeom prst="upArrow">
                <a:avLst>
                  <a:gd name="adj1" fmla="val 50000"/>
                  <a:gd name="adj2" fmla="val 69384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  <p:sp>
          <p:nvSpPr>
            <p:cNvPr id="32" name="Text Box 41"/>
            <p:cNvSpPr txBox="1">
              <a:spLocks noChangeArrowheads="1"/>
            </p:cNvSpPr>
            <p:nvPr/>
          </p:nvSpPr>
          <p:spPr bwMode="auto">
            <a:xfrm>
              <a:off x="1430869" y="2616216"/>
              <a:ext cx="9374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1020B"/>
                  </a:solidFill>
                  <a:latin typeface="+mn-lt"/>
                </a:rPr>
                <a:t>Joe   45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781550" y="3875088"/>
            <a:ext cx="3714750" cy="2867025"/>
            <a:chOff x="4781550" y="3875088"/>
            <a:chExt cx="3714750" cy="2867025"/>
          </a:xfrm>
        </p:grpSpPr>
        <p:grpSp>
          <p:nvGrpSpPr>
            <p:cNvPr id="79" name="Group 78"/>
            <p:cNvGrpSpPr/>
            <p:nvPr/>
          </p:nvGrpSpPr>
          <p:grpSpPr>
            <a:xfrm>
              <a:off x="6472238" y="5664200"/>
              <a:ext cx="2024062" cy="1077913"/>
              <a:chOff x="6472238" y="5664200"/>
              <a:chExt cx="2024062" cy="1077913"/>
            </a:xfrm>
          </p:grpSpPr>
          <p:sp>
            <p:nvSpPr>
              <p:cNvPr id="7" name="AutoShape 45"/>
              <p:cNvSpPr>
                <a:spLocks noChangeArrowheads="1"/>
              </p:cNvSpPr>
              <p:nvPr/>
            </p:nvSpPr>
            <p:spPr bwMode="auto">
              <a:xfrm rot="10800000" flipH="1" flipV="1">
                <a:off x="6616700" y="5751513"/>
                <a:ext cx="476250" cy="990600"/>
              </a:xfrm>
              <a:prstGeom prst="foldedCorner">
                <a:avLst>
                  <a:gd name="adj" fmla="val 26856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20" name="AutoShape 23"/>
              <p:cNvSpPr>
                <a:spLocks noChangeArrowheads="1"/>
              </p:cNvSpPr>
              <p:nvPr/>
            </p:nvSpPr>
            <p:spPr bwMode="auto">
              <a:xfrm rot="10800000" flipH="1" flipV="1">
                <a:off x="6472238" y="5664200"/>
                <a:ext cx="476250" cy="990600"/>
              </a:xfrm>
              <a:prstGeom prst="foldedCorner">
                <a:avLst>
                  <a:gd name="adj" fmla="val 26856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21" name="Text Box 24"/>
              <p:cNvSpPr txBox="1">
                <a:spLocks noChangeArrowheads="1"/>
              </p:cNvSpPr>
              <p:nvPr/>
            </p:nvSpPr>
            <p:spPr bwMode="auto">
              <a:xfrm>
                <a:off x="6472238" y="5664200"/>
                <a:ext cx="412893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45</a:t>
                </a:r>
              </a:p>
              <a:p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37</a:t>
                </a:r>
              </a:p>
              <a:p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…</a:t>
                </a:r>
              </a:p>
            </p:txBody>
          </p:sp>
          <p:grpSp>
            <p:nvGrpSpPr>
              <p:cNvPr id="3" name="Group 46"/>
              <p:cNvGrpSpPr>
                <a:grpSpLocks/>
              </p:cNvGrpSpPr>
              <p:nvPr/>
            </p:nvGrpSpPr>
            <p:grpSpPr bwMode="auto">
              <a:xfrm>
                <a:off x="7124700" y="5876925"/>
                <a:ext cx="1371600" cy="533400"/>
                <a:chOff x="144" y="2064"/>
                <a:chExt cx="1440" cy="624"/>
              </a:xfrm>
            </p:grpSpPr>
            <p:sp>
              <p:nvSpPr>
                <p:cNvPr id="84032" name="AutoShape 47"/>
                <p:cNvSpPr>
                  <a:spLocks noChangeArrowheads="1"/>
                </p:cNvSpPr>
                <p:nvPr/>
              </p:nvSpPr>
              <p:spPr bwMode="auto">
                <a:xfrm>
                  <a:off x="144" y="2160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84033" name="AutoShape 48"/>
                <p:cNvSpPr>
                  <a:spLocks noChangeArrowheads="1"/>
                </p:cNvSpPr>
                <p:nvPr/>
              </p:nvSpPr>
              <p:spPr bwMode="auto">
                <a:xfrm>
                  <a:off x="144" y="2112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84034" name="AutoShape 49"/>
                <p:cNvSpPr>
                  <a:spLocks noChangeArrowheads="1"/>
                </p:cNvSpPr>
                <p:nvPr/>
              </p:nvSpPr>
              <p:spPr bwMode="auto">
                <a:xfrm>
                  <a:off x="144" y="2064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78" name="Group 77"/>
            <p:cNvGrpSpPr/>
            <p:nvPr/>
          </p:nvGrpSpPr>
          <p:grpSpPr>
            <a:xfrm>
              <a:off x="4781550" y="3875088"/>
              <a:ext cx="2133600" cy="1066800"/>
              <a:chOff x="4781550" y="3875088"/>
              <a:chExt cx="2133600" cy="1066800"/>
            </a:xfrm>
          </p:grpSpPr>
          <p:sp>
            <p:nvSpPr>
              <p:cNvPr id="17" name="AutoShape 19"/>
              <p:cNvSpPr>
                <a:spLocks noChangeArrowheads="1"/>
              </p:cNvSpPr>
              <p:nvPr/>
            </p:nvSpPr>
            <p:spPr bwMode="auto">
              <a:xfrm rot="10800000" flipH="1" flipV="1">
                <a:off x="4933950" y="3951288"/>
                <a:ext cx="609600" cy="990600"/>
              </a:xfrm>
              <a:prstGeom prst="foldedCorner">
                <a:avLst>
                  <a:gd name="adj" fmla="val 26856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18" name="AutoShape 20"/>
              <p:cNvSpPr>
                <a:spLocks noChangeArrowheads="1"/>
              </p:cNvSpPr>
              <p:nvPr/>
            </p:nvSpPr>
            <p:spPr bwMode="auto">
              <a:xfrm rot="10800000" flipH="1" flipV="1">
                <a:off x="4781550" y="3875088"/>
                <a:ext cx="609600" cy="990600"/>
              </a:xfrm>
              <a:prstGeom prst="foldedCorner">
                <a:avLst>
                  <a:gd name="adj" fmla="val 26856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4781550" y="3875088"/>
                <a:ext cx="560971" cy="584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Joe</a:t>
                </a:r>
              </a:p>
              <a:p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Sue</a:t>
                </a:r>
              </a:p>
            </p:txBody>
          </p:sp>
          <p:sp>
            <p:nvSpPr>
              <p:cNvPr id="22" name="Text Box 25"/>
              <p:cNvSpPr txBox="1">
                <a:spLocks noChangeArrowheads="1"/>
              </p:cNvSpPr>
              <p:nvPr/>
            </p:nvSpPr>
            <p:spPr bwMode="auto">
              <a:xfrm>
                <a:off x="4781550" y="4460875"/>
                <a:ext cx="3898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…</a:t>
                </a:r>
              </a:p>
            </p:txBody>
          </p:sp>
          <p:grpSp>
            <p:nvGrpSpPr>
              <p:cNvPr id="4" name="Group 58"/>
              <p:cNvGrpSpPr>
                <a:grpSpLocks/>
              </p:cNvGrpSpPr>
              <p:nvPr/>
            </p:nvGrpSpPr>
            <p:grpSpPr bwMode="auto">
              <a:xfrm>
                <a:off x="5543550" y="3897313"/>
                <a:ext cx="1371600" cy="533400"/>
                <a:chOff x="144" y="2064"/>
                <a:chExt cx="1440" cy="624"/>
              </a:xfrm>
            </p:grpSpPr>
            <p:sp>
              <p:nvSpPr>
                <p:cNvPr id="84029" name="AutoShape 59"/>
                <p:cNvSpPr>
                  <a:spLocks noChangeArrowheads="1"/>
                </p:cNvSpPr>
                <p:nvPr/>
              </p:nvSpPr>
              <p:spPr bwMode="auto">
                <a:xfrm>
                  <a:off x="144" y="2160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84030" name="AutoShape 60"/>
                <p:cNvSpPr>
                  <a:spLocks noChangeArrowheads="1"/>
                </p:cNvSpPr>
                <p:nvPr/>
              </p:nvSpPr>
              <p:spPr bwMode="auto">
                <a:xfrm>
                  <a:off x="144" y="2112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84031" name="AutoShape 61"/>
                <p:cNvSpPr>
                  <a:spLocks noChangeArrowheads="1"/>
                </p:cNvSpPr>
                <p:nvPr/>
              </p:nvSpPr>
              <p:spPr bwMode="auto">
                <a:xfrm>
                  <a:off x="144" y="2064"/>
                  <a:ext cx="1440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65 w 21600"/>
                    <a:gd name="T25" fmla="*/ 3150 h 21600"/>
                    <a:gd name="T26" fmla="*/ 18435 w 21600"/>
                    <a:gd name="T27" fmla="*/ 1845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466" y="10800"/>
                      </a:moveTo>
                      <a:cubicBezTo>
                        <a:pt x="8466" y="12089"/>
                        <a:pt x="9511" y="13134"/>
                        <a:pt x="10800" y="13134"/>
                      </a:cubicBezTo>
                      <a:cubicBezTo>
                        <a:pt x="12089" y="13134"/>
                        <a:pt x="13134" y="12089"/>
                        <a:pt x="13134" y="10800"/>
                      </a:cubicBezTo>
                      <a:cubicBezTo>
                        <a:pt x="13134" y="9511"/>
                        <a:pt x="12089" y="8466"/>
                        <a:pt x="10800" y="8466"/>
                      </a:cubicBezTo>
                      <a:cubicBezTo>
                        <a:pt x="9511" y="8466"/>
                        <a:pt x="8466" y="9511"/>
                        <a:pt x="8466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</p:grpSp>
      </p:grpSp>
      <p:grpSp>
        <p:nvGrpSpPr>
          <p:cNvPr id="83" name="Group 82"/>
          <p:cNvGrpSpPr/>
          <p:nvPr/>
        </p:nvGrpSpPr>
        <p:grpSpPr>
          <a:xfrm>
            <a:off x="6410325" y="1881188"/>
            <a:ext cx="1022350" cy="609600"/>
            <a:chOff x="6410325" y="1881188"/>
            <a:chExt cx="1022350" cy="6096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2" name="AutoShape 66"/>
            <p:cNvSpPr>
              <a:spLocks noChangeArrowheads="1"/>
            </p:cNvSpPr>
            <p:nvPr/>
          </p:nvSpPr>
          <p:spPr bwMode="auto">
            <a:xfrm>
              <a:off x="6442075" y="1957388"/>
              <a:ext cx="990600" cy="533400"/>
            </a:xfrm>
            <a:prstGeom prst="flowChartDocumen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54" name="Text Box 68"/>
            <p:cNvSpPr txBox="1">
              <a:spLocks noChangeArrowheads="1"/>
            </p:cNvSpPr>
            <p:nvPr/>
          </p:nvSpPr>
          <p:spPr bwMode="auto">
            <a:xfrm>
              <a:off x="6442075" y="1881188"/>
              <a:ext cx="9374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1020B"/>
                  </a:solidFill>
                  <a:latin typeface="+mn-lt"/>
                </a:rPr>
                <a:t>Joe   45</a:t>
              </a:r>
            </a:p>
          </p:txBody>
        </p:sp>
        <p:sp>
          <p:nvSpPr>
            <p:cNvPr id="55" name="Text Box 69"/>
            <p:cNvSpPr txBox="1">
              <a:spLocks noChangeArrowheads="1"/>
            </p:cNvSpPr>
            <p:nvPr/>
          </p:nvSpPr>
          <p:spPr bwMode="auto">
            <a:xfrm>
              <a:off x="6410325" y="2033588"/>
              <a:ext cx="9370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1020B"/>
                  </a:solidFill>
                  <a:latin typeface="+mn-lt"/>
                </a:rPr>
                <a:t>…      …</a:t>
              </a:r>
            </a:p>
          </p:txBody>
        </p:sp>
      </p:grpSp>
      <p:sp>
        <p:nvSpPr>
          <p:cNvPr id="46126" name="Text Box 71"/>
          <p:cNvSpPr txBox="1">
            <a:spLocks noChangeArrowheads="1"/>
          </p:cNvSpPr>
          <p:nvPr/>
        </p:nvSpPr>
        <p:spPr bwMode="auto">
          <a:xfrm>
            <a:off x="3148540" y="1270000"/>
            <a:ext cx="2617259" cy="92333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0102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name, 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age</a:t>
            </a:r>
          </a:p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FROM Customers</a:t>
            </a:r>
            <a:b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age &gt; 40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354669" y="4597416"/>
            <a:ext cx="2268806" cy="1034590"/>
            <a:chOff x="1354669" y="4597416"/>
            <a:chExt cx="2268806" cy="1034590"/>
          </a:xfrm>
        </p:grpSpPr>
        <p:sp>
          <p:nvSpPr>
            <p:cNvPr id="25" name="Rectangle 34"/>
            <p:cNvSpPr>
              <a:spLocks noChangeArrowheads="1"/>
            </p:cNvSpPr>
            <p:nvPr/>
          </p:nvSpPr>
          <p:spPr bwMode="auto">
            <a:xfrm>
              <a:off x="2269069" y="4597416"/>
              <a:ext cx="1143000" cy="457200"/>
            </a:xfrm>
            <a:prstGeom prst="rect">
              <a:avLst/>
            </a:prstGeom>
            <a:solidFill>
              <a:srgbClr val="800000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354669" y="4625991"/>
              <a:ext cx="2268806" cy="1006015"/>
              <a:chOff x="1354669" y="4625991"/>
              <a:chExt cx="2268806" cy="1006015"/>
            </a:xfrm>
          </p:grpSpPr>
          <p:sp>
            <p:nvSpPr>
              <p:cNvPr id="23" name="AutoShape 26"/>
              <p:cNvSpPr>
                <a:spLocks noChangeArrowheads="1"/>
              </p:cNvSpPr>
              <p:nvPr/>
            </p:nvSpPr>
            <p:spPr bwMode="auto">
              <a:xfrm>
                <a:off x="1354669" y="4673616"/>
                <a:ext cx="838200" cy="381000"/>
              </a:xfrm>
              <a:custGeom>
                <a:avLst/>
                <a:gdLst>
                  <a:gd name="T0" fmla="*/ 2147483647 w 21600"/>
                  <a:gd name="T1" fmla="*/ 0 h 21600"/>
                  <a:gd name="T2" fmla="*/ 0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822982" y="5114941"/>
                <a:ext cx="1800493" cy="5170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 dirty="0" smtClean="0">
                    <a:solidFill>
                      <a:srgbClr val="01020B"/>
                    </a:solidFill>
                    <a:latin typeface="+mn-lt"/>
                  </a:rPr>
                  <a:t>Read 8K page of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 dirty="0" smtClean="0">
                    <a:solidFill>
                      <a:srgbClr val="01020B"/>
                    </a:solidFill>
                    <a:latin typeface="+mn-lt"/>
                  </a:rPr>
                  <a:t>data</a:t>
                </a:r>
                <a:endParaRPr lang="en-US" sz="1600" dirty="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58" name="Text Box 72"/>
              <p:cNvSpPr txBox="1">
                <a:spLocks noChangeArrowheads="1"/>
              </p:cNvSpPr>
              <p:nvPr/>
            </p:nvSpPr>
            <p:spPr bwMode="auto">
              <a:xfrm>
                <a:off x="2218269" y="4625991"/>
                <a:ext cx="109687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Direct I/O</a:t>
                </a:r>
              </a:p>
            </p:txBody>
          </p:sp>
        </p:grpSp>
      </p:grp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7596188" y="5229225"/>
            <a:ext cx="1327150" cy="827088"/>
            <a:chOff x="4785" y="3294"/>
            <a:chExt cx="836" cy="521"/>
          </a:xfrm>
        </p:grpSpPr>
        <p:sp>
          <p:nvSpPr>
            <p:cNvPr id="84026" name="AutoShape 75"/>
            <p:cNvSpPr>
              <a:spLocks noChangeArrowheads="1"/>
            </p:cNvSpPr>
            <p:nvPr/>
          </p:nvSpPr>
          <p:spPr bwMode="auto">
            <a:xfrm rot="-1186865">
              <a:off x="4785" y="3657"/>
              <a:ext cx="476" cy="15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8 w 21600"/>
                <a:gd name="T13" fmla="*/ 5468 h 21600"/>
                <a:gd name="T14" fmla="*/ 18877 w 21600"/>
                <a:gd name="T15" fmla="*/ 161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84027" name="Rectangle 76"/>
            <p:cNvSpPr>
              <a:spLocks noChangeArrowheads="1"/>
            </p:cNvSpPr>
            <p:nvPr/>
          </p:nvSpPr>
          <p:spPr bwMode="auto">
            <a:xfrm>
              <a:off x="5261" y="3521"/>
              <a:ext cx="360" cy="204"/>
            </a:xfrm>
            <a:prstGeom prst="rect">
              <a:avLst/>
            </a:prstGeom>
            <a:solidFill>
              <a:srgbClr val="800000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84028" name="AutoShape 77"/>
            <p:cNvSpPr>
              <a:spLocks noChangeArrowheads="1"/>
            </p:cNvSpPr>
            <p:nvPr/>
          </p:nvSpPr>
          <p:spPr bwMode="auto">
            <a:xfrm rot="-3400605">
              <a:off x="5268" y="3174"/>
              <a:ext cx="144" cy="384"/>
            </a:xfrm>
            <a:prstGeom prst="upArrow">
              <a:avLst>
                <a:gd name="adj1" fmla="val 50000"/>
                <a:gd name="adj2" fmla="val 9584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</p:grpSp>
      <p:sp>
        <p:nvSpPr>
          <p:cNvPr id="84020" name="TextBox 66"/>
          <p:cNvSpPr txBox="1">
            <a:spLocks noChangeArrowheads="1"/>
          </p:cNvSpPr>
          <p:nvPr/>
        </p:nvSpPr>
        <p:spPr bwMode="auto">
          <a:xfrm>
            <a:off x="221782" y="1707090"/>
            <a:ext cx="2536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1020B"/>
                </a:solidFill>
                <a:latin typeface="+mn-lt"/>
              </a:rPr>
              <a:t>Row Store Scanner</a:t>
            </a:r>
            <a:endParaRPr lang="en-US" sz="2000" dirty="0">
              <a:solidFill>
                <a:srgbClr val="01020B"/>
              </a:solidFill>
              <a:latin typeface="+mn-lt"/>
            </a:endParaRPr>
          </a:p>
        </p:txBody>
      </p:sp>
      <p:sp>
        <p:nvSpPr>
          <p:cNvPr id="84021" name="TextBox 67"/>
          <p:cNvSpPr txBox="1">
            <a:spLocks noChangeArrowheads="1"/>
          </p:cNvSpPr>
          <p:nvPr/>
        </p:nvSpPr>
        <p:spPr bwMode="auto">
          <a:xfrm>
            <a:off x="5875338" y="1430870"/>
            <a:ext cx="29498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1020B"/>
                </a:solidFill>
                <a:latin typeface="+mn-lt"/>
              </a:rPr>
              <a:t>Column Store Scanner</a:t>
            </a:r>
            <a:endParaRPr lang="en-US" sz="2000" dirty="0">
              <a:solidFill>
                <a:srgbClr val="01020B"/>
              </a:solidFill>
              <a:latin typeface="+mn-lt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815521" y="4291013"/>
            <a:ext cx="2566483" cy="1077912"/>
            <a:chOff x="5815521" y="4291013"/>
            <a:chExt cx="2566483" cy="107791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9" name="Oval 51"/>
            <p:cNvSpPr>
              <a:spLocks noChangeArrowheads="1"/>
            </p:cNvSpPr>
            <p:nvPr/>
          </p:nvSpPr>
          <p:spPr bwMode="auto">
            <a:xfrm>
              <a:off x="7596188" y="4795838"/>
              <a:ext cx="582612" cy="573087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44" name="AutoShape 57"/>
            <p:cNvSpPr>
              <a:spLocks noChangeArrowheads="1"/>
            </p:cNvSpPr>
            <p:nvPr/>
          </p:nvSpPr>
          <p:spPr bwMode="auto">
            <a:xfrm>
              <a:off x="7783513" y="4291013"/>
              <a:ext cx="228600" cy="441325"/>
            </a:xfrm>
            <a:prstGeom prst="upArrow">
              <a:avLst>
                <a:gd name="adj1" fmla="val 50000"/>
                <a:gd name="adj2" fmla="val 69384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56" name="Text Box 70"/>
            <p:cNvSpPr txBox="1">
              <a:spLocks noChangeArrowheads="1"/>
            </p:cNvSpPr>
            <p:nvPr/>
          </p:nvSpPr>
          <p:spPr bwMode="auto">
            <a:xfrm>
              <a:off x="5815521" y="4807479"/>
              <a:ext cx="1774857" cy="5170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01020B"/>
                  </a:solidFill>
                  <a:latin typeface="+mn-lt"/>
                </a:rPr>
                <a:t>Apply predicate</a:t>
              </a:r>
            </a:p>
            <a:p>
              <a:pPr algn="ctr"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01020B"/>
                  </a:solidFill>
                  <a:latin typeface="+mn-lt"/>
                </a:rPr>
                <a:t>Age &gt; 45</a:t>
              </a:r>
              <a:endParaRPr lang="en-US" sz="1600" i="1" dirty="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67" name="Text Box 36"/>
            <p:cNvSpPr txBox="1">
              <a:spLocks noChangeArrowheads="1"/>
            </p:cNvSpPr>
            <p:nvPr/>
          </p:nvSpPr>
          <p:spPr bwMode="auto">
            <a:xfrm>
              <a:off x="7552272" y="4885283"/>
              <a:ext cx="8297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Scan</a:t>
              </a: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659468" y="3259154"/>
            <a:ext cx="2264842" cy="1200150"/>
            <a:chOff x="1659468" y="3259154"/>
            <a:chExt cx="2264842" cy="120015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6" name="Oval 35"/>
            <p:cNvSpPr>
              <a:spLocks noChangeAspect="1" noChangeArrowheads="1"/>
            </p:cNvSpPr>
            <p:nvPr/>
          </p:nvSpPr>
          <p:spPr bwMode="auto">
            <a:xfrm>
              <a:off x="1659468" y="3759215"/>
              <a:ext cx="675571" cy="664526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dirty="0">
                <a:solidFill>
                  <a:schemeClr val="bg1"/>
                </a:solidFill>
                <a:latin typeface="+mn-lt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659468" y="3259154"/>
              <a:ext cx="2264842" cy="1200150"/>
              <a:chOff x="1659468" y="3259154"/>
              <a:chExt cx="2264842" cy="1200150"/>
            </a:xfrm>
          </p:grpSpPr>
          <p:sp>
            <p:nvSpPr>
              <p:cNvPr id="27" name="Text Box 36"/>
              <p:cNvSpPr txBox="1">
                <a:spLocks noChangeArrowheads="1"/>
              </p:cNvSpPr>
              <p:nvPr/>
            </p:nvSpPr>
            <p:spPr bwMode="auto">
              <a:xfrm>
                <a:off x="1659468" y="3894683"/>
                <a:ext cx="8297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Scan</a:t>
                </a:r>
                <a:endPara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29" name="AutoShape 38"/>
              <p:cNvSpPr>
                <a:spLocks noChangeArrowheads="1"/>
              </p:cNvSpPr>
              <p:nvPr/>
            </p:nvSpPr>
            <p:spPr bwMode="auto">
              <a:xfrm rot="-3400605">
                <a:off x="2445282" y="4040204"/>
                <a:ext cx="228600" cy="609600"/>
              </a:xfrm>
              <a:prstGeom prst="upArrow">
                <a:avLst>
                  <a:gd name="adj1" fmla="val 50000"/>
                  <a:gd name="adj2" fmla="val 9584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31" name="AutoShape 40"/>
              <p:cNvSpPr>
                <a:spLocks noChangeArrowheads="1"/>
              </p:cNvSpPr>
              <p:nvPr/>
            </p:nvSpPr>
            <p:spPr bwMode="auto">
              <a:xfrm>
                <a:off x="1859494" y="3259154"/>
                <a:ext cx="228600" cy="441325"/>
              </a:xfrm>
              <a:prstGeom prst="upArrow">
                <a:avLst>
                  <a:gd name="adj1" fmla="val 50000"/>
                  <a:gd name="adj2" fmla="val 69384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rgbClr val="01020B"/>
                  </a:solidFill>
                  <a:latin typeface="+mn-lt"/>
                </a:endParaRPr>
              </a:p>
            </p:txBody>
          </p:sp>
          <p:sp>
            <p:nvSpPr>
              <p:cNvPr id="68" name="Text Box 70"/>
              <p:cNvSpPr txBox="1">
                <a:spLocks noChangeArrowheads="1"/>
              </p:cNvSpPr>
              <p:nvPr/>
            </p:nvSpPr>
            <p:spPr bwMode="auto">
              <a:xfrm>
                <a:off x="2149453" y="3410480"/>
                <a:ext cx="1774857" cy="51706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 i="1" dirty="0" smtClean="0">
                    <a:solidFill>
                      <a:srgbClr val="01020B"/>
                    </a:solidFill>
                    <a:latin typeface="+mn-lt"/>
                  </a:rPr>
                  <a:t>Apply predicate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 i="1" dirty="0" smtClean="0">
                    <a:solidFill>
                      <a:srgbClr val="01020B"/>
                    </a:solidFill>
                    <a:latin typeface="+mn-lt"/>
                  </a:rPr>
                  <a:t>Age &gt; 45</a:t>
                </a:r>
                <a:endParaRPr lang="en-US" sz="1600" i="1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5508625" y="3609975"/>
            <a:ext cx="2927350" cy="682625"/>
            <a:chOff x="5508625" y="3609975"/>
            <a:chExt cx="2927350" cy="682625"/>
          </a:xfrm>
        </p:grpSpPr>
        <p:sp>
          <p:nvSpPr>
            <p:cNvPr id="41" name="AutoShape 54"/>
            <p:cNvSpPr>
              <a:spLocks noChangeArrowheads="1"/>
            </p:cNvSpPr>
            <p:nvPr/>
          </p:nvSpPr>
          <p:spPr bwMode="auto">
            <a:xfrm>
              <a:off x="7292975" y="3681413"/>
              <a:ext cx="1143000" cy="611187"/>
            </a:xfrm>
            <a:prstGeom prst="flowChartDocumen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7221538" y="3644900"/>
              <a:ext cx="11422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i="1" dirty="0" smtClean="0">
                  <a:solidFill>
                    <a:srgbClr val="01020B"/>
                  </a:solidFill>
                  <a:latin typeface="+mn-lt"/>
                </a:rPr>
                <a:t>POS 1  </a:t>
              </a:r>
              <a:r>
                <a:rPr lang="en-US" sz="1600" dirty="0" smtClean="0">
                  <a:solidFill>
                    <a:srgbClr val="01020B"/>
                  </a:solidFill>
                  <a:latin typeface="+mn-lt"/>
                </a:rPr>
                <a:t>45</a:t>
              </a:r>
              <a:endParaRPr lang="en-US" sz="1600" dirty="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7207250" y="3886200"/>
              <a:ext cx="3898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01020B"/>
                  </a:solidFill>
                  <a:latin typeface="+mn-lt"/>
                </a:rPr>
                <a:t>…</a:t>
              </a:r>
              <a:endParaRPr lang="en-US" sz="1600" dirty="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84023" name="AutoShape 79"/>
            <p:cNvSpPr>
              <a:spLocks noChangeArrowheads="1"/>
            </p:cNvSpPr>
            <p:nvPr/>
          </p:nvSpPr>
          <p:spPr bwMode="auto">
            <a:xfrm rot="1186865" flipH="1">
              <a:off x="6084888" y="3825875"/>
              <a:ext cx="755650" cy="2508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8 w 21600"/>
                <a:gd name="T13" fmla="*/ 5468 h 21600"/>
                <a:gd name="T14" fmla="*/ 18877 w 21600"/>
                <a:gd name="T15" fmla="*/ 161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84024" name="Rectangle 80"/>
            <p:cNvSpPr>
              <a:spLocks noChangeArrowheads="1"/>
            </p:cNvSpPr>
            <p:nvPr/>
          </p:nvSpPr>
          <p:spPr bwMode="auto">
            <a:xfrm flipH="1">
              <a:off x="5508625" y="3609975"/>
              <a:ext cx="571500" cy="323850"/>
            </a:xfrm>
            <a:prstGeom prst="rect">
              <a:avLst/>
            </a:prstGeom>
            <a:solidFill>
              <a:srgbClr val="800000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086475" y="2503488"/>
            <a:ext cx="2574926" cy="1055687"/>
            <a:chOff x="6086475" y="2503488"/>
            <a:chExt cx="2574926" cy="105568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9" name="AutoShape 63"/>
            <p:cNvSpPr>
              <a:spLocks noChangeArrowheads="1"/>
            </p:cNvSpPr>
            <p:nvPr/>
          </p:nvSpPr>
          <p:spPr bwMode="auto">
            <a:xfrm rot="18296360">
              <a:off x="7466013" y="3130550"/>
              <a:ext cx="228600" cy="609600"/>
            </a:xfrm>
            <a:prstGeom prst="upArrow">
              <a:avLst>
                <a:gd name="adj1" fmla="val 50000"/>
                <a:gd name="adj2" fmla="val 9584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84025" name="AutoShape 81"/>
            <p:cNvSpPr>
              <a:spLocks noChangeArrowheads="1"/>
            </p:cNvSpPr>
            <p:nvPr/>
          </p:nvSpPr>
          <p:spPr bwMode="auto">
            <a:xfrm rot="3400605" flipH="1">
              <a:off x="6276975" y="3130550"/>
              <a:ext cx="228600" cy="609600"/>
            </a:xfrm>
            <a:prstGeom prst="upArrow">
              <a:avLst>
                <a:gd name="adj1" fmla="val 50000"/>
                <a:gd name="adj2" fmla="val 95840"/>
              </a:avLst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01020B"/>
                </a:solidFill>
                <a:latin typeface="+mn-lt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629402" y="2503488"/>
              <a:ext cx="2031999" cy="1055687"/>
              <a:chOff x="6629402" y="2503488"/>
              <a:chExt cx="2031999" cy="1055687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6691313" y="2503488"/>
                <a:ext cx="1970088" cy="1055687"/>
                <a:chOff x="6691313" y="2503488"/>
                <a:chExt cx="1970088" cy="1055687"/>
              </a:xfrm>
            </p:grpSpPr>
            <p:sp>
              <p:nvSpPr>
                <p:cNvPr id="50" name="Oval 64"/>
                <p:cNvSpPr>
                  <a:spLocks noChangeArrowheads="1"/>
                </p:cNvSpPr>
                <p:nvPr/>
              </p:nvSpPr>
              <p:spPr bwMode="auto">
                <a:xfrm>
                  <a:off x="6691313" y="2986088"/>
                  <a:ext cx="582612" cy="573087"/>
                </a:xfrm>
                <a:prstGeom prst="ellipse">
                  <a:avLst/>
                </a:prstGeom>
                <a:solidFill>
                  <a:schemeClr val="fol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 dirty="0">
                    <a:solidFill>
                      <a:schemeClr val="bg1"/>
                    </a:solidFill>
                    <a:latin typeface="+mn-lt"/>
                  </a:endParaRPr>
                </a:p>
              </p:txBody>
            </p:sp>
            <p:sp>
              <p:nvSpPr>
                <p:cNvPr id="53" name="AutoShape 67"/>
                <p:cNvSpPr>
                  <a:spLocks noChangeArrowheads="1"/>
                </p:cNvSpPr>
                <p:nvPr/>
              </p:nvSpPr>
              <p:spPr bwMode="auto">
                <a:xfrm>
                  <a:off x="6870700" y="2503488"/>
                  <a:ext cx="228600" cy="441325"/>
                </a:xfrm>
                <a:prstGeom prst="upArrow">
                  <a:avLst>
                    <a:gd name="adj1" fmla="val 50000"/>
                    <a:gd name="adj2" fmla="val 69384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69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7144789" y="2631546"/>
                  <a:ext cx="1516612" cy="51706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1600" i="1" dirty="0" smtClean="0">
                      <a:solidFill>
                        <a:srgbClr val="01020B"/>
                      </a:solidFill>
                      <a:latin typeface="+mn-lt"/>
                    </a:rPr>
                    <a:t>Filter names by position</a:t>
                  </a:r>
                  <a:endParaRPr lang="en-US" sz="1600" i="1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  <p:sp>
            <p:nvSpPr>
              <p:cNvPr id="66" name="Text Box 36"/>
              <p:cNvSpPr txBox="1">
                <a:spLocks noChangeArrowheads="1"/>
              </p:cNvSpPr>
              <p:nvPr/>
            </p:nvSpPr>
            <p:spPr bwMode="auto">
              <a:xfrm>
                <a:off x="6629402" y="3073417"/>
                <a:ext cx="8297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Scan</a:t>
                </a:r>
                <a:endPara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p:grpSp>
      </p:grpSp>
      <p:sp>
        <p:nvSpPr>
          <p:cNvPr id="90" name="TextBox 89"/>
          <p:cNvSpPr txBox="1"/>
          <p:nvPr/>
        </p:nvSpPr>
        <p:spPr>
          <a:xfrm>
            <a:off x="4902200" y="5858933"/>
            <a:ext cx="1845733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1020B"/>
                </a:solidFill>
                <a:latin typeface="+mj-lt"/>
              </a:rPr>
              <a:t>Column reads done in 1+MB chunks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EE22-AA39-F641-8804-669485C68ED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20" grpId="0"/>
      <p:bldP spid="84021" grpId="0"/>
      <p:bldP spid="90" grpId="0" animBg="1"/>
      <p:bldP spid="90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0344"/>
            <a:ext cx="6705600" cy="707666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Materialization Strategies</a:t>
            </a:r>
            <a:endParaRPr lang="en-US" sz="2800" dirty="0"/>
          </a:p>
        </p:txBody>
      </p:sp>
      <p:sp>
        <p:nvSpPr>
          <p:cNvPr id="1187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150" y="1280160"/>
            <a:ext cx="8613250" cy="5044440"/>
          </a:xfrm>
        </p:spPr>
        <p:txBody>
          <a:bodyPr>
            <a:normAutofit/>
          </a:bodyPr>
          <a:lstStyle/>
          <a:p>
            <a:pPr indent="-285750">
              <a:lnSpc>
                <a:spcPct val="80000"/>
              </a:lnSpc>
            </a:pPr>
            <a:r>
              <a:rPr lang="en-US" dirty="0" smtClean="0"/>
              <a:t>In “row stores”  the projection operator is used to remove “unneeded” columns from a table</a:t>
            </a:r>
          </a:p>
          <a:p>
            <a:pPr lvl="1" indent="-228600">
              <a:lnSpc>
                <a:spcPct val="80000"/>
              </a:lnSpc>
            </a:pPr>
            <a:r>
              <a:rPr lang="en-US" sz="1800" dirty="0" smtClean="0"/>
              <a:t>Generally </a:t>
            </a:r>
            <a:r>
              <a:rPr lang="en-US" sz="1800" dirty="0"/>
              <a:t>done as early as </a:t>
            </a:r>
            <a:r>
              <a:rPr lang="en-US" sz="1800" dirty="0" smtClean="0"/>
              <a:t>possible in the query plan</a:t>
            </a:r>
          </a:p>
          <a:p>
            <a:pPr lvl="1" indent="-228600">
              <a:lnSpc>
                <a:spcPct val="80000"/>
              </a:lnSpc>
              <a:buNone/>
            </a:pPr>
            <a:endParaRPr lang="en-US" sz="1800" dirty="0" smtClean="0"/>
          </a:p>
          <a:p>
            <a:pPr indent="-285750">
              <a:lnSpc>
                <a:spcPct val="80000"/>
              </a:lnSpc>
            </a:pPr>
            <a:r>
              <a:rPr lang="en-US" dirty="0" smtClean="0"/>
              <a:t>Columns stores have the opposite problem – when to “glue” “needed” columns together to form rows</a:t>
            </a:r>
          </a:p>
          <a:p>
            <a:pPr lvl="1" indent="-228600">
              <a:lnSpc>
                <a:spcPct val="80000"/>
              </a:lnSpc>
            </a:pPr>
            <a:r>
              <a:rPr lang="en-US" sz="1800" dirty="0" smtClean="0"/>
              <a:t>This process is called “</a:t>
            </a:r>
            <a:r>
              <a:rPr lang="en-US" sz="1800" dirty="0" smtClean="0">
                <a:solidFill>
                  <a:srgbClr val="FF0000"/>
                </a:solidFill>
              </a:rPr>
              <a:t>materialization</a:t>
            </a:r>
            <a:r>
              <a:rPr lang="en-US" sz="1800" dirty="0" smtClean="0"/>
              <a:t>”</a:t>
            </a:r>
          </a:p>
          <a:p>
            <a:pPr lvl="1" indent="-228600">
              <a:lnSpc>
                <a:spcPct val="80000"/>
              </a:lnSpc>
              <a:buNone/>
            </a:pPr>
            <a:endParaRPr lang="en-US" sz="1800" dirty="0" smtClean="0"/>
          </a:p>
          <a:p>
            <a:pPr indent="-228600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 Early </a:t>
            </a:r>
            <a:r>
              <a:rPr lang="en-US" dirty="0">
                <a:solidFill>
                  <a:srgbClr val="FF0000"/>
                </a:solidFill>
              </a:rPr>
              <a:t>materialization: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combine </a:t>
            </a:r>
            <a:r>
              <a:rPr lang="en-US" dirty="0"/>
              <a:t>columns at beginning of query plan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Straightforward since there is a one-to-one mapping across </a:t>
            </a:r>
            <a:r>
              <a:rPr lang="en-US" sz="1800" dirty="0" smtClean="0"/>
              <a:t>columns</a:t>
            </a:r>
            <a:br>
              <a:rPr lang="en-US" sz="1800" dirty="0" smtClean="0"/>
            </a:br>
            <a:endParaRPr lang="en-US" sz="1800" dirty="0" smtClean="0"/>
          </a:p>
          <a:p>
            <a:pPr indent="-228600">
              <a:lnSpc>
                <a:spcPct val="80000"/>
              </a:lnSpc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Late </a:t>
            </a:r>
            <a:r>
              <a:rPr lang="en-US" dirty="0">
                <a:solidFill>
                  <a:srgbClr val="FF0000"/>
                </a:solidFill>
              </a:rPr>
              <a:t>materialization: </a:t>
            </a:r>
            <a:r>
              <a:rPr lang="en-US" dirty="0"/>
              <a:t>wait as long as possible </a:t>
            </a:r>
            <a:r>
              <a:rPr lang="en-US" dirty="0" smtClean="0"/>
              <a:t>before combining columns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sz="1800" dirty="0"/>
              <a:t>More complicated since selection and join operators on one column obfuscates mapping to other columns from same </a:t>
            </a:r>
            <a:r>
              <a:rPr lang="en-US" sz="1800" dirty="0" smtClean="0"/>
              <a:t>table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87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87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87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572494" y="228600"/>
            <a:ext cx="6895106" cy="701703"/>
          </a:xfrm>
        </p:spPr>
        <p:txBody>
          <a:bodyPr/>
          <a:lstStyle/>
          <a:p>
            <a:pPr eaLnBrk="1" hangingPunct="1"/>
            <a:r>
              <a:rPr lang="en-US" sz="2700" dirty="0" smtClean="0"/>
              <a:t>Early Materialization</a:t>
            </a:r>
            <a:endParaRPr lang="en-US" sz="2700" dirty="0"/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4534" y="4038600"/>
            <a:ext cx="5105400" cy="2590800"/>
          </a:xfrm>
        </p:spPr>
        <p:txBody>
          <a:bodyPr/>
          <a:lstStyle/>
          <a:p>
            <a:pPr eaLnBrk="1" hangingPunct="1"/>
            <a:r>
              <a:rPr lang="en-US" sz="1800" b="1" u="sng" dirty="0" smtClean="0">
                <a:solidFill>
                  <a:srgbClr val="C00000"/>
                </a:solidFill>
                <a:latin typeface="+mn-lt"/>
              </a:rPr>
              <a:t>Strategy</a:t>
            </a:r>
            <a:r>
              <a:rPr lang="en-US" sz="1800" dirty="0" smtClean="0">
                <a:solidFill>
                  <a:srgbClr val="01020B"/>
                </a:solidFill>
                <a:latin typeface="+mn-lt"/>
              </a:rPr>
              <a:t>:  Reconstruct rows </a:t>
            </a:r>
            <a:r>
              <a:rPr lang="en-US" sz="1800" u="sng" dirty="0" smtClean="0">
                <a:solidFill>
                  <a:srgbClr val="01020B"/>
                </a:solidFill>
                <a:latin typeface="+mn-lt"/>
              </a:rPr>
              <a:t>before </a:t>
            </a:r>
            <a:r>
              <a:rPr lang="en-US" sz="1800" dirty="0" smtClean="0">
                <a:solidFill>
                  <a:srgbClr val="01020B"/>
                </a:solidFill>
                <a:latin typeface="+mn-lt"/>
              </a:rPr>
              <a:t>any processing takes place</a:t>
            </a:r>
          </a:p>
          <a:p>
            <a:pPr eaLnBrk="1" hangingPunct="1"/>
            <a:r>
              <a:rPr lang="en-US" sz="1800" dirty="0" smtClean="0">
                <a:solidFill>
                  <a:srgbClr val="01020B"/>
                </a:solidFill>
                <a:latin typeface="+mn-lt"/>
              </a:rPr>
              <a:t>Performance limited by:</a:t>
            </a:r>
          </a:p>
          <a:p>
            <a:pPr marL="742950" lvl="1" indent="-285750" eaLnBrk="1" hangingPunct="1"/>
            <a:r>
              <a:rPr lang="en-US" sz="1800" dirty="0" smtClean="0">
                <a:solidFill>
                  <a:srgbClr val="01020B"/>
                </a:solidFill>
                <a:latin typeface="+mn-lt"/>
              </a:rPr>
              <a:t> Cost to reconstruct </a:t>
            </a:r>
            <a:r>
              <a:rPr lang="en-US" sz="1800" dirty="0">
                <a:solidFill>
                  <a:srgbClr val="01020B"/>
                </a:solidFill>
                <a:latin typeface="+mn-lt"/>
              </a:rPr>
              <a:t>ALL</a:t>
            </a:r>
            <a:r>
              <a:rPr lang="en-US" sz="1800" dirty="0" smtClean="0">
                <a:solidFill>
                  <a:srgbClr val="01020B"/>
                </a:solidFill>
                <a:latin typeface="+mn-lt"/>
              </a:rPr>
              <a:t> rows</a:t>
            </a:r>
          </a:p>
          <a:p>
            <a:pPr marL="742950" lvl="1" indent="-285750" eaLnBrk="1" hangingPunct="1"/>
            <a:r>
              <a:rPr lang="en-US" sz="1800" dirty="0" smtClean="0">
                <a:solidFill>
                  <a:srgbClr val="01020B"/>
                </a:solidFill>
                <a:latin typeface="+mn-lt"/>
              </a:rPr>
              <a:t> Need </a:t>
            </a:r>
            <a:r>
              <a:rPr lang="en-US" sz="1800" dirty="0">
                <a:solidFill>
                  <a:srgbClr val="01020B"/>
                </a:solidFill>
                <a:latin typeface="+mn-lt"/>
              </a:rPr>
              <a:t>to decompress data</a:t>
            </a:r>
            <a:endParaRPr lang="en-US" sz="1800" dirty="0" smtClean="0">
              <a:solidFill>
                <a:srgbClr val="01020B"/>
              </a:solidFill>
              <a:latin typeface="+mn-lt"/>
            </a:endParaRPr>
          </a:p>
          <a:p>
            <a:pPr marL="742950" lvl="1" indent="-285750" eaLnBrk="1" hangingPunct="1"/>
            <a:r>
              <a:rPr lang="en-US" sz="1800" dirty="0" smtClean="0">
                <a:solidFill>
                  <a:srgbClr val="01020B"/>
                </a:solidFill>
                <a:latin typeface="+mn-lt"/>
              </a:rPr>
              <a:t> Poor </a:t>
            </a:r>
            <a:r>
              <a:rPr lang="en-US" sz="1800" dirty="0">
                <a:solidFill>
                  <a:srgbClr val="01020B"/>
                </a:solidFill>
                <a:latin typeface="+mn-lt"/>
              </a:rPr>
              <a:t>memory bandwidth utilization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117588" y="2294466"/>
            <a:ext cx="1524000" cy="1752600"/>
            <a:chOff x="1447800" y="2209800"/>
            <a:chExt cx="1524000" cy="17526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19831" name="Rectangle 21"/>
            <p:cNvSpPr>
              <a:spLocks noChangeArrowheads="1"/>
            </p:cNvSpPr>
            <p:nvPr/>
          </p:nvSpPr>
          <p:spPr bwMode="auto">
            <a:xfrm>
              <a:off x="2209800" y="2209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2</a:t>
              </a:r>
            </a:p>
          </p:txBody>
        </p:sp>
        <p:sp>
          <p:nvSpPr>
            <p:cNvPr id="119832" name="Rectangle 22"/>
            <p:cNvSpPr>
              <a:spLocks noChangeArrowheads="1"/>
            </p:cNvSpPr>
            <p:nvPr/>
          </p:nvSpPr>
          <p:spPr bwMode="auto">
            <a:xfrm>
              <a:off x="2209800" y="2590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3</a:t>
              </a:r>
            </a:p>
          </p:txBody>
        </p:sp>
        <p:sp>
          <p:nvSpPr>
            <p:cNvPr id="119833" name="Rectangle 23"/>
            <p:cNvSpPr>
              <a:spLocks noChangeArrowheads="1"/>
            </p:cNvSpPr>
            <p:nvPr/>
          </p:nvSpPr>
          <p:spPr bwMode="auto">
            <a:xfrm>
              <a:off x="2209800" y="2971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3</a:t>
              </a:r>
            </a:p>
          </p:txBody>
        </p:sp>
        <p:sp>
          <p:nvSpPr>
            <p:cNvPr id="119834" name="Rectangle 24"/>
            <p:cNvSpPr>
              <a:spLocks noChangeArrowheads="1"/>
            </p:cNvSpPr>
            <p:nvPr/>
          </p:nvSpPr>
          <p:spPr bwMode="auto">
            <a:xfrm>
              <a:off x="2209800" y="3352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3</a:t>
              </a:r>
            </a:p>
          </p:txBody>
        </p:sp>
        <p:sp>
          <p:nvSpPr>
            <p:cNvPr id="119835" name="Rectangle 25"/>
            <p:cNvSpPr>
              <a:spLocks noChangeArrowheads="1"/>
            </p:cNvSpPr>
            <p:nvPr/>
          </p:nvSpPr>
          <p:spPr bwMode="auto">
            <a:xfrm>
              <a:off x="2590800" y="2209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+mn-lt"/>
                </a:rPr>
                <a:t>7</a:t>
              </a:r>
            </a:p>
          </p:txBody>
        </p:sp>
        <p:sp>
          <p:nvSpPr>
            <p:cNvPr id="119836" name="Rectangle 26"/>
            <p:cNvSpPr>
              <a:spLocks noChangeArrowheads="1"/>
            </p:cNvSpPr>
            <p:nvPr/>
          </p:nvSpPr>
          <p:spPr bwMode="auto">
            <a:xfrm>
              <a:off x="2590800" y="2590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+mn-lt"/>
                </a:rPr>
                <a:t>13</a:t>
              </a:r>
            </a:p>
          </p:txBody>
        </p:sp>
        <p:sp>
          <p:nvSpPr>
            <p:cNvPr id="119837" name="Rectangle 27"/>
            <p:cNvSpPr>
              <a:spLocks noChangeArrowheads="1"/>
            </p:cNvSpPr>
            <p:nvPr/>
          </p:nvSpPr>
          <p:spPr bwMode="auto">
            <a:xfrm>
              <a:off x="2590800" y="2971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+mn-lt"/>
                </a:rPr>
                <a:t>42</a:t>
              </a:r>
            </a:p>
          </p:txBody>
        </p:sp>
        <p:sp>
          <p:nvSpPr>
            <p:cNvPr id="119838" name="Rectangle 28"/>
            <p:cNvSpPr>
              <a:spLocks noChangeArrowheads="1"/>
            </p:cNvSpPr>
            <p:nvPr/>
          </p:nvSpPr>
          <p:spPr bwMode="auto">
            <a:xfrm>
              <a:off x="2590800" y="3352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+mn-lt"/>
                </a:rPr>
                <a:t>80</a:t>
              </a:r>
            </a:p>
          </p:txBody>
        </p:sp>
        <p:cxnSp>
          <p:nvCxnSpPr>
            <p:cNvPr id="119839" name="AutoShape 29"/>
            <p:cNvCxnSpPr>
              <a:cxnSpLocks noChangeShapeType="1"/>
            </p:cNvCxnSpPr>
            <p:nvPr/>
          </p:nvCxnSpPr>
          <p:spPr bwMode="auto">
            <a:xfrm flipV="1">
              <a:off x="2209800" y="3657600"/>
              <a:ext cx="0" cy="304800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9842" name="Rectangle 32"/>
            <p:cNvSpPr>
              <a:spLocks noChangeArrowheads="1"/>
            </p:cNvSpPr>
            <p:nvPr/>
          </p:nvSpPr>
          <p:spPr bwMode="auto">
            <a:xfrm>
              <a:off x="1828800" y="2209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2</a:t>
              </a:r>
            </a:p>
          </p:txBody>
        </p:sp>
        <p:sp>
          <p:nvSpPr>
            <p:cNvPr id="119843" name="Rectangle 33"/>
            <p:cNvSpPr>
              <a:spLocks noChangeArrowheads="1"/>
            </p:cNvSpPr>
            <p:nvPr/>
          </p:nvSpPr>
          <p:spPr bwMode="auto">
            <a:xfrm>
              <a:off x="1828800" y="2590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1</a:t>
              </a:r>
            </a:p>
          </p:txBody>
        </p:sp>
        <p:sp>
          <p:nvSpPr>
            <p:cNvPr id="119844" name="Rectangle 34"/>
            <p:cNvSpPr>
              <a:spLocks noChangeArrowheads="1"/>
            </p:cNvSpPr>
            <p:nvPr/>
          </p:nvSpPr>
          <p:spPr bwMode="auto">
            <a:xfrm>
              <a:off x="1828800" y="2971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3</a:t>
              </a:r>
            </a:p>
          </p:txBody>
        </p:sp>
        <p:sp>
          <p:nvSpPr>
            <p:cNvPr id="119845" name="Rectangle 35"/>
            <p:cNvSpPr>
              <a:spLocks noChangeArrowheads="1"/>
            </p:cNvSpPr>
            <p:nvPr/>
          </p:nvSpPr>
          <p:spPr bwMode="auto">
            <a:xfrm>
              <a:off x="1828800" y="3352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1</a:t>
              </a:r>
            </a:p>
          </p:txBody>
        </p:sp>
        <p:sp>
          <p:nvSpPr>
            <p:cNvPr id="119846" name="Rectangle 36"/>
            <p:cNvSpPr>
              <a:spLocks noChangeArrowheads="1"/>
            </p:cNvSpPr>
            <p:nvPr/>
          </p:nvSpPr>
          <p:spPr bwMode="auto">
            <a:xfrm>
              <a:off x="1447800" y="2209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1020B"/>
                  </a:solidFill>
                  <a:latin typeface="+mn-lt"/>
                </a:rPr>
                <a:t>4</a:t>
              </a:r>
            </a:p>
          </p:txBody>
        </p:sp>
        <p:sp>
          <p:nvSpPr>
            <p:cNvPr id="119847" name="Rectangle 37"/>
            <p:cNvSpPr>
              <a:spLocks noChangeArrowheads="1"/>
            </p:cNvSpPr>
            <p:nvPr/>
          </p:nvSpPr>
          <p:spPr bwMode="auto">
            <a:xfrm>
              <a:off x="1447800" y="2590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4</a:t>
              </a:r>
            </a:p>
          </p:txBody>
        </p:sp>
        <p:sp>
          <p:nvSpPr>
            <p:cNvPr id="119848" name="Rectangle 38"/>
            <p:cNvSpPr>
              <a:spLocks noChangeArrowheads="1"/>
            </p:cNvSpPr>
            <p:nvPr/>
          </p:nvSpPr>
          <p:spPr bwMode="auto">
            <a:xfrm>
              <a:off x="1447800" y="2971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4</a:t>
              </a:r>
            </a:p>
          </p:txBody>
        </p:sp>
        <p:sp>
          <p:nvSpPr>
            <p:cNvPr id="119849" name="Rectangle 39"/>
            <p:cNvSpPr>
              <a:spLocks noChangeArrowheads="1"/>
            </p:cNvSpPr>
            <p:nvPr/>
          </p:nvSpPr>
          <p:spPr bwMode="auto">
            <a:xfrm>
              <a:off x="1447800" y="3352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+mn-lt"/>
                </a:rPr>
                <a:t>4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62453" y="4724400"/>
            <a:ext cx="2937935" cy="1587659"/>
            <a:chOff x="609600" y="4724400"/>
            <a:chExt cx="2937935" cy="1587659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54" name="Group 53"/>
            <p:cNvGrpSpPr/>
            <p:nvPr/>
          </p:nvGrpSpPr>
          <p:grpSpPr>
            <a:xfrm>
              <a:off x="609600" y="4724400"/>
              <a:ext cx="762000" cy="783325"/>
              <a:chOff x="609600" y="4724400"/>
              <a:chExt cx="762000" cy="783325"/>
            </a:xfrm>
            <a:grpFill/>
          </p:grpSpPr>
          <p:sp>
            <p:nvSpPr>
              <p:cNvPr id="119826" name="Rectangle 16"/>
              <p:cNvSpPr>
                <a:spLocks noChangeArrowheads="1"/>
              </p:cNvSpPr>
              <p:nvPr/>
            </p:nvSpPr>
            <p:spPr bwMode="auto">
              <a:xfrm>
                <a:off x="609600" y="4724400"/>
                <a:ext cx="7620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(4,1,4)</a:t>
                </a:r>
              </a:p>
            </p:txBody>
          </p:sp>
          <p:sp>
            <p:nvSpPr>
              <p:cNvPr id="119850" name="Text Box 40"/>
              <p:cNvSpPr txBox="1">
                <a:spLocks noChangeArrowheads="1"/>
              </p:cNvSpPr>
              <p:nvPr/>
            </p:nvSpPr>
            <p:spPr bwMode="auto">
              <a:xfrm>
                <a:off x="635000" y="5261504"/>
                <a:ext cx="71120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 err="1">
                    <a:solidFill>
                      <a:srgbClr val="01020B"/>
                    </a:solidFill>
                    <a:latin typeface="+mn-lt"/>
                  </a:rPr>
                  <a:t>prodID</a:t>
                </a:r>
                <a:endParaRPr lang="en-US" sz="1600" b="1" baseline="-25000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456267" y="4724400"/>
              <a:ext cx="770467" cy="1587659"/>
              <a:chOff x="1337733" y="4724400"/>
              <a:chExt cx="770467" cy="1587659"/>
            </a:xfrm>
            <a:grpFill/>
          </p:grpSpPr>
          <p:grpSp>
            <p:nvGrpSpPr>
              <p:cNvPr id="50" name="Group 49"/>
              <p:cNvGrpSpPr/>
              <p:nvPr/>
            </p:nvGrpSpPr>
            <p:grpSpPr>
              <a:xfrm>
                <a:off x="1532466" y="4724400"/>
                <a:ext cx="381000" cy="1219200"/>
                <a:chOff x="1600200" y="4724400"/>
                <a:chExt cx="381000" cy="1219200"/>
              </a:xfrm>
              <a:grpFill/>
            </p:grpSpPr>
            <p:sp>
              <p:nvSpPr>
                <p:cNvPr id="119814" name="Rectangle 4"/>
                <p:cNvSpPr>
                  <a:spLocks noChangeArrowheads="1"/>
                </p:cNvSpPr>
                <p:nvPr/>
              </p:nvSpPr>
              <p:spPr bwMode="auto">
                <a:xfrm>
                  <a:off x="1600200" y="4724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2</a:t>
                  </a:r>
                </a:p>
              </p:txBody>
            </p:sp>
            <p:sp>
              <p:nvSpPr>
                <p:cNvPr id="119815" name="Rectangle 5"/>
                <p:cNvSpPr>
                  <a:spLocks noChangeArrowheads="1"/>
                </p:cNvSpPr>
                <p:nvPr/>
              </p:nvSpPr>
              <p:spPr bwMode="auto">
                <a:xfrm>
                  <a:off x="1600200" y="5029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119816" name="Rectangle 6"/>
                <p:cNvSpPr>
                  <a:spLocks noChangeArrowheads="1"/>
                </p:cNvSpPr>
                <p:nvPr/>
              </p:nvSpPr>
              <p:spPr bwMode="auto">
                <a:xfrm>
                  <a:off x="1600200" y="5334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119817" name="Rectangle 7"/>
                <p:cNvSpPr>
                  <a:spLocks noChangeArrowheads="1"/>
                </p:cNvSpPr>
                <p:nvPr/>
              </p:nvSpPr>
              <p:spPr bwMode="auto">
                <a:xfrm>
                  <a:off x="1600200" y="5638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</a:p>
              </p:txBody>
            </p:sp>
          </p:grpSp>
          <p:sp>
            <p:nvSpPr>
              <p:cNvPr id="119851" name="Text Box 41"/>
              <p:cNvSpPr txBox="1">
                <a:spLocks noChangeArrowheads="1"/>
              </p:cNvSpPr>
              <p:nvPr/>
            </p:nvSpPr>
            <p:spPr bwMode="auto">
              <a:xfrm>
                <a:off x="1337733" y="6065838"/>
                <a:ext cx="7704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 err="1">
                    <a:solidFill>
                      <a:srgbClr val="01020B"/>
                    </a:solidFill>
                    <a:latin typeface="+mn-lt"/>
                  </a:rPr>
                  <a:t>storeID</a:t>
                </a:r>
                <a:endParaRPr lang="en-US" sz="1600" b="1" baseline="-25000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11400" y="4724400"/>
              <a:ext cx="719569" cy="1587659"/>
              <a:chOff x="2209798" y="4724400"/>
              <a:chExt cx="719569" cy="1587659"/>
            </a:xfrm>
            <a:grpFill/>
          </p:grpSpPr>
          <p:grpSp>
            <p:nvGrpSpPr>
              <p:cNvPr id="49" name="Group 48"/>
              <p:cNvGrpSpPr/>
              <p:nvPr/>
            </p:nvGrpSpPr>
            <p:grpSpPr>
              <a:xfrm>
                <a:off x="2328333" y="4724400"/>
                <a:ext cx="381000" cy="1219200"/>
                <a:chOff x="2209800" y="4724400"/>
                <a:chExt cx="381000" cy="1219200"/>
              </a:xfrm>
              <a:grpFill/>
            </p:grpSpPr>
            <p:sp>
              <p:nvSpPr>
                <p:cNvPr id="119818" name="Rectangle 8"/>
                <p:cNvSpPr>
                  <a:spLocks noChangeArrowheads="1"/>
                </p:cNvSpPr>
                <p:nvPr/>
              </p:nvSpPr>
              <p:spPr bwMode="auto">
                <a:xfrm>
                  <a:off x="2209800" y="4724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2</a:t>
                  </a:r>
                </a:p>
              </p:txBody>
            </p:sp>
            <p:sp>
              <p:nvSpPr>
                <p:cNvPr id="119819" name="Rectangle 9"/>
                <p:cNvSpPr>
                  <a:spLocks noChangeArrowheads="1"/>
                </p:cNvSpPr>
                <p:nvPr/>
              </p:nvSpPr>
              <p:spPr bwMode="auto">
                <a:xfrm>
                  <a:off x="2209800" y="5029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119820" name="Rectangle 10"/>
                <p:cNvSpPr>
                  <a:spLocks noChangeArrowheads="1"/>
                </p:cNvSpPr>
                <p:nvPr/>
              </p:nvSpPr>
              <p:spPr bwMode="auto">
                <a:xfrm>
                  <a:off x="2209800" y="5334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119821" name="Rectangle 11"/>
                <p:cNvSpPr>
                  <a:spLocks noChangeArrowheads="1"/>
                </p:cNvSpPr>
                <p:nvPr/>
              </p:nvSpPr>
              <p:spPr bwMode="auto">
                <a:xfrm>
                  <a:off x="2209800" y="5638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</p:grpSp>
          <p:sp>
            <p:nvSpPr>
              <p:cNvPr id="119852" name="Text Box 42"/>
              <p:cNvSpPr txBox="1">
                <a:spLocks noChangeArrowheads="1"/>
              </p:cNvSpPr>
              <p:nvPr/>
            </p:nvSpPr>
            <p:spPr bwMode="auto">
              <a:xfrm>
                <a:off x="2209798" y="6065838"/>
                <a:ext cx="71956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 err="1">
                    <a:solidFill>
                      <a:srgbClr val="01020B"/>
                    </a:solidFill>
                    <a:latin typeface="+mn-lt"/>
                  </a:rPr>
                  <a:t>custID</a:t>
                </a:r>
                <a:endParaRPr lang="en-US" sz="1600" b="1" baseline="-25000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3014135" y="4724400"/>
              <a:ext cx="533400" cy="1587659"/>
              <a:chOff x="2954866" y="4724400"/>
              <a:chExt cx="533400" cy="1587659"/>
            </a:xfrm>
            <a:grpFill/>
          </p:grpSpPr>
          <p:grpSp>
            <p:nvGrpSpPr>
              <p:cNvPr id="48" name="Group 47"/>
              <p:cNvGrpSpPr/>
              <p:nvPr/>
            </p:nvGrpSpPr>
            <p:grpSpPr>
              <a:xfrm>
                <a:off x="3031066" y="4724400"/>
                <a:ext cx="381000" cy="1219200"/>
                <a:chOff x="2819400" y="4724400"/>
                <a:chExt cx="381000" cy="1219200"/>
              </a:xfrm>
              <a:grpFill/>
            </p:grpSpPr>
            <p:sp>
              <p:nvSpPr>
                <p:cNvPr id="119822" name="Rectangle 12"/>
                <p:cNvSpPr>
                  <a:spLocks noChangeArrowheads="1"/>
                </p:cNvSpPr>
                <p:nvPr/>
              </p:nvSpPr>
              <p:spPr bwMode="auto">
                <a:xfrm>
                  <a:off x="2819400" y="4724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600" dirty="0">
                      <a:solidFill>
                        <a:srgbClr val="01020B"/>
                      </a:solidFill>
                      <a:latin typeface="+mn-lt"/>
                    </a:rPr>
                    <a:t>7</a:t>
                  </a:r>
                </a:p>
              </p:txBody>
            </p:sp>
            <p:sp>
              <p:nvSpPr>
                <p:cNvPr id="119823" name="Rectangle 13"/>
                <p:cNvSpPr>
                  <a:spLocks noChangeArrowheads="1"/>
                </p:cNvSpPr>
                <p:nvPr/>
              </p:nvSpPr>
              <p:spPr bwMode="auto">
                <a:xfrm>
                  <a:off x="2819400" y="5029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13</a:t>
                  </a:r>
                </a:p>
              </p:txBody>
            </p:sp>
            <p:sp>
              <p:nvSpPr>
                <p:cNvPr id="119824" name="Rectangle 14"/>
                <p:cNvSpPr>
                  <a:spLocks noChangeArrowheads="1"/>
                </p:cNvSpPr>
                <p:nvPr/>
              </p:nvSpPr>
              <p:spPr bwMode="auto">
                <a:xfrm>
                  <a:off x="2819400" y="5334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42</a:t>
                  </a:r>
                </a:p>
              </p:txBody>
            </p:sp>
            <p:sp>
              <p:nvSpPr>
                <p:cNvPr id="119825" name="Rectangle 15"/>
                <p:cNvSpPr>
                  <a:spLocks noChangeArrowheads="1"/>
                </p:cNvSpPr>
                <p:nvPr/>
              </p:nvSpPr>
              <p:spPr bwMode="auto">
                <a:xfrm>
                  <a:off x="2819400" y="5638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80</a:t>
                  </a:r>
                </a:p>
              </p:txBody>
            </p:sp>
          </p:grpSp>
          <p:sp>
            <p:nvSpPr>
              <p:cNvPr id="119853" name="Text Box 43"/>
              <p:cNvSpPr txBox="1">
                <a:spLocks noChangeArrowheads="1"/>
              </p:cNvSpPr>
              <p:nvPr/>
            </p:nvSpPr>
            <p:spPr bwMode="auto">
              <a:xfrm>
                <a:off x="2954866" y="6065838"/>
                <a:ext cx="5334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01020B"/>
                    </a:solidFill>
                    <a:latin typeface="+mn-lt"/>
                  </a:rPr>
                  <a:t>price</a:t>
                </a:r>
                <a:endParaRPr lang="en-US" sz="1600" b="1" baseline="-25000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</p:grpSp>
      <p:sp>
        <p:nvSpPr>
          <p:cNvPr id="119854" name="Text Box 44"/>
          <p:cNvSpPr txBox="1">
            <a:spLocks noChangeArrowheads="1"/>
          </p:cNvSpPr>
          <p:nvPr/>
        </p:nvSpPr>
        <p:spPr bwMode="auto">
          <a:xfrm>
            <a:off x="3361264" y="2666999"/>
            <a:ext cx="5194339" cy="110799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0102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SELECT </a:t>
            </a:r>
            <a:r>
              <a:rPr lang="en-US" sz="18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custID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 SUM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(price)</a:t>
            </a:r>
          </a:p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FROM Sales</a:t>
            </a:r>
          </a:p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WHERE 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prodID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4) 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sz="18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storeID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1)             </a:t>
            </a:r>
          </a:p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GROUP 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BY </a:t>
            </a:r>
            <a:r>
              <a:rPr lang="en-US" sz="18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custID</a:t>
            </a:r>
            <a:endParaRPr lang="en-US" sz="1800" baseline="-250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51919" y="3962400"/>
            <a:ext cx="2290236" cy="762001"/>
            <a:chOff x="999066" y="3962400"/>
            <a:chExt cx="2290236" cy="762001"/>
          </a:xfrm>
        </p:grpSpPr>
        <p:sp>
          <p:nvSpPr>
            <p:cNvPr id="119827" name="Rectangle 17"/>
            <p:cNvSpPr>
              <a:spLocks noChangeArrowheads="1"/>
            </p:cNvSpPr>
            <p:nvPr/>
          </p:nvSpPr>
          <p:spPr bwMode="auto">
            <a:xfrm>
              <a:off x="1600200" y="3962400"/>
              <a:ext cx="1295400" cy="381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solidFill>
                    <a:srgbClr val="01020B"/>
                  </a:solidFill>
                  <a:latin typeface="+mn-lt"/>
                </a:rPr>
                <a:t>Construct</a:t>
              </a:r>
              <a:endParaRPr lang="en-US" sz="1600" b="1" dirty="0">
                <a:solidFill>
                  <a:srgbClr val="01020B"/>
                </a:solidFill>
                <a:latin typeface="+mn-lt"/>
              </a:endParaRPr>
            </a:p>
          </p:txBody>
        </p:sp>
        <p:cxnSp>
          <p:nvCxnSpPr>
            <p:cNvPr id="119828" name="AutoShape 18"/>
            <p:cNvCxnSpPr>
              <a:cxnSpLocks noChangeShapeType="1"/>
              <a:stCxn id="119826" idx="0"/>
              <a:endCxn id="119827" idx="2"/>
            </p:cNvCxnSpPr>
            <p:nvPr/>
          </p:nvCxnSpPr>
          <p:spPr bwMode="auto">
            <a:xfrm rot="5400000" flipH="1" flipV="1">
              <a:off x="1432983" y="3909484"/>
              <a:ext cx="381000" cy="1248833"/>
            </a:xfrm>
            <a:prstGeom prst="straightConnector1">
              <a:avLst/>
            </a:prstGeom>
            <a:no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829" name="AutoShape 19"/>
            <p:cNvCxnSpPr>
              <a:cxnSpLocks noChangeShapeType="1"/>
              <a:stCxn id="119814" idx="0"/>
              <a:endCxn id="119827" idx="2"/>
            </p:cNvCxnSpPr>
            <p:nvPr/>
          </p:nvCxnSpPr>
          <p:spPr bwMode="auto">
            <a:xfrm rot="5400000" flipH="1" flipV="1">
              <a:off x="1858433" y="4334934"/>
              <a:ext cx="381000" cy="397933"/>
            </a:xfrm>
            <a:prstGeom prst="straightConnector1">
              <a:avLst/>
            </a:prstGeom>
            <a:no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830" name="AutoShape 20"/>
            <p:cNvCxnSpPr>
              <a:cxnSpLocks noChangeShapeType="1"/>
              <a:stCxn id="119822" idx="0"/>
              <a:endCxn id="119827" idx="2"/>
            </p:cNvCxnSpPr>
            <p:nvPr/>
          </p:nvCxnSpPr>
          <p:spPr bwMode="auto">
            <a:xfrm rot="16200000" flipV="1">
              <a:off x="2578101" y="4013199"/>
              <a:ext cx="381000" cy="1041402"/>
            </a:xfrm>
            <a:prstGeom prst="straightConnector1">
              <a:avLst/>
            </a:prstGeom>
            <a:no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855" name="AutoShape 45"/>
            <p:cNvCxnSpPr>
              <a:cxnSpLocks noChangeShapeType="1"/>
              <a:stCxn id="119818" idx="0"/>
              <a:endCxn id="119827" idx="2"/>
            </p:cNvCxnSpPr>
            <p:nvPr/>
          </p:nvCxnSpPr>
          <p:spPr bwMode="auto">
            <a:xfrm rot="16200000" flipV="1">
              <a:off x="2247901" y="4343399"/>
              <a:ext cx="381000" cy="381002"/>
            </a:xfrm>
            <a:prstGeom prst="straightConnector1">
              <a:avLst/>
            </a:prstGeom>
            <a:no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11" name="Group 110"/>
          <p:cNvGrpSpPr/>
          <p:nvPr/>
        </p:nvGrpSpPr>
        <p:grpSpPr>
          <a:xfrm>
            <a:off x="1231888" y="1638298"/>
            <a:ext cx="1295400" cy="648720"/>
            <a:chOff x="1210719" y="1638298"/>
            <a:chExt cx="1295400" cy="648720"/>
          </a:xfrm>
          <a:solidFill>
            <a:schemeClr val="accent2">
              <a:lumMod val="60000"/>
              <a:lumOff val="40000"/>
            </a:schemeClr>
          </a:solidFill>
        </p:grpSpPr>
        <p:cxnSp>
          <p:nvCxnSpPr>
            <p:cNvPr id="119840" name="AutoShape 30"/>
            <p:cNvCxnSpPr>
              <a:cxnSpLocks noChangeShapeType="1"/>
            </p:cNvCxnSpPr>
            <p:nvPr/>
          </p:nvCxnSpPr>
          <p:spPr bwMode="auto">
            <a:xfrm flipV="1">
              <a:off x="1858419" y="2006602"/>
              <a:ext cx="0" cy="280416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</p:cxn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1210719" y="1638298"/>
              <a:ext cx="12954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solidFill>
                    <a:srgbClr val="01020B"/>
                  </a:solidFill>
                  <a:latin typeface="+mn-lt"/>
                </a:rPr>
                <a:t>Select</a:t>
              </a:r>
              <a:endParaRPr lang="en-US" sz="1600" b="1" dirty="0">
                <a:solidFill>
                  <a:srgbClr val="01020B"/>
                </a:solidFill>
                <a:latin typeface="+mn-lt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514589" y="1468965"/>
            <a:ext cx="1854198" cy="719666"/>
            <a:chOff x="2514589" y="1468965"/>
            <a:chExt cx="1854198" cy="719666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73" name="AutoShape 29"/>
            <p:cNvCxnSpPr>
              <a:cxnSpLocks noChangeShapeType="1"/>
            </p:cNvCxnSpPr>
            <p:nvPr/>
          </p:nvCxnSpPr>
          <p:spPr bwMode="auto">
            <a:xfrm>
              <a:off x="2514589" y="1828798"/>
              <a:ext cx="298024" cy="1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grpSp>
          <p:nvGrpSpPr>
            <p:cNvPr id="84" name="Group 83"/>
            <p:cNvGrpSpPr/>
            <p:nvPr/>
          </p:nvGrpSpPr>
          <p:grpSpPr>
            <a:xfrm>
              <a:off x="2844787" y="1468965"/>
              <a:ext cx="1524000" cy="719666"/>
              <a:chOff x="4876802" y="2396066"/>
              <a:chExt cx="1524000" cy="719666"/>
            </a:xfrm>
            <a:grpFill/>
          </p:grpSpPr>
          <p:grpSp>
            <p:nvGrpSpPr>
              <p:cNvPr id="82" name="Group 81"/>
              <p:cNvGrpSpPr/>
              <p:nvPr/>
            </p:nvGrpSpPr>
            <p:grpSpPr>
              <a:xfrm>
                <a:off x="4876802" y="2396066"/>
                <a:ext cx="1524000" cy="304800"/>
                <a:chOff x="4885269" y="2396066"/>
                <a:chExt cx="1524000" cy="304800"/>
              </a:xfrm>
              <a:grpFill/>
            </p:grpSpPr>
            <p:sp>
              <p:nvSpPr>
                <p:cNvPr id="66" name="Rectangle 22"/>
                <p:cNvSpPr>
                  <a:spLocks noChangeArrowheads="1"/>
                </p:cNvSpPr>
                <p:nvPr/>
              </p:nvSpPr>
              <p:spPr bwMode="auto">
                <a:xfrm>
                  <a:off x="5647269" y="2396066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70" name="Rectangle 26"/>
                <p:cNvSpPr>
                  <a:spLocks noChangeArrowheads="1"/>
                </p:cNvSpPr>
                <p:nvPr/>
              </p:nvSpPr>
              <p:spPr bwMode="auto">
                <a:xfrm>
                  <a:off x="6028269" y="2396066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13</a:t>
                  </a:r>
                </a:p>
              </p:txBody>
            </p:sp>
            <p:sp>
              <p:nvSpPr>
                <p:cNvPr id="75" name="Rectangle 33"/>
                <p:cNvSpPr>
                  <a:spLocks noChangeArrowheads="1"/>
                </p:cNvSpPr>
                <p:nvPr/>
              </p:nvSpPr>
              <p:spPr bwMode="auto">
                <a:xfrm>
                  <a:off x="5266269" y="2396066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79" name="Rectangle 37"/>
                <p:cNvSpPr>
                  <a:spLocks noChangeArrowheads="1"/>
                </p:cNvSpPr>
                <p:nvPr/>
              </p:nvSpPr>
              <p:spPr bwMode="auto">
                <a:xfrm>
                  <a:off x="4885269" y="2396066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1020B"/>
                      </a:solidFill>
                      <a:latin typeface="+mn-lt"/>
                    </a:rPr>
                    <a:t>4</a:t>
                  </a:r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4876802" y="2810932"/>
                <a:ext cx="1524000" cy="304800"/>
                <a:chOff x="4885269" y="3158066"/>
                <a:chExt cx="1524000" cy="304800"/>
              </a:xfrm>
              <a:grpFill/>
            </p:grpSpPr>
            <p:sp>
              <p:nvSpPr>
                <p:cNvPr id="68" name="Rectangle 24"/>
                <p:cNvSpPr>
                  <a:spLocks noChangeArrowheads="1"/>
                </p:cNvSpPr>
                <p:nvPr/>
              </p:nvSpPr>
              <p:spPr bwMode="auto">
                <a:xfrm>
                  <a:off x="5647269" y="3158066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72" name="Rectangle 28"/>
                <p:cNvSpPr>
                  <a:spLocks noChangeArrowheads="1"/>
                </p:cNvSpPr>
                <p:nvPr/>
              </p:nvSpPr>
              <p:spPr bwMode="auto">
                <a:xfrm>
                  <a:off x="6028269" y="3158066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80</a:t>
                  </a:r>
                </a:p>
              </p:txBody>
            </p:sp>
            <p:sp>
              <p:nvSpPr>
                <p:cNvPr id="77" name="Rectangle 35"/>
                <p:cNvSpPr>
                  <a:spLocks noChangeArrowheads="1"/>
                </p:cNvSpPr>
                <p:nvPr/>
              </p:nvSpPr>
              <p:spPr bwMode="auto">
                <a:xfrm>
                  <a:off x="5266269" y="3158066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81" name="Rectangle 39"/>
                <p:cNvSpPr>
                  <a:spLocks noChangeArrowheads="1"/>
                </p:cNvSpPr>
                <p:nvPr/>
              </p:nvSpPr>
              <p:spPr bwMode="auto">
                <a:xfrm>
                  <a:off x="4885269" y="3158066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4</a:t>
                  </a:r>
                </a:p>
              </p:txBody>
            </p:sp>
          </p:grpSp>
        </p:grpSp>
      </p:grpSp>
      <p:grpSp>
        <p:nvGrpSpPr>
          <p:cNvPr id="113" name="Group 112"/>
          <p:cNvGrpSpPr/>
          <p:nvPr/>
        </p:nvGrpSpPr>
        <p:grpSpPr>
          <a:xfrm>
            <a:off x="4402655" y="1549399"/>
            <a:ext cx="1854200" cy="558799"/>
            <a:chOff x="4402655" y="1549399"/>
            <a:chExt cx="1854200" cy="558799"/>
          </a:xfrm>
          <a:solidFill>
            <a:schemeClr val="accent2">
              <a:lumMod val="60000"/>
              <a:lumOff val="40000"/>
            </a:schemeClr>
          </a:solidFill>
        </p:grpSpPr>
        <p:cxnSp>
          <p:nvCxnSpPr>
            <p:cNvPr id="86" name="AutoShape 29"/>
            <p:cNvCxnSpPr>
              <a:cxnSpLocks noChangeShapeType="1"/>
            </p:cNvCxnSpPr>
            <p:nvPr/>
          </p:nvCxnSpPr>
          <p:spPr bwMode="auto">
            <a:xfrm>
              <a:off x="4402655" y="1828798"/>
              <a:ext cx="298024" cy="1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</p:cxn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4741321" y="1549399"/>
              <a:ext cx="1515534" cy="55879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>
                  <a:solidFill>
                    <a:srgbClr val="01020B"/>
                  </a:solidFill>
                  <a:latin typeface="+mn-lt"/>
                </a:rPr>
                <a:t>Project on </a:t>
              </a:r>
              <a:br>
                <a:rPr lang="en-US" sz="1600" b="1" dirty="0" smtClean="0">
                  <a:solidFill>
                    <a:srgbClr val="01020B"/>
                  </a:solidFill>
                  <a:latin typeface="+mn-lt"/>
                </a:rPr>
              </a:br>
              <a:r>
                <a:rPr lang="en-US" sz="1600" b="1" dirty="0" smtClean="0">
                  <a:solidFill>
                    <a:srgbClr val="01020B"/>
                  </a:solidFill>
                  <a:latin typeface="+mn-lt"/>
                </a:rPr>
                <a:t>(</a:t>
              </a:r>
              <a:r>
                <a:rPr lang="en-US" sz="1600" b="1" dirty="0" err="1" smtClean="0">
                  <a:solidFill>
                    <a:srgbClr val="01020B"/>
                  </a:solidFill>
                  <a:latin typeface="+mn-lt"/>
                </a:rPr>
                <a:t>custID</a:t>
              </a:r>
              <a:r>
                <a:rPr lang="en-US" sz="1600" b="1" dirty="0" smtClean="0">
                  <a:solidFill>
                    <a:srgbClr val="01020B"/>
                  </a:solidFill>
                  <a:latin typeface="+mn-lt"/>
                </a:rPr>
                <a:t>, Price)</a:t>
              </a:r>
              <a:endParaRPr lang="en-US" sz="1600" b="1" dirty="0">
                <a:solidFill>
                  <a:srgbClr val="01020B"/>
                </a:solidFill>
                <a:latin typeface="+mn-lt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248388" y="1468965"/>
            <a:ext cx="1066798" cy="719666"/>
            <a:chOff x="6248388" y="1468965"/>
            <a:chExt cx="1066798" cy="719666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99" name="Group 98"/>
            <p:cNvGrpSpPr/>
            <p:nvPr/>
          </p:nvGrpSpPr>
          <p:grpSpPr>
            <a:xfrm>
              <a:off x="6553186" y="1468965"/>
              <a:ext cx="762000" cy="719666"/>
              <a:chOff x="6739467" y="2599265"/>
              <a:chExt cx="762000" cy="719666"/>
            </a:xfrm>
            <a:grpFill/>
          </p:grpSpPr>
          <p:sp>
            <p:nvSpPr>
              <p:cNvPr id="95" name="Rectangle 22"/>
              <p:cNvSpPr>
                <a:spLocks noChangeArrowheads="1"/>
              </p:cNvSpPr>
              <p:nvPr/>
            </p:nvSpPr>
            <p:spPr bwMode="auto">
              <a:xfrm>
                <a:off x="6739467" y="2599265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96" name="Rectangle 26"/>
              <p:cNvSpPr>
                <a:spLocks noChangeArrowheads="1"/>
              </p:cNvSpPr>
              <p:nvPr/>
            </p:nvSpPr>
            <p:spPr bwMode="auto">
              <a:xfrm>
                <a:off x="7120467" y="2599265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13</a:t>
                </a:r>
              </a:p>
            </p:txBody>
          </p:sp>
          <p:sp>
            <p:nvSpPr>
              <p:cNvPr id="91" name="Rectangle 24"/>
              <p:cNvSpPr>
                <a:spLocks noChangeArrowheads="1"/>
              </p:cNvSpPr>
              <p:nvPr/>
            </p:nvSpPr>
            <p:spPr bwMode="auto">
              <a:xfrm>
                <a:off x="6739467" y="3014131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92" name="Rectangle 28"/>
              <p:cNvSpPr>
                <a:spLocks noChangeArrowheads="1"/>
              </p:cNvSpPr>
              <p:nvPr/>
            </p:nvSpPr>
            <p:spPr bwMode="auto">
              <a:xfrm>
                <a:off x="7120467" y="3014131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80</a:t>
                </a:r>
              </a:p>
            </p:txBody>
          </p:sp>
        </p:grpSp>
        <p:cxnSp>
          <p:nvCxnSpPr>
            <p:cNvPr id="100" name="AutoShape 29"/>
            <p:cNvCxnSpPr>
              <a:cxnSpLocks noChangeShapeType="1"/>
            </p:cNvCxnSpPr>
            <p:nvPr/>
          </p:nvCxnSpPr>
          <p:spPr bwMode="auto">
            <a:xfrm>
              <a:off x="6248388" y="1828798"/>
              <a:ext cx="298024" cy="1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10" name="Group 109"/>
          <p:cNvGrpSpPr/>
          <p:nvPr/>
        </p:nvGrpSpPr>
        <p:grpSpPr>
          <a:xfrm>
            <a:off x="7721600" y="1007531"/>
            <a:ext cx="762000" cy="619087"/>
            <a:chOff x="7713118" y="1007531"/>
            <a:chExt cx="762000" cy="619087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107" name="Group 106"/>
            <p:cNvGrpSpPr/>
            <p:nvPr/>
          </p:nvGrpSpPr>
          <p:grpSpPr>
            <a:xfrm>
              <a:off x="7713118" y="1007531"/>
              <a:ext cx="762000" cy="304800"/>
              <a:chOff x="7713119" y="702731"/>
              <a:chExt cx="762000" cy="304800"/>
            </a:xfrm>
            <a:grpFill/>
          </p:grpSpPr>
          <p:sp>
            <p:nvSpPr>
              <p:cNvPr id="103" name="Rectangle 22"/>
              <p:cNvSpPr>
                <a:spLocks noChangeArrowheads="1"/>
              </p:cNvSpPr>
              <p:nvPr/>
            </p:nvSpPr>
            <p:spPr bwMode="auto">
              <a:xfrm>
                <a:off x="7713119" y="702731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8094119" y="702731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600" dirty="0" smtClean="0">
                    <a:solidFill>
                      <a:srgbClr val="01020B"/>
                    </a:solidFill>
                    <a:latin typeface="+mn-lt"/>
                  </a:rPr>
                  <a:t>93</a:t>
                </a:r>
                <a:endParaRPr lang="en-US" sz="1600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  <p:cxnSp>
          <p:nvCxnSpPr>
            <p:cNvPr id="108" name="AutoShape 30"/>
            <p:cNvCxnSpPr>
              <a:cxnSpLocks noChangeShapeType="1"/>
            </p:cNvCxnSpPr>
            <p:nvPr/>
          </p:nvCxnSpPr>
          <p:spPr bwMode="auto">
            <a:xfrm flipV="1">
              <a:off x="8094118" y="1346202"/>
              <a:ext cx="0" cy="280416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15" name="Group 114"/>
          <p:cNvGrpSpPr/>
          <p:nvPr/>
        </p:nvGrpSpPr>
        <p:grpSpPr>
          <a:xfrm>
            <a:off x="7332121" y="1638298"/>
            <a:ext cx="1210747" cy="381000"/>
            <a:chOff x="7332121" y="1638298"/>
            <a:chExt cx="1210747" cy="3810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1" name="Rectangle 17"/>
            <p:cNvSpPr>
              <a:spLocks noChangeArrowheads="1"/>
            </p:cNvSpPr>
            <p:nvPr/>
          </p:nvSpPr>
          <p:spPr bwMode="auto">
            <a:xfrm>
              <a:off x="7662333" y="1638298"/>
              <a:ext cx="880535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>
                  <a:solidFill>
                    <a:srgbClr val="01020B"/>
                  </a:solidFill>
                  <a:latin typeface="+mn-lt"/>
                </a:rPr>
                <a:t>SUM</a:t>
              </a:r>
              <a:endParaRPr lang="en-US" sz="1600" b="1" dirty="0">
                <a:solidFill>
                  <a:srgbClr val="01020B"/>
                </a:solidFill>
                <a:latin typeface="+mn-lt"/>
              </a:endParaRPr>
            </a:p>
          </p:txBody>
        </p:sp>
        <p:cxnSp>
          <p:nvCxnSpPr>
            <p:cNvPr id="109" name="AutoShape 29"/>
            <p:cNvCxnSpPr>
              <a:cxnSpLocks noChangeShapeType="1"/>
            </p:cNvCxnSpPr>
            <p:nvPr/>
          </p:nvCxnSpPr>
          <p:spPr bwMode="auto">
            <a:xfrm>
              <a:off x="7332121" y="1828798"/>
              <a:ext cx="298024" cy="1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28" y="309717"/>
            <a:ext cx="3527147" cy="54736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Late Materialization</a:t>
            </a:r>
            <a:endParaRPr lang="en-US" sz="2700" dirty="0"/>
          </a:p>
        </p:txBody>
      </p:sp>
      <p:grpSp>
        <p:nvGrpSpPr>
          <p:cNvPr id="4" name="Group 53"/>
          <p:cNvGrpSpPr/>
          <p:nvPr/>
        </p:nvGrpSpPr>
        <p:grpSpPr>
          <a:xfrm>
            <a:off x="575720" y="5122338"/>
            <a:ext cx="762000" cy="783325"/>
            <a:chOff x="609600" y="4724400"/>
            <a:chExt cx="762000" cy="783325"/>
          </a:xfrm>
        </p:grpSpPr>
        <p:sp>
          <p:nvSpPr>
            <p:cNvPr id="119826" name="Rectangle 16"/>
            <p:cNvSpPr>
              <a:spLocks noChangeArrowheads="1"/>
            </p:cNvSpPr>
            <p:nvPr/>
          </p:nvSpPr>
          <p:spPr bwMode="auto">
            <a:xfrm>
              <a:off x="609600" y="4724400"/>
              <a:ext cx="762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1020B"/>
                  </a:solidFill>
                  <a:latin typeface="+mn-lt"/>
                </a:rPr>
                <a:t>(4,1,4)</a:t>
              </a:r>
            </a:p>
          </p:txBody>
        </p:sp>
        <p:sp>
          <p:nvSpPr>
            <p:cNvPr id="119850" name="Text Box 40"/>
            <p:cNvSpPr txBox="1">
              <a:spLocks noChangeArrowheads="1"/>
            </p:cNvSpPr>
            <p:nvPr/>
          </p:nvSpPr>
          <p:spPr bwMode="auto">
            <a:xfrm>
              <a:off x="635000" y="5261504"/>
              <a:ext cx="71120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 err="1">
                  <a:solidFill>
                    <a:srgbClr val="01020B"/>
                  </a:solidFill>
                  <a:latin typeface="+mn-lt"/>
                </a:rPr>
                <a:t>prodID</a:t>
              </a:r>
              <a:endParaRPr lang="en-US" sz="1600" b="1" baseline="-25000" dirty="0">
                <a:solidFill>
                  <a:srgbClr val="01020B"/>
                </a:solidFill>
                <a:latin typeface="+mn-lt"/>
              </a:endParaRPr>
            </a:p>
          </p:txBody>
        </p:sp>
      </p:grpSp>
      <p:grpSp>
        <p:nvGrpSpPr>
          <p:cNvPr id="5" name="Group 50"/>
          <p:cNvGrpSpPr/>
          <p:nvPr/>
        </p:nvGrpSpPr>
        <p:grpSpPr>
          <a:xfrm>
            <a:off x="1934621" y="5122338"/>
            <a:ext cx="770467" cy="1587659"/>
            <a:chOff x="1337733" y="4724400"/>
            <a:chExt cx="770467" cy="1587659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6" name="Group 49"/>
            <p:cNvGrpSpPr/>
            <p:nvPr/>
          </p:nvGrpSpPr>
          <p:grpSpPr>
            <a:xfrm>
              <a:off x="1532466" y="4724400"/>
              <a:ext cx="381000" cy="1219200"/>
              <a:chOff x="1600200" y="4724400"/>
              <a:chExt cx="381000" cy="1219200"/>
            </a:xfrm>
            <a:grpFill/>
          </p:grpSpPr>
          <p:sp>
            <p:nvSpPr>
              <p:cNvPr id="119814" name="Rectangle 4"/>
              <p:cNvSpPr>
                <a:spLocks noChangeArrowheads="1"/>
              </p:cNvSpPr>
              <p:nvPr/>
            </p:nvSpPr>
            <p:spPr bwMode="auto">
              <a:xfrm>
                <a:off x="1600200" y="4724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119815" name="Rectangle 5"/>
              <p:cNvSpPr>
                <a:spLocks noChangeArrowheads="1"/>
              </p:cNvSpPr>
              <p:nvPr/>
            </p:nvSpPr>
            <p:spPr bwMode="auto">
              <a:xfrm>
                <a:off x="1600200" y="5029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19816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119817" name="Rectangle 7"/>
              <p:cNvSpPr>
                <a:spLocks noChangeArrowheads="1"/>
              </p:cNvSpPr>
              <p:nvPr/>
            </p:nvSpPr>
            <p:spPr bwMode="auto">
              <a:xfrm>
                <a:off x="1600200" y="5638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1</a:t>
                </a:r>
              </a:p>
            </p:txBody>
          </p:sp>
        </p:grpSp>
        <p:sp>
          <p:nvSpPr>
            <p:cNvPr id="119851" name="Text Box 41"/>
            <p:cNvSpPr txBox="1">
              <a:spLocks noChangeArrowheads="1"/>
            </p:cNvSpPr>
            <p:nvPr/>
          </p:nvSpPr>
          <p:spPr bwMode="auto">
            <a:xfrm>
              <a:off x="1337733" y="6065838"/>
              <a:ext cx="7704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 err="1">
                  <a:solidFill>
                    <a:srgbClr val="01020B"/>
                  </a:solidFill>
                  <a:latin typeface="+mn-lt"/>
                </a:rPr>
                <a:t>storeID</a:t>
              </a:r>
              <a:endParaRPr lang="en-US" sz="1600" b="1" baseline="-25000" dirty="0">
                <a:solidFill>
                  <a:srgbClr val="01020B"/>
                </a:solidFill>
                <a:latin typeface="+mn-lt"/>
              </a:endParaRPr>
            </a:p>
          </p:txBody>
        </p:sp>
      </p:grpSp>
      <p:grpSp>
        <p:nvGrpSpPr>
          <p:cNvPr id="7" name="Group 51"/>
          <p:cNvGrpSpPr/>
          <p:nvPr/>
        </p:nvGrpSpPr>
        <p:grpSpPr>
          <a:xfrm>
            <a:off x="4250250" y="5122338"/>
            <a:ext cx="958563" cy="1587659"/>
            <a:chOff x="2209798" y="4724400"/>
            <a:chExt cx="958563" cy="1587659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8" name="Group 48"/>
            <p:cNvGrpSpPr/>
            <p:nvPr/>
          </p:nvGrpSpPr>
          <p:grpSpPr>
            <a:xfrm>
              <a:off x="2328333" y="4724400"/>
              <a:ext cx="381000" cy="1219200"/>
              <a:chOff x="2209800" y="4724400"/>
              <a:chExt cx="381000" cy="1219200"/>
            </a:xfrm>
            <a:grpFill/>
          </p:grpSpPr>
          <p:sp>
            <p:nvSpPr>
              <p:cNvPr id="119818" name="Rectangle 8"/>
              <p:cNvSpPr>
                <a:spLocks noChangeArrowheads="1"/>
              </p:cNvSpPr>
              <p:nvPr/>
            </p:nvSpPr>
            <p:spPr bwMode="auto">
              <a:xfrm>
                <a:off x="2209800" y="4724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119819" name="Rectangle 9"/>
              <p:cNvSpPr>
                <a:spLocks noChangeArrowheads="1"/>
              </p:cNvSpPr>
              <p:nvPr/>
            </p:nvSpPr>
            <p:spPr bwMode="auto">
              <a:xfrm>
                <a:off x="2209800" y="5029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119820" name="Rectangle 10"/>
              <p:cNvSpPr>
                <a:spLocks noChangeArrowheads="1"/>
              </p:cNvSpPr>
              <p:nvPr/>
            </p:nvSpPr>
            <p:spPr bwMode="auto">
              <a:xfrm>
                <a:off x="2209800" y="5334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119821" name="Rectangle 11"/>
              <p:cNvSpPr>
                <a:spLocks noChangeArrowheads="1"/>
              </p:cNvSpPr>
              <p:nvPr/>
            </p:nvSpPr>
            <p:spPr bwMode="auto">
              <a:xfrm>
                <a:off x="2209800" y="5638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3</a:t>
                </a:r>
              </a:p>
            </p:txBody>
          </p:sp>
        </p:grpSp>
        <p:sp>
          <p:nvSpPr>
            <p:cNvPr id="119852" name="Text Box 42"/>
            <p:cNvSpPr txBox="1">
              <a:spLocks noChangeArrowheads="1"/>
            </p:cNvSpPr>
            <p:nvPr/>
          </p:nvSpPr>
          <p:spPr bwMode="auto">
            <a:xfrm>
              <a:off x="2209798" y="6065838"/>
              <a:ext cx="9585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 err="1">
                  <a:solidFill>
                    <a:srgbClr val="01020B"/>
                  </a:solidFill>
                  <a:latin typeface="+mn-lt"/>
                </a:rPr>
                <a:t>custID</a:t>
              </a:r>
              <a:endParaRPr lang="en-US" sz="1600" b="1" baseline="-25000" dirty="0">
                <a:solidFill>
                  <a:srgbClr val="01020B"/>
                </a:solidFill>
                <a:latin typeface="+mn-lt"/>
              </a:endParaRPr>
            </a:p>
          </p:txBody>
        </p:sp>
      </p:grpSp>
      <p:grpSp>
        <p:nvGrpSpPr>
          <p:cNvPr id="9" name="Group 52"/>
          <p:cNvGrpSpPr/>
          <p:nvPr/>
        </p:nvGrpSpPr>
        <p:grpSpPr>
          <a:xfrm>
            <a:off x="6705585" y="5122338"/>
            <a:ext cx="533400" cy="1587659"/>
            <a:chOff x="2954866" y="4724400"/>
            <a:chExt cx="533400" cy="1587659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10" name="Group 47"/>
            <p:cNvGrpSpPr/>
            <p:nvPr/>
          </p:nvGrpSpPr>
          <p:grpSpPr>
            <a:xfrm>
              <a:off x="3031066" y="4724400"/>
              <a:ext cx="381000" cy="1219200"/>
              <a:chOff x="2819400" y="4724400"/>
              <a:chExt cx="381000" cy="1219200"/>
            </a:xfrm>
            <a:grpFill/>
          </p:grpSpPr>
          <p:sp>
            <p:nvSpPr>
              <p:cNvPr id="119822" name="Rectangle 12"/>
              <p:cNvSpPr>
                <a:spLocks noChangeArrowheads="1"/>
              </p:cNvSpPr>
              <p:nvPr/>
            </p:nvSpPr>
            <p:spPr bwMode="auto">
              <a:xfrm>
                <a:off x="2819400" y="47244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7</a:t>
                </a:r>
              </a:p>
            </p:txBody>
          </p:sp>
          <p:sp>
            <p:nvSpPr>
              <p:cNvPr id="119823" name="Rectangle 13"/>
              <p:cNvSpPr>
                <a:spLocks noChangeArrowheads="1"/>
              </p:cNvSpPr>
              <p:nvPr/>
            </p:nvSpPr>
            <p:spPr bwMode="auto">
              <a:xfrm>
                <a:off x="2819400" y="50292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13</a:t>
                </a:r>
              </a:p>
            </p:txBody>
          </p:sp>
          <p:sp>
            <p:nvSpPr>
              <p:cNvPr id="119824" name="Rectangle 14"/>
              <p:cNvSpPr>
                <a:spLocks noChangeArrowheads="1"/>
              </p:cNvSpPr>
              <p:nvPr/>
            </p:nvSpPr>
            <p:spPr bwMode="auto">
              <a:xfrm>
                <a:off x="2819400" y="53340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42</a:t>
                </a:r>
              </a:p>
            </p:txBody>
          </p:sp>
          <p:sp>
            <p:nvSpPr>
              <p:cNvPr id="119825" name="Rectangle 15"/>
              <p:cNvSpPr>
                <a:spLocks noChangeArrowheads="1"/>
              </p:cNvSpPr>
              <p:nvPr/>
            </p:nvSpPr>
            <p:spPr bwMode="auto">
              <a:xfrm>
                <a:off x="2819400" y="5638800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>
                    <a:solidFill>
                      <a:srgbClr val="01020B"/>
                    </a:solidFill>
                    <a:latin typeface="+mn-lt"/>
                  </a:rPr>
                  <a:t>80</a:t>
                </a:r>
              </a:p>
            </p:txBody>
          </p:sp>
        </p:grpSp>
        <p:sp>
          <p:nvSpPr>
            <p:cNvPr id="119853" name="Text Box 43"/>
            <p:cNvSpPr txBox="1">
              <a:spLocks noChangeArrowheads="1"/>
            </p:cNvSpPr>
            <p:nvPr/>
          </p:nvSpPr>
          <p:spPr bwMode="auto">
            <a:xfrm>
              <a:off x="2954866" y="6065838"/>
              <a:ext cx="5334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+mn-lt"/>
                </a:rPr>
                <a:t>price</a:t>
              </a:r>
              <a:endParaRPr lang="en-US" sz="1600" b="1" baseline="-25000" dirty="0">
                <a:solidFill>
                  <a:srgbClr val="01020B"/>
                </a:solidFill>
                <a:latin typeface="+mn-lt"/>
              </a:endParaRPr>
            </a:p>
          </p:txBody>
        </p:sp>
      </p:grpSp>
      <p:sp>
        <p:nvSpPr>
          <p:cNvPr id="119854" name="Text Box 44"/>
          <p:cNvSpPr txBox="1">
            <a:spLocks noChangeArrowheads="1"/>
          </p:cNvSpPr>
          <p:nvPr/>
        </p:nvSpPr>
        <p:spPr bwMode="auto">
          <a:xfrm>
            <a:off x="3839110" y="147480"/>
            <a:ext cx="5157410" cy="110799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0102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SELECT </a:t>
            </a:r>
            <a:r>
              <a:rPr lang="en-US" sz="18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custID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 SUM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(price)</a:t>
            </a:r>
          </a:p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FROM Sales</a:t>
            </a:r>
          </a:p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WHERE 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prodID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4) 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sz="18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storeID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1)             </a:t>
            </a:r>
          </a:p>
          <a:p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GROUP 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BY </a:t>
            </a:r>
            <a:r>
              <a:rPr lang="en-US" sz="18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custID</a:t>
            </a:r>
            <a:endParaRPr lang="en-US" sz="1800" baseline="-250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0" name="AutoShape 29"/>
          <p:cNvCxnSpPr>
            <a:cxnSpLocks noChangeShapeType="1"/>
            <a:endCxn id="133" idx="1"/>
          </p:cNvCxnSpPr>
          <p:nvPr/>
        </p:nvCxnSpPr>
        <p:spPr bwMode="auto">
          <a:xfrm>
            <a:off x="2209788" y="2319869"/>
            <a:ext cx="3386664" cy="3259669"/>
          </a:xfrm>
          <a:prstGeom prst="straightConnector1">
            <a:avLst/>
          </a:prstGeom>
          <a:noFill/>
          <a:ln w="25400" cap="flat" cmpd="sng" algn="ctr">
            <a:solidFill>
              <a:srgbClr val="01020B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16" name="Group 115"/>
          <p:cNvGrpSpPr/>
          <p:nvPr/>
        </p:nvGrpSpPr>
        <p:grpSpPr>
          <a:xfrm>
            <a:off x="309020" y="4330694"/>
            <a:ext cx="2658534" cy="792660"/>
            <a:chOff x="309020" y="4330694"/>
            <a:chExt cx="2658534" cy="792660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12" name="Group 110"/>
            <p:cNvGrpSpPr/>
            <p:nvPr/>
          </p:nvGrpSpPr>
          <p:grpSpPr>
            <a:xfrm>
              <a:off x="309020" y="4330694"/>
              <a:ext cx="1295400" cy="792660"/>
              <a:chOff x="1210719" y="1638297"/>
              <a:chExt cx="1295400" cy="792660"/>
            </a:xfrm>
            <a:grpFill/>
          </p:grpSpPr>
          <p:cxnSp>
            <p:nvCxnSpPr>
              <p:cNvPr id="119840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1858419" y="2150541"/>
                <a:ext cx="0" cy="280416"/>
              </a:xfrm>
              <a:prstGeom prst="straightConnector1">
                <a:avLst/>
              </a:prstGeom>
              <a:grpFill/>
              <a:ln w="2540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59" name="Rectangle 17"/>
              <p:cNvSpPr>
                <a:spLocks noChangeArrowheads="1"/>
              </p:cNvSpPr>
              <p:nvPr/>
            </p:nvSpPr>
            <p:spPr bwMode="auto">
              <a:xfrm>
                <a:off x="1210719" y="1638297"/>
                <a:ext cx="1295400" cy="478369"/>
              </a:xfrm>
              <a:prstGeom prst="rect">
                <a:avLst/>
              </a:prstGeom>
              <a:grpFill/>
              <a:ln w="9525">
                <a:solidFill>
                  <a:srgbClr val="01020B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 smtClean="0">
                    <a:solidFill>
                      <a:srgbClr val="01020B"/>
                    </a:solidFill>
                    <a:latin typeface="+mj-lt"/>
                  </a:rPr>
                  <a:t>Select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01020B"/>
                    </a:solidFill>
                    <a:latin typeface="+mn-lt"/>
                  </a:rPr>
                  <a:t>prodId</a:t>
                </a:r>
                <a:r>
                  <a:rPr lang="en-US" sz="1400" b="1" dirty="0" smtClean="0">
                    <a:solidFill>
                      <a:srgbClr val="01020B"/>
                    </a:solidFill>
                    <a:latin typeface="+mn-lt"/>
                  </a:rPr>
                  <a:t> = 4</a:t>
                </a:r>
                <a:endParaRPr lang="en-US" sz="1400" b="1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  <p:grpSp>
          <p:nvGrpSpPr>
            <p:cNvPr id="88" name="Group 110"/>
            <p:cNvGrpSpPr/>
            <p:nvPr/>
          </p:nvGrpSpPr>
          <p:grpSpPr>
            <a:xfrm>
              <a:off x="1672154" y="4330694"/>
              <a:ext cx="1295400" cy="792660"/>
              <a:chOff x="1210719" y="1638297"/>
              <a:chExt cx="1295400" cy="792660"/>
            </a:xfrm>
            <a:grpFill/>
          </p:grpSpPr>
          <p:cxnSp>
            <p:nvCxnSpPr>
              <p:cNvPr id="89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1858419" y="2150541"/>
                <a:ext cx="0" cy="280416"/>
              </a:xfrm>
              <a:prstGeom prst="straightConnector1">
                <a:avLst/>
              </a:prstGeom>
              <a:grpFill/>
              <a:ln w="2540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90" name="Rectangle 17"/>
              <p:cNvSpPr>
                <a:spLocks noChangeArrowheads="1"/>
              </p:cNvSpPr>
              <p:nvPr/>
            </p:nvSpPr>
            <p:spPr bwMode="auto">
              <a:xfrm>
                <a:off x="1210719" y="1638297"/>
                <a:ext cx="1295400" cy="47836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 smtClean="0">
                    <a:solidFill>
                      <a:srgbClr val="01020B"/>
                    </a:solidFill>
                    <a:latin typeface="+mj-lt"/>
                  </a:rPr>
                  <a:t>Select</a:t>
                </a:r>
              </a:p>
              <a:p>
                <a:pPr algn="ctr"/>
                <a:r>
                  <a:rPr lang="en-US" sz="1400" dirty="0" err="1" smtClean="0">
                    <a:solidFill>
                      <a:srgbClr val="01020B"/>
                    </a:solidFill>
                    <a:latin typeface="+mn-lt"/>
                  </a:rPr>
                  <a:t>storeID</a:t>
                </a:r>
                <a:r>
                  <a:rPr lang="en-US" sz="1400" dirty="0" smtClean="0">
                    <a:solidFill>
                      <a:srgbClr val="01020B"/>
                    </a:solidFill>
                    <a:latin typeface="+mn-lt"/>
                  </a:rPr>
                  <a:t> = 1</a:t>
                </a:r>
                <a:endParaRPr lang="en-US" sz="1400" b="1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736588" y="2802466"/>
            <a:ext cx="1718734" cy="1533485"/>
            <a:chOff x="736588" y="2802466"/>
            <a:chExt cx="1718734" cy="1533485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109" name="Group 108"/>
            <p:cNvGrpSpPr/>
            <p:nvPr/>
          </p:nvGrpSpPr>
          <p:grpSpPr>
            <a:xfrm>
              <a:off x="736588" y="2802466"/>
              <a:ext cx="381000" cy="1525019"/>
              <a:chOff x="736588" y="2802466"/>
              <a:chExt cx="381000" cy="1525019"/>
            </a:xfrm>
            <a:grpFill/>
          </p:grpSpPr>
          <p:grpSp>
            <p:nvGrpSpPr>
              <p:cNvPr id="94" name="Group 48"/>
              <p:cNvGrpSpPr/>
              <p:nvPr/>
            </p:nvGrpSpPr>
            <p:grpSpPr>
              <a:xfrm>
                <a:off x="736588" y="2802466"/>
                <a:ext cx="381000" cy="1219200"/>
                <a:chOff x="2209800" y="4724400"/>
                <a:chExt cx="381000" cy="1219200"/>
              </a:xfrm>
              <a:grpFill/>
            </p:grpSpPr>
            <p:sp>
              <p:nvSpPr>
                <p:cNvPr id="98" name="Rectangle 8"/>
                <p:cNvSpPr>
                  <a:spLocks noChangeArrowheads="1"/>
                </p:cNvSpPr>
                <p:nvPr/>
              </p:nvSpPr>
              <p:spPr bwMode="auto">
                <a:xfrm>
                  <a:off x="2209800" y="4724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99" name="Rectangle 9"/>
                <p:cNvSpPr>
                  <a:spLocks noChangeArrowheads="1"/>
                </p:cNvSpPr>
                <p:nvPr/>
              </p:nvSpPr>
              <p:spPr bwMode="auto">
                <a:xfrm>
                  <a:off x="2209800" y="5029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102" name="Rectangle 10"/>
                <p:cNvSpPr>
                  <a:spLocks noChangeArrowheads="1"/>
                </p:cNvSpPr>
                <p:nvPr/>
              </p:nvSpPr>
              <p:spPr bwMode="auto">
                <a:xfrm>
                  <a:off x="2209800" y="5334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105" name="Rectangle 11"/>
                <p:cNvSpPr>
                  <a:spLocks noChangeArrowheads="1"/>
                </p:cNvSpPr>
                <p:nvPr/>
              </p:nvSpPr>
              <p:spPr bwMode="auto">
                <a:xfrm>
                  <a:off x="2209800" y="5638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115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927088" y="4047069"/>
                <a:ext cx="0" cy="280416"/>
              </a:xfrm>
              <a:prstGeom prst="straightConnector1">
                <a:avLst/>
              </a:prstGeom>
              <a:grpFill/>
              <a:ln w="2540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</p:grpSp>
        <p:grpSp>
          <p:nvGrpSpPr>
            <p:cNvPr id="113" name="Group 112"/>
            <p:cNvGrpSpPr/>
            <p:nvPr/>
          </p:nvGrpSpPr>
          <p:grpSpPr>
            <a:xfrm>
              <a:off x="2074322" y="2802466"/>
              <a:ext cx="381000" cy="1533485"/>
              <a:chOff x="2074322" y="2802467"/>
              <a:chExt cx="381000" cy="1533485"/>
            </a:xfrm>
            <a:grpFill/>
          </p:grpSpPr>
          <p:grpSp>
            <p:nvGrpSpPr>
              <p:cNvPr id="106" name="Group 48"/>
              <p:cNvGrpSpPr/>
              <p:nvPr/>
            </p:nvGrpSpPr>
            <p:grpSpPr>
              <a:xfrm>
                <a:off x="2074322" y="2802467"/>
                <a:ext cx="381000" cy="1219200"/>
                <a:chOff x="2209800" y="4724400"/>
                <a:chExt cx="381000" cy="1219200"/>
              </a:xfrm>
              <a:grpFill/>
            </p:grpSpPr>
            <p:sp>
              <p:nvSpPr>
                <p:cNvPr id="107" name="Rectangle 8"/>
                <p:cNvSpPr>
                  <a:spLocks noChangeArrowheads="1"/>
                </p:cNvSpPr>
                <p:nvPr/>
              </p:nvSpPr>
              <p:spPr bwMode="auto">
                <a:xfrm>
                  <a:off x="2209800" y="47244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0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110" name="Rectangle 9"/>
                <p:cNvSpPr>
                  <a:spLocks noChangeArrowheads="1"/>
                </p:cNvSpPr>
                <p:nvPr/>
              </p:nvSpPr>
              <p:spPr bwMode="auto">
                <a:xfrm>
                  <a:off x="2209800" y="50292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111" name="Rectangle 10"/>
                <p:cNvSpPr>
                  <a:spLocks noChangeArrowheads="1"/>
                </p:cNvSpPr>
                <p:nvPr/>
              </p:nvSpPr>
              <p:spPr bwMode="auto">
                <a:xfrm>
                  <a:off x="2209800" y="53340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0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sp>
              <p:nvSpPr>
                <p:cNvPr id="112" name="Rectangle 11"/>
                <p:cNvSpPr>
                  <a:spLocks noChangeArrowheads="1"/>
                </p:cNvSpPr>
                <p:nvPr/>
              </p:nvSpPr>
              <p:spPr bwMode="auto">
                <a:xfrm>
                  <a:off x="2209800" y="5638800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1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118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2264822" y="4055536"/>
                <a:ext cx="0" cy="280416"/>
              </a:xfrm>
              <a:prstGeom prst="straightConnector1">
                <a:avLst/>
              </a:prstGeom>
              <a:grpFill/>
              <a:ln w="2540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</p:grpSp>
      </p:grpSp>
      <p:grpSp>
        <p:nvGrpSpPr>
          <p:cNvPr id="93" name="Group 92"/>
          <p:cNvGrpSpPr/>
          <p:nvPr/>
        </p:nvGrpSpPr>
        <p:grpSpPr>
          <a:xfrm>
            <a:off x="922853" y="2142066"/>
            <a:ext cx="1337748" cy="652953"/>
            <a:chOff x="922853" y="2142066"/>
            <a:chExt cx="1337748" cy="65295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19" name="Rectangle 17"/>
            <p:cNvSpPr>
              <a:spLocks noChangeArrowheads="1"/>
            </p:cNvSpPr>
            <p:nvPr/>
          </p:nvSpPr>
          <p:spPr bwMode="auto">
            <a:xfrm>
              <a:off x="922853" y="2142066"/>
              <a:ext cx="12954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rgbClr val="01020B"/>
                  </a:solidFill>
                  <a:latin typeface="+mn-lt"/>
                </a:rPr>
                <a:t>AND</a:t>
              </a:r>
              <a:endParaRPr lang="en-US" sz="1400" b="1" dirty="0">
                <a:solidFill>
                  <a:srgbClr val="01020B"/>
                </a:solidFill>
                <a:latin typeface="+mn-lt"/>
              </a:endParaRPr>
            </a:p>
          </p:txBody>
        </p:sp>
        <p:cxnSp>
          <p:nvCxnSpPr>
            <p:cNvPr id="120" name="AutoShape 30"/>
            <p:cNvCxnSpPr>
              <a:cxnSpLocks noChangeShapeType="1"/>
            </p:cNvCxnSpPr>
            <p:nvPr/>
          </p:nvCxnSpPr>
          <p:spPr bwMode="auto">
            <a:xfrm rot="5400000" flipH="1" flipV="1">
              <a:off x="935058" y="2570143"/>
              <a:ext cx="246552" cy="203200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24" name="AutoShape 30"/>
            <p:cNvCxnSpPr>
              <a:cxnSpLocks noChangeShapeType="1"/>
            </p:cNvCxnSpPr>
            <p:nvPr/>
          </p:nvCxnSpPr>
          <p:spPr bwMode="auto">
            <a:xfrm rot="16200000" flipV="1">
              <a:off x="2035725" y="2561676"/>
              <a:ext cx="246552" cy="203200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</p:cxnSp>
      </p:grpSp>
      <p:grpSp>
        <p:nvGrpSpPr>
          <p:cNvPr id="131" name="Group 48"/>
          <p:cNvGrpSpPr/>
          <p:nvPr/>
        </p:nvGrpSpPr>
        <p:grpSpPr>
          <a:xfrm>
            <a:off x="5596452" y="5122338"/>
            <a:ext cx="381000" cy="1219200"/>
            <a:chOff x="2209800" y="4724400"/>
            <a:chExt cx="381000" cy="12192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32" name="Rectangle 8"/>
            <p:cNvSpPr>
              <a:spLocks noChangeArrowheads="1"/>
            </p:cNvSpPr>
            <p:nvPr/>
          </p:nvSpPr>
          <p:spPr bwMode="auto">
            <a:xfrm>
              <a:off x="2209800" y="47244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solidFill>
                    <a:srgbClr val="01020B"/>
                  </a:solidFill>
                  <a:latin typeface="+mn-lt"/>
                </a:rPr>
                <a:t>0</a:t>
              </a:r>
              <a:endParaRPr lang="en-US" sz="1600" dirty="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133" name="Rectangle 9"/>
            <p:cNvSpPr>
              <a:spLocks noChangeArrowheads="1"/>
            </p:cNvSpPr>
            <p:nvPr/>
          </p:nvSpPr>
          <p:spPr bwMode="auto">
            <a:xfrm>
              <a:off x="2209800" y="50292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solidFill>
                    <a:srgbClr val="01020B"/>
                  </a:solidFill>
                  <a:latin typeface="+mn-lt"/>
                </a:rPr>
                <a:t>1</a:t>
              </a:r>
              <a:endParaRPr lang="en-US" sz="1600" dirty="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134" name="Rectangle 10"/>
            <p:cNvSpPr>
              <a:spLocks noChangeArrowheads="1"/>
            </p:cNvSpPr>
            <p:nvPr/>
          </p:nvSpPr>
          <p:spPr bwMode="auto">
            <a:xfrm>
              <a:off x="2209800" y="53340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solidFill>
                    <a:srgbClr val="01020B"/>
                  </a:solidFill>
                  <a:latin typeface="+mn-lt"/>
                </a:rPr>
                <a:t>0</a:t>
              </a:r>
              <a:endParaRPr lang="en-US" sz="1600" dirty="0">
                <a:solidFill>
                  <a:srgbClr val="01020B"/>
                </a:solidFill>
                <a:latin typeface="+mn-lt"/>
              </a:endParaRPr>
            </a:p>
          </p:txBody>
        </p:sp>
        <p:sp>
          <p:nvSpPr>
            <p:cNvPr id="135" name="Rectangle 11"/>
            <p:cNvSpPr>
              <a:spLocks noChangeArrowheads="1"/>
            </p:cNvSpPr>
            <p:nvPr/>
          </p:nvSpPr>
          <p:spPr bwMode="auto">
            <a:xfrm>
              <a:off x="2209800" y="5638800"/>
              <a:ext cx="3810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solidFill>
                    <a:srgbClr val="01020B"/>
                  </a:solidFill>
                  <a:latin typeface="+mn-lt"/>
                </a:rPr>
                <a:t>1</a:t>
              </a:r>
              <a:endParaRPr lang="en-US" sz="1600" dirty="0">
                <a:solidFill>
                  <a:srgbClr val="01020B"/>
                </a:solidFill>
                <a:latin typeface="+mn-lt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911585" y="3996270"/>
            <a:ext cx="3708400" cy="1130812"/>
            <a:chOff x="3911585" y="3996270"/>
            <a:chExt cx="3708400" cy="1130812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142" name="Group 141"/>
            <p:cNvGrpSpPr/>
            <p:nvPr/>
          </p:nvGrpSpPr>
          <p:grpSpPr>
            <a:xfrm>
              <a:off x="3911585" y="3996270"/>
              <a:ext cx="3708400" cy="1110152"/>
              <a:chOff x="3911585" y="3996270"/>
              <a:chExt cx="3708400" cy="1110152"/>
            </a:xfrm>
            <a:grpFill/>
          </p:grpSpPr>
          <p:grpSp>
            <p:nvGrpSpPr>
              <p:cNvPr id="152" name="Group 151"/>
              <p:cNvGrpSpPr/>
              <p:nvPr/>
            </p:nvGrpSpPr>
            <p:grpSpPr>
              <a:xfrm>
                <a:off x="3911585" y="3996270"/>
                <a:ext cx="1295400" cy="1110152"/>
                <a:chOff x="3911585" y="3852331"/>
                <a:chExt cx="1295400" cy="1110152"/>
              </a:xfrm>
              <a:grpFill/>
            </p:grpSpPr>
            <p:sp>
              <p:nvSpPr>
                <p:cNvPr id="119827" name="Rectangle 17"/>
                <p:cNvSpPr>
                  <a:spLocks noChangeArrowheads="1"/>
                </p:cNvSpPr>
                <p:nvPr/>
              </p:nvSpPr>
              <p:spPr bwMode="auto">
                <a:xfrm>
                  <a:off x="3911585" y="3852331"/>
                  <a:ext cx="1295400" cy="812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1020B"/>
                      </a:solidFill>
                      <a:latin typeface="+mn-lt"/>
                    </a:rPr>
                    <a:t>Scan and filter by position</a:t>
                  </a:r>
                  <a:endParaRPr lang="en-US" sz="1400" b="1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cxnSp>
              <p:nvCxnSpPr>
                <p:cNvPr id="150" name="AutoShape 3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59285" y="4682067"/>
                  <a:ext cx="0" cy="280416"/>
                </a:xfrm>
                <a:prstGeom prst="straightConnector1">
                  <a:avLst/>
                </a:prstGeom>
                <a:grpFill/>
                <a:ln w="2540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</p:grpSp>
          <p:grpSp>
            <p:nvGrpSpPr>
              <p:cNvPr id="153" name="Group 152"/>
              <p:cNvGrpSpPr/>
              <p:nvPr/>
            </p:nvGrpSpPr>
            <p:grpSpPr>
              <a:xfrm>
                <a:off x="6324585" y="3996270"/>
                <a:ext cx="1295400" cy="1110152"/>
                <a:chOff x="3911585" y="3852331"/>
                <a:chExt cx="1295400" cy="1110152"/>
              </a:xfrm>
              <a:grpFill/>
            </p:grpSpPr>
            <p:sp>
              <p:nvSpPr>
                <p:cNvPr id="154" name="Rectangle 17"/>
                <p:cNvSpPr>
                  <a:spLocks noChangeArrowheads="1"/>
                </p:cNvSpPr>
                <p:nvPr/>
              </p:nvSpPr>
              <p:spPr bwMode="auto">
                <a:xfrm>
                  <a:off x="3911585" y="3852331"/>
                  <a:ext cx="1295400" cy="812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1020B"/>
                      </a:solidFill>
                      <a:latin typeface="+mn-lt"/>
                    </a:rPr>
                    <a:t>Scan and filter by position</a:t>
                  </a:r>
                  <a:endParaRPr lang="en-US" sz="1400" b="1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  <p:cxnSp>
              <p:nvCxnSpPr>
                <p:cNvPr id="155" name="AutoShape 3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59285" y="4682067"/>
                  <a:ext cx="0" cy="280416"/>
                </a:xfrm>
                <a:prstGeom prst="straightConnector1">
                  <a:avLst/>
                </a:prstGeom>
                <a:grpFill/>
                <a:ln w="25400" cap="flat" cmpd="sng" algn="ctr">
                  <a:solidFill>
                    <a:srgbClr val="01020B"/>
                  </a:solidFill>
                  <a:prstDash val="solid"/>
                  <a:round/>
                  <a:headEnd type="none" w="med" len="med"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</p:grpSp>
        </p:grpSp>
        <p:cxnSp>
          <p:nvCxnSpPr>
            <p:cNvPr id="156" name="AutoShape 30"/>
            <p:cNvCxnSpPr>
              <a:cxnSpLocks noChangeShapeType="1"/>
            </p:cNvCxnSpPr>
            <p:nvPr/>
          </p:nvCxnSpPr>
          <p:spPr bwMode="auto">
            <a:xfrm rot="10800000">
              <a:off x="5207000" y="4809072"/>
              <a:ext cx="389468" cy="314286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58" name="AutoShape 30"/>
            <p:cNvCxnSpPr>
              <a:cxnSpLocks noChangeShapeType="1"/>
            </p:cNvCxnSpPr>
            <p:nvPr/>
          </p:nvCxnSpPr>
          <p:spPr bwMode="auto">
            <a:xfrm flipV="1">
              <a:off x="5964258" y="4809072"/>
              <a:ext cx="360342" cy="318010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</p:cxnSp>
      </p:grpSp>
      <p:grpSp>
        <p:nvGrpSpPr>
          <p:cNvPr id="144" name="Group 143"/>
          <p:cNvGrpSpPr/>
          <p:nvPr/>
        </p:nvGrpSpPr>
        <p:grpSpPr>
          <a:xfrm>
            <a:off x="4368787" y="3073408"/>
            <a:ext cx="2819402" cy="923883"/>
            <a:chOff x="4368787" y="3073408"/>
            <a:chExt cx="2819402" cy="923883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121" name="Group 120"/>
            <p:cNvGrpSpPr/>
            <p:nvPr/>
          </p:nvGrpSpPr>
          <p:grpSpPr>
            <a:xfrm>
              <a:off x="4368787" y="3073408"/>
              <a:ext cx="381000" cy="923883"/>
              <a:chOff x="4368787" y="3073408"/>
              <a:chExt cx="381000" cy="923883"/>
            </a:xfrm>
            <a:grpFill/>
          </p:grpSpPr>
          <p:grpSp>
            <p:nvGrpSpPr>
              <p:cNvPr id="160" name="Group 159"/>
              <p:cNvGrpSpPr/>
              <p:nvPr/>
            </p:nvGrpSpPr>
            <p:grpSpPr>
              <a:xfrm>
                <a:off x="4368787" y="3073408"/>
                <a:ext cx="381000" cy="609600"/>
                <a:chOff x="4394187" y="2556933"/>
                <a:chExt cx="381000" cy="609600"/>
              </a:xfrm>
              <a:grpFill/>
            </p:grpSpPr>
            <p:sp>
              <p:nvSpPr>
                <p:cNvPr id="140" name="Rectangle 9"/>
                <p:cNvSpPr>
                  <a:spLocks noChangeArrowheads="1"/>
                </p:cNvSpPr>
                <p:nvPr/>
              </p:nvSpPr>
              <p:spPr bwMode="auto">
                <a:xfrm>
                  <a:off x="4394187" y="2556933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141" name="Rectangle 10"/>
                <p:cNvSpPr>
                  <a:spLocks noChangeArrowheads="1"/>
                </p:cNvSpPr>
                <p:nvPr/>
              </p:nvSpPr>
              <p:spPr bwMode="auto">
                <a:xfrm>
                  <a:off x="4394187" y="2861733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</p:grpSp>
          <p:cxnSp>
            <p:nvCxnSpPr>
              <p:cNvPr id="162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4559287" y="3716875"/>
                <a:ext cx="0" cy="280416"/>
              </a:xfrm>
              <a:prstGeom prst="straightConnector1">
                <a:avLst/>
              </a:prstGeom>
              <a:grpFill/>
              <a:ln w="2540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</p:grpSp>
        <p:grpSp>
          <p:nvGrpSpPr>
            <p:cNvPr id="122" name="Group 121"/>
            <p:cNvGrpSpPr/>
            <p:nvPr/>
          </p:nvGrpSpPr>
          <p:grpSpPr>
            <a:xfrm>
              <a:off x="6807189" y="3073408"/>
              <a:ext cx="381000" cy="915416"/>
              <a:chOff x="6807189" y="3073408"/>
              <a:chExt cx="381000" cy="915416"/>
            </a:xfrm>
            <a:grpFill/>
          </p:grpSpPr>
          <p:grpSp>
            <p:nvGrpSpPr>
              <p:cNvPr id="161" name="Group 160"/>
              <p:cNvGrpSpPr/>
              <p:nvPr/>
            </p:nvGrpSpPr>
            <p:grpSpPr>
              <a:xfrm>
                <a:off x="6807189" y="3073408"/>
                <a:ext cx="381000" cy="609600"/>
                <a:chOff x="6697122" y="2489199"/>
                <a:chExt cx="381000" cy="609600"/>
              </a:xfrm>
              <a:grpFill/>
            </p:grpSpPr>
            <p:sp>
              <p:nvSpPr>
                <p:cNvPr id="147" name="Rectangle 13"/>
                <p:cNvSpPr>
                  <a:spLocks noChangeArrowheads="1"/>
                </p:cNvSpPr>
                <p:nvPr/>
              </p:nvSpPr>
              <p:spPr bwMode="auto">
                <a:xfrm>
                  <a:off x="6697122" y="2489199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>
                      <a:solidFill>
                        <a:srgbClr val="01020B"/>
                      </a:solidFill>
                      <a:latin typeface="+mn-lt"/>
                    </a:rPr>
                    <a:t>13</a:t>
                  </a:r>
                </a:p>
              </p:txBody>
            </p:sp>
            <p:sp>
              <p:nvSpPr>
                <p:cNvPr id="148" name="Rectangle 14"/>
                <p:cNvSpPr>
                  <a:spLocks noChangeArrowheads="1"/>
                </p:cNvSpPr>
                <p:nvPr/>
              </p:nvSpPr>
              <p:spPr bwMode="auto">
                <a:xfrm>
                  <a:off x="6697122" y="2793999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80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163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6997689" y="3708408"/>
                <a:ext cx="0" cy="280416"/>
              </a:xfrm>
              <a:prstGeom prst="straightConnector1">
                <a:avLst/>
              </a:prstGeom>
              <a:grpFill/>
              <a:ln w="2540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</p:grpSp>
      </p:grpSp>
      <p:grpSp>
        <p:nvGrpSpPr>
          <p:cNvPr id="137" name="Group 136"/>
          <p:cNvGrpSpPr/>
          <p:nvPr/>
        </p:nvGrpSpPr>
        <p:grpSpPr>
          <a:xfrm>
            <a:off x="5390895" y="1473204"/>
            <a:ext cx="762000" cy="974687"/>
            <a:chOff x="5390895" y="1473204"/>
            <a:chExt cx="762000" cy="974687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108" name="AutoShape 30"/>
            <p:cNvCxnSpPr>
              <a:cxnSpLocks noChangeShapeType="1"/>
            </p:cNvCxnSpPr>
            <p:nvPr/>
          </p:nvCxnSpPr>
          <p:spPr bwMode="auto">
            <a:xfrm flipV="1">
              <a:off x="5771895" y="2167475"/>
              <a:ext cx="0" cy="280416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grpSp>
          <p:nvGrpSpPr>
            <p:cNvPr id="95" name="Group 94"/>
            <p:cNvGrpSpPr/>
            <p:nvPr/>
          </p:nvGrpSpPr>
          <p:grpSpPr>
            <a:xfrm>
              <a:off x="5390895" y="1473204"/>
              <a:ext cx="762000" cy="668866"/>
              <a:chOff x="7704668" y="2573865"/>
              <a:chExt cx="762000" cy="668866"/>
            </a:xfrm>
            <a:grpFill/>
          </p:grpSpPr>
          <p:grpSp>
            <p:nvGrpSpPr>
              <p:cNvPr id="173" name="Group 106"/>
              <p:cNvGrpSpPr/>
              <p:nvPr/>
            </p:nvGrpSpPr>
            <p:grpSpPr>
              <a:xfrm>
                <a:off x="7704668" y="2573865"/>
                <a:ext cx="762000" cy="304800"/>
                <a:chOff x="7713119" y="702731"/>
                <a:chExt cx="762000" cy="304800"/>
              </a:xfrm>
              <a:grpFill/>
            </p:grpSpPr>
            <p:sp>
              <p:nvSpPr>
                <p:cNvPr id="174" name="Rectangle 22"/>
                <p:cNvSpPr>
                  <a:spLocks noChangeArrowheads="1"/>
                </p:cNvSpPr>
                <p:nvPr/>
              </p:nvSpPr>
              <p:spPr bwMode="auto">
                <a:xfrm>
                  <a:off x="7713119" y="702731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175" name="Rectangle 26"/>
                <p:cNvSpPr>
                  <a:spLocks noChangeArrowheads="1"/>
                </p:cNvSpPr>
                <p:nvPr/>
              </p:nvSpPr>
              <p:spPr bwMode="auto">
                <a:xfrm>
                  <a:off x="8094119" y="702731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13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176" name="Group 106"/>
              <p:cNvGrpSpPr/>
              <p:nvPr/>
            </p:nvGrpSpPr>
            <p:grpSpPr>
              <a:xfrm>
                <a:off x="7704668" y="2937931"/>
                <a:ext cx="762000" cy="304800"/>
                <a:chOff x="7713119" y="702731"/>
                <a:chExt cx="762000" cy="304800"/>
              </a:xfrm>
              <a:grpFill/>
            </p:grpSpPr>
            <p:sp>
              <p:nvSpPr>
                <p:cNvPr id="177" name="Rectangle 22"/>
                <p:cNvSpPr>
                  <a:spLocks noChangeArrowheads="1"/>
                </p:cNvSpPr>
                <p:nvPr/>
              </p:nvSpPr>
              <p:spPr bwMode="auto">
                <a:xfrm>
                  <a:off x="7713119" y="702731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1020B"/>
                      </a:solidFill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178" name="Rectangle 26"/>
                <p:cNvSpPr>
                  <a:spLocks noChangeArrowheads="1"/>
                </p:cNvSpPr>
                <p:nvPr/>
              </p:nvSpPr>
              <p:spPr bwMode="auto">
                <a:xfrm>
                  <a:off x="8094119" y="702731"/>
                  <a:ext cx="381000" cy="30480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600" dirty="0" smtClean="0">
                      <a:solidFill>
                        <a:srgbClr val="01020B"/>
                      </a:solidFill>
                      <a:latin typeface="+mn-lt"/>
                    </a:rPr>
                    <a:t>80</a:t>
                  </a:r>
                  <a:endParaRPr lang="en-US" sz="1600" dirty="0">
                    <a:solidFill>
                      <a:srgbClr val="01020B"/>
                    </a:solidFill>
                    <a:latin typeface="+mn-lt"/>
                  </a:endParaRPr>
                </a:p>
              </p:txBody>
            </p:sp>
          </p:grpSp>
        </p:grpSp>
      </p:grpSp>
      <p:grpSp>
        <p:nvGrpSpPr>
          <p:cNvPr id="138" name="Group 137"/>
          <p:cNvGrpSpPr/>
          <p:nvPr/>
        </p:nvGrpSpPr>
        <p:grpSpPr>
          <a:xfrm>
            <a:off x="6206054" y="1621373"/>
            <a:ext cx="1219214" cy="381000"/>
            <a:chOff x="6206054" y="1621373"/>
            <a:chExt cx="1219214" cy="3810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68" name="Rectangle 17"/>
            <p:cNvSpPr>
              <a:spLocks noChangeArrowheads="1"/>
            </p:cNvSpPr>
            <p:nvPr/>
          </p:nvSpPr>
          <p:spPr bwMode="auto">
            <a:xfrm>
              <a:off x="6544733" y="1621373"/>
              <a:ext cx="880535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rgbClr val="01020B"/>
                  </a:solidFill>
                  <a:latin typeface="+mn-lt"/>
                </a:rPr>
                <a:t>SUM</a:t>
              </a:r>
              <a:endParaRPr lang="en-US" sz="1400" b="1" dirty="0">
                <a:solidFill>
                  <a:srgbClr val="01020B"/>
                </a:solidFill>
                <a:latin typeface="+mn-lt"/>
              </a:endParaRPr>
            </a:p>
          </p:txBody>
        </p:sp>
        <p:cxnSp>
          <p:nvCxnSpPr>
            <p:cNvPr id="96" name="AutoShape 29"/>
            <p:cNvCxnSpPr>
              <a:cxnSpLocks noChangeShapeType="1"/>
            </p:cNvCxnSpPr>
            <p:nvPr/>
          </p:nvCxnSpPr>
          <p:spPr bwMode="auto">
            <a:xfrm>
              <a:off x="6206054" y="1811873"/>
              <a:ext cx="298024" cy="1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</p:cxnSp>
      </p:grpSp>
      <p:grpSp>
        <p:nvGrpSpPr>
          <p:cNvPr id="139" name="Group 138"/>
          <p:cNvGrpSpPr/>
          <p:nvPr/>
        </p:nvGrpSpPr>
        <p:grpSpPr>
          <a:xfrm>
            <a:off x="7442188" y="1659473"/>
            <a:ext cx="1092213" cy="304800"/>
            <a:chOff x="7442188" y="1659473"/>
            <a:chExt cx="1092213" cy="304800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21" name="Group 106"/>
            <p:cNvGrpSpPr/>
            <p:nvPr/>
          </p:nvGrpSpPr>
          <p:grpSpPr>
            <a:xfrm>
              <a:off x="7772401" y="1659473"/>
              <a:ext cx="762000" cy="304800"/>
              <a:chOff x="7713119" y="702731"/>
              <a:chExt cx="762000" cy="304800"/>
            </a:xfrm>
            <a:grpFill/>
          </p:grpSpPr>
          <p:sp>
            <p:nvSpPr>
              <p:cNvPr id="103" name="Rectangle 22"/>
              <p:cNvSpPr>
                <a:spLocks noChangeArrowheads="1"/>
              </p:cNvSpPr>
              <p:nvPr/>
            </p:nvSpPr>
            <p:spPr bwMode="auto">
              <a:xfrm>
                <a:off x="7713119" y="702731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1020B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8094119" y="702731"/>
                <a:ext cx="38100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600" dirty="0" smtClean="0">
                    <a:solidFill>
                      <a:srgbClr val="01020B"/>
                    </a:solidFill>
                    <a:latin typeface="+mn-lt"/>
                  </a:rPr>
                  <a:t>93</a:t>
                </a:r>
                <a:endParaRPr lang="en-US" sz="1600" dirty="0">
                  <a:solidFill>
                    <a:srgbClr val="01020B"/>
                  </a:solidFill>
                  <a:latin typeface="+mn-lt"/>
                </a:endParaRPr>
              </a:p>
            </p:txBody>
          </p:sp>
        </p:grpSp>
        <p:cxnSp>
          <p:nvCxnSpPr>
            <p:cNvPr id="97" name="AutoShape 29"/>
            <p:cNvCxnSpPr>
              <a:cxnSpLocks noChangeShapeType="1"/>
            </p:cNvCxnSpPr>
            <p:nvPr/>
          </p:nvCxnSpPr>
          <p:spPr bwMode="auto">
            <a:xfrm>
              <a:off x="7442188" y="1811873"/>
              <a:ext cx="298024" cy="1"/>
            </a:xfrm>
            <a:prstGeom prst="straightConnector1">
              <a:avLst/>
            </a:prstGeom>
            <a:grpFill/>
            <a:ln w="254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36" name="Group 135"/>
          <p:cNvGrpSpPr/>
          <p:nvPr/>
        </p:nvGrpSpPr>
        <p:grpSpPr>
          <a:xfrm>
            <a:off x="4736591" y="2449559"/>
            <a:ext cx="2070609" cy="620124"/>
            <a:chOff x="4736591" y="2449559"/>
            <a:chExt cx="2070609" cy="62012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1" name="Rectangle 17"/>
            <p:cNvSpPr>
              <a:spLocks noChangeArrowheads="1"/>
            </p:cNvSpPr>
            <p:nvPr/>
          </p:nvSpPr>
          <p:spPr bwMode="auto">
            <a:xfrm>
              <a:off x="5257171" y="2449559"/>
              <a:ext cx="1029449" cy="30777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1020B"/>
                  </a:solidFill>
                  <a:latin typeface="+mn-lt"/>
                </a:rPr>
                <a:t>Construct</a:t>
              </a:r>
              <a:endParaRPr lang="en-US" sz="1400" b="1" dirty="0">
                <a:solidFill>
                  <a:srgbClr val="01020B"/>
                </a:solidFill>
                <a:latin typeface="+mn-lt"/>
              </a:endParaRP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4736591" y="2785540"/>
              <a:ext cx="2070609" cy="284143"/>
              <a:chOff x="4736591" y="2785540"/>
              <a:chExt cx="2070609" cy="284143"/>
            </a:xfrm>
            <a:grpFill/>
          </p:grpSpPr>
          <p:cxnSp>
            <p:nvCxnSpPr>
              <p:cNvPr id="165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4736591" y="2785540"/>
                <a:ext cx="682076" cy="284143"/>
              </a:xfrm>
              <a:prstGeom prst="straightConnector1">
                <a:avLst/>
              </a:prstGeom>
              <a:grpFill/>
              <a:ln w="2540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123" name="AutoShape 30"/>
              <p:cNvCxnSpPr>
                <a:cxnSpLocks noChangeShapeType="1"/>
              </p:cNvCxnSpPr>
              <p:nvPr/>
            </p:nvCxnSpPr>
            <p:spPr bwMode="auto">
              <a:xfrm flipH="1" flipV="1">
                <a:off x="6125124" y="2785540"/>
                <a:ext cx="682076" cy="284143"/>
              </a:xfrm>
              <a:prstGeom prst="straightConnector1">
                <a:avLst/>
              </a:prstGeom>
              <a:grpFill/>
              <a:ln w="2540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1EAFA8-6B4D-3646-8400-B93698BDB882}" type="slidenum">
              <a:rPr lang="en-US"/>
              <a:pPr/>
              <a:t>45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74132" y="347133"/>
            <a:ext cx="8431329" cy="622926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Results From C-Store (MIT) Column Store Prototype</a:t>
            </a:r>
            <a:endParaRPr lang="en-US" sz="2600" b="1" dirty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66266" y="3937000"/>
            <a:ext cx="35052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sz="2200" b="1" dirty="0"/>
              <a:t>Ran on 2 compressed columns from TPC-H scale 10 </a:t>
            </a:r>
            <a:r>
              <a:rPr lang="en-US" sz="2200" b="1" dirty="0" smtClean="0"/>
              <a:t>data </a:t>
            </a:r>
            <a:endParaRPr lang="en-US" sz="2200" b="1" dirty="0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5334000" y="1924050"/>
            <a:ext cx="3810000" cy="1785104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tIns="91440" rIns="0" bIns="9144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  <a:latin typeface="+mj-lt"/>
              </a:rPr>
              <a:t>QUERY: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SELECT C</a:t>
            </a:r>
            <a:r>
              <a:rPr lang="en-US" sz="1600" baseline="-250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1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, SUM(C</a:t>
            </a:r>
            <a:r>
              <a:rPr lang="en-US" sz="1600" baseline="-250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rgbClr val="FFFF00"/>
              </a:solidFill>
              <a:latin typeface="Courier New" pitchFamily="49" charset="0"/>
              <a:ea typeface="Courier New" charset="0"/>
              <a:cs typeface="Courier New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FROM table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WHERE (C</a:t>
            </a:r>
            <a:r>
              <a:rPr lang="en-US" sz="1600" baseline="-250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1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&lt; CONST) AND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(C</a:t>
            </a:r>
            <a:r>
              <a:rPr lang="en-US" sz="1600" baseline="-250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&lt; CONST)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GROUP BY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aseline="-250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graphicFrame>
        <p:nvGraphicFramePr>
          <p:cNvPr id="8194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304800" y="1828800"/>
          <a:ext cx="4724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88" name="Chart" r:id="rId4" imgW="3124042" imgH="2543023" progId="">
                  <p:embed/>
                </p:oleObj>
              </mc:Choice>
              <mc:Fallback>
                <p:oleObj name="Chart" r:id="rId4" imgW="3124042" imgH="2543023" progId="">
                  <p:embed/>
                  <p:pic>
                    <p:nvPicPr>
                      <p:cNvPr id="0" name="Picture 14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4724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3538330" y="6058894"/>
            <a:ext cx="5438693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1020B"/>
                </a:solidFill>
                <a:latin typeface="+mj-lt"/>
              </a:rPr>
              <a:t>“Materialization Strategies in a Column-Oriented DBMS” </a:t>
            </a:r>
            <a:r>
              <a:rPr lang="en-US" sz="1600" dirty="0" err="1">
                <a:solidFill>
                  <a:srgbClr val="01020B"/>
                </a:solidFill>
                <a:latin typeface="+mj-lt"/>
              </a:rPr>
              <a:t>Abadi</a:t>
            </a:r>
            <a:r>
              <a:rPr lang="en-US" sz="1600" dirty="0">
                <a:solidFill>
                  <a:srgbClr val="01020B"/>
                </a:solidFill>
                <a:latin typeface="+mj-lt"/>
              </a:rPr>
              <a:t>, Myers, DeWitt, and Madden. ICDE 2007.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8666"/>
            <a:ext cx="7772400" cy="702955"/>
          </a:xfrm>
        </p:spPr>
        <p:txBody>
          <a:bodyPr/>
          <a:lstStyle/>
          <a:p>
            <a:r>
              <a:rPr lang="en-US" b="1" dirty="0" smtClean="0"/>
              <a:t>Materialization Strategy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812" y="1447137"/>
            <a:ext cx="7618305" cy="4154483"/>
          </a:xfrm>
        </p:spPr>
        <p:txBody>
          <a:bodyPr/>
          <a:lstStyle/>
          <a:p>
            <a:pPr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dirty="0" smtClean="0"/>
              <a:t>For queries </a:t>
            </a:r>
            <a:r>
              <a:rPr lang="en-US" u="sng" dirty="0" smtClean="0">
                <a:solidFill>
                  <a:srgbClr val="C00000"/>
                </a:solidFill>
              </a:rPr>
              <a:t>w/o joins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late materialization </a:t>
            </a:r>
            <a:r>
              <a:rPr lang="en-US" dirty="0" smtClean="0"/>
              <a:t>essentially always provides the best performance</a:t>
            </a:r>
          </a:p>
          <a:p>
            <a:pPr lvl="1"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dirty="0" smtClean="0"/>
              <a:t>Even if columns are not compressed</a:t>
            </a:r>
          </a:p>
          <a:p>
            <a:pPr lvl="1">
              <a:buClr>
                <a:schemeClr val="tx2"/>
              </a:buClr>
              <a:buSzPct val="5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dirty="0" smtClean="0"/>
              <a:t>For queries </a:t>
            </a:r>
            <a:r>
              <a:rPr lang="en-US" u="sng" dirty="0" smtClean="0">
                <a:solidFill>
                  <a:srgbClr val="C00000"/>
                </a:solidFill>
              </a:rPr>
              <a:t>w/ joins</a:t>
            </a:r>
            <a:r>
              <a:rPr lang="en-US" dirty="0" smtClean="0"/>
              <a:t>, rows should be </a:t>
            </a:r>
            <a:r>
              <a:rPr lang="en-US" dirty="0" smtClean="0">
                <a:solidFill>
                  <a:srgbClr val="C00000"/>
                </a:solidFill>
              </a:rPr>
              <a:t>materialized before the join</a:t>
            </a:r>
            <a:r>
              <a:rPr lang="en-US" dirty="0" smtClean="0"/>
              <a:t> is performed</a:t>
            </a:r>
          </a:p>
          <a:p>
            <a:pPr lvl="1"/>
            <a:r>
              <a:rPr lang="en-US" dirty="0" smtClean="0"/>
              <a:t>There are some special exceptions to this for joins between fact and dimension tables</a:t>
            </a:r>
          </a:p>
          <a:p>
            <a:pPr lvl="1"/>
            <a:r>
              <a:rPr lang="en-US" dirty="0" smtClean="0"/>
              <a:t>In a parallel DBMS,  joins requiring redistribution of rows between nodes must be materialized before being shuffled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AA1607-FBE5-B247-AF22-5B2AF285529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8883" y="1304015"/>
            <a:ext cx="8271049" cy="426705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Compression can reduce the size of a column by factors of 3X to 100X – reducing I/O times</a:t>
            </a:r>
          </a:p>
          <a:p>
            <a:pPr eaLnBrk="1" hangingPunct="1"/>
            <a:r>
              <a:rPr lang="en-US" dirty="0" smtClean="0"/>
              <a:t>Execution options</a:t>
            </a:r>
          </a:p>
          <a:p>
            <a:pPr lvl="1"/>
            <a:r>
              <a:rPr lang="en-US" dirty="0" smtClean="0"/>
              <a:t>Decompress column immediately after it is read from disk</a:t>
            </a:r>
          </a:p>
          <a:p>
            <a:pPr lvl="1"/>
            <a:r>
              <a:rPr lang="en-US" dirty="0" smtClean="0"/>
              <a:t>Operate directly on the compressed data </a:t>
            </a:r>
          </a:p>
          <a:p>
            <a:r>
              <a:rPr lang="en-US" dirty="0" smtClean="0"/>
              <a:t>Benefits of operating directly on compressed data:</a:t>
            </a:r>
          </a:p>
          <a:p>
            <a:pPr lvl="1"/>
            <a:r>
              <a:rPr lang="en-US" dirty="0" smtClean="0"/>
              <a:t>Avoid wasting CPU and memory cycles decompressing</a:t>
            </a:r>
          </a:p>
          <a:p>
            <a:pPr lvl="1"/>
            <a:r>
              <a:rPr lang="en-US" dirty="0" smtClean="0"/>
              <a:t>Use L2 and L1 data caches much more effectively </a:t>
            </a:r>
          </a:p>
          <a:p>
            <a:pPr lvl="2"/>
            <a:r>
              <a:rPr lang="en-US" dirty="0" smtClean="0"/>
              <a:t>Reductions of 100X factors over a row store</a:t>
            </a:r>
          </a:p>
          <a:p>
            <a:pPr lvl="1"/>
            <a:r>
              <a:rPr lang="en-US" dirty="0" smtClean="0"/>
              <a:t>Opens up the possibility of operating on multiple records</a:t>
            </a:r>
          </a:p>
          <a:p>
            <a:pPr lvl="1">
              <a:buNone/>
            </a:pPr>
            <a:r>
              <a:rPr lang="en-US" dirty="0" smtClean="0"/>
              <a:t> at a time. 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799" y="381000"/>
            <a:ext cx="8513197" cy="620864"/>
          </a:xfrm>
          <a:noFill/>
        </p:spPr>
        <p:txBody>
          <a:bodyPr/>
          <a:lstStyle/>
          <a:p>
            <a:pPr eaLnBrk="1" hangingPunct="1"/>
            <a:r>
              <a:rPr lang="en-US" dirty="0"/>
              <a:t>Operating Directly on Compressed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ChangeArrowheads="1"/>
          </p:cNvSpPr>
          <p:nvPr/>
        </p:nvSpPr>
        <p:spPr bwMode="auto">
          <a:xfrm>
            <a:off x="3471341" y="2667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 dirty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43" name="Rectangle 3"/>
          <p:cNvSpPr>
            <a:spLocks noChangeArrowheads="1"/>
          </p:cNvSpPr>
          <p:nvPr/>
        </p:nvSpPr>
        <p:spPr bwMode="auto">
          <a:xfrm>
            <a:off x="3471341" y="29718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44" name="Rectangle 4"/>
          <p:cNvSpPr>
            <a:spLocks noChangeArrowheads="1"/>
          </p:cNvSpPr>
          <p:nvPr/>
        </p:nvSpPr>
        <p:spPr bwMode="auto">
          <a:xfrm>
            <a:off x="3471341" y="32766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45" name="Rectangle 5"/>
          <p:cNvSpPr>
            <a:spLocks noChangeArrowheads="1"/>
          </p:cNvSpPr>
          <p:nvPr/>
        </p:nvSpPr>
        <p:spPr bwMode="auto">
          <a:xfrm>
            <a:off x="3471341" y="35814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3471341" y="38862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>
            <a:off x="3471341" y="4191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3471341" y="44958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3471341" y="48006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50" name="Rectangle 10"/>
          <p:cNvSpPr>
            <a:spLocks noChangeArrowheads="1"/>
          </p:cNvSpPr>
          <p:nvPr/>
        </p:nvSpPr>
        <p:spPr bwMode="auto">
          <a:xfrm>
            <a:off x="3471341" y="51054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51" name="Rectangle 11"/>
          <p:cNvSpPr>
            <a:spLocks noChangeArrowheads="1"/>
          </p:cNvSpPr>
          <p:nvPr/>
        </p:nvSpPr>
        <p:spPr bwMode="auto">
          <a:xfrm>
            <a:off x="3471341" y="54102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52" name="Rectangle 12"/>
          <p:cNvSpPr>
            <a:spLocks noChangeArrowheads="1"/>
          </p:cNvSpPr>
          <p:nvPr/>
        </p:nvSpPr>
        <p:spPr bwMode="auto">
          <a:xfrm>
            <a:off x="3471341" y="5715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53" name="Text Box 13"/>
          <p:cNvSpPr txBox="1">
            <a:spLocks noChangeArrowheads="1"/>
          </p:cNvSpPr>
          <p:nvPr/>
        </p:nvSpPr>
        <p:spPr bwMode="auto">
          <a:xfrm>
            <a:off x="3547541" y="2286000"/>
            <a:ext cx="22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…</a:t>
            </a:r>
          </a:p>
        </p:txBody>
      </p:sp>
      <p:sp>
        <p:nvSpPr>
          <p:cNvPr id="650254" name="Text Box 14"/>
          <p:cNvSpPr txBox="1">
            <a:spLocks noChangeArrowheads="1"/>
          </p:cNvSpPr>
          <p:nvPr/>
        </p:nvSpPr>
        <p:spPr bwMode="auto">
          <a:xfrm>
            <a:off x="3547541" y="5973763"/>
            <a:ext cx="22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…</a:t>
            </a:r>
          </a:p>
        </p:txBody>
      </p:sp>
      <p:sp>
        <p:nvSpPr>
          <p:cNvPr id="650255" name="Text Box 15"/>
          <p:cNvSpPr txBox="1">
            <a:spLocks noChangeArrowheads="1"/>
          </p:cNvSpPr>
          <p:nvPr/>
        </p:nvSpPr>
        <p:spPr bwMode="auto">
          <a:xfrm>
            <a:off x="3581409" y="1811868"/>
            <a:ext cx="147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1020B"/>
                </a:solidFill>
                <a:latin typeface="+mn-lt"/>
              </a:rPr>
              <a:t>Product ID</a:t>
            </a:r>
          </a:p>
        </p:txBody>
      </p:sp>
      <p:sp>
        <p:nvSpPr>
          <p:cNvPr id="650256" name="Text Box 16"/>
          <p:cNvSpPr txBox="1">
            <a:spLocks noChangeArrowheads="1"/>
          </p:cNvSpPr>
          <p:nvPr/>
        </p:nvSpPr>
        <p:spPr bwMode="auto">
          <a:xfrm>
            <a:off x="728133" y="2142067"/>
            <a:ext cx="11600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1020B"/>
                </a:solidFill>
                <a:latin typeface="+mn-lt"/>
              </a:rPr>
              <a:t>Quarter</a:t>
            </a:r>
          </a:p>
        </p:txBody>
      </p:sp>
      <p:sp>
        <p:nvSpPr>
          <p:cNvPr id="650261" name="Text Box 21"/>
          <p:cNvSpPr txBox="1">
            <a:spLocks noChangeArrowheads="1"/>
          </p:cNvSpPr>
          <p:nvPr/>
        </p:nvSpPr>
        <p:spPr bwMode="auto">
          <a:xfrm>
            <a:off x="3623741" y="2133600"/>
            <a:ext cx="304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62" name="Rectangle 22"/>
          <p:cNvSpPr>
            <a:spLocks noChangeArrowheads="1"/>
          </p:cNvSpPr>
          <p:nvPr/>
        </p:nvSpPr>
        <p:spPr bwMode="auto">
          <a:xfrm>
            <a:off x="4004741" y="2667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63" name="Rectangle 23"/>
          <p:cNvSpPr>
            <a:spLocks noChangeArrowheads="1"/>
          </p:cNvSpPr>
          <p:nvPr/>
        </p:nvSpPr>
        <p:spPr bwMode="auto">
          <a:xfrm>
            <a:off x="4004741" y="29718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64" name="Rectangle 24"/>
          <p:cNvSpPr>
            <a:spLocks noChangeArrowheads="1"/>
          </p:cNvSpPr>
          <p:nvPr/>
        </p:nvSpPr>
        <p:spPr bwMode="auto">
          <a:xfrm>
            <a:off x="4004741" y="32766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65" name="Rectangle 25"/>
          <p:cNvSpPr>
            <a:spLocks noChangeArrowheads="1"/>
          </p:cNvSpPr>
          <p:nvPr/>
        </p:nvSpPr>
        <p:spPr bwMode="auto">
          <a:xfrm>
            <a:off x="4004741" y="35814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66" name="Rectangle 26"/>
          <p:cNvSpPr>
            <a:spLocks noChangeArrowheads="1"/>
          </p:cNvSpPr>
          <p:nvPr/>
        </p:nvSpPr>
        <p:spPr bwMode="auto">
          <a:xfrm>
            <a:off x="4004741" y="38862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67" name="Rectangle 27"/>
          <p:cNvSpPr>
            <a:spLocks noChangeArrowheads="1"/>
          </p:cNvSpPr>
          <p:nvPr/>
        </p:nvSpPr>
        <p:spPr bwMode="auto">
          <a:xfrm>
            <a:off x="4004741" y="4191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68" name="Rectangle 28"/>
          <p:cNvSpPr>
            <a:spLocks noChangeArrowheads="1"/>
          </p:cNvSpPr>
          <p:nvPr/>
        </p:nvSpPr>
        <p:spPr bwMode="auto">
          <a:xfrm>
            <a:off x="4004741" y="44958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69" name="Rectangle 29"/>
          <p:cNvSpPr>
            <a:spLocks noChangeArrowheads="1"/>
          </p:cNvSpPr>
          <p:nvPr/>
        </p:nvSpPr>
        <p:spPr bwMode="auto">
          <a:xfrm>
            <a:off x="4004741" y="48006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70" name="Rectangle 30"/>
          <p:cNvSpPr>
            <a:spLocks noChangeArrowheads="1"/>
          </p:cNvSpPr>
          <p:nvPr/>
        </p:nvSpPr>
        <p:spPr bwMode="auto">
          <a:xfrm>
            <a:off x="4004741" y="51054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71" name="Rectangle 31"/>
          <p:cNvSpPr>
            <a:spLocks noChangeArrowheads="1"/>
          </p:cNvSpPr>
          <p:nvPr/>
        </p:nvSpPr>
        <p:spPr bwMode="auto">
          <a:xfrm>
            <a:off x="4004741" y="54102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72" name="Rectangle 32"/>
          <p:cNvSpPr>
            <a:spLocks noChangeArrowheads="1"/>
          </p:cNvSpPr>
          <p:nvPr/>
        </p:nvSpPr>
        <p:spPr bwMode="auto">
          <a:xfrm>
            <a:off x="4004741" y="5715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73" name="Text Box 33"/>
          <p:cNvSpPr txBox="1">
            <a:spLocks noChangeArrowheads="1"/>
          </p:cNvSpPr>
          <p:nvPr/>
        </p:nvSpPr>
        <p:spPr bwMode="auto">
          <a:xfrm>
            <a:off x="4080941" y="2286000"/>
            <a:ext cx="22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…</a:t>
            </a:r>
          </a:p>
        </p:txBody>
      </p:sp>
      <p:sp>
        <p:nvSpPr>
          <p:cNvPr id="650274" name="Text Box 34"/>
          <p:cNvSpPr txBox="1">
            <a:spLocks noChangeArrowheads="1"/>
          </p:cNvSpPr>
          <p:nvPr/>
        </p:nvSpPr>
        <p:spPr bwMode="auto">
          <a:xfrm>
            <a:off x="4080941" y="5973763"/>
            <a:ext cx="22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…</a:t>
            </a:r>
          </a:p>
        </p:txBody>
      </p:sp>
      <p:sp>
        <p:nvSpPr>
          <p:cNvPr id="650275" name="Text Box 35"/>
          <p:cNvSpPr txBox="1">
            <a:spLocks noChangeArrowheads="1"/>
          </p:cNvSpPr>
          <p:nvPr/>
        </p:nvSpPr>
        <p:spPr bwMode="auto">
          <a:xfrm>
            <a:off x="4157141" y="2133600"/>
            <a:ext cx="304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2</a:t>
            </a:r>
          </a:p>
        </p:txBody>
      </p:sp>
      <p:sp>
        <p:nvSpPr>
          <p:cNvPr id="650276" name="Rectangle 36"/>
          <p:cNvSpPr>
            <a:spLocks noChangeArrowheads="1"/>
          </p:cNvSpPr>
          <p:nvPr/>
        </p:nvSpPr>
        <p:spPr bwMode="auto">
          <a:xfrm>
            <a:off x="4538141" y="2667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77" name="Rectangle 37"/>
          <p:cNvSpPr>
            <a:spLocks noChangeArrowheads="1"/>
          </p:cNvSpPr>
          <p:nvPr/>
        </p:nvSpPr>
        <p:spPr bwMode="auto">
          <a:xfrm>
            <a:off x="4538141" y="29718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78" name="Rectangle 38"/>
          <p:cNvSpPr>
            <a:spLocks noChangeArrowheads="1"/>
          </p:cNvSpPr>
          <p:nvPr/>
        </p:nvSpPr>
        <p:spPr bwMode="auto">
          <a:xfrm>
            <a:off x="4538141" y="32766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79" name="Rectangle 39"/>
          <p:cNvSpPr>
            <a:spLocks noChangeArrowheads="1"/>
          </p:cNvSpPr>
          <p:nvPr/>
        </p:nvSpPr>
        <p:spPr bwMode="auto">
          <a:xfrm>
            <a:off x="4538141" y="35814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80" name="Rectangle 40"/>
          <p:cNvSpPr>
            <a:spLocks noChangeArrowheads="1"/>
          </p:cNvSpPr>
          <p:nvPr/>
        </p:nvSpPr>
        <p:spPr bwMode="auto">
          <a:xfrm>
            <a:off x="4538141" y="38862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81" name="Rectangle 41"/>
          <p:cNvSpPr>
            <a:spLocks noChangeArrowheads="1"/>
          </p:cNvSpPr>
          <p:nvPr/>
        </p:nvSpPr>
        <p:spPr bwMode="auto">
          <a:xfrm>
            <a:off x="4538141" y="4191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82" name="Rectangle 42"/>
          <p:cNvSpPr>
            <a:spLocks noChangeArrowheads="1"/>
          </p:cNvSpPr>
          <p:nvPr/>
        </p:nvSpPr>
        <p:spPr bwMode="auto">
          <a:xfrm>
            <a:off x="4538141" y="44958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83" name="Rectangle 43"/>
          <p:cNvSpPr>
            <a:spLocks noChangeArrowheads="1"/>
          </p:cNvSpPr>
          <p:nvPr/>
        </p:nvSpPr>
        <p:spPr bwMode="auto">
          <a:xfrm>
            <a:off x="4538141" y="48006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84" name="Rectangle 44"/>
          <p:cNvSpPr>
            <a:spLocks noChangeArrowheads="1"/>
          </p:cNvSpPr>
          <p:nvPr/>
        </p:nvSpPr>
        <p:spPr bwMode="auto">
          <a:xfrm>
            <a:off x="4538141" y="51054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85" name="Rectangle 45"/>
          <p:cNvSpPr>
            <a:spLocks noChangeArrowheads="1"/>
          </p:cNvSpPr>
          <p:nvPr/>
        </p:nvSpPr>
        <p:spPr bwMode="auto">
          <a:xfrm>
            <a:off x="4538141" y="54102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0</a:t>
            </a:r>
          </a:p>
        </p:txBody>
      </p:sp>
      <p:sp>
        <p:nvSpPr>
          <p:cNvPr id="650286" name="Rectangle 46"/>
          <p:cNvSpPr>
            <a:spLocks noChangeArrowheads="1"/>
          </p:cNvSpPr>
          <p:nvPr/>
        </p:nvSpPr>
        <p:spPr bwMode="auto">
          <a:xfrm>
            <a:off x="4538141" y="5715000"/>
            <a:ext cx="381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>
                <a:solidFill>
                  <a:srgbClr val="01020B"/>
                </a:solidFill>
                <a:latin typeface="+mn-lt"/>
              </a:rPr>
              <a:t>1</a:t>
            </a:r>
          </a:p>
        </p:txBody>
      </p:sp>
      <p:sp>
        <p:nvSpPr>
          <p:cNvPr id="650287" name="Text Box 47"/>
          <p:cNvSpPr txBox="1">
            <a:spLocks noChangeArrowheads="1"/>
          </p:cNvSpPr>
          <p:nvPr/>
        </p:nvSpPr>
        <p:spPr bwMode="auto">
          <a:xfrm>
            <a:off x="4614341" y="2286000"/>
            <a:ext cx="22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…</a:t>
            </a:r>
          </a:p>
        </p:txBody>
      </p:sp>
      <p:sp>
        <p:nvSpPr>
          <p:cNvPr id="650288" name="Text Box 48"/>
          <p:cNvSpPr txBox="1">
            <a:spLocks noChangeArrowheads="1"/>
          </p:cNvSpPr>
          <p:nvPr/>
        </p:nvSpPr>
        <p:spPr bwMode="auto">
          <a:xfrm>
            <a:off x="4614341" y="5973763"/>
            <a:ext cx="22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…</a:t>
            </a:r>
          </a:p>
        </p:txBody>
      </p:sp>
      <p:sp>
        <p:nvSpPr>
          <p:cNvPr id="650289" name="Text Box 49"/>
          <p:cNvSpPr txBox="1">
            <a:spLocks noChangeArrowheads="1"/>
          </p:cNvSpPr>
          <p:nvPr/>
        </p:nvSpPr>
        <p:spPr bwMode="auto">
          <a:xfrm>
            <a:off x="4690541" y="2133600"/>
            <a:ext cx="304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01020B"/>
                </a:solidFill>
                <a:latin typeface="+mn-lt"/>
              </a:rPr>
              <a:t>3</a:t>
            </a:r>
          </a:p>
        </p:txBody>
      </p:sp>
      <p:sp>
        <p:nvSpPr>
          <p:cNvPr id="650290" name="Rectangle 50"/>
          <p:cNvSpPr>
            <a:spLocks noChangeArrowheads="1"/>
          </p:cNvSpPr>
          <p:nvPr/>
        </p:nvSpPr>
        <p:spPr bwMode="auto">
          <a:xfrm>
            <a:off x="3179988" y="3581399"/>
            <a:ext cx="2057400" cy="18288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01020B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rgbClr val="01020B"/>
              </a:solidFill>
              <a:latin typeface="+mn-lt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249334" y="3166535"/>
            <a:ext cx="3522134" cy="1981199"/>
            <a:chOff x="5130800" y="3158068"/>
            <a:chExt cx="3522134" cy="1981199"/>
          </a:xfrm>
        </p:grpSpPr>
        <p:sp>
          <p:nvSpPr>
            <p:cNvPr id="650257" name="Line 17"/>
            <p:cNvSpPr>
              <a:spLocks noChangeShapeType="1"/>
            </p:cNvSpPr>
            <p:nvPr/>
          </p:nvSpPr>
          <p:spPr bwMode="auto">
            <a:xfrm>
              <a:off x="5130800" y="4428067"/>
              <a:ext cx="838200" cy="0"/>
            </a:xfrm>
            <a:prstGeom prst="line">
              <a:avLst/>
            </a:prstGeom>
            <a:noFill/>
            <a:ln w="6350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 b="0">
                <a:solidFill>
                  <a:srgbClr val="01020B"/>
                </a:solidFill>
                <a:latin typeface="+mn-lt"/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6333067" y="3767667"/>
              <a:ext cx="1066800" cy="1371600"/>
              <a:chOff x="6553200" y="2895600"/>
              <a:chExt cx="1066800" cy="1371600"/>
            </a:xfrm>
          </p:grpSpPr>
          <p:sp>
            <p:nvSpPr>
              <p:cNvPr id="650258" name="Rectangle 18"/>
              <p:cNvSpPr>
                <a:spLocks noChangeArrowheads="1"/>
              </p:cNvSpPr>
              <p:nvPr/>
            </p:nvSpPr>
            <p:spPr bwMode="auto">
              <a:xfrm>
                <a:off x="6553200" y="2895600"/>
                <a:ext cx="1066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>
                    <a:solidFill>
                      <a:srgbClr val="01020B"/>
                    </a:solidFill>
                    <a:latin typeface="+mn-lt"/>
                  </a:rPr>
                  <a:t>(1, 3)</a:t>
                </a:r>
              </a:p>
            </p:txBody>
          </p:sp>
          <p:sp>
            <p:nvSpPr>
              <p:cNvPr id="650259" name="Rectangle 19"/>
              <p:cNvSpPr>
                <a:spLocks noChangeArrowheads="1"/>
              </p:cNvSpPr>
              <p:nvPr/>
            </p:nvSpPr>
            <p:spPr bwMode="auto">
              <a:xfrm>
                <a:off x="6553200" y="3352800"/>
                <a:ext cx="1066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>
                    <a:solidFill>
                      <a:srgbClr val="01020B"/>
                    </a:solidFill>
                    <a:latin typeface="+mn-lt"/>
                  </a:rPr>
                  <a:t>(2, 1)</a:t>
                </a:r>
              </a:p>
            </p:txBody>
          </p:sp>
          <p:sp>
            <p:nvSpPr>
              <p:cNvPr id="650260" name="Rectangle 20"/>
              <p:cNvSpPr>
                <a:spLocks noChangeArrowheads="1"/>
              </p:cNvSpPr>
              <p:nvPr/>
            </p:nvSpPr>
            <p:spPr bwMode="auto">
              <a:xfrm>
                <a:off x="6553200" y="3810000"/>
                <a:ext cx="1066800" cy="457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>
                    <a:solidFill>
                      <a:srgbClr val="01020B"/>
                    </a:solidFill>
                    <a:latin typeface="+mn-lt"/>
                  </a:rPr>
                  <a:t>(3, 2)</a:t>
                </a:r>
              </a:p>
            </p:txBody>
          </p:sp>
        </p:grpSp>
        <p:sp>
          <p:nvSpPr>
            <p:cNvPr id="650291" name="Text Box 51"/>
            <p:cNvSpPr txBox="1">
              <a:spLocks noChangeArrowheads="1"/>
            </p:cNvSpPr>
            <p:nvPr/>
          </p:nvSpPr>
          <p:spPr bwMode="auto">
            <a:xfrm>
              <a:off x="5630334" y="3158068"/>
              <a:ext cx="302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rgbClr val="01020B"/>
                  </a:solidFill>
                  <a:latin typeface="+mn-lt"/>
                </a:rPr>
                <a:t>ProductID</a:t>
              </a:r>
              <a:r>
                <a:rPr lang="en-US" sz="2000" dirty="0">
                  <a:solidFill>
                    <a:srgbClr val="01020B"/>
                  </a:solidFill>
                  <a:latin typeface="+mn-lt"/>
                </a:rPr>
                <a:t>, COUNT(*))</a:t>
              </a:r>
            </a:p>
          </p:txBody>
        </p:sp>
      </p:grpSp>
      <p:sp>
        <p:nvSpPr>
          <p:cNvPr id="650292" name="Rectangle 52"/>
          <p:cNvSpPr>
            <a:spLocks noChangeArrowheads="1"/>
          </p:cNvSpPr>
          <p:nvPr/>
        </p:nvSpPr>
        <p:spPr bwMode="auto">
          <a:xfrm>
            <a:off x="381000" y="2667000"/>
            <a:ext cx="1676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solidFill>
                  <a:srgbClr val="01020B"/>
                </a:solidFill>
                <a:latin typeface="+mn-lt"/>
              </a:rPr>
              <a:t>(Q1, 1, 300)</a:t>
            </a:r>
          </a:p>
        </p:txBody>
      </p:sp>
      <p:sp>
        <p:nvSpPr>
          <p:cNvPr id="650293" name="Rectangle 53"/>
          <p:cNvSpPr>
            <a:spLocks noChangeArrowheads="1"/>
          </p:cNvSpPr>
          <p:nvPr/>
        </p:nvSpPr>
        <p:spPr bwMode="auto">
          <a:xfrm>
            <a:off x="381000" y="3124200"/>
            <a:ext cx="1676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>
                <a:solidFill>
                  <a:srgbClr val="01020B"/>
                </a:solidFill>
                <a:latin typeface="+mn-lt"/>
              </a:rPr>
              <a:t>(Q2, 301, 6)</a:t>
            </a:r>
          </a:p>
        </p:txBody>
      </p:sp>
      <p:sp>
        <p:nvSpPr>
          <p:cNvPr id="650294" name="Rectangle 54"/>
          <p:cNvSpPr>
            <a:spLocks noChangeArrowheads="1"/>
          </p:cNvSpPr>
          <p:nvPr/>
        </p:nvSpPr>
        <p:spPr bwMode="auto">
          <a:xfrm>
            <a:off x="381000" y="3581400"/>
            <a:ext cx="1676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>
                <a:solidFill>
                  <a:srgbClr val="01020B"/>
                </a:solidFill>
                <a:latin typeface="+mn-lt"/>
              </a:rPr>
              <a:t>(Q3, 307, 500)</a:t>
            </a:r>
          </a:p>
        </p:txBody>
      </p:sp>
      <p:sp>
        <p:nvSpPr>
          <p:cNvPr id="650295" name="Rectangle 55"/>
          <p:cNvSpPr>
            <a:spLocks noChangeArrowheads="1"/>
          </p:cNvSpPr>
          <p:nvPr/>
        </p:nvSpPr>
        <p:spPr bwMode="auto">
          <a:xfrm>
            <a:off x="381000" y="4038600"/>
            <a:ext cx="1676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>
                <a:solidFill>
                  <a:srgbClr val="01020B"/>
                </a:solidFill>
                <a:latin typeface="+mn-lt"/>
              </a:rPr>
              <a:t>(Q4, 807, 600)</a:t>
            </a:r>
          </a:p>
        </p:txBody>
      </p:sp>
      <p:sp>
        <p:nvSpPr>
          <p:cNvPr id="650296" name="Line 56"/>
          <p:cNvSpPr>
            <a:spLocks noChangeShapeType="1"/>
          </p:cNvSpPr>
          <p:nvPr/>
        </p:nvSpPr>
        <p:spPr bwMode="auto">
          <a:xfrm flipV="1">
            <a:off x="2633141" y="5181600"/>
            <a:ext cx="533400" cy="533400"/>
          </a:xfrm>
          <a:prstGeom prst="line">
            <a:avLst/>
          </a:prstGeom>
          <a:noFill/>
          <a:ln w="31750" cap="flat" cmpd="sng" algn="ctr">
            <a:solidFill>
              <a:srgbClr val="01020B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 b="0">
              <a:solidFill>
                <a:srgbClr val="01020B"/>
              </a:solidFill>
              <a:latin typeface="+mn-lt"/>
            </a:endParaRPr>
          </a:p>
        </p:txBody>
      </p:sp>
      <p:sp>
        <p:nvSpPr>
          <p:cNvPr id="650297" name="Text Box 57"/>
          <p:cNvSpPr txBox="1">
            <a:spLocks noChangeArrowheads="1"/>
          </p:cNvSpPr>
          <p:nvPr/>
        </p:nvSpPr>
        <p:spPr bwMode="auto">
          <a:xfrm>
            <a:off x="423332" y="5715000"/>
            <a:ext cx="3064933" cy="36933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>
                <a:solidFill>
                  <a:srgbClr val="01020B"/>
                </a:solidFill>
                <a:latin typeface="+mn-lt"/>
              </a:rPr>
              <a:t>Index Lookup +</a:t>
            </a:r>
            <a:r>
              <a:rPr lang="en-US" sz="1800" b="0" dirty="0" smtClean="0">
                <a:solidFill>
                  <a:srgbClr val="01020B"/>
                </a:solidFill>
                <a:latin typeface="+mn-lt"/>
              </a:rPr>
              <a:t> Offset </a:t>
            </a:r>
            <a:r>
              <a:rPr lang="en-US" sz="1800" b="0" dirty="0">
                <a:solidFill>
                  <a:srgbClr val="01020B"/>
                </a:solidFill>
                <a:latin typeface="+mn-lt"/>
              </a:rPr>
              <a:t>jump</a:t>
            </a:r>
          </a:p>
        </p:txBody>
      </p:sp>
      <p:sp>
        <p:nvSpPr>
          <p:cNvPr id="115772" name="Text Box 58"/>
          <p:cNvSpPr txBox="1">
            <a:spLocks noChangeArrowheads="1"/>
          </p:cNvSpPr>
          <p:nvPr/>
        </p:nvSpPr>
        <p:spPr bwMode="auto">
          <a:xfrm>
            <a:off x="5096934" y="1557866"/>
            <a:ext cx="3593842" cy="110799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0102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8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ProductID</a:t>
            </a: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 Count(*)</a:t>
            </a:r>
            <a:b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sz="18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Sales</a:t>
            </a:r>
          </a:p>
          <a:p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WHERE (Quarter = Q2)</a:t>
            </a:r>
          </a:p>
          <a:p>
            <a:r>
              <a:rPr lang="en-US" sz="18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GROUP BY </a:t>
            </a:r>
            <a:r>
              <a:rPr lang="en-US" sz="18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ProductID</a:t>
            </a:r>
            <a:endParaRPr lang="en-US" sz="1800" baseline="-250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0299" name="Rectangle 59"/>
          <p:cNvSpPr>
            <a:spLocks noChangeArrowheads="1"/>
          </p:cNvSpPr>
          <p:nvPr/>
        </p:nvSpPr>
        <p:spPr bwMode="auto">
          <a:xfrm>
            <a:off x="381000" y="3137646"/>
            <a:ext cx="1676400" cy="457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rgbClr val="01020B"/>
              </a:solidFill>
              <a:latin typeface="+mn-lt"/>
            </a:endParaRPr>
          </a:p>
        </p:txBody>
      </p:sp>
      <p:sp>
        <p:nvSpPr>
          <p:cNvPr id="650300" name="Line 60"/>
          <p:cNvSpPr>
            <a:spLocks noChangeShapeType="1"/>
          </p:cNvSpPr>
          <p:nvPr/>
        </p:nvSpPr>
        <p:spPr bwMode="auto">
          <a:xfrm>
            <a:off x="2311400" y="3352800"/>
            <a:ext cx="838200" cy="0"/>
          </a:xfrm>
          <a:prstGeom prst="line">
            <a:avLst/>
          </a:prstGeom>
          <a:noFill/>
          <a:ln w="63500" cap="flat" cmpd="sng" algn="ctr">
            <a:solidFill>
              <a:srgbClr val="01020B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 b="0">
              <a:solidFill>
                <a:srgbClr val="01020B"/>
              </a:solidFill>
              <a:latin typeface="+mn-lt"/>
            </a:endParaRPr>
          </a:p>
        </p:txBody>
      </p:sp>
      <p:sp>
        <p:nvSpPr>
          <p:cNvPr id="650301" name="Text Box 61"/>
          <p:cNvSpPr txBox="1">
            <a:spLocks noChangeArrowheads="1"/>
          </p:cNvSpPr>
          <p:nvPr/>
        </p:nvSpPr>
        <p:spPr bwMode="auto">
          <a:xfrm>
            <a:off x="2201333" y="2599266"/>
            <a:ext cx="1202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 smtClean="0">
                <a:solidFill>
                  <a:srgbClr val="01020B"/>
                </a:solidFill>
                <a:latin typeface="+mn-lt"/>
              </a:rPr>
              <a:t>Positions301</a:t>
            </a:r>
            <a:r>
              <a:rPr lang="en-US" sz="1800" b="0" dirty="0">
                <a:solidFill>
                  <a:srgbClr val="01020B"/>
                </a:solidFill>
                <a:latin typeface="+mn-lt"/>
              </a:rPr>
              <a:t>-306</a:t>
            </a:r>
          </a:p>
        </p:txBody>
      </p:sp>
      <p:sp>
        <p:nvSpPr>
          <p:cNvPr id="115776" name="Rectangle 62"/>
          <p:cNvSpPr>
            <a:spLocks noGrp="1" noChangeArrowheads="1"/>
          </p:cNvSpPr>
          <p:nvPr>
            <p:ph type="title"/>
          </p:nvPr>
        </p:nvSpPr>
        <p:spPr>
          <a:xfrm>
            <a:off x="304800" y="230588"/>
            <a:ext cx="8497294" cy="723569"/>
          </a:xfrm>
          <a:noFill/>
        </p:spPr>
        <p:txBody>
          <a:bodyPr/>
          <a:lstStyle/>
          <a:p>
            <a:pPr eaLnBrk="1" hangingPunct="1"/>
            <a:r>
              <a:rPr lang="en-US" dirty="0"/>
              <a:t>Operating Directly on Compressed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 animBg="1"/>
      <p:bldP spid="650243" grpId="0" animBg="1"/>
      <p:bldP spid="650244" grpId="0" animBg="1"/>
      <p:bldP spid="650245" grpId="0" animBg="1"/>
      <p:bldP spid="650246" grpId="0" animBg="1"/>
      <p:bldP spid="650247" grpId="0" animBg="1"/>
      <p:bldP spid="650248" grpId="0" animBg="1"/>
      <p:bldP spid="650249" grpId="0" animBg="1"/>
      <p:bldP spid="650250" grpId="0" animBg="1"/>
      <p:bldP spid="650251" grpId="0" animBg="1"/>
      <p:bldP spid="650252" grpId="0" animBg="1"/>
      <p:bldP spid="650253" grpId="0"/>
      <p:bldP spid="650254" grpId="0"/>
      <p:bldP spid="650255" grpId="0"/>
      <p:bldP spid="650256" grpId="0"/>
      <p:bldP spid="650261" grpId="0"/>
      <p:bldP spid="650262" grpId="0" animBg="1"/>
      <p:bldP spid="650263" grpId="0" animBg="1"/>
      <p:bldP spid="650264" grpId="0" animBg="1"/>
      <p:bldP spid="650265" grpId="0" animBg="1"/>
      <p:bldP spid="650266" grpId="0" animBg="1"/>
      <p:bldP spid="650267" grpId="0" animBg="1"/>
      <p:bldP spid="650268" grpId="0" animBg="1"/>
      <p:bldP spid="650269" grpId="0" animBg="1"/>
      <p:bldP spid="650270" grpId="0" animBg="1"/>
      <p:bldP spid="650271" grpId="0" animBg="1"/>
      <p:bldP spid="650272" grpId="0" animBg="1"/>
      <p:bldP spid="650273" grpId="0"/>
      <p:bldP spid="650274" grpId="0"/>
      <p:bldP spid="650275" grpId="0"/>
      <p:bldP spid="650276" grpId="0" animBg="1"/>
      <p:bldP spid="650277" grpId="0" animBg="1"/>
      <p:bldP spid="650278" grpId="0" animBg="1"/>
      <p:bldP spid="650279" grpId="0" animBg="1"/>
      <p:bldP spid="650280" grpId="0" animBg="1"/>
      <p:bldP spid="650281" grpId="0" animBg="1"/>
      <p:bldP spid="650282" grpId="0" animBg="1"/>
      <p:bldP spid="650283" grpId="0" animBg="1"/>
      <p:bldP spid="650284" grpId="0" animBg="1"/>
      <p:bldP spid="650285" grpId="0" animBg="1"/>
      <p:bldP spid="650286" grpId="0" animBg="1"/>
      <p:bldP spid="650287" grpId="0"/>
      <p:bldP spid="650288" grpId="0"/>
      <p:bldP spid="650289" grpId="0"/>
      <p:bldP spid="650290" grpId="0" animBg="1"/>
      <p:bldP spid="650292" grpId="0" animBg="1"/>
      <p:bldP spid="650293" grpId="0" animBg="1"/>
      <p:bldP spid="650294" grpId="0" animBg="1"/>
      <p:bldP spid="650295" grpId="0" animBg="1"/>
      <p:bldP spid="650296" grpId="0" animBg="1"/>
      <p:bldP spid="650297" grpId="0" animBg="1"/>
      <p:bldP spid="650299" grpId="0" animBg="1"/>
      <p:bldP spid="650300" grpId="0" animBg="1"/>
      <p:bldP spid="65030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34" y="203200"/>
            <a:ext cx="7772400" cy="990600"/>
          </a:xfrm>
        </p:spPr>
        <p:txBody>
          <a:bodyPr/>
          <a:lstStyle/>
          <a:p>
            <a:r>
              <a:rPr lang="en-US" b="1" dirty="0" smtClean="0"/>
              <a:t>Updates in Column Stores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3566" y="1642533"/>
            <a:ext cx="4914900" cy="5334000"/>
          </a:xfrm>
        </p:spPr>
        <p:txBody>
          <a:bodyPr/>
          <a:lstStyle/>
          <a:p>
            <a:pPr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dirty="0" smtClean="0"/>
              <a:t>Even updates to </a:t>
            </a:r>
            <a:r>
              <a:rPr lang="en-US" u="sng" dirty="0" smtClean="0">
                <a:solidFill>
                  <a:srgbClr val="C00000"/>
                </a:solidFill>
              </a:rPr>
              <a:t>uncompressed columns</a:t>
            </a:r>
            <a:r>
              <a:rPr lang="en-US" dirty="0" smtClean="0"/>
              <a:t> (e.g. price) is difficult as values in columns are “dense packed”</a:t>
            </a:r>
          </a:p>
          <a:p>
            <a:pPr>
              <a:buClr>
                <a:schemeClr val="tx2"/>
              </a:buClr>
              <a:buSzPct val="5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tx2"/>
              </a:buClr>
              <a:buSzPct val="50000"/>
              <a:buFont typeface="Wingdings" pitchFamily="2" charset="2"/>
              <a:buChar char="q"/>
            </a:pPr>
            <a:r>
              <a:rPr lang="en-US" dirty="0" smtClean="0"/>
              <a:t>Typical solution is</a:t>
            </a:r>
            <a:endParaRPr lang="en-US" u="sng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Use delta “tables” to hold inserted and deleted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Treat updates as a delete followed by an inserts</a:t>
            </a:r>
          </a:p>
          <a:p>
            <a:pPr lvl="1"/>
            <a:r>
              <a:rPr lang="en-US" dirty="0" smtClean="0"/>
              <a:t>Queries run against base columns plus +Inserted and </a:t>
            </a:r>
            <a:r>
              <a:rPr lang="en-US" smtClean="0"/>
              <a:t>–Deleted values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AA1607-FBE5-B247-AF22-5B2AF285529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2955084" y="2661123"/>
            <a:ext cx="200314" cy="21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955084" y="3662694"/>
            <a:ext cx="200314" cy="21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18085" y="1997128"/>
            <a:ext cx="1538506" cy="1337336"/>
            <a:chOff x="618085" y="1993410"/>
            <a:chExt cx="1602514" cy="160251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618085" y="1993410"/>
              <a:ext cx="1602514" cy="40062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(Q1, 1, 300)</a:t>
              </a:r>
            </a:p>
          </p:txBody>
        </p:sp>
        <p:sp>
          <p:nvSpPr>
            <p:cNvPr id="12" name="Rectangle 38"/>
            <p:cNvSpPr>
              <a:spLocks noChangeArrowheads="1"/>
            </p:cNvSpPr>
            <p:nvPr/>
          </p:nvSpPr>
          <p:spPr bwMode="auto">
            <a:xfrm>
              <a:off x="618085" y="2394038"/>
              <a:ext cx="1602514" cy="40062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(Q2, 301, 350)</a:t>
              </a:r>
            </a:p>
          </p:txBody>
        </p:sp>
        <p:sp>
          <p:nvSpPr>
            <p:cNvPr id="13" name="Rectangle 39"/>
            <p:cNvSpPr>
              <a:spLocks noChangeArrowheads="1"/>
            </p:cNvSpPr>
            <p:nvPr/>
          </p:nvSpPr>
          <p:spPr bwMode="auto">
            <a:xfrm>
              <a:off x="618085" y="2794666"/>
              <a:ext cx="1602514" cy="40062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(Q3, 651, 500)</a:t>
              </a:r>
            </a:p>
          </p:txBody>
        </p:sp>
        <p:sp>
          <p:nvSpPr>
            <p:cNvPr id="14" name="Rectangle 40"/>
            <p:cNvSpPr>
              <a:spLocks noChangeArrowheads="1"/>
            </p:cNvSpPr>
            <p:nvPr/>
          </p:nvSpPr>
          <p:spPr bwMode="auto">
            <a:xfrm>
              <a:off x="618085" y="3195294"/>
              <a:ext cx="1602514" cy="40062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(Q4, 1151, 600)</a:t>
              </a:r>
            </a:p>
          </p:txBody>
        </p:sp>
      </p:grpSp>
      <p:grpSp>
        <p:nvGrpSpPr>
          <p:cNvPr id="15" name="Group 74"/>
          <p:cNvGrpSpPr/>
          <p:nvPr/>
        </p:nvGrpSpPr>
        <p:grpSpPr>
          <a:xfrm>
            <a:off x="2269333" y="1997128"/>
            <a:ext cx="1049646" cy="1535741"/>
            <a:chOff x="6553200" y="2392363"/>
            <a:chExt cx="1371600" cy="17526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6553200" y="2392363"/>
              <a:ext cx="1371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(1, 1, 5)</a:t>
              </a:r>
            </a:p>
          </p:txBody>
        </p:sp>
        <p:sp>
          <p:nvSpPr>
            <p:cNvPr id="31" name="Rectangle 41"/>
            <p:cNvSpPr>
              <a:spLocks noChangeArrowheads="1"/>
            </p:cNvSpPr>
            <p:nvPr/>
          </p:nvSpPr>
          <p:spPr bwMode="auto">
            <a:xfrm>
              <a:off x="6553200" y="2697163"/>
              <a:ext cx="1371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(2, 6, 2)</a:t>
              </a:r>
            </a:p>
          </p:txBody>
        </p:sp>
        <p:sp>
          <p:nvSpPr>
            <p:cNvPr id="32" name="Rectangle 42"/>
            <p:cNvSpPr>
              <a:spLocks noChangeArrowheads="1"/>
            </p:cNvSpPr>
            <p:nvPr/>
          </p:nvSpPr>
          <p:spPr bwMode="auto">
            <a:xfrm>
              <a:off x="6553200" y="3535363"/>
              <a:ext cx="1371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(1, 301, 3)</a:t>
              </a:r>
            </a:p>
          </p:txBody>
        </p:sp>
        <p:sp>
          <p:nvSpPr>
            <p:cNvPr id="33" name="Rectangle 43"/>
            <p:cNvSpPr>
              <a:spLocks noChangeArrowheads="1"/>
            </p:cNvSpPr>
            <p:nvPr/>
          </p:nvSpPr>
          <p:spPr bwMode="auto">
            <a:xfrm>
              <a:off x="6553200" y="3840163"/>
              <a:ext cx="1371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(2, 304, 1)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31721" y="1997128"/>
            <a:ext cx="333857" cy="3410905"/>
            <a:chOff x="3956655" y="1966979"/>
            <a:chExt cx="333857" cy="341090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6" name="Rectangle 58"/>
            <p:cNvSpPr>
              <a:spLocks noChangeArrowheads="1"/>
            </p:cNvSpPr>
            <p:nvPr/>
          </p:nvSpPr>
          <p:spPr bwMode="auto">
            <a:xfrm>
              <a:off x="3956655" y="1966979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17" name="Rectangle 59"/>
            <p:cNvSpPr>
              <a:spLocks noChangeArrowheads="1"/>
            </p:cNvSpPr>
            <p:nvPr/>
          </p:nvSpPr>
          <p:spPr bwMode="auto">
            <a:xfrm>
              <a:off x="3956655" y="2234064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18" name="Rectangle 60"/>
            <p:cNvSpPr>
              <a:spLocks noChangeArrowheads="1"/>
            </p:cNvSpPr>
            <p:nvPr/>
          </p:nvSpPr>
          <p:spPr bwMode="auto">
            <a:xfrm>
              <a:off x="3956655" y="2501150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9" name="Rectangle 61"/>
            <p:cNvSpPr>
              <a:spLocks noChangeArrowheads="1"/>
            </p:cNvSpPr>
            <p:nvPr/>
          </p:nvSpPr>
          <p:spPr bwMode="auto">
            <a:xfrm>
              <a:off x="3956655" y="2768235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0" name="Rectangle 62"/>
            <p:cNvSpPr>
              <a:spLocks noChangeArrowheads="1"/>
            </p:cNvSpPr>
            <p:nvPr/>
          </p:nvSpPr>
          <p:spPr bwMode="auto">
            <a:xfrm>
              <a:off x="3956655" y="3035321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1" name="Rectangle 63"/>
            <p:cNvSpPr>
              <a:spLocks noChangeArrowheads="1"/>
            </p:cNvSpPr>
            <p:nvPr/>
          </p:nvSpPr>
          <p:spPr bwMode="auto">
            <a:xfrm>
              <a:off x="3956655" y="3302406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2" name="Rectangle 64"/>
            <p:cNvSpPr>
              <a:spLocks noChangeArrowheads="1"/>
            </p:cNvSpPr>
            <p:nvPr/>
          </p:nvSpPr>
          <p:spPr bwMode="auto">
            <a:xfrm>
              <a:off x="3956655" y="3569491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3" name="Rectangle 65"/>
            <p:cNvSpPr>
              <a:spLocks noChangeArrowheads="1"/>
            </p:cNvSpPr>
            <p:nvPr/>
          </p:nvSpPr>
          <p:spPr bwMode="auto">
            <a:xfrm>
              <a:off x="3956655" y="4103662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4" name="Rectangle 66"/>
            <p:cNvSpPr>
              <a:spLocks noChangeArrowheads="1"/>
            </p:cNvSpPr>
            <p:nvPr/>
          </p:nvSpPr>
          <p:spPr bwMode="auto">
            <a:xfrm>
              <a:off x="3956655" y="4370748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5" name="Rectangle 67"/>
            <p:cNvSpPr>
              <a:spLocks noChangeArrowheads="1"/>
            </p:cNvSpPr>
            <p:nvPr/>
          </p:nvSpPr>
          <p:spPr bwMode="auto">
            <a:xfrm>
              <a:off x="3956655" y="4637833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6" name="Rectangle 68"/>
            <p:cNvSpPr>
              <a:spLocks noChangeArrowheads="1"/>
            </p:cNvSpPr>
            <p:nvPr/>
          </p:nvSpPr>
          <p:spPr bwMode="auto">
            <a:xfrm>
              <a:off x="3956655" y="4904918"/>
              <a:ext cx="333857" cy="26708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7" name="Text Box 69"/>
            <p:cNvSpPr txBox="1">
              <a:spLocks noChangeArrowheads="1"/>
            </p:cNvSpPr>
            <p:nvPr/>
          </p:nvSpPr>
          <p:spPr bwMode="auto">
            <a:xfrm>
              <a:off x="4023426" y="3796236"/>
              <a:ext cx="2003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28" name="Text Box 70"/>
            <p:cNvSpPr txBox="1">
              <a:spLocks noChangeArrowheads="1"/>
            </p:cNvSpPr>
            <p:nvPr/>
          </p:nvSpPr>
          <p:spPr bwMode="auto">
            <a:xfrm>
              <a:off x="4023426" y="5131663"/>
              <a:ext cx="2003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85171" y="1685403"/>
            <a:ext cx="3055321" cy="215755"/>
            <a:chOff x="885171" y="1685403"/>
            <a:chExt cx="3055321" cy="215755"/>
          </a:xfrm>
        </p:grpSpPr>
        <p:sp>
          <p:nvSpPr>
            <p:cNvPr id="10" name="Text Box 36"/>
            <p:cNvSpPr txBox="1">
              <a:spLocks noChangeArrowheads="1"/>
            </p:cNvSpPr>
            <p:nvPr/>
          </p:nvSpPr>
          <p:spPr bwMode="auto">
            <a:xfrm>
              <a:off x="2359723" y="1685403"/>
              <a:ext cx="1068342" cy="21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err="1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ProdID</a:t>
              </a:r>
              <a:endParaRPr lang="en-US" sz="1600" b="1" dirty="0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885171" y="1685403"/>
              <a:ext cx="801257" cy="21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Quarter</a:t>
              </a:r>
            </a:p>
          </p:txBody>
        </p:sp>
        <p:sp>
          <p:nvSpPr>
            <p:cNvPr id="29" name="Text Box 71"/>
            <p:cNvSpPr txBox="1">
              <a:spLocks noChangeArrowheads="1"/>
            </p:cNvSpPr>
            <p:nvPr/>
          </p:nvSpPr>
          <p:spPr bwMode="auto">
            <a:xfrm>
              <a:off x="3339549" y="1685403"/>
              <a:ext cx="600943" cy="21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Price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+mj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88108" y="2526585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86475" y="429360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+mj-lt"/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 bwMode="auto">
          <a:xfrm>
            <a:off x="2951748" y="0"/>
            <a:ext cx="5077326" cy="83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Today …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3069510" y="1238862"/>
            <a:ext cx="4017092" cy="9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40408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I want to dive in deep, </a:t>
            </a: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40408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really deep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Based on feedback from last year’s talk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731343" y="3999535"/>
            <a:ext cx="4896464" cy="284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40408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Database system specialization is inevitable over the next 10 years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General purpose systems will certainly not go away, but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Specialized database products for transaction processing, data warehousing, main memory resident database, databases in the middle-tier, 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Evolution at work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40408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805085" y="2467893"/>
            <a:ext cx="5117690" cy="144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40408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Look at how trends in CPUs, memories, and disks  impact the designs of the database system running on each of those nodes </a:t>
            </a:r>
          </a:p>
        </p:txBody>
      </p:sp>
      <p:pic>
        <p:nvPicPr>
          <p:cNvPr id="442370" name="Picture 2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7143750" y="609600"/>
            <a:ext cx="1714500" cy="1524000"/>
          </a:xfrm>
          <a:prstGeom prst="rect">
            <a:avLst/>
          </a:prstGeom>
          <a:ex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44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60000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6150076" y="103236"/>
            <a:ext cx="2728453" cy="766919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rgbClr val="01020B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1020B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374" y="201561"/>
            <a:ext cx="7772400" cy="824285"/>
          </a:xfrm>
        </p:spPr>
        <p:txBody>
          <a:bodyPr/>
          <a:lstStyle/>
          <a:p>
            <a:r>
              <a:rPr lang="en-US" dirty="0" smtClean="0"/>
              <a:t>Hybrid Storage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30" y="1272209"/>
            <a:ext cx="8193304" cy="5458791"/>
          </a:xfrm>
        </p:spPr>
        <p:txBody>
          <a:bodyPr/>
          <a:lstStyle/>
          <a:p>
            <a:r>
              <a:rPr lang="en-US" sz="2000" dirty="0" smtClean="0"/>
              <a:t>Storage models that </a:t>
            </a:r>
            <a:r>
              <a:rPr lang="en-US" sz="2000" u="sng" dirty="0" smtClean="0">
                <a:solidFill>
                  <a:srgbClr val="C00000"/>
                </a:solidFill>
              </a:rPr>
              <a:t>combine row and column stores</a:t>
            </a:r>
            <a:r>
              <a:rPr lang="en-US" sz="2000" dirty="0" smtClean="0"/>
              <a:t> are starting to appear in the marketplace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Motivation</a:t>
            </a:r>
            <a:r>
              <a:rPr lang="en-US" sz="2000" dirty="0" smtClean="0"/>
              <a:t>: groups of columns that are frequently accessed together get stored together to avoid materialization costs during query processing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Example:</a:t>
            </a:r>
          </a:p>
          <a:p>
            <a:pPr lvl="1"/>
            <a:r>
              <a:rPr lang="en-US" sz="1800" dirty="0" smtClean="0"/>
              <a:t>EMP (name, age, salary, dept, email)</a:t>
            </a:r>
          </a:p>
          <a:p>
            <a:pPr lvl="1"/>
            <a:r>
              <a:rPr lang="en-US" sz="1800" dirty="0" smtClean="0"/>
              <a:t>Assume most queries access either</a:t>
            </a:r>
          </a:p>
          <a:p>
            <a:pPr lvl="2"/>
            <a:r>
              <a:rPr lang="en-US" sz="1600" dirty="0" smtClean="0">
                <a:solidFill>
                  <a:srgbClr val="01020B"/>
                </a:solidFill>
              </a:rPr>
              <a:t>(name, age, salary) </a:t>
            </a:r>
          </a:p>
          <a:p>
            <a:pPr lvl="2"/>
            <a:r>
              <a:rPr lang="en-US" sz="1600" dirty="0" smtClean="0">
                <a:solidFill>
                  <a:srgbClr val="01020B"/>
                </a:solidFill>
              </a:rPr>
              <a:t>(name, dept, email)</a:t>
            </a:r>
          </a:p>
          <a:p>
            <a:pPr lvl="1"/>
            <a:r>
              <a:rPr lang="en-US" sz="1800" dirty="0" smtClean="0"/>
              <a:t>Rather than store the table as five separate files (one per column), store the table as only two files.</a:t>
            </a:r>
          </a:p>
          <a:p>
            <a:r>
              <a:rPr lang="en-US" sz="2000" dirty="0" smtClean="0"/>
              <a:t>Two basic strategies</a:t>
            </a:r>
          </a:p>
          <a:p>
            <a:pPr lvl="1"/>
            <a:r>
              <a:rPr lang="en-US" sz="1800" dirty="0" smtClean="0"/>
              <a:t>Use standard “row-store” page layout for both group of columns</a:t>
            </a:r>
          </a:p>
          <a:p>
            <a:pPr lvl="1"/>
            <a:r>
              <a:rPr lang="en-US" sz="1800" dirty="0" smtClean="0"/>
              <a:t>Use novel page layout such as PAX</a:t>
            </a:r>
          </a:p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6312310" y="244957"/>
            <a:ext cx="2453918" cy="492462"/>
            <a:chOff x="5194768" y="377692"/>
            <a:chExt cx="3158506" cy="654695"/>
          </a:xfrm>
        </p:grpSpPr>
        <p:grpSp>
          <p:nvGrpSpPr>
            <p:cNvPr id="5" name="Group 4"/>
            <p:cNvGrpSpPr/>
            <p:nvPr/>
          </p:nvGrpSpPr>
          <p:grpSpPr>
            <a:xfrm>
              <a:off x="5194768" y="431807"/>
              <a:ext cx="675861" cy="557903"/>
              <a:chOff x="6798365" y="445273"/>
              <a:chExt cx="1121134" cy="557903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6798365" y="445273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6798365" y="573820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6798365" y="701036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6798365" y="820301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798365" y="939566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rot="5400000">
              <a:off x="6498408" y="415794"/>
              <a:ext cx="634108" cy="557903"/>
              <a:chOff x="6798365" y="445273"/>
              <a:chExt cx="1121134" cy="557903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6798365" y="445273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6798365" y="573820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6798365" y="701036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6798365" y="820301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6798365" y="939566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7" name="Cross 16"/>
            <p:cNvSpPr/>
            <p:nvPr/>
          </p:nvSpPr>
          <p:spPr bwMode="auto">
            <a:xfrm>
              <a:off x="6002592" y="516193"/>
              <a:ext cx="383458" cy="368710"/>
            </a:xfrm>
            <a:prstGeom prst="plus">
              <a:avLst>
                <a:gd name="adj" fmla="val 45000"/>
              </a:avLst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18" name="Equal 17"/>
            <p:cNvSpPr/>
            <p:nvPr/>
          </p:nvSpPr>
          <p:spPr bwMode="auto">
            <a:xfrm>
              <a:off x="7197211" y="560438"/>
              <a:ext cx="427703" cy="235975"/>
            </a:xfrm>
            <a:prstGeom prst="mathEqual">
              <a:avLst>
                <a:gd name="adj1" fmla="val 15066"/>
                <a:gd name="adj2" fmla="val 32894"/>
              </a:avLst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77413" y="407226"/>
              <a:ext cx="675861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677413" y="535773"/>
              <a:ext cx="675861" cy="6361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rgbClr val="01020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1020B"/>
                </a:solidFill>
                <a:effectLst/>
                <a:latin typeface="+mj-lt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 rot="5400000">
              <a:off x="7815897" y="569083"/>
              <a:ext cx="368705" cy="557903"/>
              <a:chOff x="6798365" y="445273"/>
              <a:chExt cx="1121134" cy="557903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6798365" y="445273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6798365" y="573820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798365" y="701036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6798365" y="820301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6798365" y="939566"/>
                <a:ext cx="1121134" cy="6361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01020B"/>
                  </a:solidFill>
                  <a:effectLst/>
                  <a:latin typeface="+mj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</a:t>
            </a:r>
            <a:endParaRPr lang="en-US" sz="2000" dirty="0">
              <a:solidFill>
                <a:srgbClr val="01020B"/>
              </a:solidFill>
            </a:endParaRPr>
          </a:p>
        </p:txBody>
      </p:sp>
      <p:sp>
        <p:nvSpPr>
          <p:cNvPr id="206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116912" y="5216055"/>
            <a:ext cx="5791496" cy="1138773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n-US" sz="2000" dirty="0" smtClean="0"/>
              <a:t>Internally,  organize pages as column stores</a:t>
            </a:r>
          </a:p>
          <a:p>
            <a:r>
              <a:rPr lang="en-US" sz="2000" dirty="0" smtClean="0"/>
              <a:t>Excellent L2 data cache performance</a:t>
            </a:r>
          </a:p>
          <a:p>
            <a:r>
              <a:rPr lang="en-US" sz="2000" dirty="0" smtClean="0"/>
              <a:t>Reduces materialization cots</a:t>
            </a:r>
            <a:endParaRPr lang="en-US" sz="2000" dirty="0"/>
          </a:p>
        </p:txBody>
      </p:sp>
      <p:sp>
        <p:nvSpPr>
          <p:cNvPr id="206876" name="Text Box 28"/>
          <p:cNvSpPr txBox="1">
            <a:spLocks noChangeArrowheads="1"/>
          </p:cNvSpPr>
          <p:nvPr/>
        </p:nvSpPr>
        <p:spPr bwMode="auto">
          <a:xfrm>
            <a:off x="660400" y="1612901"/>
            <a:ext cx="2861733" cy="5476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Standard page layout </a:t>
            </a:r>
            <a:endParaRPr lang="en-US" sz="2000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769938" y="2184402"/>
            <a:ext cx="2125658" cy="2980265"/>
            <a:chOff x="736072" y="2082802"/>
            <a:chExt cx="2125658" cy="2980265"/>
          </a:xfrm>
        </p:grpSpPr>
        <p:grpSp>
          <p:nvGrpSpPr>
            <p:cNvPr id="62" name="Group 110"/>
            <p:cNvGrpSpPr/>
            <p:nvPr/>
          </p:nvGrpSpPr>
          <p:grpSpPr>
            <a:xfrm>
              <a:off x="736072" y="2082802"/>
              <a:ext cx="2125658" cy="2980265"/>
              <a:chOff x="736072" y="2082802"/>
              <a:chExt cx="2125658" cy="2980265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736600" y="2398183"/>
                <a:ext cx="2065868" cy="2664884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88" name="Group 100"/>
              <p:cNvGrpSpPr/>
              <p:nvPr/>
            </p:nvGrpSpPr>
            <p:grpSpPr>
              <a:xfrm>
                <a:off x="736072" y="2082802"/>
                <a:ext cx="2125658" cy="492443"/>
                <a:chOff x="812275" y="2048934"/>
                <a:chExt cx="1905524" cy="492443"/>
              </a:xfrm>
            </p:grpSpPr>
            <p:sp>
              <p:nvSpPr>
                <p:cNvPr id="8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530342" y="2048934"/>
                  <a:ext cx="596905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600" b="1" dirty="0" err="1" smtClean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ProdID</a:t>
                  </a:r>
                  <a:endParaRPr lang="en-US" sz="1600" b="1" dirty="0">
                    <a:solidFill>
                      <a:srgbClr val="01020B"/>
                    </a:solidFill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9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812275" y="2048934"/>
                  <a:ext cx="703259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6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Quarter</a:t>
                  </a:r>
                </a:p>
              </p:txBody>
            </p:sp>
            <p:sp>
              <p:nvSpPr>
                <p:cNvPr id="9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184399" y="2048934"/>
                  <a:ext cx="5334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1600" b="1" dirty="0">
                      <a:solidFill>
                        <a:srgbClr val="01020B"/>
                      </a:solidFill>
                      <a:latin typeface="Arial" charset="0"/>
                      <a:ea typeface="Arial" charset="0"/>
                      <a:cs typeface="Arial" charset="0"/>
                    </a:rPr>
                    <a:t>Price</a:t>
                  </a:r>
                </a:p>
              </p:txBody>
            </p:sp>
          </p:grpSp>
        </p:grpSp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1493349" y="2506133"/>
              <a:ext cx="637024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1493349" y="2810933"/>
              <a:ext cx="637024" cy="3048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1493349" y="3115733"/>
              <a:ext cx="637024" cy="304800"/>
            </a:xfrm>
            <a:prstGeom prst="rect">
              <a:avLst/>
            </a:prstGeom>
            <a:solidFill>
              <a:srgbClr val="FFBC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1493349" y="3412067"/>
              <a:ext cx="637024" cy="3048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1493349" y="3716867"/>
              <a:ext cx="637024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8" name="Rectangle 23"/>
            <p:cNvSpPr>
              <a:spLocks noChangeArrowheads="1"/>
            </p:cNvSpPr>
            <p:nvPr/>
          </p:nvSpPr>
          <p:spPr bwMode="auto">
            <a:xfrm>
              <a:off x="1493349" y="4004733"/>
              <a:ext cx="637024" cy="3048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9" name="Rectangle 25"/>
            <p:cNvSpPr>
              <a:spLocks noChangeArrowheads="1"/>
            </p:cNvSpPr>
            <p:nvPr/>
          </p:nvSpPr>
          <p:spPr bwMode="auto">
            <a:xfrm>
              <a:off x="1493349" y="4309533"/>
              <a:ext cx="637024" cy="304800"/>
            </a:xfrm>
            <a:prstGeom prst="rect">
              <a:avLst/>
            </a:prstGeom>
            <a:solidFill>
              <a:srgbClr val="FFBC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0" name="Rectangle 26"/>
            <p:cNvSpPr>
              <a:spLocks noChangeArrowheads="1"/>
            </p:cNvSpPr>
            <p:nvPr/>
          </p:nvSpPr>
          <p:spPr bwMode="auto">
            <a:xfrm>
              <a:off x="1493349" y="4614333"/>
              <a:ext cx="637024" cy="3048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1" name="Rectangle 3"/>
            <p:cNvSpPr>
              <a:spLocks noChangeArrowheads="1"/>
            </p:cNvSpPr>
            <p:nvPr/>
          </p:nvSpPr>
          <p:spPr bwMode="auto">
            <a:xfrm>
              <a:off x="813794" y="2506134"/>
              <a:ext cx="6736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Q1</a:t>
              </a:r>
            </a:p>
          </p:txBody>
        </p:sp>
        <p:sp>
          <p:nvSpPr>
            <p:cNvPr id="72" name="Rectangle 4"/>
            <p:cNvSpPr>
              <a:spLocks noChangeArrowheads="1"/>
            </p:cNvSpPr>
            <p:nvPr/>
          </p:nvSpPr>
          <p:spPr bwMode="auto">
            <a:xfrm>
              <a:off x="813794" y="2810934"/>
              <a:ext cx="673600" cy="3048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Q1</a:t>
              </a:r>
            </a:p>
          </p:txBody>
        </p:sp>
        <p:sp>
          <p:nvSpPr>
            <p:cNvPr id="73" name="Rectangle 5"/>
            <p:cNvSpPr>
              <a:spLocks noChangeArrowheads="1"/>
            </p:cNvSpPr>
            <p:nvPr/>
          </p:nvSpPr>
          <p:spPr bwMode="auto">
            <a:xfrm>
              <a:off x="813794" y="3115734"/>
              <a:ext cx="673600" cy="304800"/>
            </a:xfrm>
            <a:prstGeom prst="rect">
              <a:avLst/>
            </a:prstGeom>
            <a:solidFill>
              <a:srgbClr val="FFBC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Q1</a:t>
              </a:r>
            </a:p>
          </p:txBody>
        </p:sp>
        <p:sp>
          <p:nvSpPr>
            <p:cNvPr id="74" name="Rectangle 8"/>
            <p:cNvSpPr>
              <a:spLocks noChangeArrowheads="1"/>
            </p:cNvSpPr>
            <p:nvPr/>
          </p:nvSpPr>
          <p:spPr bwMode="auto">
            <a:xfrm>
              <a:off x="813794" y="3412068"/>
              <a:ext cx="673600" cy="3048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Q1</a:t>
              </a:r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813794" y="3716868"/>
              <a:ext cx="6736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Q1</a:t>
              </a:r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>
              <a:off x="813794" y="4004734"/>
              <a:ext cx="673600" cy="3048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Q2</a:t>
              </a:r>
            </a:p>
          </p:txBody>
        </p:sp>
        <p:sp>
          <p:nvSpPr>
            <p:cNvPr id="77" name="Rectangle 12"/>
            <p:cNvSpPr>
              <a:spLocks noChangeArrowheads="1"/>
            </p:cNvSpPr>
            <p:nvPr/>
          </p:nvSpPr>
          <p:spPr bwMode="auto">
            <a:xfrm>
              <a:off x="813794" y="4309534"/>
              <a:ext cx="673600" cy="304800"/>
            </a:xfrm>
            <a:prstGeom prst="rect">
              <a:avLst/>
            </a:prstGeom>
            <a:solidFill>
              <a:srgbClr val="FFBC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Q2</a:t>
              </a:r>
            </a:p>
          </p:txBody>
        </p:sp>
        <p:sp>
          <p:nvSpPr>
            <p:cNvPr id="78" name="Rectangle 13"/>
            <p:cNvSpPr>
              <a:spLocks noChangeArrowheads="1"/>
            </p:cNvSpPr>
            <p:nvPr/>
          </p:nvSpPr>
          <p:spPr bwMode="auto">
            <a:xfrm>
              <a:off x="813794" y="4614334"/>
              <a:ext cx="673600" cy="3048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Q2</a:t>
              </a:r>
            </a:p>
          </p:txBody>
        </p:sp>
        <p:sp>
          <p:nvSpPr>
            <p:cNvPr id="79" name="Rectangle 44"/>
            <p:cNvSpPr>
              <a:spLocks noChangeArrowheads="1"/>
            </p:cNvSpPr>
            <p:nvPr/>
          </p:nvSpPr>
          <p:spPr bwMode="auto">
            <a:xfrm>
              <a:off x="2126151" y="2506134"/>
              <a:ext cx="565229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80" name="Rectangle 45"/>
            <p:cNvSpPr>
              <a:spLocks noChangeArrowheads="1"/>
            </p:cNvSpPr>
            <p:nvPr/>
          </p:nvSpPr>
          <p:spPr bwMode="auto">
            <a:xfrm>
              <a:off x="2126151" y="2810934"/>
              <a:ext cx="565229" cy="3048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1" name="Rectangle 46"/>
            <p:cNvSpPr>
              <a:spLocks noChangeArrowheads="1"/>
            </p:cNvSpPr>
            <p:nvPr/>
          </p:nvSpPr>
          <p:spPr bwMode="auto">
            <a:xfrm>
              <a:off x="2126151" y="3115734"/>
              <a:ext cx="565229" cy="304800"/>
            </a:xfrm>
            <a:prstGeom prst="rect">
              <a:avLst/>
            </a:prstGeom>
            <a:solidFill>
              <a:srgbClr val="FFBC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82" name="Rectangle 49"/>
            <p:cNvSpPr>
              <a:spLocks noChangeArrowheads="1"/>
            </p:cNvSpPr>
            <p:nvPr/>
          </p:nvSpPr>
          <p:spPr bwMode="auto">
            <a:xfrm>
              <a:off x="2126151" y="3412068"/>
              <a:ext cx="565229" cy="3048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83" name="Rectangle 50"/>
            <p:cNvSpPr>
              <a:spLocks noChangeArrowheads="1"/>
            </p:cNvSpPr>
            <p:nvPr/>
          </p:nvSpPr>
          <p:spPr bwMode="auto">
            <a:xfrm>
              <a:off x="2126151" y="3716868"/>
              <a:ext cx="565229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84" name="Rectangle 51"/>
            <p:cNvSpPr>
              <a:spLocks noChangeArrowheads="1"/>
            </p:cNvSpPr>
            <p:nvPr/>
          </p:nvSpPr>
          <p:spPr bwMode="auto">
            <a:xfrm>
              <a:off x="2126151" y="4004734"/>
              <a:ext cx="565229" cy="3048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85" name="Rectangle 53"/>
            <p:cNvSpPr>
              <a:spLocks noChangeArrowheads="1"/>
            </p:cNvSpPr>
            <p:nvPr/>
          </p:nvSpPr>
          <p:spPr bwMode="auto">
            <a:xfrm>
              <a:off x="2126151" y="4309534"/>
              <a:ext cx="565229" cy="304800"/>
            </a:xfrm>
            <a:prstGeom prst="rect">
              <a:avLst/>
            </a:prstGeom>
            <a:solidFill>
              <a:srgbClr val="FFBCF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86" name="Rectangle 54"/>
            <p:cNvSpPr>
              <a:spLocks noChangeArrowheads="1"/>
            </p:cNvSpPr>
            <p:nvPr/>
          </p:nvSpPr>
          <p:spPr bwMode="auto">
            <a:xfrm>
              <a:off x="2126151" y="4614334"/>
              <a:ext cx="565229" cy="3048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523316" y="2245783"/>
            <a:ext cx="4315883" cy="2436284"/>
            <a:chOff x="3752850" y="1746249"/>
            <a:chExt cx="4315883" cy="2436284"/>
          </a:xfrm>
        </p:grpSpPr>
        <p:grpSp>
          <p:nvGrpSpPr>
            <p:cNvPr id="93" name="Group 105"/>
            <p:cNvGrpSpPr/>
            <p:nvPr/>
          </p:nvGrpSpPr>
          <p:grpSpPr>
            <a:xfrm>
              <a:off x="3752850" y="1746249"/>
              <a:ext cx="3492500" cy="2436284"/>
              <a:chOff x="3752850" y="1746249"/>
              <a:chExt cx="3492500" cy="243628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3752850" y="1746249"/>
                <a:ext cx="3492500" cy="2436284"/>
              </a:xfrm>
              <a:prstGeom prst="rect">
                <a:avLst/>
              </a:prstGeom>
              <a:solidFill>
                <a:srgbClr val="D0DBFD"/>
              </a:solidFill>
              <a:ln w="19050" cap="flat" cmpd="sng" algn="ctr">
                <a:solidFill>
                  <a:srgbClr val="01020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grpSp>
            <p:nvGrpSpPr>
              <p:cNvPr id="98" name="Group 94"/>
              <p:cNvGrpSpPr/>
              <p:nvPr/>
            </p:nvGrpSpPr>
            <p:grpSpPr>
              <a:xfrm>
                <a:off x="3810993" y="1888067"/>
                <a:ext cx="3366001" cy="609600"/>
                <a:chOff x="3836393" y="1930400"/>
                <a:chExt cx="3366001" cy="609600"/>
              </a:xfrm>
            </p:grpSpPr>
            <p:grpSp>
              <p:nvGrpSpPr>
                <p:cNvPr id="121" name="Group 92"/>
                <p:cNvGrpSpPr/>
                <p:nvPr/>
              </p:nvGrpSpPr>
              <p:grpSpPr>
                <a:xfrm>
                  <a:off x="3836394" y="1930400"/>
                  <a:ext cx="3366000" cy="304800"/>
                  <a:chOff x="3836394" y="1930400"/>
                  <a:chExt cx="3366000" cy="304800"/>
                </a:xfrm>
              </p:grpSpPr>
              <p:sp>
                <p:nvSpPr>
                  <p:cNvPr id="126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3836394" y="1930400"/>
                    <a:ext cx="673600" cy="3048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127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4509494" y="1930400"/>
                    <a:ext cx="673600" cy="304800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128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5182594" y="1930400"/>
                    <a:ext cx="673600" cy="304800"/>
                  </a:xfrm>
                  <a:prstGeom prst="rect">
                    <a:avLst/>
                  </a:prstGeom>
                  <a:solidFill>
                    <a:srgbClr val="FFBCF7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12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5855694" y="1930400"/>
                    <a:ext cx="673600" cy="304800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  <p:sp>
                <p:nvSpPr>
                  <p:cNvPr id="13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6528794" y="1930400"/>
                    <a:ext cx="673600" cy="3048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Q1</a:t>
                    </a:r>
                  </a:p>
                </p:txBody>
              </p:sp>
            </p:grpSp>
            <p:grpSp>
              <p:nvGrpSpPr>
                <p:cNvPr id="122" name="Group 93"/>
                <p:cNvGrpSpPr/>
                <p:nvPr/>
              </p:nvGrpSpPr>
              <p:grpSpPr>
                <a:xfrm>
                  <a:off x="3836393" y="2235200"/>
                  <a:ext cx="2011332" cy="304800"/>
                  <a:chOff x="3836393" y="2260601"/>
                  <a:chExt cx="2011332" cy="304800"/>
                </a:xfrm>
              </p:grpSpPr>
              <p:sp>
                <p:nvSpPr>
                  <p:cNvPr id="12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836393" y="2260601"/>
                    <a:ext cx="673600" cy="304800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12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505259" y="2260601"/>
                    <a:ext cx="673600" cy="304800"/>
                  </a:xfrm>
                  <a:prstGeom prst="rect">
                    <a:avLst/>
                  </a:prstGeom>
                  <a:solidFill>
                    <a:srgbClr val="FFBCF7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  <p:sp>
                <p:nvSpPr>
                  <p:cNvPr id="12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174125" y="2260601"/>
                    <a:ext cx="673600" cy="304800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Q2</a:t>
                    </a:r>
                  </a:p>
                </p:txBody>
              </p:sp>
            </p:grpSp>
          </p:grpSp>
          <p:grpSp>
            <p:nvGrpSpPr>
              <p:cNvPr id="99" name="Group 104"/>
              <p:cNvGrpSpPr/>
              <p:nvPr/>
            </p:nvGrpSpPr>
            <p:grpSpPr>
              <a:xfrm>
                <a:off x="3813214" y="2650067"/>
                <a:ext cx="3185486" cy="609599"/>
                <a:chOff x="3855548" y="2810933"/>
                <a:chExt cx="3185486" cy="609599"/>
              </a:xfrm>
            </p:grpSpPr>
            <p:grpSp>
              <p:nvGrpSpPr>
                <p:cNvPr id="111" name="Group 96"/>
                <p:cNvGrpSpPr/>
                <p:nvPr/>
              </p:nvGrpSpPr>
              <p:grpSpPr>
                <a:xfrm>
                  <a:off x="3855548" y="2810933"/>
                  <a:ext cx="3185486" cy="304800"/>
                  <a:chOff x="3855548" y="2810933"/>
                  <a:chExt cx="3185486" cy="304800"/>
                </a:xfrm>
              </p:grpSpPr>
              <p:sp>
                <p:nvSpPr>
                  <p:cNvPr id="11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855548" y="2810933"/>
                    <a:ext cx="637024" cy="3048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490546" y="2810933"/>
                    <a:ext cx="637024" cy="304800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5134012" y="2810933"/>
                    <a:ext cx="637024" cy="304800"/>
                  </a:xfrm>
                  <a:prstGeom prst="rect">
                    <a:avLst/>
                  </a:prstGeom>
                  <a:solidFill>
                    <a:srgbClr val="FFBCF7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5769012" y="2810933"/>
                    <a:ext cx="637024" cy="304800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2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6404010" y="2810933"/>
                    <a:ext cx="637024" cy="3048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12" name="Group 95"/>
                <p:cNvGrpSpPr/>
                <p:nvPr/>
              </p:nvGrpSpPr>
              <p:grpSpPr>
                <a:xfrm>
                  <a:off x="3855548" y="3115732"/>
                  <a:ext cx="1907020" cy="304800"/>
                  <a:chOff x="3864015" y="3158067"/>
                  <a:chExt cx="1907020" cy="304800"/>
                </a:xfrm>
              </p:grpSpPr>
              <p:sp>
                <p:nvSpPr>
                  <p:cNvPr id="11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864015" y="3158067"/>
                    <a:ext cx="637024" cy="304800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499012" y="3158067"/>
                    <a:ext cx="637024" cy="304800"/>
                  </a:xfrm>
                  <a:prstGeom prst="rect">
                    <a:avLst/>
                  </a:prstGeom>
                  <a:solidFill>
                    <a:srgbClr val="FFBCF7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1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5134011" y="3158067"/>
                    <a:ext cx="637024" cy="304800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</p:grpSp>
          </p:grpSp>
          <p:grpSp>
            <p:nvGrpSpPr>
              <p:cNvPr id="100" name="Group 99"/>
              <p:cNvGrpSpPr/>
              <p:nvPr/>
            </p:nvGrpSpPr>
            <p:grpSpPr>
              <a:xfrm>
                <a:off x="3811017" y="3412066"/>
                <a:ext cx="2800420" cy="609597"/>
                <a:chOff x="3844884" y="3843867"/>
                <a:chExt cx="2800420" cy="609597"/>
              </a:xfrm>
            </p:grpSpPr>
            <p:grpSp>
              <p:nvGrpSpPr>
                <p:cNvPr id="101" name="Group 97"/>
                <p:cNvGrpSpPr/>
                <p:nvPr/>
              </p:nvGrpSpPr>
              <p:grpSpPr>
                <a:xfrm>
                  <a:off x="3844885" y="3843867"/>
                  <a:ext cx="2800419" cy="304800"/>
                  <a:chOff x="3844885" y="3843867"/>
                  <a:chExt cx="2800419" cy="304800"/>
                </a:xfrm>
              </p:grpSpPr>
              <p:sp>
                <p:nvSpPr>
                  <p:cNvPr id="10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3844885" y="3843867"/>
                    <a:ext cx="565229" cy="3048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 dirty="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</a:p>
                </p:txBody>
              </p:sp>
              <p:sp>
                <p:nvSpPr>
                  <p:cNvPr id="107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403682" y="3843867"/>
                    <a:ext cx="565229" cy="304800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7</a:t>
                    </a:r>
                  </a:p>
                </p:txBody>
              </p:sp>
              <p:sp>
                <p:nvSpPr>
                  <p:cNvPr id="108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4962480" y="3843867"/>
                    <a:ext cx="565229" cy="304800"/>
                  </a:xfrm>
                  <a:prstGeom prst="rect">
                    <a:avLst/>
                  </a:prstGeom>
                  <a:solidFill>
                    <a:srgbClr val="FFBCF7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0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5521275" y="3843867"/>
                    <a:ext cx="565229" cy="304800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8</a:t>
                    </a:r>
                  </a:p>
                </p:txBody>
              </p:sp>
              <p:sp>
                <p:nvSpPr>
                  <p:cNvPr id="11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6080075" y="3843867"/>
                    <a:ext cx="565229" cy="3048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5</a:t>
                    </a:r>
                  </a:p>
                </p:txBody>
              </p:sp>
            </p:grpSp>
            <p:grpSp>
              <p:nvGrpSpPr>
                <p:cNvPr id="102" name="Group 98"/>
                <p:cNvGrpSpPr/>
                <p:nvPr/>
              </p:nvGrpSpPr>
              <p:grpSpPr>
                <a:xfrm>
                  <a:off x="3844884" y="4148664"/>
                  <a:ext cx="1691286" cy="304800"/>
                  <a:chOff x="3853351" y="4207933"/>
                  <a:chExt cx="1691286" cy="304800"/>
                </a:xfrm>
              </p:grpSpPr>
              <p:sp>
                <p:nvSpPr>
                  <p:cNvPr id="10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853351" y="4207933"/>
                    <a:ext cx="565229" cy="304800"/>
                  </a:xfrm>
                  <a:prstGeom prst="rect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3</a:t>
                    </a:r>
                  </a:p>
                </p:txBody>
              </p:sp>
              <p:sp>
                <p:nvSpPr>
                  <p:cNvPr id="104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20613" y="4207933"/>
                    <a:ext cx="565229" cy="304800"/>
                  </a:xfrm>
                  <a:prstGeom prst="rect">
                    <a:avLst/>
                  </a:prstGeom>
                  <a:solidFill>
                    <a:srgbClr val="FFBCF7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0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4979408" y="4207933"/>
                    <a:ext cx="565229" cy="304800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800">
                        <a:solidFill>
                          <a:srgbClr val="01020B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4</a:t>
                    </a:r>
                  </a:p>
                </p:txBody>
              </p:sp>
            </p:grpSp>
          </p:grpSp>
        </p:grpSp>
        <p:sp>
          <p:nvSpPr>
            <p:cNvPr id="94" name="Text Box 29"/>
            <p:cNvSpPr txBox="1">
              <a:spLocks noChangeArrowheads="1"/>
            </p:cNvSpPr>
            <p:nvPr/>
          </p:nvSpPr>
          <p:spPr bwMode="auto">
            <a:xfrm>
              <a:off x="7306208" y="2666998"/>
              <a:ext cx="7117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err="1" smtClean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ProdID</a:t>
              </a:r>
              <a:endParaRPr lang="en-US" sz="1600" b="1" dirty="0">
                <a:solidFill>
                  <a:srgbClr val="01020B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5" name="Text Box 30"/>
            <p:cNvSpPr txBox="1">
              <a:spLocks noChangeArrowheads="1"/>
            </p:cNvSpPr>
            <p:nvPr/>
          </p:nvSpPr>
          <p:spPr bwMode="auto">
            <a:xfrm>
              <a:off x="7306208" y="1921931"/>
              <a:ext cx="7625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Quarter</a:t>
              </a:r>
            </a:p>
          </p:txBody>
        </p:sp>
        <p:sp>
          <p:nvSpPr>
            <p:cNvPr id="96" name="Text Box 57"/>
            <p:cNvSpPr txBox="1">
              <a:spLocks noChangeArrowheads="1"/>
            </p:cNvSpPr>
            <p:nvPr/>
          </p:nvSpPr>
          <p:spPr bwMode="auto">
            <a:xfrm>
              <a:off x="7306208" y="3454398"/>
              <a:ext cx="5334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>
                  <a:solidFill>
                    <a:srgbClr val="01020B"/>
                  </a:solidFill>
                  <a:latin typeface="Arial" charset="0"/>
                  <a:ea typeface="Arial" charset="0"/>
                  <a:cs typeface="Arial" charset="0"/>
                </a:rPr>
                <a:t>Price</a:t>
              </a:r>
            </a:p>
          </p:txBody>
        </p:sp>
      </p:grpSp>
      <p:sp>
        <p:nvSpPr>
          <p:cNvPr id="131" name="Text Box 28"/>
          <p:cNvSpPr txBox="1">
            <a:spLocks noChangeArrowheads="1"/>
          </p:cNvSpPr>
          <p:nvPr/>
        </p:nvSpPr>
        <p:spPr bwMode="auto">
          <a:xfrm>
            <a:off x="4419600" y="1655235"/>
            <a:ext cx="2861733" cy="5476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PAX page layout </a:t>
            </a:r>
            <a:endParaRPr lang="en-US" sz="2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34" name="Text Box 6"/>
          <p:cNvSpPr txBox="1">
            <a:spLocks noChangeArrowheads="1"/>
          </p:cNvSpPr>
          <p:nvPr/>
        </p:nvSpPr>
        <p:spPr bwMode="auto">
          <a:xfrm>
            <a:off x="4384744" y="498104"/>
            <a:ext cx="4414872" cy="73866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latin typeface="+mj-lt"/>
              </a:rPr>
              <a:t>“Weaving Relations for Cache Performance” </a:t>
            </a:r>
            <a:r>
              <a:rPr lang="en-US" sz="1400" dirty="0" err="1" smtClean="0">
                <a:solidFill>
                  <a:srgbClr val="FFFF00"/>
                </a:solidFill>
                <a:latin typeface="+mj-lt"/>
              </a:rPr>
              <a:t>Ailamaki</a:t>
            </a:r>
            <a:r>
              <a:rPr lang="en-US" sz="1400" dirty="0" smtClean="0">
                <a:solidFill>
                  <a:srgbClr val="FFFF00"/>
                </a:solidFill>
                <a:latin typeface="+mj-lt"/>
              </a:rPr>
              <a:t>, DeWitt</a:t>
            </a:r>
            <a:r>
              <a:rPr lang="en-US" sz="1400" dirty="0">
                <a:solidFill>
                  <a:srgbClr val="FFFF00"/>
                </a:solidFill>
                <a:latin typeface="+mj-lt"/>
              </a:rPr>
              <a:t>, </a:t>
            </a:r>
            <a:r>
              <a:rPr lang="en-US" sz="1400" dirty="0" smtClean="0">
                <a:solidFill>
                  <a:srgbClr val="FFFF00"/>
                </a:solidFill>
                <a:latin typeface="+mj-lt"/>
              </a:rPr>
              <a:t>Hill, and Wood, VLDB Conference, 2001</a:t>
            </a:r>
            <a:endParaRPr lang="en-US" sz="1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89" y="214684"/>
            <a:ext cx="7772400" cy="928315"/>
          </a:xfrm>
        </p:spPr>
        <p:txBody>
          <a:bodyPr/>
          <a:lstStyle/>
          <a:p>
            <a:r>
              <a:rPr lang="en-US" dirty="0" smtClean="0"/>
              <a:t>Key Points to Remember for the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883" y="1391478"/>
            <a:ext cx="8018590" cy="48264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 first glance the hardware folks would appear to be our friends</a:t>
            </a:r>
          </a:p>
          <a:p>
            <a:pPr lvl="1"/>
            <a:r>
              <a:rPr lang="en-US" dirty="0" smtClean="0"/>
              <a:t>1,000X faster processors</a:t>
            </a:r>
          </a:p>
          <a:p>
            <a:pPr lvl="1"/>
            <a:r>
              <a:rPr lang="en-US" dirty="0" smtClean="0"/>
              <a:t>1,000X bigger memories</a:t>
            </a:r>
          </a:p>
          <a:p>
            <a:pPr lvl="1"/>
            <a:r>
              <a:rPr lang="en-US" dirty="0" smtClean="0"/>
              <a:t>10,000X bigger disks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Huge, inexpensive disks have enabled us to cost-effectively store vast quantities of data</a:t>
            </a:r>
          </a:p>
          <a:p>
            <a:endParaRPr lang="en-US" dirty="0" smtClean="0"/>
          </a:p>
          <a:p>
            <a:r>
              <a:rPr lang="en-US" dirty="0" smtClean="0"/>
              <a:t>On the other hand </a:t>
            </a:r>
            <a:r>
              <a:rPr lang="en-US" b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a</a:t>
            </a:r>
          </a:p>
          <a:p>
            <a:pPr lvl="1"/>
            <a:r>
              <a:rPr lang="en-US" dirty="0" smtClean="0"/>
              <a:t>10X improvement in random disk accesses</a:t>
            </a:r>
          </a:p>
          <a:p>
            <a:pPr lvl="1"/>
            <a:r>
              <a:rPr lang="en-US" dirty="0" smtClean="0"/>
              <a:t>65X improvement in disk transfer rates</a:t>
            </a:r>
          </a:p>
          <a:p>
            <a:endParaRPr lang="en-US" dirty="0" smtClean="0"/>
          </a:p>
          <a:p>
            <a:r>
              <a:rPr lang="en-US" dirty="0" smtClean="0"/>
              <a:t>DBMS performance on a modern CPU is very sensitive to memory stalls caused by L2 data cache misses</a:t>
            </a:r>
          </a:p>
          <a:p>
            <a:endParaRPr lang="en-US" dirty="0" smtClean="0"/>
          </a:p>
          <a:p>
            <a:r>
              <a:rPr lang="en-US" dirty="0" smtClean="0"/>
              <a:t>This has made querying all that data with reasonable response times really, really hard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49" y="389614"/>
            <a:ext cx="7772400" cy="787178"/>
          </a:xfrm>
        </p:spPr>
        <p:txBody>
          <a:bodyPr/>
          <a:lstStyle/>
          <a:p>
            <a:r>
              <a:rPr lang="en-US" dirty="0" smtClean="0"/>
              <a:t>Key Points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43" y="1608117"/>
            <a:ext cx="8010431" cy="4649560"/>
          </a:xfrm>
        </p:spPr>
        <p:txBody>
          <a:bodyPr>
            <a:normAutofit/>
          </a:bodyPr>
          <a:lstStyle/>
          <a:p>
            <a:r>
              <a:rPr lang="en-US" dirty="0" smtClean="0"/>
              <a:t>Two pronged solution for “read” intensive data warehousing workloads</a:t>
            </a:r>
          </a:p>
          <a:p>
            <a:pPr lvl="1"/>
            <a:r>
              <a:rPr lang="en-US" dirty="0" smtClean="0"/>
              <a:t>Parallel database technology to achieve scale out</a:t>
            </a:r>
          </a:p>
          <a:p>
            <a:pPr lvl="1"/>
            <a:r>
              <a:rPr lang="en-US" dirty="0" smtClean="0"/>
              <a:t>Column stores as a “new” storage and processing paradigm</a:t>
            </a:r>
          </a:p>
          <a:p>
            <a:endParaRPr lang="en-US" dirty="0" smtClean="0"/>
          </a:p>
          <a:p>
            <a:r>
              <a:rPr lang="en-US" dirty="0" smtClean="0"/>
              <a:t>Column stores: </a:t>
            </a:r>
          </a:p>
          <a:p>
            <a:pPr lvl="1"/>
            <a:r>
              <a:rPr lang="en-US" dirty="0" smtClean="0"/>
              <a:t>Minimize the transfer of unnecessary data from disk</a:t>
            </a:r>
          </a:p>
          <a:p>
            <a:pPr lvl="1"/>
            <a:r>
              <a:rPr lang="en-US" dirty="0" smtClean="0"/>
              <a:t>Facilitate the application of aggressive compression techniques</a:t>
            </a:r>
          </a:p>
          <a:p>
            <a:pPr lvl="2"/>
            <a:r>
              <a:rPr lang="en-US" dirty="0" smtClean="0">
                <a:solidFill>
                  <a:srgbClr val="01020B"/>
                </a:solidFill>
              </a:rPr>
              <a:t>In effect,  trading CPU cycles for I/O cycles</a:t>
            </a:r>
          </a:p>
          <a:p>
            <a:pPr lvl="1"/>
            <a:r>
              <a:rPr lang="en-US" dirty="0" smtClean="0"/>
              <a:t>Minimize memory stalls by reducing L1 and L2 data cache stalls</a:t>
            </a:r>
            <a:r>
              <a:rPr lang="en-US" dirty="0" smtClean="0">
                <a:solidFill>
                  <a:srgbClr val="01020B"/>
                </a:solidFill>
              </a:rPr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32237"/>
          </a:xfrm>
        </p:spPr>
        <p:txBody>
          <a:bodyPr/>
          <a:lstStyle/>
          <a:p>
            <a:r>
              <a:rPr lang="en-US" dirty="0" smtClean="0"/>
              <a:t>Key Points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81" y="1494845"/>
            <a:ext cx="8024485" cy="4389488"/>
          </a:xfrm>
        </p:spPr>
        <p:txBody>
          <a:bodyPr/>
          <a:lstStyle/>
          <a:p>
            <a:r>
              <a:rPr lang="en-US" dirty="0" smtClean="0"/>
              <a:t>But, column stores are:</a:t>
            </a:r>
          </a:p>
          <a:p>
            <a:pPr lvl="1"/>
            <a:r>
              <a:rPr lang="en-US" dirty="0" smtClean="0"/>
              <a:t>Not at all suitable for OLTP applications or for applications with significant update activity</a:t>
            </a:r>
          </a:p>
          <a:p>
            <a:pPr lvl="1"/>
            <a:r>
              <a:rPr lang="en-US" dirty="0" smtClean="0"/>
              <a:t>Actually slower than row stores for queries that access more than about 50% of the columns of a table which is why storage layouts like PAX are starting to gain traction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Hardware trends and application demands are forcing DB systems to evolve through specialization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4" y="321128"/>
            <a:ext cx="8534401" cy="1143000"/>
          </a:xfrm>
        </p:spPr>
        <p:txBody>
          <a:bodyPr/>
          <a:lstStyle/>
          <a:p>
            <a:r>
              <a:rPr lang="en-US" dirty="0" smtClean="0"/>
              <a:t>What are Microsoft’s Column Store Plans?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can tell you is that we will be shipping </a:t>
            </a:r>
            <a:r>
              <a:rPr lang="en-US" dirty="0" err="1" smtClean="0"/>
              <a:t>VertiPaq</a:t>
            </a:r>
            <a:r>
              <a:rPr lang="en-US" dirty="0" smtClean="0"/>
              <a:t>, an in-memory column store as part of SQL Server 10.5</a:t>
            </a:r>
          </a:p>
          <a:p>
            <a:r>
              <a:rPr lang="en-US" dirty="0" smtClean="0"/>
              <a:t>What I can’t tell you is what we might be doing for SQL Server 11</a:t>
            </a:r>
          </a:p>
          <a:p>
            <a:r>
              <a:rPr lang="en-US" dirty="0" smtClean="0"/>
              <a:t>But, did you pay attention for the last hour or were you updating your </a:t>
            </a:r>
            <a:r>
              <a:rPr lang="en-US" dirty="0" err="1" smtClean="0"/>
              <a:t>Facebook</a:t>
            </a:r>
            <a:r>
              <a:rPr lang="en-US" dirty="0" smtClean="0"/>
              <a:t> page?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thanks to:</a:t>
            </a:r>
            <a:r>
              <a:rPr lang="en-US" dirty="0"/>
              <a:t>	</a:t>
            </a:r>
          </a:p>
        </p:txBody>
      </p:sp>
      <p:sp>
        <p:nvSpPr>
          <p:cNvPr id="246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/>
              <a:t>IL-Sung Lee (Microsoft),  Rimma Nehme (Microsoft),  Sam Madden (MIT),  Daniel </a:t>
            </a:r>
            <a:r>
              <a:rPr lang="en-US" dirty="0" err="1" smtClean="0"/>
              <a:t>Abadi</a:t>
            </a:r>
            <a:r>
              <a:rPr lang="en-US" dirty="0" smtClean="0"/>
              <a:t> (Yale), </a:t>
            </a:r>
            <a:r>
              <a:rPr lang="en-US" dirty="0" err="1" smtClean="0"/>
              <a:t>Natassa</a:t>
            </a:r>
            <a:r>
              <a:rPr lang="en-US" dirty="0" smtClean="0"/>
              <a:t> </a:t>
            </a:r>
            <a:r>
              <a:rPr lang="en-US" dirty="0" err="1" smtClean="0"/>
              <a:t>Ailamaki</a:t>
            </a:r>
            <a:r>
              <a:rPr lang="en-US" dirty="0" smtClean="0"/>
              <a:t> (EPFL - Switzerland) for their many useful suggestions and their help in debugging these slides</a:t>
            </a:r>
          </a:p>
          <a:p>
            <a:pPr>
              <a:buFont typeface="Wingdings" charset="2"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Daniel and </a:t>
            </a:r>
            <a:r>
              <a:rPr lang="en-US" dirty="0" err="1" smtClean="0"/>
              <a:t>Natassa</a:t>
            </a:r>
            <a:r>
              <a:rPr lang="en-US" dirty="0" smtClean="0"/>
              <a:t> for letting me “borrow” a few slides from some of their talks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Daniel </a:t>
            </a:r>
            <a:r>
              <a:rPr lang="en-US" dirty="0" err="1" smtClean="0"/>
              <a:t>Abadi</a:t>
            </a:r>
            <a:r>
              <a:rPr lang="en-US" dirty="0" smtClean="0"/>
              <a:t> writes a great db technology blog.  Bing him!!!</a:t>
            </a:r>
          </a:p>
          <a:p>
            <a:pPr>
              <a:buFont typeface="Wingdings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…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Thanks for inviting me to give a talk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1800"/>
            <a:ext cx="7772400" cy="4114800"/>
          </a:xfrm>
        </p:spPr>
        <p:txBody>
          <a:bodyPr/>
          <a:lstStyle/>
          <a:p>
            <a:r>
              <a:rPr lang="en-US" dirty="0" smtClean="0"/>
              <a:t>This is an academic talk</a:t>
            </a:r>
          </a:p>
          <a:p>
            <a:r>
              <a:rPr lang="en-US" dirty="0" smtClean="0"/>
              <a:t>I am </a:t>
            </a:r>
            <a:r>
              <a:rPr lang="en-US" b="1" dirty="0" smtClean="0"/>
              <a:t>NOT</a:t>
            </a:r>
            <a:r>
              <a:rPr lang="en-US" dirty="0" smtClean="0"/>
              <a:t> announcing any products</a:t>
            </a:r>
          </a:p>
          <a:p>
            <a:r>
              <a:rPr lang="en-US" dirty="0" smtClean="0"/>
              <a:t>I am </a:t>
            </a:r>
            <a:r>
              <a:rPr lang="en-US" b="1" dirty="0" smtClean="0"/>
              <a:t>NOT</a:t>
            </a:r>
            <a:r>
              <a:rPr lang="en-US" dirty="0" smtClean="0"/>
              <a:t> indicating any possible product directions for Microsoft</a:t>
            </a:r>
          </a:p>
          <a:p>
            <a:r>
              <a:rPr lang="en-US" dirty="0" smtClean="0"/>
              <a:t>I am </a:t>
            </a:r>
            <a:r>
              <a:rPr lang="en-US" b="1" dirty="0" smtClean="0"/>
              <a:t>NOT</a:t>
            </a:r>
            <a:r>
              <a:rPr lang="en-US" dirty="0" smtClean="0"/>
              <a:t> announcing any products</a:t>
            </a:r>
          </a:p>
          <a:p>
            <a:r>
              <a:rPr lang="en-US" dirty="0" smtClean="0"/>
              <a:t>I am </a:t>
            </a:r>
            <a:r>
              <a:rPr lang="en-US" b="1" dirty="0" smtClean="0"/>
              <a:t>NOT</a:t>
            </a:r>
            <a:r>
              <a:rPr lang="en-US" dirty="0" smtClean="0"/>
              <a:t> indicating any possible product directions for Microsoft</a:t>
            </a:r>
          </a:p>
          <a:p>
            <a:r>
              <a:rPr lang="en-US" dirty="0" smtClean="0"/>
              <a:t>It is, however, good for you to know this material</a:t>
            </a:r>
          </a:p>
          <a:p>
            <a:r>
              <a:rPr lang="en-US" dirty="0" smtClean="0"/>
              <a:t>This is an academic talk,  so …..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274"/>
            <a:ext cx="8890000" cy="1143000"/>
          </a:xfrm>
        </p:spPr>
        <p:txBody>
          <a:bodyPr/>
          <a:lstStyle/>
          <a:p>
            <a:r>
              <a:rPr lang="en-US" dirty="0" smtClean="0"/>
              <a:t>  … to keep my boss happy: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63700"/>
            <a:ext cx="7772400" cy="4114800"/>
          </a:xfrm>
        </p:spPr>
        <p:txBody>
          <a:bodyPr/>
          <a:lstStyle/>
          <a:p>
            <a:r>
              <a:rPr lang="en-US" dirty="0" smtClean="0"/>
              <a:t>For the remainder of this talk I am switching to my “other” title: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395663" y="2725682"/>
            <a:ext cx="6352673" cy="3831095"/>
            <a:chOff x="1395663" y="2725682"/>
            <a:chExt cx="6352673" cy="3831095"/>
          </a:xfrm>
        </p:grpSpPr>
        <p:grpSp>
          <p:nvGrpSpPr>
            <p:cNvPr id="9" name="Group 8"/>
            <p:cNvGrpSpPr/>
            <p:nvPr/>
          </p:nvGrpSpPr>
          <p:grpSpPr>
            <a:xfrm>
              <a:off x="1395663" y="2725682"/>
              <a:ext cx="6352673" cy="3831095"/>
              <a:chOff x="1395663" y="2725682"/>
              <a:chExt cx="6352673" cy="3831095"/>
            </a:xfrm>
          </p:grpSpPr>
          <p:pic>
            <p:nvPicPr>
              <p:cNvPr id="7" name="Picture 6" descr="Teacher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95663" y="2725682"/>
                <a:ext cx="6352673" cy="3831095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8" name="Rectangle 7"/>
              <p:cNvSpPr/>
              <p:nvPr/>
            </p:nvSpPr>
            <p:spPr>
              <a:xfrm>
                <a:off x="3721773" y="2940404"/>
                <a:ext cx="3834064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buNone/>
                </a:pPr>
                <a:r>
                  <a:rPr lang="en-US" sz="2000" dirty="0" smtClean="0">
                    <a:solidFill>
                      <a:schemeClr val="tx2"/>
                    </a:solidFill>
                    <a:latin typeface="+mj-lt"/>
                  </a:rPr>
                  <a:t>David J. DeWitt</a:t>
                </a:r>
                <a:br>
                  <a:rPr lang="en-US" sz="2000" dirty="0" smtClean="0">
                    <a:solidFill>
                      <a:schemeClr val="tx2"/>
                    </a:solidFill>
                    <a:latin typeface="+mj-lt"/>
                  </a:rPr>
                </a:br>
                <a:r>
                  <a:rPr lang="en-US" sz="2000" b="0" dirty="0" smtClean="0">
                    <a:solidFill>
                      <a:schemeClr val="tx2"/>
                    </a:solidFill>
                    <a:latin typeface="+mj-lt"/>
                  </a:rPr>
                  <a:t>Emeritus Professor</a:t>
                </a:r>
                <a:br>
                  <a:rPr lang="en-US" sz="2000" b="0" dirty="0" smtClean="0">
                    <a:solidFill>
                      <a:schemeClr val="tx2"/>
                    </a:solidFill>
                    <a:latin typeface="+mj-lt"/>
                  </a:rPr>
                </a:br>
                <a:r>
                  <a:rPr lang="en-US" sz="2000" b="0" dirty="0" smtClean="0">
                    <a:solidFill>
                      <a:schemeClr val="tx2"/>
                    </a:solidFill>
                    <a:latin typeface="+mj-lt"/>
                  </a:rPr>
                  <a:t>Computer Sciences Department</a:t>
                </a:r>
                <a:br>
                  <a:rPr lang="en-US" sz="2000" b="0" dirty="0" smtClean="0">
                    <a:solidFill>
                      <a:schemeClr val="tx2"/>
                    </a:solidFill>
                    <a:latin typeface="+mj-lt"/>
                  </a:rPr>
                </a:br>
                <a:r>
                  <a:rPr lang="en-US" sz="2000" b="0" dirty="0" smtClean="0">
                    <a:solidFill>
                      <a:schemeClr val="tx2"/>
                    </a:solidFill>
                    <a:latin typeface="+mj-lt"/>
                  </a:rPr>
                  <a:t>University of Wisconsin</a:t>
                </a:r>
              </a:p>
              <a:p>
                <a:pPr>
                  <a:buNone/>
                </a:pPr>
                <a:endParaRPr lang="en-US" sz="2000" b="0" dirty="0" smtClean="0">
                  <a:latin typeface="+mj-lt"/>
                </a:endParaRPr>
              </a:p>
            </p:txBody>
          </p:sp>
        </p:grpSp>
        <p:pic>
          <p:nvPicPr>
            <p:cNvPr id="498690" name="Picture 2" descr="http://www.microsoft.com/presspass/images/exec/tf/dewitt_bio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6877" y="4435475"/>
              <a:ext cx="1476375" cy="175260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Talk Outline	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974677" y="1741226"/>
            <a:ext cx="7772400" cy="453674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Look at 30 years of technology trends in CPUs, memories, and disks</a:t>
            </a:r>
          </a:p>
          <a:p>
            <a:r>
              <a:rPr lang="en-US" dirty="0" smtClean="0">
                <a:solidFill>
                  <a:srgbClr val="01020B"/>
                </a:solidFill>
                <a:latin typeface="Arial" charset="0"/>
              </a:rPr>
              <a:t>Explain how these trends have impacted database system performance for OLTP and decision support workloads</a:t>
            </a:r>
          </a:p>
          <a:p>
            <a:r>
              <a:rPr lang="en-US" dirty="0" smtClean="0">
                <a:solidFill>
                  <a:srgbClr val="01020B"/>
                </a:solidFill>
                <a:latin typeface="Arial" charset="0"/>
              </a:rPr>
              <a:t>Why these trends are forcing DBMS to evolve </a:t>
            </a:r>
          </a:p>
          <a:p>
            <a:r>
              <a:rPr lang="en-US" dirty="0" smtClean="0">
                <a:latin typeface="Arial" charset="0"/>
              </a:rPr>
              <a:t>Some technical solutions</a:t>
            </a:r>
          </a:p>
          <a:p>
            <a:r>
              <a:rPr lang="en-US" dirty="0" smtClean="0">
                <a:latin typeface="Arial" charset="0"/>
              </a:rPr>
              <a:t>Summary and 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84"/>
          <p:cNvGrpSpPr/>
          <p:nvPr/>
        </p:nvGrpSpPr>
        <p:grpSpPr>
          <a:xfrm>
            <a:off x="7332406" y="0"/>
            <a:ext cx="1811594" cy="1774723"/>
            <a:chOff x="2362200" y="1219200"/>
            <a:chExt cx="4419600" cy="4419600"/>
          </a:xfrm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</p:grpSpPr>
        <p:sp>
          <p:nvSpPr>
            <p:cNvPr id="6" name="Donut 5"/>
            <p:cNvSpPr/>
            <p:nvPr/>
          </p:nvSpPr>
          <p:spPr>
            <a:xfrm>
              <a:off x="4192524" y="3049524"/>
              <a:ext cx="758952" cy="758952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Donut 6"/>
            <p:cNvSpPr/>
            <p:nvPr/>
          </p:nvSpPr>
          <p:spPr>
            <a:xfrm>
              <a:off x="2665476" y="1522476"/>
              <a:ext cx="3813048" cy="3813048"/>
            </a:xfrm>
            <a:prstGeom prst="donut">
              <a:avLst>
                <a:gd name="adj" fmla="val 9009"/>
              </a:avLst>
            </a:prstGeom>
            <a:solidFill>
              <a:schemeClr val="accent3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8" name="Group 60"/>
            <p:cNvGrpSpPr/>
            <p:nvPr/>
          </p:nvGrpSpPr>
          <p:grpSpPr>
            <a:xfrm>
              <a:off x="3125724" y="1982724"/>
              <a:ext cx="2892552" cy="2892552"/>
              <a:chOff x="3125724" y="1981200"/>
              <a:chExt cx="2892552" cy="2892552"/>
            </a:xfrm>
          </p:grpSpPr>
          <p:grpSp>
            <p:nvGrpSpPr>
              <p:cNvPr id="22" name="Group 56"/>
              <p:cNvGrpSpPr/>
              <p:nvPr/>
            </p:nvGrpSpPr>
            <p:grpSpPr>
              <a:xfrm>
                <a:off x="4381500" y="1981200"/>
                <a:ext cx="381000" cy="2892552"/>
                <a:chOff x="4381500" y="1981200"/>
                <a:chExt cx="381000" cy="2892552"/>
              </a:xfrm>
            </p:grpSpPr>
            <p:sp>
              <p:nvSpPr>
                <p:cNvPr id="26" name="Isosceles Triangle 25"/>
                <p:cNvSpPr/>
                <p:nvPr/>
              </p:nvSpPr>
              <p:spPr>
                <a:xfrm>
                  <a:off x="4381500" y="1981200"/>
                  <a:ext cx="381000" cy="98755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Isosceles Triangle 26"/>
                <p:cNvSpPr/>
                <p:nvPr/>
              </p:nvSpPr>
              <p:spPr>
                <a:xfrm flipV="1">
                  <a:off x="4381500" y="3886200"/>
                  <a:ext cx="381000" cy="98755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3" name="Group 57"/>
              <p:cNvGrpSpPr/>
              <p:nvPr/>
            </p:nvGrpSpPr>
            <p:grpSpPr>
              <a:xfrm rot="5400000">
                <a:off x="4381500" y="1982724"/>
                <a:ext cx="381000" cy="2892552"/>
                <a:chOff x="4381500" y="1981200"/>
                <a:chExt cx="381000" cy="2892552"/>
              </a:xfrm>
            </p:grpSpPr>
            <p:sp>
              <p:nvSpPr>
                <p:cNvPr id="24" name="Isosceles Triangle 23"/>
                <p:cNvSpPr/>
                <p:nvPr/>
              </p:nvSpPr>
              <p:spPr>
                <a:xfrm>
                  <a:off x="4381500" y="1981200"/>
                  <a:ext cx="381000" cy="98755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Isosceles Triangle 24"/>
                <p:cNvSpPr/>
                <p:nvPr/>
              </p:nvSpPr>
              <p:spPr>
                <a:xfrm flipV="1">
                  <a:off x="4381500" y="3886200"/>
                  <a:ext cx="381000" cy="98755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9" name="Group 61"/>
            <p:cNvGrpSpPr/>
            <p:nvPr/>
          </p:nvGrpSpPr>
          <p:grpSpPr>
            <a:xfrm rot="2700000">
              <a:off x="3125724" y="1982724"/>
              <a:ext cx="2892552" cy="2892552"/>
              <a:chOff x="3125724" y="1981200"/>
              <a:chExt cx="2892552" cy="2892552"/>
            </a:xfrm>
          </p:grpSpPr>
          <p:grpSp>
            <p:nvGrpSpPr>
              <p:cNvPr id="16" name="Group 62"/>
              <p:cNvGrpSpPr/>
              <p:nvPr/>
            </p:nvGrpSpPr>
            <p:grpSpPr>
              <a:xfrm>
                <a:off x="4381500" y="1981200"/>
                <a:ext cx="381000" cy="2892552"/>
                <a:chOff x="4381500" y="1981200"/>
                <a:chExt cx="381000" cy="2892552"/>
              </a:xfrm>
            </p:grpSpPr>
            <p:sp>
              <p:nvSpPr>
                <p:cNvPr id="20" name="Isosceles Triangle 19"/>
                <p:cNvSpPr/>
                <p:nvPr/>
              </p:nvSpPr>
              <p:spPr>
                <a:xfrm>
                  <a:off x="4381500" y="1981200"/>
                  <a:ext cx="381000" cy="98755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Isosceles Triangle 20"/>
                <p:cNvSpPr/>
                <p:nvPr/>
              </p:nvSpPr>
              <p:spPr>
                <a:xfrm flipV="1">
                  <a:off x="4381500" y="3886200"/>
                  <a:ext cx="381000" cy="98755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7" name="Group 63"/>
              <p:cNvGrpSpPr/>
              <p:nvPr/>
            </p:nvGrpSpPr>
            <p:grpSpPr>
              <a:xfrm rot="5400000">
                <a:off x="4381500" y="1982724"/>
                <a:ext cx="381000" cy="2892552"/>
                <a:chOff x="4381500" y="1981200"/>
                <a:chExt cx="381000" cy="2892552"/>
              </a:xfrm>
            </p:grpSpPr>
            <p:sp>
              <p:nvSpPr>
                <p:cNvPr id="18" name="Isosceles Triangle 17"/>
                <p:cNvSpPr/>
                <p:nvPr/>
              </p:nvSpPr>
              <p:spPr>
                <a:xfrm>
                  <a:off x="4381500" y="1981200"/>
                  <a:ext cx="381000" cy="98755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Isosceles Triangle 18"/>
                <p:cNvSpPr/>
                <p:nvPr/>
              </p:nvSpPr>
              <p:spPr>
                <a:xfrm flipV="1">
                  <a:off x="4381500" y="3886200"/>
                  <a:ext cx="381000" cy="987552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0" name="Group 70"/>
            <p:cNvGrpSpPr/>
            <p:nvPr/>
          </p:nvGrpSpPr>
          <p:grpSpPr>
            <a:xfrm>
              <a:off x="4419600" y="1219200"/>
              <a:ext cx="304800" cy="4419600"/>
              <a:chOff x="4419600" y="1219200"/>
              <a:chExt cx="304800" cy="4419600"/>
            </a:xfrm>
          </p:grpSpPr>
          <p:sp>
            <p:nvSpPr>
              <p:cNvPr id="14" name="Isosceles Triangle 13"/>
              <p:cNvSpPr/>
              <p:nvPr/>
            </p:nvSpPr>
            <p:spPr>
              <a:xfrm>
                <a:off x="4419600" y="1219200"/>
                <a:ext cx="304800" cy="228600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flipV="1">
                <a:off x="4419600" y="5410200"/>
                <a:ext cx="304800" cy="228600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Group 71"/>
            <p:cNvGrpSpPr/>
            <p:nvPr/>
          </p:nvGrpSpPr>
          <p:grpSpPr>
            <a:xfrm rot="5400000">
              <a:off x="4419600" y="1219200"/>
              <a:ext cx="304800" cy="4419600"/>
              <a:chOff x="4419600" y="1219200"/>
              <a:chExt cx="304800" cy="4419600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4419600" y="1219200"/>
                <a:ext cx="304800" cy="228600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flipV="1">
                <a:off x="4419600" y="5410200"/>
                <a:ext cx="304800" cy="228600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8898"/>
            <a:ext cx="7772400" cy="879944"/>
          </a:xfrm>
        </p:spPr>
        <p:txBody>
          <a:bodyPr/>
          <a:lstStyle/>
          <a:p>
            <a:r>
              <a:rPr lang="en-US" dirty="0" smtClean="0"/>
              <a:t>Time travel back to 1980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6" y="1447137"/>
            <a:ext cx="5536832" cy="4572663"/>
          </a:xfrm>
        </p:spPr>
        <p:txBody>
          <a:bodyPr>
            <a:normAutofit/>
          </a:bodyPr>
          <a:lstStyle/>
          <a:p>
            <a:r>
              <a:rPr lang="en-US" dirty="0" smtClean="0"/>
              <a:t>Dominate hardware platform was the Digital VAX 11/780</a:t>
            </a:r>
          </a:p>
          <a:p>
            <a:pPr lvl="1"/>
            <a:r>
              <a:rPr lang="en-US" dirty="0" smtClean="0"/>
              <a:t>1 MIPS CPU w. 1KB of cache memory</a:t>
            </a:r>
          </a:p>
          <a:p>
            <a:pPr lvl="1"/>
            <a:r>
              <a:rPr lang="en-US" dirty="0" smtClean="0"/>
              <a:t>8 MB memory (maximum)</a:t>
            </a:r>
          </a:p>
          <a:p>
            <a:pPr lvl="1"/>
            <a:r>
              <a:rPr lang="en-US" dirty="0" smtClean="0"/>
              <a:t>80 MB disk drives </a:t>
            </a:r>
            <a:r>
              <a:rPr lang="en-US" dirty="0" err="1" smtClean="0"/>
              <a:t>w</a:t>
            </a:r>
            <a:r>
              <a:rPr lang="en-US" dirty="0" smtClean="0"/>
              <a:t>. 1 MB/second transfer rate</a:t>
            </a:r>
          </a:p>
          <a:p>
            <a:pPr lvl="1"/>
            <a:r>
              <a:rPr lang="en-US" dirty="0" smtClean="0"/>
              <a:t>$250K purchase price!</a:t>
            </a:r>
          </a:p>
          <a:p>
            <a:r>
              <a:rPr lang="en-US" dirty="0" smtClean="0"/>
              <a:t>INGRES &amp; Oracle were the dominant vendors</a:t>
            </a:r>
          </a:p>
          <a:p>
            <a:r>
              <a:rPr lang="en-US" dirty="0" smtClean="0"/>
              <a:t>Same basic DBMS architecture as is in use today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CB10-97A4-405D-8E23-559299D9D189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6274858" y="2569106"/>
            <a:ext cx="2225675" cy="3076683"/>
            <a:chOff x="974" y="1885"/>
            <a:chExt cx="1105" cy="1371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974" y="1885"/>
              <a:ext cx="1105" cy="1371"/>
              <a:chOff x="864" y="342"/>
              <a:chExt cx="1105" cy="1371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864" y="342"/>
                <a:ext cx="1105" cy="930"/>
              </a:xfrm>
              <a:prstGeom prst="rect">
                <a:avLst/>
              </a:prstGeom>
              <a:solidFill>
                <a:srgbClr val="00FFFF"/>
              </a:solidFill>
              <a:ln w="12700" cap="sq">
                <a:miter lim="800000"/>
                <a:headEnd type="none" w="sm" len="sm"/>
                <a:tailEnd type="none" w="sm" len="sm"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</p:spPr>
            <p:txBody>
              <a:bodyPr wrap="none" anchor="ctr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864" y="864"/>
                <a:ext cx="1079" cy="849"/>
                <a:chOff x="864" y="864"/>
                <a:chExt cx="1079" cy="849"/>
              </a:xfrm>
            </p:grpSpPr>
            <p:grpSp>
              <p:nvGrpSpPr>
                <p:cNvPr id="12" name="Group 11"/>
                <p:cNvGrpSpPr>
                  <a:grpSpLocks/>
                </p:cNvGrpSpPr>
                <p:nvPr/>
              </p:nvGrpSpPr>
              <p:grpSpPr bwMode="auto">
                <a:xfrm>
                  <a:off x="864" y="1248"/>
                  <a:ext cx="1079" cy="465"/>
                  <a:chOff x="2790" y="762"/>
                  <a:chExt cx="1079" cy="465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790" y="819"/>
                    <a:ext cx="509" cy="408"/>
                    <a:chOff x="3724" y="1598"/>
                    <a:chExt cx="1960" cy="1043"/>
                  </a:xfrm>
                </p:grpSpPr>
                <p:sp>
                  <p:nvSpPr>
                    <p:cNvPr id="49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2139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2047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955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861"/>
                      <a:ext cx="1960" cy="505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772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680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598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044" y="76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2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76" y="819"/>
                    <a:ext cx="509" cy="408"/>
                    <a:chOff x="3724" y="1598"/>
                    <a:chExt cx="1960" cy="1043"/>
                  </a:xfrm>
                </p:grpSpPr>
                <p:sp>
                  <p:nvSpPr>
                    <p:cNvPr id="42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2139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2047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" name="Oval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955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861"/>
                      <a:ext cx="1960" cy="505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772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Oval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680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598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230" y="76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4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168" y="819"/>
                    <a:ext cx="509" cy="408"/>
                    <a:chOff x="3724" y="1598"/>
                    <a:chExt cx="1960" cy="1043"/>
                  </a:xfrm>
                </p:grpSpPr>
                <p:sp>
                  <p:nvSpPr>
                    <p:cNvPr id="35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2139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2047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955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861"/>
                      <a:ext cx="1960" cy="505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772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680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598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3422" y="76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3360" y="819"/>
                    <a:ext cx="509" cy="408"/>
                    <a:chOff x="3724" y="1598"/>
                    <a:chExt cx="1960" cy="1043"/>
                  </a:xfrm>
                </p:grpSpPr>
                <p:sp>
                  <p:nvSpPr>
                    <p:cNvPr id="28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2139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2047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955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861"/>
                      <a:ext cx="1960" cy="505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772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680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24" y="1598"/>
                      <a:ext cx="1960" cy="502"/>
                    </a:xfrm>
                    <a:prstGeom prst="ellipse">
                      <a:avLst/>
                    </a:prstGeom>
                    <a:solidFill>
                      <a:srgbClr val="AD6900"/>
                    </a:solidFill>
                    <a:ln w="50800">
                      <a:solidFill>
                        <a:srgbClr val="E8980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3614" y="76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" name="Rectangle 45"/>
                <p:cNvSpPr>
                  <a:spLocks noChangeArrowheads="1"/>
                </p:cNvSpPr>
                <p:nvPr/>
              </p:nvSpPr>
              <p:spPr bwMode="auto">
                <a:xfrm>
                  <a:off x="960" y="864"/>
                  <a:ext cx="912" cy="38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dirty="0">
                    <a:latin typeface="Times New Roman" charset="0"/>
                  </a:endParaRPr>
                </a:p>
              </p:txBody>
            </p:sp>
            <p:sp>
              <p:nvSpPr>
                <p:cNvPr id="14" name="Line 46"/>
                <p:cNvSpPr>
                  <a:spLocks noChangeShapeType="1"/>
                </p:cNvSpPr>
                <p:nvPr/>
              </p:nvSpPr>
              <p:spPr bwMode="auto">
                <a:xfrm>
                  <a:off x="144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Line 47"/>
                <p:cNvSpPr>
                  <a:spLocks noChangeShapeType="1"/>
                </p:cNvSpPr>
                <p:nvPr/>
              </p:nvSpPr>
              <p:spPr bwMode="auto">
                <a:xfrm>
                  <a:off x="168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Line 48"/>
                <p:cNvSpPr>
                  <a:spLocks noChangeShapeType="1"/>
                </p:cNvSpPr>
                <p:nvPr/>
              </p:nvSpPr>
              <p:spPr bwMode="auto">
                <a:xfrm>
                  <a:off x="120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Line 49"/>
                <p:cNvSpPr>
                  <a:spLocks noChangeShapeType="1"/>
                </p:cNvSpPr>
                <p:nvPr/>
              </p:nvSpPr>
              <p:spPr bwMode="auto">
                <a:xfrm>
                  <a:off x="960" y="960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50"/>
                <p:cNvSpPr>
                  <a:spLocks noChangeShapeType="1"/>
                </p:cNvSpPr>
                <p:nvPr/>
              </p:nvSpPr>
              <p:spPr bwMode="auto">
                <a:xfrm>
                  <a:off x="960" y="1056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Line 51"/>
                <p:cNvSpPr>
                  <a:spLocks noChangeShapeType="1"/>
                </p:cNvSpPr>
                <p:nvPr/>
              </p:nvSpPr>
              <p:spPr bwMode="auto">
                <a:xfrm>
                  <a:off x="960" y="1152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" name="Rectangle 52"/>
              <p:cNvSpPr>
                <a:spLocks noChangeArrowheads="1"/>
              </p:cNvSpPr>
              <p:nvPr/>
            </p:nvSpPr>
            <p:spPr bwMode="auto">
              <a:xfrm>
                <a:off x="962" y="381"/>
                <a:ext cx="881" cy="36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40408"/>
                    </a:solidFill>
                    <a:latin typeface="Arial" charset="0"/>
                  </a:rPr>
                  <a:t>Query engine</a:t>
                </a:r>
              </a:p>
            </p:txBody>
          </p:sp>
          <p:sp>
            <p:nvSpPr>
              <p:cNvPr id="11" name="Line 53"/>
              <p:cNvSpPr>
                <a:spLocks noChangeShapeType="1"/>
              </p:cNvSpPr>
              <p:nvPr/>
            </p:nvSpPr>
            <p:spPr bwMode="auto">
              <a:xfrm flipH="1">
                <a:off x="1433" y="725"/>
                <a:ext cx="1" cy="1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55"/>
            <p:cNvSpPr txBox="1">
              <a:spLocks noChangeArrowheads="1"/>
            </p:cNvSpPr>
            <p:nvPr/>
          </p:nvSpPr>
          <p:spPr bwMode="auto">
            <a:xfrm>
              <a:off x="1200" y="2478"/>
              <a:ext cx="635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Buffer pool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sV1.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cap="flat" cmpd="sng" algn="ctr">
          <a:solidFill>
            <a:srgbClr val="01020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rgbClr val="01020B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1020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 err="1" smtClean="0">
            <a:solidFill>
              <a:srgbClr val="01020B"/>
            </a:solidFill>
            <a:latin typeface="+mj-lt"/>
          </a:defRPr>
        </a:defPPr>
      </a:lstStyle>
    </a:tx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2009-11-04T03:04:29Z</outs:dateTime>
      <outs:isPinned>true</outs:isPinned>
    </outs:relatedDate>
    <outs:relatedDate>
      <outs:type>2</outs:type>
      <outs:displayName>Created</outs:displayName>
      <outs:dateTime>2009-10-19T15:13:15Z</outs:dateTime>
      <outs:isPinned>true</outs:isPinned>
    </outs:relatedDate>
    <outs:relatedDate>
      <outs:type>4</outs:type>
      <outs:displayName>Last Printed</outs:displayName>
      <outs:dateTime>2008-01-29T15:43:03Z</outs:dateTime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David DeWitt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Rimma V. Nehme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60F293A-3948-4255-AE72-1466B6BE32F0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passV1.8</Template>
  <TotalTime>5664</TotalTime>
  <Words>4857</Words>
  <Application>Microsoft Office PowerPoint</Application>
  <PresentationFormat>On-screen Show (4:3)</PresentationFormat>
  <Paragraphs>1600</Paragraphs>
  <Slides>57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passV1.8</vt:lpstr>
      <vt:lpstr>Chart</vt:lpstr>
      <vt:lpstr>PowerPoint Presentation</vt:lpstr>
      <vt:lpstr>Wow.  They invited me back.  Thanks!!</vt:lpstr>
      <vt:lpstr>Who is this guy again? </vt:lpstr>
      <vt:lpstr>If you skipped last year’s lecture …</vt:lpstr>
      <vt:lpstr>PowerPoint Presentation</vt:lpstr>
      <vt:lpstr>Disclaimer </vt:lpstr>
      <vt:lpstr>  … to keep my boss happy:</vt:lpstr>
      <vt:lpstr>Talk Outline </vt:lpstr>
      <vt:lpstr>Time travel back to 1980</vt:lpstr>
      <vt:lpstr>Since 1980                                     Today</vt:lpstr>
      <vt:lpstr>A little closer look at 30 year disk trends</vt:lpstr>
      <vt:lpstr>PowerPoint Presentation</vt:lpstr>
      <vt:lpstr>PowerPoint Presentation</vt:lpstr>
      <vt:lpstr>PowerPoint Presentation</vt:lpstr>
      <vt:lpstr>OLTP Takeaway </vt:lpstr>
      <vt:lpstr>Turning to Data Warehousing</vt:lpstr>
      <vt:lpstr>Looking at Disk Improvements</vt:lpstr>
      <vt:lpstr>Another Viewpoint</vt:lpstr>
      <vt:lpstr>Turning to CPU Trends</vt:lpstr>
      <vt:lpstr>Impact on DBMS Performance</vt:lpstr>
      <vt:lpstr>Breakdown of Memory Stalls</vt:lpstr>
      <vt:lpstr>Why So Many Stalls?</vt:lpstr>
      <vt:lpstr>“Row-store” Layout</vt:lpstr>
      <vt:lpstr>Why so many L2 cache misses?</vt:lpstr>
      <vt:lpstr>Row Store Design Summary </vt:lpstr>
      <vt:lpstr>“Column Store” Table Layout</vt:lpstr>
      <vt:lpstr>Cache Misses With a Column Store</vt:lpstr>
      <vt:lpstr>A Concrete Example</vt:lpstr>
      <vt:lpstr>Summarizing:</vt:lpstr>
      <vt:lpstr>Column Store Implementation Issues</vt:lpstr>
      <vt:lpstr>Physical Representation Alternatives</vt:lpstr>
      <vt:lpstr>DSM Model (1985)</vt:lpstr>
      <vt:lpstr>Alternative B-Tree representations</vt:lpstr>
      <vt:lpstr>Positional Representation</vt:lpstr>
      <vt:lpstr>Compression in Column Stores</vt:lpstr>
      <vt:lpstr>Run Length Encoding (RLE) Compression</vt:lpstr>
      <vt:lpstr>Bit-Vector Encoding</vt:lpstr>
      <vt:lpstr>Dictionary Encoding</vt:lpstr>
      <vt:lpstr>Row Store Compression</vt:lpstr>
      <vt:lpstr>Column Store Implementation Issues</vt:lpstr>
      <vt:lpstr>Column-Scanner Implementation</vt:lpstr>
      <vt:lpstr>Materialization Strategies</vt:lpstr>
      <vt:lpstr>Early Materialization</vt:lpstr>
      <vt:lpstr>Late Materialization</vt:lpstr>
      <vt:lpstr>Results From C-Store (MIT) Column Store Prototype</vt:lpstr>
      <vt:lpstr>Materialization Strategy Summary</vt:lpstr>
      <vt:lpstr>Operating Directly on Compressed Data</vt:lpstr>
      <vt:lpstr>Operating Directly on Compressed Data</vt:lpstr>
      <vt:lpstr>Updates in Column Stores</vt:lpstr>
      <vt:lpstr>Hybrid Storage Models</vt:lpstr>
      <vt:lpstr>PAX</vt:lpstr>
      <vt:lpstr>Key Points to Remember for the Quiz</vt:lpstr>
      <vt:lpstr>Key Points (2)</vt:lpstr>
      <vt:lpstr>Key Points (3)</vt:lpstr>
      <vt:lpstr>What are Microsoft’s Column Store Plans?</vt:lpstr>
      <vt:lpstr>Many thanks to: </vt:lpstr>
      <vt:lpstr>Finally …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DB 101</dc:title>
  <dc:creator>David DeWitt</dc:creator>
  <cp:lastModifiedBy>David DeWitt</cp:lastModifiedBy>
  <cp:revision>828</cp:revision>
  <cp:lastPrinted>2008-01-29T15:43:03Z</cp:lastPrinted>
  <dcterms:created xsi:type="dcterms:W3CDTF">2009-10-19T15:13:15Z</dcterms:created>
  <dcterms:modified xsi:type="dcterms:W3CDTF">2011-09-04T20:54:33Z</dcterms:modified>
</cp:coreProperties>
</file>