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262" r:id="rId4"/>
    <p:sldId id="264" r:id="rId5"/>
    <p:sldId id="257" r:id="rId6"/>
    <p:sldId id="258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59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C3182-2810-49EF-BDEA-D356A9F8B22A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6B951-44A2-4C71-87DA-A9F0540EE1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6B951-44A2-4C71-87DA-A9F0540EE1D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3F88-6EE2-4FD9-B380-E109016AA9D0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6B951-44A2-4C71-87DA-A9F0540EE1D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6B951-44A2-4C71-87DA-A9F0540EE1D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6B951-44A2-4C71-87DA-A9F0540EE1D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D1D6-5EA4-48EF-B886-DE137F7F8E7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D1D6-5EA4-48EF-B886-DE137F7F8E7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3F88-6EE2-4FD9-B380-E109016AA9D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3F88-6EE2-4FD9-B380-E109016AA9D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D1D6-5EA4-48EF-B886-DE137F7F8E7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D1D6-5EA4-48EF-B886-DE137F7F8E7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D1D6-5EA4-48EF-B886-DE137F7F8E7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D1D6-5EA4-48EF-B886-DE137F7F8E7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3F88-6EE2-4FD9-B380-E109016AA9D0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3F88-6EE2-4FD9-B380-E109016AA9D0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CC8C3-3B35-462C-AFBE-557EF9F27AAB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6F428-6CFD-4C15-A3C5-EDE66D965E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Identifying Conditional Independencies in </a:t>
            </a:r>
            <a:r>
              <a:rPr lang="en-US" dirty="0" err="1" smtClean="0"/>
              <a:t>Bayes</a:t>
            </a:r>
            <a:r>
              <a:rPr lang="en-US" dirty="0" smtClean="0"/>
              <a:t> Nets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d-Separation (continued)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85800" y="12954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33800" y="12954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934200" y="12954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57400" y="1981200"/>
            <a:ext cx="1676400" cy="15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4572000"/>
            <a:ext cx="84546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Converging connection</a:t>
            </a:r>
            <a:r>
              <a:rPr lang="en-US" sz="2800" dirty="0" smtClean="0"/>
              <a:t>: Information can flow between A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C if and only if we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do </a:t>
            </a:r>
            <a:r>
              <a:rPr lang="en-US" sz="2800" dirty="0" smtClean="0"/>
              <a:t>have evidence at B or any</a:t>
            </a:r>
          </a:p>
          <a:p>
            <a:r>
              <a:rPr lang="en-US" sz="2800" dirty="0"/>
              <a:t>d</a:t>
            </a:r>
            <a:r>
              <a:rPr lang="en-US" sz="2800" dirty="0" smtClean="0"/>
              <a:t>escendent of B (such as D or E)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5105400" y="1981200"/>
            <a:ext cx="1828800" cy="15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733800" y="30480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D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6" idx="4"/>
            <a:endCxn id="9" idx="0"/>
          </p:cNvCxnSpPr>
          <p:nvPr/>
        </p:nvCxnSpPr>
        <p:spPr>
          <a:xfrm rot="5400000">
            <a:off x="4229100" y="2857500"/>
            <a:ext cx="381000" cy="15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943600" y="30480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7" name="Straight Arrow Connector 16"/>
          <p:cNvCxnSpPr>
            <a:stCxn id="9" idx="6"/>
            <a:endCxn id="14" idx="2"/>
          </p:cNvCxnSpPr>
          <p:nvPr/>
        </p:nvCxnSpPr>
        <p:spPr>
          <a:xfrm>
            <a:off x="5105400" y="3733800"/>
            <a:ext cx="838200" cy="15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-Separation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undirected path between two nodes is “cut off” if information cannot flow across one of the nodes in the path</a:t>
            </a:r>
          </a:p>
          <a:p>
            <a:r>
              <a:rPr lang="en-US" dirty="0" smtClean="0"/>
              <a:t>Two nodes are d-separated if every undirected path between them is cut off</a:t>
            </a:r>
          </a:p>
          <a:p>
            <a:r>
              <a:rPr lang="en-US" dirty="0" smtClean="0"/>
              <a:t>Two sets of nodes are d-separated if every pair of nodes, one from each set, is d-separated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I-Map is a Set of Conditional Independence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P(X     Y | Z)</a:t>
            </a:r>
            <a:r>
              <a:rPr lang="en-US" dirty="0" smtClean="0"/>
              <a:t>: sets of variables </a:t>
            </a:r>
            <a:r>
              <a:rPr lang="en-US" b="1" dirty="0" smtClean="0"/>
              <a:t>X</a:t>
            </a:r>
            <a:r>
              <a:rPr lang="en-US" dirty="0" smtClean="0"/>
              <a:t> and </a:t>
            </a:r>
            <a:r>
              <a:rPr lang="en-US" b="1" dirty="0" smtClean="0"/>
              <a:t>Y</a:t>
            </a:r>
            <a:r>
              <a:rPr lang="en-US" dirty="0" smtClean="0"/>
              <a:t> are conditionally independent given </a:t>
            </a:r>
            <a:r>
              <a:rPr lang="en-US" b="1" dirty="0" smtClean="0"/>
              <a:t>Z</a:t>
            </a:r>
            <a:r>
              <a:rPr lang="en-US" dirty="0" smtClean="0"/>
              <a:t> (given a complete setting for the variables in </a:t>
            </a:r>
            <a:r>
              <a:rPr lang="en-US" b="1" dirty="0" smtClean="0"/>
              <a:t>Z</a:t>
            </a:r>
            <a:r>
              <a:rPr lang="en-US" dirty="0" smtClean="0"/>
              <a:t>) </a:t>
            </a:r>
          </a:p>
          <a:p>
            <a:r>
              <a:rPr lang="en-US" dirty="0" smtClean="0"/>
              <a:t>A set of conditional independence statements K is an I-map for a probability distribution P just if the independence statements in K are a subset of the conditional independencies in P.  K and P can also be graphical models instead of either sets of independence statements or distributions. 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24000" y="1828800"/>
            <a:ext cx="304800" cy="229394"/>
            <a:chOff x="1752600" y="3201194"/>
            <a:chExt cx="304800" cy="229394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1790700" y="3314700"/>
              <a:ext cx="2286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52600" y="3429000"/>
              <a:ext cx="3048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Note: For Some CPT Choices, More Conditional Independences May 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Suppose we have:</a:t>
            </a:r>
          </a:p>
          <a:p>
            <a:r>
              <a:rPr lang="en-US" dirty="0" smtClean="0"/>
              <a:t>Then </a:t>
            </a:r>
            <a:r>
              <a:rPr lang="en-US" dirty="0"/>
              <a:t>o</a:t>
            </a:r>
            <a:r>
              <a:rPr lang="en-US" dirty="0" smtClean="0"/>
              <a:t>nly conditional independence we have is:</a:t>
            </a:r>
          </a:p>
          <a:p>
            <a:pPr>
              <a:buNone/>
            </a:pPr>
            <a:r>
              <a:rPr lang="en-US" dirty="0" smtClean="0"/>
              <a:t>             P(A    </a:t>
            </a:r>
            <a:r>
              <a:rPr lang="en-US" dirty="0" smtClean="0"/>
              <a:t>C</a:t>
            </a:r>
            <a:r>
              <a:rPr lang="en-US" dirty="0" smtClean="0"/>
              <a:t> | B)</a:t>
            </a:r>
            <a:endParaRPr lang="en-US" dirty="0" smtClean="0"/>
          </a:p>
          <a:p>
            <a:r>
              <a:rPr lang="en-US" dirty="0" smtClean="0"/>
              <a:t>Now choose CPTs such that A must be </a:t>
            </a:r>
            <a:r>
              <a:rPr lang="en-US" i="1" dirty="0" smtClean="0"/>
              <a:t>True</a:t>
            </a:r>
            <a:r>
              <a:rPr lang="en-US" dirty="0" smtClean="0"/>
              <a:t>, B must take same value as A, and C must take same value as B</a:t>
            </a:r>
          </a:p>
          <a:p>
            <a:r>
              <a:rPr lang="en-US" dirty="0" smtClean="0"/>
              <a:t>In the resulting distribution P, all pairs of variables are conditionally independent given the third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Bayes</a:t>
            </a:r>
            <a:r>
              <a:rPr lang="en-US" dirty="0" smtClean="0"/>
              <a:t> net is an I-map of P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86200" y="1524000"/>
            <a:ext cx="609600" cy="533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4876800" y="1524000"/>
            <a:ext cx="609600" cy="533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B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867400" y="1524000"/>
            <a:ext cx="609600" cy="533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C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>
            <a:stCxn id="4" idx="6"/>
            <a:endCxn id="6" idx="2"/>
          </p:cNvCxnSpPr>
          <p:nvPr/>
        </p:nvCxnSpPr>
        <p:spPr>
          <a:xfrm>
            <a:off x="4495800" y="1790700"/>
            <a:ext cx="381000" cy="1588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6"/>
            <a:endCxn id="7" idx="2"/>
          </p:cNvCxnSpPr>
          <p:nvPr/>
        </p:nvCxnSpPr>
        <p:spPr>
          <a:xfrm>
            <a:off x="5486400" y="1790700"/>
            <a:ext cx="381000" cy="1588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2209800" y="2590800"/>
            <a:ext cx="304800" cy="229394"/>
            <a:chOff x="1752600" y="3201194"/>
            <a:chExt cx="304800" cy="229394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1790700" y="3314700"/>
              <a:ext cx="2286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752600" y="3429000"/>
              <a:ext cx="3048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 for BN Construction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Choose</a:t>
            </a:r>
            <a:r>
              <a:rPr lang="en-US"/>
              <a:t> relevant random variables.</a:t>
            </a:r>
          </a:p>
          <a:p>
            <a:r>
              <a:rPr lang="en-US"/>
              <a:t>While there are variables left: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143000" y="3352800"/>
          <a:ext cx="7315200" cy="1882775"/>
        </p:xfrm>
        <a:graphic>
          <a:graphicData uri="http://schemas.openxmlformats.org/presentationml/2006/ole">
            <p:oleObj spid="_x0000_s3074" name="Equation" r:id="rId4" imgW="3454200" imgH="888840" progId="Equation.COEE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Principles to Guide Choices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Goal: build a </a:t>
            </a:r>
            <a:r>
              <a:rPr lang="en-US" i="1"/>
              <a:t>locally structured (sparse)</a:t>
            </a:r>
            <a:r>
              <a:rPr lang="en-US"/>
              <a:t> network -- each component interacts with a bounded number of other components.</a:t>
            </a:r>
          </a:p>
          <a:p>
            <a:r>
              <a:rPr lang="en-US"/>
              <a:t>Add </a:t>
            </a:r>
            <a:r>
              <a:rPr lang="en-US" i="1"/>
              <a:t>root causes</a:t>
            </a:r>
            <a:r>
              <a:rPr lang="en-US"/>
              <a:t> first, then the variables that they influence.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CS 731\pic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144000" cy="527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Getting a Full Joint Table Entry from a Bayes Net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914525"/>
            <a:ext cx="7772400" cy="4114800"/>
          </a:xfrm>
        </p:spPr>
        <p:txBody>
          <a:bodyPr/>
          <a:lstStyle/>
          <a:p>
            <a:r>
              <a:rPr lang="en-US" dirty="0"/>
              <a:t>Recall: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table entry for </a:t>
            </a:r>
            <a:r>
              <a:rPr lang="en-US" i="1" dirty="0"/>
              <a:t>X</a:t>
            </a:r>
            <a:r>
              <a:rPr lang="en-US" i="1" baseline="-25000" dirty="0"/>
              <a:t>1 </a:t>
            </a:r>
            <a:r>
              <a:rPr lang="en-US" i="1" dirty="0"/>
              <a:t>= x</a:t>
            </a:r>
            <a:r>
              <a:rPr lang="en-US" i="1" baseline="-25000" dirty="0"/>
              <a:t>1</a:t>
            </a:r>
            <a:r>
              <a:rPr lang="en-US" i="1" dirty="0"/>
              <a:t>,…,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i="1" baseline="-25000" dirty="0"/>
              <a:t> </a:t>
            </a:r>
            <a:r>
              <a:rPr lang="en-US" i="1" dirty="0"/>
              <a:t>= 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i="1" dirty="0"/>
              <a:t> </a:t>
            </a:r>
            <a:r>
              <a:rPr lang="en-US" dirty="0"/>
              <a:t>is simply P(</a:t>
            </a:r>
            <a:r>
              <a:rPr lang="en-US" i="1" dirty="0"/>
              <a:t>x</a:t>
            </a:r>
            <a:r>
              <a:rPr lang="en-US" i="1" baseline="-25000" dirty="0"/>
              <a:t>1</a:t>
            </a:r>
            <a:r>
              <a:rPr lang="en-US" i="1" dirty="0"/>
              <a:t>,…,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dirty="0"/>
              <a:t>) which can be calculated based on the </a:t>
            </a:r>
            <a:r>
              <a:rPr lang="en-US" dirty="0" err="1"/>
              <a:t>Bayes</a:t>
            </a:r>
            <a:r>
              <a:rPr lang="en-US" dirty="0"/>
              <a:t> Net semantics above.</a:t>
            </a:r>
          </a:p>
          <a:p>
            <a:r>
              <a:rPr lang="en-US" dirty="0"/>
              <a:t>Recall example:</a:t>
            </a:r>
          </a:p>
        </p:txBody>
      </p:sp>
      <p:graphicFrame>
        <p:nvGraphicFramePr>
          <p:cNvPr id="48128" name="Object 1024"/>
          <p:cNvGraphicFramePr>
            <a:graphicFrameLocks noChangeAspect="1"/>
          </p:cNvGraphicFramePr>
          <p:nvPr/>
        </p:nvGraphicFramePr>
        <p:xfrm>
          <a:off x="1905000" y="1524000"/>
          <a:ext cx="6705600" cy="1344613"/>
        </p:xfrm>
        <a:graphic>
          <a:graphicData uri="http://schemas.openxmlformats.org/presentationml/2006/ole">
            <p:oleObj spid="_x0000_s4098" name="Equation" r:id="rId4" imgW="2145960" imgH="431640" progId="Equation.COEE2">
              <p:embed/>
            </p:oleObj>
          </a:graphicData>
        </a:graphic>
      </p:graphicFrame>
      <p:graphicFrame>
        <p:nvGraphicFramePr>
          <p:cNvPr id="48129" name="Object 1025"/>
          <p:cNvGraphicFramePr>
            <a:graphicFrameLocks noChangeAspect="1"/>
          </p:cNvGraphicFramePr>
          <p:nvPr/>
        </p:nvGraphicFramePr>
        <p:xfrm>
          <a:off x="685800" y="5181600"/>
          <a:ext cx="7862888" cy="1257300"/>
        </p:xfrm>
        <a:graphic>
          <a:graphicData uri="http://schemas.openxmlformats.org/presentationml/2006/ole">
            <p:oleObj spid="_x0000_s4099" name="Equation" r:id="rId5" imgW="2692080" imgH="431640" progId="Equation.COEE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probability alarm sounds, but neither a burglary nor an earthquake has occurred, and both John and Mary call?</a:t>
            </a:r>
          </a:p>
          <a:p>
            <a:r>
              <a:rPr lang="en-US"/>
              <a:t>Using </a:t>
            </a:r>
            <a:r>
              <a:rPr lang="en-US" i="1"/>
              <a:t>j</a:t>
            </a:r>
            <a:r>
              <a:rPr lang="en-US"/>
              <a:t> for </a:t>
            </a:r>
            <a:r>
              <a:rPr lang="en-US" i="1"/>
              <a:t>John Calls</a:t>
            </a:r>
            <a:r>
              <a:rPr lang="en-US"/>
              <a:t>, </a:t>
            </a:r>
            <a:r>
              <a:rPr lang="en-US" i="1"/>
              <a:t>a</a:t>
            </a:r>
            <a:r>
              <a:rPr lang="en-US"/>
              <a:t> for </a:t>
            </a:r>
            <a:r>
              <a:rPr lang="en-US" i="1"/>
              <a:t>Alarm</a:t>
            </a:r>
            <a:r>
              <a:rPr lang="en-US"/>
              <a:t>, etc.:</a:t>
            </a:r>
          </a:p>
        </p:txBody>
      </p:sp>
      <p:graphicFrame>
        <p:nvGraphicFramePr>
          <p:cNvPr id="36864" name="Object 0"/>
          <p:cNvGraphicFramePr>
            <a:graphicFrameLocks noChangeAspect="1"/>
          </p:cNvGraphicFramePr>
          <p:nvPr/>
        </p:nvGraphicFramePr>
        <p:xfrm>
          <a:off x="1219200" y="4114800"/>
          <a:ext cx="6553200" cy="1584325"/>
        </p:xfrm>
        <a:graphic>
          <a:graphicData uri="http://schemas.openxmlformats.org/presentationml/2006/ole">
            <p:oleObj spid="_x0000_s5122" name="Equation" r:id="rId4" imgW="2730240" imgH="660240" progId="Equation.COEE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 Rule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Generalization of the product rule, easily proven by repeated application of the product </a:t>
            </a:r>
            <a:r>
              <a:rPr lang="en-US" dirty="0" smtClean="0"/>
              <a:t>rule</a:t>
            </a:r>
            <a:endParaRPr lang="en-US" dirty="0"/>
          </a:p>
          <a:p>
            <a:r>
              <a:rPr lang="en-US" dirty="0"/>
              <a:t>Chain Rule: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990600" y="3657600"/>
          <a:ext cx="7620000" cy="2455863"/>
        </p:xfrm>
        <a:graphic>
          <a:graphicData uri="http://schemas.openxmlformats.org/presentationml/2006/ole">
            <p:oleObj spid="_x0000_s1026" name="Equation" r:id="rId4" imgW="2717640" imgH="876240" progId="Equation.COEE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 Rule and BN Semantics</a:t>
            </a:r>
          </a:p>
        </p:txBody>
      </p:sp>
      <p:graphicFrame>
        <p:nvGraphicFramePr>
          <p:cNvPr id="37888" name="Object 0"/>
          <p:cNvGraphicFramePr>
            <a:graphicFrameLocks noChangeAspect="1"/>
          </p:cNvGraphicFramePr>
          <p:nvPr/>
        </p:nvGraphicFramePr>
        <p:xfrm>
          <a:off x="762000" y="1752600"/>
          <a:ext cx="7620000" cy="3779838"/>
        </p:xfrm>
        <a:graphic>
          <a:graphicData uri="http://schemas.openxmlformats.org/presentationml/2006/ole">
            <p:oleObj spid="_x0000_s2050" name="Equation" r:id="rId4" imgW="3174840" imgH="1574640" progId="Equation.COEE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Markov Blanket and</a:t>
            </a:r>
            <a:br>
              <a:rPr lang="en-US" dirty="0" smtClean="0"/>
            </a:br>
            <a:r>
              <a:rPr lang="en-US" dirty="0" smtClean="0"/>
              <a:t>Conditional Independence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Recall that </a:t>
            </a:r>
            <a:r>
              <a:rPr lang="en-US" i="1"/>
              <a:t>X</a:t>
            </a:r>
            <a:r>
              <a:rPr lang="en-US"/>
              <a:t> is conditionally independent of its predecessors given </a:t>
            </a:r>
            <a:r>
              <a:rPr lang="en-US" i="1"/>
              <a:t>Parents(X)</a:t>
            </a:r>
            <a:r>
              <a:rPr lang="en-US"/>
              <a:t>.</a:t>
            </a:r>
          </a:p>
          <a:p>
            <a:r>
              <a:rPr lang="en-US" i="1"/>
              <a:t>Markov Blanket</a:t>
            </a:r>
            <a:r>
              <a:rPr lang="en-US"/>
              <a:t> of </a:t>
            </a:r>
            <a:r>
              <a:rPr lang="en-US" i="1"/>
              <a:t>X</a:t>
            </a:r>
            <a:r>
              <a:rPr lang="en-US"/>
              <a:t>: set consisting of the parents of </a:t>
            </a:r>
            <a:r>
              <a:rPr lang="en-US" i="1"/>
              <a:t>X</a:t>
            </a:r>
            <a:r>
              <a:rPr lang="en-US"/>
              <a:t>, the children of </a:t>
            </a:r>
            <a:r>
              <a:rPr lang="en-US" i="1"/>
              <a:t>X</a:t>
            </a:r>
            <a:r>
              <a:rPr lang="en-US"/>
              <a:t>, and the other parents of the children of </a:t>
            </a:r>
            <a:r>
              <a:rPr lang="en-US" i="1"/>
              <a:t>X</a:t>
            </a:r>
            <a:r>
              <a:rPr lang="en-US"/>
              <a:t>.</a:t>
            </a:r>
          </a:p>
          <a:p>
            <a:r>
              <a:rPr lang="en-US" i="1"/>
              <a:t>X</a:t>
            </a:r>
            <a:r>
              <a:rPr lang="en-US"/>
              <a:t> is conditionally independent of all nodes in the network given its Markov Blanket.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-Separation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0600" y="25146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91000" y="25146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239000" y="25146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362200" y="3200400"/>
            <a:ext cx="1828800" cy="1588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6"/>
            <a:endCxn id="7" idx="2"/>
          </p:cNvCxnSpPr>
          <p:nvPr/>
        </p:nvCxnSpPr>
        <p:spPr>
          <a:xfrm>
            <a:off x="5562600" y="3200400"/>
            <a:ext cx="1676400" cy="15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4572000"/>
            <a:ext cx="85638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Linear connection</a:t>
            </a:r>
            <a:r>
              <a:rPr lang="en-US" sz="2800" dirty="0" smtClean="0"/>
              <a:t>: Information can flow between A and C</a:t>
            </a:r>
          </a:p>
          <a:p>
            <a:r>
              <a:rPr lang="en-US" sz="2800" dirty="0"/>
              <a:t>i</a:t>
            </a:r>
            <a:r>
              <a:rPr lang="en-US" sz="2800" dirty="0" smtClean="0"/>
              <a:t>f and only if we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do not </a:t>
            </a:r>
            <a:r>
              <a:rPr lang="en-US" sz="2800" dirty="0" smtClean="0"/>
              <a:t>have evidence at B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d-Separation (continued)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0600" y="25146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91000" y="25146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239000" y="2514600"/>
            <a:ext cx="1371600" cy="1371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12"/>
          <p:cNvCxnSpPr>
            <a:stCxn id="6" idx="6"/>
            <a:endCxn id="7" idx="2"/>
          </p:cNvCxnSpPr>
          <p:nvPr/>
        </p:nvCxnSpPr>
        <p:spPr>
          <a:xfrm>
            <a:off x="5562600" y="3200400"/>
            <a:ext cx="1676400" cy="15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4572000"/>
            <a:ext cx="82801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Diverging connection</a:t>
            </a:r>
            <a:r>
              <a:rPr lang="en-US" sz="2800" dirty="0" smtClean="0"/>
              <a:t>: Information can flow between A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C if and only if we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do not </a:t>
            </a:r>
            <a:r>
              <a:rPr lang="en-US" sz="2800" dirty="0" smtClean="0"/>
              <a:t>have evidence at B</a:t>
            </a:r>
            <a:endParaRPr lang="en-US" sz="2800" dirty="0"/>
          </a:p>
        </p:txBody>
      </p:sp>
      <p:cxnSp>
        <p:nvCxnSpPr>
          <p:cNvPr id="11" name="Straight Arrow Connector 10"/>
          <p:cNvCxnSpPr>
            <a:stCxn id="6" idx="2"/>
            <a:endCxn id="5" idx="6"/>
          </p:cNvCxnSpPr>
          <p:nvPr/>
        </p:nvCxnSpPr>
        <p:spPr>
          <a:xfrm rot="10800000">
            <a:off x="2362200" y="3200400"/>
            <a:ext cx="1828800" cy="158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561</Words>
  <Application>Microsoft Office PowerPoint</Application>
  <PresentationFormat>On-screen Show (4:3)</PresentationFormat>
  <Paragraphs>79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CorelEquation! 2.0 Equation</vt:lpstr>
      <vt:lpstr>Identifying Conditional Independencies in Bayes Nets</vt:lpstr>
      <vt:lpstr>Slide 2</vt:lpstr>
      <vt:lpstr>Getting a Full Joint Table Entry from a Bayes Net</vt:lpstr>
      <vt:lpstr>Inference Example</vt:lpstr>
      <vt:lpstr>Chain Rule</vt:lpstr>
      <vt:lpstr>Chain Rule and BN Semantics</vt:lpstr>
      <vt:lpstr>Markov Blanket and Conditional Independence</vt:lpstr>
      <vt:lpstr>d-Separation</vt:lpstr>
      <vt:lpstr>d-Separation (continued)</vt:lpstr>
      <vt:lpstr>d-Separation (continued)</vt:lpstr>
      <vt:lpstr>d-Separation</vt:lpstr>
      <vt:lpstr>An I-Map is a Set of Conditional Independence Statements</vt:lpstr>
      <vt:lpstr>Note: For Some CPT Choices, More Conditional Independences May Hold</vt:lpstr>
      <vt:lpstr>Procedure for BN Construction</vt:lpstr>
      <vt:lpstr>Principles to Guide Choices</vt:lpstr>
    </vt:vector>
  </TitlesOfParts>
  <Company>Dell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Conditional Independencies in Bayes Nets</dc:title>
  <dc:creator>Preferred Customer</dc:creator>
  <cp:lastModifiedBy>Preferred Customer</cp:lastModifiedBy>
  <cp:revision>10</cp:revision>
  <dcterms:created xsi:type="dcterms:W3CDTF">2009-09-15T00:58:01Z</dcterms:created>
  <dcterms:modified xsi:type="dcterms:W3CDTF">2009-09-15T02:00:36Z</dcterms:modified>
</cp:coreProperties>
</file>