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33"/>
  </p:notesMasterIdLst>
  <p:handoutMasterIdLst>
    <p:handoutMasterId r:id="rId34"/>
  </p:handoutMasterIdLst>
  <p:sldIdLst>
    <p:sldId id="256" r:id="rId2"/>
    <p:sldId id="371" r:id="rId3"/>
    <p:sldId id="367" r:id="rId4"/>
    <p:sldId id="366" r:id="rId5"/>
    <p:sldId id="368" r:id="rId6"/>
    <p:sldId id="369" r:id="rId7"/>
    <p:sldId id="403" r:id="rId8"/>
    <p:sldId id="370" r:id="rId9"/>
    <p:sldId id="385" r:id="rId10"/>
    <p:sldId id="387" r:id="rId11"/>
    <p:sldId id="386" r:id="rId12"/>
    <p:sldId id="380" r:id="rId13"/>
    <p:sldId id="265" r:id="rId14"/>
    <p:sldId id="404" r:id="rId15"/>
    <p:sldId id="389" r:id="rId16"/>
    <p:sldId id="398" r:id="rId17"/>
    <p:sldId id="345" r:id="rId18"/>
    <p:sldId id="407" r:id="rId19"/>
    <p:sldId id="408" r:id="rId20"/>
    <p:sldId id="406" r:id="rId21"/>
    <p:sldId id="400" r:id="rId22"/>
    <p:sldId id="392" r:id="rId23"/>
    <p:sldId id="395" r:id="rId24"/>
    <p:sldId id="393" r:id="rId25"/>
    <p:sldId id="376" r:id="rId26"/>
    <p:sldId id="396" r:id="rId27"/>
    <p:sldId id="394" r:id="rId28"/>
    <p:sldId id="378" r:id="rId29"/>
    <p:sldId id="409" r:id="rId30"/>
    <p:sldId id="410" r:id="rId31"/>
    <p:sldId id="329" r:id="rId32"/>
  </p:sldIdLst>
  <p:sldSz cx="9144000" cy="6858000" type="screen4x3"/>
  <p:notesSz cx="7099300"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55" autoAdjust="0"/>
    <p:restoredTop sz="82588" autoAdjust="0"/>
  </p:normalViewPr>
  <p:slideViewPr>
    <p:cSldViewPr>
      <p:cViewPr varScale="1">
        <p:scale>
          <a:sx n="114" d="100"/>
          <a:sy n="114" d="100"/>
        </p:scale>
        <p:origin x="1524" y="96"/>
      </p:cViewPr>
      <p:guideLst>
        <p:guide orient="horz" pos="2160"/>
        <p:guide pos="2880"/>
      </p:guideLst>
    </p:cSldViewPr>
  </p:slideViewPr>
  <p:outlineViewPr>
    <p:cViewPr>
      <p:scale>
        <a:sx n="33" d="100"/>
        <a:sy n="33" d="100"/>
      </p:scale>
      <p:origin x="0" y="2214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19279A63-E837-49CA-BD7D-5B4D0436EAB4}" type="datetimeFigureOut">
              <a:rPr lang="en-US" smtClean="0"/>
              <a:pPr/>
              <a:t>10/4/2013</a:t>
            </a:fld>
            <a:endParaRPr lang="en-US"/>
          </a:p>
        </p:txBody>
      </p:sp>
      <p:sp>
        <p:nvSpPr>
          <p:cNvPr id="4" name="Footer Placeholder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16495E21-B442-4EA7-A6EE-384ECD909566}" type="slidenum">
              <a:rPr lang="en-US" smtClean="0"/>
              <a:pPr/>
              <a:t>‹#›</a:t>
            </a:fld>
            <a:endParaRPr lang="en-US"/>
          </a:p>
        </p:txBody>
      </p:sp>
    </p:spTree>
    <p:extLst>
      <p:ext uri="{BB962C8B-B14F-4D97-AF65-F5344CB8AC3E}">
        <p14:creationId xmlns:p14="http://schemas.microsoft.com/office/powerpoint/2010/main" val="35086870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endParaRPr lang="en-US"/>
          </a:p>
        </p:txBody>
      </p:sp>
      <p:sp>
        <p:nvSpPr>
          <p:cNvPr id="3" name="Date Placehold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fld id="{0DC4D942-C319-4743-9B39-43342929286C}" type="datetimeFigureOut">
              <a:rPr lang="en-US" smtClean="0"/>
              <a:pPr/>
              <a:t>10/4/2013</a:t>
            </a:fld>
            <a:endParaRPr lang="en-US"/>
          </a:p>
        </p:txBody>
      </p:sp>
      <p:sp>
        <p:nvSpPr>
          <p:cNvPr id="4" name="Slide Image Placehold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endParaRPr lang="en-US"/>
          </a:p>
        </p:txBody>
      </p:sp>
      <p:sp>
        <p:nvSpPr>
          <p:cNvPr id="5" name="Notes Placeholder 4"/>
          <p:cNvSpPr>
            <a:spLocks noGrp="1"/>
          </p:cNvSpPr>
          <p:nvPr>
            <p:ph type="body" sz="quarter" idx="3"/>
          </p:nvPr>
        </p:nvSpPr>
        <p:spPr>
          <a:xfrm>
            <a:off x="709930" y="4861441"/>
            <a:ext cx="5679440" cy="4605576"/>
          </a:xfrm>
          <a:prstGeom prst="rect">
            <a:avLst/>
          </a:prstGeom>
        </p:spPr>
        <p:txBody>
          <a:bodyPr vert="horz" lIns="99048" tIns="49524" rIns="99048" bIns="4952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endParaRPr lang="en-US"/>
          </a:p>
        </p:txBody>
      </p:sp>
      <p:sp>
        <p:nvSpPr>
          <p:cNvPr id="7" name="Slide Number Placehold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fld id="{F1D38C69-5199-4089-86F6-3F17CB8B4BFE}" type="slidenum">
              <a:rPr lang="en-US" smtClean="0"/>
              <a:pPr/>
              <a:t>‹#›</a:t>
            </a:fld>
            <a:endParaRPr lang="en-US"/>
          </a:p>
        </p:txBody>
      </p:sp>
    </p:spTree>
    <p:extLst>
      <p:ext uri="{BB962C8B-B14F-4D97-AF65-F5344CB8AC3E}">
        <p14:creationId xmlns:p14="http://schemas.microsoft.com/office/powerpoint/2010/main" val="6414180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As we discussed earlier, one of the feature of ZFS is pooled storage. This concept completely eliminates the notion of volumes. The storage pool manages all physical storage and provides a flat space to file system. All file system instances in the pool share the space.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pool is made up of a tree of virtual devices. There are two types of virtual devices: physical and logical. The physical ones are usually disks. The logical ones are conceptual grouping of physical devices, such as a mirror.</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3</a:t>
            </a:fld>
            <a:endParaRPr lang="en-US"/>
          </a:p>
        </p:txBody>
      </p:sp>
    </p:spTree>
    <p:extLst>
      <p:ext uri="{BB962C8B-B14F-4D97-AF65-F5344CB8AC3E}">
        <p14:creationId xmlns:p14="http://schemas.microsoft.com/office/powerpoint/2010/main" val="1040715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r>
              <a:rPr lang="en-US" sz="1200" kern="1200" dirty="0" smtClean="0">
                <a:solidFill>
                  <a:schemeClr val="tx1"/>
                </a:solidFill>
                <a:effectLst/>
                <a:latin typeface="+mn-lt"/>
                <a:ea typeface="+mn-ea"/>
                <a:cs typeface="+mn-cs"/>
              </a:rPr>
              <a:t>ok. now let's see how different type of blocks are connected by block pointers to form the whole file system.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Say we have a file and the blue blocks are its data blocks. Suppose the file is very big, then these data blocks are pointed to by block pointers stored in an indirect block. The Indirect block is meta data, and it has two copies.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indirect block is then pointed to by block pointers inside a data structure called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along with the blocks  is called an object. Since it's a file, it's called a file object.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Like block pointers,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is just a data structure. </a:t>
            </a:r>
            <a:r>
              <a:rPr lang="en-US" sz="1200" kern="1200" dirty="0" err="1" smtClean="0">
                <a:solidFill>
                  <a:schemeClr val="tx1"/>
                </a:solidFill>
                <a:effectLst/>
                <a:latin typeface="+mn-lt"/>
                <a:ea typeface="+mn-ea"/>
                <a:cs typeface="+mn-cs"/>
              </a:rPr>
              <a:t>Dnodes</a:t>
            </a:r>
            <a:r>
              <a:rPr lang="en-US" sz="1200" kern="1200" dirty="0" smtClean="0">
                <a:solidFill>
                  <a:schemeClr val="tx1"/>
                </a:solidFill>
                <a:effectLst/>
                <a:latin typeface="+mn-lt"/>
                <a:ea typeface="+mn-ea"/>
                <a:cs typeface="+mn-cs"/>
              </a:rPr>
              <a:t> are grouped together and stored inside blocks. We call them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blocks. They also have two copies.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Like data blocks are organized by a </a:t>
            </a:r>
            <a:r>
              <a:rPr lang="en-US" sz="1200" kern="1200" dirty="0" err="1" smtClean="0">
                <a:solidFill>
                  <a:schemeClr val="tx1"/>
                </a:solidFill>
                <a:effectLst/>
                <a:latin typeface="+mn-lt"/>
                <a:ea typeface="+mn-ea"/>
                <a:cs typeface="+mn-cs"/>
              </a:rPr>
              <a:t>dnoe</a:t>
            </a:r>
            <a:r>
              <a:rPr lang="en-US" sz="1200" kern="1200" dirty="0" smtClean="0">
                <a:solidFill>
                  <a:schemeClr val="tx1"/>
                </a:solidFill>
                <a:effectLst/>
                <a:latin typeface="+mn-lt"/>
                <a:ea typeface="+mn-ea"/>
                <a:cs typeface="+mn-cs"/>
              </a:rPr>
              <a:t>, these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blocks themselves are also organized by a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This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is kind of special and it's placed in an block called object set block, because it kind of groups all related objects together. The whole thing is called an object set. Since objects in the set are files or </a:t>
            </a:r>
            <a:r>
              <a:rPr lang="en-US" sz="1200" kern="1200" dirty="0" err="1" smtClean="0">
                <a:solidFill>
                  <a:schemeClr val="tx1"/>
                </a:solidFill>
                <a:effectLst/>
                <a:latin typeface="+mn-lt"/>
                <a:ea typeface="+mn-ea"/>
                <a:cs typeface="+mn-cs"/>
              </a:rPr>
              <a:t>dirs</a:t>
            </a:r>
            <a:r>
              <a:rPr lang="en-US" sz="1200" kern="1200" dirty="0" smtClean="0">
                <a:solidFill>
                  <a:schemeClr val="tx1"/>
                </a:solidFill>
                <a:effectLst/>
                <a:latin typeface="+mn-lt"/>
                <a:ea typeface="+mn-ea"/>
                <a:cs typeface="+mn-cs"/>
              </a:rPr>
              <a:t>, this object set </a:t>
            </a:r>
            <a:r>
              <a:rPr lang="en-US" sz="1200" kern="1200" dirty="0" err="1" smtClean="0">
                <a:solidFill>
                  <a:schemeClr val="tx1"/>
                </a:solidFill>
                <a:effectLst/>
                <a:latin typeface="+mn-lt"/>
                <a:ea typeface="+mn-ea"/>
                <a:cs typeface="+mn-cs"/>
              </a:rPr>
              <a:t>represets</a:t>
            </a:r>
            <a:r>
              <a:rPr lang="en-US" sz="1200" kern="1200" dirty="0" smtClean="0">
                <a:solidFill>
                  <a:schemeClr val="tx1"/>
                </a:solidFill>
                <a:effectLst/>
                <a:latin typeface="+mn-lt"/>
                <a:ea typeface="+mn-ea"/>
                <a:cs typeface="+mn-cs"/>
              </a:rPr>
              <a:t> a file system so we call it a file system object set. Up till now, we say all these blocks are at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level.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By default, data blocks have one copy,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level metadata blocks such as object set block,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block and indirect block all have two copies.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Then, the object set block is pointed to by another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Similarly, all </a:t>
            </a:r>
            <a:r>
              <a:rPr lang="en-US" sz="1200" kern="1200" dirty="0" err="1" smtClean="0">
                <a:solidFill>
                  <a:schemeClr val="tx1"/>
                </a:solidFill>
                <a:effectLst/>
                <a:latin typeface="+mn-lt"/>
                <a:ea typeface="+mn-ea"/>
                <a:cs typeface="+mn-cs"/>
              </a:rPr>
              <a:t>dnodes</a:t>
            </a:r>
            <a:r>
              <a:rPr lang="en-US" sz="1200" kern="1200" dirty="0" smtClean="0">
                <a:solidFill>
                  <a:schemeClr val="tx1"/>
                </a:solidFill>
                <a:effectLst/>
                <a:latin typeface="+mn-lt"/>
                <a:ea typeface="+mn-ea"/>
                <a:cs typeface="+mn-cs"/>
              </a:rPr>
              <a:t> are stored in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blocks, which are then organized by a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in an object set block. Objects at these level manages all file systems in the pool, thus called </a:t>
            </a:r>
            <a:r>
              <a:rPr lang="en-US" sz="1200" kern="1200" dirty="0" err="1" smtClean="0">
                <a:solidFill>
                  <a:schemeClr val="tx1"/>
                </a:solidFill>
                <a:effectLst/>
                <a:latin typeface="+mn-lt"/>
                <a:ea typeface="+mn-ea"/>
                <a:cs typeface="+mn-cs"/>
              </a:rPr>
              <a:t>zpool</a:t>
            </a:r>
            <a:r>
              <a:rPr lang="en-US" sz="1200" kern="1200" dirty="0" smtClean="0">
                <a:solidFill>
                  <a:schemeClr val="tx1"/>
                </a:solidFill>
                <a:effectLst/>
                <a:latin typeface="+mn-lt"/>
                <a:ea typeface="+mn-ea"/>
                <a:cs typeface="+mn-cs"/>
              </a:rPr>
              <a:t> level objects. All blocks at this level store metadata, so this object set is called Meta Object Set (MOS). All </a:t>
            </a:r>
            <a:r>
              <a:rPr lang="en-US" sz="1200" kern="1200" dirty="0" err="1" smtClean="0">
                <a:solidFill>
                  <a:schemeClr val="tx1"/>
                </a:solidFill>
                <a:effectLst/>
                <a:latin typeface="+mn-lt"/>
                <a:ea typeface="+mn-ea"/>
                <a:cs typeface="+mn-cs"/>
              </a:rPr>
              <a:t>zpool</a:t>
            </a:r>
            <a:r>
              <a:rPr lang="en-US" sz="1200" kern="1200" dirty="0" smtClean="0">
                <a:solidFill>
                  <a:schemeClr val="tx1"/>
                </a:solidFill>
                <a:effectLst/>
                <a:latin typeface="+mn-lt"/>
                <a:ea typeface="+mn-ea"/>
                <a:cs typeface="+mn-cs"/>
              </a:rPr>
              <a:t> level blocks have three copies.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Finally, the object set block for the </a:t>
            </a:r>
            <a:r>
              <a:rPr lang="en-US" sz="1200" kern="1200" dirty="0" err="1" smtClean="0">
                <a:solidFill>
                  <a:schemeClr val="tx1"/>
                </a:solidFill>
                <a:effectLst/>
                <a:latin typeface="+mn-lt"/>
                <a:ea typeface="+mn-ea"/>
                <a:cs typeface="+mn-cs"/>
              </a:rPr>
              <a:t>zpool</a:t>
            </a:r>
            <a:r>
              <a:rPr lang="en-US" sz="1200" kern="1200" dirty="0" smtClean="0">
                <a:solidFill>
                  <a:schemeClr val="tx1"/>
                </a:solidFill>
                <a:effectLst/>
                <a:latin typeface="+mn-lt"/>
                <a:ea typeface="+mn-ea"/>
                <a:cs typeface="+mn-cs"/>
              </a:rPr>
              <a:t> is pointed to by an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which is stored in the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is the full picture of physical layout. Now let's take a look at the logical organization of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First, let me revisit the two basic concepts: object and object set.</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13</a:t>
            </a:fld>
            <a:endParaRPr lang="en-US"/>
          </a:p>
        </p:txBody>
      </p:sp>
    </p:spTree>
    <p:extLst>
      <p:ext uri="{BB962C8B-B14F-4D97-AF65-F5344CB8AC3E}">
        <p14:creationId xmlns:p14="http://schemas.microsoft.com/office/powerpoint/2010/main" val="1201347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So far, we've seen the physical layout and logical organization. Let's do a on-disk walkthrough to see how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really works. Suppose we want to locate /tank/z.txt</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start from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in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 Following the block pointer in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we have the meta object set block. Through the </a:t>
            </a:r>
            <a:r>
              <a:rPr lang="en-US" sz="1200" kern="1200" dirty="0" err="1" smtClean="0">
                <a:solidFill>
                  <a:schemeClr val="tx1"/>
                </a:solidFill>
                <a:effectLst/>
                <a:latin typeface="+mn-lt"/>
                <a:ea typeface="+mn-ea"/>
                <a:cs typeface="+mn-cs"/>
              </a:rPr>
              <a:t>metadnode</a:t>
            </a:r>
            <a:r>
              <a:rPr lang="en-US" sz="1200" kern="1200" dirty="0" smtClean="0">
                <a:solidFill>
                  <a:schemeClr val="tx1"/>
                </a:solidFill>
                <a:effectLst/>
                <a:latin typeface="+mn-lt"/>
                <a:ea typeface="+mn-ea"/>
                <a:cs typeface="+mn-cs"/>
              </a:rPr>
              <a:t>, we find an object called Object Directory at a fixed location , because its object number is always 1. It's a ZAP object that refers to other objects using object number. We know that the root dataset directory is object 2, so we can find root dataset directory. Since tank is a child </a:t>
            </a:r>
            <a:r>
              <a:rPr lang="en-US" sz="1200" kern="1200" dirty="0" err="1" smtClean="0">
                <a:solidFill>
                  <a:schemeClr val="tx1"/>
                </a:solidFill>
                <a:effectLst/>
                <a:latin typeface="+mn-lt"/>
                <a:ea typeface="+mn-ea"/>
                <a:cs typeface="+mn-cs"/>
              </a:rPr>
              <a:t>filesystem</a:t>
            </a:r>
            <a:r>
              <a:rPr lang="en-US" sz="1200" kern="1200" dirty="0" smtClean="0">
                <a:solidFill>
                  <a:schemeClr val="tx1"/>
                </a:solidFill>
                <a:effectLst/>
                <a:latin typeface="+mn-lt"/>
                <a:ea typeface="+mn-ea"/>
                <a:cs typeface="+mn-cs"/>
              </a:rPr>
              <a:t> of root,  so we locate the </a:t>
            </a:r>
            <a:r>
              <a:rPr lang="en-US" sz="1200" kern="1200" dirty="0" err="1" smtClean="0">
                <a:solidFill>
                  <a:schemeClr val="tx1"/>
                </a:solidFill>
                <a:effectLst/>
                <a:latin typeface="+mn-lt"/>
                <a:ea typeface="+mn-ea"/>
                <a:cs typeface="+mn-cs"/>
              </a:rPr>
              <a:t>childmap</a:t>
            </a:r>
            <a:r>
              <a:rPr lang="en-US" sz="1200" kern="1200" dirty="0" smtClean="0">
                <a:solidFill>
                  <a:schemeClr val="tx1"/>
                </a:solidFill>
                <a:effectLst/>
                <a:latin typeface="+mn-lt"/>
                <a:ea typeface="+mn-ea"/>
                <a:cs typeface="+mn-cs"/>
              </a:rPr>
              <a:t>, and find that tank dataset directory is object 27. Finally, we get to the tank dataset through its dataset directory.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when we say object number, it's always with respect to the object set it belongs to.</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Following the block </a:t>
            </a:r>
            <a:r>
              <a:rPr lang="en-US" sz="1200" kern="1200" dirty="0" err="1" smtClean="0">
                <a:solidFill>
                  <a:schemeClr val="tx1"/>
                </a:solidFill>
                <a:effectLst/>
                <a:latin typeface="+mn-lt"/>
                <a:ea typeface="+mn-ea"/>
                <a:cs typeface="+mn-cs"/>
              </a:rPr>
              <a:t>poiter</a:t>
            </a:r>
            <a:r>
              <a:rPr lang="en-US" sz="1200" kern="1200" dirty="0" smtClean="0">
                <a:solidFill>
                  <a:schemeClr val="tx1"/>
                </a:solidFill>
                <a:effectLst/>
                <a:latin typeface="+mn-lt"/>
                <a:ea typeface="+mn-ea"/>
                <a:cs typeface="+mn-cs"/>
              </a:rPr>
              <a:t> in the bonus buffer of tank dataset object, we see the tank object set block. Through the </a:t>
            </a:r>
            <a:r>
              <a:rPr lang="en-US" sz="1200" kern="1200" dirty="0" err="1" smtClean="0">
                <a:solidFill>
                  <a:schemeClr val="tx1"/>
                </a:solidFill>
                <a:effectLst/>
                <a:latin typeface="+mn-lt"/>
                <a:ea typeface="+mn-ea"/>
                <a:cs typeface="+mn-cs"/>
              </a:rPr>
              <a:t>metadnode</a:t>
            </a:r>
            <a:r>
              <a:rPr lang="en-US" sz="1200" kern="1200" dirty="0" smtClean="0">
                <a:solidFill>
                  <a:schemeClr val="tx1"/>
                </a:solidFill>
                <a:effectLst/>
                <a:latin typeface="+mn-lt"/>
                <a:ea typeface="+mn-ea"/>
                <a:cs typeface="+mn-cs"/>
              </a:rPr>
              <a:t>, we find an object called master node at a fixed location. It always has object number 1 (in this object set). </a:t>
            </a:r>
          </a:p>
          <a:p>
            <a:r>
              <a:rPr lang="en-US" sz="1200" kern="1200" dirty="0" smtClean="0">
                <a:solidFill>
                  <a:schemeClr val="tx1"/>
                </a:solidFill>
                <a:effectLst/>
                <a:latin typeface="+mn-lt"/>
                <a:ea typeface="+mn-ea"/>
                <a:cs typeface="+mn-cs"/>
              </a:rPr>
              <a:t>Then, we know the root directory is object 3. After checking the root directory, we know the file z.txt is object 4. Finally, the file is found.</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While we are traversing, the integrity of every block can be checked against the block pointer in its parent block.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15</a:t>
            </a:fld>
            <a:endParaRPr lang="en-US"/>
          </a:p>
        </p:txBody>
      </p:sp>
    </p:spTree>
    <p:extLst>
      <p:ext uri="{BB962C8B-B14F-4D97-AF65-F5344CB8AC3E}">
        <p14:creationId xmlns:p14="http://schemas.microsoft.com/office/powerpoint/2010/main" val="10452591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To read a block of file z.txt, we can just traverse the block tree rooted at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and find the requested block at the leaf level of the tree.</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16</a:t>
            </a:fld>
            <a:endParaRPr lang="en-US"/>
          </a:p>
        </p:txBody>
      </p:sp>
    </p:spTree>
    <p:extLst>
      <p:ext uri="{BB962C8B-B14F-4D97-AF65-F5344CB8AC3E}">
        <p14:creationId xmlns:p14="http://schemas.microsoft.com/office/powerpoint/2010/main" val="4549116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Reading is easy, but writing is a little complex because the copy-on-write semantic.</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Copy-on-write means never overwriting existing blocks. Therefore, suppose we have updated this data block. Due to COW, new block is allocated, checksum is generated, so the block pointer must be updated. Since the block pointer is stored in the parent block, the parent block gets dirtied.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Therefore, updates to low-level blocks are </a:t>
            </a:r>
            <a:r>
              <a:rPr lang="en-US" sz="1200" kern="1200" dirty="0" err="1" smtClean="0">
                <a:solidFill>
                  <a:schemeClr val="tx1"/>
                </a:solidFill>
                <a:effectLst/>
                <a:latin typeface="+mn-lt"/>
                <a:ea typeface="+mn-ea"/>
                <a:cs typeface="+mn-cs"/>
              </a:rPr>
              <a:t>preopagated</a:t>
            </a:r>
            <a:r>
              <a:rPr lang="en-US" sz="1200" kern="1200" dirty="0" smtClean="0">
                <a:solidFill>
                  <a:schemeClr val="tx1"/>
                </a:solidFill>
                <a:effectLst/>
                <a:latin typeface="+mn-lt"/>
                <a:ea typeface="+mn-ea"/>
                <a:cs typeface="+mn-cs"/>
              </a:rPr>
              <a:t> up to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 the checksum in the block pointer in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can be used to verify the integrity of the whole pool.</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17</a:t>
            </a:fld>
            <a:endParaRPr lang="en-US"/>
          </a:p>
        </p:txBody>
      </p:sp>
    </p:spTree>
    <p:extLst>
      <p:ext uri="{BB962C8B-B14F-4D97-AF65-F5344CB8AC3E}">
        <p14:creationId xmlns:p14="http://schemas.microsoft.com/office/powerpoint/2010/main" val="1476996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Regarding to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we have a problem.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is part of a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 The location of it is fixed and no block pointer points to it. How to guarantee its availability and integrity?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solution is, ZFS </a:t>
            </a:r>
            <a:r>
              <a:rPr lang="en-US" sz="1200" kern="1200" dirty="0" err="1" smtClean="0">
                <a:solidFill>
                  <a:schemeClr val="tx1"/>
                </a:solidFill>
                <a:effectLst/>
                <a:latin typeface="+mn-lt"/>
                <a:ea typeface="+mn-ea"/>
                <a:cs typeface="+mn-cs"/>
              </a:rPr>
              <a:t>mantains</a:t>
            </a:r>
            <a:r>
              <a:rPr lang="en-US" sz="1200" kern="1200" dirty="0" smtClean="0">
                <a:solidFill>
                  <a:schemeClr val="tx1"/>
                </a:solidFill>
                <a:effectLst/>
                <a:latin typeface="+mn-lt"/>
                <a:ea typeface="+mn-ea"/>
                <a:cs typeface="+mn-cs"/>
              </a:rPr>
              <a:t> an array of </a:t>
            </a:r>
            <a:r>
              <a:rPr lang="en-US" sz="1200" kern="1200" dirty="0" err="1" smtClean="0">
                <a:solidFill>
                  <a:schemeClr val="tx1"/>
                </a:solidFill>
                <a:effectLst/>
                <a:latin typeface="+mn-lt"/>
                <a:ea typeface="+mn-ea"/>
                <a:cs typeface="+mn-cs"/>
              </a:rPr>
              <a:t>uberblocks</a:t>
            </a:r>
            <a:r>
              <a:rPr lang="en-US" sz="1200" kern="1200" dirty="0" smtClean="0">
                <a:solidFill>
                  <a:schemeClr val="tx1"/>
                </a:solidFill>
                <a:effectLst/>
                <a:latin typeface="+mn-lt"/>
                <a:ea typeface="+mn-ea"/>
                <a:cs typeface="+mn-cs"/>
              </a:rPr>
              <a:t> in each label. Only one is active at a time. The active one is never overwritten. Another slot of the array is chosen. So there is always at least a valid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in the array.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Also, it's self-</a:t>
            </a:r>
            <a:r>
              <a:rPr lang="en-US" sz="1200" kern="1200" dirty="0" err="1" smtClean="0">
                <a:solidFill>
                  <a:schemeClr val="tx1"/>
                </a:solidFill>
                <a:effectLst/>
                <a:latin typeface="+mn-lt"/>
                <a:ea typeface="+mn-ea"/>
                <a:cs typeface="+mn-cs"/>
              </a:rPr>
              <a:t>checksummed</a:t>
            </a:r>
            <a:r>
              <a:rPr lang="en-US" sz="1200" kern="1200" dirty="0" smtClean="0">
                <a:solidFill>
                  <a:schemeClr val="tx1"/>
                </a:solidFill>
                <a:effectLst/>
                <a:latin typeface="+mn-lt"/>
                <a:ea typeface="+mn-ea"/>
                <a:cs typeface="+mn-cs"/>
              </a:rPr>
              <a:t>. So corruption can be detected.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in fact, a </a:t>
            </a:r>
            <a:r>
              <a:rPr lang="en-US" sz="1200" kern="1200" dirty="0" err="1" smtClean="0">
                <a:solidFill>
                  <a:schemeClr val="tx1"/>
                </a:solidFill>
                <a:effectLst/>
                <a:latin typeface="+mn-lt"/>
                <a:ea typeface="+mn-ea"/>
                <a:cs typeface="+mn-cs"/>
              </a:rPr>
              <a:t>txg</a:t>
            </a:r>
            <a:r>
              <a:rPr lang="en-US" sz="1200" kern="1200" dirty="0" smtClean="0">
                <a:solidFill>
                  <a:schemeClr val="tx1"/>
                </a:solidFill>
                <a:effectLst/>
                <a:latin typeface="+mn-lt"/>
                <a:ea typeface="+mn-ea"/>
                <a:cs typeface="+mn-cs"/>
              </a:rPr>
              <a:t> number is also stored in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such that in the case of a crash,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with highest </a:t>
            </a:r>
            <a:r>
              <a:rPr lang="en-US" sz="1200" kern="1200" dirty="0" err="1" smtClean="0">
                <a:solidFill>
                  <a:schemeClr val="tx1"/>
                </a:solidFill>
                <a:effectLst/>
                <a:latin typeface="+mn-lt"/>
                <a:ea typeface="+mn-ea"/>
                <a:cs typeface="+mn-cs"/>
              </a:rPr>
              <a:t>txg</a:t>
            </a:r>
            <a:r>
              <a:rPr lang="en-US" sz="1200" kern="1200" dirty="0" smtClean="0">
                <a:solidFill>
                  <a:schemeClr val="tx1"/>
                </a:solidFill>
                <a:effectLst/>
                <a:latin typeface="+mn-lt"/>
                <a:ea typeface="+mn-ea"/>
                <a:cs typeface="+mn-cs"/>
              </a:rPr>
              <a:t> number and valid checksum is chosen as the active </a:t>
            </a:r>
            <a:r>
              <a:rPr lang="en-US" sz="1200" kern="1200" dirty="0" err="1" smtClean="0">
                <a:solidFill>
                  <a:schemeClr val="tx1"/>
                </a:solidFill>
                <a:effectLst/>
                <a:latin typeface="+mn-lt"/>
                <a:ea typeface="+mn-ea"/>
                <a:cs typeface="+mn-cs"/>
              </a:rPr>
              <a:t>uberblock</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18</a:t>
            </a:fld>
            <a:endParaRPr lang="en-US"/>
          </a:p>
        </p:txBody>
      </p:sp>
    </p:spTree>
    <p:extLst>
      <p:ext uri="{BB962C8B-B14F-4D97-AF65-F5344CB8AC3E}">
        <p14:creationId xmlns:p14="http://schemas.microsoft.com/office/powerpoint/2010/main" val="31510494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Let's focus on the kernel part. the top layer is the interface layer. ZPL stands for ZFS </a:t>
            </a:r>
            <a:r>
              <a:rPr lang="en-US" sz="1200" kern="1200" dirty="0" err="1" smtClean="0">
                <a:solidFill>
                  <a:schemeClr val="tx1"/>
                </a:solidFill>
                <a:effectLst/>
                <a:latin typeface="+mn-lt"/>
                <a:ea typeface="+mn-ea"/>
                <a:cs typeface="+mn-cs"/>
              </a:rPr>
              <a:t>posix</a:t>
            </a:r>
            <a:r>
              <a:rPr lang="en-US" sz="1200" kern="1200" dirty="0" smtClean="0">
                <a:solidFill>
                  <a:schemeClr val="tx1"/>
                </a:solidFill>
                <a:effectLst/>
                <a:latin typeface="+mn-lt"/>
                <a:ea typeface="+mn-ea"/>
                <a:cs typeface="+mn-cs"/>
              </a:rPr>
              <a:t> layer, which provides </a:t>
            </a:r>
            <a:r>
              <a:rPr lang="en-US" sz="1200" kern="1200" dirty="0" err="1" smtClean="0">
                <a:solidFill>
                  <a:schemeClr val="tx1"/>
                </a:solidFill>
                <a:effectLst/>
                <a:latin typeface="+mn-lt"/>
                <a:ea typeface="+mn-ea"/>
                <a:cs typeface="+mn-cs"/>
              </a:rPr>
              <a:t>posix</a:t>
            </a:r>
            <a:r>
              <a:rPr lang="en-US" sz="1200" kern="1200" dirty="0" smtClean="0">
                <a:solidFill>
                  <a:schemeClr val="tx1"/>
                </a:solidFill>
                <a:effectLst/>
                <a:latin typeface="+mn-lt"/>
                <a:ea typeface="+mn-ea"/>
                <a:cs typeface="+mn-cs"/>
              </a:rPr>
              <a:t> file </a:t>
            </a:r>
            <a:r>
              <a:rPr lang="en-US" sz="1200" kern="1200" dirty="0" err="1" smtClean="0">
                <a:solidFill>
                  <a:schemeClr val="tx1"/>
                </a:solidFill>
                <a:effectLst/>
                <a:latin typeface="+mn-lt"/>
                <a:ea typeface="+mn-ea"/>
                <a:cs typeface="+mn-cs"/>
              </a:rPr>
              <a:t>syetem</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apis</a:t>
            </a:r>
            <a:r>
              <a:rPr lang="en-US" sz="1200" kern="1200" dirty="0" smtClean="0">
                <a:solidFill>
                  <a:schemeClr val="tx1"/>
                </a:solidFill>
                <a:effectLst/>
                <a:latin typeface="+mn-lt"/>
                <a:ea typeface="+mn-ea"/>
                <a:cs typeface="+mn-cs"/>
              </a:rPr>
              <a:t> to application. ZVOL present raw device interface and /</a:t>
            </a:r>
            <a:r>
              <a:rPr lang="en-US" sz="1200" kern="1200" dirty="0" err="1" smtClean="0">
                <a:solidFill>
                  <a:schemeClr val="tx1"/>
                </a:solidFill>
                <a:effectLst/>
                <a:latin typeface="+mn-lt"/>
                <a:ea typeface="+mn-ea"/>
                <a:cs typeface="+mn-cs"/>
              </a:rPr>
              <a:t>dev</a:t>
            </a:r>
            <a:r>
              <a:rPr lang="en-US" sz="1200" kern="1200" dirty="0" smtClean="0">
                <a:solidFill>
                  <a:schemeClr val="tx1"/>
                </a:solidFill>
                <a:effectLst/>
                <a:latin typeface="+mn-lt"/>
                <a:ea typeface="+mn-ea"/>
                <a:cs typeface="+mn-cs"/>
              </a:rPr>
              <a:t>/</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is a device file used by </a:t>
            </a:r>
            <a:r>
              <a:rPr lang="en-US" sz="1200" kern="1200" dirty="0" err="1" smtClean="0">
                <a:solidFill>
                  <a:schemeClr val="tx1"/>
                </a:solidFill>
                <a:effectLst/>
                <a:latin typeface="+mn-lt"/>
                <a:ea typeface="+mn-ea"/>
                <a:cs typeface="+mn-cs"/>
              </a:rPr>
              <a:t>by</a:t>
            </a:r>
            <a:r>
              <a:rPr lang="en-US" sz="1200" kern="1200" dirty="0" smtClean="0">
                <a:solidFill>
                  <a:schemeClr val="tx1"/>
                </a:solidFill>
                <a:effectLst/>
                <a:latin typeface="+mn-lt"/>
                <a:ea typeface="+mn-ea"/>
                <a:cs typeface="+mn-cs"/>
              </a:rPr>
              <a:t> a user-level library</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22</a:t>
            </a:fld>
            <a:endParaRPr lang="en-US"/>
          </a:p>
        </p:txBody>
      </p:sp>
    </p:spTree>
    <p:extLst>
      <p:ext uri="{BB962C8B-B14F-4D97-AF65-F5344CB8AC3E}">
        <p14:creationId xmlns:p14="http://schemas.microsoft.com/office/powerpoint/2010/main" val="35013177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 provides </a:t>
            </a:r>
            <a:r>
              <a:rPr lang="en-US" sz="1200" kern="1200" dirty="0" err="1" smtClean="0">
                <a:solidFill>
                  <a:schemeClr val="tx1"/>
                </a:solidFill>
                <a:effectLst/>
                <a:latin typeface="+mn-lt"/>
                <a:ea typeface="+mn-ea"/>
                <a:cs typeface="+mn-cs"/>
              </a:rPr>
              <a:t>posix</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api</a:t>
            </a:r>
            <a:r>
              <a:rPr lang="en-US" sz="1200" kern="1200" dirty="0" smtClean="0">
                <a:solidFill>
                  <a:schemeClr val="tx1"/>
                </a:solidFill>
                <a:effectLst/>
                <a:latin typeface="+mn-lt"/>
                <a:ea typeface="+mn-ea"/>
                <a:cs typeface="+mn-cs"/>
              </a:rPr>
              <a:t> to applications</a:t>
            </a:r>
          </a:p>
          <a:p>
            <a:r>
              <a:rPr lang="en-US" sz="1200" kern="1200" dirty="0" smtClean="0">
                <a:solidFill>
                  <a:schemeClr val="tx1"/>
                </a:solidFill>
                <a:effectLst/>
                <a:latin typeface="+mn-lt"/>
                <a:ea typeface="+mn-ea"/>
                <a:cs typeface="+mn-cs"/>
              </a:rPr>
              <a:t>it maps system calls to </a:t>
            </a:r>
            <a:r>
              <a:rPr lang="en-US" sz="1200" kern="1200" dirty="0" err="1" smtClean="0">
                <a:solidFill>
                  <a:schemeClr val="tx1"/>
                </a:solidFill>
                <a:effectLst/>
                <a:latin typeface="+mn-lt"/>
                <a:ea typeface="+mn-ea"/>
                <a:cs typeface="+mn-cs"/>
              </a:rPr>
              <a:t>ojbect</a:t>
            </a:r>
            <a:r>
              <a:rPr lang="en-US" sz="1200" kern="1200" dirty="0" smtClean="0">
                <a:solidFill>
                  <a:schemeClr val="tx1"/>
                </a:solidFill>
                <a:effectLst/>
                <a:latin typeface="+mn-lt"/>
                <a:ea typeface="+mn-ea"/>
                <a:cs typeface="+mn-cs"/>
              </a:rPr>
              <a:t> based model</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for example, write data of such size to a file at some offset</a:t>
            </a:r>
          </a:p>
          <a:p>
            <a:r>
              <a:rPr lang="en-US" sz="1200" kern="1200" dirty="0" smtClean="0">
                <a:solidFill>
                  <a:schemeClr val="tx1"/>
                </a:solidFill>
                <a:effectLst/>
                <a:latin typeface="+mn-lt"/>
                <a:ea typeface="+mn-ea"/>
                <a:cs typeface="+mn-cs"/>
              </a:rPr>
              <a:t>file is mapped to an object in an object set</a:t>
            </a:r>
          </a:p>
          <a:p>
            <a:r>
              <a:rPr lang="en-US" sz="1200" kern="1200" dirty="0" smtClean="0">
                <a:solidFill>
                  <a:schemeClr val="tx1"/>
                </a:solidFill>
                <a:effectLst/>
                <a:latin typeface="+mn-lt"/>
                <a:ea typeface="+mn-ea"/>
                <a:cs typeface="+mn-cs"/>
              </a:rPr>
              <a:t>offset can be converted to the level and block number in the block tree rooted in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and offset in the block</a:t>
            </a:r>
          </a:p>
          <a:p>
            <a:r>
              <a:rPr lang="en-US" sz="1200" kern="1200" dirty="0" smtClean="0">
                <a:solidFill>
                  <a:schemeClr val="tx1"/>
                </a:solidFill>
                <a:effectLst/>
                <a:latin typeface="+mn-lt"/>
                <a:ea typeface="+mn-ea"/>
                <a:cs typeface="+mn-cs"/>
              </a:rPr>
              <a:t>there, the </a:t>
            </a:r>
            <a:r>
              <a:rPr lang="en-US" sz="1200" kern="1200" dirty="0" err="1" smtClean="0">
                <a:solidFill>
                  <a:schemeClr val="tx1"/>
                </a:solidFill>
                <a:effectLst/>
                <a:latin typeface="+mn-lt"/>
                <a:ea typeface="+mn-ea"/>
                <a:cs typeface="+mn-cs"/>
              </a:rPr>
              <a:t>syscall</a:t>
            </a:r>
            <a:r>
              <a:rPr lang="en-US" sz="1200" kern="1200" dirty="0" smtClean="0">
                <a:solidFill>
                  <a:schemeClr val="tx1"/>
                </a:solidFill>
                <a:effectLst/>
                <a:latin typeface="+mn-lt"/>
                <a:ea typeface="+mn-ea"/>
                <a:cs typeface="+mn-cs"/>
              </a:rPr>
              <a:t> is translated to some thing like "write to these blocks of the object in this object set</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23</a:t>
            </a:fld>
            <a:endParaRPr lang="en-US"/>
          </a:p>
        </p:txBody>
      </p:sp>
    </p:spTree>
    <p:extLst>
      <p:ext uri="{BB962C8B-B14F-4D97-AF65-F5344CB8AC3E}">
        <p14:creationId xmlns:p14="http://schemas.microsoft.com/office/powerpoint/2010/main" val="1049023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 this layer, we have the ZIL,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intent log component. ZAP is the ZFS attribute processor, used by directories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DMU is the heart of ZFS. It provides a transactional object model.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DSL means dataset and snapshot layer. It manages file system instances and its snapshots and clones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Finally, traversal provides a method to traversal all data and metadata in a pool. It is used for disk scrubbing.</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24</a:t>
            </a:fld>
            <a:endParaRPr lang="en-US"/>
          </a:p>
        </p:txBody>
      </p:sp>
    </p:spTree>
    <p:extLst>
      <p:ext uri="{BB962C8B-B14F-4D97-AF65-F5344CB8AC3E}">
        <p14:creationId xmlns:p14="http://schemas.microsoft.com/office/powerpoint/2010/main" val="25387239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DMU implements the transaction based object model</a:t>
            </a:r>
          </a:p>
          <a:p>
            <a:r>
              <a:rPr lang="en-US" sz="1200" kern="1200" dirty="0" smtClean="0">
                <a:solidFill>
                  <a:schemeClr val="tx1"/>
                </a:solidFill>
                <a:effectLst/>
                <a:latin typeface="+mn-lt"/>
                <a:ea typeface="+mn-ea"/>
                <a:cs typeface="+mn-cs"/>
              </a:rPr>
              <a:t>- Each high-level operation is a transaction, represented by operations on objects</a:t>
            </a:r>
          </a:p>
          <a:p>
            <a:r>
              <a:rPr lang="en-US" sz="1200" kern="1200" dirty="0" smtClean="0">
                <a:solidFill>
                  <a:schemeClr val="tx1"/>
                </a:solidFill>
                <a:effectLst/>
                <a:latin typeface="+mn-lt"/>
                <a:ea typeface="+mn-ea"/>
                <a:cs typeface="+mn-cs"/>
              </a:rPr>
              <a:t>- Transaction is not committed </a:t>
            </a:r>
            <a:r>
              <a:rPr lang="en-US" sz="1200" kern="1200" dirty="0" err="1" smtClean="0">
                <a:solidFill>
                  <a:schemeClr val="tx1"/>
                </a:solidFill>
                <a:effectLst/>
                <a:latin typeface="+mn-lt"/>
                <a:ea typeface="+mn-ea"/>
                <a:cs typeface="+mn-cs"/>
              </a:rPr>
              <a:t>sepatately</a:t>
            </a:r>
            <a:r>
              <a:rPr lang="en-US" sz="1200" kern="1200" dirty="0" smtClean="0">
                <a:solidFill>
                  <a:schemeClr val="tx1"/>
                </a:solidFill>
                <a:effectLst/>
                <a:latin typeface="+mn-lt"/>
                <a:ea typeface="+mn-ea"/>
                <a:cs typeface="+mn-cs"/>
              </a:rPr>
              <a:t>. Instead, each transaction is added to a transaction group and the whole group is periodically </a:t>
            </a:r>
            <a:r>
              <a:rPr lang="en-US" sz="1200" kern="1200" dirty="0" err="1" smtClean="0">
                <a:solidFill>
                  <a:schemeClr val="tx1"/>
                </a:solidFill>
                <a:effectLst/>
                <a:latin typeface="+mn-lt"/>
                <a:ea typeface="+mn-ea"/>
                <a:cs typeface="+mn-cs"/>
              </a:rPr>
              <a:t>commited</a:t>
            </a:r>
            <a:r>
              <a:rPr lang="en-US" sz="1200" kern="1200" dirty="0" smtClean="0">
                <a:solidFill>
                  <a:schemeClr val="tx1"/>
                </a:solidFill>
                <a:effectLst/>
                <a:latin typeface="+mn-lt"/>
                <a:ea typeface="+mn-ea"/>
                <a:cs typeface="+mn-cs"/>
              </a:rPr>
              <a:t> to disk.</a:t>
            </a:r>
          </a:p>
          <a:p>
            <a:r>
              <a:rPr lang="en-US" sz="1200" kern="1200" dirty="0" smtClean="0">
                <a:solidFill>
                  <a:schemeClr val="tx1"/>
                </a:solidFill>
                <a:effectLst/>
                <a:latin typeface="+mn-lt"/>
                <a:ea typeface="+mn-ea"/>
                <a:cs typeface="+mn-cs"/>
              </a:rPr>
              <a:t>- the group commit either succeeds or fails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transaction model combined with COW ensures that the disk image is always consistent</a:t>
            </a:r>
          </a:p>
          <a:p>
            <a:r>
              <a:rPr lang="en-US" sz="1200" kern="1200" dirty="0" smtClean="0">
                <a:solidFill>
                  <a:schemeClr val="tx1"/>
                </a:solidFill>
                <a:effectLst/>
                <a:latin typeface="+mn-lt"/>
                <a:ea typeface="+mn-ea"/>
                <a:cs typeface="+mn-cs"/>
              </a:rPr>
              <a:t>Transaction model transfers from current consistent state to a new </a:t>
            </a:r>
            <a:r>
              <a:rPr lang="en-US" sz="1200" kern="1200" dirty="0" err="1" smtClean="0">
                <a:solidFill>
                  <a:schemeClr val="tx1"/>
                </a:solidFill>
                <a:effectLst/>
                <a:latin typeface="+mn-lt"/>
                <a:ea typeface="+mn-ea"/>
                <a:cs typeface="+mn-cs"/>
              </a:rPr>
              <a:t>concsistent</a:t>
            </a:r>
            <a:r>
              <a:rPr lang="en-US" sz="1200" kern="1200" dirty="0" smtClean="0">
                <a:solidFill>
                  <a:schemeClr val="tx1"/>
                </a:solidFill>
                <a:effectLst/>
                <a:latin typeface="+mn-lt"/>
                <a:ea typeface="+mn-ea"/>
                <a:cs typeface="+mn-cs"/>
              </a:rPr>
              <a:t> state</a:t>
            </a:r>
          </a:p>
          <a:p>
            <a:r>
              <a:rPr lang="en-US" sz="1200" kern="1200" dirty="0" smtClean="0">
                <a:solidFill>
                  <a:schemeClr val="tx1"/>
                </a:solidFill>
                <a:effectLst/>
                <a:latin typeface="+mn-lt"/>
                <a:ea typeface="+mn-ea"/>
                <a:cs typeface="+mn-cs"/>
              </a:rPr>
              <a:t>COW guarantees that the current state is not overwritten</a:t>
            </a:r>
          </a:p>
          <a:p>
            <a:r>
              <a:rPr lang="en-US" sz="1200" kern="1200" dirty="0" smtClean="0">
                <a:solidFill>
                  <a:schemeClr val="tx1"/>
                </a:solidFill>
                <a:effectLst/>
                <a:latin typeface="+mn-lt"/>
                <a:ea typeface="+mn-ea"/>
                <a:cs typeface="+mn-cs"/>
              </a:rPr>
              <a:t>And, the last block to update is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which is done atomically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So if crash happens before updating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the current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is still there and it points to a consistent disk image. Although we lost the recent updates.</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25</a:t>
            </a:fld>
            <a:endParaRPr lang="en-US"/>
          </a:p>
        </p:txBody>
      </p:sp>
    </p:spTree>
    <p:extLst>
      <p:ext uri="{BB962C8B-B14F-4D97-AF65-F5344CB8AC3E}">
        <p14:creationId xmlns:p14="http://schemas.microsoft.com/office/powerpoint/2010/main" val="1197539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log is not for consistency, </a:t>
            </a:r>
            <a:r>
              <a:rPr lang="en-US" sz="1200" kern="1200" dirty="0" err="1" smtClean="0">
                <a:solidFill>
                  <a:schemeClr val="tx1"/>
                </a:solidFill>
                <a:effectLst/>
                <a:latin typeface="+mn-lt"/>
                <a:ea typeface="+mn-ea"/>
                <a:cs typeface="+mn-cs"/>
              </a:rPr>
              <a:t>becauseCOW</a:t>
            </a:r>
            <a:r>
              <a:rPr lang="en-US" sz="1200" kern="1200" dirty="0" smtClean="0">
                <a:solidFill>
                  <a:schemeClr val="tx1"/>
                </a:solidFill>
                <a:effectLst/>
                <a:latin typeface="+mn-lt"/>
                <a:ea typeface="+mn-ea"/>
                <a:cs typeface="+mn-cs"/>
              </a:rPr>
              <a:t> and transaction already guarantees consistency</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it's only for performance (and maybe durability)</a:t>
            </a:r>
          </a:p>
          <a:p>
            <a:r>
              <a:rPr lang="en-US" sz="1200" kern="1200" dirty="0" smtClean="0">
                <a:solidFill>
                  <a:schemeClr val="tx1"/>
                </a:solidFill>
                <a:effectLst/>
                <a:latin typeface="+mn-lt"/>
                <a:ea typeface="+mn-ea"/>
                <a:cs typeface="+mn-cs"/>
              </a:rPr>
              <a:t>for synchronous operations, calls can't return until changes are </a:t>
            </a:r>
            <a:r>
              <a:rPr lang="en-US" sz="1200" kern="1200" dirty="0" err="1" smtClean="0">
                <a:solidFill>
                  <a:schemeClr val="tx1"/>
                </a:solidFill>
                <a:effectLst/>
                <a:latin typeface="+mn-lt"/>
                <a:ea typeface="+mn-ea"/>
                <a:cs typeface="+mn-cs"/>
              </a:rPr>
              <a:t>commited</a:t>
            </a:r>
            <a:r>
              <a:rPr lang="en-US" sz="1200" kern="1200" dirty="0" smtClean="0">
                <a:solidFill>
                  <a:schemeClr val="tx1"/>
                </a:solidFill>
                <a:effectLst/>
                <a:latin typeface="+mn-lt"/>
                <a:ea typeface="+mn-ea"/>
                <a:cs typeface="+mn-cs"/>
              </a:rPr>
              <a:t> to disk.</a:t>
            </a:r>
          </a:p>
          <a:p>
            <a:r>
              <a:rPr lang="en-US" sz="1200" kern="1200" dirty="0" smtClean="0">
                <a:solidFill>
                  <a:schemeClr val="tx1"/>
                </a:solidFill>
                <a:effectLst/>
                <a:latin typeface="+mn-lt"/>
                <a:ea typeface="+mn-ea"/>
                <a:cs typeface="+mn-cs"/>
              </a:rPr>
              <a:t>Waiting seconds for TXG commit is just too much time</a:t>
            </a:r>
          </a:p>
          <a:p>
            <a:r>
              <a:rPr lang="en-US" sz="1200" kern="1200" dirty="0" smtClean="0">
                <a:solidFill>
                  <a:schemeClr val="tx1"/>
                </a:solidFill>
                <a:effectLst/>
                <a:latin typeface="+mn-lt"/>
                <a:ea typeface="+mn-ea"/>
                <a:cs typeface="+mn-cs"/>
              </a:rPr>
              <a:t>So we can just flush changes to the log and return to the caller</a:t>
            </a:r>
          </a:p>
          <a:p>
            <a:r>
              <a:rPr lang="en-US" sz="1200" kern="1200" dirty="0" smtClean="0">
                <a:solidFill>
                  <a:schemeClr val="tx1"/>
                </a:solidFill>
                <a:effectLst/>
                <a:latin typeface="+mn-lt"/>
                <a:ea typeface="+mn-ea"/>
                <a:cs typeface="+mn-cs"/>
              </a:rPr>
              <a:t>If crash happens, the log is replayed</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F1D38C69-5199-4089-86F6-3F17CB8B4BFE}" type="slidenum">
              <a:rPr lang="en-US" smtClean="0"/>
              <a:pPr/>
              <a:t>26</a:t>
            </a:fld>
            <a:endParaRPr lang="en-US"/>
          </a:p>
        </p:txBody>
      </p:sp>
    </p:spTree>
    <p:extLst>
      <p:ext uri="{BB962C8B-B14F-4D97-AF65-F5344CB8AC3E}">
        <p14:creationId xmlns:p14="http://schemas.microsoft.com/office/powerpoint/2010/main" val="2853449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Here is a simple example of a pool configuration. In this configuration, we have two disks, Disk A and Disk B. They are both physical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These two disks form a mirror, a logical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This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is the root of the tree, which interacts with upper level file systems.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4</a:t>
            </a:fld>
            <a:endParaRPr lang="en-US"/>
          </a:p>
        </p:txBody>
      </p:sp>
    </p:spTree>
    <p:extLst>
      <p:ext uri="{BB962C8B-B14F-4D97-AF65-F5344CB8AC3E}">
        <p14:creationId xmlns:p14="http://schemas.microsoft.com/office/powerpoint/2010/main" val="19397621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 the pooled storage layer, we have ARC, </a:t>
            </a:r>
            <a:r>
              <a:rPr lang="en-US" sz="1200" kern="1200" dirty="0" err="1" smtClean="0">
                <a:solidFill>
                  <a:schemeClr val="tx1"/>
                </a:solidFill>
                <a:effectLst/>
                <a:latin typeface="+mn-lt"/>
                <a:ea typeface="+mn-ea"/>
                <a:cs typeface="+mn-cs"/>
              </a:rPr>
              <a:t>zfs's</a:t>
            </a:r>
            <a:r>
              <a:rPr lang="en-US" sz="1200" kern="1200" dirty="0" smtClean="0">
                <a:solidFill>
                  <a:schemeClr val="tx1"/>
                </a:solidFill>
                <a:effectLst/>
                <a:latin typeface="+mn-lt"/>
                <a:ea typeface="+mn-ea"/>
                <a:cs typeface="+mn-cs"/>
              </a:rPr>
              <a:t> private page cache; ZIO,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i/o pipeline; virtual devices and its configuration</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LDI is </a:t>
            </a:r>
            <a:r>
              <a:rPr lang="en-US" sz="1200" kern="1200" dirty="0" err="1" smtClean="0">
                <a:solidFill>
                  <a:schemeClr val="tx1"/>
                </a:solidFill>
                <a:effectLst/>
                <a:latin typeface="+mn-lt"/>
                <a:ea typeface="+mn-ea"/>
                <a:cs typeface="+mn-cs"/>
              </a:rPr>
              <a:t>solaris's</a:t>
            </a:r>
            <a:r>
              <a:rPr lang="en-US" sz="1200" kern="1200" dirty="0" smtClean="0">
                <a:solidFill>
                  <a:schemeClr val="tx1"/>
                </a:solidFill>
                <a:effectLst/>
                <a:latin typeface="+mn-lt"/>
                <a:ea typeface="+mn-ea"/>
                <a:cs typeface="+mn-cs"/>
              </a:rPr>
              <a:t> driver interface, used to issue disk </a:t>
            </a:r>
            <a:r>
              <a:rPr lang="en-US" sz="1200" kern="1200" dirty="0" err="1" smtClean="0">
                <a:solidFill>
                  <a:schemeClr val="tx1"/>
                </a:solidFill>
                <a:effectLst/>
                <a:latin typeface="+mn-lt"/>
                <a:ea typeface="+mn-ea"/>
                <a:cs typeface="+mn-cs"/>
              </a:rPr>
              <a:t>io</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Next, I will discuss some components that I'm familiar with.</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27</a:t>
            </a:fld>
            <a:endParaRPr lang="en-US"/>
          </a:p>
        </p:txBody>
      </p:sp>
    </p:spTree>
    <p:extLst>
      <p:ext uri="{BB962C8B-B14F-4D97-AF65-F5344CB8AC3E}">
        <p14:creationId xmlns:p14="http://schemas.microsoft.com/office/powerpoint/2010/main" val="28865120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zio</a:t>
            </a:r>
            <a:r>
              <a:rPr lang="en-US" sz="1200" kern="1200" dirty="0" smtClean="0">
                <a:solidFill>
                  <a:schemeClr val="tx1"/>
                </a:solidFill>
                <a:effectLst/>
                <a:latin typeface="+mn-lt"/>
                <a:ea typeface="+mn-ea"/>
                <a:cs typeface="+mn-cs"/>
              </a:rPr>
              <a:t> is a pipelined I/O framework. I will not discuss it in detail. I just want to point out that ZIO is the place where </a:t>
            </a:r>
            <a:r>
              <a:rPr lang="en-US" sz="1200" kern="1200" dirty="0" err="1" smtClean="0">
                <a:solidFill>
                  <a:schemeClr val="tx1"/>
                </a:solidFill>
                <a:effectLst/>
                <a:latin typeface="+mn-lt"/>
                <a:ea typeface="+mn-ea"/>
                <a:cs typeface="+mn-cs"/>
              </a:rPr>
              <a:t>checksumming</a:t>
            </a:r>
            <a:r>
              <a:rPr lang="en-US" sz="1200" kern="1200" dirty="0" smtClean="0">
                <a:solidFill>
                  <a:schemeClr val="tx1"/>
                </a:solidFill>
                <a:effectLst/>
                <a:latin typeface="+mn-lt"/>
                <a:ea typeface="+mn-ea"/>
                <a:cs typeface="+mn-cs"/>
              </a:rPr>
              <a:t> happens.</a:t>
            </a:r>
          </a:p>
          <a:p>
            <a:r>
              <a:rPr lang="en-US" sz="1200" kern="1200" dirty="0" smtClean="0">
                <a:solidFill>
                  <a:schemeClr val="tx1"/>
                </a:solidFill>
                <a:effectLst/>
                <a:latin typeface="+mn-lt"/>
                <a:ea typeface="+mn-ea"/>
                <a:cs typeface="+mn-cs"/>
              </a:rPr>
              <a:t>Assuming we have a block pointer to a block,</a:t>
            </a:r>
          </a:p>
          <a:p>
            <a:r>
              <a:rPr lang="en-US" sz="1200" kern="1200" dirty="0" smtClean="0">
                <a:solidFill>
                  <a:schemeClr val="tx1"/>
                </a:solidFill>
                <a:effectLst/>
                <a:latin typeface="+mn-lt"/>
                <a:ea typeface="+mn-ea"/>
                <a:cs typeface="+mn-cs"/>
              </a:rPr>
              <a:t>Whenever the block is read from disk, the physical read i/o is issued first and after it's done, the checksum is verified</a:t>
            </a:r>
          </a:p>
          <a:p>
            <a:r>
              <a:rPr lang="en-US" sz="1200" kern="1200" dirty="0" smtClean="0">
                <a:solidFill>
                  <a:schemeClr val="tx1"/>
                </a:solidFill>
                <a:effectLst/>
                <a:latin typeface="+mn-lt"/>
                <a:ea typeface="+mn-ea"/>
                <a:cs typeface="+mn-cs"/>
              </a:rPr>
              <a:t>Whenever the block is written to disk,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first generates the checksum and allocate new block and then issue write </a:t>
            </a:r>
            <a:r>
              <a:rPr lang="en-US" sz="1200" kern="1200" dirty="0" err="1" smtClean="0">
                <a:solidFill>
                  <a:schemeClr val="tx1"/>
                </a:solidFill>
                <a:effectLst/>
                <a:latin typeface="+mn-lt"/>
                <a:ea typeface="+mn-ea"/>
                <a:cs typeface="+mn-cs"/>
              </a:rPr>
              <a:t>io</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28</a:t>
            </a:fld>
            <a:endParaRPr lang="en-US"/>
          </a:p>
        </p:txBody>
      </p:sp>
    </p:spTree>
    <p:extLst>
      <p:ext uri="{BB962C8B-B14F-4D97-AF65-F5344CB8AC3E}">
        <p14:creationId xmlns:p14="http://schemas.microsoft.com/office/powerpoint/2010/main" val="108243854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now, let's take a look at how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is organized around the object concept.  Suppose we have three file systems tank/</a:t>
            </a:r>
          </a:p>
          <a:p>
            <a:r>
              <a:rPr lang="en-US" sz="1200" kern="1200" dirty="0" smtClean="0">
                <a:solidFill>
                  <a:schemeClr val="tx1"/>
                </a:solidFill>
                <a:effectLst/>
                <a:latin typeface="+mn-lt"/>
                <a:ea typeface="+mn-ea"/>
                <a:cs typeface="+mn-cs"/>
              </a:rPr>
              <a:t>and fs1 and fs2 are two child file systems in tank. In ZFS, file systems in a pool are organized like directories.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Say in tank/, we have several </a:t>
            </a:r>
            <a:r>
              <a:rPr lang="en-US" sz="1200" kern="1200" dirty="0" err="1" smtClean="0">
                <a:solidFill>
                  <a:schemeClr val="tx1"/>
                </a:solidFill>
                <a:effectLst/>
                <a:latin typeface="+mn-lt"/>
                <a:ea typeface="+mn-ea"/>
                <a:cs typeface="+mn-cs"/>
              </a:rPr>
              <a:t>dir</a:t>
            </a:r>
            <a:r>
              <a:rPr lang="en-US" sz="1200" kern="1200" dirty="0" smtClean="0">
                <a:solidFill>
                  <a:schemeClr val="tx1"/>
                </a:solidFill>
                <a:effectLst/>
                <a:latin typeface="+mn-lt"/>
                <a:ea typeface="+mn-ea"/>
                <a:cs typeface="+mn-cs"/>
              </a:rPr>
              <a:t> and file objects. These objects are grouped as an </a:t>
            </a:r>
            <a:r>
              <a:rPr lang="en-US" sz="1200" kern="1200" dirty="0" err="1" smtClean="0">
                <a:solidFill>
                  <a:schemeClr val="tx1"/>
                </a:solidFill>
                <a:effectLst/>
                <a:latin typeface="+mn-lt"/>
                <a:ea typeface="+mn-ea"/>
                <a:cs typeface="+mn-cs"/>
              </a:rPr>
              <a:t>objset</a:t>
            </a:r>
            <a:r>
              <a:rPr lang="en-US" sz="1200" kern="1200" dirty="0" smtClean="0">
                <a:solidFill>
                  <a:schemeClr val="tx1"/>
                </a:solidFill>
                <a:effectLst/>
                <a:latin typeface="+mn-lt"/>
                <a:ea typeface="+mn-ea"/>
                <a:cs typeface="+mn-cs"/>
              </a:rPr>
              <a:t>. As we saw earlier, the object set is encapsulated in a dataset object. Since we may take snapshots of the file system, the dataset object also refers to a </a:t>
            </a:r>
            <a:r>
              <a:rPr lang="en-US" sz="1200" kern="1200" dirty="0" err="1" smtClean="0">
                <a:solidFill>
                  <a:schemeClr val="tx1"/>
                </a:solidFill>
                <a:effectLst/>
                <a:latin typeface="+mn-lt"/>
                <a:ea typeface="+mn-ea"/>
                <a:cs typeface="+mn-cs"/>
              </a:rPr>
              <a:t>objset</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snapmap</a:t>
            </a:r>
            <a:r>
              <a:rPr lang="en-US" sz="1200" kern="1200" dirty="0" smtClean="0">
                <a:solidFill>
                  <a:schemeClr val="tx1"/>
                </a:solidFill>
                <a:effectLst/>
                <a:latin typeface="+mn-lt"/>
                <a:ea typeface="+mn-ea"/>
                <a:cs typeface="+mn-cs"/>
              </a:rPr>
              <a:t> object. It’s a mapping from snapshot name to the actual dataset of the snapshot.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dataset is then encapsulated by a dataset directory object. The object maintains this dataset along with a dataset </a:t>
            </a:r>
            <a:r>
              <a:rPr lang="en-US" sz="1200" kern="1200" dirty="0" err="1" smtClean="0">
                <a:solidFill>
                  <a:schemeClr val="tx1"/>
                </a:solidFill>
                <a:effectLst/>
                <a:latin typeface="+mn-lt"/>
                <a:ea typeface="+mn-ea"/>
                <a:cs typeface="+mn-cs"/>
              </a:rPr>
              <a:t>childmap</a:t>
            </a:r>
            <a:r>
              <a:rPr lang="en-US" sz="1200" kern="1200" dirty="0" smtClean="0">
                <a:solidFill>
                  <a:schemeClr val="tx1"/>
                </a:solidFill>
                <a:effectLst/>
                <a:latin typeface="+mn-lt"/>
                <a:ea typeface="+mn-ea"/>
                <a:cs typeface="+mn-cs"/>
              </a:rPr>
              <a:t>. In this case, it's a mapping from file system name to the dataset directory object .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That's how </a:t>
            </a:r>
            <a:r>
              <a:rPr lang="en-US" sz="1200" kern="1200" dirty="0" err="1" smtClean="0">
                <a:solidFill>
                  <a:schemeClr val="tx1"/>
                </a:solidFill>
                <a:effectLst/>
                <a:latin typeface="+mn-lt"/>
                <a:ea typeface="+mn-ea"/>
                <a:cs typeface="+mn-cs"/>
              </a:rPr>
              <a:t>filesystems</a:t>
            </a:r>
            <a:r>
              <a:rPr lang="en-US" sz="1200" kern="1200" dirty="0" smtClean="0">
                <a:solidFill>
                  <a:schemeClr val="tx1"/>
                </a:solidFill>
                <a:effectLst/>
                <a:latin typeface="+mn-lt"/>
                <a:ea typeface="+mn-ea"/>
                <a:cs typeface="+mn-cs"/>
              </a:rPr>
              <a:t> are organized.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31</a:t>
            </a:fld>
            <a:endParaRPr lang="en-US"/>
          </a:p>
        </p:txBody>
      </p:sp>
    </p:spTree>
    <p:extLst>
      <p:ext uri="{BB962C8B-B14F-4D97-AF65-F5344CB8AC3E}">
        <p14:creationId xmlns:p14="http://schemas.microsoft.com/office/powerpoint/2010/main" val="1303094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configuration is stored on physical disks in a structure called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 A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 is a 256KB structure. It has two important parts, one is a list of name value pairs, which describe the configuration of the pool and some basic info about each physical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such as </a:t>
            </a:r>
            <a:r>
              <a:rPr lang="en-US" sz="1200" kern="1200" dirty="0" err="1" smtClean="0">
                <a:solidFill>
                  <a:schemeClr val="tx1"/>
                </a:solidFill>
                <a:effectLst/>
                <a:latin typeface="+mn-lt"/>
                <a:ea typeface="+mn-ea"/>
                <a:cs typeface="+mn-cs"/>
              </a:rPr>
              <a:t>dev</a:t>
            </a:r>
            <a:r>
              <a:rPr lang="en-US" sz="1200" kern="1200" dirty="0" smtClean="0">
                <a:solidFill>
                  <a:schemeClr val="tx1"/>
                </a:solidFill>
                <a:effectLst/>
                <a:latin typeface="+mn-lt"/>
                <a:ea typeface="+mn-ea"/>
                <a:cs typeface="+mn-cs"/>
              </a:rPr>
              <a:t> id, amount of space. Another part is </a:t>
            </a:r>
            <a:r>
              <a:rPr lang="en-US" sz="1200" kern="1200" dirty="0" err="1" smtClean="0">
                <a:solidFill>
                  <a:schemeClr val="tx1"/>
                </a:solidFill>
                <a:effectLst/>
                <a:latin typeface="+mn-lt"/>
                <a:ea typeface="+mn-ea"/>
                <a:cs typeface="+mn-cs"/>
              </a:rPr>
              <a:t>uberblocks</a:t>
            </a:r>
            <a:r>
              <a:rPr lang="en-US" sz="1200" kern="1200" dirty="0" smtClean="0">
                <a:solidFill>
                  <a:schemeClr val="tx1"/>
                </a:solidFill>
                <a:effectLst/>
                <a:latin typeface="+mn-lt"/>
                <a:ea typeface="+mn-ea"/>
                <a:cs typeface="+mn-cs"/>
              </a:rPr>
              <a:t>. It's like a superblock in other </a:t>
            </a:r>
            <a:r>
              <a:rPr lang="en-US" sz="1200" kern="1200" dirty="0" err="1" smtClean="0">
                <a:solidFill>
                  <a:schemeClr val="tx1"/>
                </a:solidFill>
                <a:effectLst/>
                <a:latin typeface="+mn-lt"/>
                <a:ea typeface="+mn-ea"/>
                <a:cs typeface="+mn-cs"/>
              </a:rPr>
              <a:t>unix</a:t>
            </a:r>
            <a:r>
              <a:rPr lang="en-US" sz="1200" kern="1200" dirty="0" smtClean="0">
                <a:solidFill>
                  <a:schemeClr val="tx1"/>
                </a:solidFill>
                <a:effectLst/>
                <a:latin typeface="+mn-lt"/>
                <a:ea typeface="+mn-ea"/>
                <a:cs typeface="+mn-cs"/>
              </a:rPr>
              <a:t> file systems. It's very important, because it's the only entry point to the pool's contents and it's used to verify the pool's integrity. We will discuss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later.</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5</a:t>
            </a:fld>
            <a:endParaRPr lang="en-US"/>
          </a:p>
        </p:txBody>
      </p:sp>
    </p:spTree>
    <p:extLst>
      <p:ext uri="{BB962C8B-B14F-4D97-AF65-F5344CB8AC3E}">
        <p14:creationId xmlns:p14="http://schemas.microsoft.com/office/powerpoint/2010/main" val="14858409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 itself is very critical so it has four replicas on each physical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Two of them are placed at the beginning of the disk, and the other two are placed at the end of disk. This is to prevent accidental overwrites which usually occur in contiguous chunks. </a:t>
            </a:r>
          </a:p>
          <a:p>
            <a:r>
              <a:rPr lang="en-US" sz="1200" kern="1200" dirty="0" smtClean="0">
                <a:solidFill>
                  <a:schemeClr val="tx1"/>
                </a:solidFill>
                <a:effectLst/>
                <a:latin typeface="+mn-lt"/>
                <a:ea typeface="+mn-ea"/>
                <a:cs typeface="+mn-cs"/>
              </a:rPr>
              <a:t>Besides, we will know later that the </a:t>
            </a:r>
            <a:r>
              <a:rPr lang="en-US" sz="1200" kern="1200" dirty="0" err="1" smtClean="0">
                <a:solidFill>
                  <a:schemeClr val="tx1"/>
                </a:solidFill>
                <a:effectLst/>
                <a:latin typeface="+mn-lt"/>
                <a:ea typeface="+mn-ea"/>
                <a:cs typeface="+mn-cs"/>
              </a:rPr>
              <a:t>uberblock</a:t>
            </a:r>
            <a:r>
              <a:rPr lang="en-US" sz="1200" kern="1200" dirty="0" smtClean="0">
                <a:solidFill>
                  <a:schemeClr val="tx1"/>
                </a:solidFill>
                <a:effectLst/>
                <a:latin typeface="+mn-lt"/>
                <a:ea typeface="+mn-ea"/>
                <a:cs typeface="+mn-cs"/>
              </a:rPr>
              <a:t> is </a:t>
            </a:r>
            <a:r>
              <a:rPr lang="en-US" sz="1200" kern="1200" dirty="0" err="1" smtClean="0">
                <a:solidFill>
                  <a:schemeClr val="tx1"/>
                </a:solidFill>
                <a:effectLst/>
                <a:latin typeface="+mn-lt"/>
                <a:ea typeface="+mn-ea"/>
                <a:cs typeface="+mn-cs"/>
              </a:rPr>
              <a:t>updatefrequently</a:t>
            </a:r>
            <a:r>
              <a:rPr lang="en-US" sz="1200" kern="1200" dirty="0" smtClean="0">
                <a:solidFill>
                  <a:schemeClr val="tx1"/>
                </a:solidFill>
                <a:effectLst/>
                <a:latin typeface="+mn-lt"/>
                <a:ea typeface="+mn-ea"/>
                <a:cs typeface="+mn-cs"/>
              </a:rPr>
              <a:t>, so update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labels has to be performed carefully. ZFS applies a two staged update approach. First write label 0 and label 2 and then write label 1 and label 3. I'm not quite sure why they apply the update in this order, but at least it can guarantee that there is always a valid copy of the label on disk.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6</a:t>
            </a:fld>
            <a:endParaRPr lang="en-US"/>
          </a:p>
        </p:txBody>
      </p:sp>
    </p:spTree>
    <p:extLst>
      <p:ext uri="{BB962C8B-B14F-4D97-AF65-F5344CB8AC3E}">
        <p14:creationId xmlns:p14="http://schemas.microsoft.com/office/powerpoint/2010/main" val="1244814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now, based on the flat space provided by the pool, let's talk about block addressing. </a:t>
            </a:r>
          </a:p>
          <a:p>
            <a:r>
              <a:rPr lang="en-US" sz="1200" kern="1200" dirty="0" smtClean="0">
                <a:solidFill>
                  <a:schemeClr val="tx1"/>
                </a:solidFill>
                <a:effectLst/>
                <a:latin typeface="+mn-lt"/>
                <a:ea typeface="+mn-ea"/>
                <a:cs typeface="+mn-cs"/>
              </a:rPr>
              <a:t>Here let's consider </a:t>
            </a:r>
            <a:r>
              <a:rPr lang="en-US" sz="1200" kern="1200" dirty="0" err="1" smtClean="0">
                <a:solidFill>
                  <a:schemeClr val="tx1"/>
                </a:solidFill>
                <a:effectLst/>
                <a:latin typeface="+mn-lt"/>
                <a:ea typeface="+mn-ea"/>
                <a:cs typeface="+mn-cs"/>
              </a:rPr>
              <a:t>contigous</a:t>
            </a:r>
            <a:r>
              <a:rPr lang="en-US" sz="1200" kern="1200" dirty="0" smtClean="0">
                <a:solidFill>
                  <a:schemeClr val="tx1"/>
                </a:solidFill>
                <a:effectLst/>
                <a:latin typeface="+mn-lt"/>
                <a:ea typeface="+mn-ea"/>
                <a:cs typeface="+mn-cs"/>
              </a:rPr>
              <a:t> sectors on disk as a physical block. ZFS uses data virtual address to represent a disk address. DVA consists of a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id and the offset into that </a:t>
            </a:r>
            <a:r>
              <a:rPr lang="en-US" sz="1200" kern="1200" dirty="0" err="1" smtClean="0">
                <a:solidFill>
                  <a:schemeClr val="tx1"/>
                </a:solidFill>
                <a:effectLst/>
                <a:latin typeface="+mn-lt"/>
                <a:ea typeface="+mn-ea"/>
                <a:cs typeface="+mn-cs"/>
              </a:rPr>
              <a:t>vdev</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Then, let's call a data block or a metadata block in the file system "logical block", which is the file system block in the paper. ZFS uses a block pointer structure for each such block. The block pointer can have up to three DVAs, which means a block can have up to three copies. By default, ZFS stores multiple copies for metadata, but one copy for data. Since all copies have the same contents, there is one checksum for the block. The checksum is stored </a:t>
            </a:r>
            <a:r>
              <a:rPr lang="en-US" sz="1200" kern="1200" dirty="0" err="1" smtClean="0">
                <a:solidFill>
                  <a:schemeClr val="tx1"/>
                </a:solidFill>
                <a:effectLst/>
                <a:latin typeface="+mn-lt"/>
                <a:ea typeface="+mn-ea"/>
                <a:cs typeface="+mn-cs"/>
              </a:rPr>
              <a:t>seperated</a:t>
            </a:r>
            <a:r>
              <a:rPr lang="en-US" sz="1200" kern="1200" dirty="0" smtClean="0">
                <a:solidFill>
                  <a:schemeClr val="tx1"/>
                </a:solidFill>
                <a:effectLst/>
                <a:latin typeface="+mn-lt"/>
                <a:ea typeface="+mn-ea"/>
                <a:cs typeface="+mn-cs"/>
              </a:rPr>
              <a:t> in the block pointer, and is used to verify the integrity of a block. The last thing in the block pointer is block size. In ZFS, depending on the size of the file, different files have different block sized.  Therefore, there is block size information in the block pointer.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8</a:t>
            </a:fld>
            <a:endParaRPr lang="en-US"/>
          </a:p>
        </p:txBody>
      </p:sp>
    </p:spTree>
    <p:extLst>
      <p:ext uri="{BB962C8B-B14F-4D97-AF65-F5344CB8AC3E}">
        <p14:creationId xmlns:p14="http://schemas.microsoft.com/office/powerpoint/2010/main" val="9540314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 object in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is a group of blocks organized by a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It looks like a block tree rooted at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connected by block pointers. It's the smallest logical unit, because everything in ZFS is an object.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structure has some common fields that are used by all objects, which includes up to 3 </a:t>
            </a:r>
            <a:r>
              <a:rPr lang="en-US" sz="1200" kern="1200" dirty="0" err="1" smtClean="0">
                <a:solidFill>
                  <a:schemeClr val="tx1"/>
                </a:solidFill>
                <a:effectLst/>
                <a:latin typeface="+mn-lt"/>
                <a:ea typeface="+mn-ea"/>
                <a:cs typeface="+mn-cs"/>
              </a:rPr>
              <a:t>blkptrs</a:t>
            </a:r>
            <a:r>
              <a:rPr lang="en-US" sz="1200" kern="1200" dirty="0" smtClean="0">
                <a:solidFill>
                  <a:schemeClr val="tx1"/>
                </a:solidFill>
                <a:effectLst/>
                <a:latin typeface="+mn-lt"/>
                <a:ea typeface="+mn-ea"/>
                <a:cs typeface="+mn-cs"/>
              </a:rPr>
              <a:t>, and other info such as block size, number of levels of the block tree. But there is a bonus buffer  that is object-specific. Different types of object have different types of bonus buffer.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9</a:t>
            </a:fld>
            <a:endParaRPr lang="en-US"/>
          </a:p>
        </p:txBody>
      </p:sp>
    </p:spTree>
    <p:extLst>
      <p:ext uri="{BB962C8B-B14F-4D97-AF65-F5344CB8AC3E}">
        <p14:creationId xmlns:p14="http://schemas.microsoft.com/office/powerpoint/2010/main" val="19261600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now let's see some object examples. At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level, there are two types of objects: file and dir. They both have a </a:t>
            </a:r>
            <a:r>
              <a:rPr lang="en-US" sz="1200" kern="1200" dirty="0" err="1" smtClean="0">
                <a:solidFill>
                  <a:schemeClr val="tx1"/>
                </a:solidFill>
                <a:effectLst/>
                <a:latin typeface="+mn-lt"/>
                <a:ea typeface="+mn-ea"/>
                <a:cs typeface="+mn-cs"/>
              </a:rPr>
              <a:t>znode</a:t>
            </a:r>
            <a:r>
              <a:rPr lang="en-US" sz="1200" kern="1200" dirty="0" smtClean="0">
                <a:solidFill>
                  <a:schemeClr val="tx1"/>
                </a:solidFill>
                <a:effectLst/>
                <a:latin typeface="+mn-lt"/>
                <a:ea typeface="+mn-ea"/>
                <a:cs typeface="+mn-cs"/>
              </a:rPr>
              <a:t> in their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bonus buffer. Attributes of the file or the </a:t>
            </a:r>
            <a:r>
              <a:rPr lang="en-US" sz="1200" kern="1200" dirty="0" err="1" smtClean="0">
                <a:solidFill>
                  <a:schemeClr val="tx1"/>
                </a:solidFill>
                <a:effectLst/>
                <a:latin typeface="+mn-lt"/>
                <a:ea typeface="+mn-ea"/>
                <a:cs typeface="+mn-cs"/>
              </a:rPr>
              <a:t>dir</a:t>
            </a:r>
            <a:r>
              <a:rPr lang="en-US" sz="1200" kern="1200" dirty="0" smtClean="0">
                <a:solidFill>
                  <a:schemeClr val="tx1"/>
                </a:solidFill>
                <a:effectLst/>
                <a:latin typeface="+mn-lt"/>
                <a:ea typeface="+mn-ea"/>
                <a:cs typeface="+mn-cs"/>
              </a:rPr>
              <a:t> are stored in the </a:t>
            </a:r>
            <a:r>
              <a:rPr lang="en-US" sz="1200" kern="1200" dirty="0" err="1" smtClean="0">
                <a:solidFill>
                  <a:schemeClr val="tx1"/>
                </a:solidFill>
                <a:effectLst/>
                <a:latin typeface="+mn-lt"/>
                <a:ea typeface="+mn-ea"/>
                <a:cs typeface="+mn-cs"/>
              </a:rPr>
              <a:t>znode</a:t>
            </a:r>
            <a:r>
              <a:rPr lang="en-US" sz="1200" kern="1200" dirty="0" smtClean="0">
                <a:solidFill>
                  <a:schemeClr val="tx1"/>
                </a:solidFill>
                <a:effectLst/>
                <a:latin typeface="+mn-lt"/>
                <a:ea typeface="+mn-ea"/>
                <a:cs typeface="+mn-cs"/>
              </a:rPr>
              <a:t>, such as access time, number of links. They differs in the type of block they have. A file object has data blocks, but a </a:t>
            </a:r>
            <a:r>
              <a:rPr lang="en-US" sz="1200" kern="1200" dirty="0" err="1" smtClean="0">
                <a:solidFill>
                  <a:schemeClr val="tx1"/>
                </a:solidFill>
                <a:effectLst/>
                <a:latin typeface="+mn-lt"/>
                <a:ea typeface="+mn-ea"/>
                <a:cs typeface="+mn-cs"/>
              </a:rPr>
              <a:t>dir</a:t>
            </a:r>
            <a:r>
              <a:rPr lang="en-US" sz="1200" kern="1200" dirty="0" smtClean="0">
                <a:solidFill>
                  <a:schemeClr val="tx1"/>
                </a:solidFill>
                <a:effectLst/>
                <a:latin typeface="+mn-lt"/>
                <a:ea typeface="+mn-ea"/>
                <a:cs typeface="+mn-cs"/>
              </a:rPr>
              <a:t> object has ZAP blocks. ZAP stands for ZFS Attributes Processor. A </a:t>
            </a:r>
            <a:r>
              <a:rPr lang="en-US" sz="1200" kern="1200" dirty="0" err="1" smtClean="0">
                <a:solidFill>
                  <a:schemeClr val="tx1"/>
                </a:solidFill>
                <a:effectLst/>
                <a:latin typeface="+mn-lt"/>
                <a:ea typeface="+mn-ea"/>
                <a:cs typeface="+mn-cs"/>
              </a:rPr>
              <a:t>dir</a:t>
            </a:r>
            <a:r>
              <a:rPr lang="en-US" sz="1200" kern="1200" dirty="0" smtClean="0">
                <a:solidFill>
                  <a:schemeClr val="tx1"/>
                </a:solidFill>
                <a:effectLst/>
                <a:latin typeface="+mn-lt"/>
                <a:ea typeface="+mn-ea"/>
                <a:cs typeface="+mn-cs"/>
              </a:rPr>
              <a:t> object is actually a ZAP object, which manages name value pairs. In the </a:t>
            </a:r>
            <a:r>
              <a:rPr lang="en-US" sz="1200" kern="1200" dirty="0" err="1" smtClean="0">
                <a:solidFill>
                  <a:schemeClr val="tx1"/>
                </a:solidFill>
                <a:effectLst/>
                <a:latin typeface="+mn-lt"/>
                <a:ea typeface="+mn-ea"/>
                <a:cs typeface="+mn-cs"/>
              </a:rPr>
              <a:t>dir</a:t>
            </a:r>
            <a:r>
              <a:rPr lang="en-US" sz="1200" kern="1200" dirty="0" smtClean="0">
                <a:solidFill>
                  <a:schemeClr val="tx1"/>
                </a:solidFill>
                <a:effectLst/>
                <a:latin typeface="+mn-lt"/>
                <a:ea typeface="+mn-ea"/>
                <a:cs typeface="+mn-cs"/>
              </a:rPr>
              <a:t> case, it's the mapping from file name to object id.</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10</a:t>
            </a:fld>
            <a:endParaRPr lang="en-US"/>
          </a:p>
        </p:txBody>
      </p:sp>
    </p:spTree>
    <p:extLst>
      <p:ext uri="{BB962C8B-B14F-4D97-AF65-F5344CB8AC3E}">
        <p14:creationId xmlns:p14="http://schemas.microsoft.com/office/powerpoint/2010/main" val="652347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related objects are grouped together as an object set. it's essentially a group of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blocks" managed by a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The object set is </a:t>
            </a:r>
            <a:r>
              <a:rPr lang="en-US" sz="1200" kern="1200" dirty="0" err="1" smtClean="0">
                <a:solidFill>
                  <a:schemeClr val="tx1"/>
                </a:solidFill>
                <a:effectLst/>
                <a:latin typeface="+mn-lt"/>
                <a:ea typeface="+mn-ea"/>
                <a:cs typeface="+mn-cs"/>
              </a:rPr>
              <a:t>represeted</a:t>
            </a:r>
            <a:r>
              <a:rPr lang="en-US" sz="1200" kern="1200" dirty="0" smtClean="0">
                <a:solidFill>
                  <a:schemeClr val="tx1"/>
                </a:solidFill>
                <a:effectLst/>
                <a:latin typeface="+mn-lt"/>
                <a:ea typeface="+mn-ea"/>
                <a:cs typeface="+mn-cs"/>
              </a:rPr>
              <a:t> by a structure as shown in the figure.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is called </a:t>
            </a:r>
            <a:r>
              <a:rPr lang="en-US" sz="1200" kern="1200" dirty="0" err="1" smtClean="0">
                <a:solidFill>
                  <a:schemeClr val="tx1"/>
                </a:solidFill>
                <a:effectLst/>
                <a:latin typeface="+mn-lt"/>
                <a:ea typeface="+mn-ea"/>
                <a:cs typeface="+mn-cs"/>
              </a:rPr>
              <a:t>metadnode</a:t>
            </a:r>
            <a:r>
              <a:rPr lang="en-US" sz="1200" kern="1200" dirty="0" smtClean="0">
                <a:solidFill>
                  <a:schemeClr val="tx1"/>
                </a:solidFill>
                <a:effectLst/>
                <a:latin typeface="+mn-lt"/>
                <a:ea typeface="+mn-ea"/>
                <a:cs typeface="+mn-cs"/>
              </a:rPr>
              <a:t>. It also has a ZIL header, ZFS Intent Log Header. It points to a chain of log blocks. We will talk about the log in next section.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11</a:t>
            </a:fld>
            <a:endParaRPr lang="en-US"/>
          </a:p>
        </p:txBody>
      </p:sp>
    </p:spTree>
    <p:extLst>
      <p:ext uri="{BB962C8B-B14F-4D97-AF65-F5344CB8AC3E}">
        <p14:creationId xmlns:p14="http://schemas.microsoft.com/office/powerpoint/2010/main" val="3111044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for this dataset object is at </a:t>
            </a:r>
            <a:r>
              <a:rPr lang="en-US" sz="1200" kern="1200" dirty="0" err="1" smtClean="0">
                <a:solidFill>
                  <a:schemeClr val="tx1"/>
                </a:solidFill>
                <a:effectLst/>
                <a:latin typeface="+mn-lt"/>
                <a:ea typeface="+mn-ea"/>
                <a:cs typeface="+mn-cs"/>
              </a:rPr>
              <a:t>zpool</a:t>
            </a:r>
            <a:r>
              <a:rPr lang="en-US" sz="1200" kern="1200" dirty="0" smtClean="0">
                <a:solidFill>
                  <a:schemeClr val="tx1"/>
                </a:solidFill>
                <a:effectLst/>
                <a:latin typeface="+mn-lt"/>
                <a:ea typeface="+mn-ea"/>
                <a:cs typeface="+mn-cs"/>
              </a:rPr>
              <a:t> level. This object </a:t>
            </a:r>
            <a:r>
              <a:rPr lang="en-US" sz="1200" kern="1200" dirty="0" err="1" smtClean="0">
                <a:solidFill>
                  <a:schemeClr val="tx1"/>
                </a:solidFill>
                <a:effectLst/>
                <a:latin typeface="+mn-lt"/>
                <a:ea typeface="+mn-ea"/>
                <a:cs typeface="+mn-cs"/>
              </a:rPr>
              <a:t>encapsulats</a:t>
            </a:r>
            <a:r>
              <a:rPr lang="en-US" sz="1200" kern="1200" dirty="0" smtClean="0">
                <a:solidFill>
                  <a:schemeClr val="tx1"/>
                </a:solidFill>
                <a:effectLst/>
                <a:latin typeface="+mn-lt"/>
                <a:ea typeface="+mn-ea"/>
                <a:cs typeface="+mn-cs"/>
              </a:rPr>
              <a:t> an object set and track its relationship with its snapshots. The </a:t>
            </a:r>
            <a:r>
              <a:rPr lang="en-US" sz="1200" kern="1200" dirty="0" err="1" smtClean="0">
                <a:solidFill>
                  <a:schemeClr val="tx1"/>
                </a:solidFill>
                <a:effectLst/>
                <a:latin typeface="+mn-lt"/>
                <a:ea typeface="+mn-ea"/>
                <a:cs typeface="+mn-cs"/>
              </a:rPr>
              <a:t>dnode</a:t>
            </a:r>
            <a:r>
              <a:rPr lang="en-US" sz="1200" kern="1200" dirty="0" smtClean="0">
                <a:solidFill>
                  <a:schemeClr val="tx1"/>
                </a:solidFill>
                <a:effectLst/>
                <a:latin typeface="+mn-lt"/>
                <a:ea typeface="+mn-ea"/>
                <a:cs typeface="+mn-cs"/>
              </a:rPr>
              <a:t> itself doesn't point to any blocks, but there is a block pointer in the bonus buffer, which points to the object set block. This is how </a:t>
            </a:r>
            <a:r>
              <a:rPr lang="en-US" sz="1200" kern="1200" dirty="0" err="1" smtClean="0">
                <a:solidFill>
                  <a:schemeClr val="tx1"/>
                </a:solidFill>
                <a:effectLst/>
                <a:latin typeface="+mn-lt"/>
                <a:ea typeface="+mn-ea"/>
                <a:cs typeface="+mn-cs"/>
              </a:rPr>
              <a:t>zfs</a:t>
            </a:r>
            <a:r>
              <a:rPr lang="en-US" sz="1200" kern="1200" dirty="0" smtClean="0">
                <a:solidFill>
                  <a:schemeClr val="tx1"/>
                </a:solidFill>
                <a:effectLst/>
                <a:latin typeface="+mn-lt"/>
                <a:ea typeface="+mn-ea"/>
                <a:cs typeface="+mn-cs"/>
              </a:rPr>
              <a:t> level is connected with </a:t>
            </a:r>
            <a:r>
              <a:rPr lang="en-US" sz="1200" kern="1200" dirty="0" err="1" smtClean="0">
                <a:solidFill>
                  <a:schemeClr val="tx1"/>
                </a:solidFill>
                <a:effectLst/>
                <a:latin typeface="+mn-lt"/>
                <a:ea typeface="+mn-ea"/>
                <a:cs typeface="+mn-cs"/>
              </a:rPr>
              <a:t>zpool</a:t>
            </a:r>
            <a:r>
              <a:rPr lang="en-US" sz="1200" kern="1200" dirty="0" smtClean="0">
                <a:solidFill>
                  <a:schemeClr val="tx1"/>
                </a:solidFill>
                <a:effectLst/>
                <a:latin typeface="+mn-lt"/>
                <a:ea typeface="+mn-ea"/>
                <a:cs typeface="+mn-cs"/>
              </a:rPr>
              <a:t> level. </a:t>
            </a:r>
          </a:p>
          <a:p>
            <a:endParaRPr lang="en-US" dirty="0"/>
          </a:p>
        </p:txBody>
      </p:sp>
      <p:sp>
        <p:nvSpPr>
          <p:cNvPr id="4" name="Slide Number Placeholder 3"/>
          <p:cNvSpPr>
            <a:spLocks noGrp="1"/>
          </p:cNvSpPr>
          <p:nvPr>
            <p:ph type="sldNum" sz="quarter" idx="10"/>
          </p:nvPr>
        </p:nvSpPr>
        <p:spPr/>
        <p:txBody>
          <a:bodyPr/>
          <a:lstStyle/>
          <a:p>
            <a:fld id="{F1D38C69-5199-4089-86F6-3F17CB8B4BFE}" type="slidenum">
              <a:rPr lang="en-US" smtClean="0"/>
              <a:pPr/>
              <a:t>12</a:t>
            </a:fld>
            <a:endParaRPr lang="en-US"/>
          </a:p>
        </p:txBody>
      </p:sp>
    </p:spTree>
    <p:extLst>
      <p:ext uri="{BB962C8B-B14F-4D97-AF65-F5344CB8AC3E}">
        <p14:creationId xmlns:p14="http://schemas.microsoft.com/office/powerpoint/2010/main" val="7659192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6CA051C-E237-4A44-AF01-0ABE1AA205B2}"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65B674-665B-405B-A4D5-AA6D1C548671}"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CA5D45-9F63-4564-81C4-E8BAA62D523A}"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FE8528-85E4-48BA-9C17-4A2F7C1EE3FA}" type="datetime1">
              <a:rPr lang="en-US" smtClean="0"/>
              <a:pPr/>
              <a:t>10/4/2013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FF076C-ADE0-455D-8016-74077325DFAD}"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EBA799B-4934-4274-9091-5B33E85A4040}" type="datetime1">
              <a:rPr lang="en-US" smtClean="0"/>
              <a:pPr/>
              <a:t>10/4/2013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394E181-13B5-4A8A-8880-09BCAAD449EC}" type="datetime1">
              <a:rPr lang="en-US" smtClean="0"/>
              <a:pPr/>
              <a:t>10/4/2013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EED790-57D8-4F6C-8DD4-0DB9880157DF}" type="datetime1">
              <a:rPr lang="en-US" smtClean="0"/>
              <a:pPr/>
              <a:t>10/4/2013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278607D-E166-4F88-BA35-4FBA8FE1A8B6}"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7B70F49-345A-4BE5-8E10-519D7D82190E}" type="datetime1">
              <a:rPr lang="en-US" smtClean="0"/>
              <a:pPr/>
              <a:t>10/4/2013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3CE5C6-9241-4179-96EA-4D33925EB8A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D241F3-5A4E-49B7-9126-47FBC35D154C}" type="datetime1">
              <a:rPr lang="en-US" smtClean="0"/>
              <a:pPr/>
              <a:t>10/4/2013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3CE5C6-9241-4179-96EA-4D33925EB8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zfsonlinux.org/" TargetMode="External"/><Relationship Id="rId2" Type="http://schemas.openxmlformats.org/officeDocument/2006/relationships/hyperlink" Target="http://en.wikipedia.org/wiki/ZFS" TargetMode="External"/><Relationship Id="rId1" Type="http://schemas.openxmlformats.org/officeDocument/2006/relationships/slideLayout" Target="../slideLayouts/slideLayout2.xml"/><Relationship Id="rId4" Type="http://schemas.openxmlformats.org/officeDocument/2006/relationships/hyperlink" Target="https://wiki.freebsd.org/ZFS" TargetMode="Externa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470025"/>
          </a:xfrm>
        </p:spPr>
        <p:txBody>
          <a:bodyPr>
            <a:noAutofit/>
          </a:bodyPr>
          <a:lstStyle/>
          <a:p>
            <a:r>
              <a:rPr lang="en-US" dirty="0" smtClean="0"/>
              <a:t>ZFS Internals</a:t>
            </a:r>
            <a:endParaRPr lang="en-US" dirty="0"/>
          </a:p>
        </p:txBody>
      </p:sp>
      <p:sp>
        <p:nvSpPr>
          <p:cNvPr id="3" name="Subtitle 2"/>
          <p:cNvSpPr>
            <a:spLocks noGrp="1"/>
          </p:cNvSpPr>
          <p:nvPr>
            <p:ph type="subTitle" idx="1"/>
          </p:nvPr>
        </p:nvSpPr>
        <p:spPr>
          <a:xfrm>
            <a:off x="762000" y="3886200"/>
            <a:ext cx="7467600" cy="1752600"/>
          </a:xfrm>
        </p:spPr>
        <p:txBody>
          <a:bodyPr>
            <a:normAutofit/>
          </a:bodyPr>
          <a:lstStyle/>
          <a:p>
            <a:r>
              <a:rPr lang="en-US" sz="2800" dirty="0" err="1" smtClean="0">
                <a:solidFill>
                  <a:schemeClr val="tx1"/>
                </a:solidFill>
                <a:latin typeface="Calibri" pitchFamily="34" charset="0"/>
              </a:rPr>
              <a:t>Yupu</a:t>
            </a:r>
            <a:r>
              <a:rPr lang="en-US" sz="2800" dirty="0" smtClean="0">
                <a:solidFill>
                  <a:schemeClr val="tx1"/>
                </a:solidFill>
                <a:latin typeface="Calibri" pitchFamily="34" charset="0"/>
              </a:rPr>
              <a:t> Zhang</a:t>
            </a:r>
          </a:p>
          <a:p>
            <a:r>
              <a:rPr lang="en-US" sz="2800" dirty="0" smtClean="0">
                <a:solidFill>
                  <a:schemeClr val="tx1"/>
                </a:solidFill>
                <a:latin typeface="Calibri" pitchFamily="34" charset="0"/>
              </a:rPr>
              <a:t>yupu@cs.wisc.edu</a:t>
            </a:r>
            <a:endParaRPr lang="en-US" dirty="0"/>
          </a:p>
        </p:txBody>
      </p:sp>
      <p:sp>
        <p:nvSpPr>
          <p:cNvPr id="4" name="Date Placeholder 3"/>
          <p:cNvSpPr>
            <a:spLocks noGrp="1"/>
          </p:cNvSpPr>
          <p:nvPr>
            <p:ph type="dt" sz="half" idx="10"/>
          </p:nvPr>
        </p:nvSpPr>
        <p:spPr/>
        <p:txBody>
          <a:bodyPr/>
          <a:lstStyle/>
          <a:p>
            <a:fld id="{C5B21D00-30D8-4524-B942-BDD35714D74B}" type="datetime1">
              <a:rPr lang="en-US" smtClean="0"/>
              <a:pPr/>
              <a:t>10/4/2013</a:t>
            </a:fld>
            <a:endParaRPr lang="en-US" dirty="0"/>
          </a:p>
        </p:txBody>
      </p:sp>
      <p:sp>
        <p:nvSpPr>
          <p:cNvPr id="5" name="Slide Number Placeholder 4"/>
          <p:cNvSpPr>
            <a:spLocks noGrp="1"/>
          </p:cNvSpPr>
          <p:nvPr>
            <p:ph type="sldNum" sz="quarter" idx="12"/>
          </p:nvPr>
        </p:nvSpPr>
        <p:spPr/>
        <p:txBody>
          <a:bodyPr/>
          <a:lstStyle/>
          <a:p>
            <a:fld id="{943CE5C6-9241-4179-96EA-4D33925EB8AF}" type="slidenum">
              <a:rPr lang="en-US" smtClean="0"/>
              <a:pPr/>
              <a:t>1</a:t>
            </a:fld>
            <a:endParaRPr lang="en-US"/>
          </a:p>
        </p:txBody>
      </p:sp>
    </p:spTree>
  </p:cSld>
  <p:clrMapOvr>
    <a:masterClrMapping/>
  </p:clrMapOvr>
  <p:transition advTm="16812"/>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Examples of Object</a:t>
            </a:r>
          </a:p>
        </p:txBody>
      </p:sp>
      <p:sp>
        <p:nvSpPr>
          <p:cNvPr id="3" name="Content Placeholder 2"/>
          <p:cNvSpPr>
            <a:spLocks noGrp="1"/>
          </p:cNvSpPr>
          <p:nvPr>
            <p:ph idx="1"/>
          </p:nvPr>
        </p:nvSpPr>
        <p:spPr/>
        <p:txBody>
          <a:bodyPr>
            <a:normAutofit fontScale="85000" lnSpcReduction="20000"/>
          </a:bodyPr>
          <a:lstStyle/>
          <a:p>
            <a:r>
              <a:rPr lang="en-US" dirty="0" smtClean="0"/>
              <a:t>File object</a:t>
            </a:r>
            <a:endParaRPr lang="en-US" dirty="0"/>
          </a:p>
          <a:p>
            <a:pPr lvl="1"/>
            <a:r>
              <a:rPr lang="en-US" dirty="0" smtClean="0"/>
              <a:t>Bonus buffer</a:t>
            </a:r>
          </a:p>
          <a:p>
            <a:pPr lvl="2"/>
            <a:r>
              <a:rPr lang="en-US" i="1" dirty="0" err="1" smtClean="0"/>
              <a:t>znode_phys_t</a:t>
            </a:r>
            <a:r>
              <a:rPr lang="en-US" dirty="0" smtClean="0"/>
              <a:t>: attributes of the file</a:t>
            </a:r>
            <a:endParaRPr lang="en-US" dirty="0"/>
          </a:p>
          <a:p>
            <a:pPr lvl="1"/>
            <a:r>
              <a:rPr lang="en-US" dirty="0" smtClean="0"/>
              <a:t>Block tree</a:t>
            </a:r>
          </a:p>
          <a:p>
            <a:pPr lvl="2"/>
            <a:r>
              <a:rPr lang="en-US" dirty="0" smtClean="0"/>
              <a:t>data blocks</a:t>
            </a:r>
          </a:p>
          <a:p>
            <a:pPr lvl="2"/>
            <a:endParaRPr lang="en-US" dirty="0" smtClean="0"/>
          </a:p>
          <a:p>
            <a:r>
              <a:rPr lang="en-US" dirty="0" smtClean="0"/>
              <a:t>Directory object</a:t>
            </a:r>
          </a:p>
          <a:p>
            <a:pPr lvl="1"/>
            <a:r>
              <a:rPr lang="en-US" dirty="0" smtClean="0"/>
              <a:t>Bonus buffer</a:t>
            </a:r>
          </a:p>
          <a:p>
            <a:pPr lvl="2"/>
            <a:r>
              <a:rPr lang="en-US" i="1" dirty="0" err="1"/>
              <a:t>znode_phys_t</a:t>
            </a:r>
            <a:r>
              <a:rPr lang="en-US" i="1" dirty="0"/>
              <a:t> </a:t>
            </a:r>
            <a:r>
              <a:rPr lang="en-US" dirty="0" smtClean="0"/>
              <a:t>: attributes of the </a:t>
            </a:r>
            <a:r>
              <a:rPr lang="en-US" dirty="0" err="1" smtClean="0"/>
              <a:t>dir</a:t>
            </a:r>
            <a:endParaRPr lang="en-US" dirty="0"/>
          </a:p>
          <a:p>
            <a:pPr lvl="1"/>
            <a:r>
              <a:rPr lang="en-US" dirty="0" smtClean="0"/>
              <a:t>Block tree</a:t>
            </a:r>
          </a:p>
          <a:p>
            <a:pPr lvl="2"/>
            <a:r>
              <a:rPr lang="en-US" dirty="0" smtClean="0"/>
              <a:t>ZAP blocks (ZFS Attributes Processor)</a:t>
            </a:r>
          </a:p>
          <a:p>
            <a:pPr lvl="3"/>
            <a:r>
              <a:rPr lang="en-US" dirty="0" smtClean="0"/>
              <a:t>name-value pairs</a:t>
            </a:r>
          </a:p>
          <a:p>
            <a:pPr lvl="3"/>
            <a:r>
              <a:rPr lang="en-US" dirty="0" err="1" smtClean="0"/>
              <a:t>dir</a:t>
            </a:r>
            <a:r>
              <a:rPr lang="en-US" dirty="0" smtClean="0"/>
              <a:t> contents: file name - object id</a:t>
            </a:r>
          </a:p>
          <a:p>
            <a:pPr lvl="2"/>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10</a:t>
            </a:fld>
            <a:endParaRPr lang="en-US"/>
          </a:p>
        </p:txBody>
      </p:sp>
      <p:sp>
        <p:nvSpPr>
          <p:cNvPr id="15" name="Rectangle 14"/>
          <p:cNvSpPr/>
          <p:nvPr/>
        </p:nvSpPr>
        <p:spPr>
          <a:xfrm>
            <a:off x="6089057" y="3048000"/>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data</a:t>
            </a:r>
            <a:endParaRPr lang="en-US" sz="1400" dirty="0"/>
          </a:p>
        </p:txBody>
      </p:sp>
      <p:sp>
        <p:nvSpPr>
          <p:cNvPr id="17" name="Rounded Rectangle 16"/>
          <p:cNvSpPr/>
          <p:nvPr/>
        </p:nvSpPr>
        <p:spPr>
          <a:xfrm>
            <a:off x="6351583" y="1688879"/>
            <a:ext cx="1649417" cy="5965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b="1" dirty="0" err="1" smtClean="0"/>
              <a:t>dnode</a:t>
            </a:r>
            <a:endParaRPr lang="en-US" b="1" dirty="0"/>
          </a:p>
        </p:txBody>
      </p:sp>
      <p:cxnSp>
        <p:nvCxnSpPr>
          <p:cNvPr id="18" name="Straight Arrow Connector 17"/>
          <p:cNvCxnSpPr>
            <a:stCxn id="17" idx="2"/>
            <a:endCxn id="41" idx="0"/>
          </p:cNvCxnSpPr>
          <p:nvPr/>
        </p:nvCxnSpPr>
        <p:spPr>
          <a:xfrm>
            <a:off x="7176292" y="2285379"/>
            <a:ext cx="79008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9" name="Straight Arrow Connector 18"/>
          <p:cNvCxnSpPr>
            <a:stCxn id="17" idx="2"/>
            <a:endCxn id="15" idx="0"/>
          </p:cNvCxnSpPr>
          <p:nvPr/>
        </p:nvCxnSpPr>
        <p:spPr>
          <a:xfrm flipH="1">
            <a:off x="6359229" y="2285379"/>
            <a:ext cx="817063"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0" name="Straight Arrow Connector 19"/>
          <p:cNvCxnSpPr>
            <a:stCxn id="17" idx="2"/>
            <a:endCxn id="40" idx="0"/>
          </p:cNvCxnSpPr>
          <p:nvPr/>
        </p:nvCxnSpPr>
        <p:spPr>
          <a:xfrm>
            <a:off x="7176292" y="2285379"/>
            <a:ext cx="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1" name="Rounded Rectangle 20"/>
          <p:cNvSpPr/>
          <p:nvPr/>
        </p:nvSpPr>
        <p:spPr>
          <a:xfrm>
            <a:off x="7217400" y="1813779"/>
            <a:ext cx="696915" cy="334221"/>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400" b="1" dirty="0" err="1" smtClean="0"/>
              <a:t>znode</a:t>
            </a:r>
            <a:endParaRPr lang="en-US" sz="1400" b="1" dirty="0"/>
          </a:p>
        </p:txBody>
      </p:sp>
      <p:sp>
        <p:nvSpPr>
          <p:cNvPr id="40" name="Rectangle 39"/>
          <p:cNvSpPr/>
          <p:nvPr/>
        </p:nvSpPr>
        <p:spPr>
          <a:xfrm>
            <a:off x="6906120" y="3048000"/>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data</a:t>
            </a:r>
            <a:endParaRPr lang="en-US" sz="1400" dirty="0"/>
          </a:p>
        </p:txBody>
      </p:sp>
      <p:sp>
        <p:nvSpPr>
          <p:cNvPr id="41" name="Rectangle 40"/>
          <p:cNvSpPr/>
          <p:nvPr/>
        </p:nvSpPr>
        <p:spPr>
          <a:xfrm>
            <a:off x="7696200" y="3048000"/>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data</a:t>
            </a:r>
            <a:endParaRPr lang="en-US" sz="1400" dirty="0"/>
          </a:p>
        </p:txBody>
      </p:sp>
      <p:sp>
        <p:nvSpPr>
          <p:cNvPr id="44" name="Rectangle 43"/>
          <p:cNvSpPr/>
          <p:nvPr/>
        </p:nvSpPr>
        <p:spPr>
          <a:xfrm>
            <a:off x="6162418" y="5335953"/>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ZAP</a:t>
            </a:r>
            <a:endParaRPr lang="en-US" sz="1400" dirty="0"/>
          </a:p>
        </p:txBody>
      </p:sp>
      <p:sp>
        <p:nvSpPr>
          <p:cNvPr id="45" name="Rounded Rectangle 44"/>
          <p:cNvSpPr/>
          <p:nvPr/>
        </p:nvSpPr>
        <p:spPr>
          <a:xfrm>
            <a:off x="6424944" y="3976832"/>
            <a:ext cx="1649417" cy="5965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b="1" dirty="0" err="1" smtClean="0"/>
              <a:t>dnode</a:t>
            </a:r>
            <a:endParaRPr lang="en-US" b="1" dirty="0"/>
          </a:p>
        </p:txBody>
      </p:sp>
      <p:cxnSp>
        <p:nvCxnSpPr>
          <p:cNvPr id="46" name="Straight Arrow Connector 45"/>
          <p:cNvCxnSpPr>
            <a:stCxn id="45" idx="2"/>
            <a:endCxn id="51" idx="0"/>
          </p:cNvCxnSpPr>
          <p:nvPr/>
        </p:nvCxnSpPr>
        <p:spPr>
          <a:xfrm>
            <a:off x="7249653" y="4573332"/>
            <a:ext cx="79008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47" name="Straight Arrow Connector 46"/>
          <p:cNvCxnSpPr>
            <a:stCxn id="45" idx="2"/>
            <a:endCxn id="44" idx="0"/>
          </p:cNvCxnSpPr>
          <p:nvPr/>
        </p:nvCxnSpPr>
        <p:spPr>
          <a:xfrm flipH="1">
            <a:off x="6432590" y="4573332"/>
            <a:ext cx="817063"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48" name="Straight Arrow Connector 47"/>
          <p:cNvCxnSpPr>
            <a:stCxn id="45" idx="2"/>
            <a:endCxn id="50" idx="0"/>
          </p:cNvCxnSpPr>
          <p:nvPr/>
        </p:nvCxnSpPr>
        <p:spPr>
          <a:xfrm>
            <a:off x="7249653" y="4573332"/>
            <a:ext cx="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49" name="Rounded Rectangle 48"/>
          <p:cNvSpPr/>
          <p:nvPr/>
        </p:nvSpPr>
        <p:spPr>
          <a:xfrm>
            <a:off x="7290761" y="4101732"/>
            <a:ext cx="696915" cy="334221"/>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400" b="1" dirty="0" err="1" smtClean="0"/>
              <a:t>znode</a:t>
            </a:r>
            <a:endParaRPr lang="en-US" sz="1400" b="1" dirty="0"/>
          </a:p>
        </p:txBody>
      </p:sp>
      <p:sp>
        <p:nvSpPr>
          <p:cNvPr id="50" name="Rectangle 49"/>
          <p:cNvSpPr/>
          <p:nvPr/>
        </p:nvSpPr>
        <p:spPr>
          <a:xfrm>
            <a:off x="6979481" y="5335953"/>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ZAP</a:t>
            </a:r>
            <a:endParaRPr lang="en-US" sz="1400" dirty="0"/>
          </a:p>
        </p:txBody>
      </p:sp>
      <p:sp>
        <p:nvSpPr>
          <p:cNvPr id="51" name="Rectangle 50"/>
          <p:cNvSpPr/>
          <p:nvPr/>
        </p:nvSpPr>
        <p:spPr>
          <a:xfrm>
            <a:off x="7769561" y="5335953"/>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dirty="0" smtClean="0"/>
              <a:t>ZAP</a:t>
            </a:r>
            <a:endParaRPr lang="en-US" sz="1400" dirty="0"/>
          </a:p>
        </p:txBody>
      </p:sp>
    </p:spTree>
    <p:extLst>
      <p:ext uri="{BB962C8B-B14F-4D97-AF65-F5344CB8AC3E}">
        <p14:creationId xmlns:p14="http://schemas.microsoft.com/office/powerpoint/2010/main" val="29004610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 Set</a:t>
            </a:r>
            <a:endParaRPr lang="en-US" dirty="0"/>
          </a:p>
        </p:txBody>
      </p:sp>
      <p:sp>
        <p:nvSpPr>
          <p:cNvPr id="3" name="Content Placeholder 2"/>
          <p:cNvSpPr>
            <a:spLocks noGrp="1"/>
          </p:cNvSpPr>
          <p:nvPr>
            <p:ph idx="1"/>
          </p:nvPr>
        </p:nvSpPr>
        <p:spPr>
          <a:xfrm>
            <a:off x="457200" y="1600200"/>
            <a:ext cx="5867400" cy="4525963"/>
          </a:xfrm>
        </p:spPr>
        <p:txBody>
          <a:bodyPr>
            <a:normAutofit fontScale="92500" lnSpcReduction="20000"/>
          </a:bodyPr>
          <a:lstStyle/>
          <a:p>
            <a:r>
              <a:rPr lang="en-US" dirty="0" smtClean="0"/>
              <a:t>Object Set (</a:t>
            </a:r>
            <a:r>
              <a:rPr lang="en-US" dirty="0" err="1" smtClean="0"/>
              <a:t>Objset</a:t>
            </a:r>
            <a:r>
              <a:rPr lang="en-US" dirty="0" smtClean="0"/>
              <a:t>)</a:t>
            </a:r>
            <a:endParaRPr lang="en-US" dirty="0"/>
          </a:p>
          <a:p>
            <a:pPr lvl="1"/>
            <a:r>
              <a:rPr lang="en-US" dirty="0" smtClean="0"/>
              <a:t>A </a:t>
            </a:r>
            <a:r>
              <a:rPr lang="en-US" dirty="0"/>
              <a:t>collection of related </a:t>
            </a:r>
            <a:r>
              <a:rPr lang="en-US" dirty="0" smtClean="0"/>
              <a:t>objects</a:t>
            </a:r>
          </a:p>
          <a:p>
            <a:pPr lvl="2"/>
            <a:r>
              <a:rPr lang="en-US" dirty="0" smtClean="0"/>
              <a:t>A group of “</a:t>
            </a:r>
            <a:r>
              <a:rPr lang="en-US" dirty="0" err="1" smtClean="0"/>
              <a:t>dnode</a:t>
            </a:r>
            <a:r>
              <a:rPr lang="en-US" dirty="0" smtClean="0"/>
              <a:t> blocks” managed by the </a:t>
            </a:r>
            <a:r>
              <a:rPr lang="en-US" dirty="0" err="1" smtClean="0"/>
              <a:t>metadnode</a:t>
            </a:r>
            <a:endParaRPr lang="en-US" dirty="0" smtClean="0"/>
          </a:p>
          <a:p>
            <a:pPr lvl="1"/>
            <a:r>
              <a:rPr lang="en-US" dirty="0" smtClean="0"/>
              <a:t>Four types</a:t>
            </a:r>
          </a:p>
          <a:p>
            <a:pPr lvl="2"/>
            <a:r>
              <a:rPr lang="en-US" dirty="0" smtClean="0"/>
              <a:t>File system, snapshot, clone, volume</a:t>
            </a:r>
          </a:p>
          <a:p>
            <a:endParaRPr lang="en-US" dirty="0" smtClean="0"/>
          </a:p>
          <a:p>
            <a:r>
              <a:rPr lang="en-US" dirty="0" err="1" smtClean="0"/>
              <a:t>Objset</a:t>
            </a:r>
            <a:r>
              <a:rPr lang="en-US" dirty="0" smtClean="0"/>
              <a:t> Structure</a:t>
            </a:r>
          </a:p>
          <a:p>
            <a:pPr lvl="1"/>
            <a:r>
              <a:rPr lang="en-US" dirty="0" smtClean="0"/>
              <a:t>A special </a:t>
            </a:r>
            <a:r>
              <a:rPr lang="en-US" dirty="0" err="1" smtClean="0"/>
              <a:t>dnode</a:t>
            </a:r>
            <a:r>
              <a:rPr lang="en-US" dirty="0" smtClean="0"/>
              <a:t>, called </a:t>
            </a:r>
            <a:r>
              <a:rPr lang="en-US" dirty="0" err="1" smtClean="0"/>
              <a:t>metadnode</a:t>
            </a:r>
            <a:endParaRPr lang="en-US" dirty="0" smtClean="0"/>
          </a:p>
          <a:p>
            <a:pPr lvl="1"/>
            <a:r>
              <a:rPr lang="en-US" dirty="0" smtClean="0"/>
              <a:t>ZIL (</a:t>
            </a:r>
            <a:r>
              <a:rPr lang="en-US" dirty="0"/>
              <a:t>ZFS Intent Log</a:t>
            </a:r>
            <a:r>
              <a:rPr lang="en-US" dirty="0" smtClean="0"/>
              <a:t>) header</a:t>
            </a:r>
          </a:p>
          <a:p>
            <a:pPr lvl="2"/>
            <a:r>
              <a:rPr lang="en-US" dirty="0" smtClean="0"/>
              <a:t>Points to a chain of log blocks</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11</a:t>
            </a:fld>
            <a:endParaRPr lang="en-US"/>
          </a:p>
        </p:txBody>
      </p:sp>
      <p:sp>
        <p:nvSpPr>
          <p:cNvPr id="11" name="Rectangle 10"/>
          <p:cNvSpPr/>
          <p:nvPr/>
        </p:nvSpPr>
        <p:spPr>
          <a:xfrm>
            <a:off x="6441225" y="2895600"/>
            <a:ext cx="1341620" cy="82180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2" name="Rectangle 11"/>
          <p:cNvSpPr/>
          <p:nvPr/>
        </p:nvSpPr>
        <p:spPr>
          <a:xfrm>
            <a:off x="6666664" y="505918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3" name="Rounded Rectangle 12"/>
          <p:cNvSpPr/>
          <p:nvPr/>
        </p:nvSpPr>
        <p:spPr>
          <a:xfrm>
            <a:off x="6787834" y="51203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4" name="Rounded Rectangle 13"/>
          <p:cNvSpPr/>
          <p:nvPr/>
        </p:nvSpPr>
        <p:spPr>
          <a:xfrm>
            <a:off x="6787834" y="54251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5" name="Rounded Rectangle 14"/>
          <p:cNvSpPr/>
          <p:nvPr/>
        </p:nvSpPr>
        <p:spPr>
          <a:xfrm>
            <a:off x="6787834" y="57299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6" name="Rectangle 15"/>
          <p:cNvSpPr/>
          <p:nvPr/>
        </p:nvSpPr>
        <p:spPr>
          <a:xfrm>
            <a:off x="6579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17" name="Straight Arrow Connector 16"/>
          <p:cNvCxnSpPr>
            <a:stCxn id="24" idx="2"/>
            <a:endCxn id="16" idx="0"/>
          </p:cNvCxnSpPr>
          <p:nvPr/>
        </p:nvCxnSpPr>
        <p:spPr>
          <a:xfrm flipH="1">
            <a:off x="6731829" y="3633085"/>
            <a:ext cx="381794"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8" name="Straight Arrow Connector 17"/>
          <p:cNvCxnSpPr>
            <a:stCxn id="24" idx="2"/>
            <a:endCxn id="19" idx="0"/>
          </p:cNvCxnSpPr>
          <p:nvPr/>
        </p:nvCxnSpPr>
        <p:spPr>
          <a:xfrm>
            <a:off x="7113623" y="3633085"/>
            <a:ext cx="380206"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19" name="Rectangle 18"/>
          <p:cNvSpPr/>
          <p:nvPr/>
        </p:nvSpPr>
        <p:spPr>
          <a:xfrm>
            <a:off x="7341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0" name="Rectangle 19"/>
          <p:cNvSpPr/>
          <p:nvPr/>
        </p:nvSpPr>
        <p:spPr>
          <a:xfrm>
            <a:off x="6960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1" name="Straight Arrow Connector 20"/>
          <p:cNvCxnSpPr>
            <a:stCxn id="24" idx="2"/>
            <a:endCxn id="20" idx="0"/>
          </p:cNvCxnSpPr>
          <p:nvPr/>
        </p:nvCxnSpPr>
        <p:spPr>
          <a:xfrm flipH="1">
            <a:off x="7112829" y="3633085"/>
            <a:ext cx="794"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2" name="Straight Connector 21"/>
          <p:cNvCxnSpPr/>
          <p:nvPr/>
        </p:nvCxnSpPr>
        <p:spPr>
          <a:xfrm>
            <a:off x="7265229" y="4434591"/>
            <a:ext cx="381000" cy="624589"/>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23" name="Straight Connector 22"/>
          <p:cNvCxnSpPr/>
          <p:nvPr/>
        </p:nvCxnSpPr>
        <p:spPr>
          <a:xfrm flipH="1">
            <a:off x="6731829" y="4434590"/>
            <a:ext cx="258580" cy="624590"/>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24" name="Rounded Rectangle 23"/>
          <p:cNvSpPr/>
          <p:nvPr/>
        </p:nvSpPr>
        <p:spPr>
          <a:xfrm>
            <a:off x="6504023" y="3404485"/>
            <a:ext cx="12192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metadnode</a:t>
            </a:r>
            <a:endParaRPr lang="en-US" sz="1600" dirty="0"/>
          </a:p>
        </p:txBody>
      </p:sp>
      <p:sp>
        <p:nvSpPr>
          <p:cNvPr id="71" name="Rounded Rectangle 70"/>
          <p:cNvSpPr/>
          <p:nvPr/>
        </p:nvSpPr>
        <p:spPr>
          <a:xfrm>
            <a:off x="6504023" y="3048000"/>
            <a:ext cx="1219200" cy="2286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ZIL header</a:t>
            </a:r>
            <a:endParaRPr lang="en-US" sz="1600" dirty="0"/>
          </a:p>
        </p:txBody>
      </p:sp>
      <p:sp>
        <p:nvSpPr>
          <p:cNvPr id="72" name="Rectangle 71"/>
          <p:cNvSpPr/>
          <p:nvPr/>
        </p:nvSpPr>
        <p:spPr>
          <a:xfrm>
            <a:off x="8229600" y="4060883"/>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77" name="Elbow Connector 76"/>
          <p:cNvCxnSpPr>
            <a:stCxn id="71" idx="3"/>
            <a:endCxn id="72" idx="0"/>
          </p:cNvCxnSpPr>
          <p:nvPr/>
        </p:nvCxnSpPr>
        <p:spPr>
          <a:xfrm>
            <a:off x="7723223" y="3162300"/>
            <a:ext cx="658777" cy="898583"/>
          </a:xfrm>
          <a:prstGeom prst="bentConnector2">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79" name="Rectangle 78"/>
          <p:cNvSpPr/>
          <p:nvPr/>
        </p:nvSpPr>
        <p:spPr>
          <a:xfrm>
            <a:off x="8229600" y="4719544"/>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81" name="Straight Arrow Connector 80"/>
          <p:cNvCxnSpPr>
            <a:stCxn id="72" idx="2"/>
            <a:endCxn id="79" idx="0"/>
          </p:cNvCxnSpPr>
          <p:nvPr/>
        </p:nvCxnSpPr>
        <p:spPr>
          <a:xfrm>
            <a:off x="8382000" y="4365683"/>
            <a:ext cx="0" cy="353861"/>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83" name="Rectangle 82"/>
          <p:cNvSpPr/>
          <p:nvPr/>
        </p:nvSpPr>
        <p:spPr>
          <a:xfrm>
            <a:off x="8229600" y="5379787"/>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84" name="Straight Arrow Connector 83"/>
          <p:cNvCxnSpPr>
            <a:stCxn id="79" idx="2"/>
            <a:endCxn id="83" idx="0"/>
          </p:cNvCxnSpPr>
          <p:nvPr/>
        </p:nvCxnSpPr>
        <p:spPr>
          <a:xfrm>
            <a:off x="8382000" y="5024344"/>
            <a:ext cx="0" cy="355443"/>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3335947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Dataset</a:t>
            </a:r>
            <a:endParaRPr lang="en-US" dirty="0"/>
          </a:p>
        </p:txBody>
      </p:sp>
      <p:sp>
        <p:nvSpPr>
          <p:cNvPr id="3" name="Content Placeholder 2"/>
          <p:cNvSpPr>
            <a:spLocks noGrp="1"/>
          </p:cNvSpPr>
          <p:nvPr>
            <p:ph idx="1"/>
          </p:nvPr>
        </p:nvSpPr>
        <p:spPr/>
        <p:txBody>
          <a:bodyPr>
            <a:normAutofit lnSpcReduction="10000"/>
          </a:bodyPr>
          <a:lstStyle/>
          <a:p>
            <a:r>
              <a:rPr lang="en-US" dirty="0" smtClean="0"/>
              <a:t>Dataset (it’s an object!)</a:t>
            </a:r>
          </a:p>
          <a:p>
            <a:pPr lvl="1"/>
            <a:r>
              <a:rPr lang="en-US" dirty="0" smtClean="0"/>
              <a:t>Encapsulates a file system</a:t>
            </a:r>
          </a:p>
          <a:p>
            <a:pPr lvl="1"/>
            <a:r>
              <a:rPr lang="en-US" dirty="0" smtClean="0"/>
              <a:t>Tracks its snapshots and clones</a:t>
            </a:r>
          </a:p>
          <a:p>
            <a:r>
              <a:rPr lang="en-US" dirty="0" smtClean="0"/>
              <a:t>Bonus buffer</a:t>
            </a:r>
          </a:p>
          <a:p>
            <a:pPr lvl="1"/>
            <a:r>
              <a:rPr lang="en-US" i="1" dirty="0" err="1" smtClean="0"/>
              <a:t>dsl_dataset_phys_t</a:t>
            </a:r>
            <a:endParaRPr lang="en-US" i="1" dirty="0" smtClean="0"/>
          </a:p>
          <a:p>
            <a:pPr lvl="2"/>
            <a:r>
              <a:rPr lang="en-US" dirty="0" smtClean="0"/>
              <a:t>Records info about snapshots and clones</a:t>
            </a:r>
          </a:p>
          <a:p>
            <a:pPr lvl="2"/>
            <a:r>
              <a:rPr lang="en-US" dirty="0" smtClean="0"/>
              <a:t>Points to the object set block </a:t>
            </a:r>
          </a:p>
          <a:p>
            <a:r>
              <a:rPr lang="en-US" dirty="0" smtClean="0"/>
              <a:t>Block tree</a:t>
            </a:r>
          </a:p>
          <a:p>
            <a:pPr lvl="1"/>
            <a:r>
              <a:rPr lang="en-US" dirty="0" smtClean="0"/>
              <a:t>None</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12</a:t>
            </a:fld>
            <a:endParaRPr lang="en-US"/>
          </a:p>
        </p:txBody>
      </p:sp>
      <p:sp>
        <p:nvSpPr>
          <p:cNvPr id="7" name="Rounded Rectangle 6"/>
          <p:cNvSpPr/>
          <p:nvPr/>
        </p:nvSpPr>
        <p:spPr>
          <a:xfrm>
            <a:off x="6210501" y="1449694"/>
            <a:ext cx="1804656" cy="92931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t"/>
          <a:lstStyle/>
          <a:p>
            <a:pPr algn="ctr"/>
            <a:r>
              <a:rPr lang="en-US" b="1" dirty="0" err="1" smtClean="0"/>
              <a:t>dnode</a:t>
            </a:r>
            <a:endParaRPr lang="en-US" b="1" dirty="0"/>
          </a:p>
        </p:txBody>
      </p:sp>
      <p:sp>
        <p:nvSpPr>
          <p:cNvPr id="11" name="Rounded Rectangle 10"/>
          <p:cNvSpPr/>
          <p:nvPr/>
        </p:nvSpPr>
        <p:spPr>
          <a:xfrm>
            <a:off x="6336470" y="1907404"/>
            <a:ext cx="1555087" cy="334221"/>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300" dirty="0" err="1"/>
              <a:t>dsl_dataset_phys_t</a:t>
            </a:r>
            <a:endParaRPr lang="en-US" sz="1300" b="1" dirty="0"/>
          </a:p>
        </p:txBody>
      </p:sp>
      <p:cxnSp>
        <p:nvCxnSpPr>
          <p:cNvPr id="26" name="Elbow Connector 25"/>
          <p:cNvCxnSpPr>
            <a:stCxn id="11" idx="3"/>
          </p:cNvCxnSpPr>
          <p:nvPr/>
        </p:nvCxnSpPr>
        <p:spPr>
          <a:xfrm flipH="1">
            <a:off x="7114013" y="2074515"/>
            <a:ext cx="777544" cy="830179"/>
          </a:xfrm>
          <a:prstGeom prst="bentConnector4">
            <a:avLst>
              <a:gd name="adj1" fmla="val -29400"/>
              <a:gd name="adj2" fmla="val 60065"/>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37" name="Rectangle 36"/>
          <p:cNvSpPr/>
          <p:nvPr/>
        </p:nvSpPr>
        <p:spPr>
          <a:xfrm>
            <a:off x="6441225" y="2895600"/>
            <a:ext cx="1341620" cy="82180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38" name="Rectangle 37"/>
          <p:cNvSpPr/>
          <p:nvPr/>
        </p:nvSpPr>
        <p:spPr>
          <a:xfrm>
            <a:off x="6666664" y="505918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39" name="Rounded Rectangle 38"/>
          <p:cNvSpPr/>
          <p:nvPr/>
        </p:nvSpPr>
        <p:spPr>
          <a:xfrm>
            <a:off x="6787834" y="51203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40" name="Rounded Rectangle 39"/>
          <p:cNvSpPr/>
          <p:nvPr/>
        </p:nvSpPr>
        <p:spPr>
          <a:xfrm>
            <a:off x="6787834" y="54251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41" name="Rounded Rectangle 40"/>
          <p:cNvSpPr/>
          <p:nvPr/>
        </p:nvSpPr>
        <p:spPr>
          <a:xfrm>
            <a:off x="6787834" y="57299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42" name="Rectangle 41"/>
          <p:cNvSpPr/>
          <p:nvPr/>
        </p:nvSpPr>
        <p:spPr>
          <a:xfrm>
            <a:off x="6579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43" name="Straight Arrow Connector 42"/>
          <p:cNvCxnSpPr>
            <a:stCxn id="50" idx="2"/>
            <a:endCxn id="42" idx="0"/>
          </p:cNvCxnSpPr>
          <p:nvPr/>
        </p:nvCxnSpPr>
        <p:spPr>
          <a:xfrm flipH="1">
            <a:off x="6731829" y="3633085"/>
            <a:ext cx="381794"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44" name="Straight Arrow Connector 43"/>
          <p:cNvCxnSpPr>
            <a:stCxn id="50" idx="2"/>
            <a:endCxn id="45" idx="0"/>
          </p:cNvCxnSpPr>
          <p:nvPr/>
        </p:nvCxnSpPr>
        <p:spPr>
          <a:xfrm>
            <a:off x="7113623" y="3633085"/>
            <a:ext cx="380206"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45" name="Rectangle 44"/>
          <p:cNvSpPr/>
          <p:nvPr/>
        </p:nvSpPr>
        <p:spPr>
          <a:xfrm>
            <a:off x="7341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46" name="Rectangle 45"/>
          <p:cNvSpPr/>
          <p:nvPr/>
        </p:nvSpPr>
        <p:spPr>
          <a:xfrm>
            <a:off x="6960429" y="406030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47" name="Straight Arrow Connector 46"/>
          <p:cNvCxnSpPr>
            <a:stCxn id="50" idx="2"/>
            <a:endCxn id="46" idx="0"/>
          </p:cNvCxnSpPr>
          <p:nvPr/>
        </p:nvCxnSpPr>
        <p:spPr>
          <a:xfrm flipH="1">
            <a:off x="7112829" y="3633085"/>
            <a:ext cx="794" cy="42722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48" name="Straight Connector 47"/>
          <p:cNvCxnSpPr/>
          <p:nvPr/>
        </p:nvCxnSpPr>
        <p:spPr>
          <a:xfrm>
            <a:off x="7265229" y="4434591"/>
            <a:ext cx="381000" cy="624589"/>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49" name="Straight Connector 48"/>
          <p:cNvCxnSpPr/>
          <p:nvPr/>
        </p:nvCxnSpPr>
        <p:spPr>
          <a:xfrm flipH="1">
            <a:off x="6731829" y="4434590"/>
            <a:ext cx="258580" cy="624590"/>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50" name="Rounded Rectangle 49"/>
          <p:cNvSpPr/>
          <p:nvPr/>
        </p:nvSpPr>
        <p:spPr>
          <a:xfrm>
            <a:off x="6504023" y="3404485"/>
            <a:ext cx="12192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metadnode</a:t>
            </a:r>
            <a:endParaRPr lang="en-US" sz="1600" dirty="0"/>
          </a:p>
        </p:txBody>
      </p:sp>
      <p:sp>
        <p:nvSpPr>
          <p:cNvPr id="51" name="Rounded Rectangle 50"/>
          <p:cNvSpPr/>
          <p:nvPr/>
        </p:nvSpPr>
        <p:spPr>
          <a:xfrm>
            <a:off x="6504023" y="3048000"/>
            <a:ext cx="1219200" cy="228600"/>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1600" dirty="0" smtClean="0"/>
              <a:t>ZIL header</a:t>
            </a:r>
            <a:endParaRPr lang="en-US" sz="1600" dirty="0"/>
          </a:p>
        </p:txBody>
      </p:sp>
      <p:sp>
        <p:nvSpPr>
          <p:cNvPr id="52" name="Rectangle 51"/>
          <p:cNvSpPr/>
          <p:nvPr/>
        </p:nvSpPr>
        <p:spPr>
          <a:xfrm>
            <a:off x="8229600" y="4060883"/>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53" name="Elbow Connector 52"/>
          <p:cNvCxnSpPr>
            <a:stCxn id="51" idx="3"/>
            <a:endCxn id="52" idx="0"/>
          </p:cNvCxnSpPr>
          <p:nvPr/>
        </p:nvCxnSpPr>
        <p:spPr>
          <a:xfrm>
            <a:off x="7723223" y="3162300"/>
            <a:ext cx="658777" cy="898583"/>
          </a:xfrm>
          <a:prstGeom prst="bentConnector2">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54" name="Rectangle 53"/>
          <p:cNvSpPr/>
          <p:nvPr/>
        </p:nvSpPr>
        <p:spPr>
          <a:xfrm>
            <a:off x="8229600" y="4719544"/>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55" name="Straight Arrow Connector 54"/>
          <p:cNvCxnSpPr>
            <a:stCxn id="52" idx="2"/>
            <a:endCxn id="54" idx="0"/>
          </p:cNvCxnSpPr>
          <p:nvPr/>
        </p:nvCxnSpPr>
        <p:spPr>
          <a:xfrm>
            <a:off x="8382000" y="4365683"/>
            <a:ext cx="0" cy="353861"/>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56" name="Rectangle 55"/>
          <p:cNvSpPr/>
          <p:nvPr/>
        </p:nvSpPr>
        <p:spPr>
          <a:xfrm>
            <a:off x="8229600" y="5379787"/>
            <a:ext cx="304800" cy="304800"/>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57" name="Straight Arrow Connector 56"/>
          <p:cNvCxnSpPr>
            <a:stCxn id="54" idx="2"/>
            <a:endCxn id="56" idx="0"/>
          </p:cNvCxnSpPr>
          <p:nvPr/>
        </p:nvCxnSpPr>
        <p:spPr>
          <a:xfrm>
            <a:off x="8382000" y="5024344"/>
            <a:ext cx="0" cy="355443"/>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2754190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Rectangle 288"/>
          <p:cNvSpPr/>
          <p:nvPr/>
        </p:nvSpPr>
        <p:spPr>
          <a:xfrm>
            <a:off x="1628775" y="20574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88" name="Rectangle 287"/>
          <p:cNvSpPr/>
          <p:nvPr/>
        </p:nvSpPr>
        <p:spPr>
          <a:xfrm>
            <a:off x="1590675" y="20955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86" name="Rectangle 285"/>
          <p:cNvSpPr/>
          <p:nvPr/>
        </p:nvSpPr>
        <p:spPr>
          <a:xfrm>
            <a:off x="1581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7" name="Rectangle 286"/>
          <p:cNvSpPr/>
          <p:nvPr/>
        </p:nvSpPr>
        <p:spPr>
          <a:xfrm>
            <a:off x="1552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4" name="Rectangle 283"/>
          <p:cNvSpPr/>
          <p:nvPr/>
        </p:nvSpPr>
        <p:spPr>
          <a:xfrm>
            <a:off x="1962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5" name="Rectangle 284"/>
          <p:cNvSpPr/>
          <p:nvPr/>
        </p:nvSpPr>
        <p:spPr>
          <a:xfrm>
            <a:off x="1933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3" name="Rectangle 282"/>
          <p:cNvSpPr/>
          <p:nvPr/>
        </p:nvSpPr>
        <p:spPr>
          <a:xfrm>
            <a:off x="2343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2" name="Rectangle 281"/>
          <p:cNvSpPr/>
          <p:nvPr/>
        </p:nvSpPr>
        <p:spPr>
          <a:xfrm>
            <a:off x="2314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1" name="Rectangle 280"/>
          <p:cNvSpPr/>
          <p:nvPr/>
        </p:nvSpPr>
        <p:spPr>
          <a:xfrm>
            <a:off x="3423535" y="234315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0" name="Rectangle 279"/>
          <p:cNvSpPr/>
          <p:nvPr/>
        </p:nvSpPr>
        <p:spPr>
          <a:xfrm>
            <a:off x="3362325" y="2409825"/>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1" name="Rectangle 270"/>
          <p:cNvSpPr/>
          <p:nvPr/>
        </p:nvSpPr>
        <p:spPr>
          <a:xfrm>
            <a:off x="838200" y="3552825"/>
            <a:ext cx="3962400" cy="2971800"/>
          </a:xfrm>
          <a:prstGeom prst="rect">
            <a:avLst/>
          </a:prstGeom>
          <a:ln>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68" name="Rectangle 267"/>
          <p:cNvSpPr/>
          <p:nvPr/>
        </p:nvSpPr>
        <p:spPr>
          <a:xfrm>
            <a:off x="914400" y="3657600"/>
            <a:ext cx="2286000" cy="1828800"/>
          </a:xfrm>
          <a:prstGeom prst="rect">
            <a:avLst/>
          </a:prstGeom>
          <a:ln>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65" name="Rectangle 264"/>
          <p:cNvSpPr/>
          <p:nvPr/>
        </p:nvSpPr>
        <p:spPr>
          <a:xfrm>
            <a:off x="2667000" y="4648200"/>
            <a:ext cx="2286000" cy="1828800"/>
          </a:xfrm>
          <a:prstGeom prst="rect">
            <a:avLst/>
          </a:prstGeom>
          <a:ln>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279" name="Rectangle 278"/>
          <p:cNvSpPr/>
          <p:nvPr/>
        </p:nvSpPr>
        <p:spPr>
          <a:xfrm>
            <a:off x="1590675" y="380188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78" name="Rectangle 277"/>
          <p:cNvSpPr/>
          <p:nvPr/>
        </p:nvSpPr>
        <p:spPr>
          <a:xfrm>
            <a:off x="1552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7" name="Rectangle 276"/>
          <p:cNvSpPr/>
          <p:nvPr/>
        </p:nvSpPr>
        <p:spPr>
          <a:xfrm>
            <a:off x="1933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6" name="Rectangle 275"/>
          <p:cNvSpPr/>
          <p:nvPr/>
        </p:nvSpPr>
        <p:spPr>
          <a:xfrm>
            <a:off x="2314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5" name="Rectangle 274"/>
          <p:cNvSpPr/>
          <p:nvPr/>
        </p:nvSpPr>
        <p:spPr>
          <a:xfrm>
            <a:off x="3371850" y="411480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4" name="Rectangle 273"/>
          <p:cNvSpPr/>
          <p:nvPr/>
        </p:nvSpPr>
        <p:spPr>
          <a:xfrm>
            <a:off x="3705225" y="5286375"/>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138" name="Rectangle 137"/>
          <p:cNvSpPr/>
          <p:nvPr/>
        </p:nvSpPr>
        <p:spPr>
          <a:xfrm>
            <a:off x="1219200" y="1404825"/>
            <a:ext cx="2143125" cy="4572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Physical Layout</a:t>
            </a:r>
            <a:endParaRPr lang="en-US" dirty="0"/>
          </a:p>
        </p:txBody>
      </p:sp>
      <p:sp>
        <p:nvSpPr>
          <p:cNvPr id="6" name="Rectangle 5"/>
          <p:cNvSpPr/>
          <p:nvPr/>
        </p:nvSpPr>
        <p:spPr>
          <a:xfrm>
            <a:off x="1553980" y="21336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3" name="Rectangle 12"/>
          <p:cNvSpPr/>
          <p:nvPr/>
        </p:nvSpPr>
        <p:spPr>
          <a:xfrm>
            <a:off x="3306580" y="246838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4" name="Rounded Rectangle 13"/>
          <p:cNvSpPr/>
          <p:nvPr/>
        </p:nvSpPr>
        <p:spPr>
          <a:xfrm>
            <a:off x="3427750" y="25295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5" name="Rounded Rectangle 14"/>
          <p:cNvSpPr/>
          <p:nvPr/>
        </p:nvSpPr>
        <p:spPr>
          <a:xfrm>
            <a:off x="3427750" y="28343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6" name="Rounded Rectangle 15"/>
          <p:cNvSpPr/>
          <p:nvPr/>
        </p:nvSpPr>
        <p:spPr>
          <a:xfrm>
            <a:off x="3427750" y="31391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0" name="Rectangle 19"/>
          <p:cNvSpPr/>
          <p:nvPr/>
        </p:nvSpPr>
        <p:spPr>
          <a:xfrm>
            <a:off x="1524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2" name="Straight Arrow Connector 21"/>
          <p:cNvCxnSpPr>
            <a:stCxn id="135" idx="2"/>
            <a:endCxn id="20" idx="0"/>
          </p:cNvCxnSpPr>
          <p:nvPr/>
        </p:nvCxnSpPr>
        <p:spPr>
          <a:xfrm rot="5400000">
            <a:off x="1653290" y="2690110"/>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3" name="Straight Arrow Connector 22"/>
          <p:cNvCxnSpPr>
            <a:stCxn id="135" idx="2"/>
            <a:endCxn id="25" idx="0"/>
          </p:cNvCxnSpPr>
          <p:nvPr/>
        </p:nvCxnSpPr>
        <p:spPr>
          <a:xfrm rot="16200000" flipH="1">
            <a:off x="2034290" y="2690110"/>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5" name="Rectangle 24"/>
          <p:cNvSpPr/>
          <p:nvPr/>
        </p:nvSpPr>
        <p:spPr>
          <a:xfrm>
            <a:off x="2286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6" name="Rectangle 25"/>
          <p:cNvSpPr/>
          <p:nvPr/>
        </p:nvSpPr>
        <p:spPr>
          <a:xfrm>
            <a:off x="1905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7" name="Straight Arrow Connector 26"/>
          <p:cNvCxnSpPr>
            <a:stCxn id="135" idx="2"/>
            <a:endCxn id="26" idx="0"/>
          </p:cNvCxnSpPr>
          <p:nvPr/>
        </p:nvCxnSpPr>
        <p:spPr>
          <a:xfrm rot="5400000">
            <a:off x="1843790" y="2880610"/>
            <a:ext cx="42722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76" name="Straight Connector 75"/>
          <p:cNvCxnSpPr/>
          <p:nvPr/>
        </p:nvCxnSpPr>
        <p:spPr>
          <a:xfrm flipV="1">
            <a:off x="2590800" y="2521720"/>
            <a:ext cx="639580" cy="52628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78" name="Straight Connector 77"/>
          <p:cNvCxnSpPr/>
          <p:nvPr/>
        </p:nvCxnSpPr>
        <p:spPr>
          <a:xfrm>
            <a:off x="2638425" y="3429000"/>
            <a:ext cx="609600" cy="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96" name="Shape 95"/>
          <p:cNvCxnSpPr>
            <a:stCxn id="16" idx="3"/>
            <a:endCxn id="229" idx="0"/>
          </p:cNvCxnSpPr>
          <p:nvPr/>
        </p:nvCxnSpPr>
        <p:spPr>
          <a:xfrm flipH="1">
            <a:off x="2055370" y="3253490"/>
            <a:ext cx="2134380" cy="585085"/>
          </a:xfrm>
          <a:prstGeom prst="bentConnector4">
            <a:avLst>
              <a:gd name="adj1" fmla="val -10710"/>
              <a:gd name="adj2" fmla="val 69536"/>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cxnSp>
        <p:nvCxnSpPr>
          <p:cNvPr id="99" name="Straight Connector 98"/>
          <p:cNvCxnSpPr/>
          <p:nvPr/>
        </p:nvCxnSpPr>
        <p:spPr>
          <a:xfrm>
            <a:off x="533400" y="3581400"/>
            <a:ext cx="5486400" cy="0"/>
          </a:xfrm>
          <a:prstGeom prst="line">
            <a:avLst/>
          </a:prstGeom>
          <a:ln>
            <a:prstDash val="lgDashDot"/>
          </a:ln>
        </p:spPr>
        <p:style>
          <a:lnRef idx="2">
            <a:schemeClr val="accent6"/>
          </a:lnRef>
          <a:fillRef idx="0">
            <a:schemeClr val="accent6"/>
          </a:fillRef>
          <a:effectRef idx="1">
            <a:schemeClr val="accent6"/>
          </a:effectRef>
          <a:fontRef idx="minor">
            <a:schemeClr val="tx1"/>
          </a:fontRef>
        </p:style>
      </p:cxnSp>
      <p:sp>
        <p:nvSpPr>
          <p:cNvPr id="112" name="TextBox 111"/>
          <p:cNvSpPr txBox="1"/>
          <p:nvPr/>
        </p:nvSpPr>
        <p:spPr>
          <a:xfrm>
            <a:off x="457200" y="3048000"/>
            <a:ext cx="877163" cy="461665"/>
          </a:xfrm>
          <a:prstGeom prst="rect">
            <a:avLst/>
          </a:prstGeom>
          <a:noFill/>
        </p:spPr>
        <p:txBody>
          <a:bodyPr wrap="none" rtlCol="0">
            <a:spAutoFit/>
          </a:bodyPr>
          <a:lstStyle/>
          <a:p>
            <a:r>
              <a:rPr lang="en-US" sz="2400" b="1" dirty="0" err="1" smtClean="0">
                <a:solidFill>
                  <a:schemeClr val="accent6"/>
                </a:solidFill>
              </a:rPr>
              <a:t>zpool</a:t>
            </a:r>
            <a:endParaRPr lang="en-US" sz="2400" b="1" dirty="0">
              <a:solidFill>
                <a:schemeClr val="accent6"/>
              </a:solidFill>
            </a:endParaRPr>
          </a:p>
        </p:txBody>
      </p:sp>
      <p:sp>
        <p:nvSpPr>
          <p:cNvPr id="113" name="TextBox 112"/>
          <p:cNvSpPr txBox="1"/>
          <p:nvPr/>
        </p:nvSpPr>
        <p:spPr>
          <a:xfrm>
            <a:off x="457200" y="3581400"/>
            <a:ext cx="523220" cy="461665"/>
          </a:xfrm>
          <a:prstGeom prst="rect">
            <a:avLst/>
          </a:prstGeom>
          <a:noFill/>
        </p:spPr>
        <p:txBody>
          <a:bodyPr wrap="none" rtlCol="0">
            <a:spAutoFit/>
          </a:bodyPr>
          <a:lstStyle/>
          <a:p>
            <a:r>
              <a:rPr lang="en-US" sz="2400" b="1" dirty="0" err="1" smtClean="0">
                <a:solidFill>
                  <a:schemeClr val="accent6"/>
                </a:solidFill>
              </a:rPr>
              <a:t>zfs</a:t>
            </a:r>
            <a:endParaRPr lang="en-US" sz="2400" b="1" dirty="0">
              <a:solidFill>
                <a:schemeClr val="accent6"/>
              </a:solidFill>
            </a:endParaRPr>
          </a:p>
        </p:txBody>
      </p:sp>
      <p:sp>
        <p:nvSpPr>
          <p:cNvPr id="135" name="Rounded Rectangle 134"/>
          <p:cNvSpPr/>
          <p:nvPr/>
        </p:nvSpPr>
        <p:spPr>
          <a:xfrm>
            <a:off x="1676400" y="243840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40" name="Rectangle 139"/>
          <p:cNvSpPr/>
          <p:nvPr/>
        </p:nvSpPr>
        <p:spPr>
          <a:xfrm>
            <a:off x="3076575" y="1436132"/>
            <a:ext cx="152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cxnSp>
        <p:nvCxnSpPr>
          <p:cNvPr id="152" name="Elbow Connector 151"/>
          <p:cNvCxnSpPr>
            <a:stCxn id="140" idx="2"/>
            <a:endCxn id="6" idx="0"/>
          </p:cNvCxnSpPr>
          <p:nvPr/>
        </p:nvCxnSpPr>
        <p:spPr>
          <a:xfrm rot="5400000">
            <a:off x="2446541" y="1427366"/>
            <a:ext cx="316468" cy="1096000"/>
          </a:xfrm>
          <a:prstGeom prst="bentConnector3">
            <a:avLst>
              <a:gd name="adj1" fmla="val 50000"/>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8" name="Rectangle 7"/>
          <p:cNvSpPr/>
          <p:nvPr/>
        </p:nvSpPr>
        <p:spPr>
          <a:xfrm rot="5400000">
            <a:off x="4038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Rectangle 16"/>
          <p:cNvSpPr/>
          <p:nvPr/>
        </p:nvSpPr>
        <p:spPr>
          <a:xfrm rot="5400000">
            <a:off x="3276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8" name="Rectangle 17"/>
          <p:cNvSpPr/>
          <p:nvPr/>
        </p:nvSpPr>
        <p:spPr>
          <a:xfrm rot="5400000">
            <a:off x="3657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grpSp>
        <p:nvGrpSpPr>
          <p:cNvPr id="258" name="Group 257"/>
          <p:cNvGrpSpPr/>
          <p:nvPr/>
        </p:nvGrpSpPr>
        <p:grpSpPr>
          <a:xfrm>
            <a:off x="6477000" y="2293894"/>
            <a:ext cx="1676400" cy="369332"/>
            <a:chOff x="6400800" y="1428750"/>
            <a:chExt cx="1676400" cy="369332"/>
          </a:xfrm>
        </p:grpSpPr>
        <p:sp>
          <p:nvSpPr>
            <p:cNvPr id="213" name="Rectangle 212"/>
            <p:cNvSpPr/>
            <p:nvPr/>
          </p:nvSpPr>
          <p:spPr>
            <a:xfrm>
              <a:off x="6400800" y="1461016"/>
              <a:ext cx="3048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14" name="TextBox 213"/>
            <p:cNvSpPr txBox="1"/>
            <p:nvPr/>
          </p:nvSpPr>
          <p:spPr>
            <a:xfrm>
              <a:off x="6705600" y="1428750"/>
              <a:ext cx="1371600" cy="369332"/>
            </a:xfrm>
            <a:prstGeom prst="rect">
              <a:avLst/>
            </a:prstGeom>
            <a:noFill/>
          </p:spPr>
          <p:txBody>
            <a:bodyPr wrap="square" rtlCol="0">
              <a:spAutoFit/>
            </a:bodyPr>
            <a:lstStyle/>
            <a:p>
              <a:r>
                <a:rPr lang="en-US" dirty="0" err="1" smtClean="0"/>
                <a:t>uberblock</a:t>
              </a:r>
              <a:endParaRPr lang="en-US" dirty="0"/>
            </a:p>
          </p:txBody>
        </p:sp>
      </p:grpSp>
      <p:grpSp>
        <p:nvGrpSpPr>
          <p:cNvPr id="259" name="Group 258"/>
          <p:cNvGrpSpPr/>
          <p:nvPr/>
        </p:nvGrpSpPr>
        <p:grpSpPr>
          <a:xfrm>
            <a:off x="6477000" y="1447800"/>
            <a:ext cx="1676400" cy="369332"/>
            <a:chOff x="6400800" y="2101334"/>
            <a:chExt cx="1676400" cy="369332"/>
          </a:xfrm>
        </p:grpSpPr>
        <p:sp>
          <p:nvSpPr>
            <p:cNvPr id="216" name="Rectangle 215"/>
            <p:cNvSpPr/>
            <p:nvPr/>
          </p:nvSpPr>
          <p:spPr>
            <a:xfrm>
              <a:off x="6400800" y="2133600"/>
              <a:ext cx="304800" cy="304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17" name="TextBox 216"/>
            <p:cNvSpPr txBox="1"/>
            <p:nvPr/>
          </p:nvSpPr>
          <p:spPr>
            <a:xfrm>
              <a:off x="6705600" y="2101334"/>
              <a:ext cx="1371600" cy="369332"/>
            </a:xfrm>
            <a:prstGeom prst="rect">
              <a:avLst/>
            </a:prstGeom>
            <a:noFill/>
          </p:spPr>
          <p:txBody>
            <a:bodyPr wrap="square" rtlCol="0">
              <a:spAutoFit/>
            </a:bodyPr>
            <a:lstStyle/>
            <a:p>
              <a:r>
                <a:rPr lang="en-US" dirty="0" err="1" smtClean="0"/>
                <a:t>vdev</a:t>
              </a:r>
              <a:r>
                <a:rPr lang="en-US" dirty="0" smtClean="0"/>
                <a:t> label</a:t>
              </a:r>
              <a:endParaRPr lang="en-US" dirty="0"/>
            </a:p>
          </p:txBody>
        </p:sp>
      </p:grpSp>
      <p:grpSp>
        <p:nvGrpSpPr>
          <p:cNvPr id="260" name="Group 259"/>
          <p:cNvGrpSpPr/>
          <p:nvPr/>
        </p:nvGrpSpPr>
        <p:grpSpPr>
          <a:xfrm>
            <a:off x="6477000" y="3139988"/>
            <a:ext cx="2057400" cy="369332"/>
            <a:chOff x="6400800" y="2710934"/>
            <a:chExt cx="2057400" cy="369332"/>
          </a:xfrm>
        </p:grpSpPr>
        <p:sp>
          <p:nvSpPr>
            <p:cNvPr id="219" name="Rectangle 218"/>
            <p:cNvSpPr/>
            <p:nvPr/>
          </p:nvSpPr>
          <p:spPr>
            <a:xfrm>
              <a:off x="6400800" y="2743200"/>
              <a:ext cx="304800" cy="304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0" name="TextBox 219"/>
            <p:cNvSpPr txBox="1"/>
            <p:nvPr/>
          </p:nvSpPr>
          <p:spPr>
            <a:xfrm>
              <a:off x="6705600" y="2710934"/>
              <a:ext cx="1752600" cy="369332"/>
            </a:xfrm>
            <a:prstGeom prst="rect">
              <a:avLst/>
            </a:prstGeom>
            <a:noFill/>
          </p:spPr>
          <p:txBody>
            <a:bodyPr wrap="square" rtlCol="0">
              <a:spAutoFit/>
            </a:bodyPr>
            <a:lstStyle/>
            <a:p>
              <a:r>
                <a:rPr lang="en-US" dirty="0" smtClean="0"/>
                <a:t>object set block</a:t>
              </a:r>
              <a:endParaRPr lang="en-US" dirty="0"/>
            </a:p>
          </p:txBody>
        </p:sp>
      </p:grpSp>
      <p:grpSp>
        <p:nvGrpSpPr>
          <p:cNvPr id="261" name="Group 260"/>
          <p:cNvGrpSpPr/>
          <p:nvPr/>
        </p:nvGrpSpPr>
        <p:grpSpPr>
          <a:xfrm>
            <a:off x="6477000" y="3986082"/>
            <a:ext cx="2057400" cy="369332"/>
            <a:chOff x="6400800" y="3320534"/>
            <a:chExt cx="2057400" cy="369332"/>
          </a:xfrm>
        </p:grpSpPr>
        <p:sp>
          <p:nvSpPr>
            <p:cNvPr id="222" name="Rectangle 221"/>
            <p:cNvSpPr/>
            <p:nvPr/>
          </p:nvSpPr>
          <p:spPr>
            <a:xfrm>
              <a:off x="6400800" y="335280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23" name="TextBox 222"/>
            <p:cNvSpPr txBox="1"/>
            <p:nvPr/>
          </p:nvSpPr>
          <p:spPr>
            <a:xfrm>
              <a:off x="6705600" y="3320534"/>
              <a:ext cx="1752600" cy="369332"/>
            </a:xfrm>
            <a:prstGeom prst="rect">
              <a:avLst/>
            </a:prstGeom>
            <a:noFill/>
          </p:spPr>
          <p:txBody>
            <a:bodyPr wrap="square" rtlCol="0">
              <a:spAutoFit/>
            </a:bodyPr>
            <a:lstStyle/>
            <a:p>
              <a:r>
                <a:rPr lang="en-US" dirty="0" err="1" smtClean="0"/>
                <a:t>dnode</a:t>
              </a:r>
              <a:r>
                <a:rPr lang="en-US" dirty="0" smtClean="0"/>
                <a:t> block</a:t>
              </a:r>
              <a:endParaRPr lang="en-US" dirty="0"/>
            </a:p>
          </p:txBody>
        </p:sp>
      </p:grpSp>
      <p:grpSp>
        <p:nvGrpSpPr>
          <p:cNvPr id="263" name="Group 262"/>
          <p:cNvGrpSpPr/>
          <p:nvPr/>
        </p:nvGrpSpPr>
        <p:grpSpPr>
          <a:xfrm>
            <a:off x="6477000" y="5819775"/>
            <a:ext cx="1905000" cy="369332"/>
            <a:chOff x="6400800" y="5551706"/>
            <a:chExt cx="1905000" cy="369332"/>
          </a:xfrm>
        </p:grpSpPr>
        <p:sp>
          <p:nvSpPr>
            <p:cNvPr id="225" name="Rectangle 224"/>
            <p:cNvSpPr/>
            <p:nvPr/>
          </p:nvSpPr>
          <p:spPr>
            <a:xfrm>
              <a:off x="6400800" y="5562600"/>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26" name="TextBox 225"/>
            <p:cNvSpPr txBox="1"/>
            <p:nvPr/>
          </p:nvSpPr>
          <p:spPr>
            <a:xfrm>
              <a:off x="6705600" y="5551706"/>
              <a:ext cx="1600200" cy="369332"/>
            </a:xfrm>
            <a:prstGeom prst="rect">
              <a:avLst/>
            </a:prstGeom>
            <a:noFill/>
          </p:spPr>
          <p:txBody>
            <a:bodyPr wrap="square" rtlCol="0">
              <a:spAutoFit/>
            </a:bodyPr>
            <a:lstStyle/>
            <a:p>
              <a:r>
                <a:rPr lang="en-US" dirty="0" smtClean="0"/>
                <a:t>data block </a:t>
              </a:r>
            </a:p>
          </p:txBody>
        </p:sp>
      </p:grpSp>
      <p:grpSp>
        <p:nvGrpSpPr>
          <p:cNvPr id="262" name="Group 261"/>
          <p:cNvGrpSpPr/>
          <p:nvPr/>
        </p:nvGrpSpPr>
        <p:grpSpPr>
          <a:xfrm>
            <a:off x="6477000" y="4832176"/>
            <a:ext cx="2057400" cy="369332"/>
            <a:chOff x="6400800" y="4844534"/>
            <a:chExt cx="2057400" cy="369332"/>
          </a:xfrm>
        </p:grpSpPr>
        <p:sp>
          <p:nvSpPr>
            <p:cNvPr id="227" name="Rectangle 226"/>
            <p:cNvSpPr/>
            <p:nvPr/>
          </p:nvSpPr>
          <p:spPr>
            <a:xfrm>
              <a:off x="6400800" y="48768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28" name="TextBox 227"/>
            <p:cNvSpPr txBox="1"/>
            <p:nvPr/>
          </p:nvSpPr>
          <p:spPr>
            <a:xfrm>
              <a:off x="6705600" y="4844534"/>
              <a:ext cx="1752600" cy="369332"/>
            </a:xfrm>
            <a:prstGeom prst="rect">
              <a:avLst/>
            </a:prstGeom>
            <a:noFill/>
          </p:spPr>
          <p:txBody>
            <a:bodyPr wrap="square" rtlCol="0">
              <a:spAutoFit/>
            </a:bodyPr>
            <a:lstStyle/>
            <a:p>
              <a:r>
                <a:rPr lang="en-US" dirty="0" smtClean="0"/>
                <a:t>indirect block</a:t>
              </a:r>
              <a:endParaRPr lang="en-US" dirty="0"/>
            </a:p>
          </p:txBody>
        </p:sp>
      </p:grpSp>
      <p:sp>
        <p:nvSpPr>
          <p:cNvPr id="229" name="Rectangle 228"/>
          <p:cNvSpPr/>
          <p:nvPr/>
        </p:nvSpPr>
        <p:spPr>
          <a:xfrm>
            <a:off x="1552575" y="3838575"/>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30" name="Rectangle 229"/>
          <p:cNvSpPr/>
          <p:nvPr/>
        </p:nvSpPr>
        <p:spPr>
          <a:xfrm>
            <a:off x="3305175" y="4173355"/>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31" name="Rounded Rectangle 230"/>
          <p:cNvSpPr/>
          <p:nvPr/>
        </p:nvSpPr>
        <p:spPr>
          <a:xfrm>
            <a:off x="3426345" y="42345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2" name="Rounded Rectangle 231"/>
          <p:cNvSpPr/>
          <p:nvPr/>
        </p:nvSpPr>
        <p:spPr>
          <a:xfrm>
            <a:off x="3426345" y="45393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3" name="Rounded Rectangle 232"/>
          <p:cNvSpPr/>
          <p:nvPr/>
        </p:nvSpPr>
        <p:spPr>
          <a:xfrm>
            <a:off x="3426345" y="48441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4" name="Rectangle 233"/>
          <p:cNvSpPr/>
          <p:nvPr/>
        </p:nvSpPr>
        <p:spPr>
          <a:xfrm>
            <a:off x="1522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35" name="Straight Arrow Connector 234"/>
          <p:cNvCxnSpPr>
            <a:stCxn id="242" idx="2"/>
            <a:endCxn id="234" idx="0"/>
          </p:cNvCxnSpPr>
          <p:nvPr/>
        </p:nvCxnSpPr>
        <p:spPr>
          <a:xfrm rot="5400000">
            <a:off x="1651885" y="4395085"/>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36" name="Straight Arrow Connector 235"/>
          <p:cNvCxnSpPr>
            <a:stCxn id="242" idx="2"/>
            <a:endCxn id="237" idx="0"/>
          </p:cNvCxnSpPr>
          <p:nvPr/>
        </p:nvCxnSpPr>
        <p:spPr>
          <a:xfrm rot="16200000" flipH="1">
            <a:off x="2032885" y="4395085"/>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37" name="Rectangle 236"/>
          <p:cNvSpPr/>
          <p:nvPr/>
        </p:nvSpPr>
        <p:spPr>
          <a:xfrm>
            <a:off x="2284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38" name="Rectangle 237"/>
          <p:cNvSpPr/>
          <p:nvPr/>
        </p:nvSpPr>
        <p:spPr>
          <a:xfrm>
            <a:off x="1903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39" name="Straight Arrow Connector 238"/>
          <p:cNvCxnSpPr>
            <a:stCxn id="242" idx="2"/>
            <a:endCxn id="238" idx="0"/>
          </p:cNvCxnSpPr>
          <p:nvPr/>
        </p:nvCxnSpPr>
        <p:spPr>
          <a:xfrm rot="5400000">
            <a:off x="1842385" y="4585585"/>
            <a:ext cx="42722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40" name="Straight Connector 239"/>
          <p:cNvCxnSpPr/>
          <p:nvPr/>
        </p:nvCxnSpPr>
        <p:spPr>
          <a:xfrm flipV="1">
            <a:off x="2589395" y="4226695"/>
            <a:ext cx="639580" cy="52628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241" name="Straight Connector 240"/>
          <p:cNvCxnSpPr/>
          <p:nvPr/>
        </p:nvCxnSpPr>
        <p:spPr>
          <a:xfrm>
            <a:off x="2637020" y="5133975"/>
            <a:ext cx="609600" cy="0"/>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242" name="Rounded Rectangle 241"/>
          <p:cNvSpPr/>
          <p:nvPr/>
        </p:nvSpPr>
        <p:spPr>
          <a:xfrm>
            <a:off x="1674995" y="414337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46" name="Rectangle 245"/>
          <p:cNvSpPr/>
          <p:nvPr/>
        </p:nvSpPr>
        <p:spPr>
          <a:xfrm>
            <a:off x="3657600" y="53340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248" name="Straight Arrow Connector 247"/>
          <p:cNvCxnSpPr>
            <a:stCxn id="233" idx="2"/>
            <a:endCxn id="246" idx="0"/>
          </p:cNvCxnSpPr>
          <p:nvPr/>
        </p:nvCxnSpPr>
        <p:spPr>
          <a:xfrm rot="16200000" flipH="1">
            <a:off x="3678055" y="5202054"/>
            <a:ext cx="261235" cy="2655"/>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cxnSp>
        <p:nvCxnSpPr>
          <p:cNvPr id="106" name="Straight Arrow Connector 105"/>
          <p:cNvCxnSpPr>
            <a:stCxn id="246" idx="2"/>
            <a:endCxn id="8" idx="1"/>
          </p:cNvCxnSpPr>
          <p:nvPr/>
        </p:nvCxnSpPr>
        <p:spPr>
          <a:xfrm rot="16200000" flipH="1">
            <a:off x="3862388" y="5586412"/>
            <a:ext cx="276225"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08" name="Straight Arrow Connector 107"/>
          <p:cNvCxnSpPr>
            <a:stCxn id="246" idx="2"/>
            <a:endCxn id="17" idx="1"/>
          </p:cNvCxnSpPr>
          <p:nvPr/>
        </p:nvCxnSpPr>
        <p:spPr>
          <a:xfrm rot="5400000">
            <a:off x="3481388" y="5586412"/>
            <a:ext cx="276225"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100" name="TextBox 99"/>
          <p:cNvSpPr txBox="1"/>
          <p:nvPr/>
        </p:nvSpPr>
        <p:spPr>
          <a:xfrm>
            <a:off x="1371600" y="1524000"/>
            <a:ext cx="2057400" cy="369332"/>
          </a:xfrm>
          <a:prstGeom prst="rect">
            <a:avLst/>
          </a:prstGeom>
          <a:noFill/>
        </p:spPr>
        <p:txBody>
          <a:bodyPr wrap="square" rtlCol="0">
            <a:spAutoFit/>
          </a:bodyPr>
          <a:lstStyle/>
          <a:p>
            <a:r>
              <a:rPr lang="en-US" dirty="0" smtClean="0"/>
              <a:t>Meta Object Set</a:t>
            </a:r>
            <a:endParaRPr lang="en-US" dirty="0"/>
          </a:p>
        </p:txBody>
      </p:sp>
      <p:cxnSp>
        <p:nvCxnSpPr>
          <p:cNvPr id="102" name="Straight Arrow Connector 101"/>
          <p:cNvCxnSpPr>
            <a:stCxn id="246" idx="2"/>
            <a:endCxn id="18" idx="1"/>
          </p:cNvCxnSpPr>
          <p:nvPr/>
        </p:nvCxnSpPr>
        <p:spPr>
          <a:xfrm rot="5400000">
            <a:off x="3671888" y="5776912"/>
            <a:ext cx="276225"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66" name="TextBox 265"/>
          <p:cNvSpPr txBox="1"/>
          <p:nvPr/>
        </p:nvSpPr>
        <p:spPr>
          <a:xfrm>
            <a:off x="1447800" y="5334000"/>
            <a:ext cx="1143000" cy="369332"/>
          </a:xfrm>
          <a:prstGeom prst="rect">
            <a:avLst/>
          </a:prstGeom>
          <a:noFill/>
        </p:spPr>
        <p:txBody>
          <a:bodyPr wrap="square" rtlCol="0">
            <a:spAutoFit/>
          </a:bodyPr>
          <a:lstStyle/>
          <a:p>
            <a:pPr algn="ctr"/>
            <a:r>
              <a:rPr lang="en-US" dirty="0" smtClean="0"/>
              <a:t>object</a:t>
            </a:r>
            <a:endParaRPr lang="en-US" dirty="0"/>
          </a:p>
        </p:txBody>
      </p:sp>
      <p:sp>
        <p:nvSpPr>
          <p:cNvPr id="267" name="TextBox 266"/>
          <p:cNvSpPr txBox="1"/>
          <p:nvPr/>
        </p:nvSpPr>
        <p:spPr>
          <a:xfrm>
            <a:off x="914400" y="5334000"/>
            <a:ext cx="1143000" cy="369332"/>
          </a:xfrm>
          <a:prstGeom prst="rect">
            <a:avLst/>
          </a:prstGeom>
          <a:noFill/>
        </p:spPr>
        <p:txBody>
          <a:bodyPr wrap="square" rtlCol="0">
            <a:spAutoFit/>
          </a:bodyPr>
          <a:lstStyle/>
          <a:p>
            <a:pPr algn="ctr"/>
            <a:r>
              <a:rPr lang="en-US" dirty="0" smtClean="0"/>
              <a:t>file</a:t>
            </a:r>
            <a:endParaRPr lang="en-US" dirty="0"/>
          </a:p>
        </p:txBody>
      </p:sp>
      <p:sp>
        <p:nvSpPr>
          <p:cNvPr id="272" name="TextBox 271"/>
          <p:cNvSpPr txBox="1"/>
          <p:nvPr/>
        </p:nvSpPr>
        <p:spPr>
          <a:xfrm>
            <a:off x="838200" y="6096000"/>
            <a:ext cx="1143000" cy="369332"/>
          </a:xfrm>
          <a:prstGeom prst="rect">
            <a:avLst/>
          </a:prstGeom>
          <a:noFill/>
        </p:spPr>
        <p:txBody>
          <a:bodyPr wrap="square" rtlCol="0">
            <a:spAutoFit/>
          </a:bodyPr>
          <a:lstStyle/>
          <a:p>
            <a:pPr algn="ctr"/>
            <a:r>
              <a:rPr lang="en-US" dirty="0" smtClean="0"/>
              <a:t>object set</a:t>
            </a:r>
            <a:endParaRPr lang="en-US" dirty="0"/>
          </a:p>
        </p:txBody>
      </p:sp>
      <p:sp>
        <p:nvSpPr>
          <p:cNvPr id="97" name="TextBox 96"/>
          <p:cNvSpPr txBox="1"/>
          <p:nvPr/>
        </p:nvSpPr>
        <p:spPr>
          <a:xfrm>
            <a:off x="876300" y="5857875"/>
            <a:ext cx="1295400" cy="369332"/>
          </a:xfrm>
          <a:prstGeom prst="rect">
            <a:avLst/>
          </a:prstGeom>
          <a:noFill/>
        </p:spPr>
        <p:txBody>
          <a:bodyPr wrap="square" rtlCol="0">
            <a:spAutoFit/>
          </a:bodyPr>
          <a:lstStyle/>
          <a:p>
            <a:r>
              <a:rPr lang="en-US" dirty="0" smtClean="0"/>
              <a:t>file system</a:t>
            </a:r>
            <a:endParaRPr lang="en-US" dirty="0"/>
          </a:p>
        </p:txBody>
      </p:sp>
      <p:sp>
        <p:nvSpPr>
          <p:cNvPr id="98" name="Rectangle 97"/>
          <p:cNvSpPr/>
          <p:nvPr/>
        </p:nvSpPr>
        <p:spPr>
          <a:xfrm>
            <a:off x="1371600" y="1447800"/>
            <a:ext cx="3352800" cy="2057400"/>
          </a:xfrm>
          <a:prstGeom prst="rect">
            <a:avLst/>
          </a:prstGeom>
          <a:noFill/>
          <a:ln>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101" name="Date Placeholder 100"/>
          <p:cNvSpPr>
            <a:spLocks noGrp="1"/>
          </p:cNvSpPr>
          <p:nvPr>
            <p:ph type="dt" sz="half" idx="10"/>
          </p:nvPr>
        </p:nvSpPr>
        <p:spPr/>
        <p:txBody>
          <a:bodyPr/>
          <a:lstStyle/>
          <a:p>
            <a:fld id="{8BF9D9B2-9D5F-465E-8E3C-9BA092B655E0}" type="datetime1">
              <a:rPr lang="en-US" smtClean="0"/>
              <a:pPr/>
              <a:t>10/4/2013</a:t>
            </a:fld>
            <a:endParaRPr lang="en-US"/>
          </a:p>
        </p:txBody>
      </p:sp>
      <p:sp>
        <p:nvSpPr>
          <p:cNvPr id="103" name="Slide Number Placeholder 102"/>
          <p:cNvSpPr>
            <a:spLocks noGrp="1"/>
          </p:cNvSpPr>
          <p:nvPr>
            <p:ph type="sldNum" sz="quarter" idx="12"/>
          </p:nvPr>
        </p:nvSpPr>
        <p:spPr/>
        <p:txBody>
          <a:bodyPr/>
          <a:lstStyle/>
          <a:p>
            <a:fld id="{943CE5C6-9241-4179-96EA-4D33925EB8AF}" type="slidenum">
              <a:rPr lang="en-US" smtClean="0"/>
              <a:pPr/>
              <a:t>13</a:t>
            </a:fld>
            <a:endParaRPr lang="en-US"/>
          </a:p>
        </p:txBody>
      </p:sp>
      <p:sp>
        <p:nvSpPr>
          <p:cNvPr id="91" name="Rectangle 90"/>
          <p:cNvSpPr/>
          <p:nvPr/>
        </p:nvSpPr>
        <p:spPr>
          <a:xfrm>
            <a:off x="1220074" y="2942439"/>
            <a:ext cx="3352800" cy="3413911"/>
          </a:xfrm>
          <a:prstGeom prst="rect">
            <a:avLst/>
          </a:prstGeom>
          <a:noFill/>
          <a:ln>
            <a:solidFill>
              <a:schemeClr val="bg1">
                <a:lumMod val="50000"/>
              </a:schemeClr>
            </a:solidFill>
            <a:prstDash val="sys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2" name="TextBox 91"/>
          <p:cNvSpPr txBox="1"/>
          <p:nvPr/>
        </p:nvSpPr>
        <p:spPr>
          <a:xfrm>
            <a:off x="1222123" y="5970651"/>
            <a:ext cx="1295400" cy="369332"/>
          </a:xfrm>
          <a:prstGeom prst="rect">
            <a:avLst/>
          </a:prstGeom>
          <a:noFill/>
        </p:spPr>
        <p:txBody>
          <a:bodyPr wrap="square" rtlCol="0">
            <a:spAutoFit/>
          </a:bodyPr>
          <a:lstStyle/>
          <a:p>
            <a:r>
              <a:rPr lang="en-US" dirty="0" smtClean="0"/>
              <a:t>data set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6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4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0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0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6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7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3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6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6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26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xit" presetSubtype="0" fill="hold" grpId="3" nodeType="clickEffect">
                                  <p:stCondLst>
                                    <p:cond delay="0"/>
                                  </p:stCondLst>
                                  <p:childTnLst>
                                    <p:set>
                                      <p:cBhvr>
                                        <p:cTn id="46" dur="1" fill="hold">
                                          <p:stCondLst>
                                            <p:cond delay="0"/>
                                          </p:stCondLst>
                                        </p:cTn>
                                        <p:tgtEl>
                                          <p:spTgt spid="267"/>
                                        </p:tgtEl>
                                        <p:attrNameLst>
                                          <p:attrName>style.visibility</p:attrName>
                                        </p:attrNameLst>
                                      </p:cBhvr>
                                      <p:to>
                                        <p:strVal val="hidden"/>
                                      </p:to>
                                    </p:set>
                                  </p:childTnLst>
                                </p:cTn>
                              </p:par>
                              <p:par>
                                <p:cTn id="47" presetID="1" presetClass="exit" presetSubtype="0" fill="hold" grpId="1" nodeType="withEffect">
                                  <p:stCondLst>
                                    <p:cond delay="0"/>
                                  </p:stCondLst>
                                  <p:childTnLst>
                                    <p:set>
                                      <p:cBhvr>
                                        <p:cTn id="48" dur="1" fill="hold">
                                          <p:stCondLst>
                                            <p:cond delay="0"/>
                                          </p:stCondLst>
                                        </p:cTn>
                                        <p:tgtEl>
                                          <p:spTgt spid="265"/>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26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3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31"/>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30"/>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240"/>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24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37"/>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261"/>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275"/>
                                        </p:tgtEl>
                                        <p:attrNameLst>
                                          <p:attrName>style.visibility</p:attrName>
                                        </p:attrNameLst>
                                      </p:cBhvr>
                                      <p:to>
                                        <p:strVal val="visible"/>
                                      </p:to>
                                    </p:set>
                                  </p:childTnLst>
                                </p:cTn>
                              </p:par>
                              <p:par>
                                <p:cTn id="69" presetID="1" presetClass="entr" presetSubtype="0" fill="hold" grpId="1" nodeType="withEffect">
                                  <p:stCondLst>
                                    <p:cond delay="0"/>
                                  </p:stCondLst>
                                  <p:childTnLst>
                                    <p:set>
                                      <p:cBhvr>
                                        <p:cTn id="70" dur="1" fill="hold">
                                          <p:stCondLst>
                                            <p:cond delay="0"/>
                                          </p:stCondLst>
                                        </p:cTn>
                                        <p:tgtEl>
                                          <p:spTgt spid="276"/>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238"/>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234"/>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277"/>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278"/>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242"/>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235"/>
                                        </p:tgtEl>
                                        <p:attrNameLst>
                                          <p:attrName>style.visibility</p:attrName>
                                        </p:attrNameLst>
                                      </p:cBhvr>
                                      <p:to>
                                        <p:strVal val="visible"/>
                                      </p:to>
                                    </p:set>
                                  </p:childTnLst>
                                </p:cTn>
                              </p:par>
                              <p:par>
                                <p:cTn id="87" presetID="1" presetClass="entr" presetSubtype="0" fill="hold" nodeType="withEffect">
                                  <p:stCondLst>
                                    <p:cond delay="0"/>
                                  </p:stCondLst>
                                  <p:childTnLst>
                                    <p:set>
                                      <p:cBhvr>
                                        <p:cTn id="88" dur="1" fill="hold">
                                          <p:stCondLst>
                                            <p:cond delay="0"/>
                                          </p:stCondLst>
                                        </p:cTn>
                                        <p:tgtEl>
                                          <p:spTgt spid="239"/>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23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268"/>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268"/>
                                        </p:tgtEl>
                                        <p:attrNameLst>
                                          <p:attrName>style.visibility</p:attrName>
                                        </p:attrNameLst>
                                      </p:cBhvr>
                                      <p:to>
                                        <p:strVal val="hidden"/>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229"/>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260"/>
                                        </p:tgtEl>
                                        <p:attrNameLst>
                                          <p:attrName>style.visibility</p:attrName>
                                        </p:attrNameLst>
                                      </p:cBhvr>
                                      <p:to>
                                        <p:strVal val="visible"/>
                                      </p:to>
                                    </p:set>
                                  </p:childTnLst>
                                </p:cTn>
                              </p:par>
                              <p:par>
                                <p:cTn id="101" presetID="1" presetClass="entr" presetSubtype="0" fill="hold" grpId="0" nodeType="withEffect">
                                  <p:stCondLst>
                                    <p:cond delay="0"/>
                                  </p:stCondLst>
                                  <p:childTnLst>
                                    <p:set>
                                      <p:cBhvr>
                                        <p:cTn id="102" dur="1" fill="hold">
                                          <p:stCondLst>
                                            <p:cond delay="0"/>
                                          </p:stCondLst>
                                        </p:cTn>
                                        <p:tgtEl>
                                          <p:spTgt spid="279"/>
                                        </p:tgtEl>
                                        <p:attrNameLst>
                                          <p:attrName>style.visibility</p:attrName>
                                        </p:attrNameLst>
                                      </p:cBhvr>
                                      <p:to>
                                        <p:strVal val="visible"/>
                                      </p:to>
                                    </p:set>
                                  </p:childTnLst>
                                </p:cTn>
                              </p:par>
                            </p:childTnLst>
                          </p:cTn>
                        </p:par>
                      </p:childTnLst>
                    </p:cTn>
                  </p:par>
                  <p:par>
                    <p:cTn id="103" fill="hold">
                      <p:stCondLst>
                        <p:cond delay="indefinite"/>
                      </p:stCondLst>
                      <p:childTnLst>
                        <p:par>
                          <p:cTn id="104" fill="hold">
                            <p:stCondLst>
                              <p:cond delay="0"/>
                            </p:stCondLst>
                            <p:childTnLst>
                              <p:par>
                                <p:cTn id="105" presetID="1" presetClass="entr" presetSubtype="0" fill="hold" grpId="0" nodeType="clickEffect">
                                  <p:stCondLst>
                                    <p:cond delay="0"/>
                                  </p:stCondLst>
                                  <p:childTnLst>
                                    <p:set>
                                      <p:cBhvr>
                                        <p:cTn id="106" dur="1" fill="hold">
                                          <p:stCondLst>
                                            <p:cond delay="0"/>
                                          </p:stCondLst>
                                        </p:cTn>
                                        <p:tgtEl>
                                          <p:spTgt spid="272"/>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271"/>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97"/>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xit" presetSubtype="0" fill="hold" grpId="1" nodeType="clickEffect">
                                  <p:stCondLst>
                                    <p:cond delay="0"/>
                                  </p:stCondLst>
                                  <p:childTnLst>
                                    <p:set>
                                      <p:cBhvr>
                                        <p:cTn id="116" dur="1" fill="hold">
                                          <p:stCondLst>
                                            <p:cond delay="0"/>
                                          </p:stCondLst>
                                        </p:cTn>
                                        <p:tgtEl>
                                          <p:spTgt spid="97"/>
                                        </p:tgtEl>
                                        <p:attrNameLst>
                                          <p:attrName>style.visibility</p:attrName>
                                        </p:attrNameLst>
                                      </p:cBhvr>
                                      <p:to>
                                        <p:strVal val="hidden"/>
                                      </p:to>
                                    </p:set>
                                  </p:childTnLst>
                                </p:cTn>
                              </p:par>
                              <p:par>
                                <p:cTn id="117" presetID="1" presetClass="exit" presetSubtype="0" fill="hold" grpId="1" nodeType="withEffect">
                                  <p:stCondLst>
                                    <p:cond delay="0"/>
                                  </p:stCondLst>
                                  <p:childTnLst>
                                    <p:set>
                                      <p:cBhvr>
                                        <p:cTn id="118" dur="1" fill="hold">
                                          <p:stCondLst>
                                            <p:cond delay="0"/>
                                          </p:stCondLst>
                                        </p:cTn>
                                        <p:tgtEl>
                                          <p:spTgt spid="272"/>
                                        </p:tgtEl>
                                        <p:attrNameLst>
                                          <p:attrName>style.visibility</p:attrName>
                                        </p:attrNameLst>
                                      </p:cBhvr>
                                      <p:to>
                                        <p:strVal val="hidden"/>
                                      </p:to>
                                    </p:set>
                                  </p:childTnLst>
                                </p:cTn>
                              </p:par>
                              <p:par>
                                <p:cTn id="119" presetID="1" presetClass="exit" presetSubtype="0" fill="hold" grpId="1" nodeType="withEffect">
                                  <p:stCondLst>
                                    <p:cond delay="0"/>
                                  </p:stCondLst>
                                  <p:childTnLst>
                                    <p:set>
                                      <p:cBhvr>
                                        <p:cTn id="120" dur="1" fill="hold">
                                          <p:stCondLst>
                                            <p:cond delay="0"/>
                                          </p:stCondLst>
                                        </p:cTn>
                                        <p:tgtEl>
                                          <p:spTgt spid="271"/>
                                        </p:tgtEl>
                                        <p:attrNameLst>
                                          <p:attrName>style.visibility</p:attrName>
                                        </p:attrNameLst>
                                      </p:cBhvr>
                                      <p:to>
                                        <p:strVal val="hidden"/>
                                      </p:to>
                                    </p:set>
                                  </p:childTnLst>
                                </p:cTn>
                              </p:par>
                            </p:childTnLst>
                          </p:cTn>
                        </p:par>
                      </p:childTnLst>
                    </p:cTn>
                  </p:par>
                  <p:par>
                    <p:cTn id="121" fill="hold">
                      <p:stCondLst>
                        <p:cond delay="indefinite"/>
                      </p:stCondLst>
                      <p:childTnLst>
                        <p:par>
                          <p:cTn id="122" fill="hold">
                            <p:stCondLst>
                              <p:cond delay="0"/>
                            </p:stCondLst>
                            <p:childTnLst>
                              <p:par>
                                <p:cTn id="123" presetID="1" presetClass="entr" presetSubtype="0" fill="hold" grpId="0" nodeType="clickEffect">
                                  <p:stCondLst>
                                    <p:cond delay="0"/>
                                  </p:stCondLst>
                                  <p:childTnLst>
                                    <p:set>
                                      <p:cBhvr>
                                        <p:cTn id="124" dur="1" fill="hold">
                                          <p:stCondLst>
                                            <p:cond delay="0"/>
                                          </p:stCondLst>
                                        </p:cTn>
                                        <p:tgtEl>
                                          <p:spTgt spid="113"/>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6"/>
                                        </p:tgtEl>
                                        <p:attrNameLst>
                                          <p:attrName>style.visibility</p:attrName>
                                        </p:attrNameLst>
                                      </p:cBhvr>
                                      <p:to>
                                        <p:strVal val="visible"/>
                                      </p:to>
                                    </p:set>
                                  </p:childTnLst>
                                </p:cTn>
                              </p:par>
                              <p:par>
                                <p:cTn id="129" presetID="1" presetClass="entr" presetSubtype="0" fill="hold" nodeType="withEffect">
                                  <p:stCondLst>
                                    <p:cond delay="0"/>
                                  </p:stCondLst>
                                  <p:childTnLst>
                                    <p:set>
                                      <p:cBhvr>
                                        <p:cTn id="130" dur="1" fill="hold">
                                          <p:stCondLst>
                                            <p:cond delay="0"/>
                                          </p:stCondLst>
                                        </p:cTn>
                                        <p:tgtEl>
                                          <p:spTgt spid="96"/>
                                        </p:tgtEl>
                                        <p:attrNameLst>
                                          <p:attrName>style.visibility</p:attrName>
                                        </p:attrNameLst>
                                      </p:cBhvr>
                                      <p:to>
                                        <p:strVal val="visible"/>
                                      </p:to>
                                    </p:set>
                                  </p:childTnLst>
                                </p:cTn>
                              </p:par>
                            </p:childTnLst>
                          </p:cTn>
                        </p:par>
                      </p:childTnLst>
                    </p:cTn>
                  </p:par>
                  <p:par>
                    <p:cTn id="131" fill="hold">
                      <p:stCondLst>
                        <p:cond delay="indefinite"/>
                      </p:stCondLst>
                      <p:childTnLst>
                        <p:par>
                          <p:cTn id="132" fill="hold">
                            <p:stCondLst>
                              <p:cond delay="0"/>
                            </p:stCondLst>
                            <p:childTnLst>
                              <p:par>
                                <p:cTn id="133" presetID="1" presetClass="entr" presetSubtype="0" fill="hold" grpId="0" nodeType="clickEffect">
                                  <p:stCondLst>
                                    <p:cond delay="0"/>
                                  </p:stCondLst>
                                  <p:childTnLst>
                                    <p:set>
                                      <p:cBhvr>
                                        <p:cTn id="134" dur="1" fill="hold">
                                          <p:stCondLst>
                                            <p:cond delay="0"/>
                                          </p:stCondLst>
                                        </p:cTn>
                                        <p:tgtEl>
                                          <p:spTgt spid="9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grpId="0" nodeType="clickEffect">
                                  <p:stCondLst>
                                    <p:cond delay="0"/>
                                  </p:stCondLst>
                                  <p:childTnLst>
                                    <p:set>
                                      <p:cBhvr>
                                        <p:cTn id="138" dur="1" fill="hold">
                                          <p:stCondLst>
                                            <p:cond delay="0"/>
                                          </p:stCondLst>
                                        </p:cTn>
                                        <p:tgtEl>
                                          <p:spTgt spid="92"/>
                                        </p:tgtEl>
                                        <p:attrNameLst>
                                          <p:attrName>style.visibility</p:attrName>
                                        </p:attrNameLst>
                                      </p:cBhvr>
                                      <p:to>
                                        <p:strVal val="visible"/>
                                      </p:to>
                                    </p:set>
                                  </p:childTnLst>
                                </p:cTn>
                              </p:par>
                            </p:childTnLst>
                          </p:cTn>
                        </p:par>
                      </p:childTnLst>
                    </p:cTn>
                  </p:par>
                  <p:par>
                    <p:cTn id="139" fill="hold">
                      <p:stCondLst>
                        <p:cond delay="indefinite"/>
                      </p:stCondLst>
                      <p:childTnLst>
                        <p:par>
                          <p:cTn id="140" fill="hold">
                            <p:stCondLst>
                              <p:cond delay="0"/>
                            </p:stCondLst>
                            <p:childTnLst>
                              <p:par>
                                <p:cTn id="141" presetID="1" presetClass="exit" presetSubtype="0" fill="hold" grpId="1" nodeType="clickEffect">
                                  <p:stCondLst>
                                    <p:cond delay="0"/>
                                  </p:stCondLst>
                                  <p:childTnLst>
                                    <p:set>
                                      <p:cBhvr>
                                        <p:cTn id="142" dur="1" fill="hold">
                                          <p:stCondLst>
                                            <p:cond delay="0"/>
                                          </p:stCondLst>
                                        </p:cTn>
                                        <p:tgtEl>
                                          <p:spTgt spid="91"/>
                                        </p:tgtEl>
                                        <p:attrNameLst>
                                          <p:attrName>style.visibility</p:attrName>
                                        </p:attrNameLst>
                                      </p:cBhvr>
                                      <p:to>
                                        <p:strVal val="hidden"/>
                                      </p:to>
                                    </p:set>
                                  </p:childTnLst>
                                </p:cTn>
                              </p:par>
                              <p:par>
                                <p:cTn id="143" presetID="1" presetClass="exit" presetSubtype="0" fill="hold" grpId="1" nodeType="withEffect">
                                  <p:stCondLst>
                                    <p:cond delay="0"/>
                                  </p:stCondLst>
                                  <p:childTnLst>
                                    <p:set>
                                      <p:cBhvr>
                                        <p:cTn id="144" dur="1" fill="hold">
                                          <p:stCondLst>
                                            <p:cond delay="0"/>
                                          </p:stCondLst>
                                        </p:cTn>
                                        <p:tgtEl>
                                          <p:spTgt spid="92"/>
                                        </p:tgtEl>
                                        <p:attrNameLst>
                                          <p:attrName>style.visibility</p:attrName>
                                        </p:attrNameLst>
                                      </p:cBhvr>
                                      <p:to>
                                        <p:strVal val="hidden"/>
                                      </p:to>
                                    </p:set>
                                  </p:childTnLst>
                                </p:cTn>
                              </p:par>
                            </p:childTnLst>
                          </p:cTn>
                        </p:par>
                      </p:childTnLst>
                    </p:cTn>
                  </p:par>
                  <p:par>
                    <p:cTn id="145" fill="hold">
                      <p:stCondLst>
                        <p:cond delay="indefinite"/>
                      </p:stCondLst>
                      <p:childTnLst>
                        <p:par>
                          <p:cTn id="146" fill="hold">
                            <p:stCondLst>
                              <p:cond delay="0"/>
                            </p:stCondLst>
                            <p:childTnLst>
                              <p:par>
                                <p:cTn id="147" presetID="1" presetClass="entr" presetSubtype="0" fill="hold" grpId="0" nodeType="clickEffect">
                                  <p:stCondLst>
                                    <p:cond delay="0"/>
                                  </p:stCondLst>
                                  <p:childTnLst>
                                    <p:set>
                                      <p:cBhvr>
                                        <p:cTn id="148" dur="1" fill="hold">
                                          <p:stCondLst>
                                            <p:cond delay="0"/>
                                          </p:stCondLst>
                                        </p:cTn>
                                        <p:tgtEl>
                                          <p:spTgt spid="15"/>
                                        </p:tgtEl>
                                        <p:attrNameLst>
                                          <p:attrName>style.visibility</p:attrName>
                                        </p:attrNameLst>
                                      </p:cBhvr>
                                      <p:to>
                                        <p:strVal val="visible"/>
                                      </p:to>
                                    </p:set>
                                  </p:childTnLst>
                                </p:cTn>
                              </p:par>
                              <p:par>
                                <p:cTn id="149" presetID="1" presetClass="entr" presetSubtype="0" fill="hold" grpId="0" nodeType="withEffect">
                                  <p:stCondLst>
                                    <p:cond delay="0"/>
                                  </p:stCondLst>
                                  <p:childTnLst>
                                    <p:set>
                                      <p:cBhvr>
                                        <p:cTn id="150" dur="1" fill="hold">
                                          <p:stCondLst>
                                            <p:cond delay="0"/>
                                          </p:stCondLst>
                                        </p:cTn>
                                        <p:tgtEl>
                                          <p:spTgt spid="13"/>
                                        </p:tgtEl>
                                        <p:attrNameLst>
                                          <p:attrName>style.visibility</p:attrName>
                                        </p:attrNameLst>
                                      </p:cBhvr>
                                      <p:to>
                                        <p:strVal val="visible"/>
                                      </p:to>
                                    </p:set>
                                  </p:childTnLst>
                                </p:cTn>
                              </p:par>
                              <p:par>
                                <p:cTn id="151" presetID="1" presetClass="entr" presetSubtype="0" fill="hold" grpId="0" nodeType="withEffect">
                                  <p:stCondLst>
                                    <p:cond delay="0"/>
                                  </p:stCondLst>
                                  <p:childTnLst>
                                    <p:set>
                                      <p:cBhvr>
                                        <p:cTn id="152" dur="1" fill="hold">
                                          <p:stCondLst>
                                            <p:cond delay="0"/>
                                          </p:stCondLst>
                                        </p:cTn>
                                        <p:tgtEl>
                                          <p:spTgt spid="14"/>
                                        </p:tgtEl>
                                        <p:attrNameLst>
                                          <p:attrName>style.visibility</p:attrName>
                                        </p:attrNameLst>
                                      </p:cBhvr>
                                      <p:to>
                                        <p:strVal val="visible"/>
                                      </p:to>
                                    </p:set>
                                  </p:childTnLst>
                                </p:cTn>
                              </p:par>
                              <p:par>
                                <p:cTn id="153" presetID="1" presetClass="entr" presetSubtype="0" fill="hold" nodeType="withEffect">
                                  <p:stCondLst>
                                    <p:cond delay="0"/>
                                  </p:stCondLst>
                                  <p:childTnLst>
                                    <p:set>
                                      <p:cBhvr>
                                        <p:cTn id="154" dur="1" fill="hold">
                                          <p:stCondLst>
                                            <p:cond delay="0"/>
                                          </p:stCondLst>
                                        </p:cTn>
                                        <p:tgtEl>
                                          <p:spTgt spid="76"/>
                                        </p:tgtEl>
                                        <p:attrNameLst>
                                          <p:attrName>style.visibility</p:attrName>
                                        </p:attrNameLst>
                                      </p:cBhvr>
                                      <p:to>
                                        <p:strVal val="visible"/>
                                      </p:to>
                                    </p:set>
                                  </p:childTnLst>
                                </p:cTn>
                              </p:par>
                              <p:par>
                                <p:cTn id="155" presetID="1" presetClass="entr" presetSubtype="0" fill="hold" nodeType="withEffect">
                                  <p:stCondLst>
                                    <p:cond delay="0"/>
                                  </p:stCondLst>
                                  <p:childTnLst>
                                    <p:set>
                                      <p:cBhvr>
                                        <p:cTn id="156" dur="1" fill="hold">
                                          <p:stCondLst>
                                            <p:cond delay="0"/>
                                          </p:stCondLst>
                                        </p:cTn>
                                        <p:tgtEl>
                                          <p:spTgt spid="78"/>
                                        </p:tgtEl>
                                        <p:attrNameLst>
                                          <p:attrName>style.visibility</p:attrName>
                                        </p:attrNameLst>
                                      </p:cBhvr>
                                      <p:to>
                                        <p:strVal val="visible"/>
                                      </p:to>
                                    </p:set>
                                  </p:childTnLst>
                                </p:cTn>
                              </p:par>
                              <p:par>
                                <p:cTn id="157" presetID="1" presetClass="entr" presetSubtype="0" fill="hold" grpId="0" nodeType="withEffect">
                                  <p:stCondLst>
                                    <p:cond delay="0"/>
                                  </p:stCondLst>
                                  <p:childTnLst>
                                    <p:set>
                                      <p:cBhvr>
                                        <p:cTn id="158" dur="1" fill="hold">
                                          <p:stCondLst>
                                            <p:cond delay="0"/>
                                          </p:stCondLst>
                                        </p:cTn>
                                        <p:tgtEl>
                                          <p:spTgt spid="25"/>
                                        </p:tgtEl>
                                        <p:attrNameLst>
                                          <p:attrName>style.visibility</p:attrName>
                                        </p:attrNameLst>
                                      </p:cBhvr>
                                      <p:to>
                                        <p:strVal val="visible"/>
                                      </p:to>
                                    </p:set>
                                  </p:childTnLst>
                                </p:cTn>
                              </p:par>
                              <p:par>
                                <p:cTn id="159" presetID="1" presetClass="entr" presetSubtype="0" fill="hold" grpId="0" nodeType="withEffect">
                                  <p:stCondLst>
                                    <p:cond delay="0"/>
                                  </p:stCondLst>
                                  <p:childTnLst>
                                    <p:set>
                                      <p:cBhvr>
                                        <p:cTn id="160" dur="1" fill="hold">
                                          <p:stCondLst>
                                            <p:cond delay="0"/>
                                          </p:stCondLst>
                                        </p:cTn>
                                        <p:tgtEl>
                                          <p:spTgt spid="280"/>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281"/>
                                        </p:tgtEl>
                                        <p:attrNameLst>
                                          <p:attrName>style.visibility</p:attrName>
                                        </p:attrNameLst>
                                      </p:cBhvr>
                                      <p:to>
                                        <p:strVal val="visible"/>
                                      </p:to>
                                    </p:set>
                                  </p:childTnLst>
                                </p:cTn>
                              </p:par>
                              <p:par>
                                <p:cTn id="163" presetID="1" presetClass="entr" presetSubtype="0" fill="hold" grpId="0" nodeType="withEffect">
                                  <p:stCondLst>
                                    <p:cond delay="0"/>
                                  </p:stCondLst>
                                  <p:childTnLst>
                                    <p:set>
                                      <p:cBhvr>
                                        <p:cTn id="164" dur="1" fill="hold">
                                          <p:stCondLst>
                                            <p:cond delay="0"/>
                                          </p:stCondLst>
                                        </p:cTn>
                                        <p:tgtEl>
                                          <p:spTgt spid="282"/>
                                        </p:tgtEl>
                                        <p:attrNameLst>
                                          <p:attrName>style.visibility</p:attrName>
                                        </p:attrNameLst>
                                      </p:cBhvr>
                                      <p:to>
                                        <p:strVal val="visible"/>
                                      </p:to>
                                    </p:set>
                                  </p:childTnLst>
                                </p:cTn>
                              </p:par>
                              <p:par>
                                <p:cTn id="165" presetID="1" presetClass="entr" presetSubtype="0" fill="hold" grpId="0" nodeType="withEffect">
                                  <p:stCondLst>
                                    <p:cond delay="0"/>
                                  </p:stCondLst>
                                  <p:childTnLst>
                                    <p:set>
                                      <p:cBhvr>
                                        <p:cTn id="166" dur="1" fill="hold">
                                          <p:stCondLst>
                                            <p:cond delay="0"/>
                                          </p:stCondLst>
                                        </p:cTn>
                                        <p:tgtEl>
                                          <p:spTgt spid="283"/>
                                        </p:tgtEl>
                                        <p:attrNameLst>
                                          <p:attrName>style.visibility</p:attrName>
                                        </p:attrNameLst>
                                      </p:cBhvr>
                                      <p:to>
                                        <p:strVal val="visible"/>
                                      </p:to>
                                    </p:set>
                                  </p:childTnLst>
                                </p:cTn>
                              </p:par>
                            </p:childTnLst>
                          </p:cTn>
                        </p:par>
                      </p:childTnLst>
                    </p:cTn>
                  </p:par>
                  <p:par>
                    <p:cTn id="167" fill="hold">
                      <p:stCondLst>
                        <p:cond delay="indefinite"/>
                      </p:stCondLst>
                      <p:childTnLst>
                        <p:par>
                          <p:cTn id="168" fill="hold">
                            <p:stCondLst>
                              <p:cond delay="0"/>
                            </p:stCondLst>
                            <p:childTnLst>
                              <p:par>
                                <p:cTn id="169" presetID="1" presetClass="entr" presetSubtype="0" fill="hold" grpId="0" nodeType="clickEffect">
                                  <p:stCondLst>
                                    <p:cond delay="0"/>
                                  </p:stCondLst>
                                  <p:childTnLst>
                                    <p:set>
                                      <p:cBhvr>
                                        <p:cTn id="170" dur="1" fill="hold">
                                          <p:stCondLst>
                                            <p:cond delay="0"/>
                                          </p:stCondLst>
                                        </p:cTn>
                                        <p:tgtEl>
                                          <p:spTgt spid="26"/>
                                        </p:tgtEl>
                                        <p:attrNameLst>
                                          <p:attrName>style.visibility</p:attrName>
                                        </p:attrNameLst>
                                      </p:cBhvr>
                                      <p:to>
                                        <p:strVal val="visible"/>
                                      </p:to>
                                    </p:set>
                                  </p:childTnLst>
                                </p:cTn>
                              </p:par>
                              <p:par>
                                <p:cTn id="171" presetID="1" presetClass="entr" presetSubtype="0" fill="hold" grpId="0" nodeType="withEffect">
                                  <p:stCondLst>
                                    <p:cond delay="0"/>
                                  </p:stCondLst>
                                  <p:childTnLst>
                                    <p:set>
                                      <p:cBhvr>
                                        <p:cTn id="172" dur="1" fill="hold">
                                          <p:stCondLst>
                                            <p:cond delay="0"/>
                                          </p:stCondLst>
                                        </p:cTn>
                                        <p:tgtEl>
                                          <p:spTgt spid="20"/>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284"/>
                                        </p:tgtEl>
                                        <p:attrNameLst>
                                          <p:attrName>style.visibility</p:attrName>
                                        </p:attrNameLst>
                                      </p:cBhvr>
                                      <p:to>
                                        <p:strVal val="visible"/>
                                      </p:to>
                                    </p:set>
                                  </p:childTnLst>
                                </p:cTn>
                              </p:par>
                              <p:par>
                                <p:cTn id="175" presetID="1" presetClass="entr" presetSubtype="0" fill="hold" grpId="0" nodeType="withEffect">
                                  <p:stCondLst>
                                    <p:cond delay="0"/>
                                  </p:stCondLst>
                                  <p:childTnLst>
                                    <p:set>
                                      <p:cBhvr>
                                        <p:cTn id="176" dur="1" fill="hold">
                                          <p:stCondLst>
                                            <p:cond delay="0"/>
                                          </p:stCondLst>
                                        </p:cTn>
                                        <p:tgtEl>
                                          <p:spTgt spid="285"/>
                                        </p:tgtEl>
                                        <p:attrNameLst>
                                          <p:attrName>style.visibility</p:attrName>
                                        </p:attrNameLst>
                                      </p:cBhvr>
                                      <p:to>
                                        <p:strVal val="visible"/>
                                      </p:to>
                                    </p:set>
                                  </p:childTnLst>
                                </p:cTn>
                              </p:par>
                              <p:par>
                                <p:cTn id="177" presetID="1" presetClass="entr" presetSubtype="0" fill="hold" grpId="0" nodeType="withEffect">
                                  <p:stCondLst>
                                    <p:cond delay="0"/>
                                  </p:stCondLst>
                                  <p:childTnLst>
                                    <p:set>
                                      <p:cBhvr>
                                        <p:cTn id="178" dur="1" fill="hold">
                                          <p:stCondLst>
                                            <p:cond delay="0"/>
                                          </p:stCondLst>
                                        </p:cTn>
                                        <p:tgtEl>
                                          <p:spTgt spid="286"/>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287"/>
                                        </p:tgtEl>
                                        <p:attrNameLst>
                                          <p:attrName>style.visibility</p:attrName>
                                        </p:attrNameLst>
                                      </p:cBhvr>
                                      <p:to>
                                        <p:strVal val="visible"/>
                                      </p:to>
                                    </p:set>
                                  </p:childTnLst>
                                </p:cTn>
                              </p:par>
                            </p:childTnLst>
                          </p:cTn>
                        </p:par>
                      </p:childTnLst>
                    </p:cTn>
                  </p:par>
                  <p:par>
                    <p:cTn id="181" fill="hold">
                      <p:stCondLst>
                        <p:cond delay="indefinite"/>
                      </p:stCondLst>
                      <p:childTnLst>
                        <p:par>
                          <p:cTn id="182" fill="hold">
                            <p:stCondLst>
                              <p:cond delay="0"/>
                            </p:stCondLst>
                            <p:childTnLst>
                              <p:par>
                                <p:cTn id="183" presetID="1" presetClass="entr" presetSubtype="0" fill="hold" nodeType="clickEffect">
                                  <p:stCondLst>
                                    <p:cond delay="0"/>
                                  </p:stCondLst>
                                  <p:childTnLst>
                                    <p:set>
                                      <p:cBhvr>
                                        <p:cTn id="184" dur="1" fill="hold">
                                          <p:stCondLst>
                                            <p:cond delay="0"/>
                                          </p:stCondLst>
                                        </p:cTn>
                                        <p:tgtEl>
                                          <p:spTgt spid="22"/>
                                        </p:tgtEl>
                                        <p:attrNameLst>
                                          <p:attrName>style.visibility</p:attrName>
                                        </p:attrNameLst>
                                      </p:cBhvr>
                                      <p:to>
                                        <p:strVal val="visible"/>
                                      </p:to>
                                    </p:set>
                                  </p:childTnLst>
                                </p:cTn>
                              </p:par>
                              <p:par>
                                <p:cTn id="185" presetID="1" presetClass="entr" presetSubtype="0" fill="hold" nodeType="withEffect">
                                  <p:stCondLst>
                                    <p:cond delay="0"/>
                                  </p:stCondLst>
                                  <p:childTnLst>
                                    <p:set>
                                      <p:cBhvr>
                                        <p:cTn id="186" dur="1" fill="hold">
                                          <p:stCondLst>
                                            <p:cond delay="0"/>
                                          </p:stCondLst>
                                        </p:cTn>
                                        <p:tgtEl>
                                          <p:spTgt spid="27"/>
                                        </p:tgtEl>
                                        <p:attrNameLst>
                                          <p:attrName>style.visibility</p:attrName>
                                        </p:attrNameLst>
                                      </p:cBhvr>
                                      <p:to>
                                        <p:strVal val="visible"/>
                                      </p:to>
                                    </p:set>
                                  </p:childTnLst>
                                </p:cTn>
                              </p:par>
                              <p:par>
                                <p:cTn id="187" presetID="1" presetClass="entr" presetSubtype="0" fill="hold" nodeType="withEffect">
                                  <p:stCondLst>
                                    <p:cond delay="0"/>
                                  </p:stCondLst>
                                  <p:childTnLst>
                                    <p:set>
                                      <p:cBhvr>
                                        <p:cTn id="188" dur="1" fill="hold">
                                          <p:stCondLst>
                                            <p:cond delay="0"/>
                                          </p:stCondLst>
                                        </p:cTn>
                                        <p:tgtEl>
                                          <p:spTgt spid="23"/>
                                        </p:tgtEl>
                                        <p:attrNameLst>
                                          <p:attrName>style.visibility</p:attrName>
                                        </p:attrNameLst>
                                      </p:cBhvr>
                                      <p:to>
                                        <p:strVal val="visible"/>
                                      </p:to>
                                    </p:set>
                                  </p:childTnLst>
                                </p:cTn>
                              </p:par>
                              <p:par>
                                <p:cTn id="189" presetID="1" presetClass="entr" presetSubtype="0" fill="hold" grpId="0" nodeType="withEffect">
                                  <p:stCondLst>
                                    <p:cond delay="0"/>
                                  </p:stCondLst>
                                  <p:childTnLst>
                                    <p:set>
                                      <p:cBhvr>
                                        <p:cTn id="190" dur="1" fill="hold">
                                          <p:stCondLst>
                                            <p:cond delay="0"/>
                                          </p:stCondLst>
                                        </p:cTn>
                                        <p:tgtEl>
                                          <p:spTgt spid="135"/>
                                        </p:tgtEl>
                                        <p:attrNameLst>
                                          <p:attrName>style.visibility</p:attrName>
                                        </p:attrNameLst>
                                      </p:cBhvr>
                                      <p:to>
                                        <p:strVal val="visible"/>
                                      </p:to>
                                    </p:set>
                                  </p:childTnLst>
                                </p:cTn>
                              </p:par>
                            </p:childTnLst>
                          </p:cTn>
                        </p:par>
                      </p:childTnLst>
                    </p:cTn>
                  </p:par>
                  <p:par>
                    <p:cTn id="191" fill="hold">
                      <p:stCondLst>
                        <p:cond delay="indefinite"/>
                      </p:stCondLst>
                      <p:childTnLst>
                        <p:par>
                          <p:cTn id="192" fill="hold">
                            <p:stCondLst>
                              <p:cond delay="0"/>
                            </p:stCondLst>
                            <p:childTnLst>
                              <p:par>
                                <p:cTn id="193" presetID="1" presetClass="entr" presetSubtype="0" fill="hold" grpId="0" nodeType="clickEffect">
                                  <p:stCondLst>
                                    <p:cond delay="0"/>
                                  </p:stCondLst>
                                  <p:childTnLst>
                                    <p:set>
                                      <p:cBhvr>
                                        <p:cTn id="194" dur="1" fill="hold">
                                          <p:stCondLst>
                                            <p:cond delay="0"/>
                                          </p:stCondLst>
                                        </p:cTn>
                                        <p:tgtEl>
                                          <p:spTgt spid="6"/>
                                        </p:tgtEl>
                                        <p:attrNameLst>
                                          <p:attrName>style.visibility</p:attrName>
                                        </p:attrNameLst>
                                      </p:cBhvr>
                                      <p:to>
                                        <p:strVal val="visible"/>
                                      </p:to>
                                    </p:set>
                                  </p:childTnLst>
                                </p:cTn>
                              </p:par>
                              <p:par>
                                <p:cTn id="195" presetID="1" presetClass="entr" presetSubtype="0" fill="hold" grpId="0" nodeType="withEffect">
                                  <p:stCondLst>
                                    <p:cond delay="0"/>
                                  </p:stCondLst>
                                  <p:childTnLst>
                                    <p:set>
                                      <p:cBhvr>
                                        <p:cTn id="196" dur="1" fill="hold">
                                          <p:stCondLst>
                                            <p:cond delay="0"/>
                                          </p:stCondLst>
                                        </p:cTn>
                                        <p:tgtEl>
                                          <p:spTgt spid="288"/>
                                        </p:tgtEl>
                                        <p:attrNameLst>
                                          <p:attrName>style.visibility</p:attrName>
                                        </p:attrNameLst>
                                      </p:cBhvr>
                                      <p:to>
                                        <p:strVal val="visible"/>
                                      </p:to>
                                    </p:set>
                                  </p:childTnLst>
                                </p:cTn>
                              </p:par>
                              <p:par>
                                <p:cTn id="197" presetID="1" presetClass="entr" presetSubtype="0" fill="hold" grpId="0" nodeType="withEffect">
                                  <p:stCondLst>
                                    <p:cond delay="0"/>
                                  </p:stCondLst>
                                  <p:childTnLst>
                                    <p:set>
                                      <p:cBhvr>
                                        <p:cTn id="198" dur="1" fill="hold">
                                          <p:stCondLst>
                                            <p:cond delay="0"/>
                                          </p:stCondLst>
                                        </p:cTn>
                                        <p:tgtEl>
                                          <p:spTgt spid="289"/>
                                        </p:tgtEl>
                                        <p:attrNameLst>
                                          <p:attrName>style.visibility</p:attrName>
                                        </p:attrNameLst>
                                      </p:cBhvr>
                                      <p:to>
                                        <p:strVal val="visible"/>
                                      </p:to>
                                    </p:set>
                                  </p:childTnLst>
                                </p:cTn>
                              </p:par>
                            </p:childTnLst>
                          </p:cTn>
                        </p:par>
                      </p:childTnLst>
                    </p:cTn>
                  </p:par>
                  <p:par>
                    <p:cTn id="199" fill="hold">
                      <p:stCondLst>
                        <p:cond delay="indefinite"/>
                      </p:stCondLst>
                      <p:childTnLst>
                        <p:par>
                          <p:cTn id="200" fill="hold">
                            <p:stCondLst>
                              <p:cond delay="0"/>
                            </p:stCondLst>
                            <p:childTnLst>
                              <p:par>
                                <p:cTn id="201" presetID="1" presetClass="entr" presetSubtype="0" fill="hold" grpId="0" nodeType="clickEffect">
                                  <p:stCondLst>
                                    <p:cond delay="0"/>
                                  </p:stCondLst>
                                  <p:childTnLst>
                                    <p:set>
                                      <p:cBhvr>
                                        <p:cTn id="202" dur="1" fill="hold">
                                          <p:stCondLst>
                                            <p:cond delay="0"/>
                                          </p:stCondLst>
                                        </p:cTn>
                                        <p:tgtEl>
                                          <p:spTgt spid="98"/>
                                        </p:tgtEl>
                                        <p:attrNameLst>
                                          <p:attrName>style.visibility</p:attrName>
                                        </p:attrNameLst>
                                      </p:cBhvr>
                                      <p:to>
                                        <p:strVal val="visible"/>
                                      </p:to>
                                    </p:set>
                                  </p:childTnLst>
                                </p:cTn>
                              </p:par>
                            </p:childTnLst>
                          </p:cTn>
                        </p:par>
                      </p:childTnLst>
                    </p:cTn>
                  </p:par>
                  <p:par>
                    <p:cTn id="203" fill="hold">
                      <p:stCondLst>
                        <p:cond delay="indefinite"/>
                      </p:stCondLst>
                      <p:childTnLst>
                        <p:par>
                          <p:cTn id="204" fill="hold">
                            <p:stCondLst>
                              <p:cond delay="0"/>
                            </p:stCondLst>
                            <p:childTnLst>
                              <p:par>
                                <p:cTn id="205" presetID="1" presetClass="entr" presetSubtype="0" fill="hold" grpId="0" nodeType="clickEffect">
                                  <p:stCondLst>
                                    <p:cond delay="0"/>
                                  </p:stCondLst>
                                  <p:childTnLst>
                                    <p:set>
                                      <p:cBhvr>
                                        <p:cTn id="206" dur="1" fill="hold">
                                          <p:stCondLst>
                                            <p:cond delay="0"/>
                                          </p:stCondLst>
                                        </p:cTn>
                                        <p:tgtEl>
                                          <p:spTgt spid="100"/>
                                        </p:tgtEl>
                                        <p:attrNameLst>
                                          <p:attrName>style.visibility</p:attrName>
                                        </p:attrNameLst>
                                      </p:cBhvr>
                                      <p:to>
                                        <p:strVal val="visible"/>
                                      </p:to>
                                    </p:set>
                                  </p:childTnLst>
                                </p:cTn>
                              </p:par>
                            </p:childTnLst>
                          </p:cTn>
                        </p:par>
                      </p:childTnLst>
                    </p:cTn>
                  </p:par>
                  <p:par>
                    <p:cTn id="207" fill="hold">
                      <p:stCondLst>
                        <p:cond delay="indefinite"/>
                      </p:stCondLst>
                      <p:childTnLst>
                        <p:par>
                          <p:cTn id="208" fill="hold">
                            <p:stCondLst>
                              <p:cond delay="0"/>
                            </p:stCondLst>
                            <p:childTnLst>
                              <p:par>
                                <p:cTn id="209" presetID="1" presetClass="exit" presetSubtype="0" fill="hold" grpId="1" nodeType="clickEffect">
                                  <p:stCondLst>
                                    <p:cond delay="0"/>
                                  </p:stCondLst>
                                  <p:childTnLst>
                                    <p:set>
                                      <p:cBhvr>
                                        <p:cTn id="210" dur="1" fill="hold">
                                          <p:stCondLst>
                                            <p:cond delay="0"/>
                                          </p:stCondLst>
                                        </p:cTn>
                                        <p:tgtEl>
                                          <p:spTgt spid="98"/>
                                        </p:tgtEl>
                                        <p:attrNameLst>
                                          <p:attrName>style.visibility</p:attrName>
                                        </p:attrNameLst>
                                      </p:cBhvr>
                                      <p:to>
                                        <p:strVal val="hidden"/>
                                      </p:to>
                                    </p:set>
                                  </p:childTnLst>
                                </p:cTn>
                              </p:par>
                              <p:par>
                                <p:cTn id="211" presetID="1" presetClass="exit" presetSubtype="0" fill="hold" grpId="1" nodeType="withEffect">
                                  <p:stCondLst>
                                    <p:cond delay="0"/>
                                  </p:stCondLst>
                                  <p:childTnLst>
                                    <p:set>
                                      <p:cBhvr>
                                        <p:cTn id="212" dur="1" fill="hold">
                                          <p:stCondLst>
                                            <p:cond delay="0"/>
                                          </p:stCondLst>
                                        </p:cTn>
                                        <p:tgtEl>
                                          <p:spTgt spid="100"/>
                                        </p:tgtEl>
                                        <p:attrNameLst>
                                          <p:attrName>style.visibility</p:attrName>
                                        </p:attrNameLst>
                                      </p:cBhvr>
                                      <p:to>
                                        <p:strVal val="hidden"/>
                                      </p:to>
                                    </p:set>
                                  </p:childTnLst>
                                </p:cTn>
                              </p:par>
                            </p:childTnLst>
                          </p:cTn>
                        </p:par>
                      </p:childTnLst>
                    </p:cTn>
                  </p:par>
                  <p:par>
                    <p:cTn id="213" fill="hold">
                      <p:stCondLst>
                        <p:cond delay="indefinite"/>
                      </p:stCondLst>
                      <p:childTnLst>
                        <p:par>
                          <p:cTn id="214" fill="hold">
                            <p:stCondLst>
                              <p:cond delay="0"/>
                            </p:stCondLst>
                            <p:childTnLst>
                              <p:par>
                                <p:cTn id="215" presetID="1" presetClass="entr" presetSubtype="0" fill="hold" nodeType="clickEffect">
                                  <p:stCondLst>
                                    <p:cond delay="0"/>
                                  </p:stCondLst>
                                  <p:childTnLst>
                                    <p:set>
                                      <p:cBhvr>
                                        <p:cTn id="216" dur="1" fill="hold">
                                          <p:stCondLst>
                                            <p:cond delay="0"/>
                                          </p:stCondLst>
                                        </p:cTn>
                                        <p:tgtEl>
                                          <p:spTgt spid="99"/>
                                        </p:tgtEl>
                                        <p:attrNameLst>
                                          <p:attrName>style.visibility</p:attrName>
                                        </p:attrNameLst>
                                      </p:cBhvr>
                                      <p:to>
                                        <p:strVal val="visible"/>
                                      </p:to>
                                    </p:set>
                                  </p:childTnLst>
                                </p:cTn>
                              </p:par>
                            </p:childTnLst>
                          </p:cTn>
                        </p:par>
                      </p:childTnLst>
                    </p:cTn>
                  </p:par>
                  <p:par>
                    <p:cTn id="217" fill="hold">
                      <p:stCondLst>
                        <p:cond delay="indefinite"/>
                      </p:stCondLst>
                      <p:childTnLst>
                        <p:par>
                          <p:cTn id="218" fill="hold">
                            <p:stCondLst>
                              <p:cond delay="0"/>
                            </p:stCondLst>
                            <p:childTnLst>
                              <p:par>
                                <p:cTn id="219" presetID="1" presetClass="entr" presetSubtype="0" fill="hold" grpId="0" nodeType="clickEffect">
                                  <p:stCondLst>
                                    <p:cond delay="0"/>
                                  </p:stCondLst>
                                  <p:childTnLst>
                                    <p:set>
                                      <p:cBhvr>
                                        <p:cTn id="220" dur="1" fill="hold">
                                          <p:stCondLst>
                                            <p:cond delay="0"/>
                                          </p:stCondLst>
                                        </p:cTn>
                                        <p:tgtEl>
                                          <p:spTgt spid="112"/>
                                        </p:tgtEl>
                                        <p:attrNameLst>
                                          <p:attrName>style.visibility</p:attrName>
                                        </p:attrNameLst>
                                      </p:cBhvr>
                                      <p:to>
                                        <p:strVal val="visible"/>
                                      </p:to>
                                    </p:set>
                                  </p:childTnLst>
                                </p:cTn>
                              </p:par>
                            </p:childTnLst>
                          </p:cTn>
                        </p:par>
                      </p:childTnLst>
                    </p:cTn>
                  </p:par>
                  <p:par>
                    <p:cTn id="221" fill="hold">
                      <p:stCondLst>
                        <p:cond delay="indefinite"/>
                      </p:stCondLst>
                      <p:childTnLst>
                        <p:par>
                          <p:cTn id="222" fill="hold">
                            <p:stCondLst>
                              <p:cond delay="0"/>
                            </p:stCondLst>
                            <p:childTnLst>
                              <p:par>
                                <p:cTn id="223" presetID="1" presetClass="entr" presetSubtype="0" fill="hold" nodeType="clickEffect">
                                  <p:stCondLst>
                                    <p:cond delay="0"/>
                                  </p:stCondLst>
                                  <p:childTnLst>
                                    <p:set>
                                      <p:cBhvr>
                                        <p:cTn id="224" dur="1" fill="hold">
                                          <p:stCondLst>
                                            <p:cond delay="0"/>
                                          </p:stCondLst>
                                        </p:cTn>
                                        <p:tgtEl>
                                          <p:spTgt spid="152"/>
                                        </p:tgtEl>
                                        <p:attrNameLst>
                                          <p:attrName>style.visibility</p:attrName>
                                        </p:attrNameLst>
                                      </p:cBhvr>
                                      <p:to>
                                        <p:strVal val="visible"/>
                                      </p:to>
                                    </p:set>
                                  </p:childTnLst>
                                </p:cTn>
                              </p:par>
                              <p:par>
                                <p:cTn id="225" presetID="1" presetClass="entr" presetSubtype="0" fill="hold" grpId="0" nodeType="withEffect">
                                  <p:stCondLst>
                                    <p:cond delay="0"/>
                                  </p:stCondLst>
                                  <p:childTnLst>
                                    <p:set>
                                      <p:cBhvr>
                                        <p:cTn id="226" dur="1" fill="hold">
                                          <p:stCondLst>
                                            <p:cond delay="0"/>
                                          </p:stCondLst>
                                        </p:cTn>
                                        <p:tgtEl>
                                          <p:spTgt spid="140"/>
                                        </p:tgtEl>
                                        <p:attrNameLst>
                                          <p:attrName>style.visibility</p:attrName>
                                        </p:attrNameLst>
                                      </p:cBhvr>
                                      <p:to>
                                        <p:strVal val="visible"/>
                                      </p:to>
                                    </p:set>
                                  </p:childTnLst>
                                </p:cTn>
                              </p:par>
                              <p:par>
                                <p:cTn id="227" presetID="1" presetClass="entr" presetSubtype="0" fill="hold" nodeType="withEffect">
                                  <p:stCondLst>
                                    <p:cond delay="0"/>
                                  </p:stCondLst>
                                  <p:childTnLst>
                                    <p:set>
                                      <p:cBhvr>
                                        <p:cTn id="228" dur="1" fill="hold">
                                          <p:stCondLst>
                                            <p:cond delay="0"/>
                                          </p:stCondLst>
                                        </p:cTn>
                                        <p:tgtEl>
                                          <p:spTgt spid="258"/>
                                        </p:tgtEl>
                                        <p:attrNameLst>
                                          <p:attrName>style.visibility</p:attrName>
                                        </p:attrNameLst>
                                      </p:cBhvr>
                                      <p:to>
                                        <p:strVal val="visible"/>
                                      </p:to>
                                    </p:set>
                                  </p:childTnLst>
                                </p:cTn>
                              </p:par>
                            </p:childTnLst>
                          </p:cTn>
                        </p:par>
                      </p:childTnLst>
                    </p:cTn>
                  </p:par>
                  <p:par>
                    <p:cTn id="229" fill="hold">
                      <p:stCondLst>
                        <p:cond delay="indefinite"/>
                      </p:stCondLst>
                      <p:childTnLst>
                        <p:par>
                          <p:cTn id="230" fill="hold">
                            <p:stCondLst>
                              <p:cond delay="0"/>
                            </p:stCondLst>
                            <p:childTnLst>
                              <p:par>
                                <p:cTn id="231" presetID="1" presetClass="entr" presetSubtype="0" fill="hold" nodeType="clickEffect">
                                  <p:stCondLst>
                                    <p:cond delay="0"/>
                                  </p:stCondLst>
                                  <p:childTnLst>
                                    <p:set>
                                      <p:cBhvr>
                                        <p:cTn id="232" dur="1" fill="hold">
                                          <p:stCondLst>
                                            <p:cond delay="0"/>
                                          </p:stCondLst>
                                        </p:cTn>
                                        <p:tgtEl>
                                          <p:spTgt spid="259"/>
                                        </p:tgtEl>
                                        <p:attrNameLst>
                                          <p:attrName>style.visibility</p:attrName>
                                        </p:attrNameLst>
                                      </p:cBhvr>
                                      <p:to>
                                        <p:strVal val="visible"/>
                                      </p:to>
                                    </p:set>
                                  </p:childTnLst>
                                </p:cTn>
                              </p:par>
                              <p:par>
                                <p:cTn id="233" presetID="1" presetClass="entr" presetSubtype="0" fill="hold" grpId="0" nodeType="withEffect">
                                  <p:stCondLst>
                                    <p:cond delay="0"/>
                                  </p:stCondLst>
                                  <p:childTnLst>
                                    <p:set>
                                      <p:cBhvr>
                                        <p:cTn id="234" dur="1" fill="hold">
                                          <p:stCondLst>
                                            <p:cond delay="0"/>
                                          </p:stCondLst>
                                        </p:cTn>
                                        <p:tgtEl>
                                          <p:spTgt spid="1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 grpId="0" animBg="1"/>
      <p:bldP spid="288" grpId="0" animBg="1"/>
      <p:bldP spid="286" grpId="0" animBg="1"/>
      <p:bldP spid="287" grpId="0" animBg="1"/>
      <p:bldP spid="284" grpId="0" animBg="1"/>
      <p:bldP spid="285" grpId="0" animBg="1"/>
      <p:bldP spid="283" grpId="0" animBg="1"/>
      <p:bldP spid="282" grpId="0" animBg="1"/>
      <p:bldP spid="281" grpId="0" animBg="1"/>
      <p:bldP spid="280" grpId="0" animBg="1"/>
      <p:bldP spid="271" grpId="0" animBg="1"/>
      <p:bldP spid="271" grpId="1" animBg="1"/>
      <p:bldP spid="268" grpId="0" animBg="1"/>
      <p:bldP spid="268" grpId="1" animBg="1"/>
      <p:bldP spid="265" grpId="0" animBg="1"/>
      <p:bldP spid="265" grpId="1" animBg="1"/>
      <p:bldP spid="279" grpId="0" animBg="1"/>
      <p:bldP spid="278" grpId="0" animBg="1"/>
      <p:bldP spid="277" grpId="0" animBg="1"/>
      <p:bldP spid="276" grpId="1" animBg="1"/>
      <p:bldP spid="275" grpId="0" animBg="1"/>
      <p:bldP spid="274" grpId="0" animBg="1"/>
      <p:bldP spid="138" grpId="0" animBg="1"/>
      <p:bldP spid="6" grpId="0" animBg="1"/>
      <p:bldP spid="13" grpId="0" animBg="1"/>
      <p:bldP spid="14" grpId="0" animBg="1"/>
      <p:bldP spid="15" grpId="0" animBg="1"/>
      <p:bldP spid="16" grpId="0" animBg="1"/>
      <p:bldP spid="20" grpId="0" animBg="1"/>
      <p:bldP spid="25" grpId="0" animBg="1"/>
      <p:bldP spid="26" grpId="0" animBg="1"/>
      <p:bldP spid="112" grpId="0"/>
      <p:bldP spid="113" grpId="0"/>
      <p:bldP spid="135" grpId="0" animBg="1"/>
      <p:bldP spid="140" grpId="0" animBg="1"/>
      <p:bldP spid="8" grpId="0" animBg="1"/>
      <p:bldP spid="17" grpId="0" animBg="1"/>
      <p:bldP spid="18" grpId="0" animBg="1"/>
      <p:bldP spid="229" grpId="0" animBg="1"/>
      <p:bldP spid="230" grpId="0" animBg="1"/>
      <p:bldP spid="231" grpId="0" animBg="1"/>
      <p:bldP spid="232" grpId="0" animBg="1"/>
      <p:bldP spid="233" grpId="0" animBg="1"/>
      <p:bldP spid="234" grpId="0" animBg="1"/>
      <p:bldP spid="237" grpId="0" animBg="1"/>
      <p:bldP spid="238" grpId="0" animBg="1"/>
      <p:bldP spid="242" grpId="0" animBg="1"/>
      <p:bldP spid="246" grpId="0" animBg="1"/>
      <p:bldP spid="100" grpId="0"/>
      <p:bldP spid="100" grpId="1"/>
      <p:bldP spid="266" grpId="0"/>
      <p:bldP spid="266" grpId="1"/>
      <p:bldP spid="267" grpId="2"/>
      <p:bldP spid="267" grpId="3"/>
      <p:bldP spid="272" grpId="0"/>
      <p:bldP spid="272" grpId="1"/>
      <p:bldP spid="97" grpId="0"/>
      <p:bldP spid="97" grpId="1"/>
      <p:bldP spid="98" grpId="0" animBg="1"/>
      <p:bldP spid="98" grpId="1" animBg="1"/>
      <p:bldP spid="91" grpId="0" animBg="1"/>
      <p:bldP spid="91" grpId="1" animBg="1"/>
      <p:bldP spid="92" grpId="0"/>
      <p:bldP spid="92" grpId="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ZFS On-disk Structure</a:t>
            </a:r>
          </a:p>
          <a:p>
            <a:pPr lvl="1"/>
            <a:r>
              <a:rPr lang="en-US" dirty="0" smtClean="0">
                <a:solidFill>
                  <a:schemeClr val="bg1">
                    <a:lumMod val="65000"/>
                  </a:schemeClr>
                </a:solidFill>
              </a:rPr>
              <a:t>Storage Pool</a:t>
            </a:r>
          </a:p>
          <a:p>
            <a:pPr lvl="1"/>
            <a:r>
              <a:rPr lang="en-US" dirty="0" smtClean="0">
                <a:solidFill>
                  <a:schemeClr val="bg1">
                    <a:lumMod val="65000"/>
                  </a:schemeClr>
                </a:solidFill>
              </a:rPr>
              <a:t>Physical Layout and Logical Organization</a:t>
            </a:r>
          </a:p>
          <a:p>
            <a:pPr lvl="1"/>
            <a:r>
              <a:rPr lang="en-US" b="1" dirty="0" smtClean="0">
                <a:solidFill>
                  <a:srgbClr val="FF0000"/>
                </a:solidFill>
              </a:rPr>
              <a:t>On-disk Walk</a:t>
            </a:r>
          </a:p>
          <a:p>
            <a:pPr lvl="1"/>
            <a:endParaRPr lang="en-US" dirty="0" smtClean="0"/>
          </a:p>
          <a:p>
            <a:r>
              <a:rPr lang="en-US" dirty="0" smtClean="0"/>
              <a:t>ZFS Architecture</a:t>
            </a:r>
          </a:p>
          <a:p>
            <a:pPr lvl="1"/>
            <a:r>
              <a:rPr lang="en-US" dirty="0"/>
              <a:t>Overview</a:t>
            </a:r>
          </a:p>
          <a:p>
            <a:pPr lvl="1"/>
            <a:r>
              <a:rPr lang="en-US" dirty="0"/>
              <a:t>Interface Layer</a:t>
            </a:r>
          </a:p>
          <a:p>
            <a:pPr lvl="1"/>
            <a:r>
              <a:rPr lang="en-US" dirty="0"/>
              <a:t>Transactional Object Layer</a:t>
            </a:r>
          </a:p>
          <a:p>
            <a:pPr lvl="1"/>
            <a:r>
              <a:rPr lang="en-US" dirty="0"/>
              <a:t>Pooled Storage </a:t>
            </a:r>
            <a:r>
              <a:rPr lang="en-US" dirty="0" smtClean="0"/>
              <a:t>Layer</a:t>
            </a:r>
          </a:p>
          <a:p>
            <a:pPr lvl="1"/>
            <a:endParaRPr lang="en-US" dirty="0"/>
          </a:p>
          <a:p>
            <a:r>
              <a:rPr lang="en-US" dirty="0" smtClean="0"/>
              <a:t>Summary</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14</a:t>
            </a:fld>
            <a:endParaRPr lang="en-US"/>
          </a:p>
        </p:txBody>
      </p:sp>
    </p:spTree>
    <p:extLst>
      <p:ext uri="{BB962C8B-B14F-4D97-AF65-F5344CB8AC3E}">
        <p14:creationId xmlns:p14="http://schemas.microsoft.com/office/powerpoint/2010/main" val="6931780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Rectangle 137"/>
          <p:cNvSpPr/>
          <p:nvPr/>
        </p:nvSpPr>
        <p:spPr>
          <a:xfrm>
            <a:off x="457200" y="1454335"/>
            <a:ext cx="371475" cy="61772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dirty="0"/>
          </a:p>
        </p:txBody>
      </p:sp>
      <p:sp>
        <p:nvSpPr>
          <p:cNvPr id="2" name="Title 1"/>
          <p:cNvSpPr>
            <a:spLocks noGrp="1"/>
          </p:cNvSpPr>
          <p:nvPr>
            <p:ph type="title"/>
          </p:nvPr>
        </p:nvSpPr>
        <p:spPr/>
        <p:txBody>
          <a:bodyPr/>
          <a:lstStyle/>
          <a:p>
            <a:r>
              <a:rPr lang="en-US" dirty="0" smtClean="0"/>
              <a:t>On-Disk Walkthrough </a:t>
            </a:r>
            <a:r>
              <a:rPr lang="en-US" sz="2400" dirty="0" smtClean="0"/>
              <a:t>(/tank/z.txt)</a:t>
            </a:r>
            <a:endParaRPr lang="en-US" sz="2400" dirty="0"/>
          </a:p>
        </p:txBody>
      </p:sp>
      <p:sp>
        <p:nvSpPr>
          <p:cNvPr id="6" name="Rectangle 5"/>
          <p:cNvSpPr/>
          <p:nvPr/>
        </p:nvSpPr>
        <p:spPr>
          <a:xfrm>
            <a:off x="1071037" y="1454335"/>
            <a:ext cx="1307735"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en-US" sz="1300" b="1" dirty="0" smtClean="0">
                <a:solidFill>
                  <a:schemeClr val="bg1"/>
                </a:solidFill>
              </a:rPr>
              <a:t>Meta Object Set</a:t>
            </a:r>
            <a:endParaRPr lang="en-US" sz="1300" b="1" dirty="0">
              <a:solidFill>
                <a:schemeClr val="bg1"/>
              </a:solidFill>
            </a:endParaRPr>
          </a:p>
        </p:txBody>
      </p:sp>
      <p:sp>
        <p:nvSpPr>
          <p:cNvPr id="13" name="Rectangle 12"/>
          <p:cNvSpPr/>
          <p:nvPr/>
        </p:nvSpPr>
        <p:spPr>
          <a:xfrm>
            <a:off x="2642400" y="1447800"/>
            <a:ext cx="6089352" cy="6177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4" name="Rounded Rectangle 13"/>
          <p:cNvSpPr/>
          <p:nvPr/>
        </p:nvSpPr>
        <p:spPr>
          <a:xfrm>
            <a:off x="2747352" y="1554385"/>
            <a:ext cx="951696"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Object Directory</a:t>
            </a:r>
            <a:endParaRPr lang="en-US" sz="1400" b="1" dirty="0"/>
          </a:p>
        </p:txBody>
      </p:sp>
      <p:cxnSp>
        <p:nvCxnSpPr>
          <p:cNvPr id="99" name="Straight Connector 98"/>
          <p:cNvCxnSpPr/>
          <p:nvPr/>
        </p:nvCxnSpPr>
        <p:spPr>
          <a:xfrm>
            <a:off x="533400" y="3338260"/>
            <a:ext cx="8305800" cy="0"/>
          </a:xfrm>
          <a:prstGeom prst="line">
            <a:avLst/>
          </a:prstGeom>
          <a:ln>
            <a:prstDash val="lgDashDot"/>
          </a:ln>
        </p:spPr>
        <p:style>
          <a:lnRef idx="2">
            <a:schemeClr val="accent6"/>
          </a:lnRef>
          <a:fillRef idx="0">
            <a:schemeClr val="accent6"/>
          </a:fillRef>
          <a:effectRef idx="1">
            <a:schemeClr val="accent6"/>
          </a:effectRef>
          <a:fontRef idx="minor">
            <a:schemeClr val="tx1"/>
          </a:fontRef>
        </p:style>
      </p:cxnSp>
      <p:sp>
        <p:nvSpPr>
          <p:cNvPr id="112" name="TextBox 111"/>
          <p:cNvSpPr txBox="1"/>
          <p:nvPr/>
        </p:nvSpPr>
        <p:spPr>
          <a:xfrm>
            <a:off x="457200" y="2804860"/>
            <a:ext cx="877163" cy="461665"/>
          </a:xfrm>
          <a:prstGeom prst="rect">
            <a:avLst/>
          </a:prstGeom>
          <a:noFill/>
        </p:spPr>
        <p:txBody>
          <a:bodyPr wrap="none" rtlCol="0">
            <a:spAutoFit/>
          </a:bodyPr>
          <a:lstStyle/>
          <a:p>
            <a:r>
              <a:rPr lang="en-US" sz="2400" b="1" dirty="0" err="1" smtClean="0">
                <a:solidFill>
                  <a:schemeClr val="accent6"/>
                </a:solidFill>
              </a:rPr>
              <a:t>zpool</a:t>
            </a:r>
            <a:endParaRPr lang="en-US" sz="2400" b="1" dirty="0">
              <a:solidFill>
                <a:schemeClr val="accent6"/>
              </a:solidFill>
            </a:endParaRPr>
          </a:p>
        </p:txBody>
      </p:sp>
      <p:sp>
        <p:nvSpPr>
          <p:cNvPr id="113" name="TextBox 112"/>
          <p:cNvSpPr txBox="1"/>
          <p:nvPr/>
        </p:nvSpPr>
        <p:spPr>
          <a:xfrm>
            <a:off x="457200" y="3338260"/>
            <a:ext cx="523220" cy="461665"/>
          </a:xfrm>
          <a:prstGeom prst="rect">
            <a:avLst/>
          </a:prstGeom>
          <a:noFill/>
        </p:spPr>
        <p:txBody>
          <a:bodyPr wrap="none" rtlCol="0">
            <a:spAutoFit/>
          </a:bodyPr>
          <a:lstStyle/>
          <a:p>
            <a:r>
              <a:rPr lang="en-US" sz="2400" b="1" dirty="0" err="1" smtClean="0">
                <a:solidFill>
                  <a:schemeClr val="accent6"/>
                </a:solidFill>
              </a:rPr>
              <a:t>zfs</a:t>
            </a:r>
            <a:endParaRPr lang="en-US" sz="2400" b="1" dirty="0">
              <a:solidFill>
                <a:schemeClr val="accent6"/>
              </a:solidFill>
            </a:endParaRPr>
          </a:p>
        </p:txBody>
      </p:sp>
      <p:sp>
        <p:nvSpPr>
          <p:cNvPr id="135" name="Rounded Rectangle 134"/>
          <p:cNvSpPr/>
          <p:nvPr/>
        </p:nvSpPr>
        <p:spPr>
          <a:xfrm>
            <a:off x="1245038" y="1759135"/>
            <a:ext cx="95937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err="1" smtClean="0"/>
              <a:t>metadnode</a:t>
            </a:r>
            <a:endParaRPr lang="en-US" sz="1200" b="1" dirty="0"/>
          </a:p>
        </p:txBody>
      </p:sp>
      <p:sp>
        <p:nvSpPr>
          <p:cNvPr id="140" name="Rectangle 139"/>
          <p:cNvSpPr/>
          <p:nvPr/>
        </p:nvSpPr>
        <p:spPr>
          <a:xfrm>
            <a:off x="572363" y="1552060"/>
            <a:ext cx="152400" cy="4191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grpSp>
        <p:nvGrpSpPr>
          <p:cNvPr id="258" name="Group 257"/>
          <p:cNvGrpSpPr/>
          <p:nvPr/>
        </p:nvGrpSpPr>
        <p:grpSpPr>
          <a:xfrm>
            <a:off x="559200" y="5851826"/>
            <a:ext cx="1676400" cy="369332"/>
            <a:chOff x="6400800" y="1428750"/>
            <a:chExt cx="1676400" cy="369332"/>
          </a:xfrm>
        </p:grpSpPr>
        <p:sp>
          <p:nvSpPr>
            <p:cNvPr id="213" name="Rectangle 212"/>
            <p:cNvSpPr/>
            <p:nvPr/>
          </p:nvSpPr>
          <p:spPr>
            <a:xfrm>
              <a:off x="6400800" y="1461016"/>
              <a:ext cx="304800" cy="3048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14" name="TextBox 213"/>
            <p:cNvSpPr txBox="1"/>
            <p:nvPr/>
          </p:nvSpPr>
          <p:spPr>
            <a:xfrm>
              <a:off x="6705600" y="1428750"/>
              <a:ext cx="1371600" cy="369332"/>
            </a:xfrm>
            <a:prstGeom prst="rect">
              <a:avLst/>
            </a:prstGeom>
            <a:noFill/>
          </p:spPr>
          <p:txBody>
            <a:bodyPr wrap="square" rtlCol="0">
              <a:spAutoFit/>
            </a:bodyPr>
            <a:lstStyle/>
            <a:p>
              <a:r>
                <a:rPr lang="en-US" dirty="0" err="1" smtClean="0"/>
                <a:t>uberblock</a:t>
              </a:r>
              <a:endParaRPr lang="en-US" dirty="0"/>
            </a:p>
          </p:txBody>
        </p:sp>
      </p:grpSp>
      <p:grpSp>
        <p:nvGrpSpPr>
          <p:cNvPr id="259" name="Group 258"/>
          <p:cNvGrpSpPr/>
          <p:nvPr/>
        </p:nvGrpSpPr>
        <p:grpSpPr>
          <a:xfrm>
            <a:off x="559200" y="5400948"/>
            <a:ext cx="1676400" cy="369332"/>
            <a:chOff x="6400800" y="2101334"/>
            <a:chExt cx="1676400" cy="369332"/>
          </a:xfrm>
        </p:grpSpPr>
        <p:sp>
          <p:nvSpPr>
            <p:cNvPr id="216" name="Rectangle 215"/>
            <p:cNvSpPr/>
            <p:nvPr/>
          </p:nvSpPr>
          <p:spPr>
            <a:xfrm>
              <a:off x="6400800" y="2133600"/>
              <a:ext cx="304800" cy="3048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lang="en-US"/>
            </a:p>
          </p:txBody>
        </p:sp>
        <p:sp>
          <p:nvSpPr>
            <p:cNvPr id="217" name="TextBox 216"/>
            <p:cNvSpPr txBox="1"/>
            <p:nvPr/>
          </p:nvSpPr>
          <p:spPr>
            <a:xfrm>
              <a:off x="6705600" y="2101334"/>
              <a:ext cx="1371600" cy="369332"/>
            </a:xfrm>
            <a:prstGeom prst="rect">
              <a:avLst/>
            </a:prstGeom>
            <a:noFill/>
          </p:spPr>
          <p:txBody>
            <a:bodyPr wrap="square" rtlCol="0">
              <a:spAutoFit/>
            </a:bodyPr>
            <a:lstStyle/>
            <a:p>
              <a:r>
                <a:rPr lang="en-US" dirty="0" err="1" smtClean="0"/>
                <a:t>vdev</a:t>
              </a:r>
              <a:r>
                <a:rPr lang="en-US" dirty="0" smtClean="0"/>
                <a:t> label</a:t>
              </a:r>
              <a:endParaRPr lang="en-US" dirty="0"/>
            </a:p>
          </p:txBody>
        </p:sp>
      </p:grpSp>
      <p:grpSp>
        <p:nvGrpSpPr>
          <p:cNvPr id="260" name="Group 259"/>
          <p:cNvGrpSpPr/>
          <p:nvPr/>
        </p:nvGrpSpPr>
        <p:grpSpPr>
          <a:xfrm>
            <a:off x="2235600" y="5400948"/>
            <a:ext cx="2057400" cy="369332"/>
            <a:chOff x="6400800" y="2710934"/>
            <a:chExt cx="2057400" cy="369332"/>
          </a:xfrm>
        </p:grpSpPr>
        <p:sp>
          <p:nvSpPr>
            <p:cNvPr id="219" name="Rectangle 218"/>
            <p:cNvSpPr/>
            <p:nvPr/>
          </p:nvSpPr>
          <p:spPr>
            <a:xfrm>
              <a:off x="6400800" y="2743200"/>
              <a:ext cx="304800" cy="30480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20" name="TextBox 219"/>
            <p:cNvSpPr txBox="1"/>
            <p:nvPr/>
          </p:nvSpPr>
          <p:spPr>
            <a:xfrm>
              <a:off x="6705600" y="2710934"/>
              <a:ext cx="1752600" cy="369332"/>
            </a:xfrm>
            <a:prstGeom prst="rect">
              <a:avLst/>
            </a:prstGeom>
            <a:noFill/>
          </p:spPr>
          <p:txBody>
            <a:bodyPr wrap="square" rtlCol="0">
              <a:spAutoFit/>
            </a:bodyPr>
            <a:lstStyle/>
            <a:p>
              <a:r>
                <a:rPr lang="en-US" dirty="0" smtClean="0"/>
                <a:t>object set block</a:t>
              </a:r>
              <a:endParaRPr lang="en-US" dirty="0"/>
            </a:p>
          </p:txBody>
        </p:sp>
      </p:grpSp>
      <p:grpSp>
        <p:nvGrpSpPr>
          <p:cNvPr id="261" name="Group 260"/>
          <p:cNvGrpSpPr/>
          <p:nvPr/>
        </p:nvGrpSpPr>
        <p:grpSpPr>
          <a:xfrm>
            <a:off x="2235600" y="5851826"/>
            <a:ext cx="2057400" cy="369332"/>
            <a:chOff x="6400800" y="3320534"/>
            <a:chExt cx="2057400" cy="369332"/>
          </a:xfrm>
        </p:grpSpPr>
        <p:sp>
          <p:nvSpPr>
            <p:cNvPr id="222" name="Rectangle 221"/>
            <p:cNvSpPr/>
            <p:nvPr/>
          </p:nvSpPr>
          <p:spPr>
            <a:xfrm>
              <a:off x="6400800" y="335280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23" name="TextBox 222"/>
            <p:cNvSpPr txBox="1"/>
            <p:nvPr/>
          </p:nvSpPr>
          <p:spPr>
            <a:xfrm>
              <a:off x="6705600" y="3320534"/>
              <a:ext cx="1752600" cy="369332"/>
            </a:xfrm>
            <a:prstGeom prst="rect">
              <a:avLst/>
            </a:prstGeom>
            <a:noFill/>
          </p:spPr>
          <p:txBody>
            <a:bodyPr wrap="square" rtlCol="0">
              <a:spAutoFit/>
            </a:bodyPr>
            <a:lstStyle/>
            <a:p>
              <a:r>
                <a:rPr lang="en-US" dirty="0" err="1" smtClean="0"/>
                <a:t>dnode</a:t>
              </a:r>
              <a:r>
                <a:rPr lang="en-US" dirty="0" smtClean="0"/>
                <a:t> block</a:t>
              </a:r>
              <a:endParaRPr lang="en-US" dirty="0"/>
            </a:p>
          </p:txBody>
        </p:sp>
      </p:grpSp>
      <p:grpSp>
        <p:nvGrpSpPr>
          <p:cNvPr id="263" name="Group 262"/>
          <p:cNvGrpSpPr/>
          <p:nvPr/>
        </p:nvGrpSpPr>
        <p:grpSpPr>
          <a:xfrm>
            <a:off x="4201500" y="5851826"/>
            <a:ext cx="1905000" cy="369332"/>
            <a:chOff x="6400800" y="5551706"/>
            <a:chExt cx="1905000" cy="369332"/>
          </a:xfrm>
        </p:grpSpPr>
        <p:sp>
          <p:nvSpPr>
            <p:cNvPr id="225" name="Rectangle 224"/>
            <p:cNvSpPr/>
            <p:nvPr/>
          </p:nvSpPr>
          <p:spPr>
            <a:xfrm>
              <a:off x="6400800" y="5562600"/>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26" name="TextBox 225"/>
            <p:cNvSpPr txBox="1"/>
            <p:nvPr/>
          </p:nvSpPr>
          <p:spPr>
            <a:xfrm>
              <a:off x="6705600" y="5551706"/>
              <a:ext cx="1600200" cy="369332"/>
            </a:xfrm>
            <a:prstGeom prst="rect">
              <a:avLst/>
            </a:prstGeom>
            <a:noFill/>
          </p:spPr>
          <p:txBody>
            <a:bodyPr wrap="square" rtlCol="0">
              <a:spAutoFit/>
            </a:bodyPr>
            <a:lstStyle/>
            <a:p>
              <a:r>
                <a:rPr lang="en-US" dirty="0" smtClean="0"/>
                <a:t>data/ZAP block </a:t>
              </a:r>
            </a:p>
          </p:txBody>
        </p:sp>
      </p:grpSp>
      <p:sp>
        <p:nvSpPr>
          <p:cNvPr id="101" name="Date Placeholder 100"/>
          <p:cNvSpPr>
            <a:spLocks noGrp="1"/>
          </p:cNvSpPr>
          <p:nvPr>
            <p:ph type="dt" sz="half" idx="10"/>
          </p:nvPr>
        </p:nvSpPr>
        <p:spPr/>
        <p:txBody>
          <a:bodyPr/>
          <a:lstStyle/>
          <a:p>
            <a:fld id="{8BF9D9B2-9D5F-465E-8E3C-9BA092B655E0}" type="datetime1">
              <a:rPr lang="en-US" smtClean="0"/>
              <a:pPr/>
              <a:t>10/4/2013</a:t>
            </a:fld>
            <a:endParaRPr lang="en-US"/>
          </a:p>
        </p:txBody>
      </p:sp>
      <p:sp>
        <p:nvSpPr>
          <p:cNvPr id="103" name="Slide Number Placeholder 102"/>
          <p:cNvSpPr>
            <a:spLocks noGrp="1"/>
          </p:cNvSpPr>
          <p:nvPr>
            <p:ph type="sldNum" sz="quarter" idx="12"/>
          </p:nvPr>
        </p:nvSpPr>
        <p:spPr/>
        <p:txBody>
          <a:bodyPr/>
          <a:lstStyle/>
          <a:p>
            <a:fld id="{943CE5C6-9241-4179-96EA-4D33925EB8AF}" type="slidenum">
              <a:rPr lang="en-US" smtClean="0"/>
              <a:pPr/>
              <a:t>15</a:t>
            </a:fld>
            <a:endParaRPr lang="en-US"/>
          </a:p>
        </p:txBody>
      </p:sp>
      <p:cxnSp>
        <p:nvCxnSpPr>
          <p:cNvPr id="224" name="Straight Arrow Connector 223"/>
          <p:cNvCxnSpPr>
            <a:stCxn id="140" idx="3"/>
            <a:endCxn id="6" idx="1"/>
          </p:cNvCxnSpPr>
          <p:nvPr/>
        </p:nvCxnSpPr>
        <p:spPr>
          <a:xfrm>
            <a:off x="724763" y="1761610"/>
            <a:ext cx="346274" cy="1585"/>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118" name="Rounded Rectangle 117"/>
          <p:cNvSpPr/>
          <p:nvPr/>
        </p:nvSpPr>
        <p:spPr>
          <a:xfrm>
            <a:off x="3814152" y="1547110"/>
            <a:ext cx="1237848"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i="1" dirty="0" smtClean="0"/>
              <a:t>root</a:t>
            </a:r>
            <a:r>
              <a:rPr lang="en-US" sz="1400" b="1" dirty="0" smtClean="0"/>
              <a:t> Dataset Directory</a:t>
            </a:r>
            <a:endParaRPr lang="en-US" sz="1400" b="1" dirty="0"/>
          </a:p>
        </p:txBody>
      </p:sp>
      <p:sp>
        <p:nvSpPr>
          <p:cNvPr id="120" name="Rounded Rectangle 119"/>
          <p:cNvSpPr/>
          <p:nvPr/>
        </p:nvSpPr>
        <p:spPr>
          <a:xfrm>
            <a:off x="5166504" y="1554385"/>
            <a:ext cx="1185096"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i="1" dirty="0" smtClean="0"/>
              <a:t>root</a:t>
            </a:r>
            <a:r>
              <a:rPr lang="en-US" sz="1400" b="1" dirty="0" smtClean="0"/>
              <a:t> Dataset </a:t>
            </a:r>
            <a:r>
              <a:rPr lang="en-US" sz="1400" b="1" dirty="0" err="1" smtClean="0"/>
              <a:t>Childmap</a:t>
            </a:r>
            <a:endParaRPr lang="en-US" sz="1400" b="1" dirty="0"/>
          </a:p>
        </p:txBody>
      </p:sp>
      <p:sp>
        <p:nvSpPr>
          <p:cNvPr id="121" name="Rounded Rectangle 120"/>
          <p:cNvSpPr/>
          <p:nvPr/>
        </p:nvSpPr>
        <p:spPr>
          <a:xfrm>
            <a:off x="6470976" y="1543285"/>
            <a:ext cx="1237848"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i="1" dirty="0" smtClean="0"/>
              <a:t>tank</a:t>
            </a:r>
            <a:r>
              <a:rPr lang="en-US" sz="1400" b="1" dirty="0" smtClean="0"/>
              <a:t> Dataset</a:t>
            </a:r>
          </a:p>
          <a:p>
            <a:pPr algn="ctr"/>
            <a:r>
              <a:rPr lang="en-US" sz="1400" b="1" dirty="0" smtClean="0"/>
              <a:t>Directory</a:t>
            </a:r>
            <a:endParaRPr lang="en-US" sz="1400" b="1" dirty="0"/>
          </a:p>
        </p:txBody>
      </p:sp>
      <p:sp>
        <p:nvSpPr>
          <p:cNvPr id="123" name="Rounded Rectangle 122"/>
          <p:cNvSpPr/>
          <p:nvPr/>
        </p:nvSpPr>
        <p:spPr>
          <a:xfrm>
            <a:off x="7824000" y="1547110"/>
            <a:ext cx="801280"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i="1" dirty="0" smtClean="0"/>
              <a:t>tank </a:t>
            </a:r>
            <a:r>
              <a:rPr lang="en-US" sz="1400" b="1" dirty="0" smtClean="0"/>
              <a:t>Dataset</a:t>
            </a:r>
            <a:endParaRPr lang="en-US" sz="1400" b="1" dirty="0"/>
          </a:p>
        </p:txBody>
      </p:sp>
      <p:sp>
        <p:nvSpPr>
          <p:cNvPr id="130" name="Rectangle 129"/>
          <p:cNvSpPr/>
          <p:nvPr/>
        </p:nvSpPr>
        <p:spPr>
          <a:xfrm>
            <a:off x="2765297" y="2554735"/>
            <a:ext cx="915805"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solidFill>
                  <a:schemeClr val="tx1"/>
                </a:solidFill>
              </a:rPr>
              <a:t>root = 2</a:t>
            </a:r>
            <a:endParaRPr lang="en-US" sz="1400" b="1" dirty="0">
              <a:solidFill>
                <a:schemeClr val="tx1"/>
              </a:solidFill>
            </a:endParaRPr>
          </a:p>
        </p:txBody>
      </p:sp>
      <p:cxnSp>
        <p:nvCxnSpPr>
          <p:cNvPr id="131" name="Straight Arrow Connector 130"/>
          <p:cNvCxnSpPr>
            <a:stCxn id="14" idx="2"/>
            <a:endCxn id="130" idx="0"/>
          </p:cNvCxnSpPr>
          <p:nvPr/>
        </p:nvCxnSpPr>
        <p:spPr>
          <a:xfrm>
            <a:off x="3223200" y="1973485"/>
            <a:ext cx="0" cy="581250"/>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136" name="Rectangle 135"/>
          <p:cNvSpPr/>
          <p:nvPr/>
        </p:nvSpPr>
        <p:spPr>
          <a:xfrm>
            <a:off x="5307584" y="2576260"/>
            <a:ext cx="915805"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solidFill>
                  <a:schemeClr val="tx1"/>
                </a:solidFill>
              </a:rPr>
              <a:t>tank = 27</a:t>
            </a:r>
            <a:endParaRPr lang="en-US" sz="1400" b="1" dirty="0">
              <a:solidFill>
                <a:schemeClr val="tx1"/>
              </a:solidFill>
            </a:endParaRPr>
          </a:p>
        </p:txBody>
      </p:sp>
      <p:cxnSp>
        <p:nvCxnSpPr>
          <p:cNvPr id="137" name="Straight Arrow Connector 136"/>
          <p:cNvCxnSpPr>
            <a:stCxn id="120" idx="2"/>
            <a:endCxn id="136" idx="0"/>
          </p:cNvCxnSpPr>
          <p:nvPr/>
        </p:nvCxnSpPr>
        <p:spPr>
          <a:xfrm>
            <a:off x="5759052" y="1973485"/>
            <a:ext cx="6435" cy="602775"/>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291" name="Curved Connector 290"/>
          <p:cNvCxnSpPr/>
          <p:nvPr/>
        </p:nvCxnSpPr>
        <p:spPr>
          <a:xfrm flipV="1">
            <a:off x="3693102" y="1966210"/>
            <a:ext cx="751974" cy="740925"/>
          </a:xfrm>
          <a:prstGeom prst="curvedConnector2">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cxnSp>
        <p:nvCxnSpPr>
          <p:cNvPr id="293" name="Curved Connector 292"/>
          <p:cNvCxnSpPr>
            <a:stCxn id="118" idx="0"/>
            <a:endCxn id="120" idx="0"/>
          </p:cNvCxnSpPr>
          <p:nvPr/>
        </p:nvCxnSpPr>
        <p:spPr>
          <a:xfrm rot="16200000" flipH="1">
            <a:off x="5092426" y="887759"/>
            <a:ext cx="7275" cy="1325976"/>
          </a:xfrm>
          <a:prstGeom prst="curvedConnector3">
            <a:avLst>
              <a:gd name="adj1" fmla="val -3043326"/>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cxnSp>
        <p:nvCxnSpPr>
          <p:cNvPr id="149" name="Curved Connector 148"/>
          <p:cNvCxnSpPr>
            <a:stCxn id="136" idx="3"/>
            <a:endCxn id="121" idx="2"/>
          </p:cNvCxnSpPr>
          <p:nvPr/>
        </p:nvCxnSpPr>
        <p:spPr>
          <a:xfrm flipV="1">
            <a:off x="6223389" y="1962385"/>
            <a:ext cx="866511" cy="766275"/>
          </a:xfrm>
          <a:prstGeom prst="curvedConnector2">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cxnSp>
        <p:nvCxnSpPr>
          <p:cNvPr id="153" name="Curved Connector 152"/>
          <p:cNvCxnSpPr>
            <a:stCxn id="121" idx="0"/>
            <a:endCxn id="123" idx="0"/>
          </p:cNvCxnSpPr>
          <p:nvPr/>
        </p:nvCxnSpPr>
        <p:spPr>
          <a:xfrm rot="16200000" flipH="1">
            <a:off x="7655357" y="977827"/>
            <a:ext cx="3825" cy="1134740"/>
          </a:xfrm>
          <a:prstGeom prst="curvedConnector3">
            <a:avLst>
              <a:gd name="adj1" fmla="val -5035294"/>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sp>
        <p:nvSpPr>
          <p:cNvPr id="171" name="Rectangle 170"/>
          <p:cNvSpPr/>
          <p:nvPr/>
        </p:nvSpPr>
        <p:spPr>
          <a:xfrm>
            <a:off x="1071037" y="3734250"/>
            <a:ext cx="1307735"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t"/>
          <a:lstStyle/>
          <a:p>
            <a:pPr algn="ctr"/>
            <a:r>
              <a:rPr lang="en-US" sz="1300" b="1" i="1" dirty="0" smtClean="0">
                <a:solidFill>
                  <a:schemeClr val="bg1"/>
                </a:solidFill>
              </a:rPr>
              <a:t>tank</a:t>
            </a:r>
            <a:r>
              <a:rPr lang="en-US" sz="1300" b="1" dirty="0" smtClean="0">
                <a:solidFill>
                  <a:schemeClr val="bg1"/>
                </a:solidFill>
              </a:rPr>
              <a:t> Object Set</a:t>
            </a:r>
            <a:endParaRPr lang="en-US" sz="1300" b="1" dirty="0">
              <a:solidFill>
                <a:schemeClr val="bg1"/>
              </a:solidFill>
            </a:endParaRPr>
          </a:p>
        </p:txBody>
      </p:sp>
      <p:sp>
        <p:nvSpPr>
          <p:cNvPr id="172" name="Rectangle 171"/>
          <p:cNvSpPr/>
          <p:nvPr/>
        </p:nvSpPr>
        <p:spPr>
          <a:xfrm>
            <a:off x="2642400" y="3727715"/>
            <a:ext cx="6089352" cy="6177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73" name="Rounded Rectangle 172"/>
          <p:cNvSpPr/>
          <p:nvPr/>
        </p:nvSpPr>
        <p:spPr>
          <a:xfrm>
            <a:off x="2747352" y="3834300"/>
            <a:ext cx="951696"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Master Node</a:t>
            </a:r>
            <a:endParaRPr lang="en-US" sz="1400" b="1" dirty="0"/>
          </a:p>
        </p:txBody>
      </p:sp>
      <p:sp>
        <p:nvSpPr>
          <p:cNvPr id="174" name="Rounded Rectangle 173"/>
          <p:cNvSpPr/>
          <p:nvPr/>
        </p:nvSpPr>
        <p:spPr>
          <a:xfrm>
            <a:off x="1245038" y="4039050"/>
            <a:ext cx="95937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200" b="1" dirty="0" err="1" smtClean="0"/>
              <a:t>metadnode</a:t>
            </a:r>
            <a:endParaRPr lang="en-US" sz="1200" b="1" dirty="0"/>
          </a:p>
        </p:txBody>
      </p:sp>
      <p:sp>
        <p:nvSpPr>
          <p:cNvPr id="176" name="Rounded Rectangle 175"/>
          <p:cNvSpPr/>
          <p:nvPr/>
        </p:nvSpPr>
        <p:spPr>
          <a:xfrm>
            <a:off x="5166504" y="3834300"/>
            <a:ext cx="1185096"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i="1" dirty="0" smtClean="0"/>
              <a:t>root</a:t>
            </a:r>
            <a:r>
              <a:rPr lang="en-US" sz="1400" b="1" dirty="0" smtClean="0"/>
              <a:t> Directory</a:t>
            </a:r>
            <a:endParaRPr lang="en-US" sz="1400" b="1" dirty="0"/>
          </a:p>
        </p:txBody>
      </p:sp>
      <p:sp>
        <p:nvSpPr>
          <p:cNvPr id="178" name="Rounded Rectangle 177"/>
          <p:cNvSpPr/>
          <p:nvPr/>
        </p:nvSpPr>
        <p:spPr>
          <a:xfrm>
            <a:off x="7824000" y="3827025"/>
            <a:ext cx="801280" cy="4191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400" b="1" dirty="0" smtClean="0"/>
              <a:t>z.txt</a:t>
            </a:r>
          </a:p>
          <a:p>
            <a:pPr algn="ctr"/>
            <a:r>
              <a:rPr lang="en-US" sz="1400" b="1" dirty="0" smtClean="0"/>
              <a:t>File</a:t>
            </a:r>
            <a:endParaRPr lang="en-US" sz="1400" b="1" dirty="0"/>
          </a:p>
        </p:txBody>
      </p:sp>
      <p:cxnSp>
        <p:nvCxnSpPr>
          <p:cNvPr id="179" name="Straight Arrow Connector 178"/>
          <p:cNvCxnSpPr>
            <a:stCxn id="174" idx="3"/>
          </p:cNvCxnSpPr>
          <p:nvPr/>
        </p:nvCxnSpPr>
        <p:spPr>
          <a:xfrm>
            <a:off x="2204408" y="4153350"/>
            <a:ext cx="437992" cy="0"/>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180" name="Rectangle 179"/>
          <p:cNvSpPr/>
          <p:nvPr/>
        </p:nvSpPr>
        <p:spPr>
          <a:xfrm>
            <a:off x="2765297" y="4834650"/>
            <a:ext cx="915805"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solidFill>
                  <a:schemeClr val="tx1"/>
                </a:solidFill>
              </a:rPr>
              <a:t>root = 3</a:t>
            </a:r>
            <a:endParaRPr lang="en-US" sz="1400" b="1" dirty="0">
              <a:solidFill>
                <a:schemeClr val="tx1"/>
              </a:solidFill>
            </a:endParaRPr>
          </a:p>
        </p:txBody>
      </p:sp>
      <p:cxnSp>
        <p:nvCxnSpPr>
          <p:cNvPr id="181" name="Straight Arrow Connector 180"/>
          <p:cNvCxnSpPr>
            <a:stCxn id="173" idx="2"/>
            <a:endCxn id="180" idx="0"/>
          </p:cNvCxnSpPr>
          <p:nvPr/>
        </p:nvCxnSpPr>
        <p:spPr>
          <a:xfrm>
            <a:off x="3223200" y="4253400"/>
            <a:ext cx="0" cy="581250"/>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182" name="Rectangle 181"/>
          <p:cNvSpPr/>
          <p:nvPr/>
        </p:nvSpPr>
        <p:spPr>
          <a:xfrm>
            <a:off x="5307584" y="4856175"/>
            <a:ext cx="915805"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solidFill>
                  <a:schemeClr val="tx1"/>
                </a:solidFill>
              </a:rPr>
              <a:t>z.txt = 4</a:t>
            </a:r>
            <a:endParaRPr lang="en-US" sz="1400" b="1" dirty="0">
              <a:solidFill>
                <a:schemeClr val="tx1"/>
              </a:solidFill>
            </a:endParaRPr>
          </a:p>
        </p:txBody>
      </p:sp>
      <p:cxnSp>
        <p:nvCxnSpPr>
          <p:cNvPr id="183" name="Straight Arrow Connector 182"/>
          <p:cNvCxnSpPr>
            <a:stCxn id="176" idx="2"/>
            <a:endCxn id="182" idx="0"/>
          </p:cNvCxnSpPr>
          <p:nvPr/>
        </p:nvCxnSpPr>
        <p:spPr>
          <a:xfrm>
            <a:off x="5759052" y="4253400"/>
            <a:ext cx="6435" cy="602775"/>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186" name="Curved Connector 185"/>
          <p:cNvCxnSpPr>
            <a:stCxn id="180" idx="3"/>
            <a:endCxn id="176" idx="0"/>
          </p:cNvCxnSpPr>
          <p:nvPr/>
        </p:nvCxnSpPr>
        <p:spPr>
          <a:xfrm flipV="1">
            <a:off x="3681102" y="3834300"/>
            <a:ext cx="2077950" cy="1152750"/>
          </a:xfrm>
          <a:prstGeom prst="curvedConnector4">
            <a:avLst>
              <a:gd name="adj1" fmla="val 35742"/>
              <a:gd name="adj2" fmla="val 119831"/>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cxnSp>
        <p:nvCxnSpPr>
          <p:cNvPr id="187" name="Curved Connector 186"/>
          <p:cNvCxnSpPr>
            <a:stCxn id="182" idx="3"/>
            <a:endCxn id="178" idx="0"/>
          </p:cNvCxnSpPr>
          <p:nvPr/>
        </p:nvCxnSpPr>
        <p:spPr>
          <a:xfrm flipV="1">
            <a:off x="6223389" y="3827025"/>
            <a:ext cx="2001251" cy="1181550"/>
          </a:xfrm>
          <a:prstGeom prst="curvedConnector4">
            <a:avLst>
              <a:gd name="adj1" fmla="val 39990"/>
              <a:gd name="adj2" fmla="val 119347"/>
            </a:avLst>
          </a:prstGeom>
          <a:ln w="12700">
            <a:solidFill>
              <a:schemeClr val="tx1"/>
            </a:solidFill>
            <a:prstDash val="dash"/>
            <a:tailEnd type="arrow"/>
          </a:ln>
        </p:spPr>
        <p:style>
          <a:lnRef idx="2">
            <a:schemeClr val="dk1"/>
          </a:lnRef>
          <a:fillRef idx="0">
            <a:schemeClr val="dk1"/>
          </a:fillRef>
          <a:effectRef idx="1">
            <a:schemeClr val="dk1"/>
          </a:effectRef>
          <a:fontRef idx="minor">
            <a:schemeClr val="tx1"/>
          </a:fontRef>
        </p:style>
      </p:cxnSp>
      <p:sp>
        <p:nvSpPr>
          <p:cNvPr id="200" name="Rectangle 199"/>
          <p:cNvSpPr/>
          <p:nvPr/>
        </p:nvSpPr>
        <p:spPr>
          <a:xfrm>
            <a:off x="7766738" y="4862260"/>
            <a:ext cx="915805"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sz="1400" b="1" dirty="0" smtClean="0">
                <a:solidFill>
                  <a:schemeClr val="tx1"/>
                </a:solidFill>
              </a:rPr>
              <a:t>data</a:t>
            </a:r>
            <a:endParaRPr lang="en-US" sz="1400" b="1" dirty="0">
              <a:solidFill>
                <a:schemeClr val="tx1"/>
              </a:solidFill>
            </a:endParaRPr>
          </a:p>
        </p:txBody>
      </p:sp>
      <p:cxnSp>
        <p:nvCxnSpPr>
          <p:cNvPr id="201" name="Straight Arrow Connector 200"/>
          <p:cNvCxnSpPr/>
          <p:nvPr/>
        </p:nvCxnSpPr>
        <p:spPr>
          <a:xfrm>
            <a:off x="6585507" y="5582934"/>
            <a:ext cx="346274" cy="1585"/>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sp>
        <p:nvSpPr>
          <p:cNvPr id="202" name="TextBox 201"/>
          <p:cNvSpPr txBox="1"/>
          <p:nvPr/>
        </p:nvSpPr>
        <p:spPr>
          <a:xfrm>
            <a:off x="6964480" y="5403236"/>
            <a:ext cx="1752600" cy="369332"/>
          </a:xfrm>
          <a:prstGeom prst="rect">
            <a:avLst/>
          </a:prstGeom>
          <a:noFill/>
        </p:spPr>
        <p:txBody>
          <a:bodyPr wrap="square" rtlCol="0">
            <a:spAutoFit/>
          </a:bodyPr>
          <a:lstStyle/>
          <a:p>
            <a:r>
              <a:rPr lang="en-US" dirty="0" smtClean="0"/>
              <a:t>block pointer</a:t>
            </a:r>
            <a:endParaRPr lang="en-US" dirty="0"/>
          </a:p>
        </p:txBody>
      </p:sp>
      <p:cxnSp>
        <p:nvCxnSpPr>
          <p:cNvPr id="203" name="Straight Arrow Connector 202"/>
          <p:cNvCxnSpPr>
            <a:stCxn id="178" idx="2"/>
            <a:endCxn id="200" idx="0"/>
          </p:cNvCxnSpPr>
          <p:nvPr/>
        </p:nvCxnSpPr>
        <p:spPr>
          <a:xfrm>
            <a:off x="8224640" y="4246125"/>
            <a:ext cx="1" cy="616135"/>
          </a:xfrm>
          <a:prstGeom prst="straightConnector1">
            <a:avLst/>
          </a:prstGeom>
          <a:ln w="12700">
            <a:solidFill>
              <a:schemeClr val="tx1"/>
            </a:solidFill>
            <a:tailEnd type="arrow"/>
          </a:ln>
        </p:spPr>
        <p:style>
          <a:lnRef idx="2">
            <a:schemeClr val="dk1"/>
          </a:lnRef>
          <a:fillRef idx="0">
            <a:schemeClr val="dk1"/>
          </a:fillRef>
          <a:effectRef idx="1">
            <a:schemeClr val="dk1"/>
          </a:effectRef>
          <a:fontRef idx="minor">
            <a:schemeClr val="tx1"/>
          </a:fontRef>
        </p:style>
      </p:cxnSp>
      <p:cxnSp>
        <p:nvCxnSpPr>
          <p:cNvPr id="207" name="Straight Arrow Connector 206"/>
          <p:cNvCxnSpPr/>
          <p:nvPr/>
        </p:nvCxnSpPr>
        <p:spPr>
          <a:xfrm>
            <a:off x="6585507" y="6036492"/>
            <a:ext cx="346274" cy="1585"/>
          </a:xfrm>
          <a:prstGeom prst="straightConnector1">
            <a:avLst/>
          </a:prstGeom>
          <a:ln w="12700">
            <a:solidFill>
              <a:schemeClr val="tx1"/>
            </a:solidFill>
            <a:prstDash val="sysDash"/>
            <a:tailEnd type="arrow"/>
          </a:ln>
        </p:spPr>
        <p:style>
          <a:lnRef idx="2">
            <a:schemeClr val="dk1"/>
          </a:lnRef>
          <a:fillRef idx="0">
            <a:schemeClr val="dk1"/>
          </a:fillRef>
          <a:effectRef idx="1">
            <a:schemeClr val="dk1"/>
          </a:effectRef>
          <a:fontRef idx="minor">
            <a:schemeClr val="tx1"/>
          </a:fontRef>
        </p:style>
      </p:cxnSp>
      <p:sp>
        <p:nvSpPr>
          <p:cNvPr id="208" name="TextBox 207"/>
          <p:cNvSpPr txBox="1"/>
          <p:nvPr/>
        </p:nvSpPr>
        <p:spPr>
          <a:xfrm>
            <a:off x="6957581" y="5852037"/>
            <a:ext cx="1752600" cy="369332"/>
          </a:xfrm>
          <a:prstGeom prst="rect">
            <a:avLst/>
          </a:prstGeom>
          <a:noFill/>
        </p:spPr>
        <p:txBody>
          <a:bodyPr wrap="square" rtlCol="0">
            <a:spAutoFit/>
          </a:bodyPr>
          <a:lstStyle/>
          <a:p>
            <a:r>
              <a:rPr lang="en-US" dirty="0" smtClean="0"/>
              <a:t>object reference</a:t>
            </a:r>
            <a:endParaRPr lang="en-US" dirty="0"/>
          </a:p>
        </p:txBody>
      </p:sp>
      <p:cxnSp>
        <p:nvCxnSpPr>
          <p:cNvPr id="75" name="Elbow Connector 74"/>
          <p:cNvCxnSpPr>
            <a:stCxn id="135" idx="2"/>
            <a:endCxn id="13" idx="1"/>
          </p:cNvCxnSpPr>
          <p:nvPr/>
        </p:nvCxnSpPr>
        <p:spPr>
          <a:xfrm rot="5400000" flipH="1" flipV="1">
            <a:off x="2068023" y="1413359"/>
            <a:ext cx="231075" cy="917677"/>
          </a:xfrm>
          <a:prstGeom prst="bentConnector4">
            <a:avLst>
              <a:gd name="adj1" fmla="val -98929"/>
              <a:gd name="adj2" fmla="val 83982"/>
            </a:avLst>
          </a:prstGeom>
          <a:ln w="12700">
            <a:tailEnd type="arrow"/>
          </a:ln>
        </p:spPr>
        <p:style>
          <a:lnRef idx="2">
            <a:schemeClr val="dk1"/>
          </a:lnRef>
          <a:fillRef idx="0">
            <a:schemeClr val="dk1"/>
          </a:fillRef>
          <a:effectRef idx="1">
            <a:schemeClr val="dk1"/>
          </a:effectRef>
          <a:fontRef idx="minor">
            <a:schemeClr val="tx1"/>
          </a:fontRef>
        </p:style>
      </p:cxnSp>
      <p:cxnSp>
        <p:nvCxnSpPr>
          <p:cNvPr id="83" name="Elbow Connector 82"/>
          <p:cNvCxnSpPr>
            <a:stCxn id="123" idx="3"/>
            <a:endCxn id="171" idx="0"/>
          </p:cNvCxnSpPr>
          <p:nvPr/>
        </p:nvCxnSpPr>
        <p:spPr>
          <a:xfrm flipH="1">
            <a:off x="1724905" y="1756660"/>
            <a:ext cx="6900375" cy="1977590"/>
          </a:xfrm>
          <a:prstGeom prst="bentConnector4">
            <a:avLst>
              <a:gd name="adj1" fmla="val -3209"/>
              <a:gd name="adj2" fmla="val 68041"/>
            </a:avLst>
          </a:prstGeom>
          <a:ln w="12700">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07738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2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5"/>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3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291"/>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1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29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2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1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1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21"/>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153"/>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12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8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171"/>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7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79"/>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172"/>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173"/>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181"/>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80"/>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86"/>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76"/>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nodeType="clickEffect">
                                  <p:stCondLst>
                                    <p:cond delay="0"/>
                                  </p:stCondLst>
                                  <p:childTnLst>
                                    <p:set>
                                      <p:cBhvr>
                                        <p:cTn id="96" dur="1" fill="hold">
                                          <p:stCondLst>
                                            <p:cond delay="0"/>
                                          </p:stCondLst>
                                        </p:cTn>
                                        <p:tgtEl>
                                          <p:spTgt spid="183"/>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182"/>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nodeType="clickEffect">
                                  <p:stCondLst>
                                    <p:cond delay="0"/>
                                  </p:stCondLst>
                                  <p:childTnLst>
                                    <p:set>
                                      <p:cBhvr>
                                        <p:cTn id="102" dur="1" fill="hold">
                                          <p:stCondLst>
                                            <p:cond delay="0"/>
                                          </p:stCondLst>
                                        </p:cTn>
                                        <p:tgtEl>
                                          <p:spTgt spid="187"/>
                                        </p:tgtEl>
                                        <p:attrNameLst>
                                          <p:attrName>style.visibility</p:attrName>
                                        </p:attrNameLst>
                                      </p:cBhvr>
                                      <p:to>
                                        <p:strVal val="visible"/>
                                      </p:to>
                                    </p:set>
                                  </p:childTnLst>
                                </p:cTn>
                              </p:par>
                              <p:par>
                                <p:cTn id="103" presetID="1" presetClass="entr" presetSubtype="0" fill="hold" grpId="0" nodeType="withEffect">
                                  <p:stCondLst>
                                    <p:cond delay="0"/>
                                  </p:stCondLst>
                                  <p:childTnLst>
                                    <p:set>
                                      <p:cBhvr>
                                        <p:cTn id="104" dur="1" fill="hold">
                                          <p:stCondLst>
                                            <p:cond delay="0"/>
                                          </p:stCondLst>
                                        </p:cTn>
                                        <p:tgtEl>
                                          <p:spTgt spid="178"/>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nodeType="clickEffect">
                                  <p:stCondLst>
                                    <p:cond delay="0"/>
                                  </p:stCondLst>
                                  <p:childTnLst>
                                    <p:set>
                                      <p:cBhvr>
                                        <p:cTn id="108" dur="1" fill="hold">
                                          <p:stCondLst>
                                            <p:cond delay="0"/>
                                          </p:stCondLst>
                                        </p:cTn>
                                        <p:tgtEl>
                                          <p:spTgt spid="203"/>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20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 grpId="0" animBg="1"/>
      <p:bldP spid="6" grpId="0" animBg="1"/>
      <p:bldP spid="13" grpId="0" animBg="1"/>
      <p:bldP spid="14" grpId="0" animBg="1"/>
      <p:bldP spid="135" grpId="0" animBg="1"/>
      <p:bldP spid="140" grpId="0" animBg="1"/>
      <p:bldP spid="118" grpId="0" animBg="1"/>
      <p:bldP spid="120" grpId="0" animBg="1"/>
      <p:bldP spid="121" grpId="0" animBg="1"/>
      <p:bldP spid="123" grpId="0" animBg="1"/>
      <p:bldP spid="130" grpId="0" animBg="1"/>
      <p:bldP spid="136" grpId="0" animBg="1"/>
      <p:bldP spid="171" grpId="0" animBg="1"/>
      <p:bldP spid="172" grpId="0" animBg="1"/>
      <p:bldP spid="173" grpId="0" animBg="1"/>
      <p:bldP spid="174" grpId="0" animBg="1"/>
      <p:bldP spid="176" grpId="0" animBg="1"/>
      <p:bldP spid="178" grpId="0" animBg="1"/>
      <p:bldP spid="180" grpId="0" animBg="1"/>
      <p:bldP spid="182" grpId="0" animBg="1"/>
      <p:bldP spid="20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 a Block</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16</a:t>
            </a:fld>
            <a:endParaRPr lang="en-US"/>
          </a:p>
        </p:txBody>
      </p:sp>
      <p:sp>
        <p:nvSpPr>
          <p:cNvPr id="6" name="Rounded Rectangle 5"/>
          <p:cNvSpPr/>
          <p:nvPr/>
        </p:nvSpPr>
        <p:spPr>
          <a:xfrm>
            <a:off x="3974100" y="1676400"/>
            <a:ext cx="762000" cy="57584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smtClean="0"/>
              <a:t>z.txt</a:t>
            </a:r>
          </a:p>
          <a:p>
            <a:pPr algn="ctr"/>
            <a:r>
              <a:rPr lang="en-US" sz="1600" dirty="0" smtClean="0"/>
              <a:t>File</a:t>
            </a:r>
            <a:endParaRPr lang="en-US" sz="1600" dirty="0"/>
          </a:p>
        </p:txBody>
      </p:sp>
      <p:sp>
        <p:nvSpPr>
          <p:cNvPr id="7" name="Rectangle 6"/>
          <p:cNvSpPr/>
          <p:nvPr/>
        </p:nvSpPr>
        <p:spPr>
          <a:xfrm>
            <a:off x="4202700" y="2633246"/>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cxnSp>
        <p:nvCxnSpPr>
          <p:cNvPr id="8" name="Straight Arrow Connector 7"/>
          <p:cNvCxnSpPr>
            <a:stCxn id="6" idx="2"/>
            <a:endCxn id="7" idx="0"/>
          </p:cNvCxnSpPr>
          <p:nvPr/>
        </p:nvCxnSpPr>
        <p:spPr>
          <a:xfrm>
            <a:off x="4355100" y="2252246"/>
            <a:ext cx="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grpSp>
        <p:nvGrpSpPr>
          <p:cNvPr id="9" name="Group 7"/>
          <p:cNvGrpSpPr/>
          <p:nvPr/>
        </p:nvGrpSpPr>
        <p:grpSpPr>
          <a:xfrm>
            <a:off x="3440700" y="3395246"/>
            <a:ext cx="1828800" cy="304800"/>
            <a:chOff x="5105400" y="4267200"/>
            <a:chExt cx="1828800" cy="304800"/>
          </a:xfrm>
        </p:grpSpPr>
        <p:sp>
          <p:nvSpPr>
            <p:cNvPr id="10" name="Rectangle 9"/>
            <p:cNvSpPr/>
            <p:nvPr/>
          </p:nvSpPr>
          <p:spPr>
            <a:xfrm>
              <a:off x="5105400" y="42672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1" name="Rectangle 10"/>
            <p:cNvSpPr/>
            <p:nvPr/>
          </p:nvSpPr>
          <p:spPr>
            <a:xfrm>
              <a:off x="6629400" y="42672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12" name="Rectangle 11"/>
            <p:cNvSpPr/>
            <p:nvPr/>
          </p:nvSpPr>
          <p:spPr>
            <a:xfrm>
              <a:off x="5867400" y="42672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grpSp>
      <p:sp>
        <p:nvSpPr>
          <p:cNvPr id="13" name="Rectangle 12"/>
          <p:cNvSpPr/>
          <p:nvPr/>
        </p:nvSpPr>
        <p:spPr>
          <a:xfrm>
            <a:off x="3059700" y="4157246"/>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4" name="Rectangle 13"/>
          <p:cNvSpPr/>
          <p:nvPr/>
        </p:nvSpPr>
        <p:spPr>
          <a:xfrm>
            <a:off x="3821700" y="4157246"/>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15" name="Rectangle 14"/>
          <p:cNvSpPr/>
          <p:nvPr/>
        </p:nvSpPr>
        <p:spPr>
          <a:xfrm>
            <a:off x="3440700" y="4157246"/>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cxnSp>
        <p:nvCxnSpPr>
          <p:cNvPr id="16" name="Straight Arrow Connector 15"/>
          <p:cNvCxnSpPr/>
          <p:nvPr/>
        </p:nvCxnSpPr>
        <p:spPr>
          <a:xfrm rot="5400000">
            <a:off x="3745500" y="2785646"/>
            <a:ext cx="457200" cy="762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7" name="Straight Arrow Connector 16"/>
          <p:cNvCxnSpPr/>
          <p:nvPr/>
        </p:nvCxnSpPr>
        <p:spPr>
          <a:xfrm rot="5400000">
            <a:off x="4126500" y="3166646"/>
            <a:ext cx="45720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8" name="Straight Arrow Connector 17"/>
          <p:cNvCxnSpPr/>
          <p:nvPr/>
        </p:nvCxnSpPr>
        <p:spPr>
          <a:xfrm rot="16200000" flipH="1">
            <a:off x="4507500" y="2785646"/>
            <a:ext cx="457200" cy="762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9" name="Straight Arrow Connector 18"/>
          <p:cNvCxnSpPr/>
          <p:nvPr/>
        </p:nvCxnSpPr>
        <p:spPr>
          <a:xfrm rot="5400000">
            <a:off x="3364500" y="3928646"/>
            <a:ext cx="45720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0" name="Straight Arrow Connector 19"/>
          <p:cNvCxnSpPr/>
          <p:nvPr/>
        </p:nvCxnSpPr>
        <p:spPr>
          <a:xfrm rot="5400000">
            <a:off x="3174000" y="3738146"/>
            <a:ext cx="45720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1" name="Straight Arrow Connector 20"/>
          <p:cNvCxnSpPr/>
          <p:nvPr/>
        </p:nvCxnSpPr>
        <p:spPr>
          <a:xfrm rot="16200000" flipH="1">
            <a:off x="3555000" y="3738146"/>
            <a:ext cx="45720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2" name="Rectangle 21"/>
          <p:cNvSpPr/>
          <p:nvPr/>
        </p:nvSpPr>
        <p:spPr>
          <a:xfrm>
            <a:off x="3135900" y="5272034"/>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dirty="0"/>
          </a:p>
        </p:txBody>
      </p:sp>
      <p:sp>
        <p:nvSpPr>
          <p:cNvPr id="23" name="TextBox 22"/>
          <p:cNvSpPr txBox="1"/>
          <p:nvPr/>
        </p:nvSpPr>
        <p:spPr>
          <a:xfrm>
            <a:off x="3593100" y="5239768"/>
            <a:ext cx="1752600" cy="369332"/>
          </a:xfrm>
          <a:prstGeom prst="rect">
            <a:avLst/>
          </a:prstGeom>
          <a:noFill/>
        </p:spPr>
        <p:txBody>
          <a:bodyPr wrap="square" rtlCol="0">
            <a:spAutoFit/>
          </a:bodyPr>
          <a:lstStyle/>
          <a:p>
            <a:r>
              <a:rPr lang="en-US" dirty="0" smtClean="0"/>
              <a:t>indirect block</a:t>
            </a:r>
            <a:endParaRPr lang="en-US" dirty="0"/>
          </a:p>
        </p:txBody>
      </p:sp>
      <p:sp>
        <p:nvSpPr>
          <p:cNvPr id="24" name="Rectangle 23"/>
          <p:cNvSpPr/>
          <p:nvPr/>
        </p:nvSpPr>
        <p:spPr>
          <a:xfrm>
            <a:off x="3135900" y="5735068"/>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dirty="0"/>
          </a:p>
        </p:txBody>
      </p:sp>
      <p:sp>
        <p:nvSpPr>
          <p:cNvPr id="25" name="TextBox 24"/>
          <p:cNvSpPr txBox="1"/>
          <p:nvPr/>
        </p:nvSpPr>
        <p:spPr>
          <a:xfrm>
            <a:off x="3593100" y="5702802"/>
            <a:ext cx="1752600" cy="369332"/>
          </a:xfrm>
          <a:prstGeom prst="rect">
            <a:avLst/>
          </a:prstGeom>
          <a:noFill/>
        </p:spPr>
        <p:txBody>
          <a:bodyPr wrap="square" rtlCol="0">
            <a:spAutoFit/>
          </a:bodyPr>
          <a:lstStyle/>
          <a:p>
            <a:r>
              <a:rPr lang="en-US" dirty="0" smtClean="0"/>
              <a:t>data block</a:t>
            </a:r>
            <a:endParaRPr lang="en-US" dirty="0"/>
          </a:p>
        </p:txBody>
      </p:sp>
      <p:sp>
        <p:nvSpPr>
          <p:cNvPr id="26" name="TextBox 25"/>
          <p:cNvSpPr txBox="1"/>
          <p:nvPr/>
        </p:nvSpPr>
        <p:spPr>
          <a:xfrm>
            <a:off x="3059700" y="4538246"/>
            <a:ext cx="304800" cy="338554"/>
          </a:xfrm>
          <a:prstGeom prst="rect">
            <a:avLst/>
          </a:prstGeom>
          <a:noFill/>
        </p:spPr>
        <p:txBody>
          <a:bodyPr wrap="square" rtlCol="0">
            <a:spAutoFit/>
          </a:bodyPr>
          <a:lstStyle/>
          <a:p>
            <a:r>
              <a:rPr lang="en-US" sz="1600" dirty="0" smtClean="0"/>
              <a:t>0</a:t>
            </a:r>
            <a:endParaRPr lang="en-US" sz="1600" dirty="0"/>
          </a:p>
        </p:txBody>
      </p:sp>
      <p:sp>
        <p:nvSpPr>
          <p:cNvPr id="27" name="TextBox 26"/>
          <p:cNvSpPr txBox="1"/>
          <p:nvPr/>
        </p:nvSpPr>
        <p:spPr>
          <a:xfrm>
            <a:off x="3440700" y="4538246"/>
            <a:ext cx="304800" cy="338554"/>
          </a:xfrm>
          <a:prstGeom prst="rect">
            <a:avLst/>
          </a:prstGeom>
          <a:noFill/>
        </p:spPr>
        <p:txBody>
          <a:bodyPr wrap="square" rtlCol="0">
            <a:spAutoFit/>
          </a:bodyPr>
          <a:lstStyle/>
          <a:p>
            <a:r>
              <a:rPr lang="en-US" sz="1600" dirty="0" smtClean="0"/>
              <a:t>1</a:t>
            </a:r>
            <a:endParaRPr lang="en-US" sz="1600" dirty="0"/>
          </a:p>
        </p:txBody>
      </p:sp>
      <p:sp>
        <p:nvSpPr>
          <p:cNvPr id="28" name="TextBox 27"/>
          <p:cNvSpPr txBox="1"/>
          <p:nvPr/>
        </p:nvSpPr>
        <p:spPr>
          <a:xfrm>
            <a:off x="3821700" y="4538246"/>
            <a:ext cx="304800" cy="338554"/>
          </a:xfrm>
          <a:prstGeom prst="rect">
            <a:avLst/>
          </a:prstGeom>
          <a:noFill/>
        </p:spPr>
        <p:txBody>
          <a:bodyPr wrap="square" rtlCol="0">
            <a:spAutoFit/>
          </a:bodyPr>
          <a:lstStyle/>
          <a:p>
            <a:r>
              <a:rPr lang="en-US" sz="1600" dirty="0" smtClean="0"/>
              <a:t>2</a:t>
            </a:r>
            <a:endParaRPr lang="en-US" sz="1600" dirty="0"/>
          </a:p>
        </p:txBody>
      </p:sp>
      <p:sp>
        <p:nvSpPr>
          <p:cNvPr id="29" name="TextBox 28"/>
          <p:cNvSpPr txBox="1"/>
          <p:nvPr/>
        </p:nvSpPr>
        <p:spPr>
          <a:xfrm>
            <a:off x="4197937" y="4490621"/>
            <a:ext cx="304800" cy="338554"/>
          </a:xfrm>
          <a:prstGeom prst="rect">
            <a:avLst/>
          </a:prstGeom>
          <a:noFill/>
        </p:spPr>
        <p:txBody>
          <a:bodyPr wrap="square" rtlCol="0">
            <a:spAutoFit/>
          </a:bodyPr>
          <a:lstStyle/>
          <a:p>
            <a:r>
              <a:rPr lang="en-US" sz="1600" dirty="0" smtClean="0"/>
              <a:t>…</a:t>
            </a:r>
            <a:endParaRPr lang="en-US" sz="1600" dirty="0"/>
          </a:p>
        </p:txBody>
      </p:sp>
      <p:sp>
        <p:nvSpPr>
          <p:cNvPr id="30" name="TextBox 29"/>
          <p:cNvSpPr txBox="1"/>
          <p:nvPr/>
        </p:nvSpPr>
        <p:spPr>
          <a:xfrm>
            <a:off x="4197937" y="4157246"/>
            <a:ext cx="304800" cy="338554"/>
          </a:xfrm>
          <a:prstGeom prst="rect">
            <a:avLst/>
          </a:prstGeom>
          <a:noFill/>
        </p:spPr>
        <p:txBody>
          <a:bodyPr wrap="square" rtlCol="0">
            <a:spAutoFit/>
          </a:bodyPr>
          <a:lstStyle/>
          <a:p>
            <a:r>
              <a:rPr lang="en-US" sz="1600" dirty="0" smtClean="0">
                <a:solidFill>
                  <a:schemeClr val="tx2">
                    <a:lumMod val="60000"/>
                    <a:lumOff val="40000"/>
                  </a:schemeClr>
                </a:solidFill>
              </a:rPr>
              <a:t>…</a:t>
            </a:r>
            <a:endParaRPr lang="en-US" sz="1600" dirty="0">
              <a:solidFill>
                <a:schemeClr val="tx2">
                  <a:lumMod val="60000"/>
                  <a:lumOff val="40000"/>
                </a:schemeClr>
              </a:solidFill>
            </a:endParaRPr>
          </a:p>
        </p:txBody>
      </p:sp>
    </p:spTree>
    <p:extLst>
      <p:ext uri="{BB962C8B-B14F-4D97-AF65-F5344CB8AC3E}">
        <p14:creationId xmlns:p14="http://schemas.microsoft.com/office/powerpoint/2010/main" val="140926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mph" presetSubtype="2" fill="hold" nodeType="clickEffect">
                                  <p:stCondLst>
                                    <p:cond delay="0"/>
                                  </p:stCondLst>
                                  <p:childTnLst>
                                    <p:animClr clrSpc="rgb" dir="cw">
                                      <p:cBhvr>
                                        <p:cTn id="6" dur="500" fill="hold"/>
                                        <p:tgtEl>
                                          <p:spTgt spid="8"/>
                                        </p:tgtEl>
                                        <p:attrNameLst>
                                          <p:attrName>stroke.color</p:attrName>
                                        </p:attrNameLst>
                                      </p:cBhvr>
                                      <p:to>
                                        <a:srgbClr val="33CC33"/>
                                      </p:to>
                                    </p:animClr>
                                    <p:set>
                                      <p:cBhvr>
                                        <p:cTn id="7" dur="500" fill="hold"/>
                                        <p:tgtEl>
                                          <p:spTgt spid="8"/>
                                        </p:tgtEl>
                                        <p:attrNameLst>
                                          <p:attrName>stroke.on</p:attrName>
                                        </p:attrNameLst>
                                      </p:cBhvr>
                                      <p:to>
                                        <p:strVal val="true"/>
                                      </p:to>
                                    </p:set>
                                  </p:childTnLst>
                                </p:cTn>
                              </p:par>
                            </p:childTnLst>
                          </p:cTn>
                        </p:par>
                      </p:childTnLst>
                    </p:cTn>
                  </p:par>
                  <p:par>
                    <p:cTn id="8" fill="hold">
                      <p:stCondLst>
                        <p:cond delay="indefinite"/>
                      </p:stCondLst>
                      <p:childTnLst>
                        <p:par>
                          <p:cTn id="9" fill="hold">
                            <p:stCondLst>
                              <p:cond delay="0"/>
                            </p:stCondLst>
                            <p:childTnLst>
                              <p:par>
                                <p:cTn id="10" presetID="7" presetClass="emph" presetSubtype="2" fill="hold" nodeType="clickEffect">
                                  <p:stCondLst>
                                    <p:cond delay="0"/>
                                  </p:stCondLst>
                                  <p:childTnLst>
                                    <p:animClr clrSpc="rgb" dir="cw">
                                      <p:cBhvr>
                                        <p:cTn id="11" dur="500" fill="hold"/>
                                        <p:tgtEl>
                                          <p:spTgt spid="16"/>
                                        </p:tgtEl>
                                        <p:attrNameLst>
                                          <p:attrName>stroke.color</p:attrName>
                                        </p:attrNameLst>
                                      </p:cBhvr>
                                      <p:to>
                                        <a:srgbClr val="33CC33"/>
                                      </p:to>
                                    </p:animClr>
                                    <p:set>
                                      <p:cBhvr>
                                        <p:cTn id="12" dur="500" fill="hold"/>
                                        <p:tgtEl>
                                          <p:spTgt spid="16"/>
                                        </p:tgtEl>
                                        <p:attrNameLst>
                                          <p:attrName>stroke.on</p:attrName>
                                        </p:attrNameLst>
                                      </p:cBhvr>
                                      <p:to>
                                        <p:strVal val="true"/>
                                      </p:to>
                                    </p:set>
                                  </p:childTnLst>
                                </p:cTn>
                              </p:par>
                            </p:childTnLst>
                          </p:cTn>
                        </p:par>
                      </p:childTnLst>
                    </p:cTn>
                  </p:par>
                  <p:par>
                    <p:cTn id="13" fill="hold">
                      <p:stCondLst>
                        <p:cond delay="indefinite"/>
                      </p:stCondLst>
                      <p:childTnLst>
                        <p:par>
                          <p:cTn id="14" fill="hold">
                            <p:stCondLst>
                              <p:cond delay="0"/>
                            </p:stCondLst>
                            <p:childTnLst>
                              <p:par>
                                <p:cTn id="15" presetID="7" presetClass="emph" presetSubtype="2" fill="hold" nodeType="clickEffect">
                                  <p:stCondLst>
                                    <p:cond delay="0"/>
                                  </p:stCondLst>
                                  <p:childTnLst>
                                    <p:animClr clrSpc="rgb" dir="cw">
                                      <p:cBhvr>
                                        <p:cTn id="16" dur="500" fill="hold"/>
                                        <p:tgtEl>
                                          <p:spTgt spid="20"/>
                                        </p:tgtEl>
                                        <p:attrNameLst>
                                          <p:attrName>stroke.color</p:attrName>
                                        </p:attrNameLst>
                                      </p:cBhvr>
                                      <p:to>
                                        <a:srgbClr val="33CC33"/>
                                      </p:to>
                                    </p:animClr>
                                    <p:set>
                                      <p:cBhvr>
                                        <p:cTn id="17" dur="500" fill="hold"/>
                                        <p:tgtEl>
                                          <p:spTgt spid="20"/>
                                        </p:tgtEl>
                                        <p:attrNameLst>
                                          <p:attrName>stroke.on</p:attrName>
                                        </p:attrNameLst>
                                      </p:cBhvr>
                                      <p:to>
                                        <p:strVal val="true"/>
                                      </p:to>
                                    </p:set>
                                  </p:childTnLst>
                                </p:cTn>
                              </p:par>
                              <p:par>
                                <p:cTn id="18" presetID="27" presetClass="emph" presetSubtype="0" repeatCount="indefinite" fill="hold" grpId="0" nodeType="withEffect">
                                  <p:stCondLst>
                                    <p:cond delay="0"/>
                                  </p:stCondLst>
                                  <p:endCondLst>
                                    <p:cond evt="onNext" delay="0">
                                      <p:tgtEl>
                                        <p:sldTgt/>
                                      </p:tgtEl>
                                    </p:cond>
                                  </p:endCondLst>
                                  <p:childTnLst>
                                    <p:animClr clrSpc="rgb" dir="cw">
                                      <p:cBhvr override="childStyle">
                                        <p:cTn id="19" dur="500" autoRev="1" fill="hold"/>
                                        <p:tgtEl>
                                          <p:spTgt spid="13"/>
                                        </p:tgtEl>
                                        <p:attrNameLst>
                                          <p:attrName>style.color</p:attrName>
                                        </p:attrNameLst>
                                      </p:cBhvr>
                                      <p:to>
                                        <a:schemeClr val="bg1"/>
                                      </p:to>
                                    </p:animClr>
                                    <p:animClr clrSpc="rgb" dir="cw">
                                      <p:cBhvr>
                                        <p:cTn id="20" dur="500" autoRev="1" fill="hold"/>
                                        <p:tgtEl>
                                          <p:spTgt spid="13"/>
                                        </p:tgtEl>
                                        <p:attrNameLst>
                                          <p:attrName>fillcolor</p:attrName>
                                        </p:attrNameLst>
                                      </p:cBhvr>
                                      <p:to>
                                        <a:schemeClr val="bg1"/>
                                      </p:to>
                                    </p:animClr>
                                    <p:set>
                                      <p:cBhvr>
                                        <p:cTn id="21" dur="500" autoRev="1" fill="hold"/>
                                        <p:tgtEl>
                                          <p:spTgt spid="13"/>
                                        </p:tgtEl>
                                        <p:attrNameLst>
                                          <p:attrName>fill.type</p:attrName>
                                        </p:attrNameLst>
                                      </p:cBhvr>
                                      <p:to>
                                        <p:strVal val="solid"/>
                                      </p:to>
                                    </p:set>
                                    <p:set>
                                      <p:cBhvr>
                                        <p:cTn id="22" dur="500" autoRev="1" fill="hold"/>
                                        <p:tgtEl>
                                          <p:spTgt spid="13"/>
                                        </p:tgtEl>
                                        <p:attrNameLst>
                                          <p:attrName>fill.on</p:attrName>
                                        </p:attrNameLst>
                                      </p:cBhvr>
                                      <p:to>
                                        <p:strVal val="true"/>
                                      </p:to>
                                    </p:set>
                                  </p:childTnLst>
                                </p:cTn>
                              </p:par>
                            </p:childTnLst>
                          </p:cTn>
                        </p:par>
                      </p:childTnLst>
                    </p:cTn>
                  </p:par>
                  <p:par>
                    <p:cTn id="23" fill="hold">
                      <p:stCondLst>
                        <p:cond delay="indefinite"/>
                      </p:stCondLst>
                      <p:childTnLst>
                        <p:par>
                          <p:cTn id="24" fill="hold">
                            <p:stCondLst>
                              <p:cond delay="0"/>
                            </p:stCondLst>
                            <p:childTnLst>
                              <p:par>
                                <p:cTn id="25" presetID="7" presetClass="emph" presetSubtype="2" fill="hold" nodeType="clickEffect">
                                  <p:stCondLst>
                                    <p:cond delay="0"/>
                                  </p:stCondLst>
                                  <p:childTnLst>
                                    <p:animClr clrSpc="rgb" dir="cw">
                                      <p:cBhvr>
                                        <p:cTn id="26" dur="100" fill="hold"/>
                                        <p:tgtEl>
                                          <p:spTgt spid="8"/>
                                        </p:tgtEl>
                                        <p:attrNameLst>
                                          <p:attrName>stroke.color</p:attrName>
                                        </p:attrNameLst>
                                      </p:cBhvr>
                                      <p:to>
                                        <a:srgbClr val="DDDDDD"/>
                                      </p:to>
                                    </p:animClr>
                                    <p:set>
                                      <p:cBhvr>
                                        <p:cTn id="27" dur="100" fill="hold"/>
                                        <p:tgtEl>
                                          <p:spTgt spid="8"/>
                                        </p:tgtEl>
                                        <p:attrNameLst>
                                          <p:attrName>stroke.on</p:attrName>
                                        </p:attrNameLst>
                                      </p:cBhvr>
                                      <p:to>
                                        <p:strVal val="true"/>
                                      </p:to>
                                    </p:set>
                                  </p:childTnLst>
                                </p:cTn>
                              </p:par>
                              <p:par>
                                <p:cTn id="28" presetID="7" presetClass="emph" presetSubtype="2" fill="hold" nodeType="withEffect">
                                  <p:stCondLst>
                                    <p:cond delay="0"/>
                                  </p:stCondLst>
                                  <p:childTnLst>
                                    <p:animClr clrSpc="rgb" dir="cw">
                                      <p:cBhvr>
                                        <p:cTn id="29" dur="100" fill="hold"/>
                                        <p:tgtEl>
                                          <p:spTgt spid="16"/>
                                        </p:tgtEl>
                                        <p:attrNameLst>
                                          <p:attrName>stroke.color</p:attrName>
                                        </p:attrNameLst>
                                      </p:cBhvr>
                                      <p:to>
                                        <a:srgbClr val="DDDDDD"/>
                                      </p:to>
                                    </p:animClr>
                                    <p:set>
                                      <p:cBhvr>
                                        <p:cTn id="30" dur="100" fill="hold"/>
                                        <p:tgtEl>
                                          <p:spTgt spid="16"/>
                                        </p:tgtEl>
                                        <p:attrNameLst>
                                          <p:attrName>stroke.on</p:attrName>
                                        </p:attrNameLst>
                                      </p:cBhvr>
                                      <p:to>
                                        <p:strVal val="true"/>
                                      </p:to>
                                    </p:set>
                                  </p:childTnLst>
                                </p:cTn>
                              </p:par>
                              <p:par>
                                <p:cTn id="31" presetID="7" presetClass="emph" presetSubtype="2" fill="hold" nodeType="withEffect">
                                  <p:stCondLst>
                                    <p:cond delay="0"/>
                                  </p:stCondLst>
                                  <p:childTnLst>
                                    <p:animClr clrSpc="rgb" dir="cw">
                                      <p:cBhvr>
                                        <p:cTn id="32" dur="100" fill="hold"/>
                                        <p:tgtEl>
                                          <p:spTgt spid="20"/>
                                        </p:tgtEl>
                                        <p:attrNameLst>
                                          <p:attrName>stroke.color</p:attrName>
                                        </p:attrNameLst>
                                      </p:cBhvr>
                                      <p:to>
                                        <a:srgbClr val="DDDDDD"/>
                                      </p:to>
                                    </p:animClr>
                                    <p:set>
                                      <p:cBhvr>
                                        <p:cTn id="33" dur="100" fill="hold"/>
                                        <p:tgtEl>
                                          <p:spTgt spid="20"/>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9" name="Rectangle 288"/>
          <p:cNvSpPr/>
          <p:nvPr/>
        </p:nvSpPr>
        <p:spPr>
          <a:xfrm>
            <a:off x="1628775" y="20574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88" name="Rectangle 287"/>
          <p:cNvSpPr/>
          <p:nvPr/>
        </p:nvSpPr>
        <p:spPr>
          <a:xfrm>
            <a:off x="1590675" y="20955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86" name="Rectangle 285"/>
          <p:cNvSpPr/>
          <p:nvPr/>
        </p:nvSpPr>
        <p:spPr>
          <a:xfrm>
            <a:off x="1581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7" name="Rectangle 286"/>
          <p:cNvSpPr/>
          <p:nvPr/>
        </p:nvSpPr>
        <p:spPr>
          <a:xfrm>
            <a:off x="1552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4" name="Rectangle 283"/>
          <p:cNvSpPr/>
          <p:nvPr/>
        </p:nvSpPr>
        <p:spPr>
          <a:xfrm>
            <a:off x="1962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5" name="Rectangle 284"/>
          <p:cNvSpPr/>
          <p:nvPr/>
        </p:nvSpPr>
        <p:spPr>
          <a:xfrm>
            <a:off x="1933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3" name="Rectangle 282"/>
          <p:cNvSpPr/>
          <p:nvPr/>
        </p:nvSpPr>
        <p:spPr>
          <a:xfrm>
            <a:off x="2343150" y="303847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2" name="Rectangle 281"/>
          <p:cNvSpPr/>
          <p:nvPr/>
        </p:nvSpPr>
        <p:spPr>
          <a:xfrm>
            <a:off x="2314575" y="306705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1" name="Rectangle 280"/>
          <p:cNvSpPr/>
          <p:nvPr/>
        </p:nvSpPr>
        <p:spPr>
          <a:xfrm>
            <a:off x="3423535" y="234315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80" name="Rectangle 279"/>
          <p:cNvSpPr/>
          <p:nvPr/>
        </p:nvSpPr>
        <p:spPr>
          <a:xfrm>
            <a:off x="3362325" y="2409825"/>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9" name="Rectangle 278"/>
          <p:cNvSpPr/>
          <p:nvPr/>
        </p:nvSpPr>
        <p:spPr>
          <a:xfrm>
            <a:off x="1590675" y="380188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78" name="Rectangle 277"/>
          <p:cNvSpPr/>
          <p:nvPr/>
        </p:nvSpPr>
        <p:spPr>
          <a:xfrm>
            <a:off x="1552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7" name="Rectangle 276"/>
          <p:cNvSpPr/>
          <p:nvPr/>
        </p:nvSpPr>
        <p:spPr>
          <a:xfrm>
            <a:off x="1933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6" name="Rectangle 275"/>
          <p:cNvSpPr/>
          <p:nvPr/>
        </p:nvSpPr>
        <p:spPr>
          <a:xfrm>
            <a:off x="2314575" y="477202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5" name="Rectangle 274"/>
          <p:cNvSpPr/>
          <p:nvPr/>
        </p:nvSpPr>
        <p:spPr>
          <a:xfrm>
            <a:off x="3371850" y="411480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74" name="Rectangle 273"/>
          <p:cNvSpPr/>
          <p:nvPr/>
        </p:nvSpPr>
        <p:spPr>
          <a:xfrm>
            <a:off x="3705225" y="5286375"/>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lstStyle/>
          <a:p>
            <a:r>
              <a:rPr lang="en-US" dirty="0" smtClean="0"/>
              <a:t>Write a Block</a:t>
            </a:r>
            <a:endParaRPr lang="en-US" dirty="0"/>
          </a:p>
        </p:txBody>
      </p:sp>
      <p:sp>
        <p:nvSpPr>
          <p:cNvPr id="6" name="Rectangle 5"/>
          <p:cNvSpPr/>
          <p:nvPr/>
        </p:nvSpPr>
        <p:spPr>
          <a:xfrm>
            <a:off x="1553980" y="2133600"/>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13" name="Rectangle 12"/>
          <p:cNvSpPr/>
          <p:nvPr/>
        </p:nvSpPr>
        <p:spPr>
          <a:xfrm>
            <a:off x="3306580" y="2468380"/>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14" name="Rounded Rectangle 13"/>
          <p:cNvSpPr/>
          <p:nvPr/>
        </p:nvSpPr>
        <p:spPr>
          <a:xfrm>
            <a:off x="3427750" y="25295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5" name="Rounded Rectangle 14"/>
          <p:cNvSpPr/>
          <p:nvPr/>
        </p:nvSpPr>
        <p:spPr>
          <a:xfrm>
            <a:off x="3427750" y="28343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6" name="Rounded Rectangle 15"/>
          <p:cNvSpPr/>
          <p:nvPr/>
        </p:nvSpPr>
        <p:spPr>
          <a:xfrm>
            <a:off x="3427750" y="313919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0" name="Rectangle 19"/>
          <p:cNvSpPr/>
          <p:nvPr/>
        </p:nvSpPr>
        <p:spPr>
          <a:xfrm>
            <a:off x="1524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2" name="Straight Arrow Connector 21"/>
          <p:cNvCxnSpPr>
            <a:stCxn id="135" idx="2"/>
            <a:endCxn id="20" idx="0"/>
          </p:cNvCxnSpPr>
          <p:nvPr/>
        </p:nvCxnSpPr>
        <p:spPr>
          <a:xfrm rot="5400000">
            <a:off x="1653290" y="2690110"/>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3" name="Straight Arrow Connector 22"/>
          <p:cNvCxnSpPr>
            <a:stCxn id="135" idx="2"/>
            <a:endCxn id="25" idx="0"/>
          </p:cNvCxnSpPr>
          <p:nvPr/>
        </p:nvCxnSpPr>
        <p:spPr>
          <a:xfrm rot="16200000" flipH="1">
            <a:off x="2034290" y="2690110"/>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5" name="Rectangle 24"/>
          <p:cNvSpPr/>
          <p:nvPr/>
        </p:nvSpPr>
        <p:spPr>
          <a:xfrm>
            <a:off x="2286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6" name="Rectangle 25"/>
          <p:cNvSpPr/>
          <p:nvPr/>
        </p:nvSpPr>
        <p:spPr>
          <a:xfrm>
            <a:off x="1905000" y="3094220"/>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7" name="Straight Arrow Connector 26"/>
          <p:cNvCxnSpPr>
            <a:stCxn id="135" idx="2"/>
            <a:endCxn id="26" idx="0"/>
          </p:cNvCxnSpPr>
          <p:nvPr/>
        </p:nvCxnSpPr>
        <p:spPr>
          <a:xfrm rot="5400000">
            <a:off x="1843790" y="2880610"/>
            <a:ext cx="42722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76" name="Straight Connector 75"/>
          <p:cNvCxnSpPr/>
          <p:nvPr/>
        </p:nvCxnSpPr>
        <p:spPr>
          <a:xfrm flipV="1">
            <a:off x="2590800" y="2521720"/>
            <a:ext cx="639580" cy="52628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78" name="Straight Connector 77"/>
          <p:cNvCxnSpPr/>
          <p:nvPr/>
        </p:nvCxnSpPr>
        <p:spPr>
          <a:xfrm>
            <a:off x="2638425" y="3429000"/>
            <a:ext cx="609600" cy="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96" name="Shape 95"/>
          <p:cNvCxnSpPr>
            <a:stCxn id="16" idx="3"/>
            <a:endCxn id="229" idx="0"/>
          </p:cNvCxnSpPr>
          <p:nvPr/>
        </p:nvCxnSpPr>
        <p:spPr>
          <a:xfrm flipH="1">
            <a:off x="2055370" y="3253490"/>
            <a:ext cx="2134380" cy="585085"/>
          </a:xfrm>
          <a:prstGeom prst="bentConnector4">
            <a:avLst>
              <a:gd name="adj1" fmla="val -10710"/>
              <a:gd name="adj2" fmla="val 69536"/>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cxnSp>
        <p:nvCxnSpPr>
          <p:cNvPr id="99" name="Straight Connector 98"/>
          <p:cNvCxnSpPr/>
          <p:nvPr/>
        </p:nvCxnSpPr>
        <p:spPr>
          <a:xfrm>
            <a:off x="457200" y="3581400"/>
            <a:ext cx="4419600" cy="0"/>
          </a:xfrm>
          <a:prstGeom prst="line">
            <a:avLst/>
          </a:prstGeom>
          <a:ln>
            <a:prstDash val="lgDashDot"/>
          </a:ln>
        </p:spPr>
        <p:style>
          <a:lnRef idx="2">
            <a:schemeClr val="accent6"/>
          </a:lnRef>
          <a:fillRef idx="0">
            <a:schemeClr val="accent6"/>
          </a:fillRef>
          <a:effectRef idx="1">
            <a:schemeClr val="accent6"/>
          </a:effectRef>
          <a:fontRef idx="minor">
            <a:schemeClr val="tx1"/>
          </a:fontRef>
        </p:style>
      </p:cxnSp>
      <p:sp>
        <p:nvSpPr>
          <p:cNvPr id="112" name="TextBox 111"/>
          <p:cNvSpPr txBox="1"/>
          <p:nvPr/>
        </p:nvSpPr>
        <p:spPr>
          <a:xfrm>
            <a:off x="457200" y="3048000"/>
            <a:ext cx="877163" cy="461665"/>
          </a:xfrm>
          <a:prstGeom prst="rect">
            <a:avLst/>
          </a:prstGeom>
          <a:noFill/>
        </p:spPr>
        <p:txBody>
          <a:bodyPr wrap="none" rtlCol="0">
            <a:spAutoFit/>
          </a:bodyPr>
          <a:lstStyle/>
          <a:p>
            <a:r>
              <a:rPr lang="en-US" sz="2400" b="1" dirty="0" err="1" smtClean="0">
                <a:solidFill>
                  <a:schemeClr val="accent6"/>
                </a:solidFill>
              </a:rPr>
              <a:t>zpool</a:t>
            </a:r>
            <a:endParaRPr lang="en-US" sz="2400" b="1" dirty="0">
              <a:solidFill>
                <a:schemeClr val="accent6"/>
              </a:solidFill>
            </a:endParaRPr>
          </a:p>
        </p:txBody>
      </p:sp>
      <p:sp>
        <p:nvSpPr>
          <p:cNvPr id="113" name="TextBox 112"/>
          <p:cNvSpPr txBox="1"/>
          <p:nvPr/>
        </p:nvSpPr>
        <p:spPr>
          <a:xfrm>
            <a:off x="457200" y="3581400"/>
            <a:ext cx="523220" cy="461665"/>
          </a:xfrm>
          <a:prstGeom prst="rect">
            <a:avLst/>
          </a:prstGeom>
          <a:noFill/>
        </p:spPr>
        <p:txBody>
          <a:bodyPr wrap="none" rtlCol="0">
            <a:spAutoFit/>
          </a:bodyPr>
          <a:lstStyle/>
          <a:p>
            <a:r>
              <a:rPr lang="en-US" sz="2400" b="1" dirty="0" err="1" smtClean="0">
                <a:solidFill>
                  <a:schemeClr val="accent6"/>
                </a:solidFill>
              </a:rPr>
              <a:t>zfs</a:t>
            </a:r>
            <a:endParaRPr lang="en-US" sz="2400" b="1" dirty="0">
              <a:solidFill>
                <a:schemeClr val="accent6"/>
              </a:solidFill>
            </a:endParaRPr>
          </a:p>
        </p:txBody>
      </p:sp>
      <p:sp>
        <p:nvSpPr>
          <p:cNvPr id="135" name="Rounded Rectangle 134"/>
          <p:cNvSpPr/>
          <p:nvPr/>
        </p:nvSpPr>
        <p:spPr>
          <a:xfrm>
            <a:off x="1676400" y="2438400"/>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140" name="Rectangle 139"/>
          <p:cNvSpPr/>
          <p:nvPr/>
        </p:nvSpPr>
        <p:spPr>
          <a:xfrm>
            <a:off x="1981200" y="1447800"/>
            <a:ext cx="152400" cy="3810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cxnSp>
        <p:nvCxnSpPr>
          <p:cNvPr id="152" name="Elbow Connector 151"/>
          <p:cNvCxnSpPr>
            <a:stCxn id="140" idx="2"/>
            <a:endCxn id="6" idx="0"/>
          </p:cNvCxnSpPr>
          <p:nvPr/>
        </p:nvCxnSpPr>
        <p:spPr>
          <a:xfrm rot="5400000">
            <a:off x="1904688" y="1980888"/>
            <a:ext cx="304800" cy="625"/>
          </a:xfrm>
          <a:prstGeom prst="bentConnector3">
            <a:avLst>
              <a:gd name="adj1" fmla="val 50000"/>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sp>
        <p:nvSpPr>
          <p:cNvPr id="8" name="Rectangle 7"/>
          <p:cNvSpPr/>
          <p:nvPr/>
        </p:nvSpPr>
        <p:spPr>
          <a:xfrm rot="5400000">
            <a:off x="4038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7" name="Rectangle 16"/>
          <p:cNvSpPr/>
          <p:nvPr/>
        </p:nvSpPr>
        <p:spPr>
          <a:xfrm rot="5400000">
            <a:off x="3276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8" name="Rectangle 17"/>
          <p:cNvSpPr/>
          <p:nvPr/>
        </p:nvSpPr>
        <p:spPr>
          <a:xfrm rot="5400000">
            <a:off x="3657600" y="5915025"/>
            <a:ext cx="304800" cy="304800"/>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29" name="Rectangle 228"/>
          <p:cNvSpPr/>
          <p:nvPr/>
        </p:nvSpPr>
        <p:spPr>
          <a:xfrm>
            <a:off x="1552575" y="3838575"/>
            <a:ext cx="1005590" cy="617720"/>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230" name="Rectangle 229"/>
          <p:cNvSpPr/>
          <p:nvPr/>
        </p:nvSpPr>
        <p:spPr>
          <a:xfrm>
            <a:off x="3305175" y="4173355"/>
            <a:ext cx="1005590" cy="96062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31" name="Rounded Rectangle 230"/>
          <p:cNvSpPr/>
          <p:nvPr/>
        </p:nvSpPr>
        <p:spPr>
          <a:xfrm>
            <a:off x="3426345" y="42345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2" name="Rounded Rectangle 231"/>
          <p:cNvSpPr/>
          <p:nvPr/>
        </p:nvSpPr>
        <p:spPr>
          <a:xfrm>
            <a:off x="3426345" y="45393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3" name="Rounded Rectangle 232"/>
          <p:cNvSpPr/>
          <p:nvPr/>
        </p:nvSpPr>
        <p:spPr>
          <a:xfrm>
            <a:off x="3426345" y="484416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34" name="Rectangle 233"/>
          <p:cNvSpPr/>
          <p:nvPr/>
        </p:nvSpPr>
        <p:spPr>
          <a:xfrm>
            <a:off x="1522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35" name="Straight Arrow Connector 234"/>
          <p:cNvCxnSpPr>
            <a:stCxn id="242" idx="2"/>
            <a:endCxn id="234" idx="0"/>
          </p:cNvCxnSpPr>
          <p:nvPr/>
        </p:nvCxnSpPr>
        <p:spPr>
          <a:xfrm rot="5400000">
            <a:off x="1651885" y="4395085"/>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36" name="Straight Arrow Connector 235"/>
          <p:cNvCxnSpPr>
            <a:stCxn id="242" idx="2"/>
            <a:endCxn id="237" idx="0"/>
          </p:cNvCxnSpPr>
          <p:nvPr/>
        </p:nvCxnSpPr>
        <p:spPr>
          <a:xfrm rot="16200000" flipH="1">
            <a:off x="2032885" y="4395085"/>
            <a:ext cx="427220"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237" name="Rectangle 236"/>
          <p:cNvSpPr/>
          <p:nvPr/>
        </p:nvSpPr>
        <p:spPr>
          <a:xfrm>
            <a:off x="2284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sp>
        <p:nvSpPr>
          <p:cNvPr id="238" name="Rectangle 237"/>
          <p:cNvSpPr/>
          <p:nvPr/>
        </p:nvSpPr>
        <p:spPr>
          <a:xfrm>
            <a:off x="1903595" y="4799195"/>
            <a:ext cx="304800" cy="30480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239" name="Straight Arrow Connector 238"/>
          <p:cNvCxnSpPr>
            <a:stCxn id="242" idx="2"/>
            <a:endCxn id="238" idx="0"/>
          </p:cNvCxnSpPr>
          <p:nvPr/>
        </p:nvCxnSpPr>
        <p:spPr>
          <a:xfrm rot="5400000">
            <a:off x="1842385" y="4585585"/>
            <a:ext cx="427220"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240" name="Straight Connector 239"/>
          <p:cNvCxnSpPr/>
          <p:nvPr/>
        </p:nvCxnSpPr>
        <p:spPr>
          <a:xfrm flipV="1">
            <a:off x="2589395" y="4226695"/>
            <a:ext cx="639580" cy="526280"/>
          </a:xfrm>
          <a:prstGeom prst="line">
            <a:avLst/>
          </a:prstGeom>
          <a:ln>
            <a:prstDash val="dash"/>
          </a:ln>
        </p:spPr>
        <p:style>
          <a:lnRef idx="2">
            <a:schemeClr val="accent3"/>
          </a:lnRef>
          <a:fillRef idx="0">
            <a:schemeClr val="accent3"/>
          </a:fillRef>
          <a:effectRef idx="1">
            <a:schemeClr val="accent3"/>
          </a:effectRef>
          <a:fontRef idx="minor">
            <a:schemeClr val="tx1"/>
          </a:fontRef>
        </p:style>
      </p:cxnSp>
      <p:cxnSp>
        <p:nvCxnSpPr>
          <p:cNvPr id="241" name="Straight Connector 240"/>
          <p:cNvCxnSpPr/>
          <p:nvPr/>
        </p:nvCxnSpPr>
        <p:spPr>
          <a:xfrm>
            <a:off x="2637020" y="5133975"/>
            <a:ext cx="609600" cy="0"/>
          </a:xfrm>
          <a:prstGeom prst="line">
            <a:avLst/>
          </a:prstGeom>
          <a:ln>
            <a:prstDash val="dash"/>
          </a:ln>
        </p:spPr>
        <p:style>
          <a:lnRef idx="2">
            <a:schemeClr val="accent3"/>
          </a:lnRef>
          <a:fillRef idx="0">
            <a:schemeClr val="accent3"/>
          </a:fillRef>
          <a:effectRef idx="1">
            <a:schemeClr val="accent3"/>
          </a:effectRef>
          <a:fontRef idx="minor">
            <a:schemeClr val="tx1"/>
          </a:fontRef>
        </p:style>
      </p:cxnSp>
      <p:sp>
        <p:nvSpPr>
          <p:cNvPr id="242" name="Rounded Rectangle 241"/>
          <p:cNvSpPr/>
          <p:nvPr/>
        </p:nvSpPr>
        <p:spPr>
          <a:xfrm>
            <a:off x="1674995" y="4143375"/>
            <a:ext cx="762000" cy="2286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1600" dirty="0" err="1" smtClean="0"/>
              <a:t>dnode</a:t>
            </a:r>
            <a:endParaRPr lang="en-US" sz="1600" dirty="0"/>
          </a:p>
        </p:txBody>
      </p:sp>
      <p:sp>
        <p:nvSpPr>
          <p:cNvPr id="246" name="Rectangle 245"/>
          <p:cNvSpPr/>
          <p:nvPr/>
        </p:nvSpPr>
        <p:spPr>
          <a:xfrm>
            <a:off x="3657600" y="5334000"/>
            <a:ext cx="304800" cy="304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248" name="Straight Arrow Connector 247"/>
          <p:cNvCxnSpPr>
            <a:stCxn id="233" idx="2"/>
            <a:endCxn id="246" idx="0"/>
          </p:cNvCxnSpPr>
          <p:nvPr/>
        </p:nvCxnSpPr>
        <p:spPr>
          <a:xfrm rot="16200000" flipH="1">
            <a:off x="3678055" y="5202054"/>
            <a:ext cx="261235" cy="2655"/>
          </a:xfrm>
          <a:prstGeom prst="straightConnector1">
            <a:avLst/>
          </a:prstGeom>
          <a:ln>
            <a:solidFill>
              <a:schemeClr val="bg1">
                <a:lumMod val="85000"/>
              </a:schemeClr>
            </a:solidFill>
            <a:tailEnd type="arrow"/>
          </a:ln>
        </p:spPr>
        <p:style>
          <a:lnRef idx="2">
            <a:schemeClr val="dk1"/>
          </a:lnRef>
          <a:fillRef idx="0">
            <a:schemeClr val="dk1"/>
          </a:fillRef>
          <a:effectRef idx="1">
            <a:schemeClr val="dk1"/>
          </a:effectRef>
          <a:fontRef idx="minor">
            <a:schemeClr val="tx1"/>
          </a:fontRef>
        </p:style>
      </p:cxnSp>
      <p:cxnSp>
        <p:nvCxnSpPr>
          <p:cNvPr id="106" name="Straight Arrow Connector 105"/>
          <p:cNvCxnSpPr>
            <a:stCxn id="246" idx="2"/>
            <a:endCxn id="8" idx="1"/>
          </p:cNvCxnSpPr>
          <p:nvPr/>
        </p:nvCxnSpPr>
        <p:spPr>
          <a:xfrm rot="16200000" flipH="1">
            <a:off x="3862388" y="5586412"/>
            <a:ext cx="276225"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08" name="Straight Arrow Connector 107"/>
          <p:cNvCxnSpPr>
            <a:stCxn id="246" idx="2"/>
            <a:endCxn id="17" idx="1"/>
          </p:cNvCxnSpPr>
          <p:nvPr/>
        </p:nvCxnSpPr>
        <p:spPr>
          <a:xfrm rot="5400000">
            <a:off x="3481388" y="5586412"/>
            <a:ext cx="276225" cy="381000"/>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102" name="Straight Arrow Connector 101"/>
          <p:cNvCxnSpPr>
            <a:stCxn id="246" idx="2"/>
            <a:endCxn id="18" idx="1"/>
          </p:cNvCxnSpPr>
          <p:nvPr/>
        </p:nvCxnSpPr>
        <p:spPr>
          <a:xfrm rot="5400000">
            <a:off x="3671888" y="5776912"/>
            <a:ext cx="276225" cy="1588"/>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116" name="Content Placeholder 2"/>
          <p:cNvSpPr>
            <a:spLocks noGrp="1"/>
          </p:cNvSpPr>
          <p:nvPr>
            <p:ph idx="1"/>
          </p:nvPr>
        </p:nvSpPr>
        <p:spPr>
          <a:xfrm>
            <a:off x="5029200" y="1600201"/>
            <a:ext cx="3505200" cy="4572000"/>
          </a:xfrm>
        </p:spPr>
        <p:txBody>
          <a:bodyPr>
            <a:normAutofit lnSpcReduction="10000"/>
          </a:bodyPr>
          <a:lstStyle/>
          <a:p>
            <a:r>
              <a:rPr lang="en-US" sz="2000" dirty="0" smtClean="0"/>
              <a:t>Never overwrite </a:t>
            </a:r>
          </a:p>
          <a:p>
            <a:endParaRPr lang="en-US" sz="2000" dirty="0"/>
          </a:p>
          <a:p>
            <a:r>
              <a:rPr lang="en-US" sz="2000" dirty="0" smtClean="0"/>
              <a:t>For every dirty block</a:t>
            </a:r>
          </a:p>
          <a:p>
            <a:pPr lvl="1"/>
            <a:r>
              <a:rPr lang="en-US" sz="1600" dirty="0" smtClean="0"/>
              <a:t>New block is allocated</a:t>
            </a:r>
          </a:p>
          <a:p>
            <a:pPr lvl="1"/>
            <a:r>
              <a:rPr lang="en-US" sz="1600" dirty="0" smtClean="0"/>
              <a:t>Checksum is generated</a:t>
            </a:r>
          </a:p>
          <a:p>
            <a:pPr lvl="1"/>
            <a:r>
              <a:rPr lang="en-US" sz="1600" dirty="0" smtClean="0"/>
              <a:t>Block pointer must be updated</a:t>
            </a:r>
          </a:p>
          <a:p>
            <a:pPr lvl="1"/>
            <a:r>
              <a:rPr lang="en-US" sz="1600" dirty="0" smtClean="0"/>
              <a:t>Its parent block is thus dirtied</a:t>
            </a:r>
          </a:p>
          <a:p>
            <a:endParaRPr lang="en-US" sz="1400" dirty="0"/>
          </a:p>
          <a:p>
            <a:r>
              <a:rPr lang="en-US" sz="2000" dirty="0" smtClean="0"/>
              <a:t>Updates to low-level blocks are propagated up to the </a:t>
            </a:r>
            <a:r>
              <a:rPr lang="en-US" sz="2000" dirty="0" err="1" smtClean="0"/>
              <a:t>uberblock</a:t>
            </a:r>
            <a:endParaRPr lang="en-US" sz="2000" dirty="0" smtClean="0"/>
          </a:p>
          <a:p>
            <a:endParaRPr lang="en-US" sz="2000" dirty="0" smtClean="0"/>
          </a:p>
          <a:p>
            <a:r>
              <a:rPr lang="en-US" sz="2000" dirty="0" smtClean="0"/>
              <a:t>Checksum in the </a:t>
            </a:r>
            <a:r>
              <a:rPr lang="en-US" sz="2000" dirty="0" err="1" smtClean="0"/>
              <a:t>blkptr</a:t>
            </a:r>
            <a:r>
              <a:rPr lang="en-US" sz="2000" dirty="0" smtClean="0"/>
              <a:t> in </a:t>
            </a:r>
            <a:r>
              <a:rPr lang="en-US" sz="2000" dirty="0" err="1" smtClean="0"/>
              <a:t>uberblock</a:t>
            </a:r>
            <a:r>
              <a:rPr lang="en-US" sz="2000" dirty="0"/>
              <a:t> </a:t>
            </a:r>
            <a:r>
              <a:rPr lang="en-US" sz="2000" dirty="0" smtClean="0"/>
              <a:t>determines a </a:t>
            </a:r>
            <a:r>
              <a:rPr lang="en-US" sz="2000" dirty="0"/>
              <a:t>pool’s integrity</a:t>
            </a:r>
            <a:endParaRPr lang="en-US" sz="2000" dirty="0" smtClean="0"/>
          </a:p>
          <a:p>
            <a:pPr marL="0" indent="0">
              <a:buNone/>
            </a:pPr>
            <a:endParaRPr lang="en-US" sz="2000" dirty="0"/>
          </a:p>
          <a:p>
            <a:endParaRPr lang="en-US" dirty="0" smtClean="0"/>
          </a:p>
          <a:p>
            <a:endParaRPr lang="en-US" dirty="0" smtClean="0"/>
          </a:p>
        </p:txBody>
      </p:sp>
      <p:sp>
        <p:nvSpPr>
          <p:cNvPr id="64" name="Date Placeholder 63"/>
          <p:cNvSpPr>
            <a:spLocks noGrp="1"/>
          </p:cNvSpPr>
          <p:nvPr>
            <p:ph type="dt" sz="half" idx="10"/>
          </p:nvPr>
        </p:nvSpPr>
        <p:spPr/>
        <p:txBody>
          <a:bodyPr/>
          <a:lstStyle/>
          <a:p>
            <a:fld id="{F76C3687-0596-439F-ACA6-022099156687}" type="datetime1">
              <a:rPr lang="en-US" smtClean="0"/>
              <a:pPr/>
              <a:t>10/4/2013</a:t>
            </a:fld>
            <a:endParaRPr lang="en-US"/>
          </a:p>
        </p:txBody>
      </p:sp>
      <p:sp>
        <p:nvSpPr>
          <p:cNvPr id="65" name="Slide Number Placeholder 64"/>
          <p:cNvSpPr>
            <a:spLocks noGrp="1"/>
          </p:cNvSpPr>
          <p:nvPr>
            <p:ph type="sldNum" sz="quarter" idx="12"/>
          </p:nvPr>
        </p:nvSpPr>
        <p:spPr/>
        <p:txBody>
          <a:bodyPr/>
          <a:lstStyle/>
          <a:p>
            <a:fld id="{943CE5C6-9241-4179-96EA-4D33925EB8AF}" type="slidenum">
              <a:rPr lang="en-US" smtClean="0"/>
              <a:pPr/>
              <a:t>17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mph" presetSubtype="0" fill="hold" nodeType="clickEffect">
                                  <p:stCondLst>
                                    <p:cond delay="0"/>
                                  </p:stCondLst>
                                  <p:childTnLst>
                                    <p:animClr clrSpc="hsl" dir="cw">
                                      <p:cBhvr override="childStyle">
                                        <p:cTn id="6" dur="500" fill="hold"/>
                                        <p:tgtEl>
                                          <p:spTgt spid="8"/>
                                        </p:tgtEl>
                                        <p:attrNameLst>
                                          <p:attrName>style.color</p:attrName>
                                        </p:attrNameLst>
                                      </p:cBhvr>
                                      <p:by>
                                        <p:hsl h="0" s="-12549" l="-25098"/>
                                      </p:by>
                                    </p:animClr>
                                    <p:animClr clrSpc="hsl" dir="cw">
                                      <p:cBhvr>
                                        <p:cTn id="7" dur="500" fill="hold"/>
                                        <p:tgtEl>
                                          <p:spTgt spid="8"/>
                                        </p:tgtEl>
                                        <p:attrNameLst>
                                          <p:attrName>fillcolor</p:attrName>
                                        </p:attrNameLst>
                                      </p:cBhvr>
                                      <p:by>
                                        <p:hsl h="0" s="-12549" l="-25098"/>
                                      </p:by>
                                    </p:animClr>
                                    <p:animClr clrSpc="hsl" dir="cw">
                                      <p:cBhvr>
                                        <p:cTn id="8" dur="500" fill="hold"/>
                                        <p:tgtEl>
                                          <p:spTgt spid="8"/>
                                        </p:tgtEl>
                                        <p:attrNameLst>
                                          <p:attrName>stroke.color</p:attrName>
                                        </p:attrNameLst>
                                      </p:cBhvr>
                                      <p:by>
                                        <p:hsl h="0" s="-12549" l="-25098"/>
                                      </p:by>
                                    </p:animClr>
                                    <p:set>
                                      <p:cBhvr>
                                        <p:cTn id="9" dur="500" fill="hold"/>
                                        <p:tgtEl>
                                          <p:spTgt spid="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6">
                                            <p:txEl>
                                              <p:pRg st="2" end="2"/>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16">
                                            <p:txEl>
                                              <p:pRg st="3" end="3"/>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16">
                                            <p:txEl>
                                              <p:pRg st="4" end="4"/>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16">
                                            <p:txEl>
                                              <p:pRg st="5" end="5"/>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16">
                                            <p:txEl>
                                              <p:pRg st="6" end="6"/>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4" presetClass="emph" presetSubtype="0" fill="hold" grpId="0" nodeType="clickEffect">
                                  <p:stCondLst>
                                    <p:cond delay="0"/>
                                  </p:stCondLst>
                                  <p:childTnLst>
                                    <p:animClr clrSpc="hsl" dir="cw">
                                      <p:cBhvr override="childStyle">
                                        <p:cTn id="25" dur="500" fill="hold"/>
                                        <p:tgtEl>
                                          <p:spTgt spid="246"/>
                                        </p:tgtEl>
                                        <p:attrNameLst>
                                          <p:attrName>style.color</p:attrName>
                                        </p:attrNameLst>
                                      </p:cBhvr>
                                      <p:by>
                                        <p:hsl h="0" s="-12549" l="-25098"/>
                                      </p:by>
                                    </p:animClr>
                                    <p:animClr clrSpc="hsl" dir="cw">
                                      <p:cBhvr>
                                        <p:cTn id="26" dur="500" fill="hold"/>
                                        <p:tgtEl>
                                          <p:spTgt spid="246"/>
                                        </p:tgtEl>
                                        <p:attrNameLst>
                                          <p:attrName>fillcolor</p:attrName>
                                        </p:attrNameLst>
                                      </p:cBhvr>
                                      <p:by>
                                        <p:hsl h="0" s="-12549" l="-25098"/>
                                      </p:by>
                                    </p:animClr>
                                    <p:animClr clrSpc="hsl" dir="cw">
                                      <p:cBhvr>
                                        <p:cTn id="27" dur="500" fill="hold"/>
                                        <p:tgtEl>
                                          <p:spTgt spid="246"/>
                                        </p:tgtEl>
                                        <p:attrNameLst>
                                          <p:attrName>stroke.color</p:attrName>
                                        </p:attrNameLst>
                                      </p:cBhvr>
                                      <p:by>
                                        <p:hsl h="0" s="-12549" l="-25098"/>
                                      </p:by>
                                    </p:animClr>
                                    <p:set>
                                      <p:cBhvr>
                                        <p:cTn id="28" dur="500" fill="hold"/>
                                        <p:tgtEl>
                                          <p:spTgt spid="246"/>
                                        </p:tgtEl>
                                        <p:attrNameLst>
                                          <p:attrName>fill.type</p:attrName>
                                        </p:attrNameLst>
                                      </p:cBhvr>
                                      <p:to>
                                        <p:strVal val="solid"/>
                                      </p:to>
                                    </p:set>
                                  </p:childTnLst>
                                </p:cTn>
                              </p:par>
                              <p:par>
                                <p:cTn id="29" presetID="24" presetClass="emph" presetSubtype="0" fill="hold" grpId="0" nodeType="withEffect">
                                  <p:stCondLst>
                                    <p:cond delay="0"/>
                                  </p:stCondLst>
                                  <p:childTnLst>
                                    <p:animClr clrSpc="hsl" dir="cw">
                                      <p:cBhvr override="childStyle">
                                        <p:cTn id="30" dur="500" fill="hold"/>
                                        <p:tgtEl>
                                          <p:spTgt spid="274"/>
                                        </p:tgtEl>
                                        <p:attrNameLst>
                                          <p:attrName>style.color</p:attrName>
                                        </p:attrNameLst>
                                      </p:cBhvr>
                                      <p:by>
                                        <p:hsl h="0" s="-12549" l="-25098"/>
                                      </p:by>
                                    </p:animClr>
                                    <p:animClr clrSpc="hsl" dir="cw">
                                      <p:cBhvr>
                                        <p:cTn id="31" dur="500" fill="hold"/>
                                        <p:tgtEl>
                                          <p:spTgt spid="274"/>
                                        </p:tgtEl>
                                        <p:attrNameLst>
                                          <p:attrName>fillcolor</p:attrName>
                                        </p:attrNameLst>
                                      </p:cBhvr>
                                      <p:by>
                                        <p:hsl h="0" s="-12549" l="-25098"/>
                                      </p:by>
                                    </p:animClr>
                                    <p:animClr clrSpc="hsl" dir="cw">
                                      <p:cBhvr>
                                        <p:cTn id="32" dur="500" fill="hold"/>
                                        <p:tgtEl>
                                          <p:spTgt spid="274"/>
                                        </p:tgtEl>
                                        <p:attrNameLst>
                                          <p:attrName>stroke.color</p:attrName>
                                        </p:attrNameLst>
                                      </p:cBhvr>
                                      <p:by>
                                        <p:hsl h="0" s="-12549" l="-25098"/>
                                      </p:by>
                                    </p:animClr>
                                    <p:set>
                                      <p:cBhvr>
                                        <p:cTn id="33" dur="500" fill="hold"/>
                                        <p:tgtEl>
                                          <p:spTgt spid="274"/>
                                        </p:tgtEl>
                                        <p:attrNameLst>
                                          <p:attrName>fill.type</p:attrName>
                                        </p:attrNameLst>
                                      </p:cBhvr>
                                      <p:to>
                                        <p:strVal val="solid"/>
                                      </p:to>
                                    </p:set>
                                  </p:childTnLst>
                                </p:cTn>
                              </p:par>
                            </p:childTnLst>
                          </p:cTn>
                        </p:par>
                      </p:childTnLst>
                    </p:cTn>
                  </p:par>
                  <p:par>
                    <p:cTn id="34" fill="hold">
                      <p:stCondLst>
                        <p:cond delay="indefinite"/>
                      </p:stCondLst>
                      <p:childTnLst>
                        <p:par>
                          <p:cTn id="35" fill="hold">
                            <p:stCondLst>
                              <p:cond delay="0"/>
                            </p:stCondLst>
                            <p:childTnLst>
                              <p:par>
                                <p:cTn id="36" presetID="24" presetClass="emph" presetSubtype="0" fill="hold" grpId="0" nodeType="clickEffect">
                                  <p:stCondLst>
                                    <p:cond delay="0"/>
                                  </p:stCondLst>
                                  <p:childTnLst>
                                    <p:animClr clrSpc="hsl" dir="cw">
                                      <p:cBhvr override="childStyle">
                                        <p:cTn id="37" dur="500" fill="hold"/>
                                        <p:tgtEl>
                                          <p:spTgt spid="237"/>
                                        </p:tgtEl>
                                        <p:attrNameLst>
                                          <p:attrName>style.color</p:attrName>
                                        </p:attrNameLst>
                                      </p:cBhvr>
                                      <p:by>
                                        <p:hsl h="0" s="-12549" l="-25098"/>
                                      </p:by>
                                    </p:animClr>
                                    <p:animClr clrSpc="hsl" dir="cw">
                                      <p:cBhvr>
                                        <p:cTn id="38" dur="500" fill="hold"/>
                                        <p:tgtEl>
                                          <p:spTgt spid="237"/>
                                        </p:tgtEl>
                                        <p:attrNameLst>
                                          <p:attrName>fillcolor</p:attrName>
                                        </p:attrNameLst>
                                      </p:cBhvr>
                                      <p:by>
                                        <p:hsl h="0" s="-12549" l="-25098"/>
                                      </p:by>
                                    </p:animClr>
                                    <p:animClr clrSpc="hsl" dir="cw">
                                      <p:cBhvr>
                                        <p:cTn id="39" dur="500" fill="hold"/>
                                        <p:tgtEl>
                                          <p:spTgt spid="237"/>
                                        </p:tgtEl>
                                        <p:attrNameLst>
                                          <p:attrName>stroke.color</p:attrName>
                                        </p:attrNameLst>
                                      </p:cBhvr>
                                      <p:by>
                                        <p:hsl h="0" s="-12549" l="-25098"/>
                                      </p:by>
                                    </p:animClr>
                                    <p:set>
                                      <p:cBhvr>
                                        <p:cTn id="40" dur="500" fill="hold"/>
                                        <p:tgtEl>
                                          <p:spTgt spid="237"/>
                                        </p:tgtEl>
                                        <p:attrNameLst>
                                          <p:attrName>fill.type</p:attrName>
                                        </p:attrNameLst>
                                      </p:cBhvr>
                                      <p:to>
                                        <p:strVal val="solid"/>
                                      </p:to>
                                    </p:set>
                                  </p:childTnLst>
                                </p:cTn>
                              </p:par>
                              <p:par>
                                <p:cTn id="41" presetID="24" presetClass="emph" presetSubtype="0" fill="hold" grpId="0" nodeType="withEffect">
                                  <p:stCondLst>
                                    <p:cond delay="0"/>
                                  </p:stCondLst>
                                  <p:childTnLst>
                                    <p:animClr clrSpc="hsl" dir="cw">
                                      <p:cBhvr override="childStyle">
                                        <p:cTn id="42" dur="500" fill="hold"/>
                                        <p:tgtEl>
                                          <p:spTgt spid="276"/>
                                        </p:tgtEl>
                                        <p:attrNameLst>
                                          <p:attrName>style.color</p:attrName>
                                        </p:attrNameLst>
                                      </p:cBhvr>
                                      <p:by>
                                        <p:hsl h="0" s="-12549" l="-25098"/>
                                      </p:by>
                                    </p:animClr>
                                    <p:animClr clrSpc="hsl" dir="cw">
                                      <p:cBhvr>
                                        <p:cTn id="43" dur="500" fill="hold"/>
                                        <p:tgtEl>
                                          <p:spTgt spid="276"/>
                                        </p:tgtEl>
                                        <p:attrNameLst>
                                          <p:attrName>fillcolor</p:attrName>
                                        </p:attrNameLst>
                                      </p:cBhvr>
                                      <p:by>
                                        <p:hsl h="0" s="-12549" l="-25098"/>
                                      </p:by>
                                    </p:animClr>
                                    <p:animClr clrSpc="hsl" dir="cw">
                                      <p:cBhvr>
                                        <p:cTn id="44" dur="500" fill="hold"/>
                                        <p:tgtEl>
                                          <p:spTgt spid="276"/>
                                        </p:tgtEl>
                                        <p:attrNameLst>
                                          <p:attrName>stroke.color</p:attrName>
                                        </p:attrNameLst>
                                      </p:cBhvr>
                                      <p:by>
                                        <p:hsl h="0" s="-12549" l="-25098"/>
                                      </p:by>
                                    </p:animClr>
                                    <p:set>
                                      <p:cBhvr>
                                        <p:cTn id="45" dur="500" fill="hold"/>
                                        <p:tgtEl>
                                          <p:spTgt spid="276"/>
                                        </p:tgtEl>
                                        <p:attrNameLst>
                                          <p:attrName>fill.type</p:attrName>
                                        </p:attrNameLst>
                                      </p:cBhvr>
                                      <p:to>
                                        <p:strVal val="solid"/>
                                      </p:to>
                                    </p:set>
                                  </p:childTnLst>
                                </p:cTn>
                              </p:par>
                              <p:par>
                                <p:cTn id="46" presetID="24" presetClass="emph" presetSubtype="0" fill="hold" grpId="0" nodeType="withEffect">
                                  <p:stCondLst>
                                    <p:cond delay="0"/>
                                  </p:stCondLst>
                                  <p:childTnLst>
                                    <p:animClr clrSpc="hsl" dir="cw">
                                      <p:cBhvr override="childStyle">
                                        <p:cTn id="47" dur="500" fill="hold"/>
                                        <p:tgtEl>
                                          <p:spTgt spid="230"/>
                                        </p:tgtEl>
                                        <p:attrNameLst>
                                          <p:attrName>style.color</p:attrName>
                                        </p:attrNameLst>
                                      </p:cBhvr>
                                      <p:by>
                                        <p:hsl h="0" s="-12549" l="-25098"/>
                                      </p:by>
                                    </p:animClr>
                                    <p:animClr clrSpc="hsl" dir="cw">
                                      <p:cBhvr>
                                        <p:cTn id="48" dur="500" fill="hold"/>
                                        <p:tgtEl>
                                          <p:spTgt spid="230"/>
                                        </p:tgtEl>
                                        <p:attrNameLst>
                                          <p:attrName>fillcolor</p:attrName>
                                        </p:attrNameLst>
                                      </p:cBhvr>
                                      <p:by>
                                        <p:hsl h="0" s="-12549" l="-25098"/>
                                      </p:by>
                                    </p:animClr>
                                    <p:animClr clrSpc="hsl" dir="cw">
                                      <p:cBhvr>
                                        <p:cTn id="49" dur="500" fill="hold"/>
                                        <p:tgtEl>
                                          <p:spTgt spid="230"/>
                                        </p:tgtEl>
                                        <p:attrNameLst>
                                          <p:attrName>stroke.color</p:attrName>
                                        </p:attrNameLst>
                                      </p:cBhvr>
                                      <p:by>
                                        <p:hsl h="0" s="-12549" l="-25098"/>
                                      </p:by>
                                    </p:animClr>
                                    <p:set>
                                      <p:cBhvr>
                                        <p:cTn id="50" dur="500" fill="hold"/>
                                        <p:tgtEl>
                                          <p:spTgt spid="230"/>
                                        </p:tgtEl>
                                        <p:attrNameLst>
                                          <p:attrName>fill.type</p:attrName>
                                        </p:attrNameLst>
                                      </p:cBhvr>
                                      <p:to>
                                        <p:strVal val="solid"/>
                                      </p:to>
                                    </p:set>
                                  </p:childTnLst>
                                </p:cTn>
                              </p:par>
                              <p:par>
                                <p:cTn id="51" presetID="24" presetClass="emph" presetSubtype="0" fill="hold" grpId="0" nodeType="withEffect">
                                  <p:stCondLst>
                                    <p:cond delay="0"/>
                                  </p:stCondLst>
                                  <p:childTnLst>
                                    <p:animClr clrSpc="hsl" dir="cw">
                                      <p:cBhvr override="childStyle">
                                        <p:cTn id="52" dur="500" fill="hold"/>
                                        <p:tgtEl>
                                          <p:spTgt spid="275"/>
                                        </p:tgtEl>
                                        <p:attrNameLst>
                                          <p:attrName>style.color</p:attrName>
                                        </p:attrNameLst>
                                      </p:cBhvr>
                                      <p:by>
                                        <p:hsl h="0" s="-12549" l="-25098"/>
                                      </p:by>
                                    </p:animClr>
                                    <p:animClr clrSpc="hsl" dir="cw">
                                      <p:cBhvr>
                                        <p:cTn id="53" dur="500" fill="hold"/>
                                        <p:tgtEl>
                                          <p:spTgt spid="275"/>
                                        </p:tgtEl>
                                        <p:attrNameLst>
                                          <p:attrName>fillcolor</p:attrName>
                                        </p:attrNameLst>
                                      </p:cBhvr>
                                      <p:by>
                                        <p:hsl h="0" s="-12549" l="-25098"/>
                                      </p:by>
                                    </p:animClr>
                                    <p:animClr clrSpc="hsl" dir="cw">
                                      <p:cBhvr>
                                        <p:cTn id="54" dur="500" fill="hold"/>
                                        <p:tgtEl>
                                          <p:spTgt spid="275"/>
                                        </p:tgtEl>
                                        <p:attrNameLst>
                                          <p:attrName>stroke.color</p:attrName>
                                        </p:attrNameLst>
                                      </p:cBhvr>
                                      <p:by>
                                        <p:hsl h="0" s="-12549" l="-25098"/>
                                      </p:by>
                                    </p:animClr>
                                    <p:set>
                                      <p:cBhvr>
                                        <p:cTn id="55" dur="500" fill="hold"/>
                                        <p:tgtEl>
                                          <p:spTgt spid="275"/>
                                        </p:tgtEl>
                                        <p:attrNameLst>
                                          <p:attrName>fill.type</p:attrName>
                                        </p:attrNameLst>
                                      </p:cBhvr>
                                      <p:to>
                                        <p:strVal val="solid"/>
                                      </p:to>
                                    </p:set>
                                  </p:childTnLst>
                                </p:cTn>
                              </p:par>
                            </p:childTnLst>
                          </p:cTn>
                        </p:par>
                      </p:childTnLst>
                    </p:cTn>
                  </p:par>
                  <p:par>
                    <p:cTn id="56" fill="hold">
                      <p:stCondLst>
                        <p:cond delay="indefinite"/>
                      </p:stCondLst>
                      <p:childTnLst>
                        <p:par>
                          <p:cTn id="57" fill="hold">
                            <p:stCondLst>
                              <p:cond delay="0"/>
                            </p:stCondLst>
                            <p:childTnLst>
                              <p:par>
                                <p:cTn id="58" presetID="24" presetClass="emph" presetSubtype="0" fill="hold" grpId="0" nodeType="clickEffect">
                                  <p:stCondLst>
                                    <p:cond delay="0"/>
                                  </p:stCondLst>
                                  <p:childTnLst>
                                    <p:animClr clrSpc="hsl" dir="cw">
                                      <p:cBhvr override="childStyle">
                                        <p:cTn id="59" dur="500" fill="hold"/>
                                        <p:tgtEl>
                                          <p:spTgt spid="229"/>
                                        </p:tgtEl>
                                        <p:attrNameLst>
                                          <p:attrName>style.color</p:attrName>
                                        </p:attrNameLst>
                                      </p:cBhvr>
                                      <p:by>
                                        <p:hsl h="0" s="-12549" l="-25098"/>
                                      </p:by>
                                    </p:animClr>
                                    <p:animClr clrSpc="hsl" dir="cw">
                                      <p:cBhvr>
                                        <p:cTn id="60" dur="500" fill="hold"/>
                                        <p:tgtEl>
                                          <p:spTgt spid="229"/>
                                        </p:tgtEl>
                                        <p:attrNameLst>
                                          <p:attrName>fillcolor</p:attrName>
                                        </p:attrNameLst>
                                      </p:cBhvr>
                                      <p:by>
                                        <p:hsl h="0" s="-12549" l="-25098"/>
                                      </p:by>
                                    </p:animClr>
                                    <p:animClr clrSpc="hsl" dir="cw">
                                      <p:cBhvr>
                                        <p:cTn id="61" dur="500" fill="hold"/>
                                        <p:tgtEl>
                                          <p:spTgt spid="229"/>
                                        </p:tgtEl>
                                        <p:attrNameLst>
                                          <p:attrName>stroke.color</p:attrName>
                                        </p:attrNameLst>
                                      </p:cBhvr>
                                      <p:by>
                                        <p:hsl h="0" s="-12549" l="-25098"/>
                                      </p:by>
                                    </p:animClr>
                                    <p:set>
                                      <p:cBhvr>
                                        <p:cTn id="62" dur="500" fill="hold"/>
                                        <p:tgtEl>
                                          <p:spTgt spid="229"/>
                                        </p:tgtEl>
                                        <p:attrNameLst>
                                          <p:attrName>fill.type</p:attrName>
                                        </p:attrNameLst>
                                      </p:cBhvr>
                                      <p:to>
                                        <p:strVal val="solid"/>
                                      </p:to>
                                    </p:set>
                                  </p:childTnLst>
                                </p:cTn>
                              </p:par>
                              <p:par>
                                <p:cTn id="63" presetID="24" presetClass="emph" presetSubtype="0" fill="hold" grpId="0" nodeType="withEffect">
                                  <p:stCondLst>
                                    <p:cond delay="0"/>
                                  </p:stCondLst>
                                  <p:childTnLst>
                                    <p:animClr clrSpc="hsl" dir="cw">
                                      <p:cBhvr override="childStyle">
                                        <p:cTn id="64" dur="500" fill="hold"/>
                                        <p:tgtEl>
                                          <p:spTgt spid="279"/>
                                        </p:tgtEl>
                                        <p:attrNameLst>
                                          <p:attrName>style.color</p:attrName>
                                        </p:attrNameLst>
                                      </p:cBhvr>
                                      <p:by>
                                        <p:hsl h="0" s="-12549" l="-25098"/>
                                      </p:by>
                                    </p:animClr>
                                    <p:animClr clrSpc="hsl" dir="cw">
                                      <p:cBhvr>
                                        <p:cTn id="65" dur="500" fill="hold"/>
                                        <p:tgtEl>
                                          <p:spTgt spid="279"/>
                                        </p:tgtEl>
                                        <p:attrNameLst>
                                          <p:attrName>fillcolor</p:attrName>
                                        </p:attrNameLst>
                                      </p:cBhvr>
                                      <p:by>
                                        <p:hsl h="0" s="-12549" l="-25098"/>
                                      </p:by>
                                    </p:animClr>
                                    <p:animClr clrSpc="hsl" dir="cw">
                                      <p:cBhvr>
                                        <p:cTn id="66" dur="500" fill="hold"/>
                                        <p:tgtEl>
                                          <p:spTgt spid="279"/>
                                        </p:tgtEl>
                                        <p:attrNameLst>
                                          <p:attrName>stroke.color</p:attrName>
                                        </p:attrNameLst>
                                      </p:cBhvr>
                                      <p:by>
                                        <p:hsl h="0" s="-12549" l="-25098"/>
                                      </p:by>
                                    </p:animClr>
                                    <p:set>
                                      <p:cBhvr>
                                        <p:cTn id="67" dur="500" fill="hold"/>
                                        <p:tgtEl>
                                          <p:spTgt spid="279"/>
                                        </p:tgtEl>
                                        <p:attrNameLst>
                                          <p:attrName>fill.type</p:attrName>
                                        </p:attrNameLst>
                                      </p:cBhvr>
                                      <p:to>
                                        <p:strVal val="solid"/>
                                      </p:to>
                                    </p:set>
                                  </p:childTnLst>
                                </p:cTn>
                              </p:par>
                            </p:childTnLst>
                          </p:cTn>
                        </p:par>
                      </p:childTnLst>
                    </p:cTn>
                  </p:par>
                  <p:par>
                    <p:cTn id="68" fill="hold">
                      <p:stCondLst>
                        <p:cond delay="indefinite"/>
                      </p:stCondLst>
                      <p:childTnLst>
                        <p:par>
                          <p:cTn id="69" fill="hold">
                            <p:stCondLst>
                              <p:cond delay="0"/>
                            </p:stCondLst>
                            <p:childTnLst>
                              <p:par>
                                <p:cTn id="70" presetID="24" presetClass="emph" presetSubtype="0" fill="hold" grpId="0" nodeType="clickEffect">
                                  <p:stCondLst>
                                    <p:cond delay="0"/>
                                  </p:stCondLst>
                                  <p:childTnLst>
                                    <p:animClr clrSpc="hsl" dir="cw">
                                      <p:cBhvr override="childStyle">
                                        <p:cTn id="71" dur="500" fill="hold"/>
                                        <p:tgtEl>
                                          <p:spTgt spid="13"/>
                                        </p:tgtEl>
                                        <p:attrNameLst>
                                          <p:attrName>style.color</p:attrName>
                                        </p:attrNameLst>
                                      </p:cBhvr>
                                      <p:by>
                                        <p:hsl h="0" s="-12549" l="-25098"/>
                                      </p:by>
                                    </p:animClr>
                                    <p:animClr clrSpc="hsl" dir="cw">
                                      <p:cBhvr>
                                        <p:cTn id="72" dur="500" fill="hold"/>
                                        <p:tgtEl>
                                          <p:spTgt spid="13"/>
                                        </p:tgtEl>
                                        <p:attrNameLst>
                                          <p:attrName>fillcolor</p:attrName>
                                        </p:attrNameLst>
                                      </p:cBhvr>
                                      <p:by>
                                        <p:hsl h="0" s="-12549" l="-25098"/>
                                      </p:by>
                                    </p:animClr>
                                    <p:animClr clrSpc="hsl" dir="cw">
                                      <p:cBhvr>
                                        <p:cTn id="73" dur="500" fill="hold"/>
                                        <p:tgtEl>
                                          <p:spTgt spid="13"/>
                                        </p:tgtEl>
                                        <p:attrNameLst>
                                          <p:attrName>stroke.color</p:attrName>
                                        </p:attrNameLst>
                                      </p:cBhvr>
                                      <p:by>
                                        <p:hsl h="0" s="-12549" l="-25098"/>
                                      </p:by>
                                    </p:animClr>
                                    <p:set>
                                      <p:cBhvr>
                                        <p:cTn id="74" dur="500" fill="hold"/>
                                        <p:tgtEl>
                                          <p:spTgt spid="13"/>
                                        </p:tgtEl>
                                        <p:attrNameLst>
                                          <p:attrName>fill.type</p:attrName>
                                        </p:attrNameLst>
                                      </p:cBhvr>
                                      <p:to>
                                        <p:strVal val="solid"/>
                                      </p:to>
                                    </p:set>
                                  </p:childTnLst>
                                </p:cTn>
                              </p:par>
                              <p:par>
                                <p:cTn id="75" presetID="24" presetClass="emph" presetSubtype="0" fill="hold" grpId="0" nodeType="withEffect">
                                  <p:stCondLst>
                                    <p:cond delay="0"/>
                                  </p:stCondLst>
                                  <p:childTnLst>
                                    <p:animClr clrSpc="hsl" dir="cw">
                                      <p:cBhvr override="childStyle">
                                        <p:cTn id="76" dur="500" fill="hold"/>
                                        <p:tgtEl>
                                          <p:spTgt spid="280"/>
                                        </p:tgtEl>
                                        <p:attrNameLst>
                                          <p:attrName>style.color</p:attrName>
                                        </p:attrNameLst>
                                      </p:cBhvr>
                                      <p:by>
                                        <p:hsl h="0" s="-12549" l="-25098"/>
                                      </p:by>
                                    </p:animClr>
                                    <p:animClr clrSpc="hsl" dir="cw">
                                      <p:cBhvr>
                                        <p:cTn id="77" dur="500" fill="hold"/>
                                        <p:tgtEl>
                                          <p:spTgt spid="280"/>
                                        </p:tgtEl>
                                        <p:attrNameLst>
                                          <p:attrName>fillcolor</p:attrName>
                                        </p:attrNameLst>
                                      </p:cBhvr>
                                      <p:by>
                                        <p:hsl h="0" s="-12549" l="-25098"/>
                                      </p:by>
                                    </p:animClr>
                                    <p:animClr clrSpc="hsl" dir="cw">
                                      <p:cBhvr>
                                        <p:cTn id="78" dur="500" fill="hold"/>
                                        <p:tgtEl>
                                          <p:spTgt spid="280"/>
                                        </p:tgtEl>
                                        <p:attrNameLst>
                                          <p:attrName>stroke.color</p:attrName>
                                        </p:attrNameLst>
                                      </p:cBhvr>
                                      <p:by>
                                        <p:hsl h="0" s="-12549" l="-25098"/>
                                      </p:by>
                                    </p:animClr>
                                    <p:set>
                                      <p:cBhvr>
                                        <p:cTn id="79" dur="500" fill="hold"/>
                                        <p:tgtEl>
                                          <p:spTgt spid="280"/>
                                        </p:tgtEl>
                                        <p:attrNameLst>
                                          <p:attrName>fill.type</p:attrName>
                                        </p:attrNameLst>
                                      </p:cBhvr>
                                      <p:to>
                                        <p:strVal val="solid"/>
                                      </p:to>
                                    </p:set>
                                  </p:childTnLst>
                                </p:cTn>
                              </p:par>
                              <p:par>
                                <p:cTn id="80" presetID="24" presetClass="emph" presetSubtype="0" fill="hold" grpId="0" nodeType="withEffect">
                                  <p:stCondLst>
                                    <p:cond delay="0"/>
                                  </p:stCondLst>
                                  <p:childTnLst>
                                    <p:animClr clrSpc="hsl" dir="cw">
                                      <p:cBhvr override="childStyle">
                                        <p:cTn id="81" dur="500" fill="hold"/>
                                        <p:tgtEl>
                                          <p:spTgt spid="281"/>
                                        </p:tgtEl>
                                        <p:attrNameLst>
                                          <p:attrName>style.color</p:attrName>
                                        </p:attrNameLst>
                                      </p:cBhvr>
                                      <p:by>
                                        <p:hsl h="0" s="-12549" l="-25098"/>
                                      </p:by>
                                    </p:animClr>
                                    <p:animClr clrSpc="hsl" dir="cw">
                                      <p:cBhvr>
                                        <p:cTn id="82" dur="500" fill="hold"/>
                                        <p:tgtEl>
                                          <p:spTgt spid="281"/>
                                        </p:tgtEl>
                                        <p:attrNameLst>
                                          <p:attrName>fillcolor</p:attrName>
                                        </p:attrNameLst>
                                      </p:cBhvr>
                                      <p:by>
                                        <p:hsl h="0" s="-12549" l="-25098"/>
                                      </p:by>
                                    </p:animClr>
                                    <p:animClr clrSpc="hsl" dir="cw">
                                      <p:cBhvr>
                                        <p:cTn id="83" dur="500" fill="hold"/>
                                        <p:tgtEl>
                                          <p:spTgt spid="281"/>
                                        </p:tgtEl>
                                        <p:attrNameLst>
                                          <p:attrName>stroke.color</p:attrName>
                                        </p:attrNameLst>
                                      </p:cBhvr>
                                      <p:by>
                                        <p:hsl h="0" s="-12549" l="-25098"/>
                                      </p:by>
                                    </p:animClr>
                                    <p:set>
                                      <p:cBhvr>
                                        <p:cTn id="84" dur="500" fill="hold"/>
                                        <p:tgtEl>
                                          <p:spTgt spid="281"/>
                                        </p:tgtEl>
                                        <p:attrNameLst>
                                          <p:attrName>fill.type</p:attrName>
                                        </p:attrNameLst>
                                      </p:cBhvr>
                                      <p:to>
                                        <p:strVal val="solid"/>
                                      </p:to>
                                    </p:set>
                                  </p:childTnLst>
                                </p:cTn>
                              </p:par>
                              <p:par>
                                <p:cTn id="85" presetID="24" presetClass="emph" presetSubtype="0" fill="hold" grpId="0" nodeType="withEffect">
                                  <p:stCondLst>
                                    <p:cond delay="0"/>
                                  </p:stCondLst>
                                  <p:childTnLst>
                                    <p:animClr clrSpc="hsl" dir="cw">
                                      <p:cBhvr override="childStyle">
                                        <p:cTn id="86" dur="500" fill="hold"/>
                                        <p:tgtEl>
                                          <p:spTgt spid="283"/>
                                        </p:tgtEl>
                                        <p:attrNameLst>
                                          <p:attrName>style.color</p:attrName>
                                        </p:attrNameLst>
                                      </p:cBhvr>
                                      <p:by>
                                        <p:hsl h="0" s="-12549" l="-25098"/>
                                      </p:by>
                                    </p:animClr>
                                    <p:animClr clrSpc="hsl" dir="cw">
                                      <p:cBhvr>
                                        <p:cTn id="87" dur="500" fill="hold"/>
                                        <p:tgtEl>
                                          <p:spTgt spid="283"/>
                                        </p:tgtEl>
                                        <p:attrNameLst>
                                          <p:attrName>fillcolor</p:attrName>
                                        </p:attrNameLst>
                                      </p:cBhvr>
                                      <p:by>
                                        <p:hsl h="0" s="-12549" l="-25098"/>
                                      </p:by>
                                    </p:animClr>
                                    <p:animClr clrSpc="hsl" dir="cw">
                                      <p:cBhvr>
                                        <p:cTn id="88" dur="500" fill="hold"/>
                                        <p:tgtEl>
                                          <p:spTgt spid="283"/>
                                        </p:tgtEl>
                                        <p:attrNameLst>
                                          <p:attrName>stroke.color</p:attrName>
                                        </p:attrNameLst>
                                      </p:cBhvr>
                                      <p:by>
                                        <p:hsl h="0" s="-12549" l="-25098"/>
                                      </p:by>
                                    </p:animClr>
                                    <p:set>
                                      <p:cBhvr>
                                        <p:cTn id="89" dur="500" fill="hold"/>
                                        <p:tgtEl>
                                          <p:spTgt spid="283"/>
                                        </p:tgtEl>
                                        <p:attrNameLst>
                                          <p:attrName>fill.type</p:attrName>
                                        </p:attrNameLst>
                                      </p:cBhvr>
                                      <p:to>
                                        <p:strVal val="solid"/>
                                      </p:to>
                                    </p:set>
                                  </p:childTnLst>
                                </p:cTn>
                              </p:par>
                              <p:par>
                                <p:cTn id="90" presetID="24" presetClass="emph" presetSubtype="0" fill="hold" grpId="0" nodeType="withEffect">
                                  <p:stCondLst>
                                    <p:cond delay="0"/>
                                  </p:stCondLst>
                                  <p:childTnLst>
                                    <p:animClr clrSpc="hsl" dir="cw">
                                      <p:cBhvr override="childStyle">
                                        <p:cTn id="91" dur="500" fill="hold"/>
                                        <p:tgtEl>
                                          <p:spTgt spid="282"/>
                                        </p:tgtEl>
                                        <p:attrNameLst>
                                          <p:attrName>style.color</p:attrName>
                                        </p:attrNameLst>
                                      </p:cBhvr>
                                      <p:by>
                                        <p:hsl h="0" s="-12549" l="-25098"/>
                                      </p:by>
                                    </p:animClr>
                                    <p:animClr clrSpc="hsl" dir="cw">
                                      <p:cBhvr>
                                        <p:cTn id="92" dur="500" fill="hold"/>
                                        <p:tgtEl>
                                          <p:spTgt spid="282"/>
                                        </p:tgtEl>
                                        <p:attrNameLst>
                                          <p:attrName>fillcolor</p:attrName>
                                        </p:attrNameLst>
                                      </p:cBhvr>
                                      <p:by>
                                        <p:hsl h="0" s="-12549" l="-25098"/>
                                      </p:by>
                                    </p:animClr>
                                    <p:animClr clrSpc="hsl" dir="cw">
                                      <p:cBhvr>
                                        <p:cTn id="93" dur="500" fill="hold"/>
                                        <p:tgtEl>
                                          <p:spTgt spid="282"/>
                                        </p:tgtEl>
                                        <p:attrNameLst>
                                          <p:attrName>stroke.color</p:attrName>
                                        </p:attrNameLst>
                                      </p:cBhvr>
                                      <p:by>
                                        <p:hsl h="0" s="-12549" l="-25098"/>
                                      </p:by>
                                    </p:animClr>
                                    <p:set>
                                      <p:cBhvr>
                                        <p:cTn id="94" dur="500" fill="hold"/>
                                        <p:tgtEl>
                                          <p:spTgt spid="282"/>
                                        </p:tgtEl>
                                        <p:attrNameLst>
                                          <p:attrName>fill.type</p:attrName>
                                        </p:attrNameLst>
                                      </p:cBhvr>
                                      <p:to>
                                        <p:strVal val="solid"/>
                                      </p:to>
                                    </p:set>
                                  </p:childTnLst>
                                </p:cTn>
                              </p:par>
                              <p:par>
                                <p:cTn id="95" presetID="24" presetClass="emph" presetSubtype="0" fill="hold" grpId="0" nodeType="withEffect">
                                  <p:stCondLst>
                                    <p:cond delay="0"/>
                                  </p:stCondLst>
                                  <p:childTnLst>
                                    <p:animClr clrSpc="hsl" dir="cw">
                                      <p:cBhvr override="childStyle">
                                        <p:cTn id="96" dur="500" fill="hold"/>
                                        <p:tgtEl>
                                          <p:spTgt spid="25"/>
                                        </p:tgtEl>
                                        <p:attrNameLst>
                                          <p:attrName>style.color</p:attrName>
                                        </p:attrNameLst>
                                      </p:cBhvr>
                                      <p:by>
                                        <p:hsl h="0" s="-12549" l="-25098"/>
                                      </p:by>
                                    </p:animClr>
                                    <p:animClr clrSpc="hsl" dir="cw">
                                      <p:cBhvr>
                                        <p:cTn id="97" dur="500" fill="hold"/>
                                        <p:tgtEl>
                                          <p:spTgt spid="25"/>
                                        </p:tgtEl>
                                        <p:attrNameLst>
                                          <p:attrName>fillcolor</p:attrName>
                                        </p:attrNameLst>
                                      </p:cBhvr>
                                      <p:by>
                                        <p:hsl h="0" s="-12549" l="-25098"/>
                                      </p:by>
                                    </p:animClr>
                                    <p:animClr clrSpc="hsl" dir="cw">
                                      <p:cBhvr>
                                        <p:cTn id="98" dur="500" fill="hold"/>
                                        <p:tgtEl>
                                          <p:spTgt spid="25"/>
                                        </p:tgtEl>
                                        <p:attrNameLst>
                                          <p:attrName>stroke.color</p:attrName>
                                        </p:attrNameLst>
                                      </p:cBhvr>
                                      <p:by>
                                        <p:hsl h="0" s="-12549" l="-25098"/>
                                      </p:by>
                                    </p:animClr>
                                    <p:set>
                                      <p:cBhvr>
                                        <p:cTn id="99" dur="500" fill="hold"/>
                                        <p:tgtEl>
                                          <p:spTgt spid="25"/>
                                        </p:tgtEl>
                                        <p:attrNameLst>
                                          <p:attrName>fill.type</p:attrName>
                                        </p:attrNameLst>
                                      </p:cBhvr>
                                      <p:to>
                                        <p:strVal val="solid"/>
                                      </p:to>
                                    </p:set>
                                  </p:childTnLst>
                                </p:cTn>
                              </p:par>
                            </p:childTnLst>
                          </p:cTn>
                        </p:par>
                      </p:childTnLst>
                    </p:cTn>
                  </p:par>
                  <p:par>
                    <p:cTn id="100" fill="hold">
                      <p:stCondLst>
                        <p:cond delay="indefinite"/>
                      </p:stCondLst>
                      <p:childTnLst>
                        <p:par>
                          <p:cTn id="101" fill="hold">
                            <p:stCondLst>
                              <p:cond delay="0"/>
                            </p:stCondLst>
                            <p:childTnLst>
                              <p:par>
                                <p:cTn id="102" presetID="24" presetClass="emph" presetSubtype="0" fill="hold" grpId="0" nodeType="clickEffect">
                                  <p:stCondLst>
                                    <p:cond delay="0"/>
                                  </p:stCondLst>
                                  <p:childTnLst>
                                    <p:animClr clrSpc="hsl" dir="cw">
                                      <p:cBhvr override="childStyle">
                                        <p:cTn id="103" dur="500" fill="hold"/>
                                        <p:tgtEl>
                                          <p:spTgt spid="6"/>
                                        </p:tgtEl>
                                        <p:attrNameLst>
                                          <p:attrName>style.color</p:attrName>
                                        </p:attrNameLst>
                                      </p:cBhvr>
                                      <p:by>
                                        <p:hsl h="0" s="-12549" l="-25098"/>
                                      </p:by>
                                    </p:animClr>
                                    <p:animClr clrSpc="hsl" dir="cw">
                                      <p:cBhvr>
                                        <p:cTn id="104" dur="500" fill="hold"/>
                                        <p:tgtEl>
                                          <p:spTgt spid="6"/>
                                        </p:tgtEl>
                                        <p:attrNameLst>
                                          <p:attrName>fillcolor</p:attrName>
                                        </p:attrNameLst>
                                      </p:cBhvr>
                                      <p:by>
                                        <p:hsl h="0" s="-12549" l="-25098"/>
                                      </p:by>
                                    </p:animClr>
                                    <p:animClr clrSpc="hsl" dir="cw">
                                      <p:cBhvr>
                                        <p:cTn id="105" dur="500" fill="hold"/>
                                        <p:tgtEl>
                                          <p:spTgt spid="6"/>
                                        </p:tgtEl>
                                        <p:attrNameLst>
                                          <p:attrName>stroke.color</p:attrName>
                                        </p:attrNameLst>
                                      </p:cBhvr>
                                      <p:by>
                                        <p:hsl h="0" s="-12549" l="-25098"/>
                                      </p:by>
                                    </p:animClr>
                                    <p:set>
                                      <p:cBhvr>
                                        <p:cTn id="106" dur="500" fill="hold"/>
                                        <p:tgtEl>
                                          <p:spTgt spid="6"/>
                                        </p:tgtEl>
                                        <p:attrNameLst>
                                          <p:attrName>fill.type</p:attrName>
                                        </p:attrNameLst>
                                      </p:cBhvr>
                                      <p:to>
                                        <p:strVal val="solid"/>
                                      </p:to>
                                    </p:set>
                                  </p:childTnLst>
                                </p:cTn>
                              </p:par>
                              <p:par>
                                <p:cTn id="107" presetID="24" presetClass="emph" presetSubtype="0" fill="hold" grpId="0" nodeType="withEffect">
                                  <p:stCondLst>
                                    <p:cond delay="0"/>
                                  </p:stCondLst>
                                  <p:childTnLst>
                                    <p:animClr clrSpc="hsl" dir="cw">
                                      <p:cBhvr override="childStyle">
                                        <p:cTn id="108" dur="500" fill="hold"/>
                                        <p:tgtEl>
                                          <p:spTgt spid="288"/>
                                        </p:tgtEl>
                                        <p:attrNameLst>
                                          <p:attrName>style.color</p:attrName>
                                        </p:attrNameLst>
                                      </p:cBhvr>
                                      <p:by>
                                        <p:hsl h="0" s="-12549" l="-25098"/>
                                      </p:by>
                                    </p:animClr>
                                    <p:animClr clrSpc="hsl" dir="cw">
                                      <p:cBhvr>
                                        <p:cTn id="109" dur="500" fill="hold"/>
                                        <p:tgtEl>
                                          <p:spTgt spid="288"/>
                                        </p:tgtEl>
                                        <p:attrNameLst>
                                          <p:attrName>fillcolor</p:attrName>
                                        </p:attrNameLst>
                                      </p:cBhvr>
                                      <p:by>
                                        <p:hsl h="0" s="-12549" l="-25098"/>
                                      </p:by>
                                    </p:animClr>
                                    <p:animClr clrSpc="hsl" dir="cw">
                                      <p:cBhvr>
                                        <p:cTn id="110" dur="500" fill="hold"/>
                                        <p:tgtEl>
                                          <p:spTgt spid="288"/>
                                        </p:tgtEl>
                                        <p:attrNameLst>
                                          <p:attrName>stroke.color</p:attrName>
                                        </p:attrNameLst>
                                      </p:cBhvr>
                                      <p:by>
                                        <p:hsl h="0" s="-12549" l="-25098"/>
                                      </p:by>
                                    </p:animClr>
                                    <p:set>
                                      <p:cBhvr>
                                        <p:cTn id="111" dur="500" fill="hold"/>
                                        <p:tgtEl>
                                          <p:spTgt spid="288"/>
                                        </p:tgtEl>
                                        <p:attrNameLst>
                                          <p:attrName>fill.type</p:attrName>
                                        </p:attrNameLst>
                                      </p:cBhvr>
                                      <p:to>
                                        <p:strVal val="solid"/>
                                      </p:to>
                                    </p:set>
                                  </p:childTnLst>
                                </p:cTn>
                              </p:par>
                              <p:par>
                                <p:cTn id="112" presetID="24" presetClass="emph" presetSubtype="0" fill="hold" grpId="0" nodeType="withEffect">
                                  <p:stCondLst>
                                    <p:cond delay="0"/>
                                  </p:stCondLst>
                                  <p:childTnLst>
                                    <p:animClr clrSpc="hsl" dir="cw">
                                      <p:cBhvr override="childStyle">
                                        <p:cTn id="113" dur="500" fill="hold"/>
                                        <p:tgtEl>
                                          <p:spTgt spid="289"/>
                                        </p:tgtEl>
                                        <p:attrNameLst>
                                          <p:attrName>style.color</p:attrName>
                                        </p:attrNameLst>
                                      </p:cBhvr>
                                      <p:by>
                                        <p:hsl h="0" s="-12549" l="-25098"/>
                                      </p:by>
                                    </p:animClr>
                                    <p:animClr clrSpc="hsl" dir="cw">
                                      <p:cBhvr>
                                        <p:cTn id="114" dur="500" fill="hold"/>
                                        <p:tgtEl>
                                          <p:spTgt spid="289"/>
                                        </p:tgtEl>
                                        <p:attrNameLst>
                                          <p:attrName>fillcolor</p:attrName>
                                        </p:attrNameLst>
                                      </p:cBhvr>
                                      <p:by>
                                        <p:hsl h="0" s="-12549" l="-25098"/>
                                      </p:by>
                                    </p:animClr>
                                    <p:animClr clrSpc="hsl" dir="cw">
                                      <p:cBhvr>
                                        <p:cTn id="115" dur="500" fill="hold"/>
                                        <p:tgtEl>
                                          <p:spTgt spid="289"/>
                                        </p:tgtEl>
                                        <p:attrNameLst>
                                          <p:attrName>stroke.color</p:attrName>
                                        </p:attrNameLst>
                                      </p:cBhvr>
                                      <p:by>
                                        <p:hsl h="0" s="-12549" l="-25098"/>
                                      </p:by>
                                    </p:animClr>
                                    <p:set>
                                      <p:cBhvr>
                                        <p:cTn id="116" dur="500" fill="hold"/>
                                        <p:tgtEl>
                                          <p:spTgt spid="289"/>
                                        </p:tgtEl>
                                        <p:attrNameLst>
                                          <p:attrName>fill.type</p:attrName>
                                        </p:attrNameLst>
                                      </p:cBhvr>
                                      <p:to>
                                        <p:strVal val="solid"/>
                                      </p:to>
                                    </p:set>
                                  </p:childTnLst>
                                </p:cTn>
                              </p:par>
                            </p:childTnLst>
                          </p:cTn>
                        </p:par>
                      </p:childTnLst>
                    </p:cTn>
                  </p:par>
                  <p:par>
                    <p:cTn id="117" fill="hold">
                      <p:stCondLst>
                        <p:cond delay="indefinite"/>
                      </p:stCondLst>
                      <p:childTnLst>
                        <p:par>
                          <p:cTn id="118" fill="hold">
                            <p:stCondLst>
                              <p:cond delay="0"/>
                            </p:stCondLst>
                            <p:childTnLst>
                              <p:par>
                                <p:cTn id="119" presetID="24" presetClass="emph" presetSubtype="0" fill="hold" grpId="0" nodeType="clickEffect">
                                  <p:stCondLst>
                                    <p:cond delay="0"/>
                                  </p:stCondLst>
                                  <p:childTnLst>
                                    <p:animClr clrSpc="hsl" dir="cw">
                                      <p:cBhvr override="childStyle">
                                        <p:cTn id="120" dur="500" fill="hold"/>
                                        <p:tgtEl>
                                          <p:spTgt spid="140"/>
                                        </p:tgtEl>
                                        <p:attrNameLst>
                                          <p:attrName>style.color</p:attrName>
                                        </p:attrNameLst>
                                      </p:cBhvr>
                                      <p:by>
                                        <p:hsl h="0" s="-12549" l="-25098"/>
                                      </p:by>
                                    </p:animClr>
                                    <p:animClr clrSpc="hsl" dir="cw">
                                      <p:cBhvr>
                                        <p:cTn id="121" dur="500" fill="hold"/>
                                        <p:tgtEl>
                                          <p:spTgt spid="140"/>
                                        </p:tgtEl>
                                        <p:attrNameLst>
                                          <p:attrName>fillcolor</p:attrName>
                                        </p:attrNameLst>
                                      </p:cBhvr>
                                      <p:by>
                                        <p:hsl h="0" s="-12549" l="-25098"/>
                                      </p:by>
                                    </p:animClr>
                                    <p:animClr clrSpc="hsl" dir="cw">
                                      <p:cBhvr>
                                        <p:cTn id="122" dur="500" fill="hold"/>
                                        <p:tgtEl>
                                          <p:spTgt spid="140"/>
                                        </p:tgtEl>
                                        <p:attrNameLst>
                                          <p:attrName>stroke.color</p:attrName>
                                        </p:attrNameLst>
                                      </p:cBhvr>
                                      <p:by>
                                        <p:hsl h="0" s="-12549" l="-25098"/>
                                      </p:by>
                                    </p:animClr>
                                    <p:set>
                                      <p:cBhvr>
                                        <p:cTn id="123" dur="500" fill="hold"/>
                                        <p:tgtEl>
                                          <p:spTgt spid="140"/>
                                        </p:tgtEl>
                                        <p:attrNameLst>
                                          <p:attrName>fill.type</p:attrName>
                                        </p:attrNameLst>
                                      </p:cBhvr>
                                      <p:to>
                                        <p:strVal val="solid"/>
                                      </p:to>
                                    </p:set>
                                  </p:childTnLst>
                                </p:cTn>
                              </p:par>
                            </p:childTnLst>
                          </p:cTn>
                        </p:par>
                      </p:childTnLst>
                    </p:cTn>
                  </p:par>
                  <p:par>
                    <p:cTn id="124" fill="hold">
                      <p:stCondLst>
                        <p:cond delay="indefinite"/>
                      </p:stCondLst>
                      <p:childTnLst>
                        <p:par>
                          <p:cTn id="125" fill="hold">
                            <p:stCondLst>
                              <p:cond delay="0"/>
                            </p:stCondLst>
                            <p:childTnLst>
                              <p:par>
                                <p:cTn id="126" presetID="1" presetClass="entr" presetSubtype="0" fill="hold" nodeType="clickEffect">
                                  <p:stCondLst>
                                    <p:cond delay="0"/>
                                  </p:stCondLst>
                                  <p:childTnLst>
                                    <p:set>
                                      <p:cBhvr>
                                        <p:cTn id="127" dur="1" fill="hold">
                                          <p:stCondLst>
                                            <p:cond delay="0"/>
                                          </p:stCondLst>
                                        </p:cTn>
                                        <p:tgtEl>
                                          <p:spTgt spid="116">
                                            <p:txEl>
                                              <p:pRg st="8" end="8"/>
                                            </p:txEl>
                                          </p:spTgt>
                                        </p:tgtEl>
                                        <p:attrNameLst>
                                          <p:attrName>style.visibility</p:attrName>
                                        </p:attrNameLst>
                                      </p:cBhvr>
                                      <p:to>
                                        <p:strVal val="visible"/>
                                      </p:to>
                                    </p:set>
                                  </p:childTnLst>
                                </p:cTn>
                              </p:par>
                            </p:childTnLst>
                          </p:cTn>
                        </p:par>
                      </p:childTnLst>
                    </p:cTn>
                  </p:par>
                  <p:par>
                    <p:cTn id="128" fill="hold">
                      <p:stCondLst>
                        <p:cond delay="indefinite"/>
                      </p:stCondLst>
                      <p:childTnLst>
                        <p:par>
                          <p:cTn id="129" fill="hold">
                            <p:stCondLst>
                              <p:cond delay="0"/>
                            </p:stCondLst>
                            <p:childTnLst>
                              <p:par>
                                <p:cTn id="130" presetID="1" presetClass="entr" presetSubtype="0" fill="hold" nodeType="clickEffect">
                                  <p:stCondLst>
                                    <p:cond delay="0"/>
                                  </p:stCondLst>
                                  <p:childTnLst>
                                    <p:set>
                                      <p:cBhvr>
                                        <p:cTn id="131" dur="1" fill="hold">
                                          <p:stCondLst>
                                            <p:cond delay="0"/>
                                          </p:stCondLst>
                                        </p:cTn>
                                        <p:tgtEl>
                                          <p:spTgt spid="1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9" grpId="0" animBg="1"/>
      <p:bldP spid="288" grpId="0" animBg="1"/>
      <p:bldP spid="283" grpId="0" animBg="1"/>
      <p:bldP spid="282" grpId="0" animBg="1"/>
      <p:bldP spid="281" grpId="0" animBg="1"/>
      <p:bldP spid="280" grpId="0" animBg="1"/>
      <p:bldP spid="279" grpId="0" animBg="1"/>
      <p:bldP spid="276" grpId="0" animBg="1"/>
      <p:bldP spid="275" grpId="0" animBg="1"/>
      <p:bldP spid="274" grpId="0" animBg="1"/>
      <p:bldP spid="6" grpId="0" animBg="1"/>
      <p:bldP spid="13" grpId="0" animBg="1"/>
      <p:bldP spid="25" grpId="0" animBg="1"/>
      <p:bldP spid="140" grpId="0" animBg="1"/>
      <p:bldP spid="229" grpId="0" animBg="1"/>
      <p:bldP spid="230" grpId="0" animBg="1"/>
      <p:bldP spid="237" grpId="0" animBg="1"/>
      <p:bldP spid="24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Update </a:t>
            </a:r>
            <a:r>
              <a:rPr lang="en-US" dirty="0" err="1" smtClean="0"/>
              <a:t>Uberblock</a:t>
            </a:r>
            <a:endParaRPr lang="en-US" dirty="0"/>
          </a:p>
        </p:txBody>
      </p:sp>
      <p:sp>
        <p:nvSpPr>
          <p:cNvPr id="3" name="Content Placeholder 2"/>
          <p:cNvSpPr>
            <a:spLocks noGrp="1"/>
          </p:cNvSpPr>
          <p:nvPr>
            <p:ph idx="1"/>
          </p:nvPr>
        </p:nvSpPr>
        <p:spPr/>
        <p:txBody>
          <a:bodyPr>
            <a:normAutofit lnSpcReduction="10000"/>
          </a:bodyPr>
          <a:lstStyle/>
          <a:p>
            <a:r>
              <a:rPr lang="en-US" dirty="0" smtClean="0"/>
              <a:t>Problem</a:t>
            </a:r>
          </a:p>
          <a:p>
            <a:pPr lvl="1"/>
            <a:r>
              <a:rPr lang="en-US" dirty="0" smtClean="0"/>
              <a:t>How to update a </a:t>
            </a:r>
            <a:r>
              <a:rPr lang="en-US" dirty="0" err="1" smtClean="0"/>
              <a:t>uberblock</a:t>
            </a:r>
            <a:r>
              <a:rPr lang="en-US" dirty="0" smtClean="0"/>
              <a:t> atomically?</a:t>
            </a:r>
          </a:p>
          <a:p>
            <a:endParaRPr lang="en-US" dirty="0" smtClean="0"/>
          </a:p>
          <a:p>
            <a:r>
              <a:rPr lang="en-US" dirty="0" smtClean="0"/>
              <a:t>Solution</a:t>
            </a:r>
          </a:p>
          <a:p>
            <a:pPr lvl="1"/>
            <a:r>
              <a:rPr lang="en-US" dirty="0" smtClean="0"/>
              <a:t>Never overwrite a </a:t>
            </a:r>
            <a:r>
              <a:rPr lang="en-US" dirty="0" err="1" smtClean="0"/>
              <a:t>uberblock</a:t>
            </a:r>
            <a:endParaRPr lang="en-US" dirty="0" smtClean="0"/>
          </a:p>
          <a:p>
            <a:pPr lvl="1"/>
            <a:r>
              <a:rPr lang="en-US" dirty="0" smtClean="0"/>
              <a:t>Write to another slot</a:t>
            </a:r>
          </a:p>
          <a:p>
            <a:pPr lvl="2"/>
            <a:r>
              <a:rPr lang="en-US" dirty="0"/>
              <a:t>A </a:t>
            </a:r>
            <a:r>
              <a:rPr lang="en-US" dirty="0" err="1"/>
              <a:t>vdev</a:t>
            </a:r>
            <a:r>
              <a:rPr lang="en-US" dirty="0"/>
              <a:t> label has an array of </a:t>
            </a:r>
            <a:r>
              <a:rPr lang="en-US" dirty="0" err="1"/>
              <a:t>uberblocks</a:t>
            </a:r>
            <a:endParaRPr lang="en-US" dirty="0"/>
          </a:p>
          <a:p>
            <a:pPr lvl="2"/>
            <a:r>
              <a:rPr lang="en-US" dirty="0" smtClean="0"/>
              <a:t>Write to another slot of the array</a:t>
            </a:r>
          </a:p>
          <a:p>
            <a:pPr lvl="1"/>
            <a:r>
              <a:rPr lang="en-US" dirty="0"/>
              <a:t>Only one </a:t>
            </a:r>
            <a:r>
              <a:rPr lang="en-US" dirty="0" err="1"/>
              <a:t>uberblock</a:t>
            </a:r>
            <a:r>
              <a:rPr lang="en-US" dirty="0"/>
              <a:t> is active at any </a:t>
            </a:r>
            <a:r>
              <a:rPr lang="en-US" dirty="0" smtClean="0"/>
              <a:t>time</a:t>
            </a:r>
          </a:p>
          <a:p>
            <a:pPr marL="914400" lvl="2" indent="0">
              <a:buNone/>
            </a:pPr>
            <a:endParaRPr lang="en-US" dirty="0" smtClean="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18</a:t>
            </a:fld>
            <a:endParaRPr lang="en-US"/>
          </a:p>
        </p:txBody>
      </p:sp>
    </p:spTree>
    <p:extLst>
      <p:ext uri="{BB962C8B-B14F-4D97-AF65-F5344CB8AC3E}">
        <p14:creationId xmlns:p14="http://schemas.microsoft.com/office/powerpoint/2010/main" val="417058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Verify </a:t>
            </a:r>
            <a:r>
              <a:rPr lang="en-US" dirty="0" err="1"/>
              <a:t>U</a:t>
            </a:r>
            <a:r>
              <a:rPr lang="en-US" dirty="0" err="1" smtClean="0"/>
              <a:t>berblock</a:t>
            </a:r>
            <a:endParaRPr lang="en-US" dirty="0"/>
          </a:p>
        </p:txBody>
      </p:sp>
      <p:sp>
        <p:nvSpPr>
          <p:cNvPr id="3" name="Content Placeholder 2"/>
          <p:cNvSpPr>
            <a:spLocks noGrp="1"/>
          </p:cNvSpPr>
          <p:nvPr>
            <p:ph idx="1"/>
          </p:nvPr>
        </p:nvSpPr>
        <p:spPr/>
        <p:txBody>
          <a:bodyPr>
            <a:normAutofit/>
          </a:bodyPr>
          <a:lstStyle/>
          <a:p>
            <a:r>
              <a:rPr lang="en-US" dirty="0" smtClean="0"/>
              <a:t>Problem</a:t>
            </a:r>
            <a:endParaRPr lang="en-US" dirty="0"/>
          </a:p>
          <a:p>
            <a:pPr lvl="1"/>
            <a:r>
              <a:rPr lang="en-US" dirty="0" smtClean="0"/>
              <a:t>No </a:t>
            </a:r>
            <a:r>
              <a:rPr lang="en-US" dirty="0"/>
              <a:t>block pointer points to it =&gt; no checksum</a:t>
            </a:r>
          </a:p>
          <a:p>
            <a:pPr lvl="1"/>
            <a:r>
              <a:rPr lang="en-US" dirty="0"/>
              <a:t>How to verify its integrity</a:t>
            </a:r>
            <a:r>
              <a:rPr lang="en-US" dirty="0" smtClean="0"/>
              <a:t>?</a:t>
            </a:r>
          </a:p>
          <a:p>
            <a:pPr lvl="1"/>
            <a:endParaRPr lang="en-US" dirty="0"/>
          </a:p>
          <a:p>
            <a:r>
              <a:rPr lang="en-US" dirty="0"/>
              <a:t>Solution</a:t>
            </a:r>
          </a:p>
          <a:p>
            <a:pPr lvl="1"/>
            <a:r>
              <a:rPr lang="en-US" dirty="0" smtClean="0"/>
              <a:t>Self-</a:t>
            </a:r>
            <a:r>
              <a:rPr lang="en-US" dirty="0" err="1" smtClean="0"/>
              <a:t>checksumming</a:t>
            </a:r>
            <a:endParaRPr lang="en-US" dirty="0" smtClean="0"/>
          </a:p>
          <a:p>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19</a:t>
            </a:fld>
            <a:endParaRPr lang="en-US"/>
          </a:p>
        </p:txBody>
      </p:sp>
    </p:spTree>
    <p:extLst>
      <p:ext uri="{BB962C8B-B14F-4D97-AF65-F5344CB8AC3E}">
        <p14:creationId xmlns:p14="http://schemas.microsoft.com/office/powerpoint/2010/main" val="3038332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ZFS On-disk Structure</a:t>
            </a:r>
          </a:p>
          <a:p>
            <a:pPr lvl="1"/>
            <a:r>
              <a:rPr lang="en-US" b="1" dirty="0" smtClean="0">
                <a:solidFill>
                  <a:srgbClr val="FF0000"/>
                </a:solidFill>
              </a:rPr>
              <a:t>Storage Pool</a:t>
            </a:r>
          </a:p>
          <a:p>
            <a:pPr lvl="1"/>
            <a:r>
              <a:rPr lang="en-US" dirty="0" smtClean="0"/>
              <a:t>Physical Layout and Logical Organization</a:t>
            </a:r>
          </a:p>
          <a:p>
            <a:pPr lvl="1"/>
            <a:r>
              <a:rPr lang="en-US" dirty="0" smtClean="0"/>
              <a:t>On-disk Walk</a:t>
            </a:r>
          </a:p>
          <a:p>
            <a:pPr lvl="1"/>
            <a:endParaRPr lang="en-US" dirty="0" smtClean="0"/>
          </a:p>
          <a:p>
            <a:r>
              <a:rPr lang="en-US" dirty="0" smtClean="0"/>
              <a:t>ZFS Architecture</a:t>
            </a:r>
          </a:p>
          <a:p>
            <a:pPr lvl="1"/>
            <a:r>
              <a:rPr lang="en-US" dirty="0"/>
              <a:t>Overview</a:t>
            </a:r>
          </a:p>
          <a:p>
            <a:pPr lvl="1"/>
            <a:r>
              <a:rPr lang="en-US" dirty="0"/>
              <a:t>Interface Layer</a:t>
            </a:r>
          </a:p>
          <a:p>
            <a:pPr lvl="1"/>
            <a:r>
              <a:rPr lang="en-US" dirty="0"/>
              <a:t>Transactional Object Layer</a:t>
            </a:r>
          </a:p>
          <a:p>
            <a:pPr lvl="1"/>
            <a:r>
              <a:rPr lang="en-US" dirty="0"/>
              <a:t>Pooled Storage </a:t>
            </a:r>
            <a:r>
              <a:rPr lang="en-US" dirty="0" smtClean="0"/>
              <a:t>Layer</a:t>
            </a:r>
          </a:p>
          <a:p>
            <a:pPr lvl="1"/>
            <a:endParaRPr lang="en-US" dirty="0"/>
          </a:p>
          <a:p>
            <a:r>
              <a:rPr lang="en-US" dirty="0" smtClean="0"/>
              <a:t>Summary</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a:t>
            </a:fld>
            <a:endParaRPr lang="en-US"/>
          </a:p>
        </p:txBody>
      </p:sp>
    </p:spTree>
    <p:extLst>
      <p:ext uri="{BB962C8B-B14F-4D97-AF65-F5344CB8AC3E}">
        <p14:creationId xmlns:p14="http://schemas.microsoft.com/office/powerpoint/2010/main" val="2932233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1">
                    <a:lumMod val="65000"/>
                  </a:schemeClr>
                </a:solidFill>
              </a:rPr>
              <a:t>ZFS On-disk Structure</a:t>
            </a:r>
          </a:p>
          <a:p>
            <a:pPr lvl="1"/>
            <a:r>
              <a:rPr lang="en-US" dirty="0" smtClean="0">
                <a:solidFill>
                  <a:schemeClr val="bg1">
                    <a:lumMod val="65000"/>
                  </a:schemeClr>
                </a:solidFill>
              </a:rPr>
              <a:t>Storage Pool</a:t>
            </a:r>
          </a:p>
          <a:p>
            <a:pPr lvl="1"/>
            <a:r>
              <a:rPr lang="en-US" dirty="0" smtClean="0">
                <a:solidFill>
                  <a:schemeClr val="bg1">
                    <a:lumMod val="65000"/>
                  </a:schemeClr>
                </a:solidFill>
              </a:rPr>
              <a:t>Physical Layout and Logical Organization</a:t>
            </a:r>
          </a:p>
          <a:p>
            <a:pPr lvl="1"/>
            <a:r>
              <a:rPr lang="en-US" dirty="0" smtClean="0">
                <a:solidFill>
                  <a:schemeClr val="bg1">
                    <a:lumMod val="65000"/>
                  </a:schemeClr>
                </a:solidFill>
              </a:rPr>
              <a:t>On-disk Walk</a:t>
            </a:r>
          </a:p>
          <a:p>
            <a:pPr lvl="1"/>
            <a:endParaRPr lang="en-US" dirty="0" smtClean="0"/>
          </a:p>
          <a:p>
            <a:r>
              <a:rPr lang="en-US" dirty="0" smtClean="0"/>
              <a:t>ZFS Architecture</a:t>
            </a:r>
          </a:p>
          <a:p>
            <a:pPr lvl="1"/>
            <a:r>
              <a:rPr lang="en-US" b="1" dirty="0" smtClean="0">
                <a:solidFill>
                  <a:srgbClr val="FF0000"/>
                </a:solidFill>
              </a:rPr>
              <a:t>Overview</a:t>
            </a:r>
          </a:p>
          <a:p>
            <a:pPr lvl="1"/>
            <a:r>
              <a:rPr lang="en-US" dirty="0" smtClean="0"/>
              <a:t>Interface Layer</a:t>
            </a:r>
          </a:p>
          <a:p>
            <a:pPr lvl="1"/>
            <a:r>
              <a:rPr lang="en-US" dirty="0" smtClean="0"/>
              <a:t>Transactional Object Layer</a:t>
            </a:r>
          </a:p>
          <a:p>
            <a:pPr lvl="1"/>
            <a:r>
              <a:rPr lang="en-US" dirty="0" smtClean="0"/>
              <a:t>Pooled Storage Layer</a:t>
            </a:r>
          </a:p>
          <a:p>
            <a:pPr lvl="1"/>
            <a:endParaRPr lang="en-US" dirty="0"/>
          </a:p>
          <a:p>
            <a:r>
              <a:rPr lang="en-US" dirty="0" smtClean="0"/>
              <a:t>Summary</a:t>
            </a:r>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20</a:t>
            </a:fld>
            <a:endParaRPr lang="en-US"/>
          </a:p>
        </p:txBody>
      </p:sp>
    </p:spTree>
    <p:extLst>
      <p:ext uri="{BB962C8B-B14F-4D97-AF65-F5344CB8AC3E}">
        <p14:creationId xmlns:p14="http://schemas.microsoft.com/office/powerpoint/2010/main" val="29172705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21</a:t>
            </a:fld>
            <a:endParaRPr lang="en-US"/>
          </a:p>
        </p:txBody>
      </p:sp>
      <p:pic>
        <p:nvPicPr>
          <p:cNvPr id="6" name="Picture 2"/>
          <p:cNvPicPr>
            <a:picLocks noChangeAspect="1" noChangeArrowheads="1"/>
          </p:cNvPicPr>
          <p:nvPr/>
        </p:nvPicPr>
        <p:blipFill>
          <a:blip r:embed="rId2" cstate="print"/>
          <a:srcRect/>
          <a:stretch>
            <a:fillRect/>
          </a:stretch>
        </p:blipFill>
        <p:spPr bwMode="auto">
          <a:xfrm>
            <a:off x="2209800" y="1522141"/>
            <a:ext cx="4589597" cy="4525963"/>
          </a:xfrm>
          <a:prstGeom prst="rect">
            <a:avLst/>
          </a:prstGeom>
          <a:noFill/>
          <a:ln w="9525">
            <a:noFill/>
            <a:miter lim="800000"/>
            <a:headEnd/>
            <a:tailEnd/>
          </a:ln>
          <a:effectLst/>
        </p:spPr>
      </p:pic>
    </p:spTree>
    <p:extLst>
      <p:ext uri="{BB962C8B-B14F-4D97-AF65-F5344CB8AC3E}">
        <p14:creationId xmlns:p14="http://schemas.microsoft.com/office/powerpoint/2010/main" val="5063664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Interface Layer</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09600" y="1524000"/>
            <a:ext cx="4589597" cy="4525963"/>
          </a:xfrm>
          <a:prstGeom prst="rect">
            <a:avLst/>
          </a:prstGeom>
          <a:noFill/>
          <a:ln w="9525">
            <a:noFill/>
            <a:miter lim="800000"/>
            <a:headEnd/>
            <a:tailEnd/>
          </a:ln>
          <a:effectLst/>
        </p:spPr>
      </p:pic>
      <p:sp>
        <p:nvSpPr>
          <p:cNvPr id="6" name="Content Placeholder 2"/>
          <p:cNvSpPr txBox="1">
            <a:spLocks/>
          </p:cNvSpPr>
          <p:nvPr/>
        </p:nvSpPr>
        <p:spPr>
          <a:xfrm>
            <a:off x="4876800" y="1676401"/>
            <a:ext cx="3886200" cy="4267199"/>
          </a:xfrm>
          <a:prstGeom prst="rect">
            <a:avLst/>
          </a:prstGeom>
        </p:spPr>
        <p:txBody>
          <a:bodyPr vert="horz" lIns="91440" tIns="45720" rIns="91440" bIns="45720" rtlCol="0">
            <a:no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rgbClr val="FF0000"/>
                </a:solidFill>
                <a:effectLst/>
                <a:uLnTx/>
                <a:uFillTx/>
              </a:rPr>
              <a:t>ZPL (ZFS POSIX Layer)</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rPr>
              <a:t>Provides POSIX APIs</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rPr>
              <a:t>ZVOL (ZFS Emulated Volume)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rPr>
              <a:t>Presents raw device interface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000" b="0" i="0" u="none" strike="noStrike" kern="1200" cap="none" spc="0" normalizeH="0" baseline="0" noProof="0" dirty="0" smtClean="0">
                <a:ln>
                  <a:noFill/>
                </a:ln>
                <a:solidFill>
                  <a:schemeClr val="tx1"/>
                </a:solidFill>
                <a:effectLst/>
                <a:uLnTx/>
                <a:uFillTx/>
              </a:rPr>
              <a:t>Backed up the</a:t>
            </a:r>
            <a:r>
              <a:rPr kumimoji="0" lang="en-US" sz="2000" b="0" i="0" u="none" strike="noStrike" kern="1200" cap="none" spc="0" normalizeH="0" noProof="0" dirty="0" smtClean="0">
                <a:ln>
                  <a:noFill/>
                </a:ln>
                <a:solidFill>
                  <a:schemeClr val="tx1"/>
                </a:solidFill>
                <a:effectLst/>
                <a:uLnTx/>
                <a:uFillTx/>
              </a:rPr>
              <a:t> storage pool</a:t>
            </a:r>
            <a:endParaRPr kumimoji="0" lang="en-US" sz="2000" b="0" i="0" u="none" strike="noStrike" kern="1200" cap="none" spc="0" normalizeH="0" baseline="0" noProof="0" dirty="0" smtClean="0">
              <a:ln>
                <a:noFill/>
              </a:ln>
              <a:solidFill>
                <a:schemeClr val="tx1"/>
              </a:solidFill>
              <a:effectLst/>
              <a:uLnTx/>
              <a:uFillTx/>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000" b="0" i="0" u="none" strike="noStrike" kern="1200" cap="none" spc="0" normalizeH="0" baseline="0" noProof="0" dirty="0" smtClean="0">
              <a:ln>
                <a:noFill/>
              </a:ln>
              <a:solidFill>
                <a:schemeClr val="tx1"/>
              </a:solidFill>
              <a:effectLst/>
              <a:uLnTx/>
              <a:uFillTx/>
            </a:endParaRPr>
          </a:p>
          <a:p>
            <a:pPr marL="342900" lvl="0" indent="-342900">
              <a:spcBef>
                <a:spcPct val="20000"/>
              </a:spcBef>
              <a:buFont typeface="Arial" pitchFamily="34" charset="0"/>
              <a:buChar char="•"/>
              <a:defRPr/>
            </a:pPr>
            <a:r>
              <a:rPr lang="en-US" sz="2000" dirty="0" smtClean="0"/>
              <a:t>/dev/</a:t>
            </a:r>
            <a:r>
              <a:rPr lang="en-US" sz="2000" dirty="0" err="1" smtClean="0"/>
              <a:t>zfs</a:t>
            </a:r>
            <a:endParaRPr lang="en-US" sz="2000" dirty="0"/>
          </a:p>
          <a:p>
            <a:pPr marL="742950" lvl="1" indent="-285750">
              <a:spcBef>
                <a:spcPct val="20000"/>
              </a:spcBef>
              <a:buFont typeface="Arial" pitchFamily="34" charset="0"/>
              <a:buChar char="–"/>
              <a:defRPr/>
            </a:pPr>
            <a:r>
              <a:rPr lang="en-US" sz="2000" dirty="0" err="1" smtClean="0"/>
              <a:t>libzfs</a:t>
            </a:r>
            <a:r>
              <a:rPr lang="en-US" sz="2000" dirty="0" smtClean="0"/>
              <a:t> communicates with the kernel module through this device</a:t>
            </a:r>
          </a:p>
        </p:txBody>
      </p:sp>
      <p:sp>
        <p:nvSpPr>
          <p:cNvPr id="3" name="Rectangle 2"/>
          <p:cNvSpPr/>
          <p:nvPr/>
        </p:nvSpPr>
        <p:spPr>
          <a:xfrm>
            <a:off x="609600" y="1371600"/>
            <a:ext cx="4114800" cy="1295400"/>
          </a:xfrm>
          <a:prstGeom prst="rect">
            <a:avLst/>
          </a:prstGeom>
          <a:solidFill>
            <a:schemeClr val="bg1">
              <a:lumMod val="75000"/>
              <a:alpha val="8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9600" y="3505200"/>
            <a:ext cx="4114800" cy="2590800"/>
          </a:xfrm>
          <a:prstGeom prst="rect">
            <a:avLst/>
          </a:prstGeom>
          <a:solidFill>
            <a:schemeClr val="bg1">
              <a:lumMod val="75000"/>
              <a:alpha val="8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073318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ZPL </a:t>
            </a:r>
            <a:r>
              <a:rPr lang="en-US" dirty="0"/>
              <a:t>(ZFS </a:t>
            </a:r>
            <a:r>
              <a:rPr lang="en-US" dirty="0" smtClean="0"/>
              <a:t>POSIX </a:t>
            </a:r>
            <a:r>
              <a:rPr lang="en-US" dirty="0"/>
              <a:t>Layer</a:t>
            </a:r>
            <a:r>
              <a:rPr lang="en-US" dirty="0" smtClean="0"/>
              <a: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Provides POSIX </a:t>
            </a:r>
            <a:r>
              <a:rPr lang="en-US" dirty="0" err="1" smtClean="0"/>
              <a:t>filesystem</a:t>
            </a:r>
            <a:r>
              <a:rPr lang="en-US" dirty="0" smtClean="0"/>
              <a:t> API to applications</a:t>
            </a:r>
          </a:p>
          <a:p>
            <a:pPr lvl="1"/>
            <a:r>
              <a:rPr lang="en-US" dirty="0" smtClean="0"/>
              <a:t>e.g., open, read, write, </a:t>
            </a:r>
            <a:r>
              <a:rPr lang="en-US" dirty="0" err="1" smtClean="0"/>
              <a:t>fsync</a:t>
            </a:r>
            <a:endParaRPr lang="en-US" dirty="0" smtClean="0"/>
          </a:p>
          <a:p>
            <a:r>
              <a:rPr lang="en-US" dirty="0" smtClean="0"/>
              <a:t>Maps system calls to object-based transaction</a:t>
            </a:r>
          </a:p>
          <a:p>
            <a:pPr lvl="1"/>
            <a:r>
              <a:rPr lang="en-US" dirty="0" smtClean="0"/>
              <a:t>e.g., write(file, offset, length)</a:t>
            </a:r>
          </a:p>
          <a:p>
            <a:pPr lvl="2"/>
            <a:r>
              <a:rPr lang="en-US" dirty="0"/>
              <a:t>file =&gt; object set </a:t>
            </a:r>
            <a:r>
              <a:rPr lang="en-US" dirty="0" smtClean="0"/>
              <a:t>5, </a:t>
            </a:r>
            <a:r>
              <a:rPr lang="en-US" dirty="0"/>
              <a:t>object </a:t>
            </a:r>
            <a:r>
              <a:rPr lang="en-US" dirty="0" smtClean="0"/>
              <a:t>11</a:t>
            </a:r>
            <a:endParaRPr lang="en-US" dirty="0"/>
          </a:p>
          <a:p>
            <a:pPr lvl="2"/>
            <a:r>
              <a:rPr lang="en-US" dirty="0"/>
              <a:t>offset =&gt; </a:t>
            </a:r>
            <a:r>
              <a:rPr lang="en-US" dirty="0" smtClean="0"/>
              <a:t>block 2, offset 1024</a:t>
            </a:r>
          </a:p>
          <a:p>
            <a:pPr lvl="2"/>
            <a:r>
              <a:rPr lang="en-US" dirty="0" smtClean="0"/>
              <a:t>length =&gt; 4096</a:t>
            </a:r>
            <a:endParaRPr lang="en-US" dirty="0"/>
          </a:p>
          <a:p>
            <a:pPr lvl="1"/>
            <a:r>
              <a:rPr lang="en-US" dirty="0" smtClean="0"/>
              <a:t>Procedure</a:t>
            </a:r>
          </a:p>
          <a:p>
            <a:pPr lvl="2"/>
            <a:r>
              <a:rPr lang="en-US" dirty="0" smtClean="0"/>
              <a:t>Transaction starts</a:t>
            </a:r>
          </a:p>
          <a:p>
            <a:pPr lvl="2"/>
            <a:r>
              <a:rPr lang="en-US" dirty="0" smtClean="0"/>
              <a:t>Write 4096B of data to block 2 of object 11 in object set 5</a:t>
            </a:r>
          </a:p>
          <a:p>
            <a:pPr lvl="2"/>
            <a:r>
              <a:rPr lang="en-US" dirty="0" smtClean="0"/>
              <a:t>Transaction ends</a:t>
            </a:r>
          </a:p>
          <a:p>
            <a:pPr lvl="1"/>
            <a:endParaRPr lang="en-US" dirty="0" smtClean="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23</a:t>
            </a:fld>
            <a:endParaRPr lang="en-US"/>
          </a:p>
        </p:txBody>
      </p:sp>
    </p:spTree>
    <p:extLst>
      <p:ext uri="{BB962C8B-B14F-4D97-AF65-F5344CB8AC3E}">
        <p14:creationId xmlns:p14="http://schemas.microsoft.com/office/powerpoint/2010/main" val="35911808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r>
              <a:rPr lang="en-US" dirty="0" smtClean="0"/>
              <a:t>Transactional </a:t>
            </a:r>
            <a:r>
              <a:rPr lang="en-US" dirty="0"/>
              <a:t>Object </a:t>
            </a:r>
            <a:r>
              <a:rPr lang="en-US" dirty="0" smtClean="0"/>
              <a:t>Layer</a:t>
            </a:r>
            <a:endParaRPr lang="en-US" dirty="0"/>
          </a:p>
        </p:txBody>
      </p:sp>
      <p:pic>
        <p:nvPicPr>
          <p:cNvPr id="1026" name="Picture 2"/>
          <p:cNvPicPr>
            <a:picLocks noGrp="1" noChangeAspect="1" noChangeArrowheads="1"/>
          </p:cNvPicPr>
          <p:nvPr>
            <p:ph idx="1"/>
          </p:nvPr>
        </p:nvPicPr>
        <p:blipFill>
          <a:blip r:embed="rId3" cstate="print"/>
          <a:srcRect/>
          <a:stretch>
            <a:fillRect/>
          </a:stretch>
        </p:blipFill>
        <p:spPr bwMode="auto">
          <a:xfrm>
            <a:off x="609600" y="1524000"/>
            <a:ext cx="4589597" cy="4525963"/>
          </a:xfrm>
          <a:prstGeom prst="rect">
            <a:avLst/>
          </a:prstGeom>
          <a:noFill/>
          <a:ln w="9525">
            <a:noFill/>
            <a:miter lim="800000"/>
            <a:headEnd/>
            <a:tailEnd/>
          </a:ln>
          <a:effectLst/>
        </p:spPr>
      </p:pic>
      <p:sp>
        <p:nvSpPr>
          <p:cNvPr id="6" name="Content Placeholder 2"/>
          <p:cNvSpPr txBox="1">
            <a:spLocks/>
          </p:cNvSpPr>
          <p:nvPr/>
        </p:nvSpPr>
        <p:spPr>
          <a:xfrm>
            <a:off x="4876800" y="1371600"/>
            <a:ext cx="4038600" cy="4821626"/>
          </a:xfrm>
          <a:prstGeom prst="rect">
            <a:avLst/>
          </a:prstGeom>
        </p:spPr>
        <p:txBody>
          <a:bodyPr vert="horz" lIns="91440" tIns="45720" rIns="91440" bIns="45720" rtlCol="0">
            <a:noAutofit/>
          </a:bodyPr>
          <a:lstStyle/>
          <a:p>
            <a:pPr marL="342900" lvl="0" indent="-342900">
              <a:spcBef>
                <a:spcPct val="20000"/>
              </a:spcBef>
              <a:buFont typeface="Arial" pitchFamily="34" charset="0"/>
              <a:buChar char="•"/>
            </a:pPr>
            <a:r>
              <a:rPr lang="en-US" sz="2000" dirty="0" smtClean="0"/>
              <a:t>ZIL </a:t>
            </a:r>
            <a:r>
              <a:rPr lang="en-US" sz="2000" dirty="0"/>
              <a:t>(ZFS Intent Log)</a:t>
            </a:r>
            <a:endParaRPr kumimoji="0" lang="en-US" sz="2000" b="0" i="0" u="none" strike="noStrike" kern="1200" cap="none" spc="0" normalizeH="0" baseline="0" noProof="0" dirty="0" smtClean="0">
              <a:ln>
                <a:noFill/>
              </a:ln>
              <a:solidFill>
                <a:schemeClr val="tx1"/>
              </a:solidFill>
              <a:effectLst/>
              <a:uLnTx/>
              <a:uFillTx/>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16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r>
              <a:rPr lang="en-US" sz="2000" dirty="0"/>
              <a:t>ZAP (ZFS Attribute Processor)</a:t>
            </a:r>
            <a:endParaRPr kumimoji="0" lang="en-US" sz="2000" b="0" i="0" u="none" strike="noStrike" kern="1200" cap="none" spc="0" normalizeH="0" baseline="0" noProof="0" dirty="0" smtClean="0">
              <a:ln>
                <a:noFill/>
              </a:ln>
              <a:solidFill>
                <a:schemeClr val="tx1"/>
              </a:solidFill>
              <a:effectLst/>
              <a:uLnTx/>
              <a:uFillTx/>
            </a:endParaRPr>
          </a:p>
          <a:p>
            <a:pPr marL="742950" lvl="1" indent="-285750">
              <a:spcBef>
                <a:spcPct val="20000"/>
              </a:spcBef>
              <a:buFont typeface="Arial" pitchFamily="34" charset="0"/>
              <a:buChar char="–"/>
            </a:pPr>
            <a:r>
              <a:rPr lang="en-US" sz="1600" dirty="0" smtClean="0"/>
              <a:t>Manages {name, value} pairs</a:t>
            </a:r>
          </a:p>
          <a:p>
            <a:pPr marL="742950" lvl="1" indent="-285750">
              <a:spcBef>
                <a:spcPct val="20000"/>
              </a:spcBef>
              <a:buFont typeface="Arial" pitchFamily="34" charset="0"/>
              <a:buChar char="–"/>
            </a:pPr>
            <a:r>
              <a:rPr lang="en-US" sz="1600" dirty="0" smtClean="0"/>
              <a:t>e.g., directories</a:t>
            </a:r>
          </a:p>
          <a:p>
            <a:pPr marL="742950" lvl="1" indent="-285750">
              <a:spcBef>
                <a:spcPct val="20000"/>
              </a:spcBef>
            </a:pPr>
            <a:endParaRPr kumimoji="0" lang="en-US" sz="1600" b="0" i="0" u="none" strike="noStrike" kern="1200" cap="none" spc="0" normalizeH="0" baseline="0" noProof="0" dirty="0" smtClean="0">
              <a:ln>
                <a:noFill/>
              </a:ln>
              <a:solidFill>
                <a:schemeClr val="tx1"/>
              </a:solidFill>
              <a:effectLst/>
              <a:uLnTx/>
              <a:uFillTx/>
            </a:endParaRPr>
          </a:p>
          <a:p>
            <a:pPr marL="342900" lvl="0" indent="-342900">
              <a:spcBef>
                <a:spcPct val="20000"/>
              </a:spcBef>
              <a:buFont typeface="Arial" pitchFamily="34" charset="0"/>
              <a:buChar char="•"/>
              <a:defRPr/>
            </a:pPr>
            <a:r>
              <a:rPr lang="en-US" sz="2000" dirty="0" smtClean="0"/>
              <a:t>DMU </a:t>
            </a:r>
            <a:r>
              <a:rPr lang="en-US" sz="2000" dirty="0"/>
              <a:t>(Data Management Unit)</a:t>
            </a:r>
            <a:endParaRPr lang="en-US" sz="2000" dirty="0" smtClean="0"/>
          </a:p>
          <a:p>
            <a:pPr marL="742950" lvl="1" indent="-285750">
              <a:spcBef>
                <a:spcPct val="20000"/>
              </a:spcBef>
              <a:buFont typeface="Arial" pitchFamily="34" charset="0"/>
              <a:buChar char="–"/>
              <a:defRPr/>
            </a:pPr>
            <a:r>
              <a:rPr lang="en-US" sz="1600" dirty="0" smtClean="0"/>
              <a:t>Foundation of ZFS</a:t>
            </a:r>
          </a:p>
          <a:p>
            <a:pPr marL="742950" lvl="1" indent="-285750">
              <a:spcBef>
                <a:spcPct val="20000"/>
              </a:spcBef>
              <a:buFont typeface="Arial" pitchFamily="34" charset="0"/>
              <a:buChar char="–"/>
              <a:defRPr/>
            </a:pPr>
            <a:r>
              <a:rPr lang="en-US" sz="1600" dirty="0"/>
              <a:t>P</a:t>
            </a:r>
            <a:r>
              <a:rPr lang="en-US" sz="1600" dirty="0" smtClean="0"/>
              <a:t>rovides a </a:t>
            </a:r>
            <a:r>
              <a:rPr lang="en-US" sz="1600" dirty="0"/>
              <a:t>transactional object </a:t>
            </a:r>
            <a:r>
              <a:rPr lang="en-US" sz="1600" dirty="0" smtClean="0"/>
              <a:t>model</a:t>
            </a:r>
          </a:p>
          <a:p>
            <a:pPr marL="742950" lvl="1" indent="-285750">
              <a:spcBef>
                <a:spcPct val="20000"/>
              </a:spcBef>
              <a:buFont typeface="Arial" pitchFamily="34" charset="0"/>
              <a:buChar char="–"/>
              <a:defRPr/>
            </a:pPr>
            <a:endParaRPr lang="en-US" sz="1600" dirty="0" smtClean="0"/>
          </a:p>
          <a:p>
            <a:pPr marL="342900" lvl="0" indent="-342900">
              <a:spcBef>
                <a:spcPct val="20000"/>
              </a:spcBef>
              <a:buFont typeface="Arial" pitchFamily="34" charset="0"/>
              <a:buChar char="•"/>
              <a:defRPr/>
            </a:pPr>
            <a:r>
              <a:rPr lang="en-US" sz="2000" dirty="0"/>
              <a:t>DSL (Dataset and Snapshot Layer)</a:t>
            </a:r>
          </a:p>
          <a:p>
            <a:pPr marL="742950" lvl="1" indent="-285750">
              <a:spcBef>
                <a:spcPct val="20000"/>
              </a:spcBef>
              <a:buFont typeface="Arial" pitchFamily="34" charset="0"/>
              <a:buChar char="–"/>
              <a:defRPr/>
            </a:pPr>
            <a:r>
              <a:rPr lang="en-US" sz="1600" dirty="0" smtClean="0"/>
              <a:t>Manages file system instances and their snapshots and clones</a:t>
            </a:r>
          </a:p>
          <a:p>
            <a:pPr marL="742950" lvl="1" indent="-285750">
              <a:spcBef>
                <a:spcPct val="20000"/>
              </a:spcBef>
              <a:buFont typeface="Arial" pitchFamily="34" charset="0"/>
              <a:buChar char="–"/>
              <a:defRPr/>
            </a:pPr>
            <a:endParaRPr lang="en-US" sz="1600" dirty="0"/>
          </a:p>
          <a:p>
            <a:pPr marL="342900" lvl="0" indent="-342900">
              <a:spcBef>
                <a:spcPct val="20000"/>
              </a:spcBef>
              <a:buFont typeface="Arial" pitchFamily="34" charset="0"/>
              <a:buChar char="•"/>
              <a:defRPr/>
            </a:pPr>
            <a:r>
              <a:rPr lang="en-US" sz="2000" dirty="0" smtClean="0"/>
              <a:t>Traversal</a:t>
            </a:r>
          </a:p>
          <a:p>
            <a:pPr marL="742950" lvl="1" indent="-285750">
              <a:spcBef>
                <a:spcPct val="20000"/>
              </a:spcBef>
              <a:buFont typeface="Arial" pitchFamily="34" charset="0"/>
              <a:buChar char="–"/>
              <a:defRPr/>
            </a:pPr>
            <a:r>
              <a:rPr lang="en-US" sz="1600" dirty="0" smtClean="0"/>
              <a:t>Walks </a:t>
            </a:r>
            <a:r>
              <a:rPr lang="en-US" sz="1600" dirty="0"/>
              <a:t>all </a:t>
            </a:r>
            <a:r>
              <a:rPr lang="en-US" sz="1600" dirty="0" smtClean="0"/>
              <a:t>metadata and data </a:t>
            </a:r>
          </a:p>
          <a:p>
            <a:pPr marL="742950" lvl="1" indent="-285750">
              <a:spcBef>
                <a:spcPct val="20000"/>
              </a:spcBef>
              <a:buFont typeface="Arial" pitchFamily="34" charset="0"/>
              <a:buChar char="–"/>
              <a:defRPr/>
            </a:pPr>
            <a:r>
              <a:rPr lang="en-US" sz="1600" dirty="0" smtClean="0"/>
              <a:t>Usually for scrubbing</a:t>
            </a:r>
          </a:p>
        </p:txBody>
      </p:sp>
      <p:sp>
        <p:nvSpPr>
          <p:cNvPr id="5" name="Rectangle 4"/>
          <p:cNvSpPr/>
          <p:nvPr/>
        </p:nvSpPr>
        <p:spPr>
          <a:xfrm>
            <a:off x="609600" y="1371600"/>
            <a:ext cx="4114800" cy="2133600"/>
          </a:xfrm>
          <a:prstGeom prst="rect">
            <a:avLst/>
          </a:prstGeom>
          <a:solidFill>
            <a:schemeClr val="bg1">
              <a:lumMod val="75000"/>
              <a:alpha val="8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609600" y="4572000"/>
            <a:ext cx="4114800" cy="1524000"/>
          </a:xfrm>
          <a:prstGeom prst="rect">
            <a:avLst/>
          </a:prstGeom>
          <a:solidFill>
            <a:schemeClr val="bg1">
              <a:lumMod val="75000"/>
              <a:alpha val="8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2358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DMU (Data Management Unit)</a:t>
            </a:r>
            <a:endParaRPr lang="en-US" dirty="0"/>
          </a:p>
        </p:txBody>
      </p:sp>
      <p:sp>
        <p:nvSpPr>
          <p:cNvPr id="3" name="Content Placeholder 2"/>
          <p:cNvSpPr>
            <a:spLocks noGrp="1"/>
          </p:cNvSpPr>
          <p:nvPr>
            <p:ph idx="1"/>
          </p:nvPr>
        </p:nvSpPr>
        <p:spPr/>
        <p:txBody>
          <a:bodyPr>
            <a:normAutofit fontScale="92500"/>
          </a:bodyPr>
          <a:lstStyle/>
          <a:p>
            <a:r>
              <a:rPr lang="en-US" dirty="0" smtClean="0"/>
              <a:t>Transaction based object model</a:t>
            </a:r>
          </a:p>
          <a:p>
            <a:pPr lvl="1"/>
            <a:r>
              <a:rPr lang="en-US" dirty="0" smtClean="0"/>
              <a:t>Each high-level operation is a </a:t>
            </a:r>
            <a:r>
              <a:rPr lang="en-US" dirty="0" smtClean="0">
                <a:solidFill>
                  <a:srgbClr val="FF0000"/>
                </a:solidFill>
              </a:rPr>
              <a:t>transaction</a:t>
            </a:r>
            <a:r>
              <a:rPr lang="en-US" dirty="0" smtClean="0"/>
              <a:t> (TX)</a:t>
            </a:r>
          </a:p>
          <a:p>
            <a:pPr lvl="1"/>
            <a:r>
              <a:rPr lang="en-US" dirty="0" smtClean="0"/>
              <a:t>Each transaction is added to a </a:t>
            </a:r>
            <a:r>
              <a:rPr lang="en-US" dirty="0" smtClean="0">
                <a:solidFill>
                  <a:srgbClr val="FF0000"/>
                </a:solidFill>
              </a:rPr>
              <a:t>transaction group </a:t>
            </a:r>
            <a:r>
              <a:rPr lang="en-US" dirty="0" smtClean="0"/>
              <a:t>(TXG)</a:t>
            </a:r>
          </a:p>
          <a:p>
            <a:pPr lvl="1"/>
            <a:r>
              <a:rPr lang="en-US" dirty="0" smtClean="0"/>
              <a:t>A TXG is periodically committed to disk</a:t>
            </a:r>
          </a:p>
          <a:p>
            <a:pPr lvl="2"/>
            <a:r>
              <a:rPr lang="en-US" dirty="0"/>
              <a:t>E</a:t>
            </a:r>
            <a:r>
              <a:rPr lang="en-US" dirty="0" smtClean="0"/>
              <a:t>ither succeeds or fails as a whole</a:t>
            </a:r>
          </a:p>
          <a:p>
            <a:r>
              <a:rPr lang="en-US" dirty="0" smtClean="0"/>
              <a:t>Ensures consistent disk image</a:t>
            </a:r>
          </a:p>
          <a:p>
            <a:pPr lvl="1"/>
            <a:r>
              <a:rPr lang="en-US" dirty="0" smtClean="0"/>
              <a:t>Transaction: transforms current consistent state to a new consistent state</a:t>
            </a:r>
          </a:p>
          <a:p>
            <a:pPr lvl="1"/>
            <a:r>
              <a:rPr lang="en-US" dirty="0" smtClean="0"/>
              <a:t>COW: never overwrite current state; easy rollback</a:t>
            </a:r>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25</a:t>
            </a:fld>
            <a:endParaRPr lang="en-US"/>
          </a:p>
        </p:txBody>
      </p:sp>
    </p:spTree>
    <p:extLst>
      <p:ext uri="{BB962C8B-B14F-4D97-AF65-F5344CB8AC3E}">
        <p14:creationId xmlns:p14="http://schemas.microsoft.com/office/powerpoint/2010/main" val="101336334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ZIL (ZFS Intent Log)</a:t>
            </a:r>
            <a:endParaRPr lang="en-US" dirty="0"/>
          </a:p>
        </p:txBody>
      </p:sp>
      <p:sp>
        <p:nvSpPr>
          <p:cNvPr id="3" name="Content Placeholder 2"/>
          <p:cNvSpPr>
            <a:spLocks noGrp="1"/>
          </p:cNvSpPr>
          <p:nvPr>
            <p:ph idx="1"/>
          </p:nvPr>
        </p:nvSpPr>
        <p:spPr/>
        <p:txBody>
          <a:bodyPr>
            <a:normAutofit/>
          </a:bodyPr>
          <a:lstStyle/>
          <a:p>
            <a:r>
              <a:rPr lang="en-US" dirty="0" smtClean="0">
                <a:solidFill>
                  <a:srgbClr val="FF0000"/>
                </a:solidFill>
              </a:rPr>
              <a:t>NOT for consistency</a:t>
            </a:r>
          </a:p>
          <a:p>
            <a:pPr lvl="1"/>
            <a:r>
              <a:rPr lang="en-US" dirty="0" smtClean="0"/>
              <a:t>COW transaction model guarantees consistency</a:t>
            </a:r>
          </a:p>
          <a:p>
            <a:pPr lvl="1"/>
            <a:endParaRPr lang="en-US" dirty="0" smtClean="0"/>
          </a:p>
          <a:p>
            <a:r>
              <a:rPr lang="en-US" dirty="0"/>
              <a:t>For </a:t>
            </a:r>
            <a:r>
              <a:rPr lang="en-US" dirty="0" smtClean="0"/>
              <a:t>performance of synchronous writes</a:t>
            </a:r>
          </a:p>
          <a:p>
            <a:pPr lvl="1"/>
            <a:r>
              <a:rPr lang="en-US" dirty="0" smtClean="0"/>
              <a:t>Waiting seconds for TXG commit is not acceptable</a:t>
            </a:r>
          </a:p>
          <a:p>
            <a:pPr lvl="1"/>
            <a:r>
              <a:rPr lang="en-US" dirty="0" smtClean="0"/>
              <a:t>Just flush changes to the log and return</a:t>
            </a:r>
          </a:p>
          <a:p>
            <a:pPr lvl="1"/>
            <a:r>
              <a:rPr lang="en-US" dirty="0" smtClean="0"/>
              <a:t>Replay the log upon a crash or power failure</a:t>
            </a:r>
          </a:p>
          <a:p>
            <a:pPr lvl="1"/>
            <a:endParaRPr lang="en-US" dirty="0" smtClean="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26</a:t>
            </a:fld>
            <a:endParaRPr lang="en-US"/>
          </a:p>
        </p:txBody>
      </p:sp>
    </p:spTree>
    <p:extLst>
      <p:ext uri="{BB962C8B-B14F-4D97-AF65-F5344CB8AC3E}">
        <p14:creationId xmlns:p14="http://schemas.microsoft.com/office/powerpoint/2010/main" val="22386823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342900" lvl="0" indent="-342900">
              <a:spcBef>
                <a:spcPct val="20000"/>
              </a:spcBef>
              <a:defRPr/>
            </a:pPr>
            <a:r>
              <a:rPr lang="en-US" dirty="0"/>
              <a:t>Pooled Storage Layer</a:t>
            </a:r>
          </a:p>
        </p:txBody>
      </p:sp>
      <p:pic>
        <p:nvPicPr>
          <p:cNvPr id="1026" name="Picture 2"/>
          <p:cNvPicPr>
            <a:picLocks noGrp="1" noChangeAspect="1" noChangeArrowheads="1"/>
          </p:cNvPicPr>
          <p:nvPr>
            <p:ph idx="1"/>
          </p:nvPr>
        </p:nvPicPr>
        <p:blipFill>
          <a:blip r:embed="rId3" cstate="print"/>
          <a:srcRect/>
          <a:stretch>
            <a:fillRect/>
          </a:stretch>
        </p:blipFill>
        <p:spPr bwMode="auto">
          <a:xfrm>
            <a:off x="609600" y="1524000"/>
            <a:ext cx="4589597" cy="4525963"/>
          </a:xfrm>
          <a:prstGeom prst="rect">
            <a:avLst/>
          </a:prstGeom>
          <a:noFill/>
          <a:ln w="9525">
            <a:noFill/>
            <a:miter lim="800000"/>
            <a:headEnd/>
            <a:tailEnd/>
          </a:ln>
          <a:effectLst/>
        </p:spPr>
      </p:pic>
      <p:sp>
        <p:nvSpPr>
          <p:cNvPr id="6" name="Content Placeholder 2"/>
          <p:cNvSpPr txBox="1">
            <a:spLocks/>
          </p:cNvSpPr>
          <p:nvPr/>
        </p:nvSpPr>
        <p:spPr>
          <a:xfrm>
            <a:off x="4876800" y="1621226"/>
            <a:ext cx="4038600" cy="4572000"/>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tabLst/>
              <a:defRPr/>
            </a:pPr>
            <a:endParaRPr kumimoji="0" lang="en-US" sz="3200" b="1"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r>
              <a:rPr lang="en-US" sz="3200" dirty="0" smtClean="0"/>
              <a:t>ARC (Adaptive Replacement Cache)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ZFS’s private page cache</a:t>
            </a:r>
          </a:p>
          <a:p>
            <a:pPr marL="742950" marR="0" lvl="1" indent="-28575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pPr>
            <a:r>
              <a:rPr lang="en-US" sz="3200" dirty="0" smtClean="0"/>
              <a:t>ZIO (ZFS I/O Pipeline)</a:t>
            </a:r>
            <a:endParaRPr kumimoji="0" lang="en-US" sz="3200" b="0" i="0" u="none" strike="noStrike" kern="1200" cap="none" spc="0" normalizeH="0" baseline="0" noProof="0" dirty="0" smtClean="0">
              <a:ln>
                <a:noFill/>
              </a:ln>
              <a:solidFill>
                <a:schemeClr val="tx1"/>
              </a:solidFill>
              <a:effectLst/>
              <a:uLnTx/>
              <a:uFillTx/>
              <a:latin typeface="+mn-lt"/>
              <a:ea typeface="+mn-ea"/>
              <a:cs typeface="+mn-cs"/>
            </a:endParaRPr>
          </a:p>
          <a:p>
            <a:pPr marL="742950" lvl="1" indent="-285750">
              <a:spcBef>
                <a:spcPct val="20000"/>
              </a:spcBef>
              <a:buFont typeface="Arial" pitchFamily="34" charset="0"/>
              <a:buChar char="–"/>
            </a:pPr>
            <a:r>
              <a:rPr lang="en-US" sz="2800" dirty="0" smtClean="0"/>
              <a:t>I/O Path between page cache and disks</a:t>
            </a:r>
          </a:p>
          <a:p>
            <a:pPr marL="742950" lvl="1" indent="-285750">
              <a:spcBef>
                <a:spcPct val="20000"/>
              </a:spcBef>
              <a:buFont typeface="Arial" pitchFamily="34" charset="0"/>
              <a:buChar char="–"/>
            </a:pPr>
            <a:r>
              <a:rPr lang="en-US" sz="2800" dirty="0" smtClean="0"/>
              <a:t>Where </a:t>
            </a:r>
            <a:r>
              <a:rPr lang="en-US" sz="2800" dirty="0" err="1" smtClean="0"/>
              <a:t>checksumming</a:t>
            </a:r>
            <a:r>
              <a:rPr lang="en-US" sz="2800" dirty="0" smtClean="0"/>
              <a:t> occurs</a:t>
            </a:r>
          </a:p>
          <a:p>
            <a:pPr marL="742950" lvl="1" indent="-285750">
              <a:spcBef>
                <a:spcPct val="20000"/>
              </a:spcBef>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42900" lvl="0" indent="-342900">
              <a:spcBef>
                <a:spcPct val="20000"/>
              </a:spcBef>
              <a:buFont typeface="Arial" pitchFamily="34" charset="0"/>
              <a:buChar char="•"/>
              <a:defRPr/>
            </a:pPr>
            <a:r>
              <a:rPr lang="en-US" sz="3200" dirty="0"/>
              <a:t>VDEV (Virtual Devices)</a:t>
            </a:r>
            <a:endParaRPr lang="en-US" sz="3200" dirty="0" smtClean="0"/>
          </a:p>
          <a:p>
            <a:pPr marL="742950" lvl="1" indent="-285750">
              <a:spcBef>
                <a:spcPct val="20000"/>
              </a:spcBef>
              <a:defRPr/>
            </a:pPr>
            <a:endParaRPr lang="en-US" sz="2800" dirty="0" smtClean="0"/>
          </a:p>
          <a:p>
            <a:pPr marL="342900" lvl="0" indent="-342900">
              <a:spcBef>
                <a:spcPct val="20000"/>
              </a:spcBef>
              <a:buFont typeface="Arial" pitchFamily="34" charset="0"/>
              <a:buChar char="•"/>
              <a:defRPr/>
            </a:pPr>
            <a:r>
              <a:rPr lang="en-US" sz="3200" dirty="0" smtClean="0"/>
              <a:t>Configuration</a:t>
            </a:r>
            <a:endParaRPr lang="en-US" sz="3200" dirty="0"/>
          </a:p>
          <a:p>
            <a:pPr marL="742950" lvl="1" indent="-285750">
              <a:spcBef>
                <a:spcPct val="20000"/>
              </a:spcBef>
              <a:buFont typeface="Arial" pitchFamily="34" charset="0"/>
              <a:buChar char="–"/>
              <a:defRPr/>
            </a:pPr>
            <a:r>
              <a:rPr lang="en-US" sz="2800" dirty="0" smtClean="0"/>
              <a:t>Manages </a:t>
            </a:r>
            <a:r>
              <a:rPr lang="en-US" sz="2800" dirty="0" err="1" smtClean="0"/>
              <a:t>vdevs</a:t>
            </a:r>
            <a:endParaRPr lang="en-US" sz="2800" dirty="0" smtClean="0"/>
          </a:p>
          <a:p>
            <a:pPr marL="742950" lvl="1" indent="-285750">
              <a:spcBef>
                <a:spcPct val="20000"/>
              </a:spcBef>
              <a:buFont typeface="Arial" pitchFamily="34" charset="0"/>
              <a:buChar char="–"/>
              <a:defRPr/>
            </a:pPr>
            <a:endParaRPr lang="en-US" sz="2800" dirty="0" smtClean="0"/>
          </a:p>
          <a:p>
            <a:pPr marL="342900" lvl="0" indent="-342900">
              <a:spcBef>
                <a:spcPct val="20000"/>
              </a:spcBef>
              <a:buFont typeface="Arial" pitchFamily="34" charset="0"/>
              <a:buChar char="•"/>
              <a:defRPr/>
            </a:pPr>
            <a:r>
              <a:rPr lang="en-US" sz="3200" dirty="0"/>
              <a:t>LDI (Layered Driver Interface) </a:t>
            </a:r>
            <a:endParaRPr lang="en-US" sz="3200" dirty="0" smtClean="0"/>
          </a:p>
          <a:p>
            <a:pPr marL="742950" lvl="1" indent="-285750">
              <a:spcBef>
                <a:spcPct val="20000"/>
              </a:spcBef>
              <a:buFont typeface="Arial" pitchFamily="34" charset="0"/>
              <a:buChar char="–"/>
              <a:defRPr/>
            </a:pPr>
            <a:r>
              <a:rPr lang="en-US" sz="2800" dirty="0"/>
              <a:t>P</a:t>
            </a:r>
            <a:r>
              <a:rPr lang="en-US" sz="2800" dirty="0" smtClean="0"/>
              <a:t>erforms physical disk I/O</a:t>
            </a:r>
            <a:endParaRPr lang="en-US" sz="2800" dirty="0"/>
          </a:p>
          <a:p>
            <a:pPr marL="742950" lvl="1" indent="-285750">
              <a:spcBef>
                <a:spcPct val="20000"/>
              </a:spcBef>
              <a:buFont typeface="Arial" pitchFamily="34" charset="0"/>
              <a:buChar char="–"/>
              <a:defRPr/>
            </a:pPr>
            <a:endParaRPr lang="en-US" sz="2800" dirty="0"/>
          </a:p>
        </p:txBody>
      </p:sp>
      <p:sp>
        <p:nvSpPr>
          <p:cNvPr id="5" name="Rectangle 4"/>
          <p:cNvSpPr/>
          <p:nvPr/>
        </p:nvSpPr>
        <p:spPr>
          <a:xfrm>
            <a:off x="609600" y="1371600"/>
            <a:ext cx="4114800" cy="3200400"/>
          </a:xfrm>
          <a:prstGeom prst="rect">
            <a:avLst/>
          </a:prstGeom>
          <a:solidFill>
            <a:schemeClr val="bg1">
              <a:lumMod val="75000"/>
              <a:alpha val="88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293247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ZIO </a:t>
            </a:r>
            <a:r>
              <a:rPr lang="en-US" dirty="0" smtClean="0"/>
              <a:t>(ZFS </a:t>
            </a:r>
            <a:r>
              <a:rPr lang="en-US" dirty="0"/>
              <a:t>I/O </a:t>
            </a:r>
            <a:r>
              <a:rPr lang="en-US" dirty="0" smtClean="0"/>
              <a:t>Pipeline)</a:t>
            </a:r>
            <a:endParaRPr lang="en-US" dirty="0"/>
          </a:p>
        </p:txBody>
      </p:sp>
      <p:sp>
        <p:nvSpPr>
          <p:cNvPr id="3" name="Content Placeholder 2"/>
          <p:cNvSpPr>
            <a:spLocks noGrp="1"/>
          </p:cNvSpPr>
          <p:nvPr>
            <p:ph idx="1"/>
          </p:nvPr>
        </p:nvSpPr>
        <p:spPr/>
        <p:txBody>
          <a:bodyPr>
            <a:normAutofit/>
          </a:bodyPr>
          <a:lstStyle/>
          <a:p>
            <a:r>
              <a:rPr lang="en-US" dirty="0" smtClean="0"/>
              <a:t>A pipelined I/O framework</a:t>
            </a:r>
          </a:p>
          <a:p>
            <a:r>
              <a:rPr lang="en-US" dirty="0" smtClean="0"/>
              <a:t>Performs </a:t>
            </a:r>
            <a:r>
              <a:rPr lang="en-US" dirty="0" err="1" smtClean="0"/>
              <a:t>checksumming</a:t>
            </a:r>
            <a:endParaRPr lang="en-US" dirty="0" smtClean="0"/>
          </a:p>
          <a:p>
            <a:pPr lvl="1"/>
            <a:r>
              <a:rPr lang="en-US" dirty="0" smtClean="0"/>
              <a:t>Whenever a block is read from disk</a:t>
            </a:r>
          </a:p>
          <a:p>
            <a:pPr lvl="2"/>
            <a:r>
              <a:rPr lang="en-US" dirty="0" smtClean="0"/>
              <a:t>Issue read I/O</a:t>
            </a:r>
          </a:p>
          <a:p>
            <a:pPr lvl="2"/>
            <a:r>
              <a:rPr lang="en-US" dirty="0" smtClean="0"/>
              <a:t>Verify checksum</a:t>
            </a:r>
          </a:p>
          <a:p>
            <a:pPr lvl="1"/>
            <a:r>
              <a:rPr lang="en-US" dirty="0" smtClean="0"/>
              <a:t>Whenever a block is written to disk</a:t>
            </a:r>
          </a:p>
          <a:p>
            <a:pPr lvl="2"/>
            <a:r>
              <a:rPr lang="en-US" dirty="0"/>
              <a:t>G</a:t>
            </a:r>
            <a:r>
              <a:rPr lang="en-US" dirty="0" smtClean="0"/>
              <a:t>enerate </a:t>
            </a:r>
            <a:r>
              <a:rPr lang="en-US" dirty="0"/>
              <a:t>checksum</a:t>
            </a:r>
          </a:p>
          <a:p>
            <a:pPr lvl="2"/>
            <a:r>
              <a:rPr lang="en-US" dirty="0"/>
              <a:t>A</a:t>
            </a:r>
            <a:r>
              <a:rPr lang="en-US" dirty="0" smtClean="0"/>
              <a:t>llocate new block (COW)</a:t>
            </a:r>
            <a:endParaRPr lang="en-US" dirty="0"/>
          </a:p>
          <a:p>
            <a:pPr lvl="2"/>
            <a:r>
              <a:rPr lang="en-US" dirty="0" smtClean="0"/>
              <a:t>Issue write I/O</a:t>
            </a:r>
          </a:p>
          <a:p>
            <a:endParaRPr lang="en-US" dirty="0" smtClean="0"/>
          </a:p>
          <a:p>
            <a:pPr marL="457200" lvl="1" indent="0">
              <a:buNone/>
            </a:pP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28</a:t>
            </a:fld>
            <a:endParaRPr lang="en-US"/>
          </a:p>
        </p:txBody>
      </p:sp>
    </p:spTree>
    <p:extLst>
      <p:ext uri="{BB962C8B-B14F-4D97-AF65-F5344CB8AC3E}">
        <p14:creationId xmlns:p14="http://schemas.microsoft.com/office/powerpoint/2010/main" val="37671581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solidFill>
                  <a:schemeClr val="bg1">
                    <a:lumMod val="65000"/>
                  </a:schemeClr>
                </a:solidFill>
              </a:rPr>
              <a:t>ZFS On-disk Structure</a:t>
            </a:r>
          </a:p>
          <a:p>
            <a:pPr lvl="1"/>
            <a:r>
              <a:rPr lang="en-US" dirty="0" smtClean="0">
                <a:solidFill>
                  <a:schemeClr val="bg1">
                    <a:lumMod val="65000"/>
                  </a:schemeClr>
                </a:solidFill>
              </a:rPr>
              <a:t>Storage Pool</a:t>
            </a:r>
          </a:p>
          <a:p>
            <a:pPr lvl="1"/>
            <a:r>
              <a:rPr lang="en-US" dirty="0" smtClean="0">
                <a:solidFill>
                  <a:schemeClr val="bg1">
                    <a:lumMod val="65000"/>
                  </a:schemeClr>
                </a:solidFill>
              </a:rPr>
              <a:t>Physical Layout and Logical Organization</a:t>
            </a:r>
          </a:p>
          <a:p>
            <a:pPr lvl="1"/>
            <a:r>
              <a:rPr lang="en-US" dirty="0" smtClean="0">
                <a:solidFill>
                  <a:schemeClr val="bg1">
                    <a:lumMod val="65000"/>
                  </a:schemeClr>
                </a:solidFill>
              </a:rPr>
              <a:t>On-disk Walk</a:t>
            </a:r>
          </a:p>
          <a:p>
            <a:pPr lvl="1"/>
            <a:endParaRPr lang="en-US" dirty="0" smtClean="0"/>
          </a:p>
          <a:p>
            <a:r>
              <a:rPr lang="en-US" dirty="0" smtClean="0">
                <a:solidFill>
                  <a:schemeClr val="bg1">
                    <a:lumMod val="65000"/>
                  </a:schemeClr>
                </a:solidFill>
              </a:rPr>
              <a:t>ZFS Architecture</a:t>
            </a:r>
          </a:p>
          <a:p>
            <a:pPr lvl="1"/>
            <a:r>
              <a:rPr lang="en-US" dirty="0" smtClean="0">
                <a:solidFill>
                  <a:schemeClr val="bg1">
                    <a:lumMod val="65000"/>
                  </a:schemeClr>
                </a:solidFill>
              </a:rPr>
              <a:t>Overview</a:t>
            </a:r>
          </a:p>
          <a:p>
            <a:pPr lvl="1"/>
            <a:r>
              <a:rPr lang="en-US" dirty="0" smtClean="0">
                <a:solidFill>
                  <a:schemeClr val="bg1">
                    <a:lumMod val="65000"/>
                  </a:schemeClr>
                </a:solidFill>
              </a:rPr>
              <a:t>Interface Layer</a:t>
            </a:r>
          </a:p>
          <a:p>
            <a:pPr lvl="1"/>
            <a:r>
              <a:rPr lang="en-US" dirty="0" smtClean="0">
                <a:solidFill>
                  <a:schemeClr val="bg1">
                    <a:lumMod val="65000"/>
                  </a:schemeClr>
                </a:solidFill>
              </a:rPr>
              <a:t>Transactional Object Layer</a:t>
            </a:r>
          </a:p>
          <a:p>
            <a:pPr lvl="1"/>
            <a:r>
              <a:rPr lang="en-US" dirty="0" smtClean="0">
                <a:solidFill>
                  <a:schemeClr val="bg1">
                    <a:lumMod val="65000"/>
                  </a:schemeClr>
                </a:solidFill>
              </a:rPr>
              <a:t>Pooled Storage Layer</a:t>
            </a:r>
          </a:p>
          <a:p>
            <a:pPr lvl="1"/>
            <a:endParaRPr lang="en-US" dirty="0"/>
          </a:p>
          <a:p>
            <a:r>
              <a:rPr lang="en-US" dirty="0" smtClean="0"/>
              <a:t>Summary</a:t>
            </a:r>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29</a:t>
            </a:fld>
            <a:endParaRPr lang="en-US"/>
          </a:p>
        </p:txBody>
      </p:sp>
    </p:spTree>
    <p:extLst>
      <p:ext uri="{BB962C8B-B14F-4D97-AF65-F5344CB8AC3E}">
        <p14:creationId xmlns:p14="http://schemas.microsoft.com/office/powerpoint/2010/main" val="432126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ZFS Storage Pool</a:t>
            </a:r>
            <a:endParaRPr lang="en-US" dirty="0"/>
          </a:p>
        </p:txBody>
      </p:sp>
      <p:sp>
        <p:nvSpPr>
          <p:cNvPr id="3" name="Content Placeholder 2"/>
          <p:cNvSpPr>
            <a:spLocks noGrp="1"/>
          </p:cNvSpPr>
          <p:nvPr>
            <p:ph idx="1"/>
          </p:nvPr>
        </p:nvSpPr>
        <p:spPr/>
        <p:txBody>
          <a:bodyPr>
            <a:normAutofit/>
          </a:bodyPr>
          <a:lstStyle/>
          <a:p>
            <a:r>
              <a:rPr lang="en-US" dirty="0" smtClean="0"/>
              <a:t>Manages physical devices like virtual memory</a:t>
            </a:r>
          </a:p>
          <a:p>
            <a:pPr lvl="1"/>
            <a:r>
              <a:rPr lang="en-US" dirty="0" smtClean="0"/>
              <a:t>Provides a flat space</a:t>
            </a:r>
          </a:p>
          <a:p>
            <a:pPr lvl="1"/>
            <a:r>
              <a:rPr lang="en-US" dirty="0" smtClean="0"/>
              <a:t>Shared by all file system instances</a:t>
            </a:r>
          </a:p>
          <a:p>
            <a:r>
              <a:rPr lang="en-US" dirty="0" smtClean="0"/>
              <a:t>Consists of a tree of </a:t>
            </a:r>
            <a:r>
              <a:rPr lang="en-US" dirty="0" smtClean="0">
                <a:solidFill>
                  <a:srgbClr val="FF0000"/>
                </a:solidFill>
              </a:rPr>
              <a:t>virtual devices</a:t>
            </a:r>
            <a:r>
              <a:rPr lang="en-US" dirty="0" smtClean="0"/>
              <a:t> (</a:t>
            </a:r>
            <a:r>
              <a:rPr lang="en-US" dirty="0" err="1" smtClean="0"/>
              <a:t>vdev</a:t>
            </a:r>
            <a:r>
              <a:rPr lang="en-US" dirty="0" smtClean="0"/>
              <a:t>)</a:t>
            </a:r>
          </a:p>
          <a:p>
            <a:pPr lvl="1"/>
            <a:r>
              <a:rPr lang="en-US" dirty="0" smtClean="0"/>
              <a:t>Physical virtual device (leaf </a:t>
            </a:r>
            <a:r>
              <a:rPr lang="en-US" dirty="0" err="1" smtClean="0"/>
              <a:t>vdev</a:t>
            </a:r>
            <a:r>
              <a:rPr lang="en-US" dirty="0" smtClean="0"/>
              <a:t>)</a:t>
            </a:r>
          </a:p>
          <a:p>
            <a:pPr lvl="2"/>
            <a:r>
              <a:rPr lang="en-US" dirty="0" smtClean="0"/>
              <a:t>Writable </a:t>
            </a:r>
            <a:r>
              <a:rPr lang="en-US" dirty="0"/>
              <a:t>media block </a:t>
            </a:r>
            <a:r>
              <a:rPr lang="en-US" dirty="0" smtClean="0"/>
              <a:t>device, e.g., a disk</a:t>
            </a:r>
          </a:p>
          <a:p>
            <a:pPr lvl="1"/>
            <a:r>
              <a:rPr lang="en-US" dirty="0" smtClean="0"/>
              <a:t>Logical virtual device (</a:t>
            </a:r>
            <a:r>
              <a:rPr lang="en-US" dirty="0"/>
              <a:t>interior </a:t>
            </a:r>
            <a:r>
              <a:rPr lang="en-US" dirty="0" err="1" smtClean="0"/>
              <a:t>vdev</a:t>
            </a:r>
            <a:r>
              <a:rPr lang="en-US" dirty="0" smtClean="0"/>
              <a:t>)</a:t>
            </a:r>
            <a:endParaRPr lang="en-US" dirty="0"/>
          </a:p>
          <a:p>
            <a:pPr lvl="2"/>
            <a:r>
              <a:rPr lang="en-US" dirty="0" smtClean="0"/>
              <a:t>Conceptual grouping of physical </a:t>
            </a:r>
            <a:r>
              <a:rPr lang="en-US" dirty="0" err="1" smtClean="0"/>
              <a:t>vdevs</a:t>
            </a:r>
            <a:r>
              <a:rPr lang="en-US" dirty="0" smtClean="0"/>
              <a:t>, e.g. RAID-1</a:t>
            </a:r>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3</a:t>
            </a:fld>
            <a:endParaRPr lang="en-US"/>
          </a:p>
        </p:txBody>
      </p:sp>
    </p:spTree>
    <p:extLst>
      <p:ext uri="{BB962C8B-B14F-4D97-AF65-F5344CB8AC3E}">
        <p14:creationId xmlns:p14="http://schemas.microsoft.com/office/powerpoint/2010/main" val="31306634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normAutofit lnSpcReduction="10000"/>
          </a:bodyPr>
          <a:lstStyle/>
          <a:p>
            <a:r>
              <a:rPr lang="en-US" dirty="0" smtClean="0"/>
              <a:t>ZFS is more than a file system</a:t>
            </a:r>
          </a:p>
          <a:p>
            <a:pPr lvl="1"/>
            <a:r>
              <a:rPr lang="en-US" dirty="0" smtClean="0"/>
              <a:t>Storage </a:t>
            </a:r>
            <a:r>
              <a:rPr lang="en-US" dirty="0"/>
              <a:t>manageability</a:t>
            </a:r>
            <a:r>
              <a:rPr lang="en-US" dirty="0" smtClean="0"/>
              <a:t>: </a:t>
            </a:r>
            <a:r>
              <a:rPr lang="en-US" dirty="0" err="1" smtClean="0"/>
              <a:t>zpool</a:t>
            </a:r>
            <a:endParaRPr lang="en-US" dirty="0" smtClean="0"/>
          </a:p>
          <a:p>
            <a:pPr lvl="1"/>
            <a:r>
              <a:rPr lang="en-US" dirty="0" smtClean="0"/>
              <a:t>Data integrity: data checksum, replication</a:t>
            </a:r>
          </a:p>
          <a:p>
            <a:pPr lvl="1"/>
            <a:r>
              <a:rPr lang="en-US" dirty="0" smtClean="0"/>
              <a:t>Data consistency: COW, transactional model</a:t>
            </a:r>
          </a:p>
          <a:p>
            <a:pPr lvl="1"/>
            <a:endParaRPr lang="en-US" dirty="0" smtClean="0"/>
          </a:p>
          <a:p>
            <a:r>
              <a:rPr lang="en-US" dirty="0" smtClean="0"/>
              <a:t>More on ZFS</a:t>
            </a:r>
          </a:p>
          <a:p>
            <a:pPr lvl="1"/>
            <a:r>
              <a:rPr lang="en-US" dirty="0"/>
              <a:t>Wiki: </a:t>
            </a:r>
            <a:r>
              <a:rPr lang="en-US" dirty="0">
                <a:hlinkClick r:id="rId2"/>
              </a:rPr>
              <a:t>http://en.wikipedia.org/wiki/ZFS</a:t>
            </a:r>
            <a:endParaRPr lang="en-US" dirty="0"/>
          </a:p>
          <a:p>
            <a:pPr lvl="1"/>
            <a:r>
              <a:rPr lang="en-US" dirty="0"/>
              <a:t>ZFS on Linux: </a:t>
            </a:r>
            <a:r>
              <a:rPr lang="en-US" dirty="0">
                <a:hlinkClick r:id="rId3"/>
              </a:rPr>
              <a:t>http://zfsonlinux.org</a:t>
            </a:r>
            <a:endParaRPr lang="en-US" dirty="0"/>
          </a:p>
          <a:p>
            <a:pPr lvl="1"/>
            <a:r>
              <a:rPr lang="en-US" dirty="0"/>
              <a:t>ZFS on FreeBSD: </a:t>
            </a:r>
            <a:r>
              <a:rPr lang="en-US" dirty="0">
                <a:hlinkClick r:id="rId4"/>
              </a:rPr>
              <a:t>https://wiki.freebsd.org/ZFS</a:t>
            </a:r>
            <a:endParaRPr lang="en-US" dirty="0"/>
          </a:p>
          <a:p>
            <a:pPr lvl="1"/>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30</a:t>
            </a:fld>
            <a:endParaRPr lang="en-US"/>
          </a:p>
        </p:txBody>
      </p:sp>
    </p:spTree>
    <p:extLst>
      <p:ext uri="{BB962C8B-B14F-4D97-AF65-F5344CB8AC3E}">
        <p14:creationId xmlns:p14="http://schemas.microsoft.com/office/powerpoint/2010/main" val="321121087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Content Placeholder 2"/>
          <p:cNvSpPr>
            <a:spLocks noGrp="1"/>
          </p:cNvSpPr>
          <p:nvPr>
            <p:ph idx="1"/>
          </p:nvPr>
        </p:nvSpPr>
        <p:spPr>
          <a:xfrm>
            <a:off x="6473002" y="1609843"/>
            <a:ext cx="2392844" cy="2438400"/>
          </a:xfrm>
        </p:spPr>
        <p:txBody>
          <a:bodyPr>
            <a:normAutofit/>
          </a:bodyPr>
          <a:lstStyle/>
          <a:p>
            <a:pPr lvl="1">
              <a:buNone/>
            </a:pPr>
            <a:r>
              <a:rPr lang="en-US" sz="1800" b="1" dirty="0" smtClean="0"/>
              <a:t>	</a:t>
            </a:r>
          </a:p>
          <a:p>
            <a:pPr lvl="1">
              <a:buNone/>
            </a:pPr>
            <a:r>
              <a:rPr lang="en-US" sz="1800" b="1" dirty="0" smtClean="0"/>
              <a:t>	</a:t>
            </a:r>
          </a:p>
          <a:p>
            <a:pPr lvl="1">
              <a:buNone/>
            </a:pPr>
            <a:r>
              <a:rPr lang="en-US" sz="1800" b="1" dirty="0"/>
              <a:t>	</a:t>
            </a:r>
            <a:r>
              <a:rPr lang="en-US" sz="1800" b="1" dirty="0" smtClean="0"/>
              <a:t>		</a:t>
            </a:r>
            <a:endParaRPr lang="en-US" dirty="0" smtClean="0"/>
          </a:p>
        </p:txBody>
      </p:sp>
      <p:sp>
        <p:nvSpPr>
          <p:cNvPr id="51" name="Rectangle 50"/>
          <p:cNvSpPr/>
          <p:nvPr/>
        </p:nvSpPr>
        <p:spPr>
          <a:xfrm>
            <a:off x="457200" y="2286000"/>
            <a:ext cx="2224467" cy="37338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endParaRPr lang="en-US" dirty="0">
              <a:solidFill>
                <a:schemeClr val="bg1"/>
              </a:solidFill>
            </a:endParaRPr>
          </a:p>
        </p:txBody>
      </p:sp>
      <p:sp>
        <p:nvSpPr>
          <p:cNvPr id="2" name="Title 1"/>
          <p:cNvSpPr>
            <a:spLocks noGrp="1"/>
          </p:cNvSpPr>
          <p:nvPr>
            <p:ph type="title"/>
          </p:nvPr>
        </p:nvSpPr>
        <p:spPr/>
        <p:txBody>
          <a:bodyPr/>
          <a:lstStyle/>
          <a:p>
            <a:r>
              <a:rPr lang="en-US" dirty="0" smtClean="0"/>
              <a:t>Logical Organization</a:t>
            </a:r>
            <a:endParaRPr lang="en-US" dirty="0"/>
          </a:p>
        </p:txBody>
      </p:sp>
      <p:sp>
        <p:nvSpPr>
          <p:cNvPr id="33" name="Rectangle 32"/>
          <p:cNvSpPr/>
          <p:nvPr/>
        </p:nvSpPr>
        <p:spPr>
          <a:xfrm>
            <a:off x="4800600" y="2286000"/>
            <a:ext cx="1828801" cy="3048000"/>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11" name="Rectangle 10"/>
          <p:cNvSpPr/>
          <p:nvPr/>
        </p:nvSpPr>
        <p:spPr>
          <a:xfrm>
            <a:off x="5014211" y="2941819"/>
            <a:ext cx="1371600" cy="877824"/>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8" name="Rectangle 7"/>
          <p:cNvSpPr/>
          <p:nvPr/>
        </p:nvSpPr>
        <p:spPr>
          <a:xfrm>
            <a:off x="5308833" y="3376534"/>
            <a:ext cx="304800" cy="3048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D</a:t>
            </a:r>
            <a:endParaRPr lang="en-US" sz="1400" dirty="0"/>
          </a:p>
        </p:txBody>
      </p:sp>
      <p:sp>
        <p:nvSpPr>
          <p:cNvPr id="10" name="Rectangle 9"/>
          <p:cNvSpPr/>
          <p:nvPr/>
        </p:nvSpPr>
        <p:spPr>
          <a:xfrm>
            <a:off x="5804174" y="3378136"/>
            <a:ext cx="304800" cy="304800"/>
          </a:xfrm>
          <a:prstGeom prst="rect">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en-US" sz="1400" dirty="0" smtClean="0"/>
              <a:t>F</a:t>
            </a:r>
            <a:endParaRPr lang="en-US" sz="1400" dirty="0"/>
          </a:p>
        </p:txBody>
      </p:sp>
      <p:sp>
        <p:nvSpPr>
          <p:cNvPr id="36" name="TextBox 35"/>
          <p:cNvSpPr txBox="1"/>
          <p:nvPr/>
        </p:nvSpPr>
        <p:spPr>
          <a:xfrm>
            <a:off x="4914026" y="3002904"/>
            <a:ext cx="1558976" cy="307777"/>
          </a:xfrm>
          <a:prstGeom prst="rect">
            <a:avLst/>
          </a:prstGeom>
          <a:noFill/>
        </p:spPr>
        <p:txBody>
          <a:bodyPr wrap="square" rtlCol="0">
            <a:spAutoFit/>
          </a:bodyPr>
          <a:lstStyle/>
          <a:p>
            <a:pPr algn="ctr"/>
            <a:r>
              <a:rPr lang="en-US" sz="1400" dirty="0" smtClean="0">
                <a:solidFill>
                  <a:schemeClr val="bg1"/>
                </a:solidFill>
              </a:rPr>
              <a:t>tank [</a:t>
            </a:r>
            <a:r>
              <a:rPr lang="en-US" sz="1400" dirty="0" err="1" smtClean="0">
                <a:solidFill>
                  <a:schemeClr val="bg1"/>
                </a:solidFill>
              </a:rPr>
              <a:t>objset</a:t>
            </a:r>
            <a:r>
              <a:rPr lang="en-US" sz="1400" dirty="0" smtClean="0">
                <a:solidFill>
                  <a:schemeClr val="bg1"/>
                </a:solidFill>
              </a:rPr>
              <a:t>]</a:t>
            </a:r>
            <a:endParaRPr lang="en-US" sz="1400" dirty="0">
              <a:solidFill>
                <a:schemeClr val="bg1"/>
              </a:solidFill>
            </a:endParaRPr>
          </a:p>
        </p:txBody>
      </p:sp>
      <p:grpSp>
        <p:nvGrpSpPr>
          <p:cNvPr id="3" name="Group 24"/>
          <p:cNvGrpSpPr/>
          <p:nvPr/>
        </p:nvGrpSpPr>
        <p:grpSpPr>
          <a:xfrm>
            <a:off x="4976736" y="4047345"/>
            <a:ext cx="1439680" cy="1058055"/>
            <a:chOff x="6295870" y="4580745"/>
            <a:chExt cx="1439680" cy="1058055"/>
          </a:xfrm>
        </p:grpSpPr>
        <p:sp>
          <p:nvSpPr>
            <p:cNvPr id="39" name="Rectangle 38"/>
            <p:cNvSpPr/>
            <p:nvPr/>
          </p:nvSpPr>
          <p:spPr>
            <a:xfrm>
              <a:off x="6332095" y="4580745"/>
              <a:ext cx="1371600" cy="1058055"/>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43" name="TextBox 42"/>
            <p:cNvSpPr txBox="1"/>
            <p:nvPr/>
          </p:nvSpPr>
          <p:spPr>
            <a:xfrm>
              <a:off x="6295870" y="4648200"/>
              <a:ext cx="1439680" cy="892552"/>
            </a:xfrm>
            <a:prstGeom prst="rect">
              <a:avLst/>
            </a:prstGeom>
            <a:noFill/>
          </p:spPr>
          <p:txBody>
            <a:bodyPr wrap="square" rtlCol="0">
              <a:spAutoFit/>
            </a:bodyPr>
            <a:lstStyle/>
            <a:p>
              <a:pPr algn="ctr"/>
              <a:r>
                <a:rPr lang="en-US" sz="1300" dirty="0" smtClean="0">
                  <a:solidFill>
                    <a:schemeClr val="bg1"/>
                  </a:solidFill>
                </a:rPr>
                <a:t>tank’s snapshots</a:t>
              </a:r>
            </a:p>
            <a:p>
              <a:pPr algn="ctr"/>
              <a:r>
                <a:rPr lang="en-US" sz="1300" dirty="0">
                  <a:solidFill>
                    <a:schemeClr val="bg1"/>
                  </a:solidFill>
                </a:rPr>
                <a:t>[</a:t>
              </a:r>
              <a:r>
                <a:rPr lang="en-US" sz="1300" dirty="0" err="1" smtClean="0">
                  <a:solidFill>
                    <a:schemeClr val="bg1"/>
                  </a:solidFill>
                </a:rPr>
                <a:t>objset</a:t>
              </a:r>
              <a:r>
                <a:rPr lang="en-US" sz="1300" dirty="0" smtClean="0">
                  <a:solidFill>
                    <a:schemeClr val="bg1"/>
                  </a:solidFill>
                </a:rPr>
                <a:t> </a:t>
              </a:r>
              <a:r>
                <a:rPr lang="en-US" sz="1300" dirty="0" err="1" smtClean="0">
                  <a:solidFill>
                    <a:schemeClr val="bg1"/>
                  </a:solidFill>
                </a:rPr>
                <a:t>snapmap</a:t>
              </a:r>
              <a:r>
                <a:rPr lang="en-US" sz="1300" dirty="0" smtClean="0">
                  <a:solidFill>
                    <a:schemeClr val="bg1"/>
                  </a:solidFill>
                </a:rPr>
                <a:t>]</a:t>
              </a:r>
            </a:p>
            <a:p>
              <a:pPr algn="ctr"/>
              <a:endParaRPr lang="en-US" sz="1300" dirty="0">
                <a:solidFill>
                  <a:schemeClr val="bg1"/>
                </a:solidFill>
              </a:endParaRPr>
            </a:p>
            <a:p>
              <a:pPr algn="ctr"/>
              <a:endParaRPr lang="en-US" sz="1300" dirty="0">
                <a:solidFill>
                  <a:schemeClr val="bg1"/>
                </a:solidFill>
              </a:endParaRPr>
            </a:p>
          </p:txBody>
        </p:sp>
      </p:grpSp>
      <p:sp>
        <p:nvSpPr>
          <p:cNvPr id="50" name="TextBox 49"/>
          <p:cNvSpPr txBox="1"/>
          <p:nvPr/>
        </p:nvSpPr>
        <p:spPr>
          <a:xfrm>
            <a:off x="4800601" y="2408420"/>
            <a:ext cx="1828800" cy="369332"/>
          </a:xfrm>
          <a:prstGeom prst="rect">
            <a:avLst/>
          </a:prstGeom>
          <a:noFill/>
        </p:spPr>
        <p:txBody>
          <a:bodyPr wrap="square" rtlCol="0">
            <a:spAutoFit/>
          </a:bodyPr>
          <a:lstStyle/>
          <a:p>
            <a:pPr algn="ctr"/>
            <a:r>
              <a:rPr lang="en-US" dirty="0" smtClean="0">
                <a:solidFill>
                  <a:schemeClr val="bg1"/>
                </a:solidFill>
              </a:rPr>
              <a:t>tank [dataset]</a:t>
            </a:r>
            <a:endParaRPr lang="en-US" dirty="0">
              <a:solidFill>
                <a:schemeClr val="bg1"/>
              </a:solidFill>
            </a:endParaRPr>
          </a:p>
        </p:txBody>
      </p:sp>
      <p:sp>
        <p:nvSpPr>
          <p:cNvPr id="53" name="TextBox 52"/>
          <p:cNvSpPr txBox="1"/>
          <p:nvPr/>
        </p:nvSpPr>
        <p:spPr>
          <a:xfrm>
            <a:off x="562734" y="2401669"/>
            <a:ext cx="1981200" cy="646331"/>
          </a:xfrm>
          <a:prstGeom prst="rect">
            <a:avLst/>
          </a:prstGeom>
          <a:noFill/>
        </p:spPr>
        <p:txBody>
          <a:bodyPr wrap="square" rtlCol="0">
            <a:spAutoFit/>
          </a:bodyPr>
          <a:lstStyle/>
          <a:p>
            <a:r>
              <a:rPr lang="en-US" dirty="0" smtClean="0">
                <a:solidFill>
                  <a:schemeClr val="bg1"/>
                </a:solidFill>
              </a:rPr>
              <a:t>tank</a:t>
            </a:r>
          </a:p>
          <a:p>
            <a:r>
              <a:rPr lang="en-US" dirty="0" smtClean="0">
                <a:solidFill>
                  <a:schemeClr val="bg1"/>
                </a:solidFill>
              </a:rPr>
              <a:t>[dataset directory]</a:t>
            </a:r>
            <a:endParaRPr lang="en-US" dirty="0">
              <a:solidFill>
                <a:schemeClr val="bg1"/>
              </a:solidFill>
            </a:endParaRPr>
          </a:p>
        </p:txBody>
      </p:sp>
      <p:grpSp>
        <p:nvGrpSpPr>
          <p:cNvPr id="76" name="Group 75"/>
          <p:cNvGrpSpPr/>
          <p:nvPr/>
        </p:nvGrpSpPr>
        <p:grpSpPr>
          <a:xfrm>
            <a:off x="700467" y="4004599"/>
            <a:ext cx="1676400" cy="1763671"/>
            <a:chOff x="700467" y="4233199"/>
            <a:chExt cx="1676400" cy="1763671"/>
          </a:xfrm>
        </p:grpSpPr>
        <p:sp>
          <p:nvSpPr>
            <p:cNvPr id="54" name="Rectangle 53"/>
            <p:cNvSpPr/>
            <p:nvPr/>
          </p:nvSpPr>
          <p:spPr>
            <a:xfrm>
              <a:off x="700467" y="4233199"/>
              <a:ext cx="1676400" cy="1763671"/>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a:p>
          </p:txBody>
        </p:sp>
        <p:sp>
          <p:nvSpPr>
            <p:cNvPr id="55" name="TextBox 54"/>
            <p:cNvSpPr txBox="1"/>
            <p:nvPr/>
          </p:nvSpPr>
          <p:spPr>
            <a:xfrm>
              <a:off x="785062" y="4337435"/>
              <a:ext cx="1546686" cy="692497"/>
            </a:xfrm>
            <a:prstGeom prst="rect">
              <a:avLst/>
            </a:prstGeom>
            <a:noFill/>
          </p:spPr>
          <p:txBody>
            <a:bodyPr wrap="square" rtlCol="0">
              <a:spAutoFit/>
            </a:bodyPr>
            <a:lstStyle/>
            <a:p>
              <a:pPr algn="ctr"/>
              <a:r>
                <a:rPr lang="en-US" sz="1300" dirty="0" smtClean="0">
                  <a:solidFill>
                    <a:schemeClr val="bg1"/>
                  </a:solidFill>
                </a:rPr>
                <a:t>tank’s child </a:t>
              </a:r>
            </a:p>
            <a:p>
              <a:pPr algn="ctr"/>
              <a:r>
                <a:rPr lang="en-US" sz="1300" dirty="0" smtClean="0">
                  <a:solidFill>
                    <a:schemeClr val="bg1"/>
                  </a:solidFill>
                </a:rPr>
                <a:t>file systems</a:t>
              </a:r>
            </a:p>
            <a:p>
              <a:pPr algn="ctr"/>
              <a:r>
                <a:rPr lang="en-US" sz="1300" dirty="0" smtClean="0">
                  <a:solidFill>
                    <a:schemeClr val="bg1"/>
                  </a:solidFill>
                </a:rPr>
                <a:t> [dataset </a:t>
              </a:r>
              <a:r>
                <a:rPr lang="en-US" sz="1300" dirty="0" err="1" smtClean="0">
                  <a:solidFill>
                    <a:schemeClr val="bg1"/>
                  </a:solidFill>
                </a:rPr>
                <a:t>childmap</a:t>
              </a:r>
              <a:r>
                <a:rPr lang="en-US" sz="1300" dirty="0">
                  <a:solidFill>
                    <a:schemeClr val="bg1"/>
                  </a:solidFill>
                </a:rPr>
                <a:t>]</a:t>
              </a:r>
            </a:p>
          </p:txBody>
        </p:sp>
        <p:sp>
          <p:nvSpPr>
            <p:cNvPr id="57" name="Rectangle 56"/>
            <p:cNvSpPr/>
            <p:nvPr/>
          </p:nvSpPr>
          <p:spPr>
            <a:xfrm>
              <a:off x="1022634" y="5071863"/>
              <a:ext cx="1032065" cy="270264"/>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400" dirty="0" smtClean="0"/>
                <a:t>fs1</a:t>
              </a:r>
              <a:endParaRPr lang="en-US" sz="1400" dirty="0"/>
            </a:p>
          </p:txBody>
        </p:sp>
        <p:sp>
          <p:nvSpPr>
            <p:cNvPr id="58" name="Rectangle 57"/>
            <p:cNvSpPr/>
            <p:nvPr/>
          </p:nvSpPr>
          <p:spPr>
            <a:xfrm>
              <a:off x="1022633" y="5516951"/>
              <a:ext cx="1032065" cy="270264"/>
            </a:xfrm>
            <a:prstGeom prst="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1400" dirty="0" smtClean="0"/>
                <a:t>fs2</a:t>
              </a:r>
              <a:endParaRPr lang="en-US" sz="1400" dirty="0"/>
            </a:p>
          </p:txBody>
        </p:sp>
      </p:grpSp>
      <p:sp>
        <p:nvSpPr>
          <p:cNvPr id="61" name="Rectangle 60"/>
          <p:cNvSpPr/>
          <p:nvPr/>
        </p:nvSpPr>
        <p:spPr>
          <a:xfrm>
            <a:off x="2939570" y="4663618"/>
            <a:ext cx="1600200" cy="509676"/>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fs1 </a:t>
            </a:r>
          </a:p>
          <a:p>
            <a:pPr algn="ctr"/>
            <a:r>
              <a:rPr lang="en-US" sz="1400" dirty="0" smtClean="0">
                <a:solidFill>
                  <a:schemeClr val="bg1"/>
                </a:solidFill>
              </a:rPr>
              <a:t>[dataset directory]</a:t>
            </a:r>
            <a:endParaRPr lang="en-US" sz="1400" dirty="0">
              <a:solidFill>
                <a:schemeClr val="bg1"/>
              </a:solidFill>
            </a:endParaRPr>
          </a:p>
        </p:txBody>
      </p:sp>
      <p:sp>
        <p:nvSpPr>
          <p:cNvPr id="62" name="Rectangle 61"/>
          <p:cNvSpPr/>
          <p:nvPr/>
        </p:nvSpPr>
        <p:spPr>
          <a:xfrm>
            <a:off x="2939570" y="5317461"/>
            <a:ext cx="1600200" cy="51047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n-US" sz="1400" dirty="0" smtClean="0"/>
              <a:t>fs2 </a:t>
            </a:r>
          </a:p>
          <a:p>
            <a:pPr algn="ctr"/>
            <a:r>
              <a:rPr lang="en-US" sz="1400" dirty="0">
                <a:solidFill>
                  <a:schemeClr val="bg1"/>
                </a:solidFill>
              </a:rPr>
              <a:t>[</a:t>
            </a:r>
            <a:r>
              <a:rPr lang="en-US" sz="1400" dirty="0" smtClean="0">
                <a:solidFill>
                  <a:schemeClr val="bg1"/>
                </a:solidFill>
              </a:rPr>
              <a:t>dataset directory]</a:t>
            </a:r>
            <a:endParaRPr lang="en-US" sz="1400" dirty="0">
              <a:solidFill>
                <a:schemeClr val="bg1"/>
              </a:solidFill>
            </a:endParaRPr>
          </a:p>
        </p:txBody>
      </p:sp>
      <p:cxnSp>
        <p:nvCxnSpPr>
          <p:cNvPr id="64" name="Straight Arrow Connector 63"/>
          <p:cNvCxnSpPr>
            <a:stCxn id="57" idx="3"/>
            <a:endCxn id="61" idx="1"/>
          </p:cNvCxnSpPr>
          <p:nvPr/>
        </p:nvCxnSpPr>
        <p:spPr>
          <a:xfrm flipV="1">
            <a:off x="2054699" y="4918456"/>
            <a:ext cx="884871" cy="59939"/>
          </a:xfrm>
          <a:prstGeom prst="straightConnector1">
            <a:avLst/>
          </a:prstGeom>
          <a:ln>
            <a:prstDash val="sysDot"/>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a:stCxn id="58" idx="3"/>
            <a:endCxn id="62" idx="1"/>
          </p:cNvCxnSpPr>
          <p:nvPr/>
        </p:nvCxnSpPr>
        <p:spPr>
          <a:xfrm>
            <a:off x="2054698" y="5423483"/>
            <a:ext cx="884872" cy="149213"/>
          </a:xfrm>
          <a:prstGeom prst="straightConnector1">
            <a:avLst/>
          </a:prstGeom>
          <a:ln>
            <a:prstDash val="sysDot"/>
            <a:tailEnd type="arrow"/>
          </a:ln>
        </p:spPr>
        <p:style>
          <a:lnRef idx="2">
            <a:schemeClr val="accent1"/>
          </a:lnRef>
          <a:fillRef idx="0">
            <a:schemeClr val="accent1"/>
          </a:fillRef>
          <a:effectRef idx="1">
            <a:schemeClr val="accent1"/>
          </a:effectRef>
          <a:fontRef idx="minor">
            <a:schemeClr val="tx1"/>
          </a:fontRef>
        </p:style>
      </p:cxnSp>
      <p:sp>
        <p:nvSpPr>
          <p:cNvPr id="25" name="Date Placeholder 24"/>
          <p:cNvSpPr>
            <a:spLocks noGrp="1"/>
          </p:cNvSpPr>
          <p:nvPr>
            <p:ph type="dt" sz="half" idx="10"/>
          </p:nvPr>
        </p:nvSpPr>
        <p:spPr/>
        <p:txBody>
          <a:bodyPr/>
          <a:lstStyle/>
          <a:p>
            <a:fld id="{E0428C61-143D-47AB-8C37-DCB232472E6D}" type="datetime1">
              <a:rPr lang="en-US" smtClean="0"/>
              <a:pPr/>
              <a:t>10/4/2013</a:t>
            </a:fld>
            <a:endParaRPr lang="en-US"/>
          </a:p>
        </p:txBody>
      </p:sp>
      <p:sp>
        <p:nvSpPr>
          <p:cNvPr id="26" name="Slide Number Placeholder 25"/>
          <p:cNvSpPr>
            <a:spLocks noGrp="1"/>
          </p:cNvSpPr>
          <p:nvPr>
            <p:ph type="sldNum" sz="quarter" idx="12"/>
          </p:nvPr>
        </p:nvSpPr>
        <p:spPr/>
        <p:txBody>
          <a:bodyPr/>
          <a:lstStyle/>
          <a:p>
            <a:fld id="{943CE5C6-9241-4179-96EA-4D33925EB8AF}" type="slidenum">
              <a:rPr lang="en-US" smtClean="0"/>
              <a:pPr/>
              <a:t>31</a:t>
            </a:fld>
            <a:endParaRPr lang="en-US" dirty="0"/>
          </a:p>
        </p:txBody>
      </p:sp>
      <p:sp>
        <p:nvSpPr>
          <p:cNvPr id="27" name="Rectangle 26"/>
          <p:cNvSpPr/>
          <p:nvPr/>
        </p:nvSpPr>
        <p:spPr>
          <a:xfrm>
            <a:off x="5096066" y="4686129"/>
            <a:ext cx="1219199" cy="304800"/>
          </a:xfrm>
          <a:prstGeom prst="rect">
            <a:avLst/>
          </a:prstGeom>
        </p:spPr>
        <p:style>
          <a:lnRef idx="3">
            <a:schemeClr val="lt1"/>
          </a:lnRef>
          <a:fillRef idx="1">
            <a:schemeClr val="accent5"/>
          </a:fillRef>
          <a:effectRef idx="1">
            <a:schemeClr val="accent5"/>
          </a:effectRef>
          <a:fontRef idx="minor">
            <a:schemeClr val="lt1"/>
          </a:fontRef>
        </p:style>
        <p:txBody>
          <a:bodyPr rtlCol="0" anchor="ctr"/>
          <a:lstStyle/>
          <a:p>
            <a:pPr algn="ctr"/>
            <a:r>
              <a:rPr lang="en-US" sz="1400" dirty="0" err="1" smtClean="0"/>
              <a:t>tank@noon</a:t>
            </a:r>
            <a:endParaRPr lang="en-US" sz="1400" dirty="0"/>
          </a:p>
        </p:txBody>
      </p:sp>
      <p:cxnSp>
        <p:nvCxnSpPr>
          <p:cNvPr id="29" name="Straight Arrow Connector 28"/>
          <p:cNvCxnSpPr>
            <a:stCxn id="27" idx="3"/>
            <a:endCxn id="31" idx="1"/>
          </p:cNvCxnSpPr>
          <p:nvPr/>
        </p:nvCxnSpPr>
        <p:spPr>
          <a:xfrm>
            <a:off x="6315265" y="4838529"/>
            <a:ext cx="606665" cy="0"/>
          </a:xfrm>
          <a:prstGeom prst="straightConnector1">
            <a:avLst/>
          </a:prstGeom>
          <a:ln>
            <a:prstDash val="sysDot"/>
            <a:tailEnd type="arrow"/>
          </a:ln>
        </p:spPr>
        <p:style>
          <a:lnRef idx="2">
            <a:schemeClr val="accent5"/>
          </a:lnRef>
          <a:fillRef idx="1">
            <a:schemeClr val="lt1"/>
          </a:fillRef>
          <a:effectRef idx="0">
            <a:schemeClr val="accent5"/>
          </a:effectRef>
          <a:fontRef idx="minor">
            <a:schemeClr val="dk1"/>
          </a:fontRef>
        </p:style>
      </p:cxnSp>
      <p:sp>
        <p:nvSpPr>
          <p:cNvPr id="31" name="Rectangle 30"/>
          <p:cNvSpPr/>
          <p:nvPr/>
        </p:nvSpPr>
        <p:spPr>
          <a:xfrm>
            <a:off x="6921930" y="4523989"/>
            <a:ext cx="1351864" cy="62907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err="1" smtClean="0"/>
              <a:t>tank@noon</a:t>
            </a:r>
            <a:r>
              <a:rPr lang="en-US" sz="1400" dirty="0" smtClean="0"/>
              <a:t> [dataset]</a:t>
            </a:r>
            <a:endParaRPr lang="en-US" sz="1400" dirty="0"/>
          </a:p>
        </p:txBody>
      </p:sp>
      <p:sp>
        <p:nvSpPr>
          <p:cNvPr id="63" name="Rectangle 62"/>
          <p:cNvSpPr/>
          <p:nvPr/>
        </p:nvSpPr>
        <p:spPr>
          <a:xfrm>
            <a:off x="700467" y="3158752"/>
            <a:ext cx="1676400" cy="602979"/>
          </a:xfrm>
          <a:prstGeom prst="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1400" dirty="0" smtClean="0"/>
              <a:t>tank [dataset</a:t>
            </a:r>
            <a:r>
              <a:rPr lang="en-US" sz="1400" dirty="0"/>
              <a:t>]</a:t>
            </a:r>
          </a:p>
        </p:txBody>
      </p:sp>
      <p:cxnSp>
        <p:nvCxnSpPr>
          <p:cNvPr id="68" name="Straight Connector 67"/>
          <p:cNvCxnSpPr/>
          <p:nvPr/>
        </p:nvCxnSpPr>
        <p:spPr>
          <a:xfrm flipV="1">
            <a:off x="2504568" y="3460241"/>
            <a:ext cx="2151066" cy="1"/>
          </a:xfrm>
          <a:prstGeom prst="line">
            <a:avLst/>
          </a:prstGeom>
          <a:ln>
            <a:solidFill>
              <a:schemeClr val="tx2">
                <a:lumMod val="60000"/>
                <a:lumOff val="40000"/>
              </a:schemeClr>
            </a:solidFill>
            <a:prstDash val="sysDot"/>
            <a:headEnd type="none" w="med" len="med"/>
            <a:tailEnd type="arrow" w="med" len="med"/>
          </a:ln>
        </p:spPr>
        <p:style>
          <a:lnRef idx="2">
            <a:schemeClr val="dk1"/>
          </a:lnRef>
          <a:fillRef idx="0">
            <a:schemeClr val="dk1"/>
          </a:fillRef>
          <a:effectRef idx="1">
            <a:schemeClr val="dk1"/>
          </a:effectRef>
          <a:fontRef idx="minor">
            <a:schemeClr val="tx1"/>
          </a:fontRef>
        </p:style>
      </p:cxnSp>
      <p:graphicFrame>
        <p:nvGraphicFramePr>
          <p:cNvPr id="4" name="Table 3"/>
          <p:cNvGraphicFramePr>
            <a:graphicFrameLocks noGrp="1"/>
          </p:cNvGraphicFramePr>
          <p:nvPr>
            <p:extLst>
              <p:ext uri="{D42A27DB-BD31-4B8C-83A1-F6EECF244321}">
                <p14:modId xmlns:p14="http://schemas.microsoft.com/office/powerpoint/2010/main" val="142263564"/>
              </p:ext>
            </p:extLst>
          </p:nvPr>
        </p:nvGraphicFramePr>
        <p:xfrm>
          <a:off x="6856996" y="1235201"/>
          <a:ext cx="2020734" cy="2225040"/>
        </p:xfrm>
        <a:graphic>
          <a:graphicData uri="http://schemas.openxmlformats.org/drawingml/2006/table">
            <a:tbl>
              <a:tblPr firstRow="1" bandRow="1">
                <a:tableStyleId>{5C22544A-7EE6-4342-B048-85BDC9FD1C3A}</a:tableStyleId>
              </a:tblPr>
              <a:tblGrid>
                <a:gridCol w="1334934"/>
                <a:gridCol w="685800"/>
              </a:tblGrid>
              <a:tr h="370840">
                <a:tc>
                  <a:txBody>
                    <a:bodyPr/>
                    <a:lstStyle/>
                    <a:p>
                      <a:r>
                        <a:rPr lang="en-US" dirty="0" smtClean="0"/>
                        <a:t>PATHNAME</a:t>
                      </a:r>
                      <a:endParaRPr lang="en-US" dirty="0"/>
                    </a:p>
                  </a:txBody>
                  <a:tcPr/>
                </a:tc>
                <a:tc>
                  <a:txBody>
                    <a:bodyPr/>
                    <a:lstStyle/>
                    <a:p>
                      <a:r>
                        <a:rPr lang="en-US" dirty="0" smtClean="0"/>
                        <a:t>TYPE</a:t>
                      </a:r>
                      <a:endParaRPr lang="en-US" dirty="0"/>
                    </a:p>
                  </a:txBody>
                  <a:tcPr/>
                </a:tc>
              </a:tr>
              <a:tr h="370840">
                <a:tc>
                  <a:txBody>
                    <a:bodyPr/>
                    <a:lstStyle/>
                    <a:p>
                      <a:r>
                        <a:rPr lang="en-US" sz="1800" b="1" dirty="0" smtClean="0"/>
                        <a:t>tank/</a:t>
                      </a:r>
                      <a:endParaRPr lang="en-US" dirty="0"/>
                    </a:p>
                  </a:txBody>
                  <a:tcPr/>
                </a:tc>
                <a:tc>
                  <a:txBody>
                    <a:bodyPr/>
                    <a:lstStyle/>
                    <a:p>
                      <a:r>
                        <a:rPr lang="en-US" dirty="0" smtClean="0"/>
                        <a:t>FS</a:t>
                      </a:r>
                      <a:endParaRPr lang="en-US" dirty="0"/>
                    </a:p>
                  </a:txBody>
                  <a:tcPr/>
                </a:tc>
              </a:tr>
              <a:tr h="370840">
                <a:tc>
                  <a:txBody>
                    <a:bodyPr/>
                    <a:lstStyle/>
                    <a:p>
                      <a:r>
                        <a:rPr lang="en-US" sz="1800" b="1" dirty="0" smtClean="0"/>
                        <a:t>tank/D</a:t>
                      </a:r>
                      <a:endParaRPr lang="en-US" dirty="0"/>
                    </a:p>
                  </a:txBody>
                  <a:tcPr/>
                </a:tc>
                <a:tc>
                  <a:txBody>
                    <a:bodyPr/>
                    <a:lstStyle/>
                    <a:p>
                      <a:r>
                        <a:rPr lang="en-US" dirty="0" err="1" smtClean="0"/>
                        <a:t>Dir</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1" dirty="0" smtClean="0"/>
                        <a:t>tank/D/F</a:t>
                      </a:r>
                      <a:endParaRPr lang="en-US" dirty="0"/>
                    </a:p>
                  </a:txBody>
                  <a:tcPr/>
                </a:tc>
                <a:tc>
                  <a:txBody>
                    <a:bodyPr/>
                    <a:lstStyle/>
                    <a:p>
                      <a:r>
                        <a:rPr lang="en-US" dirty="0" smtClean="0"/>
                        <a:t>File</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1" dirty="0" smtClean="0"/>
                        <a:t>tank/fs1</a:t>
                      </a:r>
                      <a:endParaRPr lang="en-US" dirty="0"/>
                    </a:p>
                  </a:txBody>
                  <a:tcPr/>
                </a:tc>
                <a:tc>
                  <a:txBody>
                    <a:bodyPr/>
                    <a:lstStyle/>
                    <a:p>
                      <a:r>
                        <a:rPr lang="en-US" dirty="0" smtClean="0"/>
                        <a:t>FS</a:t>
                      </a:r>
                      <a:endParaRPr lang="en-US" dirty="0"/>
                    </a:p>
                  </a:txBody>
                  <a:tcPr/>
                </a:tc>
              </a:tr>
              <a:tr h="370840">
                <a:tc>
                  <a: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sz="1800" b="1" dirty="0" smtClean="0"/>
                        <a:t>tank/fs2</a:t>
                      </a:r>
                      <a:endParaRPr lang="en-US" dirty="0"/>
                    </a:p>
                  </a:txBody>
                  <a:tcPr/>
                </a:tc>
                <a:tc>
                  <a:txBody>
                    <a:bodyPr/>
                    <a:lstStyle/>
                    <a:p>
                      <a:r>
                        <a:rPr lang="en-US" dirty="0" smtClean="0"/>
                        <a:t>FS</a:t>
                      </a:r>
                      <a:endParaRPr lang="en-US"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1"/>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3"/>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6"/>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6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4"/>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33" grpId="0" animBg="1"/>
      <p:bldP spid="11" grpId="0" animBg="1"/>
      <p:bldP spid="8" grpId="0" animBg="1"/>
      <p:bldP spid="10" grpId="0" animBg="1"/>
      <p:bldP spid="36" grpId="0"/>
      <p:bldP spid="61" grpId="0" animBg="1"/>
      <p:bldP spid="62" grpId="0" animBg="1"/>
      <p:bldP spid="27" grpId="0" animBg="1"/>
      <p:bldP spid="31" grpId="0" animBg="1"/>
      <p:bldP spid="6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simple configuration</a:t>
            </a:r>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7" name="Oval 6"/>
          <p:cNvSpPr/>
          <p:nvPr/>
        </p:nvSpPr>
        <p:spPr>
          <a:xfrm>
            <a:off x="3402918" y="3962400"/>
            <a:ext cx="2033364"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t>“A”</a:t>
            </a:r>
            <a:endParaRPr lang="en-US" dirty="0"/>
          </a:p>
          <a:p>
            <a:pPr algn="ctr" fontAlgn="auto">
              <a:spcBef>
                <a:spcPts val="0"/>
              </a:spcBef>
              <a:spcAft>
                <a:spcPts val="0"/>
              </a:spcAft>
              <a:defRPr/>
            </a:pPr>
            <a:r>
              <a:rPr lang="en-US" dirty="0" smtClean="0"/>
              <a:t>(disk)</a:t>
            </a:r>
            <a:endParaRPr lang="en-US" dirty="0"/>
          </a:p>
        </p:txBody>
      </p:sp>
      <p:cxnSp>
        <p:nvCxnSpPr>
          <p:cNvPr id="10" name="Straight Connector 9"/>
          <p:cNvCxnSpPr>
            <a:stCxn id="31" idx="3"/>
            <a:endCxn id="7" idx="0"/>
          </p:cNvCxnSpPr>
          <p:nvPr/>
        </p:nvCxnSpPr>
        <p:spPr>
          <a:xfrm flipH="1">
            <a:off x="4419600" y="3031716"/>
            <a:ext cx="702815" cy="930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31" idx="5"/>
          </p:cNvCxnSpPr>
          <p:nvPr/>
        </p:nvCxnSpPr>
        <p:spPr>
          <a:xfrm>
            <a:off x="6560221" y="3031716"/>
            <a:ext cx="881297" cy="930684"/>
          </a:xfrm>
          <a:prstGeom prst="line">
            <a:avLst/>
          </a:prstGeom>
        </p:spPr>
        <p:style>
          <a:lnRef idx="1">
            <a:schemeClr val="accent1"/>
          </a:lnRef>
          <a:fillRef idx="0">
            <a:schemeClr val="accent1"/>
          </a:fillRef>
          <a:effectRef idx="0">
            <a:schemeClr val="accent1"/>
          </a:effectRef>
          <a:fontRef idx="minor">
            <a:schemeClr val="tx1"/>
          </a:fontRef>
        </p:style>
      </p:cxnSp>
      <p:sp>
        <p:nvSpPr>
          <p:cNvPr id="29" name="Oval 28"/>
          <p:cNvSpPr/>
          <p:nvPr/>
        </p:nvSpPr>
        <p:spPr>
          <a:xfrm>
            <a:off x="6424836" y="3962400"/>
            <a:ext cx="2033364"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t>“B”</a:t>
            </a:r>
            <a:endParaRPr lang="en-US" dirty="0"/>
          </a:p>
          <a:p>
            <a:pPr algn="ctr" fontAlgn="auto">
              <a:spcBef>
                <a:spcPts val="0"/>
              </a:spcBef>
              <a:spcAft>
                <a:spcPts val="0"/>
              </a:spcAft>
              <a:defRPr/>
            </a:pPr>
            <a:r>
              <a:rPr lang="en-US" dirty="0" smtClean="0"/>
              <a:t>(disk)</a:t>
            </a:r>
            <a:endParaRPr lang="en-US" dirty="0"/>
          </a:p>
        </p:txBody>
      </p:sp>
      <p:sp>
        <p:nvSpPr>
          <p:cNvPr id="31" name="Oval 30"/>
          <p:cNvSpPr/>
          <p:nvPr/>
        </p:nvSpPr>
        <p:spPr>
          <a:xfrm>
            <a:off x="4824636" y="2186186"/>
            <a:ext cx="2033364" cy="9906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t>“root”</a:t>
            </a:r>
            <a:endParaRPr lang="en-US" dirty="0"/>
          </a:p>
          <a:p>
            <a:pPr algn="ctr" fontAlgn="auto">
              <a:spcBef>
                <a:spcPts val="0"/>
              </a:spcBef>
              <a:spcAft>
                <a:spcPts val="0"/>
              </a:spcAft>
              <a:defRPr/>
            </a:pPr>
            <a:r>
              <a:rPr lang="en-US" dirty="0" smtClean="0"/>
              <a:t>(mirror A/B)</a:t>
            </a:r>
            <a:endParaRPr lang="en-US" dirty="0"/>
          </a:p>
        </p:txBody>
      </p:sp>
      <p:sp>
        <p:nvSpPr>
          <p:cNvPr id="36" name="Rectangle 35"/>
          <p:cNvSpPr/>
          <p:nvPr/>
        </p:nvSpPr>
        <p:spPr>
          <a:xfrm>
            <a:off x="914400" y="2496820"/>
            <a:ext cx="1275797" cy="369332"/>
          </a:xfrm>
          <a:prstGeom prst="rect">
            <a:avLst/>
          </a:prstGeom>
        </p:spPr>
        <p:txBody>
          <a:bodyPr wrap="none">
            <a:spAutoFit/>
          </a:bodyPr>
          <a:lstStyle/>
          <a:p>
            <a:pPr algn="ctr" fontAlgn="auto">
              <a:spcBef>
                <a:spcPts val="0"/>
              </a:spcBef>
              <a:spcAft>
                <a:spcPts val="0"/>
              </a:spcAft>
              <a:defRPr/>
            </a:pPr>
            <a:r>
              <a:rPr lang="en-US" dirty="0"/>
              <a:t>logical </a:t>
            </a:r>
            <a:r>
              <a:rPr lang="en-US" dirty="0" err="1"/>
              <a:t>vdev</a:t>
            </a:r>
            <a:endParaRPr lang="en-US" dirty="0"/>
          </a:p>
        </p:txBody>
      </p:sp>
      <p:sp>
        <p:nvSpPr>
          <p:cNvPr id="38" name="Rectangle 37"/>
          <p:cNvSpPr/>
          <p:nvPr/>
        </p:nvSpPr>
        <p:spPr>
          <a:xfrm>
            <a:off x="840660" y="4273034"/>
            <a:ext cx="1423275" cy="369332"/>
          </a:xfrm>
          <a:prstGeom prst="rect">
            <a:avLst/>
          </a:prstGeom>
        </p:spPr>
        <p:txBody>
          <a:bodyPr wrap="none">
            <a:spAutoFit/>
          </a:bodyPr>
          <a:lstStyle/>
          <a:p>
            <a:r>
              <a:rPr lang="en-US" dirty="0"/>
              <a:t>physical </a:t>
            </a:r>
            <a:r>
              <a:rPr lang="en-US" dirty="0" err="1"/>
              <a:t>vdev</a:t>
            </a:r>
            <a:endParaRPr lang="en-US" dirty="0"/>
          </a:p>
        </p:txBody>
      </p:sp>
      <p:cxnSp>
        <p:nvCxnSpPr>
          <p:cNvPr id="40" name="Straight Connector 39"/>
          <p:cNvCxnSpPr/>
          <p:nvPr/>
        </p:nvCxnSpPr>
        <p:spPr>
          <a:xfrm>
            <a:off x="840660" y="3434186"/>
            <a:ext cx="7617540" cy="0"/>
          </a:xfrm>
          <a:prstGeom prst="line">
            <a:avLst/>
          </a:prstGeom>
          <a:ln>
            <a:prstDash val="lgDash"/>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86391502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Vdev</a:t>
            </a:r>
            <a:r>
              <a:rPr lang="en-US" dirty="0" smtClean="0"/>
              <a:t> Label</a:t>
            </a:r>
            <a:endParaRPr lang="en-US" dirty="0"/>
          </a:p>
        </p:txBody>
      </p:sp>
      <p:sp>
        <p:nvSpPr>
          <p:cNvPr id="3" name="Content Placeholder 2"/>
          <p:cNvSpPr>
            <a:spLocks noGrp="1"/>
          </p:cNvSpPr>
          <p:nvPr>
            <p:ph idx="1"/>
          </p:nvPr>
        </p:nvSpPr>
        <p:spPr/>
        <p:txBody>
          <a:bodyPr/>
          <a:lstStyle/>
          <a:p>
            <a:r>
              <a:rPr lang="en-US" dirty="0" smtClean="0"/>
              <a:t>A 256KB structure contained in physical </a:t>
            </a:r>
            <a:r>
              <a:rPr lang="en-US" dirty="0" err="1" smtClean="0"/>
              <a:t>vdev</a:t>
            </a:r>
            <a:endParaRPr lang="en-US" dirty="0" smtClean="0"/>
          </a:p>
          <a:p>
            <a:pPr lvl="1"/>
            <a:r>
              <a:rPr lang="en-US" dirty="0" smtClean="0"/>
              <a:t>Name/value pairs</a:t>
            </a:r>
          </a:p>
          <a:p>
            <a:pPr lvl="2"/>
            <a:r>
              <a:rPr lang="en-US" dirty="0" smtClean="0"/>
              <a:t>Store information about the </a:t>
            </a:r>
            <a:r>
              <a:rPr lang="en-US" dirty="0" err="1" smtClean="0"/>
              <a:t>vdevs</a:t>
            </a:r>
            <a:endParaRPr lang="en-US" dirty="0" smtClean="0"/>
          </a:p>
          <a:p>
            <a:pPr lvl="2"/>
            <a:r>
              <a:rPr lang="en-US" dirty="0" smtClean="0"/>
              <a:t>e.g., </a:t>
            </a:r>
            <a:r>
              <a:rPr lang="en-US" dirty="0" err="1" smtClean="0"/>
              <a:t>vdev</a:t>
            </a:r>
            <a:r>
              <a:rPr lang="en-US" dirty="0" smtClean="0"/>
              <a:t> id, amount of space</a:t>
            </a:r>
            <a:endParaRPr lang="en-US" dirty="0"/>
          </a:p>
          <a:p>
            <a:pPr lvl="1"/>
            <a:r>
              <a:rPr lang="en-US" dirty="0" smtClean="0"/>
              <a:t>Array of </a:t>
            </a:r>
            <a:r>
              <a:rPr lang="en-US" dirty="0" err="1" smtClean="0">
                <a:solidFill>
                  <a:srgbClr val="FF0000"/>
                </a:solidFill>
              </a:rPr>
              <a:t>uberblocks</a:t>
            </a:r>
            <a:endParaRPr lang="en-US" dirty="0" smtClean="0">
              <a:solidFill>
                <a:srgbClr val="FF0000"/>
              </a:solidFill>
            </a:endParaRPr>
          </a:p>
          <a:p>
            <a:pPr lvl="2"/>
            <a:r>
              <a:rPr lang="en-US" dirty="0" smtClean="0"/>
              <a:t>A </a:t>
            </a:r>
            <a:r>
              <a:rPr lang="en-US" dirty="0" err="1" smtClean="0"/>
              <a:t>uberblock</a:t>
            </a:r>
            <a:r>
              <a:rPr lang="en-US" dirty="0" smtClean="0"/>
              <a:t> is like a superblock in ext2/3/4</a:t>
            </a:r>
          </a:p>
          <a:p>
            <a:pPr lvl="2"/>
            <a:r>
              <a:rPr lang="en-US" dirty="0" smtClean="0"/>
              <a:t>Provide access to a pool’s contents</a:t>
            </a:r>
          </a:p>
          <a:p>
            <a:pPr lvl="2"/>
            <a:r>
              <a:rPr lang="en-US" dirty="0" smtClean="0"/>
              <a:t>Contain information to verify a pool’s integrity</a:t>
            </a:r>
          </a:p>
          <a:p>
            <a:pPr lvl="1"/>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5</a:t>
            </a:fld>
            <a:endParaRPr lang="en-US"/>
          </a:p>
        </p:txBody>
      </p:sp>
    </p:spTree>
    <p:extLst>
      <p:ext uri="{BB962C8B-B14F-4D97-AF65-F5344CB8AC3E}">
        <p14:creationId xmlns:p14="http://schemas.microsoft.com/office/powerpoint/2010/main" val="29002248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Vdev</a:t>
            </a:r>
            <a:r>
              <a:rPr lang="en-US" dirty="0"/>
              <a:t> Label</a:t>
            </a:r>
          </a:p>
        </p:txBody>
      </p:sp>
      <p:sp>
        <p:nvSpPr>
          <p:cNvPr id="3" name="Content Placeholder 2"/>
          <p:cNvSpPr>
            <a:spLocks noGrp="1"/>
          </p:cNvSpPr>
          <p:nvPr>
            <p:ph idx="1"/>
          </p:nvPr>
        </p:nvSpPr>
        <p:spPr/>
        <p:txBody>
          <a:bodyPr>
            <a:normAutofit fontScale="92500" lnSpcReduction="10000"/>
          </a:bodyPr>
          <a:lstStyle/>
          <a:p>
            <a:endParaRPr lang="en-US" dirty="0" smtClean="0"/>
          </a:p>
          <a:p>
            <a:endParaRPr lang="en-US" dirty="0" smtClean="0"/>
          </a:p>
          <a:p>
            <a:r>
              <a:rPr lang="en-US" dirty="0" smtClean="0"/>
              <a:t>Redundancy</a:t>
            </a:r>
            <a:endParaRPr lang="en-US" dirty="0"/>
          </a:p>
          <a:p>
            <a:pPr lvl="1"/>
            <a:r>
              <a:rPr lang="en-US" dirty="0"/>
              <a:t>Four copies on each physical </a:t>
            </a:r>
            <a:r>
              <a:rPr lang="en-US" dirty="0" err="1" smtClean="0"/>
              <a:t>vdev</a:t>
            </a:r>
            <a:endParaRPr lang="en-US" dirty="0" smtClean="0"/>
          </a:p>
          <a:p>
            <a:pPr lvl="1"/>
            <a:r>
              <a:rPr lang="en-US" dirty="0" smtClean="0"/>
              <a:t>Two at the beginning, and two at the end</a:t>
            </a:r>
          </a:p>
          <a:p>
            <a:pPr lvl="2"/>
            <a:r>
              <a:rPr lang="en-US" dirty="0" smtClean="0"/>
              <a:t>Prevent accidental overwrites occurring in contiguous chunks</a:t>
            </a:r>
            <a:endParaRPr lang="en-US" dirty="0"/>
          </a:p>
          <a:p>
            <a:r>
              <a:rPr lang="en-US" dirty="0"/>
              <a:t>Staged </a:t>
            </a:r>
            <a:r>
              <a:rPr lang="en-US" dirty="0" smtClean="0"/>
              <a:t>update</a:t>
            </a:r>
          </a:p>
          <a:p>
            <a:pPr lvl="1"/>
            <a:r>
              <a:rPr lang="en-US" dirty="0" smtClean="0"/>
              <a:t>First, write L0 and L2; then, write L1 and L3</a:t>
            </a:r>
          </a:p>
          <a:p>
            <a:pPr lvl="1"/>
            <a:r>
              <a:rPr lang="en-US" dirty="0" smtClean="0"/>
              <a:t>Ensure that a valid copy of the label remains on disk</a:t>
            </a:r>
            <a:endParaRPr lang="en-US" dirty="0"/>
          </a:p>
          <a:p>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990134637"/>
              </p:ext>
            </p:extLst>
          </p:nvPr>
        </p:nvGraphicFramePr>
        <p:xfrm>
          <a:off x="838200" y="1524000"/>
          <a:ext cx="7543800" cy="762000"/>
        </p:xfrm>
        <a:graphic>
          <a:graphicData uri="http://schemas.openxmlformats.org/drawingml/2006/table">
            <a:tbl>
              <a:tblPr firstRow="1" bandRow="1">
                <a:tableStyleId>{5C22544A-7EE6-4342-B048-85BDC9FD1C3A}</a:tableStyleId>
              </a:tblPr>
              <a:tblGrid>
                <a:gridCol w="990600"/>
                <a:gridCol w="990600"/>
                <a:gridCol w="3657600"/>
                <a:gridCol w="990600"/>
                <a:gridCol w="914400"/>
              </a:tblGrid>
              <a:tr h="762000">
                <a:tc>
                  <a:txBody>
                    <a:bodyPr/>
                    <a:lstStyle/>
                    <a:p>
                      <a:pPr algn="ctr"/>
                      <a:r>
                        <a:rPr lang="en-US" dirty="0" smtClean="0"/>
                        <a:t>Label 0</a:t>
                      </a:r>
                      <a:endParaRPr lang="en-US" dirty="0"/>
                    </a:p>
                  </a:txBody>
                  <a:tcPr anchor="ctr"/>
                </a:tc>
                <a:tc>
                  <a:txBody>
                    <a:bodyPr/>
                    <a:lstStyle/>
                    <a:p>
                      <a:pPr algn="ctr"/>
                      <a:r>
                        <a:rPr lang="en-US" dirty="0" smtClean="0"/>
                        <a:t>Label 1</a:t>
                      </a:r>
                      <a:endParaRPr lang="en-US" dirty="0"/>
                    </a:p>
                  </a:txBody>
                  <a:tcPr anchor="ctr"/>
                </a:tc>
                <a:tc>
                  <a:txBody>
                    <a:bodyPr/>
                    <a:lstStyle/>
                    <a:p>
                      <a:pPr algn="ctr"/>
                      <a:r>
                        <a:rPr lang="en-US" dirty="0" smtClean="0"/>
                        <a:t>storage</a:t>
                      </a:r>
                      <a:r>
                        <a:rPr lang="en-US" baseline="0" dirty="0" smtClean="0"/>
                        <a:t> space for data</a:t>
                      </a:r>
                      <a:endParaRPr lang="en-US" dirty="0"/>
                    </a:p>
                  </a:txBody>
                  <a:tcPr anchor="ctr"/>
                </a:tc>
                <a:tc>
                  <a:txBody>
                    <a:bodyPr/>
                    <a:lstStyle/>
                    <a:p>
                      <a:pPr algn="ctr"/>
                      <a:r>
                        <a:rPr lang="en-US" dirty="0" smtClean="0"/>
                        <a:t>Label</a:t>
                      </a:r>
                      <a:r>
                        <a:rPr lang="en-US" baseline="0" dirty="0" smtClean="0"/>
                        <a:t> 2</a:t>
                      </a:r>
                      <a:endParaRPr lang="en-US" dirty="0"/>
                    </a:p>
                  </a:txBody>
                  <a:tcPr anchor="ctr"/>
                </a:tc>
                <a:tc>
                  <a:txBody>
                    <a:bodyPr/>
                    <a:lstStyle/>
                    <a:p>
                      <a:pPr algn="ctr"/>
                      <a:r>
                        <a:rPr lang="en-US" dirty="0" smtClean="0"/>
                        <a:t>Label 3</a:t>
                      </a:r>
                      <a:endParaRPr lang="en-US" dirty="0"/>
                    </a:p>
                  </a:txBody>
                  <a:tcPr anchor="ctr"/>
                </a:tc>
              </a:tr>
            </a:tbl>
          </a:graphicData>
        </a:graphic>
      </p:graphicFrame>
    </p:spTree>
    <p:extLst>
      <p:ext uri="{BB962C8B-B14F-4D97-AF65-F5344CB8AC3E}">
        <p14:creationId xmlns:p14="http://schemas.microsoft.com/office/powerpoint/2010/main" val="21677777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ZFS On-disk Structure</a:t>
            </a:r>
          </a:p>
          <a:p>
            <a:pPr lvl="1"/>
            <a:r>
              <a:rPr lang="en-US" dirty="0" smtClean="0">
                <a:solidFill>
                  <a:schemeClr val="bg1">
                    <a:lumMod val="65000"/>
                  </a:schemeClr>
                </a:solidFill>
              </a:rPr>
              <a:t>Storage Pool</a:t>
            </a:r>
          </a:p>
          <a:p>
            <a:pPr lvl="1"/>
            <a:r>
              <a:rPr lang="en-US" b="1" dirty="0" smtClean="0">
                <a:solidFill>
                  <a:srgbClr val="FF0000"/>
                </a:solidFill>
              </a:rPr>
              <a:t>Physical Layout and Logical Organization</a:t>
            </a:r>
          </a:p>
          <a:p>
            <a:pPr lvl="1"/>
            <a:r>
              <a:rPr lang="en-US" dirty="0" smtClean="0"/>
              <a:t>On-disk Walk</a:t>
            </a:r>
          </a:p>
          <a:p>
            <a:pPr lvl="1"/>
            <a:endParaRPr lang="en-US" dirty="0" smtClean="0"/>
          </a:p>
          <a:p>
            <a:r>
              <a:rPr lang="en-US" dirty="0" smtClean="0"/>
              <a:t>ZFS Architecture</a:t>
            </a:r>
          </a:p>
          <a:p>
            <a:pPr lvl="1"/>
            <a:r>
              <a:rPr lang="en-US" dirty="0"/>
              <a:t>Overview</a:t>
            </a:r>
          </a:p>
          <a:p>
            <a:pPr lvl="1"/>
            <a:r>
              <a:rPr lang="en-US" dirty="0"/>
              <a:t>Interface Layer</a:t>
            </a:r>
          </a:p>
          <a:p>
            <a:pPr lvl="1"/>
            <a:r>
              <a:rPr lang="en-US" dirty="0"/>
              <a:t>Transactional Object Layer</a:t>
            </a:r>
          </a:p>
          <a:p>
            <a:pPr lvl="1"/>
            <a:r>
              <a:rPr lang="en-US" dirty="0"/>
              <a:t>Pooled Storage </a:t>
            </a:r>
            <a:r>
              <a:rPr lang="en-US" dirty="0" smtClean="0"/>
              <a:t>Layer</a:t>
            </a:r>
          </a:p>
          <a:p>
            <a:pPr lvl="1"/>
            <a:endParaRPr lang="en-US" dirty="0"/>
          </a:p>
          <a:p>
            <a:r>
              <a:rPr lang="en-US" dirty="0"/>
              <a:t>Summary</a:t>
            </a:r>
          </a:p>
          <a:p>
            <a:pPr lvl="1"/>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7</a:t>
            </a:fld>
            <a:endParaRPr lang="en-US"/>
          </a:p>
        </p:txBody>
      </p:sp>
    </p:spTree>
    <p:extLst>
      <p:ext uri="{BB962C8B-B14F-4D97-AF65-F5344CB8AC3E}">
        <p14:creationId xmlns:p14="http://schemas.microsoft.com/office/powerpoint/2010/main" val="33886929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Block Addressing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Physical block</a:t>
            </a:r>
          </a:p>
          <a:p>
            <a:pPr lvl="1"/>
            <a:r>
              <a:rPr lang="en-US" dirty="0" smtClean="0"/>
              <a:t>Contiguous sectors on disk</a:t>
            </a:r>
          </a:p>
          <a:p>
            <a:pPr lvl="1"/>
            <a:r>
              <a:rPr lang="en-US" dirty="0" smtClean="0"/>
              <a:t>512 Bytes – 128KB</a:t>
            </a:r>
          </a:p>
          <a:p>
            <a:pPr lvl="1"/>
            <a:r>
              <a:rPr lang="en-US" dirty="0" smtClean="0"/>
              <a:t>Data Virtual Address (DVA)</a:t>
            </a:r>
          </a:p>
          <a:p>
            <a:pPr lvl="2"/>
            <a:r>
              <a:rPr lang="en-US" dirty="0" err="1" smtClean="0"/>
              <a:t>vdev</a:t>
            </a:r>
            <a:r>
              <a:rPr lang="en-US" dirty="0" smtClean="0"/>
              <a:t> id + offset (in the </a:t>
            </a:r>
            <a:r>
              <a:rPr lang="en-US" dirty="0" err="1" smtClean="0"/>
              <a:t>vdev</a:t>
            </a:r>
            <a:r>
              <a:rPr lang="en-US" dirty="0" smtClean="0"/>
              <a:t>)</a:t>
            </a:r>
          </a:p>
          <a:p>
            <a:pPr marL="914400" lvl="2" indent="0">
              <a:buNone/>
            </a:pPr>
            <a:endParaRPr lang="en-US" dirty="0" smtClean="0"/>
          </a:p>
          <a:p>
            <a:r>
              <a:rPr lang="en-US" dirty="0" smtClean="0"/>
              <a:t>Logical block</a:t>
            </a:r>
          </a:p>
          <a:p>
            <a:pPr lvl="1"/>
            <a:r>
              <a:rPr lang="en-US" dirty="0" smtClean="0"/>
              <a:t>e.g. a data block, a metadata block</a:t>
            </a:r>
          </a:p>
          <a:p>
            <a:pPr lvl="1"/>
            <a:r>
              <a:rPr lang="en-US" dirty="0"/>
              <a:t>Variable block size (up to 128KB</a:t>
            </a:r>
            <a:r>
              <a:rPr lang="en-US" dirty="0" smtClean="0"/>
              <a:t>)</a:t>
            </a:r>
          </a:p>
          <a:p>
            <a:pPr lvl="1"/>
            <a:r>
              <a:rPr lang="en-US" dirty="0" smtClean="0">
                <a:solidFill>
                  <a:srgbClr val="FF0000"/>
                </a:solidFill>
              </a:rPr>
              <a:t>Block Pointer </a:t>
            </a:r>
            <a:r>
              <a:rPr lang="en-US" dirty="0" smtClean="0"/>
              <a:t>(</a:t>
            </a:r>
            <a:r>
              <a:rPr lang="en-US" dirty="0" err="1" smtClean="0"/>
              <a:t>blkptr</a:t>
            </a:r>
            <a:r>
              <a:rPr lang="en-US" dirty="0" smtClean="0"/>
              <a:t>)</a:t>
            </a:r>
          </a:p>
          <a:p>
            <a:pPr lvl="2"/>
            <a:r>
              <a:rPr lang="en-US" dirty="0" smtClean="0"/>
              <a:t>Up to three DVAs for replication</a:t>
            </a:r>
          </a:p>
          <a:p>
            <a:pPr lvl="2"/>
            <a:r>
              <a:rPr lang="en-US" dirty="0" smtClean="0"/>
              <a:t>A single checksum for integrity</a:t>
            </a:r>
          </a:p>
          <a:p>
            <a:pPr lvl="2"/>
            <a:endParaRPr lang="en-US" dirty="0" smtClean="0"/>
          </a:p>
          <a:p>
            <a:pPr lvl="1"/>
            <a:endParaRPr lang="en-US" dirty="0" smtClean="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8</a:t>
            </a:fld>
            <a:endParaRPr lang="en-US"/>
          </a:p>
        </p:txBody>
      </p:sp>
      <p:sp>
        <p:nvSpPr>
          <p:cNvPr id="6" name="Rectangle 5"/>
          <p:cNvSpPr/>
          <p:nvPr/>
        </p:nvSpPr>
        <p:spPr>
          <a:xfrm>
            <a:off x="6707551" y="5045337"/>
            <a:ext cx="6858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Block</a:t>
            </a:r>
            <a:endParaRPr lang="en-US" dirty="0"/>
          </a:p>
        </p:txBody>
      </p:sp>
      <p:cxnSp>
        <p:nvCxnSpPr>
          <p:cNvPr id="7" name="Elbow Connector 6"/>
          <p:cNvCxnSpPr>
            <a:stCxn id="14" idx="3"/>
            <a:endCxn id="6" idx="3"/>
          </p:cNvCxnSpPr>
          <p:nvPr/>
        </p:nvCxnSpPr>
        <p:spPr>
          <a:xfrm>
            <a:off x="7389449" y="2658995"/>
            <a:ext cx="3902" cy="2729242"/>
          </a:xfrm>
          <a:prstGeom prst="bentConnector3">
            <a:avLst>
              <a:gd name="adj1" fmla="val 15200184"/>
            </a:avLst>
          </a:prstGeom>
          <a:ln w="12700">
            <a:tailEnd type="arrow"/>
          </a:ln>
        </p:spPr>
        <p:style>
          <a:lnRef idx="2">
            <a:schemeClr val="dk1"/>
          </a:lnRef>
          <a:fillRef idx="0">
            <a:schemeClr val="dk1"/>
          </a:fillRef>
          <a:effectRef idx="1">
            <a:schemeClr val="dk1"/>
          </a:effectRef>
          <a:fontRef idx="minor">
            <a:schemeClr val="tx1"/>
          </a:fontRef>
        </p:style>
      </p:cxnSp>
      <p:sp>
        <p:nvSpPr>
          <p:cNvPr id="8" name="Rectangle 7"/>
          <p:cNvSpPr/>
          <p:nvPr/>
        </p:nvSpPr>
        <p:spPr>
          <a:xfrm>
            <a:off x="6603642" y="5155842"/>
            <a:ext cx="6858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Block</a:t>
            </a:r>
            <a:endParaRPr lang="en-US" dirty="0"/>
          </a:p>
        </p:txBody>
      </p:sp>
      <p:cxnSp>
        <p:nvCxnSpPr>
          <p:cNvPr id="9" name="Straight Connector 8"/>
          <p:cNvCxnSpPr/>
          <p:nvPr/>
        </p:nvCxnSpPr>
        <p:spPr>
          <a:xfrm>
            <a:off x="6389331" y="2196921"/>
            <a:ext cx="914400" cy="0"/>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6389331" y="2501721"/>
            <a:ext cx="914400" cy="0"/>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cxnSp>
        <p:nvCxnSpPr>
          <p:cNvPr id="11" name="Straight Connector 10"/>
          <p:cNvCxnSpPr/>
          <p:nvPr/>
        </p:nvCxnSpPr>
        <p:spPr>
          <a:xfrm>
            <a:off x="6389331" y="2806521"/>
            <a:ext cx="914400" cy="0"/>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sp>
        <p:nvSpPr>
          <p:cNvPr id="12" name="TextBox 11"/>
          <p:cNvSpPr txBox="1"/>
          <p:nvPr/>
        </p:nvSpPr>
        <p:spPr>
          <a:xfrm>
            <a:off x="6322649" y="1905000"/>
            <a:ext cx="1066800" cy="307777"/>
          </a:xfrm>
          <a:prstGeom prst="rect">
            <a:avLst/>
          </a:prstGeom>
          <a:noFill/>
          <a:ln>
            <a:noFill/>
          </a:ln>
        </p:spPr>
        <p:txBody>
          <a:bodyPr wrap="square" rtlCol="0">
            <a:spAutoFit/>
          </a:bodyPr>
          <a:lstStyle/>
          <a:p>
            <a:pPr algn="ctr"/>
            <a:r>
              <a:rPr lang="en-US" sz="1400" dirty="0" smtClean="0"/>
              <a:t>DVA 1</a:t>
            </a:r>
            <a:endParaRPr lang="en-US" sz="1400" dirty="0"/>
          </a:p>
        </p:txBody>
      </p:sp>
      <p:sp>
        <p:nvSpPr>
          <p:cNvPr id="13" name="TextBox 12"/>
          <p:cNvSpPr txBox="1"/>
          <p:nvPr/>
        </p:nvSpPr>
        <p:spPr>
          <a:xfrm>
            <a:off x="6322649" y="2205053"/>
            <a:ext cx="1066800" cy="307777"/>
          </a:xfrm>
          <a:prstGeom prst="rect">
            <a:avLst/>
          </a:prstGeom>
          <a:noFill/>
          <a:ln>
            <a:noFill/>
          </a:ln>
        </p:spPr>
        <p:txBody>
          <a:bodyPr wrap="square" rtlCol="0">
            <a:spAutoFit/>
          </a:bodyPr>
          <a:lstStyle/>
          <a:p>
            <a:pPr algn="ctr"/>
            <a:r>
              <a:rPr lang="en-US" sz="1400" dirty="0" smtClean="0"/>
              <a:t>DVA 2</a:t>
            </a:r>
            <a:endParaRPr lang="en-US" sz="1400" dirty="0"/>
          </a:p>
        </p:txBody>
      </p:sp>
      <p:sp>
        <p:nvSpPr>
          <p:cNvPr id="14" name="TextBox 13"/>
          <p:cNvSpPr txBox="1"/>
          <p:nvPr/>
        </p:nvSpPr>
        <p:spPr>
          <a:xfrm>
            <a:off x="6322649" y="2505106"/>
            <a:ext cx="1066800" cy="307777"/>
          </a:xfrm>
          <a:prstGeom prst="rect">
            <a:avLst/>
          </a:prstGeom>
          <a:noFill/>
          <a:ln>
            <a:noFill/>
          </a:ln>
        </p:spPr>
        <p:txBody>
          <a:bodyPr wrap="square" rtlCol="0">
            <a:spAutoFit/>
          </a:bodyPr>
          <a:lstStyle/>
          <a:p>
            <a:pPr algn="ctr"/>
            <a:r>
              <a:rPr lang="en-US" sz="1400" dirty="0" smtClean="0"/>
              <a:t>DVA 3</a:t>
            </a:r>
            <a:endParaRPr lang="en-US" sz="1400" dirty="0"/>
          </a:p>
        </p:txBody>
      </p:sp>
      <p:cxnSp>
        <p:nvCxnSpPr>
          <p:cNvPr id="15" name="Straight Connector 14"/>
          <p:cNvCxnSpPr/>
          <p:nvPr/>
        </p:nvCxnSpPr>
        <p:spPr>
          <a:xfrm>
            <a:off x="6389315" y="3187521"/>
            <a:ext cx="914400" cy="0"/>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sp>
        <p:nvSpPr>
          <p:cNvPr id="16" name="TextBox 15"/>
          <p:cNvSpPr txBox="1"/>
          <p:nvPr/>
        </p:nvSpPr>
        <p:spPr>
          <a:xfrm>
            <a:off x="6322657" y="3212205"/>
            <a:ext cx="1066800" cy="523220"/>
          </a:xfrm>
          <a:prstGeom prst="rect">
            <a:avLst/>
          </a:prstGeom>
          <a:noFill/>
          <a:ln>
            <a:noFill/>
          </a:ln>
        </p:spPr>
        <p:txBody>
          <a:bodyPr wrap="square" rtlCol="0">
            <a:spAutoFit/>
          </a:bodyPr>
          <a:lstStyle/>
          <a:p>
            <a:pPr algn="ctr"/>
            <a:r>
              <a:rPr lang="en-US" sz="1400" dirty="0" smtClean="0"/>
              <a:t>Block</a:t>
            </a:r>
          </a:p>
          <a:p>
            <a:pPr algn="ctr"/>
            <a:r>
              <a:rPr lang="en-US" sz="1400" dirty="0" smtClean="0"/>
              <a:t>Checksum</a:t>
            </a:r>
            <a:endParaRPr lang="en-US" sz="1400" dirty="0"/>
          </a:p>
        </p:txBody>
      </p:sp>
      <p:sp>
        <p:nvSpPr>
          <p:cNvPr id="17" name="Rectangle 16"/>
          <p:cNvSpPr/>
          <p:nvPr/>
        </p:nvSpPr>
        <p:spPr>
          <a:xfrm>
            <a:off x="6502758" y="5257800"/>
            <a:ext cx="685800" cy="685800"/>
          </a:xfrm>
          <a:prstGeom prst="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dirty="0" smtClean="0"/>
              <a:t>Block</a:t>
            </a:r>
            <a:endParaRPr lang="en-US" dirty="0"/>
          </a:p>
        </p:txBody>
      </p:sp>
      <p:sp>
        <p:nvSpPr>
          <p:cNvPr id="18" name="Down Arrow 17"/>
          <p:cNvSpPr/>
          <p:nvPr/>
        </p:nvSpPr>
        <p:spPr>
          <a:xfrm>
            <a:off x="5918916" y="1905000"/>
            <a:ext cx="1853484" cy="2819400"/>
          </a:xfrm>
          <a:prstGeom prst="downArrow">
            <a:avLst/>
          </a:prstGeom>
          <a:noFill/>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cxnSp>
        <p:nvCxnSpPr>
          <p:cNvPr id="19" name="Straight Connector 18"/>
          <p:cNvCxnSpPr/>
          <p:nvPr/>
        </p:nvCxnSpPr>
        <p:spPr>
          <a:xfrm>
            <a:off x="6387167" y="3797121"/>
            <a:ext cx="914400" cy="0"/>
          </a:xfrm>
          <a:prstGeom prst="line">
            <a:avLst/>
          </a:prstGeom>
          <a:ln w="28575">
            <a:solidFill>
              <a:schemeClr val="accent1"/>
            </a:solidFill>
          </a:ln>
        </p:spPr>
        <p:style>
          <a:lnRef idx="1">
            <a:schemeClr val="dk1"/>
          </a:lnRef>
          <a:fillRef idx="0">
            <a:schemeClr val="dk1"/>
          </a:fillRef>
          <a:effectRef idx="0">
            <a:schemeClr val="dk1"/>
          </a:effectRef>
          <a:fontRef idx="minor">
            <a:schemeClr val="tx1"/>
          </a:fontRef>
        </p:style>
      </p:cxnSp>
      <p:cxnSp>
        <p:nvCxnSpPr>
          <p:cNvPr id="20" name="Elbow Connector 19"/>
          <p:cNvCxnSpPr>
            <a:stCxn id="12" idx="3"/>
            <a:endCxn id="17" idx="3"/>
          </p:cNvCxnSpPr>
          <p:nvPr/>
        </p:nvCxnSpPr>
        <p:spPr>
          <a:xfrm flipH="1">
            <a:off x="7188558" y="2058889"/>
            <a:ext cx="200891" cy="3541811"/>
          </a:xfrm>
          <a:prstGeom prst="bentConnector3">
            <a:avLst>
              <a:gd name="adj1" fmla="val -581788"/>
            </a:avLst>
          </a:prstGeom>
          <a:ln w="12700">
            <a:tailEnd type="arrow"/>
          </a:ln>
        </p:spPr>
        <p:style>
          <a:lnRef idx="2">
            <a:schemeClr val="dk1"/>
          </a:lnRef>
          <a:fillRef idx="0">
            <a:schemeClr val="dk1"/>
          </a:fillRef>
          <a:effectRef idx="1">
            <a:schemeClr val="dk1"/>
          </a:effectRef>
          <a:fontRef idx="minor">
            <a:schemeClr val="tx1"/>
          </a:fontRef>
        </p:style>
      </p:cxnSp>
      <p:cxnSp>
        <p:nvCxnSpPr>
          <p:cNvPr id="21" name="Elbow Connector 20"/>
          <p:cNvCxnSpPr>
            <a:stCxn id="13" idx="3"/>
            <a:endCxn id="8" idx="3"/>
          </p:cNvCxnSpPr>
          <p:nvPr/>
        </p:nvCxnSpPr>
        <p:spPr>
          <a:xfrm flipH="1">
            <a:off x="7289442" y="2358942"/>
            <a:ext cx="100007" cy="3139800"/>
          </a:xfrm>
          <a:prstGeom prst="bentConnector3">
            <a:avLst>
              <a:gd name="adj1" fmla="val -872483"/>
            </a:avLst>
          </a:prstGeom>
          <a:ln w="12700">
            <a:tailEnd type="arrow"/>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6594078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Object</a:t>
            </a:r>
            <a:endParaRPr lang="en-US" dirty="0"/>
          </a:p>
          <a:p>
            <a:pPr lvl="1"/>
            <a:r>
              <a:rPr lang="en-US" dirty="0" smtClean="0"/>
              <a:t>A </a:t>
            </a:r>
            <a:r>
              <a:rPr lang="en-US" dirty="0"/>
              <a:t>group of blocks organized by a </a:t>
            </a:r>
            <a:r>
              <a:rPr lang="en-US" dirty="0" err="1" smtClean="0"/>
              <a:t>dnode</a:t>
            </a:r>
            <a:endParaRPr lang="en-US" dirty="0" smtClean="0"/>
          </a:p>
          <a:p>
            <a:pPr lvl="2"/>
            <a:r>
              <a:rPr lang="en-US" dirty="0" smtClean="0"/>
              <a:t>A block tree connected by </a:t>
            </a:r>
            <a:r>
              <a:rPr lang="en-US" dirty="0" err="1" smtClean="0"/>
              <a:t>blkptrs</a:t>
            </a:r>
            <a:endParaRPr lang="en-US" dirty="0"/>
          </a:p>
          <a:p>
            <a:pPr lvl="1"/>
            <a:r>
              <a:rPr lang="en-US" dirty="0" smtClean="0"/>
              <a:t>Everything in ZFS is an object</a:t>
            </a:r>
            <a:endParaRPr lang="en-US" dirty="0"/>
          </a:p>
          <a:p>
            <a:pPr lvl="2"/>
            <a:r>
              <a:rPr lang="en-US" dirty="0" smtClean="0"/>
              <a:t>e.g., a file, a </a:t>
            </a:r>
            <a:r>
              <a:rPr lang="en-US" dirty="0" err="1" smtClean="0"/>
              <a:t>dir</a:t>
            </a:r>
            <a:r>
              <a:rPr lang="en-US" dirty="0" smtClean="0"/>
              <a:t>, a file system …</a:t>
            </a:r>
          </a:p>
          <a:p>
            <a:r>
              <a:rPr lang="en-US" dirty="0" err="1" smtClean="0"/>
              <a:t>Dnode</a:t>
            </a:r>
            <a:r>
              <a:rPr lang="en-US" dirty="0" smtClean="0"/>
              <a:t> Structure</a:t>
            </a:r>
          </a:p>
          <a:p>
            <a:pPr lvl="1"/>
            <a:r>
              <a:rPr lang="en-US" dirty="0"/>
              <a:t>C</a:t>
            </a:r>
            <a:r>
              <a:rPr lang="en-US" dirty="0" smtClean="0"/>
              <a:t>ommon fields</a:t>
            </a:r>
          </a:p>
          <a:p>
            <a:pPr lvl="2"/>
            <a:r>
              <a:rPr lang="en-US" dirty="0" smtClean="0"/>
              <a:t>Up to 3 </a:t>
            </a:r>
            <a:r>
              <a:rPr lang="en-US" dirty="0" err="1" smtClean="0"/>
              <a:t>blkptrs</a:t>
            </a:r>
            <a:endParaRPr lang="en-US" dirty="0" smtClean="0"/>
          </a:p>
          <a:p>
            <a:pPr lvl="2"/>
            <a:r>
              <a:rPr lang="en-US" dirty="0" smtClean="0"/>
              <a:t>Block size, # of levels, …</a:t>
            </a:r>
          </a:p>
          <a:p>
            <a:pPr lvl="1"/>
            <a:r>
              <a:rPr lang="en-US" dirty="0" smtClean="0"/>
              <a:t>Bonus buffer</a:t>
            </a:r>
          </a:p>
          <a:p>
            <a:pPr lvl="2"/>
            <a:r>
              <a:rPr lang="en-US" dirty="0" smtClean="0"/>
              <a:t>Object-specific info</a:t>
            </a:r>
          </a:p>
          <a:p>
            <a:endParaRPr lang="en-US" dirty="0"/>
          </a:p>
        </p:txBody>
      </p:sp>
      <p:sp>
        <p:nvSpPr>
          <p:cNvPr id="4" name="Date Placeholder 3"/>
          <p:cNvSpPr>
            <a:spLocks noGrp="1"/>
          </p:cNvSpPr>
          <p:nvPr>
            <p:ph type="dt" sz="half" idx="10"/>
          </p:nvPr>
        </p:nvSpPr>
        <p:spPr/>
        <p:txBody>
          <a:bodyPr/>
          <a:lstStyle/>
          <a:p>
            <a:fld id="{D25FBC88-433C-497E-9EB2-50E7FE4D00CB}" type="datetime1">
              <a:rPr lang="en-US" smtClean="0"/>
              <a:pPr/>
              <a:t>10/4/2013</a:t>
            </a:fld>
            <a:endParaRPr lang="en-US"/>
          </a:p>
        </p:txBody>
      </p:sp>
      <p:sp>
        <p:nvSpPr>
          <p:cNvPr id="5" name="Slide Number Placeholder 4"/>
          <p:cNvSpPr>
            <a:spLocks noGrp="1"/>
          </p:cNvSpPr>
          <p:nvPr>
            <p:ph type="sldNum" sz="quarter" idx="12"/>
          </p:nvPr>
        </p:nvSpPr>
        <p:spPr/>
        <p:txBody>
          <a:bodyPr/>
          <a:lstStyle/>
          <a:p>
            <a:fld id="{943CE5C6-9241-4179-96EA-4D33925EB8AF}" type="slidenum">
              <a:rPr lang="en-US" smtClean="0"/>
              <a:pPr/>
              <a:t>9</a:t>
            </a:fld>
            <a:endParaRPr lang="en-US"/>
          </a:p>
        </p:txBody>
      </p:sp>
      <p:sp>
        <p:nvSpPr>
          <p:cNvPr id="34" name="Rectangle 33"/>
          <p:cNvSpPr/>
          <p:nvPr/>
        </p:nvSpPr>
        <p:spPr>
          <a:xfrm>
            <a:off x="5291146" y="5065731"/>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35" name="Rounded Rectangle 34"/>
          <p:cNvSpPr/>
          <p:nvPr/>
        </p:nvSpPr>
        <p:spPr>
          <a:xfrm>
            <a:off x="5553672" y="3706610"/>
            <a:ext cx="1649417" cy="596500"/>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n-US" b="1" dirty="0" err="1" smtClean="0"/>
              <a:t>dnode</a:t>
            </a:r>
            <a:endParaRPr lang="en-US" b="1" dirty="0"/>
          </a:p>
        </p:txBody>
      </p:sp>
      <p:cxnSp>
        <p:nvCxnSpPr>
          <p:cNvPr id="36" name="Straight Arrow Connector 35"/>
          <p:cNvCxnSpPr>
            <a:stCxn id="35" idx="2"/>
            <a:endCxn id="41" idx="0"/>
          </p:cNvCxnSpPr>
          <p:nvPr/>
        </p:nvCxnSpPr>
        <p:spPr>
          <a:xfrm>
            <a:off x="6378381" y="4303110"/>
            <a:ext cx="79008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37" name="Straight Arrow Connector 36"/>
          <p:cNvCxnSpPr>
            <a:stCxn id="35" idx="2"/>
            <a:endCxn id="34" idx="0"/>
          </p:cNvCxnSpPr>
          <p:nvPr/>
        </p:nvCxnSpPr>
        <p:spPr>
          <a:xfrm flipH="1">
            <a:off x="5561318" y="4303110"/>
            <a:ext cx="817063"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cxnSp>
        <p:nvCxnSpPr>
          <p:cNvPr id="38" name="Straight Arrow Connector 37"/>
          <p:cNvCxnSpPr>
            <a:stCxn id="35" idx="2"/>
            <a:endCxn id="40" idx="0"/>
          </p:cNvCxnSpPr>
          <p:nvPr/>
        </p:nvCxnSpPr>
        <p:spPr>
          <a:xfrm>
            <a:off x="6378381" y="4303110"/>
            <a:ext cx="0" cy="762621"/>
          </a:xfrm>
          <a:prstGeom prst="straightConnector1">
            <a:avLst/>
          </a:prstGeom>
          <a:ln>
            <a:solidFill>
              <a:schemeClr val="bg1">
                <a:lumMod val="85000"/>
              </a:schemeClr>
            </a:solidFill>
            <a:tailEnd type="arrow"/>
          </a:ln>
        </p:spPr>
        <p:style>
          <a:lnRef idx="2">
            <a:schemeClr val="accent3"/>
          </a:lnRef>
          <a:fillRef idx="0">
            <a:schemeClr val="accent3"/>
          </a:fillRef>
          <a:effectRef idx="1">
            <a:schemeClr val="accent3"/>
          </a:effectRef>
          <a:fontRef idx="minor">
            <a:schemeClr val="tx1"/>
          </a:fontRef>
        </p:style>
      </p:cxnSp>
      <p:sp>
        <p:nvSpPr>
          <p:cNvPr id="39" name="Rounded Rectangle 38"/>
          <p:cNvSpPr/>
          <p:nvPr/>
        </p:nvSpPr>
        <p:spPr>
          <a:xfrm>
            <a:off x="6419489" y="3831510"/>
            <a:ext cx="696915" cy="334221"/>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US" sz="1400" b="1" dirty="0" smtClean="0"/>
              <a:t>bonus</a:t>
            </a:r>
            <a:endParaRPr lang="en-US" sz="1400" b="1" dirty="0"/>
          </a:p>
        </p:txBody>
      </p:sp>
      <p:sp>
        <p:nvSpPr>
          <p:cNvPr id="40" name="Rectangle 39"/>
          <p:cNvSpPr/>
          <p:nvPr/>
        </p:nvSpPr>
        <p:spPr>
          <a:xfrm>
            <a:off x="6108209" y="5065731"/>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
        <p:nvSpPr>
          <p:cNvPr id="41" name="Rectangle 40"/>
          <p:cNvSpPr/>
          <p:nvPr/>
        </p:nvSpPr>
        <p:spPr>
          <a:xfrm>
            <a:off x="6898289" y="5065731"/>
            <a:ext cx="540344" cy="531447"/>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sz="1400" dirty="0"/>
          </a:p>
        </p:txBody>
      </p:sp>
    </p:spTree>
    <p:extLst>
      <p:ext uri="{BB962C8B-B14F-4D97-AF65-F5344CB8AC3E}">
        <p14:creationId xmlns:p14="http://schemas.microsoft.com/office/powerpoint/2010/main" val="1454858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5222</TotalTime>
  <Words>2459</Words>
  <Application>Microsoft Office PowerPoint</Application>
  <PresentationFormat>On-screen Show (4:3)</PresentationFormat>
  <Paragraphs>623</Paragraphs>
  <Slides>31</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Office Theme</vt:lpstr>
      <vt:lpstr>ZFS Internals</vt:lpstr>
      <vt:lpstr>Outline</vt:lpstr>
      <vt:lpstr>ZFS Storage Pool</vt:lpstr>
      <vt:lpstr>A simple configuration</vt:lpstr>
      <vt:lpstr>Vdev Label</vt:lpstr>
      <vt:lpstr>Vdev Label</vt:lpstr>
      <vt:lpstr>Outline</vt:lpstr>
      <vt:lpstr>Block Addressing</vt:lpstr>
      <vt:lpstr>Object</vt:lpstr>
      <vt:lpstr>Examples of Object</vt:lpstr>
      <vt:lpstr>Object Set</vt:lpstr>
      <vt:lpstr>Dataset</vt:lpstr>
      <vt:lpstr>Physical Layout</vt:lpstr>
      <vt:lpstr>Outline</vt:lpstr>
      <vt:lpstr>On-Disk Walkthrough (/tank/z.txt)</vt:lpstr>
      <vt:lpstr>Read a Block</vt:lpstr>
      <vt:lpstr>Write a Block</vt:lpstr>
      <vt:lpstr>Update Uberblock</vt:lpstr>
      <vt:lpstr>Verify Uberblock</vt:lpstr>
      <vt:lpstr>Outline</vt:lpstr>
      <vt:lpstr>Overview</vt:lpstr>
      <vt:lpstr>Interface Layer</vt:lpstr>
      <vt:lpstr>ZPL (ZFS POSIX Layer)</vt:lpstr>
      <vt:lpstr>Transactional Object Layer</vt:lpstr>
      <vt:lpstr>DMU (Data Management Unit)</vt:lpstr>
      <vt:lpstr>ZIL (ZFS Intent Log)</vt:lpstr>
      <vt:lpstr>Pooled Storage Layer</vt:lpstr>
      <vt:lpstr>ZIO (ZFS I/O Pipeline)</vt:lpstr>
      <vt:lpstr>Outline</vt:lpstr>
      <vt:lpstr>Summary</vt:lpstr>
      <vt:lpstr>Logical Organization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zfs internals</dc:title>
  <dc:creator>Owner</dc:creator>
  <cp:lastModifiedBy>Yupu Zhang</cp:lastModifiedBy>
  <cp:revision>1020</cp:revision>
  <dcterms:created xsi:type="dcterms:W3CDTF">2010-02-04T01:32:17Z</dcterms:created>
  <dcterms:modified xsi:type="dcterms:W3CDTF">2013-10-04T06:59:59Z</dcterms:modified>
</cp:coreProperties>
</file>