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13" r:id="rId2"/>
    <p:sldId id="402" r:id="rId3"/>
    <p:sldId id="403" r:id="rId4"/>
    <p:sldId id="404" r:id="rId5"/>
    <p:sldId id="416" r:id="rId6"/>
    <p:sldId id="436" r:id="rId7"/>
    <p:sldId id="406" r:id="rId8"/>
    <p:sldId id="419" r:id="rId9"/>
    <p:sldId id="418" r:id="rId10"/>
    <p:sldId id="420" r:id="rId11"/>
    <p:sldId id="412" r:id="rId12"/>
    <p:sldId id="423" r:id="rId13"/>
    <p:sldId id="259" r:id="rId14"/>
    <p:sldId id="260" r:id="rId15"/>
    <p:sldId id="261" r:id="rId16"/>
    <p:sldId id="437" r:id="rId17"/>
    <p:sldId id="425" r:id="rId18"/>
    <p:sldId id="426" r:id="rId19"/>
    <p:sldId id="427" r:id="rId20"/>
    <p:sldId id="340" r:id="rId21"/>
    <p:sldId id="349" r:id="rId22"/>
    <p:sldId id="361" r:id="rId23"/>
    <p:sldId id="374" r:id="rId24"/>
    <p:sldId id="428" r:id="rId25"/>
    <p:sldId id="316" r:id="rId26"/>
    <p:sldId id="368" r:id="rId27"/>
    <p:sldId id="294" r:id="rId28"/>
    <p:sldId id="429" r:id="rId29"/>
    <p:sldId id="298" r:id="rId30"/>
    <p:sldId id="370" r:id="rId31"/>
    <p:sldId id="29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5" autoAdjust="0"/>
    <p:restoredTop sz="78917" autoAdjust="0"/>
  </p:normalViewPr>
  <p:slideViewPr>
    <p:cSldViewPr>
      <p:cViewPr varScale="1">
        <p:scale>
          <a:sx n="109" d="100"/>
          <a:sy n="109"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b="0" dirty="0" smtClean="0"/>
              <a:t>Micro &amp; Macro Benchmark</a:t>
            </a:r>
          </a:p>
        </c:rich>
      </c:tx>
      <c:overlay val="0"/>
    </c:title>
    <c:autoTitleDeleted val="0"/>
    <c:plotArea>
      <c:layout/>
      <c:barChart>
        <c:barDir val="col"/>
        <c:grouping val="clustered"/>
        <c:varyColors val="0"/>
        <c:ser>
          <c:idx val="0"/>
          <c:order val="0"/>
          <c:tx>
            <c:strRef>
              <c:f>Sheet1!$B$1</c:f>
              <c:strCache>
                <c:ptCount val="1"/>
                <c:pt idx="0">
                  <c:v>ZFS</c:v>
                </c:pt>
              </c:strCache>
            </c:strRef>
          </c:tx>
          <c:invertIfNegative val="0"/>
          <c:cat>
            <c:strRef>
              <c:f>Sheet1!$A$2:$A$5</c:f>
              <c:strCache>
                <c:ptCount val="4"/>
                <c:pt idx="0">
                  <c:v>SeqRead (cold)</c:v>
                </c:pt>
                <c:pt idx="1">
                  <c:v>SeqRead (warm)</c:v>
                </c:pt>
                <c:pt idx="2">
                  <c:v>webserver</c:v>
                </c:pt>
                <c:pt idx="3">
                  <c:v>varmail</c:v>
                </c:pt>
              </c:strCache>
            </c:strRef>
          </c:cat>
          <c:val>
            <c:numRef>
              <c:f>Sheet1!$B$2:$B$5</c:f>
              <c:numCache>
                <c:formatCode>General</c:formatCode>
                <c:ptCount val="4"/>
                <c:pt idx="0">
                  <c:v>1</c:v>
                </c:pt>
                <c:pt idx="1">
                  <c:v>1</c:v>
                </c:pt>
                <c:pt idx="2">
                  <c:v>1</c:v>
                </c:pt>
                <c:pt idx="3">
                  <c:v>1</c:v>
                </c:pt>
              </c:numCache>
            </c:numRef>
          </c:val>
        </c:ser>
        <c:ser>
          <c:idx val="1"/>
          <c:order val="1"/>
          <c:tx>
            <c:strRef>
              <c:f>Sheet1!$C$1</c:f>
              <c:strCache>
                <c:ptCount val="1"/>
                <c:pt idx="0">
                  <c:v>End-to-end ZFS (Fletcher)</c:v>
                </c:pt>
              </c:strCache>
            </c:strRef>
          </c:tx>
          <c:invertIfNegative val="0"/>
          <c:cat>
            <c:strRef>
              <c:f>Sheet1!$A$2:$A$5</c:f>
              <c:strCache>
                <c:ptCount val="4"/>
                <c:pt idx="0">
                  <c:v>SeqRead (cold)</c:v>
                </c:pt>
                <c:pt idx="1">
                  <c:v>SeqRead (warm)</c:v>
                </c:pt>
                <c:pt idx="2">
                  <c:v>webserver</c:v>
                </c:pt>
                <c:pt idx="3">
                  <c:v>varmail</c:v>
                </c:pt>
              </c:strCache>
            </c:strRef>
          </c:cat>
          <c:val>
            <c:numRef>
              <c:f>Sheet1!$C$2:$C$5</c:f>
              <c:numCache>
                <c:formatCode>General</c:formatCode>
                <c:ptCount val="4"/>
                <c:pt idx="0">
                  <c:v>0.90225699999999998</c:v>
                </c:pt>
                <c:pt idx="1">
                  <c:v>0.85007600000000005</c:v>
                </c:pt>
                <c:pt idx="2">
                  <c:v>0.85712699999999997</c:v>
                </c:pt>
                <c:pt idx="3">
                  <c:v>0.98683399999999999</c:v>
                </c:pt>
              </c:numCache>
            </c:numRef>
          </c:val>
        </c:ser>
        <c:ser>
          <c:idx val="2"/>
          <c:order val="2"/>
          <c:tx>
            <c:strRef>
              <c:f>Sheet1!$D$1</c:f>
              <c:strCache>
                <c:ptCount val="1"/>
                <c:pt idx="0">
                  <c:v>Z²FS (static)</c:v>
                </c:pt>
              </c:strCache>
            </c:strRef>
          </c:tx>
          <c:invertIfNegative val="0"/>
          <c:cat>
            <c:strRef>
              <c:f>Sheet1!$A$2:$A$5</c:f>
              <c:strCache>
                <c:ptCount val="4"/>
                <c:pt idx="0">
                  <c:v>SeqRead (cold)</c:v>
                </c:pt>
                <c:pt idx="1">
                  <c:v>SeqRead (warm)</c:v>
                </c:pt>
                <c:pt idx="2">
                  <c:v>webserver</c:v>
                </c:pt>
                <c:pt idx="3">
                  <c:v>varmail</c:v>
                </c:pt>
              </c:strCache>
            </c:strRef>
          </c:cat>
          <c:val>
            <c:numRef>
              <c:f>Sheet1!$D$2:$D$5</c:f>
              <c:numCache>
                <c:formatCode>General</c:formatCode>
                <c:ptCount val="4"/>
                <c:pt idx="0">
                  <c:v>0.90981699999999999</c:v>
                </c:pt>
                <c:pt idx="1">
                  <c:v>0.97748900000000005</c:v>
                </c:pt>
                <c:pt idx="2">
                  <c:v>0.95128000000000001</c:v>
                </c:pt>
                <c:pt idx="3">
                  <c:v>0.979769</c:v>
                </c:pt>
              </c:numCache>
            </c:numRef>
          </c:val>
        </c:ser>
        <c:ser>
          <c:idx val="3"/>
          <c:order val="3"/>
          <c:tx>
            <c:strRef>
              <c:f>Sheet1!$E$1</c:f>
              <c:strCache>
                <c:ptCount val="1"/>
                <c:pt idx="0">
                  <c:v>Z²FS (dynamic)</c:v>
                </c:pt>
              </c:strCache>
            </c:strRef>
          </c:tx>
          <c:invertIfNegative val="0"/>
          <c:cat>
            <c:strRef>
              <c:f>Sheet1!$A$2:$A$5</c:f>
              <c:strCache>
                <c:ptCount val="4"/>
                <c:pt idx="0">
                  <c:v>SeqRead (cold)</c:v>
                </c:pt>
                <c:pt idx="1">
                  <c:v>SeqRead (warm)</c:v>
                </c:pt>
                <c:pt idx="2">
                  <c:v>webserver</c:v>
                </c:pt>
                <c:pt idx="3">
                  <c:v>varmail</c:v>
                </c:pt>
              </c:strCache>
            </c:strRef>
          </c:cat>
          <c:val>
            <c:numRef>
              <c:f>Sheet1!$E$2:$E$5</c:f>
              <c:numCache>
                <c:formatCode>General</c:formatCode>
                <c:ptCount val="4"/>
                <c:pt idx="2">
                  <c:v>0.89962200000000003</c:v>
                </c:pt>
                <c:pt idx="3">
                  <c:v>0.98137399999999997</c:v>
                </c:pt>
              </c:numCache>
            </c:numRef>
          </c:val>
        </c:ser>
        <c:dLbls>
          <c:showLegendKey val="0"/>
          <c:showVal val="0"/>
          <c:showCatName val="0"/>
          <c:showSerName val="0"/>
          <c:showPercent val="0"/>
          <c:showBubbleSize val="0"/>
        </c:dLbls>
        <c:gapWidth val="150"/>
        <c:axId val="282852864"/>
        <c:axId val="282853256"/>
      </c:barChart>
      <c:catAx>
        <c:axId val="282852864"/>
        <c:scaling>
          <c:orientation val="minMax"/>
        </c:scaling>
        <c:delete val="0"/>
        <c:axPos val="b"/>
        <c:numFmt formatCode="General" sourceLinked="0"/>
        <c:majorTickMark val="out"/>
        <c:minorTickMark val="none"/>
        <c:tickLblPos val="nextTo"/>
        <c:crossAx val="282853256"/>
        <c:crosses val="autoZero"/>
        <c:auto val="1"/>
        <c:lblAlgn val="ctr"/>
        <c:lblOffset val="100"/>
        <c:noMultiLvlLbl val="0"/>
      </c:catAx>
      <c:valAx>
        <c:axId val="282853256"/>
        <c:scaling>
          <c:orientation val="minMax"/>
          <c:max val="1"/>
          <c:min val="0"/>
        </c:scaling>
        <c:delete val="0"/>
        <c:axPos val="l"/>
        <c:majorGridlines/>
        <c:title>
          <c:tx>
            <c:rich>
              <a:bodyPr rot="-5400000" vert="horz"/>
              <a:lstStyle/>
              <a:p>
                <a:pPr>
                  <a:defRPr/>
                </a:pPr>
                <a:r>
                  <a:rPr lang="en-US" dirty="0" smtClean="0"/>
                  <a:t>Normalized Throughput</a:t>
                </a:r>
                <a:endParaRPr lang="en-US" dirty="0"/>
              </a:p>
            </c:rich>
          </c:tx>
          <c:layout>
            <c:manualLayout>
              <c:xMode val="edge"/>
              <c:yMode val="edge"/>
              <c:x val="1.2084163822249562E-2"/>
              <c:y val="0.2208254325352188"/>
            </c:manualLayout>
          </c:layout>
          <c:overlay val="0"/>
        </c:title>
        <c:numFmt formatCode="General" sourceLinked="1"/>
        <c:majorTickMark val="out"/>
        <c:minorTickMark val="none"/>
        <c:tickLblPos val="nextTo"/>
        <c:crossAx val="282852864"/>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731E4E-DD46-46B6-95DB-E2B5EB9D9C89}" type="datetimeFigureOut">
              <a:rPr lang="en-US" smtClean="0"/>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0A023-81A8-478A-842D-8D3101DE870A}" type="slidenum">
              <a:rPr lang="en-US" smtClean="0"/>
              <a:t>‹#›</a:t>
            </a:fld>
            <a:endParaRPr lang="en-US"/>
          </a:p>
        </p:txBody>
      </p:sp>
    </p:spTree>
    <p:extLst>
      <p:ext uri="{BB962C8B-B14F-4D97-AF65-F5344CB8AC3E}">
        <p14:creationId xmlns:p14="http://schemas.microsoft.com/office/powerpoint/2010/main" val="9681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Hello, everyone, I'm </a:t>
            </a:r>
            <a:r>
              <a:rPr lang="en-US" sz="1200" kern="1200" dirty="0" err="1" smtClean="0">
                <a:solidFill>
                  <a:schemeClr val="tx1"/>
                </a:solidFill>
                <a:latin typeface="+mn-lt"/>
                <a:ea typeface="+mn-ea"/>
                <a:cs typeface="+mn-cs"/>
              </a:rPr>
              <a:t>Yupu</a:t>
            </a:r>
            <a:r>
              <a:rPr lang="en-US" sz="1200" kern="1200" dirty="0" smtClean="0">
                <a:solidFill>
                  <a:schemeClr val="tx1"/>
                </a:solidFill>
                <a:latin typeface="+mn-lt"/>
                <a:ea typeface="+mn-ea"/>
                <a:cs typeface="+mn-cs"/>
              </a:rPr>
              <a:t> Zhang and today I will be talking about our work on data integrity analysis. This work is done in conjunction with </a:t>
            </a:r>
            <a:r>
              <a:rPr lang="en-US" sz="1200" kern="1200" dirty="0" err="1" smtClean="0">
                <a:solidFill>
                  <a:schemeClr val="tx1"/>
                </a:solidFill>
                <a:latin typeface="+mn-lt"/>
                <a:ea typeface="+mn-ea"/>
                <a:cs typeface="+mn-cs"/>
              </a:rPr>
              <a:t>Abhishek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Rajimwale</a:t>
            </a:r>
            <a:r>
              <a:rPr lang="en-US" sz="1200" kern="1200" dirty="0" smtClean="0">
                <a:solidFill>
                  <a:schemeClr val="tx1"/>
                </a:solidFill>
                <a:latin typeface="+mn-lt"/>
                <a:ea typeface="+mn-ea"/>
                <a:cs typeface="+mn-cs"/>
              </a:rPr>
              <a:t>, and our advisors Andrea </a:t>
            </a:r>
            <a:r>
              <a:rPr lang="en-US" sz="1200" kern="1200" dirty="0" err="1" smtClean="0">
                <a:solidFill>
                  <a:schemeClr val="tx1"/>
                </a:solidFill>
                <a:latin typeface="+mn-lt"/>
                <a:ea typeface="+mn-ea"/>
                <a:cs typeface="+mn-cs"/>
              </a:rPr>
              <a:t>Arpaci-Dusseau</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Remzi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Arpaci-Dusseau</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a:t>
            </a:fld>
            <a:endParaRPr lang="en-US" dirty="0"/>
          </a:p>
        </p:txBody>
      </p:sp>
    </p:spTree>
    <p:extLst>
      <p:ext uri="{BB962C8B-B14F-4D97-AF65-F5344CB8AC3E}">
        <p14:creationId xmlns:p14="http://schemas.microsoft.com/office/powerpoint/2010/main" val="211638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outline for the rest of the talk.</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First, I will give some background on ZFS. Then, I will present our analysis results. And finally I will conclude this talk and take questions.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12</a:t>
            </a:fld>
            <a:endParaRPr lang="en-US" dirty="0"/>
          </a:p>
        </p:txBody>
      </p:sp>
    </p:spTree>
    <p:extLst>
      <p:ext uri="{BB962C8B-B14F-4D97-AF65-F5344CB8AC3E}">
        <p14:creationId xmlns:p14="http://schemas.microsoft.com/office/powerpoint/2010/main" val="3253591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of the art for data integrity is the end-to-end</a:t>
            </a:r>
            <a:r>
              <a:rPr lang="en-US" baseline="0" dirty="0" smtClean="0"/>
              <a:t> approach, in which a checksum is generated and verified by application for every data block. With this approach, the same checksum is used to </a:t>
            </a:r>
            <a:r>
              <a:rPr lang="en-US" baseline="0" dirty="0" err="1" smtClean="0"/>
              <a:t>pretect</a:t>
            </a:r>
            <a:r>
              <a:rPr lang="en-US" baseline="0" dirty="0" smtClean="0"/>
              <a:t> data across the entire storage stack, and a strong checksum is usually </a:t>
            </a:r>
            <a:r>
              <a:rPr lang="en-US" baseline="0" dirty="0" err="1" smtClean="0"/>
              <a:t>perffered</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13</a:t>
            </a:fld>
            <a:endParaRPr lang="en-US"/>
          </a:p>
        </p:txBody>
      </p:sp>
    </p:spTree>
    <p:extLst>
      <p:ext uri="{BB962C8B-B14F-4D97-AF65-F5344CB8AC3E}">
        <p14:creationId xmlns:p14="http://schemas.microsoft.com/office/powerpoint/2010/main" val="401943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end-to-end approach does provide good reliability</a:t>
            </a:r>
            <a:r>
              <a:rPr lang="en-US" baseline="0" dirty="0" smtClean="0"/>
              <a:t> but suffers from two problems. One is performance, especially when data is accessed from in-memory cache, due to the overhead of calculating checksum. The other is timeliness, as you can see, if the block is corrupted on the write path, the corruption would not be detected until some time later it is read back by the application, which is already too late to recover.</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14</a:t>
            </a:fld>
            <a:endParaRPr lang="en-US"/>
          </a:p>
        </p:txBody>
      </p:sp>
    </p:spTree>
    <p:extLst>
      <p:ext uri="{BB962C8B-B14F-4D97-AF65-F5344CB8AC3E}">
        <p14:creationId xmlns:p14="http://schemas.microsoft.com/office/powerpoint/2010/main" val="1355215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both</a:t>
            </a:r>
            <a:r>
              <a:rPr lang="en-US" baseline="0" dirty="0" smtClean="0"/>
              <a:t> issues, we propose a new concept called flexible end-to-end data integrity. Our goal is to balance performance and reliability, by changing checksums across components or over time in some cases. Therefore, we can improve performance by using a weaker checksum for more reliable component such as memory. But we can still provide great protection by using a strong checksum for less reliable component such as disk. We make each component to be aware of the checksum, so that verification can catch corruption in time.</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15</a:t>
            </a:fld>
            <a:endParaRPr lang="en-US"/>
          </a:p>
        </p:txBody>
      </p:sp>
    </p:spTree>
    <p:extLst>
      <p:ext uri="{BB962C8B-B14F-4D97-AF65-F5344CB8AC3E}">
        <p14:creationId xmlns:p14="http://schemas.microsoft.com/office/powerpoint/2010/main" val="3799228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framework is to evaluate and compare the reliability of storage systems,</a:t>
            </a:r>
            <a:r>
              <a:rPr lang="en-US" baseline="0" dirty="0" smtClean="0"/>
              <a:t> and provide insight about which checksum should be used for which </a:t>
            </a:r>
            <a:r>
              <a:rPr lang="en-US" baseline="0" dirty="0" err="1" smtClean="0"/>
              <a:t>compoentn</a:t>
            </a:r>
            <a:r>
              <a:rPr lang="en-US" baseline="0" dirty="0" smtClean="0"/>
              <a:t>.  We focus on silent data corruption, and use the probability of undetected data corruption when reading a data block from system. </a:t>
            </a:r>
          </a:p>
          <a:p>
            <a:endParaRPr lang="en-US" baseline="0" dirty="0" smtClean="0"/>
          </a:p>
          <a:p>
            <a:r>
              <a:rPr lang="en-US" baseline="0" dirty="0" smtClean="0"/>
              <a:t>In order to simplify the presentation, we define Reliability Score as the negative log of the probability; higher score means </a:t>
            </a:r>
            <a:r>
              <a:rPr lang="en-US" baseline="0" dirty="0" err="1" smtClean="0"/>
              <a:t>highter</a:t>
            </a:r>
            <a:r>
              <a:rPr lang="en-US" baseline="0" dirty="0" smtClean="0"/>
              <a:t> reliability.</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16</a:t>
            </a:fld>
            <a:endParaRPr lang="en-US"/>
          </a:p>
        </p:txBody>
      </p:sp>
    </p:spTree>
    <p:extLst>
      <p:ext uri="{BB962C8B-B14F-4D97-AF65-F5344CB8AC3E}">
        <p14:creationId xmlns:p14="http://schemas.microsoft.com/office/powerpoint/2010/main" val="895914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outline for the rest of the talk.</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First, I will give some background on ZFS. Then, I will present our analysis results. And finally I will conclude this talk and take questions.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17</a:t>
            </a:fld>
            <a:endParaRPr lang="en-US" dirty="0"/>
          </a:p>
        </p:txBody>
      </p:sp>
    </p:spTree>
    <p:extLst>
      <p:ext uri="{BB962C8B-B14F-4D97-AF65-F5344CB8AC3E}">
        <p14:creationId xmlns:p14="http://schemas.microsoft.com/office/powerpoint/2010/main" val="2562911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implemented an</a:t>
            </a:r>
            <a:r>
              <a:rPr lang="en-US" baseline="0" dirty="0" smtClean="0"/>
              <a:t> end-to-end version of ZFS, by extending the checksum to the application level.</a:t>
            </a:r>
          </a:p>
          <a:p>
            <a:r>
              <a:rPr lang="en-US" baseline="0" dirty="0" smtClean="0"/>
              <a:t>At t0, when the application writes out a data block, it also generate the checksum. Then, the file system stores both checksum and block on disk as usually.</a:t>
            </a:r>
          </a:p>
          <a:p>
            <a:r>
              <a:rPr lang="en-US" baseline="0" dirty="0" smtClean="0"/>
              <a:t>Finally at t3, when the block is read by the application, the checksum is verified.</a:t>
            </a:r>
          </a:p>
          <a:p>
            <a:endParaRPr lang="en-US" baseline="0" dirty="0" smtClean="0"/>
          </a:p>
          <a:p>
            <a:r>
              <a:rPr lang="en-US" baseline="0" dirty="0" smtClean="0"/>
              <a:t>Note that in this case, the checksum is generated and verified by the </a:t>
            </a:r>
            <a:r>
              <a:rPr lang="en-US" baseline="0" dirty="0" err="1" smtClean="0"/>
              <a:t>aplication</a:t>
            </a:r>
            <a:r>
              <a:rPr lang="en-US" baseline="0" dirty="0" smtClean="0"/>
              <a:t>; we’ve extended the coverage of the checksum</a:t>
            </a:r>
          </a:p>
          <a:p>
            <a:r>
              <a:rPr lang="en-US" baseline="0" dirty="0" smtClean="0"/>
              <a:t>only one type of checksum is used at a time</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18</a:t>
            </a:fld>
            <a:endParaRPr lang="en-US"/>
          </a:p>
        </p:txBody>
      </p:sp>
    </p:spTree>
    <p:extLst>
      <p:ext uri="{BB962C8B-B14F-4D97-AF65-F5344CB8AC3E}">
        <p14:creationId xmlns:p14="http://schemas.microsoft.com/office/powerpoint/2010/main" val="3452198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the end-to-end version of ZFS, I will show you the performance and</a:t>
            </a:r>
            <a:r>
              <a:rPr lang="en-US" baseline="0" dirty="0" smtClean="0"/>
              <a:t> the timeliness problem in detail.</a:t>
            </a:r>
          </a:p>
          <a:p>
            <a:r>
              <a:rPr lang="en-US" baseline="0" dirty="0" smtClean="0"/>
              <a:t>We evaluate the throughput of reading 1GB data from page cache in end-to-end </a:t>
            </a:r>
            <a:r>
              <a:rPr lang="en-US" baseline="0" dirty="0" err="1" smtClean="0"/>
              <a:t>zfs</a:t>
            </a:r>
            <a:r>
              <a:rPr lang="en-US" baseline="0" dirty="0" smtClean="0"/>
              <a:t> against original </a:t>
            </a:r>
            <a:r>
              <a:rPr lang="en-US" baseline="0" dirty="0" err="1" smtClean="0"/>
              <a:t>zfs</a:t>
            </a:r>
            <a:r>
              <a:rPr lang="en-US" baseline="0" dirty="0" smtClean="0"/>
              <a:t>. </a:t>
            </a:r>
          </a:p>
          <a:p>
            <a:r>
              <a:rPr lang="en-US" baseline="0" dirty="0" smtClean="0"/>
              <a:t>as you can see in the table, with fletcher, the throughput is dropped by 15% while </a:t>
            </a:r>
            <a:r>
              <a:rPr lang="en-US" baseline="0" dirty="0" err="1" smtClean="0"/>
              <a:t>xor</a:t>
            </a:r>
            <a:r>
              <a:rPr lang="en-US" baseline="0" dirty="0" smtClean="0"/>
              <a:t> is just 3%</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19</a:t>
            </a:fld>
            <a:endParaRPr lang="en-US"/>
          </a:p>
        </p:txBody>
      </p:sp>
    </p:spTree>
    <p:extLst>
      <p:ext uri="{BB962C8B-B14F-4D97-AF65-F5344CB8AC3E}">
        <p14:creationId xmlns:p14="http://schemas.microsoft.com/office/powerpoint/2010/main" val="1846232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Z2FS, we want to achieve the performance</a:t>
            </a:r>
            <a:r>
              <a:rPr lang="en-US" baseline="0" dirty="0" smtClean="0"/>
              <a:t> like using </a:t>
            </a:r>
            <a:r>
              <a:rPr lang="en-US" baseline="0" dirty="0" err="1" smtClean="0"/>
              <a:t>xor</a:t>
            </a:r>
            <a:r>
              <a:rPr lang="en-US" baseline="0" dirty="0" smtClean="0"/>
              <a:t>, but still achieve </a:t>
            </a:r>
            <a:r>
              <a:rPr lang="en-US" dirty="0" err="1" smtClean="0"/>
              <a:t>zettabyte</a:t>
            </a:r>
            <a:r>
              <a:rPr lang="en-US" dirty="0" smtClean="0"/>
              <a:t> </a:t>
            </a:r>
            <a:r>
              <a:rPr lang="en-US" dirty="0" err="1" smtClean="0"/>
              <a:t>relaibilty</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So we apply the idea of flexible end-to-end data</a:t>
            </a:r>
            <a:r>
              <a:rPr lang="en-US" baseline="0" dirty="0" smtClean="0"/>
              <a:t> integrity in two modes. In static mode, we exploit the differences in reliability between the disk and memory: we use </a:t>
            </a:r>
            <a:r>
              <a:rPr lang="en-US" baseline="0" dirty="0" err="1" smtClean="0"/>
              <a:t>xor</a:t>
            </a:r>
            <a:r>
              <a:rPr lang="en-US" baseline="0" dirty="0" smtClean="0"/>
              <a:t> as </a:t>
            </a:r>
            <a:r>
              <a:rPr lang="en-US" baseline="0" dirty="0" err="1" smtClean="0"/>
              <a:t>memroy</a:t>
            </a:r>
            <a:r>
              <a:rPr lang="en-US" baseline="0" dirty="0" smtClean="0"/>
              <a:t> checksum and fletcher as disk checksum.</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In dynamic mode, we further change checksum overtime, because the longer data stays in memory, the more likely it being corrupted.</a:t>
            </a:r>
          </a:p>
        </p:txBody>
      </p:sp>
      <p:sp>
        <p:nvSpPr>
          <p:cNvPr id="4" name="Slide Number Placeholder 3"/>
          <p:cNvSpPr>
            <a:spLocks noGrp="1"/>
          </p:cNvSpPr>
          <p:nvPr>
            <p:ph type="sldNum" sz="quarter" idx="10"/>
          </p:nvPr>
        </p:nvSpPr>
        <p:spPr/>
        <p:txBody>
          <a:bodyPr/>
          <a:lstStyle/>
          <a:p>
            <a:fld id="{FA50A023-81A8-478A-842D-8D3101DE870A}" type="slidenum">
              <a:rPr lang="en-US" smtClean="0"/>
              <a:t>20</a:t>
            </a:fld>
            <a:endParaRPr lang="en-US"/>
          </a:p>
        </p:txBody>
      </p:sp>
    </p:spTree>
    <p:extLst>
      <p:ext uri="{BB962C8B-B14F-4D97-AF65-F5344CB8AC3E}">
        <p14:creationId xmlns:p14="http://schemas.microsoft.com/office/powerpoint/2010/main" val="4143560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static mode, on the write path, the application generates an</a:t>
            </a:r>
            <a:r>
              <a:rPr lang="en-US" baseline="0" dirty="0" smtClean="0"/>
              <a:t> </a:t>
            </a:r>
            <a:r>
              <a:rPr lang="en-US" baseline="0" dirty="0" err="1" smtClean="0"/>
              <a:t>xor</a:t>
            </a:r>
            <a:r>
              <a:rPr lang="en-US" baseline="0" dirty="0" smtClean="0"/>
              <a:t> checksum. Then at t1, the file system would generate a fletcher checksum. Note that the file system would immediately verify the </a:t>
            </a:r>
            <a:r>
              <a:rPr lang="en-US" baseline="0" dirty="0" err="1" smtClean="0"/>
              <a:t>xor</a:t>
            </a:r>
            <a:r>
              <a:rPr lang="en-US" baseline="0" dirty="0" smtClean="0"/>
              <a:t> checksum, to make sure data is still good and the fletcher checksum is generated over correct data. We call this kind of ordering checksum chaining</a:t>
            </a:r>
          </a:p>
          <a:p>
            <a:endParaRPr lang="en-US" baseline="0" dirty="0" smtClean="0"/>
          </a:p>
          <a:p>
            <a:r>
              <a:rPr lang="en-US" baseline="0" dirty="0" smtClean="0"/>
              <a:t>At t2, when the block is read from disk, the file system verifies the fletcher checksum. Later when the blocks is accessed from memory, the </a:t>
            </a:r>
            <a:r>
              <a:rPr lang="en-US" baseline="0" dirty="0" err="1" smtClean="0"/>
              <a:t>xor</a:t>
            </a:r>
            <a:r>
              <a:rPr lang="en-US" baseline="0" dirty="0" smtClean="0"/>
              <a:t> checksum is used.</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21</a:t>
            </a:fld>
            <a:endParaRPr lang="en-US"/>
          </a:p>
        </p:txBody>
      </p:sp>
    </p:spTree>
    <p:extLst>
      <p:ext uri="{BB962C8B-B14F-4D97-AF65-F5344CB8AC3E}">
        <p14:creationId xmlns:p14="http://schemas.microsoft.com/office/powerpoint/2010/main" val="141050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Now let's take a look at what today's file system do in terms of data integrity.</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we all know, preserving data integrity is a great challenge. Data integrity is usually harmed by all kinds of faults, such as bit-flips on disk media and bugs in the firmware.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People have developed a lot of techniques and most file systems rely on them to main data integrity. For example, different kinds of checksums are used to detect corruption and redundancy, especially in the form of RAID, is used to provide recovery.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All these techniques are designed specifically to handle  disk corruptions. What about memory?</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a:t>
            </a:fld>
            <a:endParaRPr lang="en-US" dirty="0"/>
          </a:p>
        </p:txBody>
      </p:sp>
    </p:spTree>
    <p:extLst>
      <p:ext uri="{BB962C8B-B14F-4D97-AF65-F5344CB8AC3E}">
        <p14:creationId xmlns:p14="http://schemas.microsoft.com/office/powerpoint/2010/main" val="2347517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time line shows how dynamic mode works</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22</a:t>
            </a:fld>
            <a:endParaRPr lang="en-US"/>
          </a:p>
        </p:txBody>
      </p:sp>
    </p:spTree>
    <p:extLst>
      <p:ext uri="{BB962C8B-B14F-4D97-AF65-F5344CB8AC3E}">
        <p14:creationId xmlns:p14="http://schemas.microsoft.com/office/powerpoint/2010/main" val="3085564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23</a:t>
            </a:fld>
            <a:endParaRPr lang="en-US"/>
          </a:p>
        </p:txBody>
      </p:sp>
    </p:spTree>
    <p:extLst>
      <p:ext uri="{BB962C8B-B14F-4D97-AF65-F5344CB8AC3E}">
        <p14:creationId xmlns:p14="http://schemas.microsoft.com/office/powerpoint/2010/main" val="2553159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outline for the rest of the talk.</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First, I will give some background on ZFS. Then, I will present our analysis results. And finally I will conclude this talk and take questions.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24</a:t>
            </a:fld>
            <a:endParaRPr lang="en-US" dirty="0"/>
          </a:p>
        </p:txBody>
      </p:sp>
    </p:spTree>
    <p:extLst>
      <p:ext uri="{BB962C8B-B14F-4D97-AF65-F5344CB8AC3E}">
        <p14:creationId xmlns:p14="http://schemas.microsoft.com/office/powerpoint/2010/main" val="784172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build both the end-to-end </a:t>
            </a:r>
            <a:r>
              <a:rPr lang="en-US" dirty="0" err="1" smtClean="0"/>
              <a:t>zfs</a:t>
            </a:r>
            <a:r>
              <a:rPr lang="en-US" baseline="0" dirty="0" smtClean="0"/>
              <a:t> and z2fs in </a:t>
            </a:r>
            <a:r>
              <a:rPr lang="en-US" baseline="0" dirty="0" err="1" smtClean="0"/>
              <a:t>opensolaris</a:t>
            </a:r>
            <a:r>
              <a:rPr lang="en-US" baseline="0" dirty="0" smtClean="0"/>
              <a:t>. We’ve changed and modified about 6000 lines of code.</a:t>
            </a:r>
          </a:p>
          <a:p>
            <a:endParaRPr lang="en-US" baseline="0" dirty="0" smtClean="0"/>
          </a:p>
          <a:p>
            <a:r>
              <a:rPr lang="en-US" baseline="0" dirty="0" smtClean="0"/>
              <a:t>With both systems, we run a series of experiments to answer </a:t>
            </a:r>
            <a:r>
              <a:rPr lang="en-US" baseline="0" dirty="0" err="1" smtClean="0"/>
              <a:t>thess</a:t>
            </a:r>
            <a:r>
              <a:rPr lang="en-US" baseline="0" dirty="0" smtClean="0"/>
              <a:t> two </a:t>
            </a:r>
            <a:r>
              <a:rPr lang="en-US" baseline="0" dirty="0" err="1" smtClean="0"/>
              <a:t>quesitons</a:t>
            </a:r>
            <a:r>
              <a:rPr lang="en-US" baseline="0" dirty="0" smtClean="0"/>
              <a: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25</a:t>
            </a:fld>
            <a:endParaRPr lang="en-US"/>
          </a:p>
        </p:txBody>
      </p:sp>
    </p:spTree>
    <p:extLst>
      <p:ext uri="{BB962C8B-B14F-4D97-AF65-F5344CB8AC3E}">
        <p14:creationId xmlns:p14="http://schemas.microsoft.com/office/powerpoint/2010/main" val="360804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Z2FS, if</a:t>
            </a:r>
            <a:r>
              <a:rPr lang="en-US" baseline="0" dirty="0" smtClean="0"/>
              <a:t> the corruption occurs while the block is in memory, due to the checksum chaining, the system would verify the </a:t>
            </a:r>
            <a:r>
              <a:rPr lang="en-US" baseline="0" dirty="0" err="1" smtClean="0"/>
              <a:t>xor</a:t>
            </a:r>
            <a:r>
              <a:rPr lang="en-US" baseline="0" dirty="0" smtClean="0"/>
              <a:t> checksum and would likely to catch the corruption and then ask the application to retry</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26</a:t>
            </a:fld>
            <a:endParaRPr lang="en-US"/>
          </a:p>
        </p:txBody>
      </p:sp>
    </p:spTree>
    <p:extLst>
      <p:ext uri="{BB962C8B-B14F-4D97-AF65-F5344CB8AC3E}">
        <p14:creationId xmlns:p14="http://schemas.microsoft.com/office/powerpoint/2010/main" val="1732688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This graph shows the normalized throughput of end-to-end </a:t>
            </a:r>
            <a:r>
              <a:rPr lang="en-US" sz="1200" b="0" i="1" u="none" strike="noStrike" kern="1200" baseline="0" dirty="0" err="1" smtClean="0">
                <a:solidFill>
                  <a:schemeClr val="tx1"/>
                </a:solidFill>
                <a:latin typeface="+mn-lt"/>
                <a:ea typeface="+mn-ea"/>
                <a:cs typeface="+mn-cs"/>
              </a:rPr>
              <a:t>zfs</a:t>
            </a:r>
            <a:r>
              <a:rPr lang="en-US" sz="1200" b="0" i="1" u="none" strike="noStrike" kern="1200" baseline="0" dirty="0" smtClean="0">
                <a:solidFill>
                  <a:schemeClr val="tx1"/>
                </a:solidFill>
                <a:latin typeface="+mn-lt"/>
                <a:ea typeface="+mn-ea"/>
                <a:cs typeface="+mn-cs"/>
              </a:rPr>
              <a:t> and z2fs </a:t>
            </a:r>
            <a:r>
              <a:rPr lang="en-US" sz="1200" b="0" i="1" u="none" strike="noStrike" kern="1200" baseline="0" dirty="0" err="1" smtClean="0">
                <a:solidFill>
                  <a:schemeClr val="tx1"/>
                </a:solidFill>
                <a:latin typeface="+mn-lt"/>
                <a:ea typeface="+mn-ea"/>
                <a:cs typeface="+mn-cs"/>
              </a:rPr>
              <a:t>agsinst</a:t>
            </a:r>
            <a:r>
              <a:rPr lang="en-US" sz="1200" b="0" i="1" u="none" strike="noStrike" kern="1200" baseline="0" dirty="0" smtClean="0">
                <a:solidFill>
                  <a:schemeClr val="tx1"/>
                </a:solidFill>
                <a:latin typeface="+mn-lt"/>
                <a:ea typeface="+mn-ea"/>
                <a:cs typeface="+mn-cs"/>
              </a:rPr>
              <a:t> the </a:t>
            </a:r>
            <a:r>
              <a:rPr lang="en-US" sz="1200" b="0" i="1" u="none" strike="noStrike" kern="1200" baseline="0" dirty="0" err="1" smtClean="0">
                <a:solidFill>
                  <a:schemeClr val="tx1"/>
                </a:solidFill>
                <a:latin typeface="+mn-lt"/>
                <a:ea typeface="+mn-ea"/>
                <a:cs typeface="+mn-cs"/>
              </a:rPr>
              <a:t>orignal</a:t>
            </a:r>
            <a:r>
              <a:rPr lang="en-US" sz="1200" b="0" i="1" u="none" strike="noStrike" kern="1200" baseline="0" dirty="0" smtClean="0">
                <a:solidFill>
                  <a:schemeClr val="tx1"/>
                </a:solidFill>
                <a:latin typeface="+mn-lt"/>
                <a:ea typeface="+mn-ea"/>
                <a:cs typeface="+mn-cs"/>
              </a:rPr>
              <a:t> </a:t>
            </a:r>
            <a:r>
              <a:rPr lang="en-US" sz="1200" b="0" i="1" u="none" strike="noStrike" kern="1200" baseline="0" dirty="0" err="1" smtClean="0">
                <a:solidFill>
                  <a:schemeClr val="tx1"/>
                </a:solidFill>
                <a:latin typeface="+mn-lt"/>
                <a:ea typeface="+mn-ea"/>
                <a:cs typeface="+mn-cs"/>
              </a:rPr>
              <a:t>zfs</a:t>
            </a:r>
            <a:r>
              <a:rPr lang="en-US" sz="1200" b="0" i="1" u="none" strike="noStrike" kern="1200" baseline="0" dirty="0" smtClean="0">
                <a:solidFill>
                  <a:schemeClr val="tx1"/>
                </a:solidFill>
                <a:latin typeface="+mn-lt"/>
                <a:ea typeface="+mn-ea"/>
                <a:cs typeface="+mn-cs"/>
              </a:rPr>
              <a:t>. </a:t>
            </a:r>
          </a:p>
          <a:p>
            <a:endParaRPr lang="en-US" sz="1200" b="0" i="1"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sequential write and sequential read (cold), the performance of Z2FS is comparable to ZFS.</a:t>
            </a:r>
          </a:p>
          <a:p>
            <a:endParaRPr lang="en-US" sz="1200" b="0" i="1"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the cases where the cache is warm, since calculation of checksums dominates the overhead. </a:t>
            </a:r>
          </a:p>
          <a:p>
            <a:endParaRPr lang="en-US" dirty="0" smtClean="0"/>
          </a:p>
          <a:p>
            <a:r>
              <a:rPr lang="en-US" dirty="0" smtClean="0"/>
              <a:t>In the webserver</a:t>
            </a:r>
            <a:r>
              <a:rPr lang="en-US" baseline="0" dirty="0" smtClean="0"/>
              <a:t> </a:t>
            </a:r>
            <a:r>
              <a:rPr lang="en-US" baseline="0" dirty="0" err="1" smtClean="0"/>
              <a:t>workoad</a:t>
            </a:r>
            <a:r>
              <a:rPr lang="en-US" baseline="0" dirty="0" smtClean="0"/>
              <a:t>, the dynamic mode is in between the end-to-end </a:t>
            </a:r>
            <a:r>
              <a:rPr lang="en-US" baseline="0" dirty="0" err="1" smtClean="0"/>
              <a:t>zfs</a:t>
            </a:r>
            <a:r>
              <a:rPr lang="en-US" baseline="0" dirty="0" smtClean="0"/>
              <a:t> and the static mode, because the memory checksum is switched</a:t>
            </a:r>
          </a:p>
          <a:p>
            <a:endParaRPr lang="en-US" baseline="0" dirty="0" smtClean="0"/>
          </a:p>
          <a:p>
            <a:r>
              <a:rPr lang="en-US" sz="1200" b="0" i="0" u="none" strike="noStrike" kern="1200" baseline="0" dirty="0" smtClean="0">
                <a:solidFill>
                  <a:schemeClr val="tx1"/>
                </a:solidFill>
                <a:latin typeface="+mn-lt"/>
                <a:ea typeface="+mn-ea"/>
                <a:cs typeface="+mn-cs"/>
              </a:rPr>
              <a:t>In sequential</a:t>
            </a:r>
          </a:p>
          <a:p>
            <a:r>
              <a:rPr lang="en-US" sz="1200" b="0" i="0" u="none" strike="noStrike" kern="1200" baseline="0" dirty="0" smtClean="0">
                <a:solidFill>
                  <a:schemeClr val="tx1"/>
                </a:solidFill>
                <a:latin typeface="+mn-lt"/>
                <a:ea typeface="+mn-ea"/>
                <a:cs typeface="+mn-cs"/>
              </a:rPr>
              <a:t>write and sequential read (cold), the performance of Z2FS</a:t>
            </a:r>
          </a:p>
          <a:p>
            <a:r>
              <a:rPr lang="en-US" sz="1200" b="0" i="0" u="none" strike="noStrike" kern="1200" baseline="0" dirty="0" smtClean="0">
                <a:solidFill>
                  <a:schemeClr val="tx1"/>
                </a:solidFill>
                <a:latin typeface="+mn-lt"/>
                <a:ea typeface="+mn-ea"/>
                <a:cs typeface="+mn-cs"/>
              </a:rPr>
              <a:t>is comparable to E2ZFS (Fletcher).</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27</a:t>
            </a:fld>
            <a:endParaRPr lang="en-US"/>
          </a:p>
        </p:txBody>
      </p:sp>
    </p:spTree>
    <p:extLst>
      <p:ext uri="{BB962C8B-B14F-4D97-AF65-F5344CB8AC3E}">
        <p14:creationId xmlns:p14="http://schemas.microsoft.com/office/powerpoint/2010/main" val="1426593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outline for the rest of the talk.</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First, I will give some background on ZFS. Then, I will present our analysis results. And finally I will conclude this talk and take questions.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28</a:t>
            </a:fld>
            <a:endParaRPr lang="en-US" dirty="0"/>
          </a:p>
        </p:txBody>
      </p:sp>
    </p:spTree>
    <p:extLst>
      <p:ext uri="{BB962C8B-B14F-4D97-AF65-F5344CB8AC3E}">
        <p14:creationId xmlns:p14="http://schemas.microsoft.com/office/powerpoint/2010/main" val="4551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50A023-81A8-478A-842D-8D3101DE870A}" type="slidenum">
              <a:rPr lang="en-US" smtClean="0"/>
              <a:t>29</a:t>
            </a:fld>
            <a:endParaRPr lang="en-US"/>
          </a:p>
        </p:txBody>
      </p:sp>
    </p:spTree>
    <p:extLst>
      <p:ext uri="{BB962C8B-B14F-4D97-AF65-F5344CB8AC3E}">
        <p14:creationId xmlns:p14="http://schemas.microsoft.com/office/powerpoint/2010/main" val="914989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 we all know end-to-end approach</a:t>
            </a:r>
            <a:r>
              <a:rPr lang="en-US" baseline="0" dirty="0" smtClean="0"/>
              <a:t> can provide the most comprehensive data protection.</a:t>
            </a:r>
          </a:p>
          <a:p>
            <a:endParaRPr lang="en-US" baseline="0" dirty="0" smtClean="0"/>
          </a:p>
          <a:p>
            <a:r>
              <a:rPr lang="en-US" baseline="0" dirty="0" smtClean="0"/>
              <a:t>However, so far there is not such a checksum algorithm that is both fast and strong. One “checksum” may not always fit all requirements. </a:t>
            </a:r>
          </a:p>
          <a:p>
            <a:endParaRPr lang="en-US" baseline="0" dirty="0" smtClean="0"/>
          </a:p>
          <a:p>
            <a:r>
              <a:rPr lang="en-US" baseline="0" dirty="0" smtClean="0"/>
              <a:t>Therefore, we should be flexible about which checksum to be used on which device, such that we can find a balance point between reliability </a:t>
            </a:r>
            <a:r>
              <a:rPr lang="en-US" baseline="0" smtClean="0"/>
              <a:t>and performance.</a:t>
            </a:r>
          </a:p>
        </p:txBody>
      </p:sp>
      <p:sp>
        <p:nvSpPr>
          <p:cNvPr id="4" name="Slide Number Placeholder 3"/>
          <p:cNvSpPr>
            <a:spLocks noGrp="1"/>
          </p:cNvSpPr>
          <p:nvPr>
            <p:ph type="sldNum" sz="quarter" idx="10"/>
          </p:nvPr>
        </p:nvSpPr>
        <p:spPr/>
        <p:txBody>
          <a:bodyPr/>
          <a:lstStyle/>
          <a:p>
            <a:fld id="{FA50A023-81A8-478A-842D-8D3101DE870A}" type="slidenum">
              <a:rPr lang="en-US" smtClean="0"/>
              <a:t>30</a:t>
            </a:fld>
            <a:endParaRPr lang="en-US"/>
          </a:p>
        </p:txBody>
      </p:sp>
    </p:spTree>
    <p:extLst>
      <p:ext uri="{BB962C8B-B14F-4D97-AF65-F5344CB8AC3E}">
        <p14:creationId xmlns:p14="http://schemas.microsoft.com/office/powerpoint/2010/main" val="1491001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The problem of memory corruption has been studied for a long time.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People used to think there could be tens of errors per year per GB, which are already big numbers.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More recent study shows that the memory error rate might even be two orders of magnitude more than that observed in old studies.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It seems that bit flips are pretty common.</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Most people think that ECC is a good way to handle memory corruptions. but we think that ECC is not enough.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most ECC algorithms can only correct single-bit error.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Moreover, many commodity systems do not even have ECC memory due to it's high cost.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Even worse, ECC is not able to handle software-induced memory corruptions. Therefore, with or without ECC, memory corruption is a potential threat to system reliability.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3</a:t>
            </a:fld>
            <a:endParaRPr lang="en-US" dirty="0"/>
          </a:p>
        </p:txBody>
      </p:sp>
    </p:spTree>
    <p:extLst>
      <p:ext uri="{BB962C8B-B14F-4D97-AF65-F5344CB8AC3E}">
        <p14:creationId xmlns:p14="http://schemas.microsoft.com/office/powerpoint/2010/main" val="3231336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So, how does memory corruption affect data integrity? </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we know, file systems tend to cache a great deal of metadata and data in memory. As memory capacity is growing,  the chances of in memory data being corrupted is getting higher.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Also, these in-memory data are usually cached for a long time, which makes them more susceptible to memory corruptions.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we are wondering how robust modern file systems are to memory corruptions.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4</a:t>
            </a:fld>
            <a:endParaRPr lang="en-US" dirty="0"/>
          </a:p>
        </p:txBody>
      </p:sp>
    </p:spTree>
    <p:extLst>
      <p:ext uri="{BB962C8B-B14F-4D97-AF65-F5344CB8AC3E}">
        <p14:creationId xmlns:p14="http://schemas.microsoft.com/office/powerpoint/2010/main" val="114594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outline for the rest of the talk.</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First, I will give some background on ZFS. Then, I will present our analysis results. And finally I will conclude this talk and take questions.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7</a:t>
            </a:fld>
            <a:endParaRPr lang="en-US" dirty="0"/>
          </a:p>
        </p:txBody>
      </p:sp>
    </p:spTree>
    <p:extLst>
      <p:ext uri="{BB962C8B-B14F-4D97-AF65-F5344CB8AC3E}">
        <p14:creationId xmlns:p14="http://schemas.microsoft.com/office/powerpoint/2010/main" val="446993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In the random test,  we want to see what kind of failures could occur when bits get flipped and </a:t>
            </a:r>
          </a:p>
          <a:p>
            <a:pPr rtl="0" fontAlgn="ctr"/>
            <a:r>
              <a:rPr lang="en-US" sz="1200" kern="1200" dirty="0" smtClean="0">
                <a:solidFill>
                  <a:schemeClr val="tx1"/>
                </a:solidFill>
                <a:latin typeface="+mn-lt"/>
                <a:ea typeface="+mn-ea"/>
                <a:cs typeface="+mn-cs"/>
              </a:rPr>
              <a:t>at the same time, how often do those failures happen when one bit has been flipped.</a:t>
            </a:r>
            <a:endParaRPr lang="en-US" dirty="0" smtClean="0"/>
          </a:p>
          <a:p>
            <a:r>
              <a:rPr lang="en-US" sz="1200" kern="1200" dirty="0" smtClean="0">
                <a:solidFill>
                  <a:schemeClr val="tx1"/>
                </a:solidFill>
                <a:latin typeface="+mn-lt"/>
                <a:ea typeface="+mn-ea"/>
                <a:cs typeface="+mn-cs"/>
              </a:rPr>
              <a:t> </a:t>
            </a:r>
          </a:p>
          <a:p>
            <a:pPr rtl="0" fontAlgn="ctr"/>
            <a:r>
              <a:rPr lang="en-US" sz="1200" kern="1200" dirty="0" smtClean="0">
                <a:solidFill>
                  <a:schemeClr val="tx1"/>
                </a:solidFill>
                <a:latin typeface="+mn-lt"/>
                <a:ea typeface="+mn-ea"/>
                <a:cs typeface="+mn-cs"/>
              </a:rPr>
              <a:t>We use fault injection technique. </a:t>
            </a:r>
          </a:p>
          <a:p>
            <a:pPr rtl="0" fontAlgn="ctr"/>
            <a:r>
              <a:rPr lang="en-US" sz="1200" kern="1200" dirty="0" smtClean="0">
                <a:solidFill>
                  <a:schemeClr val="tx1"/>
                </a:solidFill>
                <a:latin typeface="+mn-lt"/>
                <a:ea typeface="+mn-ea"/>
                <a:cs typeface="+mn-cs"/>
              </a:rPr>
              <a:t>The basic idea is, We consider each run of a workload as a trial.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In each trial, we start a workload, inject random </a:t>
            </a:r>
            <a:r>
              <a:rPr lang="en-US" sz="1200" kern="1200" dirty="0" err="1" smtClean="0">
                <a:solidFill>
                  <a:schemeClr val="tx1"/>
                </a:solidFill>
                <a:latin typeface="+mn-lt"/>
                <a:ea typeface="+mn-ea"/>
                <a:cs typeface="+mn-cs"/>
              </a:rPr>
              <a:t>bitflips</a:t>
            </a:r>
            <a:r>
              <a:rPr lang="en-US" sz="1200" kern="1200" dirty="0" smtClean="0">
                <a:solidFill>
                  <a:schemeClr val="tx1"/>
                </a:solidFill>
                <a:latin typeface="+mn-lt"/>
                <a:ea typeface="+mn-ea"/>
                <a:cs typeface="+mn-cs"/>
              </a:rPr>
              <a:t>, and see if any failure happens.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For a certain workload, we run a large number of trials and </a:t>
            </a:r>
            <a:r>
              <a:rPr lang="en-US" sz="1200" kern="1200" dirty="0" smtClean="0">
                <a:solidFill>
                  <a:srgbClr val="FF0000"/>
                </a:solidFill>
                <a:latin typeface="+mn-lt"/>
                <a:ea typeface="+mn-ea"/>
                <a:cs typeface="+mn-cs"/>
              </a:rPr>
              <a:t>record what kind of failures happened in each trial</a:t>
            </a:r>
            <a:r>
              <a:rPr lang="en-US" sz="1200" kern="1200" dirty="0" smtClean="0">
                <a:solidFill>
                  <a:schemeClr val="tx1"/>
                </a:solidFill>
                <a:latin typeface="+mn-lt"/>
                <a:ea typeface="+mn-ea"/>
                <a:cs typeface="+mn-cs"/>
              </a:rPr>
              <a:t>.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Therefore, for each type of failure, the number of trials with failures </a:t>
            </a:r>
            <a:r>
              <a:rPr lang="en-US" sz="1200" kern="1200" dirty="0" err="1" smtClean="0">
                <a:solidFill>
                  <a:schemeClr val="tx1"/>
                </a:solidFill>
                <a:latin typeface="+mn-lt"/>
                <a:ea typeface="+mn-ea"/>
                <a:cs typeface="+mn-cs"/>
              </a:rPr>
              <a:t>devided</a:t>
            </a:r>
            <a:r>
              <a:rPr lang="en-US" sz="1200" kern="1200" dirty="0" smtClean="0">
                <a:solidFill>
                  <a:schemeClr val="tx1"/>
                </a:solidFill>
                <a:latin typeface="+mn-lt"/>
                <a:ea typeface="+mn-ea"/>
                <a:cs typeface="+mn-cs"/>
              </a:rPr>
              <a:t> by the total number of trials is the probability we want to calculate. </a:t>
            </a:r>
            <a:endParaRPr lang="en-US" dirty="0" smtClean="0"/>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8</a:t>
            </a:fld>
            <a:endParaRPr lang="en-US" dirty="0"/>
          </a:p>
        </p:txBody>
      </p:sp>
    </p:spTree>
    <p:extLst>
      <p:ext uri="{BB962C8B-B14F-4D97-AF65-F5344CB8AC3E}">
        <p14:creationId xmlns:p14="http://schemas.microsoft.com/office/powerpoint/2010/main" val="3557133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Here is the result.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not surprising, bad things do happen.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(Corrupt data gets read by the workload, or written to disk. Crash also could happen.)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We have tried four workloads from </a:t>
            </a:r>
            <a:r>
              <a:rPr lang="en-US" sz="1200" kern="1200" dirty="0" err="1" smtClean="0">
                <a:solidFill>
                  <a:schemeClr val="tx1"/>
                </a:solidFill>
                <a:latin typeface="+mn-lt"/>
                <a:ea typeface="+mn-ea"/>
                <a:cs typeface="+mn-cs"/>
              </a:rPr>
              <a:t>filebench</a:t>
            </a:r>
            <a:r>
              <a:rPr lang="en-US" sz="1200" kern="1200" dirty="0" smtClean="0">
                <a:solidFill>
                  <a:schemeClr val="tx1"/>
                </a:solidFill>
                <a:latin typeface="+mn-lt"/>
                <a:ea typeface="+mn-ea"/>
                <a:cs typeface="+mn-cs"/>
              </a:rPr>
              <a:t>.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We find that depending on the workload, the probability of reading bad block could be as high as seven percent,</a:t>
            </a:r>
            <a:r>
              <a:rPr lang="en-US" sz="1200" kern="1200" baseline="0" dirty="0" smtClean="0">
                <a:solidFill>
                  <a:schemeClr val="tx1"/>
                </a:solidFill>
                <a:latin typeface="+mn-lt"/>
                <a:ea typeface="+mn-ea"/>
                <a:cs typeface="+mn-cs"/>
              </a:rPr>
              <a:t> which means that i</a:t>
            </a:r>
            <a:r>
              <a:rPr lang="en-US" sz="1200" kern="1200" dirty="0" smtClean="0">
                <a:solidFill>
                  <a:schemeClr val="tx1"/>
                </a:solidFill>
                <a:latin typeface="+mn-lt"/>
                <a:ea typeface="+mn-ea"/>
                <a:cs typeface="+mn-cs"/>
              </a:rPr>
              <a:t>f bit flips occur, there is a real chance that users will </a:t>
            </a:r>
            <a:r>
              <a:rPr lang="en-US" sz="1200" kern="1200" dirty="0" err="1" smtClean="0">
                <a:solidFill>
                  <a:schemeClr val="tx1"/>
                </a:solidFill>
                <a:latin typeface="+mn-lt"/>
                <a:ea typeface="+mn-ea"/>
                <a:cs typeface="+mn-cs"/>
              </a:rPr>
              <a:t>siliently</a:t>
            </a:r>
            <a:r>
              <a:rPr lang="en-US" sz="1200" kern="1200" dirty="0" smtClean="0">
                <a:solidFill>
                  <a:schemeClr val="tx1"/>
                </a:solidFill>
                <a:latin typeface="+mn-lt"/>
                <a:ea typeface="+mn-ea"/>
                <a:cs typeface="+mn-cs"/>
              </a:rPr>
              <a:t> get bad data.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The chances of writing bad block are also not low, which means that you might silently commit bad data to disk and it becomes part of the file system. </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And of course,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system occasionally crash.</a:t>
            </a:r>
          </a:p>
          <a:p>
            <a:pPr rtl="0" fontAlgn="ctr"/>
            <a:endParaRPr lang="en-US" sz="1200" kern="1200" dirty="0" smtClean="0">
              <a:solidFill>
                <a:schemeClr val="tx1"/>
              </a:solidFill>
              <a:latin typeface="+mn-lt"/>
              <a:ea typeface="+mn-ea"/>
              <a:cs typeface="+mn-cs"/>
            </a:endParaRPr>
          </a:p>
          <a:p>
            <a:pPr rtl="0" fontAlgn="ctr"/>
            <a:r>
              <a:rPr lang="en-US" sz="1200" kern="1200" dirty="0" smtClean="0">
                <a:solidFill>
                  <a:schemeClr val="tx1"/>
                </a:solidFill>
                <a:latin typeface="+mn-lt"/>
                <a:ea typeface="+mn-ea"/>
                <a:cs typeface="+mn-cs"/>
              </a:rPr>
              <a:t>As we can see here, these numbers are small but not negligible.  </a:t>
            </a:r>
            <a:endParaRPr lang="en-US" dirty="0" smtClean="0"/>
          </a:p>
          <a:p>
            <a:r>
              <a:rPr lang="en-US" sz="1200" kern="1200" dirty="0" smtClean="0">
                <a:solidFill>
                  <a:schemeClr val="tx1"/>
                </a:solidFill>
                <a:latin typeface="+mn-lt"/>
                <a:ea typeface="+mn-ea"/>
                <a:cs typeface="+mn-cs"/>
              </a:rPr>
              <a:t>We also measure the average of page cache used by each workload.</a:t>
            </a:r>
          </a:p>
          <a:p>
            <a:r>
              <a:rPr lang="en-US" sz="1200" kern="1200" dirty="0" smtClean="0">
                <a:solidFill>
                  <a:schemeClr val="tx1"/>
                </a:solidFill>
                <a:latin typeface="+mn-lt"/>
                <a:ea typeface="+mn-ea"/>
                <a:cs typeface="+mn-cs"/>
              </a:rPr>
              <a:t>Also, we can see, in most cases, the more page cache is consumed, the more like a failure would occur. </a:t>
            </a:r>
          </a:p>
          <a:p>
            <a:pPr rtl="0" fontAlgn="ct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9</a:t>
            </a:fld>
            <a:endParaRPr lang="en-US" dirty="0"/>
          </a:p>
        </p:txBody>
      </p:sp>
    </p:spTree>
    <p:extLst>
      <p:ext uri="{BB962C8B-B14F-4D97-AF65-F5344CB8AC3E}">
        <p14:creationId xmlns:p14="http://schemas.microsoft.com/office/powerpoint/2010/main" val="2935955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In the controlled test, our goal is to find out why those failures happen with respect to ZFS and how ZFS actually reacts to memory corruptions. </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the experiment, we inject one bit flip at a specified location.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metadata structures, we corrupt them field by field so that we can perform detailed analysis on the response of the system.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data, we flip one random bit in a data block and see if the corrupt block gets read or written to disk.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We use different workloads for different structures. For global metadata, which are related to system management, we exercise the "</a:t>
            </a:r>
            <a:r>
              <a:rPr lang="en-US" sz="1200" kern="1200" dirty="0" err="1" smtClean="0">
                <a:solidFill>
                  <a:schemeClr val="tx1"/>
                </a:solidFill>
                <a:latin typeface="+mn-lt"/>
                <a:ea typeface="+mn-ea"/>
                <a:cs typeface="+mn-cs"/>
              </a:rPr>
              <a:t>zfs</a:t>
            </a:r>
            <a:r>
              <a:rPr lang="en-US" sz="1200" kern="1200" dirty="0" smtClean="0">
                <a:solidFill>
                  <a:schemeClr val="tx1"/>
                </a:solidFill>
                <a:latin typeface="+mn-lt"/>
                <a:ea typeface="+mn-ea"/>
                <a:cs typeface="+mn-cs"/>
              </a:rPr>
              <a:t>" command. For file system level metadata and data, we use </a:t>
            </a:r>
            <a:r>
              <a:rPr lang="en-US" sz="1200" kern="1200" dirty="0" err="1" smtClean="0">
                <a:solidFill>
                  <a:schemeClr val="tx1"/>
                </a:solidFill>
                <a:latin typeface="+mn-lt"/>
                <a:ea typeface="+mn-ea"/>
                <a:cs typeface="+mn-cs"/>
              </a:rPr>
              <a:t>posix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apis</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10</a:t>
            </a:fld>
            <a:endParaRPr lang="en-US" dirty="0"/>
          </a:p>
        </p:txBody>
      </p:sp>
    </p:spTree>
    <p:extLst>
      <p:ext uri="{BB962C8B-B14F-4D97-AF65-F5344CB8AC3E}">
        <p14:creationId xmlns:p14="http://schemas.microsoft.com/office/powerpoint/2010/main" val="154480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fontAlgn="ctr"/>
            <a:r>
              <a:rPr lang="en-US" sz="1200" kern="1200" dirty="0" smtClean="0">
                <a:solidFill>
                  <a:schemeClr val="tx1"/>
                </a:solidFill>
                <a:latin typeface="+mn-lt"/>
                <a:ea typeface="+mn-ea"/>
                <a:cs typeface="+mn-cs"/>
              </a:rPr>
              <a:t>In summary, blocks in memory are not protected, because the checksums are only used at the disk boundary. </a:t>
            </a:r>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Not just data, metadata is also critical and sensitive to memory corruptions. When metadata gets corrupted, bad things could happen.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Therefore, we say data integrity at this level is not maintained.</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11</a:t>
            </a:fld>
            <a:endParaRPr lang="en-US" dirty="0"/>
          </a:p>
        </p:txBody>
      </p:sp>
    </p:spTree>
    <p:extLst>
      <p:ext uri="{BB962C8B-B14F-4D97-AF65-F5344CB8AC3E}">
        <p14:creationId xmlns:p14="http://schemas.microsoft.com/office/powerpoint/2010/main" val="84213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44B6A8-40AC-4F96-B2EF-B0216D33AD56}"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13A9-5059-41FA-8CE5-2DD3B1E2D516}"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63220-10AF-4B8B-A6B9-BF2D60E8781A}"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F8494-83D5-4863-8063-BC77166F2014}"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1DDBF-1198-4FF9-B4C7-E9EF602DA2C9}" type="datetime1">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18AB70-68D1-4A24-BB35-F6E463FB5B83}" type="datetime1">
              <a:rPr lang="en-US" smtClean="0"/>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CD2B3-346E-4DA0-9673-2395530F8F8A}" type="datetime1">
              <a:rPr lang="en-US" smtClean="0"/>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4A972-C381-4B45-8435-350EE7B69355}" type="datetime1">
              <a:rPr lang="en-US" smtClean="0"/>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484E0-60DB-4CCA-8E47-1ADD0FA54B57}" type="datetime1">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F586C-801E-4C04-8BE3-E3AC9FA9DA8F}" type="datetime1">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777FA-4C9F-4844-BB14-EF2EF9850A08}" type="datetime1">
              <a:rPr lang="en-US" smtClean="0"/>
              <a:t>10/4/2013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0"/>
            <a:ext cx="8686800" cy="2209800"/>
          </a:xfrm>
        </p:spPr>
        <p:txBody>
          <a:bodyPr>
            <a:noAutofit/>
          </a:bodyPr>
          <a:lstStyle/>
          <a:p>
            <a:r>
              <a:rPr lang="en-US" sz="3800" dirty="0"/>
              <a:t>End-to-end Data Integrity for File </a:t>
            </a:r>
            <a:r>
              <a:rPr lang="en-US" sz="3800" dirty="0" smtClean="0"/>
              <a:t>Systems</a:t>
            </a:r>
            <a:br>
              <a:rPr lang="en-US" sz="3800" dirty="0" smtClean="0"/>
            </a:br>
            <a:r>
              <a:rPr lang="en-US" sz="1600" dirty="0" smtClean="0">
                <a:solidFill>
                  <a:schemeClr val="bg1"/>
                </a:solidFill>
              </a:rPr>
              <a:t>-</a:t>
            </a:r>
            <a:r>
              <a:rPr lang="en-US" sz="3800" dirty="0" smtClean="0"/>
              <a:t/>
            </a:r>
            <a:br>
              <a:rPr lang="en-US" sz="3800" dirty="0" smtClean="0"/>
            </a:br>
            <a:r>
              <a:rPr lang="en-US" dirty="0" smtClean="0"/>
              <a:t>From </a:t>
            </a:r>
            <a:r>
              <a:rPr lang="en-US" dirty="0"/>
              <a:t>ZFS to Z</a:t>
            </a:r>
            <a:r>
              <a:rPr lang="en-US" baseline="30000" dirty="0"/>
              <a:t>2</a:t>
            </a:r>
            <a:r>
              <a:rPr lang="en-US" dirty="0"/>
              <a:t>FS</a:t>
            </a:r>
          </a:p>
        </p:txBody>
      </p:sp>
      <p:sp>
        <p:nvSpPr>
          <p:cNvPr id="3" name="Subtitle 2"/>
          <p:cNvSpPr>
            <a:spLocks noGrp="1"/>
          </p:cNvSpPr>
          <p:nvPr>
            <p:ph type="subTitle" idx="1"/>
          </p:nvPr>
        </p:nvSpPr>
        <p:spPr>
          <a:xfrm>
            <a:off x="762000" y="3886200"/>
            <a:ext cx="7467600" cy="1752600"/>
          </a:xfrm>
        </p:spPr>
        <p:txBody>
          <a:bodyPr>
            <a:normAutofit/>
          </a:bodyPr>
          <a:lstStyle/>
          <a:p>
            <a:r>
              <a:rPr lang="en-US" sz="2800" dirty="0">
                <a:solidFill>
                  <a:schemeClr val="tx1"/>
                </a:solidFill>
                <a:latin typeface="Calibri" pitchFamily="34" charset="0"/>
              </a:rPr>
              <a:t>Yupu Zhang</a:t>
            </a:r>
          </a:p>
          <a:p>
            <a:r>
              <a:rPr lang="en-US" sz="2800" dirty="0" smtClean="0">
                <a:solidFill>
                  <a:schemeClr val="tx1"/>
                </a:solidFill>
                <a:latin typeface="Calibri" pitchFamily="34" charset="0"/>
              </a:rPr>
              <a:t>yupu@cs.wisc.edu</a:t>
            </a:r>
            <a:endParaRPr lang="en-US" dirty="0"/>
          </a:p>
        </p:txBody>
      </p:sp>
      <p:sp>
        <p:nvSpPr>
          <p:cNvPr id="4" name="Date Placeholder 3"/>
          <p:cNvSpPr>
            <a:spLocks noGrp="1"/>
          </p:cNvSpPr>
          <p:nvPr>
            <p:ph type="dt" sz="half" idx="10"/>
          </p:nvPr>
        </p:nvSpPr>
        <p:spPr/>
        <p:txBody>
          <a:bodyPr/>
          <a:lstStyle/>
          <a:p>
            <a:fld id="{C5B21D00-30D8-4524-B942-BDD35714D74B}"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a:t>
            </a:fld>
            <a:endParaRPr lang="en-US" dirty="0"/>
          </a:p>
        </p:txBody>
      </p:sp>
    </p:spTree>
    <p:extLst>
      <p:ext uri="{BB962C8B-B14F-4D97-AF65-F5344CB8AC3E}">
        <p14:creationId xmlns:p14="http://schemas.microsoft.com/office/powerpoint/2010/main" val="876007416"/>
      </p:ext>
    </p:extLst>
  </p:cSld>
  <p:clrMapOvr>
    <a:masterClrMapping/>
  </p:clrMapOvr>
  <p:transition advTm="1681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Test</a:t>
            </a:r>
            <a:endParaRPr lang="en-US" dirty="0"/>
          </a:p>
        </p:txBody>
      </p:sp>
      <p:sp>
        <p:nvSpPr>
          <p:cNvPr id="3" name="Content Placeholder 2"/>
          <p:cNvSpPr>
            <a:spLocks noGrp="1"/>
          </p:cNvSpPr>
          <p:nvPr>
            <p:ph idx="1"/>
          </p:nvPr>
        </p:nvSpPr>
        <p:spPr>
          <a:xfrm>
            <a:off x="457200" y="1600200"/>
            <a:ext cx="8305800" cy="4525963"/>
          </a:xfrm>
        </p:spPr>
        <p:txBody>
          <a:bodyPr>
            <a:noAutofit/>
          </a:bodyPr>
          <a:lstStyle/>
          <a:p>
            <a:r>
              <a:rPr lang="en-US" sz="3000" dirty="0" smtClean="0"/>
              <a:t>Goal</a:t>
            </a:r>
          </a:p>
          <a:p>
            <a:pPr lvl="1"/>
            <a:r>
              <a:rPr lang="en-US" sz="2600" dirty="0" smtClean="0"/>
              <a:t>Why do those failures happen in ZFS?</a:t>
            </a:r>
            <a:endParaRPr lang="en-US" sz="2600" dirty="0" smtClean="0">
              <a:solidFill>
                <a:srgbClr val="FF0000"/>
              </a:solidFill>
            </a:endParaRPr>
          </a:p>
          <a:p>
            <a:pPr lvl="1"/>
            <a:r>
              <a:rPr lang="en-US" sz="2600" dirty="0" smtClean="0"/>
              <a:t>How does ZFS react to memory corruptions?</a:t>
            </a:r>
            <a:endParaRPr lang="en-US" sz="1050" dirty="0" smtClean="0"/>
          </a:p>
          <a:p>
            <a:r>
              <a:rPr lang="en-US" sz="3000" dirty="0" smtClean="0"/>
              <a:t>Fault injection</a:t>
            </a:r>
          </a:p>
          <a:p>
            <a:pPr lvl="1"/>
            <a:r>
              <a:rPr lang="en-US" sz="2600" dirty="0" smtClean="0"/>
              <a:t>Metadata: field by field</a:t>
            </a:r>
          </a:p>
          <a:p>
            <a:pPr lvl="1"/>
            <a:r>
              <a:rPr lang="en-US" sz="2600" dirty="0" smtClean="0"/>
              <a:t>Data: a random bit in a data block</a:t>
            </a:r>
            <a:endParaRPr lang="en-US" sz="100" dirty="0" smtClean="0"/>
          </a:p>
          <a:p>
            <a:r>
              <a:rPr lang="en-US" sz="3000" dirty="0" smtClean="0"/>
              <a:t>Workload</a:t>
            </a:r>
          </a:p>
          <a:p>
            <a:pPr lvl="1"/>
            <a:r>
              <a:rPr lang="en-US" sz="2600" dirty="0" smtClean="0"/>
              <a:t>For global metadata: the “zfs” command</a:t>
            </a:r>
          </a:p>
          <a:p>
            <a:pPr lvl="1"/>
            <a:r>
              <a:rPr lang="en-US" sz="2600" dirty="0" smtClean="0"/>
              <a:t>For file system level metadata and data: POSIX API</a:t>
            </a:r>
          </a:p>
        </p:txBody>
      </p:sp>
      <p:sp>
        <p:nvSpPr>
          <p:cNvPr id="4" name="Date Placeholder 3"/>
          <p:cNvSpPr>
            <a:spLocks noGrp="1"/>
          </p:cNvSpPr>
          <p:nvPr>
            <p:ph type="dt" sz="half" idx="10"/>
          </p:nvPr>
        </p:nvSpPr>
        <p:spPr/>
        <p:txBody>
          <a:bodyPr/>
          <a:lstStyle/>
          <a:p>
            <a:fld id="{DCBBEC92-EDB5-43B7-A5BE-F993A2957D86}"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10</a:t>
            </a:fld>
            <a:endParaRPr lang="en-US" dirty="0"/>
          </a:p>
        </p:txBody>
      </p:sp>
    </p:spTree>
    <p:custDataLst>
      <p:tags r:id="rId1"/>
    </p:custDataLst>
    <p:extLst>
      <p:ext uri="{BB962C8B-B14F-4D97-AF65-F5344CB8AC3E}">
        <p14:creationId xmlns:p14="http://schemas.microsoft.com/office/powerpoint/2010/main" val="2124397178"/>
      </p:ext>
    </p:extLst>
  </p:cSld>
  <p:clrMapOvr>
    <a:masterClrMapping/>
  </p:clrMapOvr>
  <p:transition advTm="6064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Controlled Test</a:t>
            </a:r>
          </a:p>
        </p:txBody>
      </p:sp>
      <p:sp>
        <p:nvSpPr>
          <p:cNvPr id="3" name="Content Placeholder 2"/>
          <p:cNvSpPr>
            <a:spLocks noGrp="1"/>
          </p:cNvSpPr>
          <p:nvPr>
            <p:ph idx="1"/>
          </p:nvPr>
        </p:nvSpPr>
        <p:spPr/>
        <p:txBody>
          <a:bodyPr>
            <a:normAutofit/>
          </a:bodyPr>
          <a:lstStyle/>
          <a:p>
            <a:r>
              <a:rPr lang="en-US" sz="3300" dirty="0" smtClean="0"/>
              <a:t>Data blocks in memory are </a:t>
            </a:r>
            <a:r>
              <a:rPr lang="en-US" sz="3300" dirty="0" smtClean="0">
                <a:solidFill>
                  <a:srgbClr val="FF0000"/>
                </a:solidFill>
              </a:rPr>
              <a:t>not protected</a:t>
            </a:r>
          </a:p>
          <a:p>
            <a:pPr lvl="1"/>
            <a:r>
              <a:rPr lang="en-US" sz="2500" dirty="0" smtClean="0"/>
              <a:t>Checksum is only used at the disk boundary</a:t>
            </a:r>
          </a:p>
          <a:p>
            <a:pPr>
              <a:buNone/>
            </a:pPr>
            <a:endParaRPr lang="en-US" sz="3300" dirty="0" smtClean="0"/>
          </a:p>
          <a:p>
            <a:r>
              <a:rPr lang="en-US" sz="3300" dirty="0" smtClean="0"/>
              <a:t>Metadata is </a:t>
            </a:r>
            <a:r>
              <a:rPr lang="en-US" sz="3300" dirty="0" smtClean="0">
                <a:solidFill>
                  <a:srgbClr val="FF0000"/>
                </a:solidFill>
              </a:rPr>
              <a:t>critical</a:t>
            </a:r>
          </a:p>
          <a:p>
            <a:pPr lvl="1"/>
            <a:r>
              <a:rPr lang="en-US" sz="2500" dirty="0" smtClean="0"/>
              <a:t>Bad data is returned, system crashes, or operations fail</a:t>
            </a:r>
          </a:p>
          <a:p>
            <a:pPr lvl="1">
              <a:buNone/>
            </a:pPr>
            <a:endParaRPr lang="en-US" dirty="0" smtClean="0"/>
          </a:p>
          <a:p>
            <a:r>
              <a:rPr lang="en-US" dirty="0" smtClean="0"/>
              <a:t>In-</a:t>
            </a:r>
            <a:r>
              <a:rPr lang="en-US" dirty="0" err="1" smtClean="0"/>
              <a:t>mem</a:t>
            </a:r>
            <a:r>
              <a:rPr lang="en-US" dirty="0" smtClean="0"/>
              <a:t> data integrity is </a:t>
            </a:r>
            <a:r>
              <a:rPr lang="en-US" dirty="0" smtClean="0">
                <a:solidFill>
                  <a:srgbClr val="FF0000"/>
                </a:solidFill>
              </a:rPr>
              <a:t>not preserved</a:t>
            </a:r>
            <a:endParaRPr lang="en-US" dirty="0" smtClean="0"/>
          </a:p>
          <a:p>
            <a:endParaRPr lang="en-US" dirty="0"/>
          </a:p>
        </p:txBody>
      </p:sp>
      <p:sp>
        <p:nvSpPr>
          <p:cNvPr id="4" name="Date Placeholder 3"/>
          <p:cNvSpPr>
            <a:spLocks noGrp="1"/>
          </p:cNvSpPr>
          <p:nvPr>
            <p:ph type="dt" sz="half" idx="10"/>
          </p:nvPr>
        </p:nvSpPr>
        <p:spPr/>
        <p:txBody>
          <a:bodyPr/>
          <a:lstStyle/>
          <a:p>
            <a:fld id="{B1DC546F-908F-473C-A216-61AF38B9AFD2}"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11</a:t>
            </a:fld>
            <a:endParaRPr lang="en-US" dirty="0"/>
          </a:p>
        </p:txBody>
      </p:sp>
    </p:spTree>
    <p:extLst>
      <p:ext uri="{BB962C8B-B14F-4D97-AF65-F5344CB8AC3E}">
        <p14:creationId xmlns:p14="http://schemas.microsoft.com/office/powerpoint/2010/main" val="1157346456"/>
      </p:ext>
    </p:extLst>
  </p:cSld>
  <p:clrMapOvr>
    <a:masterClrMapping/>
  </p:clrMapOvr>
  <p:transition advTm="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65000"/>
                  </a:schemeClr>
                </a:solidFill>
              </a:rPr>
              <a:t>Introduction</a:t>
            </a:r>
          </a:p>
          <a:p>
            <a:r>
              <a:rPr lang="en-US" dirty="0" smtClean="0">
                <a:solidFill>
                  <a:schemeClr val="bg1">
                    <a:lumMod val="65000"/>
                  </a:schemeClr>
                </a:solidFill>
              </a:rPr>
              <a:t>Data Integrity Analysis of ZFS</a:t>
            </a:r>
          </a:p>
          <a:p>
            <a:pPr lvl="1"/>
            <a:r>
              <a:rPr lang="en-US" dirty="0">
                <a:solidFill>
                  <a:schemeClr val="bg1">
                    <a:lumMod val="65000"/>
                  </a:schemeClr>
                </a:solidFill>
              </a:rPr>
              <a:t>Random Test</a:t>
            </a:r>
          </a:p>
          <a:p>
            <a:pPr lvl="1"/>
            <a:r>
              <a:rPr lang="en-US" dirty="0">
                <a:solidFill>
                  <a:schemeClr val="bg1">
                    <a:lumMod val="65000"/>
                  </a:schemeClr>
                </a:solidFill>
              </a:rPr>
              <a:t>Controlled Test</a:t>
            </a:r>
          </a:p>
          <a:p>
            <a:pPr marL="342900" lvl="1" indent="-342900">
              <a:buFont typeface="Arial" pitchFamily="34" charset="0"/>
              <a:buChar char="•"/>
            </a:pPr>
            <a:r>
              <a:rPr lang="en-US" sz="3200" dirty="0" err="1" smtClean="0"/>
              <a:t>Zettabyte</a:t>
            </a:r>
            <a:r>
              <a:rPr lang="en-US" sz="3200" dirty="0" smtClean="0"/>
              <a:t>-Reliable </a:t>
            </a:r>
            <a:r>
              <a:rPr lang="en-US" sz="3200" dirty="0"/>
              <a:t>ZFS (Z</a:t>
            </a:r>
            <a:r>
              <a:rPr lang="en-US" sz="3200" baseline="30000" dirty="0"/>
              <a:t>2</a:t>
            </a:r>
            <a:r>
              <a:rPr lang="en-US" sz="3200" dirty="0"/>
              <a:t>FS)</a:t>
            </a:r>
          </a:p>
          <a:p>
            <a:pPr lvl="1"/>
            <a:r>
              <a:rPr lang="en-US" b="1" dirty="0">
                <a:solidFill>
                  <a:srgbClr val="FF0000"/>
                </a:solidFill>
              </a:rPr>
              <a:t>Flexible End-to-end Data Integrity</a:t>
            </a:r>
          </a:p>
          <a:p>
            <a:pPr lvl="1"/>
            <a:r>
              <a:rPr lang="en-US" dirty="0"/>
              <a:t>Design and Implementation of Z</a:t>
            </a:r>
            <a:r>
              <a:rPr lang="en-US" baseline="30000" dirty="0"/>
              <a:t>2</a:t>
            </a:r>
            <a:r>
              <a:rPr lang="en-US" dirty="0"/>
              <a:t>FS</a:t>
            </a:r>
          </a:p>
          <a:p>
            <a:pPr lvl="1"/>
            <a:r>
              <a:rPr lang="en-US" dirty="0"/>
              <a:t>Evaluation</a:t>
            </a:r>
          </a:p>
          <a:p>
            <a:r>
              <a:rPr lang="en-US" dirty="0" smtClean="0"/>
              <a:t>Conclusion</a:t>
            </a:r>
          </a:p>
          <a:p>
            <a:pPr lvl="1">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fld id="{126E7208-9EAF-4C83-A862-8B34579F4B81}"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12</a:t>
            </a:fld>
            <a:endParaRPr lang="en-US" dirty="0"/>
          </a:p>
        </p:txBody>
      </p:sp>
    </p:spTree>
    <p:extLst>
      <p:ext uri="{BB962C8B-B14F-4D97-AF65-F5344CB8AC3E}">
        <p14:creationId xmlns:p14="http://schemas.microsoft.com/office/powerpoint/2010/main" val="2472657984"/>
      </p:ext>
    </p:extLst>
  </p:cSld>
  <p:clrMapOvr>
    <a:masterClrMapping/>
  </p:clrMapOvr>
  <p:transition advTm="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5562600" y="4789710"/>
            <a:ext cx="129540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44" name="Down Arrow 43"/>
          <p:cNvSpPr/>
          <p:nvPr/>
        </p:nvSpPr>
        <p:spPr>
          <a:xfrm rot="10800000">
            <a:off x="6019800" y="4676786"/>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Previous State of the Art</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800" dirty="0"/>
              <a:t>End-to-end Data Integrity</a:t>
            </a:r>
          </a:p>
          <a:p>
            <a:pPr lvl="1"/>
            <a:r>
              <a:rPr lang="en-US" sz="2400" dirty="0" smtClean="0"/>
              <a:t>Checksum </a:t>
            </a:r>
            <a:r>
              <a:rPr lang="en-US" sz="2400" dirty="0"/>
              <a:t>for each data block is </a:t>
            </a:r>
            <a:r>
              <a:rPr lang="en-US" sz="2400" dirty="0" smtClean="0"/>
              <a:t>generated and verified    by application</a:t>
            </a:r>
          </a:p>
          <a:p>
            <a:pPr lvl="1"/>
            <a:r>
              <a:rPr lang="en-US" sz="2400" dirty="0" smtClean="0">
                <a:solidFill>
                  <a:srgbClr val="FF0000"/>
                </a:solidFill>
              </a:rPr>
              <a:t>Same</a:t>
            </a:r>
            <a:r>
              <a:rPr lang="en-US" sz="2400" dirty="0" smtClean="0"/>
              <a:t> checksum protects data throughout entire stack</a:t>
            </a:r>
          </a:p>
          <a:p>
            <a:pPr lvl="1"/>
            <a:r>
              <a:rPr lang="en-US" sz="2400" dirty="0" smtClean="0"/>
              <a:t>A </a:t>
            </a:r>
            <a:r>
              <a:rPr lang="en-US" sz="2400" dirty="0" smtClean="0">
                <a:solidFill>
                  <a:srgbClr val="FF0000"/>
                </a:solidFill>
              </a:rPr>
              <a:t>strong</a:t>
            </a:r>
            <a:r>
              <a:rPr lang="en-US" sz="2400" dirty="0" smtClean="0"/>
              <a:t> checksum is usually preferred</a:t>
            </a:r>
            <a:endParaRPr lang="en-US" sz="2400" dirty="0"/>
          </a:p>
        </p:txBody>
      </p:sp>
      <p:sp>
        <p:nvSpPr>
          <p:cNvPr id="4" name="Date Placeholder 3"/>
          <p:cNvSpPr>
            <a:spLocks noGrp="1"/>
          </p:cNvSpPr>
          <p:nvPr>
            <p:ph type="dt" sz="half" idx="10"/>
          </p:nvPr>
        </p:nvSpPr>
        <p:spPr/>
        <p:txBody>
          <a:bodyPr/>
          <a:lstStyle/>
          <a:p>
            <a:fld id="{55CB0451-F3D8-4DEE-817A-9F1CA44ADAC2}"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Can 5"/>
          <p:cNvSpPr/>
          <p:nvPr/>
        </p:nvSpPr>
        <p:spPr>
          <a:xfrm>
            <a:off x="5855437" y="5190314"/>
            <a:ext cx="751000" cy="78159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Rectangle 6"/>
          <p:cNvSpPr/>
          <p:nvPr/>
        </p:nvSpPr>
        <p:spPr>
          <a:xfrm>
            <a:off x="6430429" y="546735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Rectangle 7"/>
          <p:cNvSpPr/>
          <p:nvPr/>
        </p:nvSpPr>
        <p:spPr>
          <a:xfrm>
            <a:off x="5845639" y="3962400"/>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Rectangle 8"/>
          <p:cNvSpPr/>
          <p:nvPr/>
        </p:nvSpPr>
        <p:spPr>
          <a:xfrm>
            <a:off x="591607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Rectangle 9"/>
          <p:cNvSpPr/>
          <p:nvPr/>
        </p:nvSpPr>
        <p:spPr>
          <a:xfrm>
            <a:off x="611610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11" name="Rectangle 10"/>
          <p:cNvSpPr/>
          <p:nvPr/>
        </p:nvSpPr>
        <p:spPr>
          <a:xfrm>
            <a:off x="631612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Rectangle 11"/>
          <p:cNvSpPr/>
          <p:nvPr/>
        </p:nvSpPr>
        <p:spPr>
          <a:xfrm>
            <a:off x="651615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ectangle 12"/>
          <p:cNvSpPr/>
          <p:nvPr/>
        </p:nvSpPr>
        <p:spPr>
          <a:xfrm>
            <a:off x="5697582" y="4138783"/>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ectangle 13"/>
          <p:cNvSpPr/>
          <p:nvPr/>
        </p:nvSpPr>
        <p:spPr>
          <a:xfrm>
            <a:off x="576802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Rectangle 14"/>
          <p:cNvSpPr/>
          <p:nvPr/>
        </p:nvSpPr>
        <p:spPr>
          <a:xfrm>
            <a:off x="596804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16" name="Rectangle 15"/>
          <p:cNvSpPr/>
          <p:nvPr/>
        </p:nvSpPr>
        <p:spPr>
          <a:xfrm>
            <a:off x="616807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p:nvSpPr>
        <p:spPr>
          <a:xfrm>
            <a:off x="636809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ectangle 17"/>
          <p:cNvSpPr/>
          <p:nvPr/>
        </p:nvSpPr>
        <p:spPr>
          <a:xfrm>
            <a:off x="5948305" y="5334015"/>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0" name="Rectangle 19"/>
          <p:cNvSpPr/>
          <p:nvPr/>
        </p:nvSpPr>
        <p:spPr>
          <a:xfrm>
            <a:off x="5943838" y="5334015"/>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1" name="Rectangle 20"/>
          <p:cNvSpPr/>
          <p:nvPr/>
        </p:nvSpPr>
        <p:spPr>
          <a:xfrm>
            <a:off x="6431823" y="546735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 name="Can 22"/>
          <p:cNvSpPr/>
          <p:nvPr/>
        </p:nvSpPr>
        <p:spPr>
          <a:xfrm>
            <a:off x="2502637" y="5190314"/>
            <a:ext cx="751000" cy="78159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5" name="Rectangle 24"/>
          <p:cNvSpPr/>
          <p:nvPr/>
        </p:nvSpPr>
        <p:spPr>
          <a:xfrm>
            <a:off x="2492839" y="3962400"/>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6" name="Rectangle 25"/>
          <p:cNvSpPr/>
          <p:nvPr/>
        </p:nvSpPr>
        <p:spPr>
          <a:xfrm>
            <a:off x="256327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7" name="Rectangle 26"/>
          <p:cNvSpPr/>
          <p:nvPr/>
        </p:nvSpPr>
        <p:spPr>
          <a:xfrm>
            <a:off x="276330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28" name="Rectangle 27"/>
          <p:cNvSpPr/>
          <p:nvPr/>
        </p:nvSpPr>
        <p:spPr>
          <a:xfrm>
            <a:off x="296332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9" name="Rectangle 28"/>
          <p:cNvSpPr/>
          <p:nvPr/>
        </p:nvSpPr>
        <p:spPr>
          <a:xfrm>
            <a:off x="316335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0" name="Rectangle 29"/>
          <p:cNvSpPr/>
          <p:nvPr/>
        </p:nvSpPr>
        <p:spPr>
          <a:xfrm>
            <a:off x="2344782" y="4138783"/>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1" name="Rectangle 30"/>
          <p:cNvSpPr/>
          <p:nvPr/>
        </p:nvSpPr>
        <p:spPr>
          <a:xfrm>
            <a:off x="241522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2" name="Rectangle 31"/>
          <p:cNvSpPr/>
          <p:nvPr/>
        </p:nvSpPr>
        <p:spPr>
          <a:xfrm>
            <a:off x="261524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33" name="Rectangle 32"/>
          <p:cNvSpPr/>
          <p:nvPr/>
        </p:nvSpPr>
        <p:spPr>
          <a:xfrm>
            <a:off x="281527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4" name="Rectangle 33"/>
          <p:cNvSpPr/>
          <p:nvPr/>
        </p:nvSpPr>
        <p:spPr>
          <a:xfrm>
            <a:off x="301529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6" name="Straight Connector 35"/>
          <p:cNvCxnSpPr/>
          <p:nvPr/>
        </p:nvCxnSpPr>
        <p:spPr>
          <a:xfrm>
            <a:off x="2209800" y="4789710"/>
            <a:ext cx="129540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39" name="Rectangle 38"/>
          <p:cNvSpPr/>
          <p:nvPr/>
        </p:nvSpPr>
        <p:spPr>
          <a:xfrm>
            <a:off x="3083999" y="4199074"/>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0" name="Down Arrow 39"/>
          <p:cNvSpPr/>
          <p:nvPr/>
        </p:nvSpPr>
        <p:spPr>
          <a:xfrm>
            <a:off x="2673444" y="4676786"/>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Rectangle 40"/>
          <p:cNvSpPr/>
          <p:nvPr/>
        </p:nvSpPr>
        <p:spPr>
          <a:xfrm>
            <a:off x="2597252" y="4066889"/>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42" name="Rectangle 41"/>
          <p:cNvSpPr/>
          <p:nvPr/>
        </p:nvSpPr>
        <p:spPr>
          <a:xfrm>
            <a:off x="2595563" y="4062126"/>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43" name="Rectangle 42"/>
          <p:cNvSpPr/>
          <p:nvPr/>
        </p:nvSpPr>
        <p:spPr>
          <a:xfrm>
            <a:off x="3080264" y="420373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5" name="Rectangle 44"/>
          <p:cNvSpPr/>
          <p:nvPr/>
        </p:nvSpPr>
        <p:spPr>
          <a:xfrm>
            <a:off x="2325325" y="6107668"/>
            <a:ext cx="1179875" cy="369332"/>
          </a:xfrm>
          <a:prstGeom prst="rect">
            <a:avLst/>
          </a:prstGeom>
        </p:spPr>
        <p:txBody>
          <a:bodyPr wrap="none">
            <a:spAutoFit/>
          </a:bodyPr>
          <a:lstStyle/>
          <a:p>
            <a:r>
              <a:rPr lang="en-US" dirty="0"/>
              <a:t>W</a:t>
            </a:r>
            <a:r>
              <a:rPr lang="en-US" dirty="0" smtClean="0"/>
              <a:t>rite Path</a:t>
            </a:r>
            <a:endParaRPr lang="en-US" dirty="0"/>
          </a:p>
        </p:txBody>
      </p:sp>
      <p:sp>
        <p:nvSpPr>
          <p:cNvPr id="46" name="Rectangle 45"/>
          <p:cNvSpPr/>
          <p:nvPr/>
        </p:nvSpPr>
        <p:spPr>
          <a:xfrm>
            <a:off x="5730640" y="6107668"/>
            <a:ext cx="1127360" cy="369332"/>
          </a:xfrm>
          <a:prstGeom prst="rect">
            <a:avLst/>
          </a:prstGeom>
        </p:spPr>
        <p:txBody>
          <a:bodyPr wrap="none">
            <a:spAutoFit/>
          </a:bodyPr>
          <a:lstStyle/>
          <a:p>
            <a:r>
              <a:rPr lang="en-US" dirty="0" smtClean="0"/>
              <a:t>Read Path</a:t>
            </a:r>
            <a:endParaRPr lang="en-US" dirty="0"/>
          </a:p>
        </p:txBody>
      </p:sp>
    </p:spTree>
    <p:extLst>
      <p:ext uri="{BB962C8B-B14F-4D97-AF65-F5344CB8AC3E}">
        <p14:creationId xmlns:p14="http://schemas.microsoft.com/office/powerpoint/2010/main" val="235894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1" nodeType="clickEffect">
                                  <p:stCondLst>
                                    <p:cond delay="0"/>
                                  </p:stCondLst>
                                  <p:childTnLst>
                                    <p:animMotion origin="layout" path="M 2.5E-6 -3.33333E-6 L 2.5E-6 0.17986 " pathEditMode="relative" rAng="0" ptsTypes="AA">
                                      <p:cBhvr>
                                        <p:cTn id="46" dur="500" fill="hold"/>
                                        <p:tgtEl>
                                          <p:spTgt spid="42"/>
                                        </p:tgtEl>
                                        <p:attrNameLst>
                                          <p:attrName>ppt_x</p:attrName>
                                          <p:attrName>ppt_y</p:attrName>
                                        </p:attrNameLst>
                                      </p:cBhvr>
                                      <p:rCtr x="0" y="8981"/>
                                    </p:animMotion>
                                  </p:childTnLst>
                                </p:cTn>
                              </p:par>
                              <p:par>
                                <p:cTn id="47" presetID="42" presetClass="path" presetSubtype="0" accel="50000" decel="50000" fill="hold" grpId="1" nodeType="withEffect">
                                  <p:stCondLst>
                                    <p:cond delay="0"/>
                                  </p:stCondLst>
                                  <p:childTnLst>
                                    <p:animMotion origin="layout" path="M -3.88889E-6 -1.85185E-6 L -3.88889E-6 0.18009 " pathEditMode="relative" rAng="0" ptsTypes="AA">
                                      <p:cBhvr>
                                        <p:cTn id="48" dur="500" fill="hold"/>
                                        <p:tgtEl>
                                          <p:spTgt spid="43"/>
                                        </p:tgtEl>
                                        <p:attrNameLst>
                                          <p:attrName>ppt_x</p:attrName>
                                          <p:attrName>ppt_y</p:attrName>
                                        </p:attrNameLst>
                                      </p:cBhvr>
                                      <p:rCtr x="0" y="9005"/>
                                    </p:animMotion>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0"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6"/>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9"/>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46"/>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7"/>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64" presetClass="path" presetSubtype="0" accel="50000" decel="50000" fill="hold" grpId="1" nodeType="clickEffect">
                                  <p:stCondLst>
                                    <p:cond delay="0"/>
                                  </p:stCondLst>
                                  <p:childTnLst>
                                    <p:animMotion origin="layout" path="M 3.33333E-6 -1.31853E-7 L 3.33333E-6 -0.18321 " pathEditMode="relative" rAng="0" ptsTypes="AA">
                                      <p:cBhvr>
                                        <p:cTn id="95" dur="500" fill="hold"/>
                                        <p:tgtEl>
                                          <p:spTgt spid="20"/>
                                        </p:tgtEl>
                                        <p:attrNameLst>
                                          <p:attrName>ppt_x</p:attrName>
                                          <p:attrName>ppt_y</p:attrName>
                                        </p:attrNameLst>
                                      </p:cBhvr>
                                      <p:rCtr x="0" y="-9160"/>
                                    </p:animMotion>
                                  </p:childTnLst>
                                </p:cTn>
                              </p:par>
                              <p:par>
                                <p:cTn id="96" presetID="64" presetClass="path" presetSubtype="0" accel="50000" decel="50000" fill="hold" grpId="1" nodeType="withEffect">
                                  <p:stCondLst>
                                    <p:cond delay="0"/>
                                  </p:stCondLst>
                                  <p:childTnLst>
                                    <p:animMotion origin="layout" path="M -3.88889E-6 -2.2068E-6 L -3.88889E-6 -0.18182 " pathEditMode="relative" rAng="0" ptsTypes="AA">
                                      <p:cBhvr>
                                        <p:cTn id="97" dur="500" fill="hold"/>
                                        <p:tgtEl>
                                          <p:spTgt spid="21"/>
                                        </p:tgtEl>
                                        <p:attrNameLst>
                                          <p:attrName>ppt_x</p:attrName>
                                          <p:attrName>ppt_y</p:attrName>
                                        </p:attrNameLst>
                                      </p:cBhvr>
                                      <p:rCtr x="0" y="-9091"/>
                                    </p:animMotion>
                                  </p:childTnLst>
                                </p:cTn>
                              </p:par>
                              <p:par>
                                <p:cTn id="98" presetID="10" presetClass="entr" presetSubtype="0" fill="hold" grpId="0" nodeType="with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fade">
                                      <p:cBhvr>
                                        <p:cTn id="100" dur="500"/>
                                        <p:tgtEl>
                                          <p:spTgt spid="44"/>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0" grpId="1" animBg="1"/>
      <p:bldP spid="21" grpId="0" animBg="1"/>
      <p:bldP spid="21" grpId="1" animBg="1"/>
      <p:bldP spid="23"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9" grpId="0" animBg="1"/>
      <p:bldP spid="40" grpId="0" animBg="1"/>
      <p:bldP spid="41" grpId="0" animBg="1"/>
      <p:bldP spid="42" grpId="0" animBg="1"/>
      <p:bldP spid="42" grpId="1" animBg="1"/>
      <p:bldP spid="43" grpId="0" animBg="1"/>
      <p:bldP spid="43" grpId="1" animBg="1"/>
      <p:bldP spid="45" grpId="0"/>
      <p:bldP spid="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Drawbacks</a:t>
            </a:r>
            <a:endParaRPr lang="en-US" dirty="0"/>
          </a:p>
        </p:txBody>
      </p:sp>
      <p:sp>
        <p:nvSpPr>
          <p:cNvPr id="3" name="Content Placeholder 2"/>
          <p:cNvSpPr>
            <a:spLocks noGrp="1"/>
          </p:cNvSpPr>
          <p:nvPr>
            <p:ph idx="1"/>
          </p:nvPr>
        </p:nvSpPr>
        <p:spPr>
          <a:xfrm>
            <a:off x="457200" y="1600201"/>
            <a:ext cx="8229600" cy="2286000"/>
          </a:xfrm>
        </p:spPr>
        <p:txBody>
          <a:bodyPr>
            <a:normAutofit fontScale="92500" lnSpcReduction="20000"/>
          </a:bodyPr>
          <a:lstStyle/>
          <a:p>
            <a:r>
              <a:rPr lang="en-US" sz="2800" dirty="0" smtClean="0"/>
              <a:t>Performance</a:t>
            </a:r>
          </a:p>
          <a:p>
            <a:pPr lvl="1"/>
            <a:r>
              <a:rPr lang="en-US" sz="2400" dirty="0" smtClean="0"/>
              <a:t>Repeatedly accessing data from in-memory cache</a:t>
            </a:r>
          </a:p>
          <a:p>
            <a:pPr lvl="1"/>
            <a:r>
              <a:rPr lang="en-US" sz="2400" dirty="0" smtClean="0"/>
              <a:t>Strong checksum means </a:t>
            </a:r>
            <a:r>
              <a:rPr lang="en-US" sz="2400" dirty="0" smtClean="0">
                <a:solidFill>
                  <a:srgbClr val="FF0000"/>
                </a:solidFill>
              </a:rPr>
              <a:t>high overhead</a:t>
            </a:r>
            <a:endParaRPr lang="en-US" sz="2800" dirty="0" smtClean="0">
              <a:solidFill>
                <a:srgbClr val="FF0000"/>
              </a:solidFill>
            </a:endParaRPr>
          </a:p>
          <a:p>
            <a:r>
              <a:rPr lang="en-US" sz="2800" dirty="0" smtClean="0"/>
              <a:t>Timeliness</a:t>
            </a:r>
          </a:p>
          <a:p>
            <a:pPr lvl="1"/>
            <a:r>
              <a:rPr lang="en-US" sz="2400" dirty="0"/>
              <a:t>I</a:t>
            </a:r>
            <a:r>
              <a:rPr lang="en-US" sz="2400" dirty="0" smtClean="0"/>
              <a:t>t is </a:t>
            </a:r>
            <a:r>
              <a:rPr lang="en-US" sz="2400" dirty="0" smtClean="0">
                <a:solidFill>
                  <a:srgbClr val="FF0000"/>
                </a:solidFill>
              </a:rPr>
              <a:t>too late </a:t>
            </a:r>
            <a:r>
              <a:rPr lang="en-US" sz="2400" dirty="0" smtClean="0"/>
              <a:t>to recover from the corruption that occurs before a block is written to disk</a:t>
            </a:r>
            <a:endParaRPr lang="en-US" sz="2400" dirty="0"/>
          </a:p>
        </p:txBody>
      </p:sp>
      <p:sp>
        <p:nvSpPr>
          <p:cNvPr id="4" name="Date Placeholder 3"/>
          <p:cNvSpPr>
            <a:spLocks noGrp="1"/>
          </p:cNvSpPr>
          <p:nvPr>
            <p:ph type="dt" sz="half" idx="10"/>
          </p:nvPr>
        </p:nvSpPr>
        <p:spPr/>
        <p:txBody>
          <a:bodyPr/>
          <a:lstStyle/>
          <a:p>
            <a:fld id="{5BA75CE8-907A-4327-ACA9-E2FEE09C0EEC}"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cxnSp>
        <p:nvCxnSpPr>
          <p:cNvPr id="6" name="Straight Connector 5"/>
          <p:cNvCxnSpPr/>
          <p:nvPr/>
        </p:nvCxnSpPr>
        <p:spPr>
          <a:xfrm>
            <a:off x="5562600" y="4789710"/>
            <a:ext cx="129540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7" name="Down Arrow 6"/>
          <p:cNvSpPr/>
          <p:nvPr/>
        </p:nvSpPr>
        <p:spPr>
          <a:xfrm rot="10800000">
            <a:off x="6019800" y="4676786"/>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Can 7"/>
          <p:cNvSpPr/>
          <p:nvPr/>
        </p:nvSpPr>
        <p:spPr>
          <a:xfrm>
            <a:off x="5855437" y="5190314"/>
            <a:ext cx="751000" cy="78159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Rectangle 8"/>
          <p:cNvSpPr/>
          <p:nvPr/>
        </p:nvSpPr>
        <p:spPr>
          <a:xfrm>
            <a:off x="6430429" y="546735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Rectangle 9"/>
          <p:cNvSpPr/>
          <p:nvPr/>
        </p:nvSpPr>
        <p:spPr>
          <a:xfrm>
            <a:off x="5845639" y="3962400"/>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p:nvSpPr>
        <p:spPr>
          <a:xfrm>
            <a:off x="591607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Rectangle 11"/>
          <p:cNvSpPr/>
          <p:nvPr/>
        </p:nvSpPr>
        <p:spPr>
          <a:xfrm>
            <a:off x="611610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13" name="Rectangle 12"/>
          <p:cNvSpPr/>
          <p:nvPr/>
        </p:nvSpPr>
        <p:spPr>
          <a:xfrm>
            <a:off x="631612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ectangle 13"/>
          <p:cNvSpPr/>
          <p:nvPr/>
        </p:nvSpPr>
        <p:spPr>
          <a:xfrm>
            <a:off x="651615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Rectangle 14"/>
          <p:cNvSpPr/>
          <p:nvPr/>
        </p:nvSpPr>
        <p:spPr>
          <a:xfrm>
            <a:off x="5697582" y="4138783"/>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Rectangle 15"/>
          <p:cNvSpPr/>
          <p:nvPr/>
        </p:nvSpPr>
        <p:spPr>
          <a:xfrm>
            <a:off x="576802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p:nvSpPr>
        <p:spPr>
          <a:xfrm>
            <a:off x="596804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18" name="Rectangle 17"/>
          <p:cNvSpPr/>
          <p:nvPr/>
        </p:nvSpPr>
        <p:spPr>
          <a:xfrm>
            <a:off x="616807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Rectangle 18"/>
          <p:cNvSpPr/>
          <p:nvPr/>
        </p:nvSpPr>
        <p:spPr>
          <a:xfrm>
            <a:off x="636809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0" name="Rectangle 19"/>
          <p:cNvSpPr/>
          <p:nvPr/>
        </p:nvSpPr>
        <p:spPr>
          <a:xfrm>
            <a:off x="5948305" y="5334015"/>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1" name="Rectangle 20"/>
          <p:cNvSpPr/>
          <p:nvPr/>
        </p:nvSpPr>
        <p:spPr>
          <a:xfrm>
            <a:off x="5943838" y="5334015"/>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2" name="Rectangle 21"/>
          <p:cNvSpPr/>
          <p:nvPr/>
        </p:nvSpPr>
        <p:spPr>
          <a:xfrm>
            <a:off x="6431823" y="546735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 name="Can 22"/>
          <p:cNvSpPr/>
          <p:nvPr/>
        </p:nvSpPr>
        <p:spPr>
          <a:xfrm>
            <a:off x="2502637" y="5190314"/>
            <a:ext cx="751000" cy="78159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4" name="Rectangle 23"/>
          <p:cNvSpPr/>
          <p:nvPr/>
        </p:nvSpPr>
        <p:spPr>
          <a:xfrm>
            <a:off x="2492839" y="3962400"/>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5" name="Rectangle 24"/>
          <p:cNvSpPr/>
          <p:nvPr/>
        </p:nvSpPr>
        <p:spPr>
          <a:xfrm>
            <a:off x="256327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6" name="Rectangle 25"/>
          <p:cNvSpPr/>
          <p:nvPr/>
        </p:nvSpPr>
        <p:spPr>
          <a:xfrm>
            <a:off x="276330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27" name="Rectangle 26"/>
          <p:cNvSpPr/>
          <p:nvPr/>
        </p:nvSpPr>
        <p:spPr>
          <a:xfrm>
            <a:off x="2963329"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8" name="Rectangle 27"/>
          <p:cNvSpPr/>
          <p:nvPr/>
        </p:nvSpPr>
        <p:spPr>
          <a:xfrm>
            <a:off x="3163354" y="3995028"/>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9" name="Rectangle 28"/>
          <p:cNvSpPr/>
          <p:nvPr/>
        </p:nvSpPr>
        <p:spPr>
          <a:xfrm>
            <a:off x="2344782" y="4138783"/>
            <a:ext cx="854416" cy="3570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0" name="Rectangle 29"/>
          <p:cNvSpPr/>
          <p:nvPr/>
        </p:nvSpPr>
        <p:spPr>
          <a:xfrm>
            <a:off x="241522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1" name="Rectangle 30"/>
          <p:cNvSpPr/>
          <p:nvPr/>
        </p:nvSpPr>
        <p:spPr>
          <a:xfrm>
            <a:off x="261524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p:txBody>
      </p:sp>
      <p:sp>
        <p:nvSpPr>
          <p:cNvPr id="32" name="Rectangle 31"/>
          <p:cNvSpPr/>
          <p:nvPr/>
        </p:nvSpPr>
        <p:spPr>
          <a:xfrm>
            <a:off x="2815272"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3" name="Rectangle 32"/>
          <p:cNvSpPr/>
          <p:nvPr/>
        </p:nvSpPr>
        <p:spPr>
          <a:xfrm>
            <a:off x="3015297" y="4171411"/>
            <a:ext cx="114300" cy="275409"/>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4" name="Straight Connector 33"/>
          <p:cNvCxnSpPr/>
          <p:nvPr/>
        </p:nvCxnSpPr>
        <p:spPr>
          <a:xfrm>
            <a:off x="2209800" y="4789710"/>
            <a:ext cx="129540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35" name="Rectangle 34"/>
          <p:cNvSpPr/>
          <p:nvPr/>
        </p:nvSpPr>
        <p:spPr>
          <a:xfrm>
            <a:off x="3083999" y="4199074"/>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6" name="Down Arrow 35"/>
          <p:cNvSpPr/>
          <p:nvPr/>
        </p:nvSpPr>
        <p:spPr>
          <a:xfrm>
            <a:off x="2673444" y="4676786"/>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Rectangle 36"/>
          <p:cNvSpPr/>
          <p:nvPr/>
        </p:nvSpPr>
        <p:spPr>
          <a:xfrm>
            <a:off x="2597252" y="4066889"/>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9" name="Rectangle 38"/>
          <p:cNvSpPr/>
          <p:nvPr/>
        </p:nvSpPr>
        <p:spPr>
          <a:xfrm>
            <a:off x="3080264" y="420373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0" name="Rectangle 39"/>
          <p:cNvSpPr/>
          <p:nvPr/>
        </p:nvSpPr>
        <p:spPr>
          <a:xfrm>
            <a:off x="2325325" y="6107668"/>
            <a:ext cx="1179875" cy="369332"/>
          </a:xfrm>
          <a:prstGeom prst="rect">
            <a:avLst/>
          </a:prstGeom>
        </p:spPr>
        <p:txBody>
          <a:bodyPr wrap="none">
            <a:spAutoFit/>
          </a:bodyPr>
          <a:lstStyle/>
          <a:p>
            <a:r>
              <a:rPr lang="en-US" dirty="0"/>
              <a:t>W</a:t>
            </a:r>
            <a:r>
              <a:rPr lang="en-US" dirty="0" smtClean="0"/>
              <a:t>rite Path</a:t>
            </a:r>
            <a:endParaRPr lang="en-US" dirty="0"/>
          </a:p>
        </p:txBody>
      </p:sp>
      <p:sp>
        <p:nvSpPr>
          <p:cNvPr id="41" name="Rectangle 40"/>
          <p:cNvSpPr/>
          <p:nvPr/>
        </p:nvSpPr>
        <p:spPr>
          <a:xfrm>
            <a:off x="5730640" y="6107668"/>
            <a:ext cx="1127360" cy="369332"/>
          </a:xfrm>
          <a:prstGeom prst="rect">
            <a:avLst/>
          </a:prstGeom>
        </p:spPr>
        <p:txBody>
          <a:bodyPr wrap="none">
            <a:spAutoFit/>
          </a:bodyPr>
          <a:lstStyle/>
          <a:p>
            <a:r>
              <a:rPr lang="en-US" dirty="0" smtClean="0"/>
              <a:t>Read Path</a:t>
            </a:r>
            <a:endParaRPr lang="en-US" dirty="0"/>
          </a:p>
        </p:txBody>
      </p:sp>
      <p:cxnSp>
        <p:nvCxnSpPr>
          <p:cNvPr id="43" name="Straight Arrow Connector 42"/>
          <p:cNvCxnSpPr>
            <a:stCxn id="49" idx="3"/>
            <a:endCxn id="41" idx="1"/>
          </p:cNvCxnSpPr>
          <p:nvPr/>
        </p:nvCxnSpPr>
        <p:spPr>
          <a:xfrm flipV="1">
            <a:off x="5181600" y="6292334"/>
            <a:ext cx="549040" cy="11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9" idx="1"/>
            <a:endCxn id="40" idx="3"/>
          </p:cNvCxnSpPr>
          <p:nvPr/>
        </p:nvCxnSpPr>
        <p:spPr>
          <a:xfrm flipH="1" flipV="1">
            <a:off x="3505200" y="6292334"/>
            <a:ext cx="457200" cy="1134"/>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962400" y="6001080"/>
            <a:ext cx="1219200" cy="584775"/>
          </a:xfrm>
          <a:prstGeom prst="rect">
            <a:avLst/>
          </a:prstGeom>
          <a:noFill/>
        </p:spPr>
        <p:txBody>
          <a:bodyPr wrap="square" rtlCol="0">
            <a:spAutoFit/>
          </a:bodyPr>
          <a:lstStyle/>
          <a:p>
            <a:pPr algn="ctr"/>
            <a:r>
              <a:rPr lang="en-US" sz="1600" i="1" dirty="0" smtClean="0"/>
              <a:t>unbounded</a:t>
            </a:r>
          </a:p>
          <a:p>
            <a:pPr algn="ctr"/>
            <a:r>
              <a:rPr lang="en-US" sz="1600" i="1" dirty="0" smtClean="0"/>
              <a:t>time</a:t>
            </a:r>
            <a:endParaRPr lang="en-US" sz="1600" i="1" dirty="0"/>
          </a:p>
        </p:txBody>
      </p:sp>
      <p:sp>
        <p:nvSpPr>
          <p:cNvPr id="57" name="TextBox 56"/>
          <p:cNvSpPr txBox="1"/>
          <p:nvPr/>
        </p:nvSpPr>
        <p:spPr>
          <a:xfrm>
            <a:off x="838200" y="3962400"/>
            <a:ext cx="1371600" cy="584775"/>
          </a:xfrm>
          <a:prstGeom prst="rect">
            <a:avLst/>
          </a:prstGeom>
          <a:noFill/>
        </p:spPr>
        <p:txBody>
          <a:bodyPr wrap="square" rtlCol="0">
            <a:spAutoFit/>
          </a:bodyPr>
          <a:lstStyle/>
          <a:p>
            <a:r>
              <a:rPr lang="en-US" sz="1600" dirty="0" smtClean="0"/>
              <a:t>Generate</a:t>
            </a:r>
          </a:p>
          <a:p>
            <a:r>
              <a:rPr lang="en-US" sz="1600" dirty="0" smtClean="0"/>
              <a:t>Checksum</a:t>
            </a:r>
            <a:endParaRPr lang="en-US" dirty="0"/>
          </a:p>
        </p:txBody>
      </p:sp>
      <p:sp>
        <p:nvSpPr>
          <p:cNvPr id="60" name="TextBox 59"/>
          <p:cNvSpPr txBox="1"/>
          <p:nvPr/>
        </p:nvSpPr>
        <p:spPr>
          <a:xfrm>
            <a:off x="7162800" y="3955764"/>
            <a:ext cx="1371600" cy="584775"/>
          </a:xfrm>
          <a:prstGeom prst="rect">
            <a:avLst/>
          </a:prstGeom>
          <a:noFill/>
        </p:spPr>
        <p:txBody>
          <a:bodyPr wrap="square" rtlCol="0">
            <a:spAutoFit/>
          </a:bodyPr>
          <a:lstStyle/>
          <a:p>
            <a:r>
              <a:rPr lang="en-US" sz="1600" dirty="0" smtClean="0"/>
              <a:t>Verify</a:t>
            </a:r>
          </a:p>
          <a:p>
            <a:r>
              <a:rPr lang="en-US" sz="1600" dirty="0" smtClean="0"/>
              <a:t>Checksum</a:t>
            </a:r>
            <a:endParaRPr lang="en-US" dirty="0"/>
          </a:p>
        </p:txBody>
      </p:sp>
      <p:sp>
        <p:nvSpPr>
          <p:cNvPr id="62" name="Lightning Bolt 61"/>
          <p:cNvSpPr/>
          <p:nvPr/>
        </p:nvSpPr>
        <p:spPr>
          <a:xfrm>
            <a:off x="2573382" y="4036711"/>
            <a:ext cx="394017" cy="432962"/>
          </a:xfrm>
          <a:prstGeom prst="lightningBol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endParaRPr lang="en-US"/>
          </a:p>
        </p:txBody>
      </p:sp>
      <p:sp>
        <p:nvSpPr>
          <p:cNvPr id="38" name="Rectangle 37"/>
          <p:cNvSpPr/>
          <p:nvPr/>
        </p:nvSpPr>
        <p:spPr>
          <a:xfrm>
            <a:off x="2595563" y="4062126"/>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61" name="Lightning Bolt 60"/>
          <p:cNvSpPr/>
          <p:nvPr/>
        </p:nvSpPr>
        <p:spPr>
          <a:xfrm>
            <a:off x="2568159" y="4030218"/>
            <a:ext cx="394017" cy="432962"/>
          </a:xfrm>
          <a:prstGeom prst="lightningBol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endParaRPr lang="en-US"/>
          </a:p>
        </p:txBody>
      </p:sp>
      <p:sp>
        <p:nvSpPr>
          <p:cNvPr id="63" name="Lightning Bolt 62"/>
          <p:cNvSpPr/>
          <p:nvPr/>
        </p:nvSpPr>
        <p:spPr>
          <a:xfrm>
            <a:off x="5916079" y="5282053"/>
            <a:ext cx="394017" cy="432962"/>
          </a:xfrm>
          <a:prstGeom prst="lightningBol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endParaRPr lang="en-US"/>
          </a:p>
        </p:txBody>
      </p:sp>
      <p:sp>
        <p:nvSpPr>
          <p:cNvPr id="64" name="Lightning Bolt 63"/>
          <p:cNvSpPr/>
          <p:nvPr/>
        </p:nvSpPr>
        <p:spPr>
          <a:xfrm>
            <a:off x="5928994" y="5282053"/>
            <a:ext cx="394017" cy="432962"/>
          </a:xfrm>
          <a:prstGeom prst="lightningBol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endParaRPr lang="en-US"/>
          </a:p>
        </p:txBody>
      </p:sp>
      <p:sp>
        <p:nvSpPr>
          <p:cNvPr id="65" name="TextBox 33"/>
          <p:cNvSpPr txBox="1"/>
          <p:nvPr/>
        </p:nvSpPr>
        <p:spPr>
          <a:xfrm>
            <a:off x="7297433" y="4547175"/>
            <a:ext cx="577176" cy="3810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rgbClr val="FF0000"/>
                </a:solidFill>
              </a:rPr>
              <a:t>FAIL</a:t>
            </a:r>
            <a:endParaRPr lang="en-US" b="1" dirty="0">
              <a:solidFill>
                <a:srgbClr val="FF0000"/>
              </a:solidFill>
            </a:endParaRPr>
          </a:p>
        </p:txBody>
      </p:sp>
    </p:spTree>
    <p:extLst>
      <p:ext uri="{BB962C8B-B14F-4D97-AF65-F5344CB8AC3E}">
        <p14:creationId xmlns:p14="http://schemas.microsoft.com/office/powerpoint/2010/main" val="109283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1" nodeType="clickEffect">
                                  <p:stCondLst>
                                    <p:cond delay="0"/>
                                  </p:stCondLst>
                                  <p:childTnLst>
                                    <p:animMotion origin="layout" path="M 2.5E-6 -3.33333E-6 L 2.5E-6 0.17986 " pathEditMode="relative" rAng="0" ptsTypes="AA">
                                      <p:cBhvr>
                                        <p:cTn id="64" dur="500" fill="hold"/>
                                        <p:tgtEl>
                                          <p:spTgt spid="38"/>
                                        </p:tgtEl>
                                        <p:attrNameLst>
                                          <p:attrName>ppt_x</p:attrName>
                                          <p:attrName>ppt_y</p:attrName>
                                        </p:attrNameLst>
                                      </p:cBhvr>
                                      <p:rCtr x="0" y="8981"/>
                                    </p:animMotion>
                                  </p:childTnLst>
                                </p:cTn>
                              </p:par>
                              <p:par>
                                <p:cTn id="65" presetID="42" presetClass="path" presetSubtype="0" accel="50000" decel="50000" fill="hold" grpId="1" nodeType="withEffect">
                                  <p:stCondLst>
                                    <p:cond delay="0"/>
                                  </p:stCondLst>
                                  <p:childTnLst>
                                    <p:animMotion origin="layout" path="M -3.88889E-6 -1.85185E-6 L -3.88889E-6 0.18009 " pathEditMode="relative" rAng="0" ptsTypes="AA">
                                      <p:cBhvr>
                                        <p:cTn id="66" dur="500" fill="hold"/>
                                        <p:tgtEl>
                                          <p:spTgt spid="39"/>
                                        </p:tgtEl>
                                        <p:attrNameLst>
                                          <p:attrName>ppt_x</p:attrName>
                                          <p:attrName>ppt_y</p:attrName>
                                        </p:attrNameLst>
                                      </p:cBhvr>
                                      <p:rCtr x="0" y="9005"/>
                                    </p:animMotion>
                                  </p:childTnLst>
                                </p:cTn>
                              </p:par>
                              <p:par>
                                <p:cTn id="67" presetID="42" presetClass="path" presetSubtype="0" accel="50000" decel="50000" fill="hold" grpId="1" nodeType="withEffect">
                                  <p:stCondLst>
                                    <p:cond delay="0"/>
                                  </p:stCondLst>
                                  <p:childTnLst>
                                    <p:animMotion origin="layout" path="M 0.00052 -3.25237E-6 L 0.00052 0.18066 " pathEditMode="relative" rAng="0" ptsTypes="AA">
                                      <p:cBhvr>
                                        <p:cTn id="68" dur="500" fill="hold"/>
                                        <p:tgtEl>
                                          <p:spTgt spid="61"/>
                                        </p:tgtEl>
                                        <p:attrNameLst>
                                          <p:attrName>ppt_x</p:attrName>
                                          <p:attrName>ppt_y</p:attrName>
                                        </p:attrNameLst>
                                      </p:cBhvr>
                                      <p:rCtr x="0" y="9022"/>
                                    </p:animMotion>
                                  </p:childTnLst>
                                </p:cTn>
                              </p:par>
                              <p:par>
                                <p:cTn id="69" presetID="1"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childTnLst>
                                </p:cTn>
                              </p:par>
                              <p:par>
                                <p:cTn id="71" presetID="10"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500"/>
                                        <p:tgtEl>
                                          <p:spTgt spid="3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4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49"/>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46"/>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1"/>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2"/>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3"/>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4"/>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5"/>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17"/>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8"/>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6"/>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1"/>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20"/>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21"/>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22"/>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63"/>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64"/>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64" presetClass="path" presetSubtype="0" accel="50000" decel="50000" fill="hold" grpId="1" nodeType="clickEffect">
                                  <p:stCondLst>
                                    <p:cond delay="0"/>
                                  </p:stCondLst>
                                  <p:childTnLst>
                                    <p:animMotion origin="layout" path="M 3.33333E-6 -1.31853E-7 L 3.33333E-6 -0.18321 " pathEditMode="relative" rAng="0" ptsTypes="AA">
                                      <p:cBhvr>
                                        <p:cTn id="127" dur="500" fill="hold"/>
                                        <p:tgtEl>
                                          <p:spTgt spid="21"/>
                                        </p:tgtEl>
                                        <p:attrNameLst>
                                          <p:attrName>ppt_x</p:attrName>
                                          <p:attrName>ppt_y</p:attrName>
                                        </p:attrNameLst>
                                      </p:cBhvr>
                                      <p:rCtr x="0" y="-9160"/>
                                    </p:animMotion>
                                  </p:childTnLst>
                                </p:cTn>
                              </p:par>
                              <p:par>
                                <p:cTn id="128" presetID="64" presetClass="path" presetSubtype="0" accel="50000" decel="50000" fill="hold" grpId="1" nodeType="withEffect">
                                  <p:stCondLst>
                                    <p:cond delay="0"/>
                                  </p:stCondLst>
                                  <p:childTnLst>
                                    <p:animMotion origin="layout" path="M -3.88889E-6 -2.2068E-6 L -3.88889E-6 -0.18182 " pathEditMode="relative" rAng="0" ptsTypes="AA">
                                      <p:cBhvr>
                                        <p:cTn id="129" dur="500" fill="hold"/>
                                        <p:tgtEl>
                                          <p:spTgt spid="22"/>
                                        </p:tgtEl>
                                        <p:attrNameLst>
                                          <p:attrName>ppt_x</p:attrName>
                                          <p:attrName>ppt_y</p:attrName>
                                        </p:attrNameLst>
                                      </p:cBhvr>
                                      <p:rCtr x="0" y="-9091"/>
                                    </p:animMotion>
                                  </p:childTnLst>
                                </p:cTn>
                              </p:par>
                              <p:par>
                                <p:cTn id="130" presetID="64" presetClass="path" presetSubtype="0" accel="50000" decel="50000" fill="hold" grpId="1" nodeType="withEffect">
                                  <p:stCondLst>
                                    <p:cond delay="0"/>
                                  </p:stCondLst>
                                  <p:childTnLst>
                                    <p:animMotion origin="layout" path="M 4.72222E-6 -4.07587E-6 L 4.72222E-6 -0.17927 " pathEditMode="relative" rAng="0" ptsTypes="AA">
                                      <p:cBhvr>
                                        <p:cTn id="131" dur="500" fill="hold"/>
                                        <p:tgtEl>
                                          <p:spTgt spid="64"/>
                                        </p:tgtEl>
                                        <p:attrNameLst>
                                          <p:attrName>ppt_x</p:attrName>
                                          <p:attrName>ppt_y</p:attrName>
                                        </p:attrNameLst>
                                      </p:cBhvr>
                                      <p:rCtr x="0" y="-8975"/>
                                    </p:animMotion>
                                  </p:childTnLst>
                                </p:cTn>
                              </p:par>
                              <p:par>
                                <p:cTn id="132" presetID="10" presetClass="entr" presetSubtype="0" fill="hold" grpId="0" nodeType="withEffect">
                                  <p:stCondLst>
                                    <p:cond delay="0"/>
                                  </p:stCondLst>
                                  <p:childTnLst>
                                    <p:set>
                                      <p:cBhvr>
                                        <p:cTn id="133" dur="1" fill="hold">
                                          <p:stCondLst>
                                            <p:cond delay="0"/>
                                          </p:stCondLst>
                                        </p:cTn>
                                        <p:tgtEl>
                                          <p:spTgt spid="7"/>
                                        </p:tgtEl>
                                        <p:attrNameLst>
                                          <p:attrName>style.visibility</p:attrName>
                                        </p:attrNameLst>
                                      </p:cBhvr>
                                      <p:to>
                                        <p:strVal val="visible"/>
                                      </p:to>
                                    </p:set>
                                    <p:animEffect transition="in" filter="fade">
                                      <p:cBhvr>
                                        <p:cTn id="134" dur="500"/>
                                        <p:tgtEl>
                                          <p:spTgt spid="7"/>
                                        </p:tgtEl>
                                      </p:cBhvr>
                                    </p:animEffect>
                                  </p:childTnLst>
                                </p:cTn>
                              </p:par>
                              <p:par>
                                <p:cTn id="135" presetID="1" presetClass="entr" presetSubtype="0" fill="hold" grpId="0" nodeType="withEffect">
                                  <p:stCondLst>
                                    <p:cond delay="0"/>
                                  </p:stCondLst>
                                  <p:childTnLst>
                                    <p:set>
                                      <p:cBhvr>
                                        <p:cTn id="136" dur="1" fill="hold">
                                          <p:stCondLst>
                                            <p:cond delay="0"/>
                                          </p:stCondLst>
                                        </p:cTn>
                                        <p:tgtEl>
                                          <p:spTgt spid="6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1" grpId="1" animBg="1"/>
      <p:bldP spid="22" grpId="0" animBg="1"/>
      <p:bldP spid="22" grpId="1"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5" grpId="0" animBg="1"/>
      <p:bldP spid="36" grpId="0" animBg="1"/>
      <p:bldP spid="37" grpId="0" animBg="1"/>
      <p:bldP spid="39" grpId="0" animBg="1"/>
      <p:bldP spid="39" grpId="1" animBg="1"/>
      <p:bldP spid="40" grpId="0"/>
      <p:bldP spid="41" grpId="0"/>
      <p:bldP spid="49" grpId="0"/>
      <p:bldP spid="57" grpId="0"/>
      <p:bldP spid="60" grpId="0"/>
      <p:bldP spid="62" grpId="0" animBg="1"/>
      <p:bldP spid="38" grpId="0" animBg="1"/>
      <p:bldP spid="38" grpId="1" animBg="1"/>
      <p:bldP spid="61" grpId="0" animBg="1"/>
      <p:bldP spid="61" grpId="1" animBg="1"/>
      <p:bldP spid="63" grpId="0" animBg="1"/>
      <p:bldP spid="64" grpId="0" animBg="1"/>
      <p:bldP spid="64" grpId="1" animBg="1"/>
      <p:bldP spid="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Flexible</a:t>
            </a:r>
            <a:r>
              <a:rPr lang="en-US" dirty="0" smtClean="0"/>
              <a:t> End-to-end Data Integrity</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Goal: balance </a:t>
            </a:r>
            <a:r>
              <a:rPr lang="en-US" sz="2800" dirty="0"/>
              <a:t>performance and </a:t>
            </a:r>
            <a:r>
              <a:rPr lang="en-US" sz="2800" dirty="0" smtClean="0"/>
              <a:t>reliability</a:t>
            </a:r>
          </a:p>
          <a:p>
            <a:pPr lvl="1"/>
            <a:r>
              <a:rPr lang="en-US" sz="2400" dirty="0" smtClean="0"/>
              <a:t>Change checksum across components or over time</a:t>
            </a:r>
          </a:p>
          <a:p>
            <a:pPr lvl="1"/>
            <a:r>
              <a:rPr lang="en-US" sz="2400" dirty="0" smtClean="0"/>
              <a:t>Maintain</a:t>
            </a:r>
            <a:r>
              <a:rPr lang="en-US" sz="2400" dirty="0" smtClean="0">
                <a:solidFill>
                  <a:srgbClr val="FF0000"/>
                </a:solidFill>
              </a:rPr>
              <a:t> </a:t>
            </a:r>
            <a:r>
              <a:rPr lang="en-US" sz="2400" dirty="0" err="1" smtClean="0">
                <a:solidFill>
                  <a:srgbClr val="FF0000"/>
                </a:solidFill>
              </a:rPr>
              <a:t>Zettabyte</a:t>
            </a:r>
            <a:r>
              <a:rPr lang="en-US" sz="2400" dirty="0" smtClean="0">
                <a:solidFill>
                  <a:srgbClr val="FF0000"/>
                </a:solidFill>
              </a:rPr>
              <a:t> </a:t>
            </a:r>
            <a:r>
              <a:rPr lang="en-US" sz="2400" dirty="0">
                <a:solidFill>
                  <a:srgbClr val="FF0000"/>
                </a:solidFill>
              </a:rPr>
              <a:t>Reliability</a:t>
            </a:r>
          </a:p>
          <a:p>
            <a:pPr lvl="2"/>
            <a:r>
              <a:rPr lang="en-US" sz="2000" dirty="0"/>
              <a:t>at most one undetected corruption per </a:t>
            </a:r>
            <a:r>
              <a:rPr lang="en-US" sz="2000" dirty="0" err="1"/>
              <a:t>Zettabyte</a:t>
            </a:r>
            <a:r>
              <a:rPr lang="en-US" sz="2000" dirty="0"/>
              <a:t> </a:t>
            </a:r>
            <a:r>
              <a:rPr lang="en-US" sz="2000" dirty="0" smtClean="0"/>
              <a:t>read</a:t>
            </a:r>
            <a:endParaRPr lang="en-US" sz="2400" dirty="0" smtClean="0"/>
          </a:p>
          <a:p>
            <a:pPr lvl="1"/>
            <a:endParaRPr lang="en-US" sz="2400" dirty="0"/>
          </a:p>
          <a:p>
            <a:r>
              <a:rPr lang="en-US" sz="2800" dirty="0" smtClean="0"/>
              <a:t>Performance</a:t>
            </a:r>
          </a:p>
          <a:p>
            <a:pPr lvl="1"/>
            <a:r>
              <a:rPr lang="en-US" sz="2400" dirty="0" smtClean="0"/>
              <a:t>Fast but weaker checksum for in-memory data</a:t>
            </a:r>
          </a:p>
          <a:p>
            <a:pPr lvl="1"/>
            <a:r>
              <a:rPr lang="en-US" sz="2400" dirty="0" smtClean="0"/>
              <a:t>Slow but stronger checksum for on-disk data</a:t>
            </a:r>
          </a:p>
          <a:p>
            <a:pPr lvl="1"/>
            <a:endParaRPr lang="en-US" sz="2400" dirty="0" smtClean="0"/>
          </a:p>
          <a:p>
            <a:r>
              <a:rPr lang="en-US" sz="2800" dirty="0" smtClean="0"/>
              <a:t>Timeliness</a:t>
            </a:r>
          </a:p>
          <a:p>
            <a:pPr lvl="1"/>
            <a:r>
              <a:rPr lang="en-US" sz="2400" dirty="0" smtClean="0"/>
              <a:t>Each component is aware of the checksum</a:t>
            </a:r>
          </a:p>
          <a:p>
            <a:pPr lvl="1"/>
            <a:r>
              <a:rPr lang="en-US" sz="2400" dirty="0" smtClean="0"/>
              <a:t>Verification can catch corruption in time</a:t>
            </a:r>
            <a:endParaRPr lang="en-US" sz="2400" dirty="0"/>
          </a:p>
        </p:txBody>
      </p:sp>
      <p:sp>
        <p:nvSpPr>
          <p:cNvPr id="4" name="Date Placeholder 3"/>
          <p:cNvSpPr>
            <a:spLocks noGrp="1"/>
          </p:cNvSpPr>
          <p:nvPr>
            <p:ph type="dt" sz="half" idx="10"/>
          </p:nvPr>
        </p:nvSpPr>
        <p:spPr/>
        <p:txBody>
          <a:bodyPr/>
          <a:lstStyle/>
          <a:p>
            <a:fld id="{726E93FE-A79D-4762-83C2-D170C1EAFCF3}"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2489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Foundation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smtClean="0"/>
                  <a:t>An analytical framework</a:t>
                </a:r>
              </a:p>
              <a:p>
                <a:pPr lvl="1"/>
                <a:r>
                  <a:rPr lang="en-US" dirty="0" smtClean="0"/>
                  <a:t>Evaluates and compares reliability of storage systems</a:t>
                </a:r>
              </a:p>
              <a:p>
                <a:pPr lvl="1"/>
                <a:r>
                  <a:rPr lang="en-US" dirty="0" smtClean="0"/>
                  <a:t>Reasons about when, where to use what checksum </a:t>
                </a:r>
              </a:p>
              <a:p>
                <a:pPr lvl="1"/>
                <a:endParaRPr lang="en-US" dirty="0" smtClean="0"/>
              </a:p>
              <a:p>
                <a:r>
                  <a:rPr lang="en-US" dirty="0" smtClean="0"/>
                  <a:t>Silent Data Corruption</a:t>
                </a:r>
              </a:p>
              <a:p>
                <a:pPr lvl="1"/>
                <a:r>
                  <a:rPr lang="en-US" dirty="0"/>
                  <a:t>Corruption that </a:t>
                </a:r>
                <a:r>
                  <a:rPr lang="en-US" dirty="0" smtClean="0"/>
                  <a:t>is </a:t>
                </a:r>
                <a:r>
                  <a:rPr lang="en-US" dirty="0">
                    <a:solidFill>
                      <a:srgbClr val="FF0000"/>
                    </a:solidFill>
                  </a:rPr>
                  <a:t>undetected</a:t>
                </a:r>
                <a:r>
                  <a:rPr lang="en-US" dirty="0"/>
                  <a:t> by </a:t>
                </a:r>
                <a:r>
                  <a:rPr lang="en-US" dirty="0" smtClean="0"/>
                  <a:t>existing checks</a:t>
                </a:r>
              </a:p>
              <a:p>
                <a:pPr lvl="1"/>
                <a:endParaRPr lang="en-US" dirty="0"/>
              </a:p>
              <a:p>
                <a:r>
                  <a:rPr lang="en-US" dirty="0" smtClean="0"/>
                  <a:t>Metric: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a:rPr>
                          <m:t>𝑃</m:t>
                        </m:r>
                      </m:e>
                      <m:sub>
                        <m:r>
                          <a:rPr lang="en-US" b="0" i="1" smtClean="0">
                            <a:solidFill>
                              <a:srgbClr val="FF0000"/>
                            </a:solidFill>
                            <a:latin typeface="Cambria Math"/>
                          </a:rPr>
                          <m:t>𝑢𝑛𝑑𝑒𝑡𝑒𝑐𝑡𝑒𝑑</m:t>
                        </m:r>
                      </m:sub>
                    </m:sSub>
                  </m:oMath>
                </a14:m>
                <a:endParaRPr lang="en-US" dirty="0" smtClean="0"/>
              </a:p>
              <a:p>
                <a:pPr lvl="1"/>
                <a:r>
                  <a:rPr lang="en-US" dirty="0" smtClean="0"/>
                  <a:t>Probability of undetected data corruption when reading a data block from system (per I/O)</a:t>
                </a:r>
              </a:p>
              <a:p>
                <a:pPr lvl="1"/>
                <a:r>
                  <a:rPr lang="en-US" dirty="0">
                    <a:solidFill>
                      <a:srgbClr val="FF0000"/>
                    </a:solidFill>
                  </a:rPr>
                  <a:t>Reliability Score </a:t>
                </a:r>
                <a:r>
                  <a:rPr lang="en-US" dirty="0"/>
                  <a:t>= </a:t>
                </a:r>
                <a14:m>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𝑙𝑜𝑔</m:t>
                        </m:r>
                      </m:e>
                      <m:sub>
                        <m:r>
                          <a:rPr lang="en-US" i="1">
                            <a:latin typeface="Cambria Math"/>
                          </a:rPr>
                          <m:t>10</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𝑃</m:t>
                            </m:r>
                          </m:e>
                          <m:sub>
                            <m:r>
                              <a:rPr lang="en-US" b="0" i="1" smtClean="0">
                                <a:latin typeface="Cambria Math"/>
                              </a:rPr>
                              <m:t>𝑢𝑛𝑑𝑒𝑡𝑒𝑐𝑡𝑒𝑑</m:t>
                            </m:r>
                          </m:sub>
                        </m:sSub>
                      </m:e>
                    </m:d>
                  </m:oMath>
                </a14:m>
                <a:endParaRPr lang="en-US" dirty="0" smtClean="0"/>
              </a:p>
              <a:p>
                <a:pPr lvl="1"/>
                <a:r>
                  <a:rPr lang="en-US" dirty="0" smtClean="0"/>
                  <a:t>More on the paper!</a:t>
                </a: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59" t="-2830" b="-1752"/>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79CD4FAD-D233-40FA-8688-A9BB6DC9FD2D}"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05487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65000"/>
                  </a:schemeClr>
                </a:solidFill>
              </a:rPr>
              <a:t>Introduction</a:t>
            </a:r>
          </a:p>
          <a:p>
            <a:r>
              <a:rPr lang="en-US" dirty="0" smtClean="0">
                <a:solidFill>
                  <a:schemeClr val="bg1">
                    <a:lumMod val="65000"/>
                  </a:schemeClr>
                </a:solidFill>
              </a:rPr>
              <a:t>Data Integrity Analysis of ZFS</a:t>
            </a:r>
          </a:p>
          <a:p>
            <a:pPr lvl="1"/>
            <a:r>
              <a:rPr lang="en-US" dirty="0">
                <a:solidFill>
                  <a:schemeClr val="bg1">
                    <a:lumMod val="65000"/>
                  </a:schemeClr>
                </a:solidFill>
              </a:rPr>
              <a:t>Random Test</a:t>
            </a:r>
          </a:p>
          <a:p>
            <a:pPr lvl="1"/>
            <a:r>
              <a:rPr lang="en-US" dirty="0">
                <a:solidFill>
                  <a:schemeClr val="bg1">
                    <a:lumMod val="65000"/>
                  </a:schemeClr>
                </a:solidFill>
              </a:rPr>
              <a:t>Controlled Test</a:t>
            </a:r>
          </a:p>
          <a:p>
            <a:pPr marL="342900" lvl="1" indent="-342900">
              <a:buFont typeface="Arial" pitchFamily="34" charset="0"/>
              <a:buChar char="•"/>
            </a:pPr>
            <a:r>
              <a:rPr lang="en-US" sz="3200" dirty="0" err="1" smtClean="0"/>
              <a:t>Zettabyte</a:t>
            </a:r>
            <a:r>
              <a:rPr lang="en-US" sz="3200" dirty="0" smtClean="0"/>
              <a:t>-Reliable </a:t>
            </a:r>
            <a:r>
              <a:rPr lang="en-US" sz="3200" dirty="0"/>
              <a:t>ZFS (Z</a:t>
            </a:r>
            <a:r>
              <a:rPr lang="en-US" sz="3200" baseline="30000" dirty="0"/>
              <a:t>2</a:t>
            </a:r>
            <a:r>
              <a:rPr lang="en-US" sz="3200" dirty="0"/>
              <a:t>FS)</a:t>
            </a:r>
          </a:p>
          <a:p>
            <a:pPr lvl="1"/>
            <a:r>
              <a:rPr lang="en-US" dirty="0"/>
              <a:t>Flexible End-to-end Data Integrity</a:t>
            </a:r>
          </a:p>
          <a:p>
            <a:pPr lvl="1"/>
            <a:r>
              <a:rPr lang="en-US" b="1" dirty="0">
                <a:solidFill>
                  <a:srgbClr val="FF0000"/>
                </a:solidFill>
              </a:rPr>
              <a:t>Design and Implementation of Z</a:t>
            </a:r>
            <a:r>
              <a:rPr lang="en-US" b="1" baseline="30000" dirty="0">
                <a:solidFill>
                  <a:srgbClr val="FF0000"/>
                </a:solidFill>
              </a:rPr>
              <a:t>2</a:t>
            </a:r>
            <a:r>
              <a:rPr lang="en-US" b="1" dirty="0">
                <a:solidFill>
                  <a:srgbClr val="FF0000"/>
                </a:solidFill>
              </a:rPr>
              <a:t>FS</a:t>
            </a:r>
          </a:p>
          <a:p>
            <a:pPr lvl="1"/>
            <a:r>
              <a:rPr lang="en-US" dirty="0"/>
              <a:t>Evaluation</a:t>
            </a:r>
          </a:p>
          <a:p>
            <a:r>
              <a:rPr lang="en-US" dirty="0" smtClean="0"/>
              <a:t>Conclusion</a:t>
            </a:r>
          </a:p>
          <a:p>
            <a:pPr lvl="1">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fld id="{126E7208-9EAF-4C83-A862-8B34579F4B81}"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17</a:t>
            </a:fld>
            <a:endParaRPr lang="en-US" dirty="0"/>
          </a:p>
        </p:txBody>
      </p:sp>
    </p:spTree>
    <p:extLst>
      <p:ext uri="{BB962C8B-B14F-4D97-AF65-F5344CB8AC3E}">
        <p14:creationId xmlns:p14="http://schemas.microsoft.com/office/powerpoint/2010/main" val="3436312454"/>
      </p:ext>
    </p:extLst>
  </p:cSld>
  <p:clrMapOvr>
    <a:masterClrMapping/>
  </p:clrMapOvr>
  <p:transition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3819950" y="215582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8" name="Rectangle 37"/>
          <p:cNvSpPr/>
          <p:nvPr/>
        </p:nvSpPr>
        <p:spPr>
          <a:xfrm>
            <a:off x="6738012" y="3401301"/>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Rectangle 30"/>
          <p:cNvSpPr/>
          <p:nvPr/>
        </p:nvSpPr>
        <p:spPr>
          <a:xfrm>
            <a:off x="6193865"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cxnSp>
        <p:nvCxnSpPr>
          <p:cNvPr id="6" name="Straight Connector 5"/>
          <p:cNvCxnSpPr/>
          <p:nvPr/>
        </p:nvCxnSpPr>
        <p:spPr>
          <a:xfrm>
            <a:off x="631600" y="2839748"/>
            <a:ext cx="788487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27" name="Down Arrow 26"/>
          <p:cNvSpPr/>
          <p:nvPr/>
        </p:nvSpPr>
        <p:spPr>
          <a:xfrm>
            <a:off x="3361765"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Rectangle 25"/>
          <p:cNvSpPr/>
          <p:nvPr/>
        </p:nvSpPr>
        <p:spPr>
          <a:xfrm>
            <a:off x="3285573" y="2023640"/>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 name="Title 1"/>
          <p:cNvSpPr>
            <a:spLocks noGrp="1"/>
          </p:cNvSpPr>
          <p:nvPr>
            <p:ph type="title"/>
          </p:nvPr>
        </p:nvSpPr>
        <p:spPr/>
        <p:txBody>
          <a:bodyPr/>
          <a:lstStyle/>
          <a:p>
            <a:r>
              <a:rPr lang="en-US" dirty="0"/>
              <a:t>End-to-end ZFS</a:t>
            </a:r>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8" name="TextBox 10"/>
          <p:cNvSpPr txBox="1"/>
          <p:nvPr/>
        </p:nvSpPr>
        <p:spPr>
          <a:xfrm>
            <a:off x="604540" y="3269022"/>
            <a:ext cx="627095"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DISK</a:t>
            </a:r>
            <a:endParaRPr lang="en-US" b="1" dirty="0">
              <a:solidFill>
                <a:schemeClr val="bg1">
                  <a:lumMod val="65000"/>
                </a:schemeClr>
              </a:solidFill>
            </a:endParaRPr>
          </a:p>
        </p:txBody>
      </p:sp>
      <p:sp>
        <p:nvSpPr>
          <p:cNvPr id="11" name="TextBox 96"/>
          <p:cNvSpPr txBox="1"/>
          <p:nvPr/>
        </p:nvSpPr>
        <p:spPr>
          <a:xfrm>
            <a:off x="567672" y="2029474"/>
            <a:ext cx="70083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MEM</a:t>
            </a:r>
            <a:endParaRPr lang="en-US" b="1" dirty="0">
              <a:solidFill>
                <a:schemeClr val="bg1">
                  <a:lumMod val="65000"/>
                </a:schemeClr>
              </a:solidFill>
            </a:endParaRPr>
          </a:p>
        </p:txBody>
      </p:sp>
      <p:cxnSp>
        <p:nvCxnSpPr>
          <p:cNvPr id="12" name="Straight Connector 11"/>
          <p:cNvCxnSpPr/>
          <p:nvPr/>
        </p:nvCxnSpPr>
        <p:spPr>
          <a:xfrm>
            <a:off x="593607" y="4079297"/>
            <a:ext cx="7943230" cy="0"/>
          </a:xfrm>
          <a:prstGeom prst="line">
            <a:avLst/>
          </a:prstGeom>
          <a:ln>
            <a:solidFill>
              <a:schemeClr val="tx1"/>
            </a:solidFill>
            <a:prstDash val="solid"/>
            <a:headEnd type="none"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rot="5400000">
            <a:off x="-62755" y="2693890"/>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1828800"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19" name="Rectangle 18"/>
          <p:cNvSpPr/>
          <p:nvPr/>
        </p:nvSpPr>
        <p:spPr>
          <a:xfrm>
            <a:off x="3283884"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1" name="Rectangle 20"/>
          <p:cNvSpPr/>
          <p:nvPr/>
        </p:nvSpPr>
        <p:spPr>
          <a:xfrm>
            <a:off x="4738875"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3" name="Rectangle 22"/>
          <p:cNvSpPr/>
          <p:nvPr/>
        </p:nvSpPr>
        <p:spPr>
          <a:xfrm>
            <a:off x="7649135" y="2014114"/>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0" name="Down Arrow 29"/>
          <p:cNvSpPr/>
          <p:nvPr/>
        </p:nvSpPr>
        <p:spPr>
          <a:xfrm rot="10800000">
            <a:off x="6270810"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828800" y="4191000"/>
            <a:ext cx="381000" cy="381000"/>
          </a:xfrm>
          <a:prstGeom prst="rect">
            <a:avLst/>
          </a:prstGeom>
          <a:noFill/>
        </p:spPr>
        <p:txBody>
          <a:bodyPr wrap="square" rtlCol="0">
            <a:spAutoFit/>
          </a:bodyPr>
          <a:lstStyle/>
          <a:p>
            <a:pPr algn="ctr"/>
            <a:r>
              <a:rPr lang="en-US" b="1" dirty="0" smtClean="0"/>
              <a:t>t</a:t>
            </a:r>
            <a:r>
              <a:rPr lang="en-US" b="1" baseline="-25000" dirty="0" smtClean="0"/>
              <a:t>0</a:t>
            </a:r>
            <a:endParaRPr lang="en-US" b="1" baseline="-25000" dirty="0"/>
          </a:p>
        </p:txBody>
      </p:sp>
      <p:sp>
        <p:nvSpPr>
          <p:cNvPr id="24" name="TextBox 23"/>
          <p:cNvSpPr txBox="1"/>
          <p:nvPr/>
        </p:nvSpPr>
        <p:spPr>
          <a:xfrm>
            <a:off x="3285573" y="4191000"/>
            <a:ext cx="381000" cy="381000"/>
          </a:xfrm>
          <a:prstGeom prst="rect">
            <a:avLst/>
          </a:prstGeom>
          <a:noFill/>
        </p:spPr>
        <p:txBody>
          <a:bodyPr wrap="square" rtlCol="0">
            <a:spAutoFit/>
          </a:bodyPr>
          <a:lstStyle/>
          <a:p>
            <a:pPr algn="ctr"/>
            <a:r>
              <a:rPr lang="en-US" b="1" dirty="0" smtClean="0"/>
              <a:t>t</a:t>
            </a:r>
            <a:r>
              <a:rPr lang="en-US" b="1" baseline="-25000" dirty="0" smtClean="0"/>
              <a:t>1</a:t>
            </a:r>
            <a:endParaRPr lang="en-US" b="1" baseline="-25000" dirty="0"/>
          </a:p>
        </p:txBody>
      </p:sp>
      <p:sp>
        <p:nvSpPr>
          <p:cNvPr id="25" name="TextBox 24"/>
          <p:cNvSpPr txBox="1"/>
          <p:nvPr/>
        </p:nvSpPr>
        <p:spPr>
          <a:xfrm>
            <a:off x="6193865" y="4191000"/>
            <a:ext cx="381000" cy="381000"/>
          </a:xfrm>
          <a:prstGeom prst="rect">
            <a:avLst/>
          </a:prstGeom>
          <a:noFill/>
        </p:spPr>
        <p:txBody>
          <a:bodyPr wrap="square" rtlCol="0">
            <a:spAutoFit/>
          </a:bodyPr>
          <a:lstStyle/>
          <a:p>
            <a:pPr algn="ctr"/>
            <a:r>
              <a:rPr lang="en-US" b="1" dirty="0" smtClean="0"/>
              <a:t>t</a:t>
            </a:r>
            <a:r>
              <a:rPr lang="en-US" b="1" baseline="-25000" dirty="0" smtClean="0"/>
              <a:t>2</a:t>
            </a:r>
            <a:endParaRPr lang="en-US" b="1" baseline="-25000" dirty="0"/>
          </a:p>
        </p:txBody>
      </p:sp>
      <p:sp>
        <p:nvSpPr>
          <p:cNvPr id="28" name="TextBox 27"/>
          <p:cNvSpPr txBox="1"/>
          <p:nvPr/>
        </p:nvSpPr>
        <p:spPr>
          <a:xfrm>
            <a:off x="7649135" y="4191000"/>
            <a:ext cx="381000" cy="381000"/>
          </a:xfrm>
          <a:prstGeom prst="rect">
            <a:avLst/>
          </a:prstGeom>
          <a:noFill/>
        </p:spPr>
        <p:txBody>
          <a:bodyPr wrap="square" rtlCol="0">
            <a:spAutoFit/>
          </a:bodyPr>
          <a:lstStyle/>
          <a:p>
            <a:pPr algn="ctr"/>
            <a:r>
              <a:rPr lang="en-US" b="1" dirty="0" smtClean="0"/>
              <a:t>t</a:t>
            </a:r>
            <a:r>
              <a:rPr lang="en-US" b="1" baseline="-25000" dirty="0" smtClean="0"/>
              <a:t>3</a:t>
            </a:r>
            <a:endParaRPr lang="en-US" b="1" baseline="-25000" dirty="0"/>
          </a:p>
        </p:txBody>
      </p:sp>
      <p:sp>
        <p:nvSpPr>
          <p:cNvPr id="32" name="Rectangle 31"/>
          <p:cNvSpPr/>
          <p:nvPr/>
        </p:nvSpPr>
        <p:spPr>
          <a:xfrm>
            <a:off x="2571750" y="4862512"/>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4" name="Rectangle 33"/>
          <p:cNvSpPr/>
          <p:nvPr/>
        </p:nvSpPr>
        <p:spPr>
          <a:xfrm>
            <a:off x="8180070" y="4862512"/>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Rectangle 19"/>
          <p:cNvSpPr/>
          <p:nvPr/>
        </p:nvSpPr>
        <p:spPr>
          <a:xfrm>
            <a:off x="6194052"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6" name="Rectangle 35"/>
          <p:cNvSpPr/>
          <p:nvPr/>
        </p:nvSpPr>
        <p:spPr>
          <a:xfrm>
            <a:off x="5264015" y="3399713"/>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7" name="Rectangle 36"/>
          <p:cNvSpPr/>
          <p:nvPr/>
        </p:nvSpPr>
        <p:spPr>
          <a:xfrm>
            <a:off x="6737215" y="3399713"/>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TextBox 41"/>
          <p:cNvSpPr txBox="1"/>
          <p:nvPr/>
        </p:nvSpPr>
        <p:spPr>
          <a:xfrm>
            <a:off x="1559860"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write()</a:t>
            </a:r>
            <a:endParaRPr lang="en-US" sz="1600" b="1" dirty="0">
              <a:latin typeface="Courier New" pitchFamily="49" charset="0"/>
              <a:cs typeface="Courier New" pitchFamily="49" charset="0"/>
            </a:endParaRPr>
          </a:p>
        </p:txBody>
      </p:sp>
      <p:cxnSp>
        <p:nvCxnSpPr>
          <p:cNvPr id="44" name="Straight Connector 43"/>
          <p:cNvCxnSpPr/>
          <p:nvPr/>
        </p:nvCxnSpPr>
        <p:spPr>
          <a:xfrm rot="5400000">
            <a:off x="2828364" y="2707697"/>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2743199" y="1600200"/>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7411295"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read()</a:t>
            </a:r>
            <a:endParaRPr lang="en-US" sz="1600" b="1" dirty="0">
              <a:latin typeface="Courier New" pitchFamily="49" charset="0"/>
              <a:cs typeface="Courier New" pitchFamily="49" charset="0"/>
            </a:endParaRPr>
          </a:p>
        </p:txBody>
      </p:sp>
      <p:cxnSp>
        <p:nvCxnSpPr>
          <p:cNvPr id="49" name="Straight Connector 48"/>
          <p:cNvCxnSpPr/>
          <p:nvPr/>
        </p:nvCxnSpPr>
        <p:spPr>
          <a:xfrm rot="5400000">
            <a:off x="4276165" y="2704905"/>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7167284" y="2718712"/>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H="1">
            <a:off x="7082119" y="1611215"/>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43" name="Rectangle 42"/>
          <p:cNvSpPr/>
          <p:nvPr/>
        </p:nvSpPr>
        <p:spPr>
          <a:xfrm>
            <a:off x="6850351" y="685800"/>
            <a:ext cx="1676400" cy="338554"/>
          </a:xfrm>
          <a:prstGeom prst="rect">
            <a:avLst/>
          </a:prstGeom>
          <a:ln w="9525">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Rectangle 45"/>
          <p:cNvSpPr/>
          <p:nvPr/>
        </p:nvSpPr>
        <p:spPr>
          <a:xfrm>
            <a:off x="6998941" y="80772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TextBox 47"/>
          <p:cNvSpPr txBox="1"/>
          <p:nvPr/>
        </p:nvSpPr>
        <p:spPr>
          <a:xfrm>
            <a:off x="7170391" y="685800"/>
            <a:ext cx="1296780" cy="338554"/>
          </a:xfrm>
          <a:prstGeom prst="rect">
            <a:avLst/>
          </a:prstGeom>
          <a:noFill/>
        </p:spPr>
        <p:txBody>
          <a:bodyPr wrap="square" rtlCol="0">
            <a:spAutoFit/>
          </a:bodyPr>
          <a:lstStyle/>
          <a:p>
            <a:r>
              <a:rPr lang="en-US" sz="1600" dirty="0" smtClean="0"/>
              <a:t>Fletcher / </a:t>
            </a:r>
            <a:r>
              <a:rPr lang="en-US" sz="1600" dirty="0" err="1" smtClean="0"/>
              <a:t>xor</a:t>
            </a:r>
            <a:r>
              <a:rPr lang="en-US" sz="1600" dirty="0" smtClean="0"/>
              <a:t> </a:t>
            </a:r>
            <a:endParaRPr lang="en-US" sz="1600" dirty="0"/>
          </a:p>
        </p:txBody>
      </p:sp>
      <p:sp>
        <p:nvSpPr>
          <p:cNvPr id="52" name="Rectangle 51"/>
          <p:cNvSpPr/>
          <p:nvPr/>
        </p:nvSpPr>
        <p:spPr>
          <a:xfrm>
            <a:off x="2398670" y="216651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4" name="Rectangle 53"/>
          <p:cNvSpPr/>
          <p:nvPr/>
        </p:nvSpPr>
        <p:spPr>
          <a:xfrm>
            <a:off x="3816215" y="216049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6" name="Rectangle 55"/>
          <p:cNvSpPr/>
          <p:nvPr/>
        </p:nvSpPr>
        <p:spPr>
          <a:xfrm>
            <a:off x="8218170" y="214936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7" name="Rectangle 56"/>
          <p:cNvSpPr/>
          <p:nvPr/>
        </p:nvSpPr>
        <p:spPr>
          <a:xfrm>
            <a:off x="881870" y="5352871"/>
            <a:ext cx="7500130" cy="830997"/>
          </a:xfrm>
          <a:prstGeom prst="rect">
            <a:avLst/>
          </a:prstGeom>
        </p:spPr>
        <p:txBody>
          <a:bodyPr wrap="none">
            <a:spAutoFit/>
          </a:bodyPr>
          <a:lstStyle/>
          <a:p>
            <a:pPr marL="457200" indent="-457200">
              <a:buFont typeface="Arial" pitchFamily="34" charset="0"/>
              <a:buChar char="•"/>
            </a:pPr>
            <a:r>
              <a:rPr lang="en-US" sz="2400" dirty="0" smtClean="0"/>
              <a:t>Checksum is generated and verified only by application</a:t>
            </a:r>
          </a:p>
          <a:p>
            <a:pPr marL="457200" indent="-457200">
              <a:buFont typeface="Arial" pitchFamily="34" charset="0"/>
              <a:buChar char="•"/>
            </a:pPr>
            <a:r>
              <a:rPr lang="en-US" sz="2400" dirty="0" smtClean="0"/>
              <a:t>Only one type of checksum is used (Fletcher or </a:t>
            </a:r>
            <a:r>
              <a:rPr lang="en-US" sz="2400" dirty="0" err="1" smtClean="0"/>
              <a:t>xor</a:t>
            </a:r>
            <a:r>
              <a:rPr lang="en-US" sz="2400" dirty="0" smtClean="0"/>
              <a:t>)</a:t>
            </a:r>
            <a:endParaRPr lang="en-US" dirty="0"/>
          </a:p>
        </p:txBody>
      </p:sp>
      <p:sp>
        <p:nvSpPr>
          <p:cNvPr id="53" name="TextBox 52"/>
          <p:cNvSpPr txBox="1"/>
          <p:nvPr/>
        </p:nvSpPr>
        <p:spPr>
          <a:xfrm>
            <a:off x="1452280" y="4715265"/>
            <a:ext cx="1077431" cy="369332"/>
          </a:xfrm>
          <a:prstGeom prst="rect">
            <a:avLst/>
          </a:prstGeom>
          <a:noFill/>
        </p:spPr>
        <p:txBody>
          <a:bodyPr wrap="square" rtlCol="0">
            <a:spAutoFit/>
          </a:bodyPr>
          <a:lstStyle/>
          <a:p>
            <a:r>
              <a:rPr lang="en-US" b="1" i="1" dirty="0" smtClean="0">
                <a:solidFill>
                  <a:schemeClr val="accent3"/>
                </a:solidFill>
              </a:rPr>
              <a:t>Generate</a:t>
            </a:r>
            <a:endParaRPr lang="en-US" b="1" i="1" dirty="0">
              <a:solidFill>
                <a:schemeClr val="accent3"/>
              </a:solidFill>
            </a:endParaRPr>
          </a:p>
        </p:txBody>
      </p:sp>
      <p:sp>
        <p:nvSpPr>
          <p:cNvPr id="58" name="TextBox 57"/>
          <p:cNvSpPr txBox="1"/>
          <p:nvPr/>
        </p:nvSpPr>
        <p:spPr>
          <a:xfrm>
            <a:off x="7391400" y="4715691"/>
            <a:ext cx="756386" cy="369332"/>
          </a:xfrm>
          <a:prstGeom prst="rect">
            <a:avLst/>
          </a:prstGeom>
          <a:noFill/>
        </p:spPr>
        <p:txBody>
          <a:bodyPr wrap="square" rtlCol="0">
            <a:spAutoFit/>
          </a:bodyPr>
          <a:lstStyle/>
          <a:p>
            <a:r>
              <a:rPr lang="en-US" b="1" i="1" dirty="0" smtClean="0">
                <a:solidFill>
                  <a:schemeClr val="accent3"/>
                </a:solidFill>
              </a:rPr>
              <a:t>Verify</a:t>
            </a:r>
            <a:endParaRPr lang="en-US" b="1" i="1" dirty="0">
              <a:solidFill>
                <a:schemeClr val="accent3"/>
              </a:solidFill>
            </a:endParaRPr>
          </a:p>
        </p:txBody>
      </p:sp>
    </p:spTree>
    <p:extLst>
      <p:ext uri="{BB962C8B-B14F-4D97-AF65-F5344CB8AC3E}">
        <p14:creationId xmlns:p14="http://schemas.microsoft.com/office/powerpoint/2010/main" val="334645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1" nodeType="clickEffect">
                                  <p:stCondLst>
                                    <p:cond delay="0"/>
                                  </p:stCondLst>
                                  <p:childTnLst>
                                    <p:animMotion origin="layout" path="M -4.72222E-6 -2.22222E-6 L -4.72222E-6 0.17778 " pathEditMode="relative" rAng="0" ptsTypes="AA">
                                      <p:cBhvr>
                                        <p:cTn id="28" dur="500" fill="hold"/>
                                        <p:tgtEl>
                                          <p:spTgt spid="19"/>
                                        </p:tgtEl>
                                        <p:attrNameLst>
                                          <p:attrName>ppt_x</p:attrName>
                                          <p:attrName>ppt_y</p:attrName>
                                        </p:attrNameLst>
                                      </p:cBhvr>
                                      <p:rCtr x="0" y="8889"/>
                                    </p:animMotion>
                                  </p:childTnLst>
                                </p:cTn>
                              </p:par>
                              <p:par>
                                <p:cTn id="29" presetID="42" presetClass="path" presetSubtype="0" accel="50000" decel="50000" fill="hold" grpId="1" nodeType="withEffect">
                                  <p:stCondLst>
                                    <p:cond delay="0"/>
                                  </p:stCondLst>
                                  <p:childTnLst>
                                    <p:animMotion origin="layout" path="M 5.55112E-17 -7.40741E-7 L 5.55112E-17 0.17801 " pathEditMode="relative" rAng="0" ptsTypes="AA">
                                      <p:cBhvr>
                                        <p:cTn id="30" dur="500" fill="hold"/>
                                        <p:tgtEl>
                                          <p:spTgt spid="54"/>
                                        </p:tgtEl>
                                        <p:attrNameLst>
                                          <p:attrName>ppt_x</p:attrName>
                                          <p:attrName>ppt_y</p:attrName>
                                        </p:attrNameLst>
                                      </p:cBhvr>
                                      <p:rCtr x="0" y="8889"/>
                                    </p:animMotion>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64" presetClass="path" presetSubtype="0" accel="50000" decel="50000" fill="hold" grpId="1" nodeType="clickEffect">
                                  <p:stCondLst>
                                    <p:cond delay="0"/>
                                  </p:stCondLst>
                                  <p:childTnLst>
                                    <p:animMotion origin="layout" path="M -3.88889E-6 -1.85185E-6 L -3.88889E-6 -0.17963 " pathEditMode="relative" rAng="0" ptsTypes="AA">
                                      <p:cBhvr>
                                        <p:cTn id="53" dur="500" fill="hold"/>
                                        <p:tgtEl>
                                          <p:spTgt spid="20"/>
                                        </p:tgtEl>
                                        <p:attrNameLst>
                                          <p:attrName>ppt_x</p:attrName>
                                          <p:attrName>ppt_y</p:attrName>
                                        </p:attrNameLst>
                                      </p:cBhvr>
                                      <p:rCtr x="0" y="-8981"/>
                                    </p:animMotion>
                                  </p:childTnLst>
                                </p:cTn>
                              </p:par>
                              <p:par>
                                <p:cTn id="54" presetID="64" presetClass="path" presetSubtype="0" accel="50000" decel="50000" fill="hold" grpId="1" nodeType="withEffect">
                                  <p:stCondLst>
                                    <p:cond delay="0"/>
                                  </p:stCondLst>
                                  <p:childTnLst>
                                    <p:animMotion origin="layout" path="M -4.44444E-6 2.22222E-6 L -4.44444E-6 -0.18056 " pathEditMode="relative" rAng="0" ptsTypes="AA">
                                      <p:cBhvr>
                                        <p:cTn id="55" dur="500" fill="hold"/>
                                        <p:tgtEl>
                                          <p:spTgt spid="37"/>
                                        </p:tgtEl>
                                        <p:attrNameLst>
                                          <p:attrName>ppt_x</p:attrName>
                                          <p:attrName>ppt_y</p:attrName>
                                        </p:attrNameLst>
                                      </p:cBhvr>
                                      <p:rCtr x="0" y="-9028"/>
                                    </p:animMotion>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par>
                                <p:cTn id="59" presetID="1"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7">
                                            <p:txEl>
                                              <p:pRg st="0" end="0"/>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38" grpId="0" animBg="1"/>
      <p:bldP spid="31" grpId="0" animBg="1"/>
      <p:bldP spid="27" grpId="0" animBg="1"/>
      <p:bldP spid="26" grpId="0" animBg="1"/>
      <p:bldP spid="17" grpId="0" animBg="1"/>
      <p:bldP spid="19" grpId="0" animBg="1"/>
      <p:bldP spid="19" grpId="1" animBg="1"/>
      <p:bldP spid="21" grpId="0" animBg="1"/>
      <p:bldP spid="23" grpId="0" animBg="1"/>
      <p:bldP spid="30" grpId="0" animBg="1"/>
      <p:bldP spid="22" grpId="0"/>
      <p:bldP spid="24" grpId="0"/>
      <p:bldP spid="25" grpId="0"/>
      <p:bldP spid="28" grpId="0"/>
      <p:bldP spid="32" grpId="0" animBg="1"/>
      <p:bldP spid="34" grpId="0" animBg="1"/>
      <p:bldP spid="20" grpId="0" animBg="1"/>
      <p:bldP spid="20" grpId="1" animBg="1"/>
      <p:bldP spid="36" grpId="0" animBg="1"/>
      <p:bldP spid="37" grpId="0" animBg="1"/>
      <p:bldP spid="37" grpId="1" animBg="1"/>
      <p:bldP spid="42" grpId="0"/>
      <p:bldP spid="47" grpId="0"/>
      <p:bldP spid="52" grpId="0" animBg="1"/>
      <p:bldP spid="54" grpId="0" animBg="1"/>
      <p:bldP spid="54" grpId="1" animBg="1"/>
      <p:bldP spid="56" grpId="0" animBg="1"/>
      <p:bldP spid="53" grpId="0"/>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a:t>
            </a:r>
            <a:r>
              <a:rPr lang="en-US" dirty="0" smtClean="0"/>
              <a:t>Issue</a:t>
            </a:r>
            <a:endParaRPr lang="en-US" dirty="0"/>
          </a:p>
        </p:txBody>
      </p:sp>
      <p:sp>
        <p:nvSpPr>
          <p:cNvPr id="3" name="Content Placeholder 2"/>
          <p:cNvSpPr>
            <a:spLocks noGrp="1"/>
          </p:cNvSpPr>
          <p:nvPr>
            <p:ph idx="1"/>
          </p:nvPr>
        </p:nvSpPr>
        <p:spPr/>
        <p:txBody>
          <a:bodyPr>
            <a:normAutofit/>
          </a:bodyPr>
          <a:lstStyle/>
          <a:p>
            <a:pPr lvl="1"/>
            <a:endParaRPr lang="en-US" dirty="0" smtClean="0"/>
          </a:p>
          <a:p>
            <a:pPr lvl="1"/>
            <a:endParaRPr lang="en-US" dirty="0"/>
          </a:p>
          <a:p>
            <a:pPr lvl="1"/>
            <a:endParaRPr lang="en-US" dirty="0" smtClean="0"/>
          </a:p>
          <a:p>
            <a:pPr lvl="1"/>
            <a:endParaRPr lang="en-US" dirty="0" smtClean="0"/>
          </a:p>
          <a:p>
            <a:pPr lvl="1"/>
            <a:endParaRPr lang="en-US" dirty="0" smtClean="0"/>
          </a:p>
          <a:p>
            <a:r>
              <a:rPr lang="en-US" sz="2800" dirty="0" smtClean="0"/>
              <a:t>End-to-end ZFS (Fletcher) is 15% slower than ZFS</a:t>
            </a:r>
            <a:endParaRPr lang="en-US" sz="2800" dirty="0"/>
          </a:p>
          <a:p>
            <a:r>
              <a:rPr lang="en-US" sz="2800" dirty="0"/>
              <a:t>End-to-end ZFS </a:t>
            </a:r>
            <a:r>
              <a:rPr lang="en-US" sz="2800" dirty="0" smtClean="0"/>
              <a:t>(</a:t>
            </a:r>
            <a:r>
              <a:rPr lang="en-US" sz="2800" dirty="0" err="1" smtClean="0"/>
              <a:t>xor</a:t>
            </a:r>
            <a:r>
              <a:rPr lang="en-US" sz="2800" dirty="0" smtClean="0"/>
              <a:t>) has only 3% overhead</a:t>
            </a:r>
          </a:p>
          <a:p>
            <a:pPr lvl="1"/>
            <a:r>
              <a:rPr lang="en-US" sz="2400" dirty="0" err="1" smtClean="0"/>
              <a:t>xor</a:t>
            </a:r>
            <a:r>
              <a:rPr lang="en-US" sz="2400" dirty="0" smtClean="0"/>
              <a:t> is optimized by the </a:t>
            </a:r>
            <a:r>
              <a:rPr lang="en-US" sz="2400" dirty="0" smtClean="0">
                <a:solidFill>
                  <a:srgbClr val="FF0000"/>
                </a:solidFill>
              </a:rPr>
              <a:t>checksum-on-copy</a:t>
            </a:r>
            <a:r>
              <a:rPr lang="en-US" sz="2400" dirty="0" smtClean="0"/>
              <a:t> technique </a:t>
            </a:r>
            <a:r>
              <a:rPr lang="en-US" sz="1800" dirty="0" smtClean="0">
                <a:solidFill>
                  <a:schemeClr val="bg1">
                    <a:lumMod val="65000"/>
                  </a:schemeClr>
                </a:solidFill>
              </a:rPr>
              <a:t>[Chu96]</a:t>
            </a:r>
          </a:p>
          <a:p>
            <a:pPr lvl="1"/>
            <a:endParaRPr lang="en-US" dirty="0"/>
          </a:p>
        </p:txBody>
      </p:sp>
      <p:graphicFrame>
        <p:nvGraphicFramePr>
          <p:cNvPr id="4" name="Table 3"/>
          <p:cNvGraphicFramePr>
            <a:graphicFrameLocks noGrp="1"/>
          </p:cNvGraphicFramePr>
          <p:nvPr>
            <p:extLst/>
          </p:nvPr>
        </p:nvGraphicFramePr>
        <p:xfrm>
          <a:off x="952500" y="1676400"/>
          <a:ext cx="7162800" cy="1483360"/>
        </p:xfrm>
        <a:graphic>
          <a:graphicData uri="http://schemas.openxmlformats.org/drawingml/2006/table">
            <a:tbl>
              <a:tblPr firstRow="1" bandRow="1">
                <a:tableStyleId>{5C22544A-7EE6-4342-B048-85BDC9FD1C3A}</a:tableStyleId>
              </a:tblPr>
              <a:tblGrid>
                <a:gridCol w="3200400"/>
                <a:gridCol w="2209800"/>
                <a:gridCol w="1752600"/>
              </a:tblGrid>
              <a:tr h="370840">
                <a:tc>
                  <a:txBody>
                    <a:bodyPr/>
                    <a:lstStyle/>
                    <a:p>
                      <a:r>
                        <a:rPr lang="en-US" dirty="0" smtClean="0"/>
                        <a:t>System</a:t>
                      </a:r>
                      <a:endParaRPr lang="en-US" dirty="0"/>
                    </a:p>
                  </a:txBody>
                  <a:tcPr/>
                </a:tc>
                <a:tc>
                  <a:txBody>
                    <a:bodyPr/>
                    <a:lstStyle/>
                    <a:p>
                      <a:r>
                        <a:rPr lang="en-US" dirty="0" smtClean="0"/>
                        <a:t>Throughput (MB/s)</a:t>
                      </a:r>
                      <a:endParaRPr lang="en-US" dirty="0"/>
                    </a:p>
                  </a:txBody>
                  <a:tcPr/>
                </a:tc>
                <a:tc>
                  <a:txBody>
                    <a:bodyPr/>
                    <a:lstStyle/>
                    <a:p>
                      <a:r>
                        <a:rPr lang="en-US" dirty="0" smtClean="0"/>
                        <a:t>Normalized</a:t>
                      </a:r>
                      <a:endParaRPr lang="en-US" dirty="0"/>
                    </a:p>
                  </a:txBody>
                  <a:tcPr/>
                </a:tc>
              </a:tr>
              <a:tr h="370840">
                <a:tc>
                  <a:txBody>
                    <a:bodyPr/>
                    <a:lstStyle/>
                    <a:p>
                      <a:r>
                        <a:rPr lang="en-US" dirty="0" smtClean="0"/>
                        <a:t>Original ZFS</a:t>
                      </a:r>
                      <a:endParaRPr lang="en-US" dirty="0"/>
                    </a:p>
                  </a:txBody>
                  <a:tcPr/>
                </a:tc>
                <a:tc>
                  <a:txBody>
                    <a:bodyPr/>
                    <a:lstStyle/>
                    <a:p>
                      <a:r>
                        <a:rPr lang="en-US" dirty="0" smtClean="0"/>
                        <a:t>656.67</a:t>
                      </a:r>
                      <a:endParaRPr lang="en-US" dirty="0"/>
                    </a:p>
                  </a:txBody>
                  <a:tcPr/>
                </a:tc>
                <a:tc>
                  <a:txBody>
                    <a:bodyPr/>
                    <a:lstStyle/>
                    <a:p>
                      <a:r>
                        <a:rPr lang="en-US" dirty="0" smtClean="0"/>
                        <a:t>100%</a:t>
                      </a:r>
                      <a:endParaRPr lang="en-US" dirty="0"/>
                    </a:p>
                  </a:txBody>
                  <a:tcPr/>
                </a:tc>
              </a:tr>
              <a:tr h="370840">
                <a:tc>
                  <a:txBody>
                    <a:bodyPr/>
                    <a:lstStyle/>
                    <a:p>
                      <a:r>
                        <a:rPr lang="en-US" dirty="0" smtClean="0"/>
                        <a:t>End-to-end ZFS (Fletcher)</a:t>
                      </a:r>
                      <a:endParaRPr lang="en-US" dirty="0"/>
                    </a:p>
                  </a:txBody>
                  <a:tcPr/>
                </a:tc>
                <a:tc>
                  <a:txBody>
                    <a:bodyPr/>
                    <a:lstStyle/>
                    <a:p>
                      <a:r>
                        <a:rPr lang="en-US" dirty="0" smtClean="0"/>
                        <a:t>558.22</a:t>
                      </a:r>
                      <a:endParaRPr lang="en-US" dirty="0"/>
                    </a:p>
                  </a:txBody>
                  <a:tcPr/>
                </a:tc>
                <a:tc>
                  <a:txBody>
                    <a:bodyPr/>
                    <a:lstStyle/>
                    <a:p>
                      <a:r>
                        <a:rPr lang="en-US" dirty="0" smtClean="0"/>
                        <a:t>85%</a:t>
                      </a:r>
                      <a:endParaRPr lang="en-US" dirty="0"/>
                    </a:p>
                  </a:txBody>
                  <a:tcPr/>
                </a:tc>
              </a:tr>
              <a:tr h="370840">
                <a:tc>
                  <a:txBody>
                    <a:bodyPr/>
                    <a:lstStyle/>
                    <a:p>
                      <a:r>
                        <a:rPr lang="en-US" dirty="0" smtClean="0"/>
                        <a:t>End-to-end ZFS (</a:t>
                      </a:r>
                      <a:r>
                        <a:rPr lang="en-US" dirty="0" err="1" smtClean="0"/>
                        <a:t>xor</a:t>
                      </a:r>
                      <a:r>
                        <a:rPr lang="en-US" dirty="0" smtClean="0"/>
                        <a:t>)</a:t>
                      </a:r>
                      <a:endParaRPr lang="en-US" dirty="0"/>
                    </a:p>
                  </a:txBody>
                  <a:tcPr/>
                </a:tc>
                <a:tc>
                  <a:txBody>
                    <a:bodyPr/>
                    <a:lstStyle/>
                    <a:p>
                      <a:r>
                        <a:rPr lang="en-US" dirty="0" smtClean="0"/>
                        <a:t>639.89</a:t>
                      </a:r>
                      <a:endParaRPr lang="en-US" dirty="0"/>
                    </a:p>
                  </a:txBody>
                  <a:tcPr/>
                </a:tc>
                <a:tc>
                  <a:txBody>
                    <a:bodyPr/>
                    <a:lstStyle/>
                    <a:p>
                      <a:r>
                        <a:rPr lang="en-US" dirty="0" smtClean="0"/>
                        <a:t>97%</a:t>
                      </a:r>
                      <a:endParaRPr lang="en-US" dirty="0"/>
                    </a:p>
                  </a:txBody>
                  <a:tcPr/>
                </a:tc>
              </a:tr>
            </a:tbl>
          </a:graphicData>
        </a:graphic>
      </p:graphicFrame>
      <p:sp>
        <p:nvSpPr>
          <p:cNvPr id="5" name="Date Placeholder 4"/>
          <p:cNvSpPr>
            <a:spLocks noGrp="1"/>
          </p:cNvSpPr>
          <p:nvPr>
            <p:ph type="dt" sz="half" idx="10"/>
          </p:nvPr>
        </p:nvSpPr>
        <p:spPr/>
        <p:txBody>
          <a:bodyPr/>
          <a:lstStyle/>
          <a:p>
            <a:fld id="{4E7BC3B2-D273-45C5-8D5D-D5D3490D4E0F}" type="datetime1">
              <a:rPr lang="en-US" smtClean="0"/>
              <a:t>10/4/2013</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
        <p:nvSpPr>
          <p:cNvPr id="7" name="TextBox 6"/>
          <p:cNvSpPr txBox="1"/>
          <p:nvPr/>
        </p:nvSpPr>
        <p:spPr>
          <a:xfrm>
            <a:off x="2895600" y="3276600"/>
            <a:ext cx="4038600" cy="369332"/>
          </a:xfrm>
          <a:prstGeom prst="rect">
            <a:avLst/>
          </a:prstGeom>
          <a:noFill/>
        </p:spPr>
        <p:txBody>
          <a:bodyPr wrap="square" rtlCol="0">
            <a:spAutoFit/>
          </a:bodyPr>
          <a:lstStyle/>
          <a:p>
            <a:r>
              <a:rPr lang="en-US" dirty="0" smtClean="0"/>
              <a:t>Read 1GB Data from Page Cache</a:t>
            </a:r>
            <a:endParaRPr lang="en-US" dirty="0"/>
          </a:p>
        </p:txBody>
      </p:sp>
    </p:spTree>
    <p:extLst>
      <p:ext uri="{BB962C8B-B14F-4D97-AF65-F5344CB8AC3E}">
        <p14:creationId xmlns:p14="http://schemas.microsoft.com/office/powerpoint/2010/main" val="1849337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 In Reality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Preserving data integrity is a challenge </a:t>
            </a:r>
          </a:p>
          <a:p>
            <a:endParaRPr lang="en-US" dirty="0" smtClean="0">
              <a:solidFill>
                <a:srgbClr val="FF0000"/>
              </a:solidFill>
            </a:endParaRPr>
          </a:p>
          <a:p>
            <a:r>
              <a:rPr lang="en-US" dirty="0" smtClean="0">
                <a:solidFill>
                  <a:srgbClr val="FF0000"/>
                </a:solidFill>
              </a:rPr>
              <a:t>Imperfect</a:t>
            </a:r>
            <a:r>
              <a:rPr lang="en-US" dirty="0" smtClean="0"/>
              <a:t> components</a:t>
            </a:r>
          </a:p>
          <a:p>
            <a:pPr lvl="1"/>
            <a:r>
              <a:rPr lang="en-US" dirty="0"/>
              <a:t>D</a:t>
            </a:r>
            <a:r>
              <a:rPr lang="en-US" dirty="0" smtClean="0"/>
              <a:t>isk, firmware, controllers </a:t>
            </a:r>
            <a:r>
              <a:rPr lang="en-US" sz="1500" dirty="0">
                <a:solidFill>
                  <a:schemeClr val="bg1">
                    <a:lumMod val="50000"/>
                  </a:schemeClr>
                </a:solidFill>
              </a:rPr>
              <a:t>[</a:t>
            </a:r>
            <a:r>
              <a:rPr lang="en-US" sz="1500" dirty="0" smtClean="0">
                <a:solidFill>
                  <a:schemeClr val="bg1">
                    <a:lumMod val="50000"/>
                  </a:schemeClr>
                </a:solidFill>
              </a:rPr>
              <a:t>Bairavasundaram07, Anderson03</a:t>
            </a:r>
            <a:r>
              <a:rPr lang="en-US" sz="1500" dirty="0">
                <a:solidFill>
                  <a:schemeClr val="bg1">
                    <a:lumMod val="50000"/>
                  </a:schemeClr>
                </a:solidFill>
              </a:rPr>
              <a:t>]</a:t>
            </a:r>
            <a:endParaRPr lang="en-US" sz="1500" dirty="0" smtClean="0"/>
          </a:p>
          <a:p>
            <a:pPr>
              <a:buNone/>
            </a:pPr>
            <a:endParaRPr lang="en-US" dirty="0" smtClean="0"/>
          </a:p>
          <a:p>
            <a:r>
              <a:rPr lang="en-US" dirty="0" smtClean="0"/>
              <a:t>Techniques to maintain data integrity</a:t>
            </a:r>
          </a:p>
          <a:p>
            <a:pPr lvl="1"/>
            <a:r>
              <a:rPr lang="en-US" dirty="0" smtClean="0"/>
              <a:t>Checksums </a:t>
            </a:r>
            <a:r>
              <a:rPr lang="en-US" sz="1500" dirty="0" smtClean="0">
                <a:solidFill>
                  <a:schemeClr val="bg1">
                    <a:lumMod val="50000"/>
                  </a:schemeClr>
                </a:solidFill>
              </a:rPr>
              <a:t>[Stein01, Bartlett04]</a:t>
            </a:r>
            <a:r>
              <a:rPr lang="en-US" dirty="0" smtClean="0"/>
              <a:t>, RAID </a:t>
            </a:r>
            <a:r>
              <a:rPr lang="en-US" sz="1700" dirty="0" smtClean="0">
                <a:solidFill>
                  <a:schemeClr val="bg1">
                    <a:lumMod val="50000"/>
                  </a:schemeClr>
                </a:solidFill>
              </a:rPr>
              <a:t>[Patternson88]</a:t>
            </a:r>
            <a:endParaRPr lang="en-US" dirty="0" smtClean="0"/>
          </a:p>
          <a:p>
            <a:pPr>
              <a:buNone/>
            </a:pPr>
            <a:endParaRPr lang="en-US" dirty="0" smtClean="0"/>
          </a:p>
          <a:p>
            <a:r>
              <a:rPr lang="en-US" dirty="0" smtClean="0"/>
              <a:t>Enough about </a:t>
            </a:r>
            <a:r>
              <a:rPr lang="en-US" dirty="0" smtClean="0">
                <a:solidFill>
                  <a:srgbClr val="FF0000"/>
                </a:solidFill>
              </a:rPr>
              <a:t>disk</a:t>
            </a:r>
            <a:r>
              <a:rPr lang="en-US" dirty="0" smtClean="0"/>
              <a:t>. What about </a:t>
            </a:r>
            <a:r>
              <a:rPr lang="en-US" dirty="0" smtClean="0">
                <a:solidFill>
                  <a:srgbClr val="FF0000"/>
                </a:solidFill>
              </a:rPr>
              <a:t>memory</a:t>
            </a:r>
            <a:r>
              <a:rPr lang="en-US" dirty="0" smtClean="0"/>
              <a:t>?</a:t>
            </a:r>
          </a:p>
          <a:p>
            <a:pPr>
              <a:buNone/>
            </a:pPr>
            <a:endParaRPr lang="en-US" dirty="0" smtClean="0"/>
          </a:p>
        </p:txBody>
      </p:sp>
      <p:sp>
        <p:nvSpPr>
          <p:cNvPr id="4" name="Date Placeholder 3"/>
          <p:cNvSpPr>
            <a:spLocks noGrp="1"/>
          </p:cNvSpPr>
          <p:nvPr>
            <p:ph type="dt" sz="half" idx="10"/>
          </p:nvPr>
        </p:nvSpPr>
        <p:spPr/>
        <p:txBody>
          <a:bodyPr/>
          <a:lstStyle/>
          <a:p>
            <a:fld id="{6EA87B50-C41B-42FE-8E14-89ACFE5A9EFA}"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2</a:t>
            </a:fld>
            <a:endParaRPr lang="en-US" dirty="0"/>
          </a:p>
        </p:txBody>
      </p:sp>
    </p:spTree>
    <p:extLst>
      <p:ext uri="{BB962C8B-B14F-4D97-AF65-F5344CB8AC3E}">
        <p14:creationId xmlns:p14="http://schemas.microsoft.com/office/powerpoint/2010/main" val="3432521439"/>
      </p:ext>
    </p:extLst>
  </p:cSld>
  <p:clrMapOvr>
    <a:masterClrMapping/>
  </p:clrMapOvr>
  <p:transition advTm="5007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en-US" baseline="30000" dirty="0" smtClean="0"/>
              <a:t>2</a:t>
            </a:r>
            <a:r>
              <a:rPr lang="en-US" dirty="0" smtClean="0"/>
              <a:t>FS 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Goal </a:t>
            </a:r>
          </a:p>
          <a:p>
            <a:pPr lvl="1"/>
            <a:r>
              <a:rPr lang="en-US" dirty="0" smtClean="0"/>
              <a:t>Reduce performance overhead</a:t>
            </a:r>
          </a:p>
          <a:p>
            <a:pPr lvl="1"/>
            <a:r>
              <a:rPr lang="en-US" dirty="0" smtClean="0"/>
              <a:t>Still achieve </a:t>
            </a:r>
            <a:r>
              <a:rPr lang="en-US" dirty="0" err="1"/>
              <a:t>Zettabyte</a:t>
            </a:r>
            <a:r>
              <a:rPr lang="en-US" dirty="0"/>
              <a:t> reliability</a:t>
            </a:r>
            <a:endParaRPr lang="en-US" dirty="0" smtClean="0"/>
          </a:p>
          <a:p>
            <a:pPr lvl="1"/>
            <a:endParaRPr lang="en-US" dirty="0"/>
          </a:p>
          <a:p>
            <a:r>
              <a:rPr lang="en-US" dirty="0" smtClean="0"/>
              <a:t>Apply flexible end-to-end</a:t>
            </a:r>
          </a:p>
          <a:p>
            <a:pPr lvl="1"/>
            <a:r>
              <a:rPr lang="en-US" dirty="0" smtClean="0">
                <a:solidFill>
                  <a:srgbClr val="FF0000"/>
                </a:solidFill>
              </a:rPr>
              <a:t>Static</a:t>
            </a:r>
            <a:r>
              <a:rPr lang="en-US" dirty="0">
                <a:solidFill>
                  <a:srgbClr val="FF0000"/>
                </a:solidFill>
              </a:rPr>
              <a:t> </a:t>
            </a:r>
            <a:r>
              <a:rPr lang="en-US" dirty="0" smtClean="0"/>
              <a:t>mode: change checksum across components</a:t>
            </a:r>
          </a:p>
          <a:p>
            <a:pPr lvl="2"/>
            <a:r>
              <a:rPr lang="en-US" dirty="0" err="1" smtClean="0"/>
              <a:t>xor</a:t>
            </a:r>
            <a:r>
              <a:rPr lang="en-US" dirty="0" smtClean="0"/>
              <a:t> as memory checksum and Fletcher as disk checksum</a:t>
            </a:r>
          </a:p>
          <a:p>
            <a:pPr lvl="1"/>
            <a:r>
              <a:rPr lang="en-US" dirty="0" smtClean="0">
                <a:solidFill>
                  <a:srgbClr val="FF0000"/>
                </a:solidFill>
              </a:rPr>
              <a:t>Dynamic</a:t>
            </a:r>
            <a:r>
              <a:rPr lang="en-US" dirty="0" smtClean="0"/>
              <a:t> mode: change checksum overtime</a:t>
            </a:r>
          </a:p>
          <a:p>
            <a:pPr lvl="2"/>
            <a:r>
              <a:rPr lang="en-US" dirty="0" smtClean="0"/>
              <a:t>For memory checksum, switch from </a:t>
            </a:r>
            <a:r>
              <a:rPr lang="en-US" dirty="0" err="1" smtClean="0"/>
              <a:t>xor</a:t>
            </a:r>
            <a:r>
              <a:rPr lang="en-US" dirty="0" smtClean="0"/>
              <a:t> to Fletcher after a certain period of time</a:t>
            </a:r>
          </a:p>
          <a:p>
            <a:pPr lvl="2"/>
            <a:r>
              <a:rPr lang="en-US" dirty="0"/>
              <a:t>Longer residency </a:t>
            </a:r>
            <a:r>
              <a:rPr lang="en-US" dirty="0" smtClean="0"/>
              <a:t>time =&gt; data more </a:t>
            </a:r>
            <a:r>
              <a:rPr lang="en-US" dirty="0"/>
              <a:t>likely </a:t>
            </a:r>
            <a:r>
              <a:rPr lang="en-US" dirty="0" smtClean="0"/>
              <a:t>being corrupt</a:t>
            </a:r>
            <a:endParaRPr lang="en-US" dirty="0"/>
          </a:p>
          <a:p>
            <a:pPr lvl="1"/>
            <a:endParaRPr lang="en-US" dirty="0" smtClean="0"/>
          </a:p>
          <a:p>
            <a:endParaRPr lang="en-US" dirty="0"/>
          </a:p>
        </p:txBody>
      </p:sp>
    </p:spTree>
    <p:extLst>
      <p:ext uri="{BB962C8B-B14F-4D97-AF65-F5344CB8AC3E}">
        <p14:creationId xmlns:p14="http://schemas.microsoft.com/office/powerpoint/2010/main" val="3842773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6058270" y="4715691"/>
            <a:ext cx="756386" cy="369332"/>
          </a:xfrm>
          <a:prstGeom prst="rect">
            <a:avLst/>
          </a:prstGeom>
          <a:noFill/>
        </p:spPr>
        <p:txBody>
          <a:bodyPr wrap="square" rtlCol="0">
            <a:spAutoFit/>
          </a:bodyPr>
          <a:lstStyle/>
          <a:p>
            <a:r>
              <a:rPr lang="en-US" b="1" i="1" dirty="0" smtClean="0">
                <a:solidFill>
                  <a:schemeClr val="accent3"/>
                </a:solidFill>
              </a:rPr>
              <a:t>Verify</a:t>
            </a:r>
            <a:endParaRPr lang="en-US" b="1" i="1" dirty="0">
              <a:solidFill>
                <a:schemeClr val="accent3"/>
              </a:solidFill>
            </a:endParaRPr>
          </a:p>
        </p:txBody>
      </p:sp>
      <p:cxnSp>
        <p:nvCxnSpPr>
          <p:cNvPr id="6" name="Straight Connector 5"/>
          <p:cNvCxnSpPr/>
          <p:nvPr/>
        </p:nvCxnSpPr>
        <p:spPr>
          <a:xfrm>
            <a:off x="631600" y="2839748"/>
            <a:ext cx="788487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70" name="Rectangle 69"/>
          <p:cNvSpPr/>
          <p:nvPr/>
        </p:nvSpPr>
        <p:spPr>
          <a:xfrm>
            <a:off x="6750140" y="357279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9" name="Rectangle 68"/>
          <p:cNvSpPr/>
          <p:nvPr/>
        </p:nvSpPr>
        <p:spPr>
          <a:xfrm>
            <a:off x="6750140" y="3579008"/>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6" name="TextBox 75"/>
          <p:cNvSpPr txBox="1"/>
          <p:nvPr/>
        </p:nvSpPr>
        <p:spPr>
          <a:xfrm>
            <a:off x="2732569" y="4715265"/>
            <a:ext cx="1077431" cy="369332"/>
          </a:xfrm>
          <a:prstGeom prst="rect">
            <a:avLst/>
          </a:prstGeom>
          <a:noFill/>
        </p:spPr>
        <p:txBody>
          <a:bodyPr wrap="square" rtlCol="0">
            <a:spAutoFit/>
          </a:bodyPr>
          <a:lstStyle/>
          <a:p>
            <a:r>
              <a:rPr lang="en-US" b="1" i="1" dirty="0" smtClean="0">
                <a:solidFill>
                  <a:schemeClr val="accent3"/>
                </a:solidFill>
              </a:rPr>
              <a:t>Generate</a:t>
            </a:r>
            <a:endParaRPr lang="en-US" b="1" i="1" dirty="0">
              <a:solidFill>
                <a:schemeClr val="accent3"/>
              </a:solidFill>
            </a:endParaRPr>
          </a:p>
        </p:txBody>
      </p:sp>
      <p:sp>
        <p:nvSpPr>
          <p:cNvPr id="55" name="Rectangle 54"/>
          <p:cNvSpPr/>
          <p:nvPr/>
        </p:nvSpPr>
        <p:spPr>
          <a:xfrm>
            <a:off x="3831380" y="215582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4" name="Rectangle 53"/>
          <p:cNvSpPr/>
          <p:nvPr/>
        </p:nvSpPr>
        <p:spPr>
          <a:xfrm>
            <a:off x="3827645" y="2160490"/>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8" name="Rectangle 37"/>
          <p:cNvSpPr/>
          <p:nvPr/>
        </p:nvSpPr>
        <p:spPr>
          <a:xfrm>
            <a:off x="6749442" y="3401301"/>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1" name="Rectangle 30"/>
          <p:cNvSpPr/>
          <p:nvPr/>
        </p:nvSpPr>
        <p:spPr>
          <a:xfrm>
            <a:off x="6193865"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7" name="Down Arrow 26"/>
          <p:cNvSpPr/>
          <p:nvPr/>
        </p:nvSpPr>
        <p:spPr>
          <a:xfrm>
            <a:off x="3361765"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Rectangle 25"/>
          <p:cNvSpPr/>
          <p:nvPr/>
        </p:nvSpPr>
        <p:spPr>
          <a:xfrm>
            <a:off x="3285573" y="2023640"/>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 name="Title 1"/>
          <p:cNvSpPr>
            <a:spLocks noGrp="1"/>
          </p:cNvSpPr>
          <p:nvPr>
            <p:ph type="title"/>
          </p:nvPr>
        </p:nvSpPr>
        <p:spPr/>
        <p:txBody>
          <a:bodyPr/>
          <a:lstStyle/>
          <a:p>
            <a:r>
              <a:rPr lang="en-US" dirty="0"/>
              <a:t>Static Mode</a:t>
            </a:r>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8" name="TextBox 10"/>
          <p:cNvSpPr txBox="1"/>
          <p:nvPr/>
        </p:nvSpPr>
        <p:spPr>
          <a:xfrm>
            <a:off x="604540" y="3269022"/>
            <a:ext cx="627095"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DISK</a:t>
            </a:r>
            <a:endParaRPr lang="en-US" b="1" dirty="0">
              <a:solidFill>
                <a:schemeClr val="bg1">
                  <a:lumMod val="65000"/>
                </a:schemeClr>
              </a:solidFill>
            </a:endParaRPr>
          </a:p>
        </p:txBody>
      </p:sp>
      <p:sp>
        <p:nvSpPr>
          <p:cNvPr id="11" name="TextBox 96"/>
          <p:cNvSpPr txBox="1"/>
          <p:nvPr/>
        </p:nvSpPr>
        <p:spPr>
          <a:xfrm>
            <a:off x="567672" y="2029474"/>
            <a:ext cx="70083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MEM</a:t>
            </a:r>
            <a:endParaRPr lang="en-US" b="1" dirty="0">
              <a:solidFill>
                <a:schemeClr val="bg1">
                  <a:lumMod val="65000"/>
                </a:schemeClr>
              </a:solidFill>
            </a:endParaRPr>
          </a:p>
        </p:txBody>
      </p:sp>
      <p:cxnSp>
        <p:nvCxnSpPr>
          <p:cNvPr id="12" name="Straight Connector 11"/>
          <p:cNvCxnSpPr/>
          <p:nvPr/>
        </p:nvCxnSpPr>
        <p:spPr>
          <a:xfrm>
            <a:off x="593607" y="4079297"/>
            <a:ext cx="7943230" cy="0"/>
          </a:xfrm>
          <a:prstGeom prst="line">
            <a:avLst/>
          </a:prstGeom>
          <a:ln>
            <a:solidFill>
              <a:schemeClr val="tx1"/>
            </a:solidFill>
            <a:prstDash val="solid"/>
            <a:headEnd type="none"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rot="5400000">
            <a:off x="-62755" y="2693890"/>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1828800"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19" name="Rectangle 18"/>
          <p:cNvSpPr/>
          <p:nvPr/>
        </p:nvSpPr>
        <p:spPr>
          <a:xfrm>
            <a:off x="3283884"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1" name="Rectangle 20"/>
          <p:cNvSpPr/>
          <p:nvPr/>
        </p:nvSpPr>
        <p:spPr>
          <a:xfrm>
            <a:off x="4738875"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3" name="Rectangle 22"/>
          <p:cNvSpPr/>
          <p:nvPr/>
        </p:nvSpPr>
        <p:spPr>
          <a:xfrm>
            <a:off x="7649135" y="2014114"/>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0" name="Down Arrow 29"/>
          <p:cNvSpPr/>
          <p:nvPr/>
        </p:nvSpPr>
        <p:spPr>
          <a:xfrm rot="10800000">
            <a:off x="6270810"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828800" y="4191000"/>
            <a:ext cx="381000" cy="381000"/>
          </a:xfrm>
          <a:prstGeom prst="rect">
            <a:avLst/>
          </a:prstGeom>
          <a:noFill/>
        </p:spPr>
        <p:txBody>
          <a:bodyPr wrap="square" rtlCol="0">
            <a:spAutoFit/>
          </a:bodyPr>
          <a:lstStyle/>
          <a:p>
            <a:pPr algn="ctr"/>
            <a:r>
              <a:rPr lang="en-US" b="1" dirty="0" smtClean="0"/>
              <a:t>t</a:t>
            </a:r>
            <a:r>
              <a:rPr lang="en-US" b="1" baseline="-25000" dirty="0" smtClean="0"/>
              <a:t>0</a:t>
            </a:r>
            <a:endParaRPr lang="en-US" b="1" baseline="-25000" dirty="0"/>
          </a:p>
        </p:txBody>
      </p:sp>
      <p:sp>
        <p:nvSpPr>
          <p:cNvPr id="24" name="TextBox 23"/>
          <p:cNvSpPr txBox="1"/>
          <p:nvPr/>
        </p:nvSpPr>
        <p:spPr>
          <a:xfrm>
            <a:off x="3285573" y="4191000"/>
            <a:ext cx="381000" cy="381000"/>
          </a:xfrm>
          <a:prstGeom prst="rect">
            <a:avLst/>
          </a:prstGeom>
          <a:noFill/>
        </p:spPr>
        <p:txBody>
          <a:bodyPr wrap="square" rtlCol="0">
            <a:spAutoFit/>
          </a:bodyPr>
          <a:lstStyle/>
          <a:p>
            <a:pPr algn="ctr"/>
            <a:r>
              <a:rPr lang="en-US" b="1" dirty="0" smtClean="0"/>
              <a:t>t</a:t>
            </a:r>
            <a:r>
              <a:rPr lang="en-US" b="1" baseline="-25000" dirty="0" smtClean="0"/>
              <a:t>1</a:t>
            </a:r>
            <a:endParaRPr lang="en-US" b="1" baseline="-25000" dirty="0"/>
          </a:p>
        </p:txBody>
      </p:sp>
      <p:sp>
        <p:nvSpPr>
          <p:cNvPr id="25" name="TextBox 24"/>
          <p:cNvSpPr txBox="1"/>
          <p:nvPr/>
        </p:nvSpPr>
        <p:spPr>
          <a:xfrm>
            <a:off x="6193865" y="4191000"/>
            <a:ext cx="381000" cy="381000"/>
          </a:xfrm>
          <a:prstGeom prst="rect">
            <a:avLst/>
          </a:prstGeom>
          <a:noFill/>
        </p:spPr>
        <p:txBody>
          <a:bodyPr wrap="square" rtlCol="0">
            <a:spAutoFit/>
          </a:bodyPr>
          <a:lstStyle/>
          <a:p>
            <a:pPr algn="ctr"/>
            <a:r>
              <a:rPr lang="en-US" b="1" dirty="0" smtClean="0"/>
              <a:t>t</a:t>
            </a:r>
            <a:r>
              <a:rPr lang="en-US" b="1" baseline="-25000" dirty="0" smtClean="0"/>
              <a:t>2</a:t>
            </a:r>
            <a:endParaRPr lang="en-US" b="1" baseline="-25000" dirty="0"/>
          </a:p>
        </p:txBody>
      </p:sp>
      <p:sp>
        <p:nvSpPr>
          <p:cNvPr id="28" name="TextBox 27"/>
          <p:cNvSpPr txBox="1"/>
          <p:nvPr/>
        </p:nvSpPr>
        <p:spPr>
          <a:xfrm>
            <a:off x="7649135" y="4191000"/>
            <a:ext cx="381000" cy="381000"/>
          </a:xfrm>
          <a:prstGeom prst="rect">
            <a:avLst/>
          </a:prstGeom>
          <a:noFill/>
        </p:spPr>
        <p:txBody>
          <a:bodyPr wrap="square" rtlCol="0">
            <a:spAutoFit/>
          </a:bodyPr>
          <a:lstStyle/>
          <a:p>
            <a:pPr algn="ctr"/>
            <a:r>
              <a:rPr lang="en-US" b="1" dirty="0" smtClean="0"/>
              <a:t>t</a:t>
            </a:r>
            <a:r>
              <a:rPr lang="en-US" b="1" baseline="-25000" dirty="0" smtClean="0"/>
              <a:t>3</a:t>
            </a:r>
            <a:endParaRPr lang="en-US" b="1" baseline="-25000" dirty="0"/>
          </a:p>
        </p:txBody>
      </p:sp>
      <p:sp>
        <p:nvSpPr>
          <p:cNvPr id="32" name="Rectangle 31"/>
          <p:cNvSpPr/>
          <p:nvPr/>
        </p:nvSpPr>
        <p:spPr>
          <a:xfrm>
            <a:off x="2491070" y="4862512"/>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4" name="Rectangle 33"/>
          <p:cNvSpPr/>
          <p:nvPr/>
        </p:nvSpPr>
        <p:spPr>
          <a:xfrm>
            <a:off x="6838950" y="4862512"/>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Rectangle 19"/>
          <p:cNvSpPr/>
          <p:nvPr/>
        </p:nvSpPr>
        <p:spPr>
          <a:xfrm>
            <a:off x="6194052"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6" name="Rectangle 35"/>
          <p:cNvSpPr/>
          <p:nvPr/>
        </p:nvSpPr>
        <p:spPr>
          <a:xfrm>
            <a:off x="5275445" y="3399713"/>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7" name="Rectangle 36"/>
          <p:cNvSpPr/>
          <p:nvPr/>
        </p:nvSpPr>
        <p:spPr>
          <a:xfrm>
            <a:off x="6748645" y="3399713"/>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2" name="TextBox 41"/>
          <p:cNvSpPr txBox="1"/>
          <p:nvPr/>
        </p:nvSpPr>
        <p:spPr>
          <a:xfrm>
            <a:off x="1559860"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write()</a:t>
            </a:r>
            <a:endParaRPr lang="en-US" sz="1600" b="1" dirty="0">
              <a:latin typeface="Courier New" pitchFamily="49" charset="0"/>
              <a:cs typeface="Courier New" pitchFamily="49" charset="0"/>
            </a:endParaRPr>
          </a:p>
        </p:txBody>
      </p:sp>
      <p:cxnSp>
        <p:nvCxnSpPr>
          <p:cNvPr id="44" name="Straight Connector 43"/>
          <p:cNvCxnSpPr/>
          <p:nvPr/>
        </p:nvCxnSpPr>
        <p:spPr>
          <a:xfrm rot="5400000">
            <a:off x="2828364" y="2707697"/>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2743199" y="1600200"/>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7411295"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read()</a:t>
            </a:r>
            <a:endParaRPr lang="en-US" sz="1600" b="1" dirty="0">
              <a:latin typeface="Courier New" pitchFamily="49" charset="0"/>
              <a:cs typeface="Courier New" pitchFamily="49" charset="0"/>
            </a:endParaRPr>
          </a:p>
        </p:txBody>
      </p:sp>
      <p:cxnSp>
        <p:nvCxnSpPr>
          <p:cNvPr id="49" name="Straight Connector 48"/>
          <p:cNvCxnSpPr/>
          <p:nvPr/>
        </p:nvCxnSpPr>
        <p:spPr>
          <a:xfrm rot="5400000">
            <a:off x="4276165" y="2704905"/>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7167284" y="2718712"/>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H="1">
            <a:off x="7082119" y="1611215"/>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2410100" y="216651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Rectangle 52"/>
          <p:cNvSpPr/>
          <p:nvPr/>
        </p:nvSpPr>
        <p:spPr>
          <a:xfrm>
            <a:off x="3827645" y="295276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7" name="Rectangle 56"/>
          <p:cNvSpPr/>
          <p:nvPr/>
        </p:nvSpPr>
        <p:spPr>
          <a:xfrm>
            <a:off x="3841023" y="4862511"/>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9" name="Rectangle 58"/>
          <p:cNvSpPr/>
          <p:nvPr/>
        </p:nvSpPr>
        <p:spPr>
          <a:xfrm>
            <a:off x="3841023" y="516076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0" name="TextBox 59"/>
          <p:cNvSpPr txBox="1"/>
          <p:nvPr/>
        </p:nvSpPr>
        <p:spPr>
          <a:xfrm>
            <a:off x="4354461" y="4808281"/>
            <a:ext cx="1131939" cy="584775"/>
          </a:xfrm>
          <a:prstGeom prst="rect">
            <a:avLst/>
          </a:prstGeom>
          <a:noFill/>
        </p:spPr>
        <p:txBody>
          <a:bodyPr wrap="square" rtlCol="0">
            <a:spAutoFit/>
          </a:bodyPr>
          <a:lstStyle/>
          <a:p>
            <a:pPr algn="ctr"/>
            <a:r>
              <a:rPr lang="en-US" sz="1600" dirty="0" smtClean="0">
                <a:solidFill>
                  <a:srgbClr val="FF0000"/>
                </a:solidFill>
              </a:rPr>
              <a:t>Checksum </a:t>
            </a:r>
          </a:p>
          <a:p>
            <a:pPr algn="ctr"/>
            <a:r>
              <a:rPr lang="en-US" sz="1600" dirty="0" smtClean="0">
                <a:solidFill>
                  <a:srgbClr val="FF0000"/>
                </a:solidFill>
              </a:rPr>
              <a:t> Chaining</a:t>
            </a:r>
            <a:endParaRPr lang="en-US" sz="1600" dirty="0">
              <a:solidFill>
                <a:srgbClr val="FF0000"/>
              </a:solidFill>
            </a:endParaRPr>
          </a:p>
        </p:txBody>
      </p:sp>
      <p:cxnSp>
        <p:nvCxnSpPr>
          <p:cNvPr id="61" name="Straight Arrow Connector 60"/>
          <p:cNvCxnSpPr/>
          <p:nvPr/>
        </p:nvCxnSpPr>
        <p:spPr>
          <a:xfrm flipH="1">
            <a:off x="4112344" y="5096620"/>
            <a:ext cx="304800"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62" name="Rectangle 61"/>
          <p:cNvSpPr/>
          <p:nvPr/>
        </p:nvSpPr>
        <p:spPr>
          <a:xfrm>
            <a:off x="7326855" y="439265"/>
            <a:ext cx="1207770" cy="643354"/>
          </a:xfrm>
          <a:prstGeom prst="rect">
            <a:avLst/>
          </a:prstGeom>
          <a:ln w="9525">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Rectangle 62"/>
          <p:cNvSpPr/>
          <p:nvPr/>
        </p:nvSpPr>
        <p:spPr>
          <a:xfrm>
            <a:off x="7475445" y="56118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4" name="TextBox 63"/>
          <p:cNvSpPr txBox="1"/>
          <p:nvPr/>
        </p:nvSpPr>
        <p:spPr>
          <a:xfrm>
            <a:off x="7646895" y="439265"/>
            <a:ext cx="990600" cy="338554"/>
          </a:xfrm>
          <a:prstGeom prst="rect">
            <a:avLst/>
          </a:prstGeom>
          <a:noFill/>
        </p:spPr>
        <p:txBody>
          <a:bodyPr wrap="square" rtlCol="0">
            <a:spAutoFit/>
          </a:bodyPr>
          <a:lstStyle/>
          <a:p>
            <a:r>
              <a:rPr lang="en-US" sz="1600" dirty="0" smtClean="0"/>
              <a:t>Fletcher</a:t>
            </a:r>
            <a:endParaRPr lang="en-US" sz="1600" dirty="0"/>
          </a:p>
        </p:txBody>
      </p:sp>
      <p:sp>
        <p:nvSpPr>
          <p:cNvPr id="65" name="Rectangle 64"/>
          <p:cNvSpPr/>
          <p:nvPr/>
        </p:nvSpPr>
        <p:spPr>
          <a:xfrm>
            <a:off x="7475445" y="865985"/>
            <a:ext cx="95250" cy="9525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TextBox 65"/>
          <p:cNvSpPr txBox="1"/>
          <p:nvPr/>
        </p:nvSpPr>
        <p:spPr>
          <a:xfrm>
            <a:off x="7646895" y="744065"/>
            <a:ext cx="838200" cy="338554"/>
          </a:xfrm>
          <a:prstGeom prst="rect">
            <a:avLst/>
          </a:prstGeom>
          <a:noFill/>
        </p:spPr>
        <p:txBody>
          <a:bodyPr wrap="square" rtlCol="0">
            <a:spAutoFit/>
          </a:bodyPr>
          <a:lstStyle/>
          <a:p>
            <a:r>
              <a:rPr lang="en-US" sz="1600" dirty="0" err="1" smtClean="0"/>
              <a:t>xor</a:t>
            </a:r>
            <a:endParaRPr lang="en-US" sz="1600" dirty="0"/>
          </a:p>
        </p:txBody>
      </p:sp>
      <p:sp>
        <p:nvSpPr>
          <p:cNvPr id="67" name="Rectangle 66"/>
          <p:cNvSpPr/>
          <p:nvPr/>
        </p:nvSpPr>
        <p:spPr>
          <a:xfrm>
            <a:off x="5276785" y="357279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2" name="Rectangle 71"/>
          <p:cNvSpPr/>
          <p:nvPr/>
        </p:nvSpPr>
        <p:spPr>
          <a:xfrm>
            <a:off x="8058150" y="4862512"/>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3" name="Rectangle 72"/>
          <p:cNvSpPr/>
          <p:nvPr/>
        </p:nvSpPr>
        <p:spPr>
          <a:xfrm>
            <a:off x="8210550" y="215582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4" name="Rectangle 73"/>
          <p:cNvSpPr/>
          <p:nvPr/>
        </p:nvSpPr>
        <p:spPr>
          <a:xfrm>
            <a:off x="8210550" y="233012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8" name="TextBox 67"/>
          <p:cNvSpPr txBox="1"/>
          <p:nvPr/>
        </p:nvSpPr>
        <p:spPr>
          <a:xfrm>
            <a:off x="1371600" y="4715265"/>
            <a:ext cx="1077431" cy="369332"/>
          </a:xfrm>
          <a:prstGeom prst="rect">
            <a:avLst/>
          </a:prstGeom>
          <a:noFill/>
        </p:spPr>
        <p:txBody>
          <a:bodyPr wrap="square" rtlCol="0">
            <a:spAutoFit/>
          </a:bodyPr>
          <a:lstStyle/>
          <a:p>
            <a:r>
              <a:rPr lang="en-US" b="1" i="1" dirty="0" smtClean="0">
                <a:solidFill>
                  <a:schemeClr val="accent1"/>
                </a:solidFill>
              </a:rPr>
              <a:t>Generate</a:t>
            </a:r>
            <a:endParaRPr lang="en-US" b="1" i="1" dirty="0">
              <a:solidFill>
                <a:schemeClr val="accent1"/>
              </a:solidFill>
            </a:endParaRPr>
          </a:p>
        </p:txBody>
      </p:sp>
      <p:sp>
        <p:nvSpPr>
          <p:cNvPr id="75" name="TextBox 74"/>
          <p:cNvSpPr txBox="1"/>
          <p:nvPr/>
        </p:nvSpPr>
        <p:spPr>
          <a:xfrm>
            <a:off x="7312067" y="4715691"/>
            <a:ext cx="756386" cy="369332"/>
          </a:xfrm>
          <a:prstGeom prst="rect">
            <a:avLst/>
          </a:prstGeom>
          <a:noFill/>
        </p:spPr>
        <p:txBody>
          <a:bodyPr wrap="square" rtlCol="0">
            <a:spAutoFit/>
          </a:bodyPr>
          <a:lstStyle/>
          <a:p>
            <a:r>
              <a:rPr lang="en-US" b="1" i="1" dirty="0" smtClean="0">
                <a:solidFill>
                  <a:schemeClr val="accent1"/>
                </a:solidFill>
              </a:rPr>
              <a:t>Verify</a:t>
            </a:r>
            <a:endParaRPr lang="en-US" b="1" i="1" dirty="0">
              <a:solidFill>
                <a:schemeClr val="accent1"/>
              </a:solidFill>
            </a:endParaRPr>
          </a:p>
        </p:txBody>
      </p:sp>
      <p:sp>
        <p:nvSpPr>
          <p:cNvPr id="78" name="TextBox 77"/>
          <p:cNvSpPr txBox="1"/>
          <p:nvPr/>
        </p:nvSpPr>
        <p:spPr>
          <a:xfrm>
            <a:off x="2977414" y="5023724"/>
            <a:ext cx="756386" cy="369332"/>
          </a:xfrm>
          <a:prstGeom prst="rect">
            <a:avLst/>
          </a:prstGeom>
          <a:noFill/>
        </p:spPr>
        <p:txBody>
          <a:bodyPr wrap="square" rtlCol="0">
            <a:spAutoFit/>
          </a:bodyPr>
          <a:lstStyle/>
          <a:p>
            <a:r>
              <a:rPr lang="en-US" b="1" i="1" dirty="0" smtClean="0">
                <a:solidFill>
                  <a:schemeClr val="accent1"/>
                </a:solidFill>
              </a:rPr>
              <a:t>Verify</a:t>
            </a:r>
            <a:endParaRPr lang="en-US" b="1" i="1" dirty="0">
              <a:solidFill>
                <a:schemeClr val="accent1"/>
              </a:solidFill>
            </a:endParaRPr>
          </a:p>
        </p:txBody>
      </p:sp>
    </p:spTree>
    <p:extLst>
      <p:ext uri="{BB962C8B-B14F-4D97-AF65-F5344CB8AC3E}">
        <p14:creationId xmlns:p14="http://schemas.microsoft.com/office/powerpoint/2010/main" val="212946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3.05556E-6 -2.22222E-6 L -3.05556E-6 0.08889 " pathEditMode="relative" rAng="0" ptsTypes="AA">
                                      <p:cBhvr>
                                        <p:cTn id="30" dur="500" fill="hold"/>
                                        <p:tgtEl>
                                          <p:spTgt spid="19"/>
                                        </p:tgtEl>
                                        <p:attrNameLst>
                                          <p:attrName>ppt_x</p:attrName>
                                          <p:attrName>ppt_y</p:attrName>
                                        </p:attrNameLst>
                                      </p:cBhvr>
                                      <p:rCtr x="0" y="4444"/>
                                    </p:animMotion>
                                  </p:childTnLst>
                                </p:cTn>
                              </p:par>
                              <p:par>
                                <p:cTn id="31" presetID="42" presetClass="path" presetSubtype="0" accel="50000" decel="50000" fill="hold" grpId="1" nodeType="withEffect">
                                  <p:stCondLst>
                                    <p:cond delay="0"/>
                                  </p:stCondLst>
                                  <p:childTnLst>
                                    <p:animMotion origin="layout" path="M 1.66667E-6 -1.11111E-6 L 1.66667E-6 0.08889 " pathEditMode="relative" rAng="0" ptsTypes="AA">
                                      <p:cBhvr>
                                        <p:cTn id="32" dur="500" fill="hold"/>
                                        <p:tgtEl>
                                          <p:spTgt spid="54"/>
                                        </p:tgtEl>
                                        <p:attrNameLst>
                                          <p:attrName>ppt_x</p:attrName>
                                          <p:attrName>ppt_y</p:attrName>
                                        </p:attrNameLst>
                                      </p:cBhvr>
                                      <p:rCtr x="0" y="4444"/>
                                    </p:animMotion>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0"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0"/>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6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2" nodeType="clickEffect">
                                  <p:stCondLst>
                                    <p:cond delay="0"/>
                                  </p:stCondLst>
                                  <p:childTnLst>
                                    <p:animMotion origin="layout" path="M -3.05556E-6 0.08889 L -3.05556E-6 0.17778 " pathEditMode="relative" rAng="0" ptsTypes="AA">
                                      <p:cBhvr>
                                        <p:cTn id="61" dur="500" fill="hold"/>
                                        <p:tgtEl>
                                          <p:spTgt spid="19"/>
                                        </p:tgtEl>
                                        <p:attrNameLst>
                                          <p:attrName>ppt_x</p:attrName>
                                          <p:attrName>ppt_y</p:attrName>
                                        </p:attrNameLst>
                                      </p:cBhvr>
                                      <p:rCtr x="0" y="4444"/>
                                    </p:animMotion>
                                  </p:childTnLst>
                                </p:cTn>
                              </p:par>
                              <p:par>
                                <p:cTn id="62" presetID="42" presetClass="path" presetSubtype="0" accel="50000" decel="50000" fill="hold" grpId="2" nodeType="withEffect">
                                  <p:stCondLst>
                                    <p:cond delay="0"/>
                                  </p:stCondLst>
                                  <p:childTnLst>
                                    <p:animMotion origin="layout" path="M 5.55112E-17 0.08889 L 5.55112E-17 0.17778 " pathEditMode="relative" rAng="0" ptsTypes="AA">
                                      <p:cBhvr>
                                        <p:cTn id="63" dur="500" fill="hold"/>
                                        <p:tgtEl>
                                          <p:spTgt spid="54"/>
                                        </p:tgtEl>
                                        <p:attrNameLst>
                                          <p:attrName>ppt_x</p:attrName>
                                          <p:attrName>ppt_y</p:attrName>
                                        </p:attrNameLst>
                                      </p:cBhvr>
                                      <p:rCtr x="0" y="4444"/>
                                    </p:animMotion>
                                  </p:childTnLst>
                                </p:cTn>
                              </p:par>
                              <p:par>
                                <p:cTn id="64" presetID="42" presetClass="path" presetSubtype="0" accel="50000" decel="50000" fill="hold" grpId="1" nodeType="withEffect">
                                  <p:stCondLst>
                                    <p:cond delay="0"/>
                                  </p:stCondLst>
                                  <p:childTnLst>
                                    <p:animMotion origin="layout" path="M 1.66667E-6 -1.11111E-6 L 1.66667E-6 0.08889 " pathEditMode="relative" rAng="0" ptsTypes="AA">
                                      <p:cBhvr>
                                        <p:cTn id="65" dur="500" fill="hold"/>
                                        <p:tgtEl>
                                          <p:spTgt spid="53"/>
                                        </p:tgtEl>
                                        <p:attrNameLst>
                                          <p:attrName>ppt_x</p:attrName>
                                          <p:attrName>ppt_y</p:attrName>
                                        </p:attrNameLst>
                                      </p:cBhvr>
                                      <p:rCtr x="0" y="4444"/>
                                    </p:animMotion>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6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6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64" presetClass="path" presetSubtype="0" accel="50000" decel="50000" fill="hold" grpId="1" nodeType="clickEffect">
                                  <p:stCondLst>
                                    <p:cond delay="0"/>
                                  </p:stCondLst>
                                  <p:childTnLst>
                                    <p:animMotion origin="layout" path="M -2.22222E-6 -1.85185E-6 L -2.22222E-6 -0.09074 " pathEditMode="relative" rAng="0" ptsTypes="AA">
                                      <p:cBhvr>
                                        <p:cTn id="85" dur="500" fill="hold"/>
                                        <p:tgtEl>
                                          <p:spTgt spid="20"/>
                                        </p:tgtEl>
                                        <p:attrNameLst>
                                          <p:attrName>ppt_x</p:attrName>
                                          <p:attrName>ppt_y</p:attrName>
                                        </p:attrNameLst>
                                      </p:cBhvr>
                                      <p:rCtr x="0" y="-4537"/>
                                    </p:animMotion>
                                  </p:childTnLst>
                                </p:cTn>
                              </p:par>
                              <p:par>
                                <p:cTn id="86" presetID="64" presetClass="path" presetSubtype="0" accel="50000" decel="50000" fill="hold" grpId="1" nodeType="withEffect">
                                  <p:stCondLst>
                                    <p:cond delay="0"/>
                                  </p:stCondLst>
                                  <p:childTnLst>
                                    <p:animMotion origin="layout" path="M -2.77778E-6 2.22222E-6 L -2.77778E-6 -0.09167 " pathEditMode="relative" rAng="0" ptsTypes="AA">
                                      <p:cBhvr>
                                        <p:cTn id="87" dur="500" fill="hold"/>
                                        <p:tgtEl>
                                          <p:spTgt spid="37"/>
                                        </p:tgtEl>
                                        <p:attrNameLst>
                                          <p:attrName>ppt_x</p:attrName>
                                          <p:attrName>ppt_y</p:attrName>
                                        </p:attrNameLst>
                                      </p:cBhvr>
                                      <p:rCtr x="0" y="-4583"/>
                                    </p:animMotion>
                                  </p:childTnLst>
                                </p:cTn>
                              </p:par>
                              <p:par>
                                <p:cTn id="88" presetID="64" presetClass="path" presetSubtype="0" accel="50000" decel="50000" fill="hold" grpId="1" nodeType="withEffect">
                                  <p:stCondLst>
                                    <p:cond delay="0"/>
                                  </p:stCondLst>
                                  <p:childTnLst>
                                    <p:animMotion origin="layout" path="M -2.77778E-6 2.22222E-6 L -2.77778E-6 -0.09167 " pathEditMode="relative" rAng="0" ptsTypes="AA">
                                      <p:cBhvr>
                                        <p:cTn id="89" dur="500" fill="hold"/>
                                        <p:tgtEl>
                                          <p:spTgt spid="69"/>
                                        </p:tgtEl>
                                        <p:attrNameLst>
                                          <p:attrName>ppt_x</p:attrName>
                                          <p:attrName>ppt_y</p:attrName>
                                        </p:attrNameLst>
                                      </p:cBhvr>
                                      <p:rCtr x="0" y="-4583"/>
                                    </p:animMotion>
                                  </p:childTnLst>
                                </p:cTn>
                              </p:par>
                              <p:par>
                                <p:cTn id="90" presetID="10" presetClass="entr" presetSubtype="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500"/>
                                        <p:tgtEl>
                                          <p:spTgt spid="30"/>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0"/>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64" presetClass="path" presetSubtype="0" accel="50000" decel="50000" fill="hold" grpId="2" nodeType="clickEffect">
                                  <p:stCondLst>
                                    <p:cond delay="0"/>
                                  </p:stCondLst>
                                  <p:childTnLst>
                                    <p:animMotion origin="layout" path="M 1.94444E-6 -0.09027 L -0.00104 -0.18287 " pathEditMode="relative" rAng="0" ptsTypes="AA">
                                      <p:cBhvr>
                                        <p:cTn id="110" dur="500" fill="hold"/>
                                        <p:tgtEl>
                                          <p:spTgt spid="69"/>
                                        </p:tgtEl>
                                        <p:attrNameLst>
                                          <p:attrName>ppt_x</p:attrName>
                                          <p:attrName>ppt_y</p:attrName>
                                        </p:attrNameLst>
                                      </p:cBhvr>
                                      <p:rCtr x="-52" y="-4630"/>
                                    </p:animMotion>
                                  </p:childTnLst>
                                </p:cTn>
                              </p:par>
                              <p:par>
                                <p:cTn id="111" presetID="64" presetClass="path" presetSubtype="0" accel="50000" decel="50000" fill="hold" grpId="2" nodeType="withEffect">
                                  <p:stCondLst>
                                    <p:cond delay="0"/>
                                  </p:stCondLst>
                                  <p:childTnLst>
                                    <p:animMotion origin="layout" path="M -4.44444E-6 -0.09306 L -0.00069 -0.18195 " pathEditMode="relative" rAng="0" ptsTypes="AA">
                                      <p:cBhvr>
                                        <p:cTn id="112" dur="500" fill="hold"/>
                                        <p:tgtEl>
                                          <p:spTgt spid="37"/>
                                        </p:tgtEl>
                                        <p:attrNameLst>
                                          <p:attrName>ppt_x</p:attrName>
                                          <p:attrName>ppt_y</p:attrName>
                                        </p:attrNameLst>
                                      </p:cBhvr>
                                      <p:rCtr x="-35" y="-4444"/>
                                    </p:animMotion>
                                  </p:childTnLst>
                                </p:cTn>
                              </p:par>
                              <p:par>
                                <p:cTn id="113" presetID="64" presetClass="path" presetSubtype="0" accel="50000" decel="50000" fill="hold" grpId="2" nodeType="withEffect">
                                  <p:stCondLst>
                                    <p:cond delay="0"/>
                                  </p:stCondLst>
                                  <p:childTnLst>
                                    <p:animMotion origin="layout" path="M -3.88889E-6 -0.09213 L -3.88889E-6 -0.18102 " pathEditMode="relative" rAng="0" ptsTypes="AA">
                                      <p:cBhvr>
                                        <p:cTn id="114" dur="500" fill="hold"/>
                                        <p:tgtEl>
                                          <p:spTgt spid="20"/>
                                        </p:tgtEl>
                                        <p:attrNameLst>
                                          <p:attrName>ppt_x</p:attrName>
                                          <p:attrName>ppt_y</p:attrName>
                                        </p:attrNameLst>
                                      </p:cBhvr>
                                      <p:rCtr x="0" y="-4444"/>
                                    </p:animMotion>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7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7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0" grpId="0" animBg="1"/>
      <p:bldP spid="69" grpId="0" animBg="1"/>
      <p:bldP spid="69" grpId="1" animBg="1"/>
      <p:bldP spid="69" grpId="2" animBg="1"/>
      <p:bldP spid="76" grpId="0"/>
      <p:bldP spid="55" grpId="0" animBg="1"/>
      <p:bldP spid="54" grpId="0" animBg="1"/>
      <p:bldP spid="54" grpId="1" animBg="1"/>
      <p:bldP spid="54" grpId="2" animBg="1"/>
      <p:bldP spid="38" grpId="0" animBg="1"/>
      <p:bldP spid="31" grpId="0" animBg="1"/>
      <p:bldP spid="27" grpId="0" animBg="1"/>
      <p:bldP spid="26" grpId="0" animBg="1"/>
      <p:bldP spid="17" grpId="0" animBg="1"/>
      <p:bldP spid="19" grpId="0" animBg="1"/>
      <p:bldP spid="19" grpId="1" animBg="1"/>
      <p:bldP spid="19" grpId="2" animBg="1"/>
      <p:bldP spid="21" grpId="0" animBg="1"/>
      <p:bldP spid="23" grpId="0" animBg="1"/>
      <p:bldP spid="30" grpId="0" animBg="1"/>
      <p:bldP spid="22" grpId="0"/>
      <p:bldP spid="24" grpId="0"/>
      <p:bldP spid="25" grpId="0"/>
      <p:bldP spid="28" grpId="0"/>
      <p:bldP spid="32" grpId="0" animBg="1"/>
      <p:bldP spid="34" grpId="0" animBg="1"/>
      <p:bldP spid="20" grpId="0" animBg="1"/>
      <p:bldP spid="20" grpId="1" animBg="1"/>
      <p:bldP spid="20" grpId="2" animBg="1"/>
      <p:bldP spid="36" grpId="0" animBg="1"/>
      <p:bldP spid="37" grpId="0" animBg="1"/>
      <p:bldP spid="37" grpId="1" animBg="1"/>
      <p:bldP spid="37" grpId="2" animBg="1"/>
      <p:bldP spid="42" grpId="0"/>
      <p:bldP spid="47" grpId="0"/>
      <p:bldP spid="52" grpId="0" animBg="1"/>
      <p:bldP spid="53" grpId="0" animBg="1"/>
      <p:bldP spid="53" grpId="1" animBg="1"/>
      <p:bldP spid="57" grpId="0" animBg="1"/>
      <p:bldP spid="59" grpId="0" animBg="1"/>
      <p:bldP spid="60" grpId="0"/>
      <p:bldP spid="67" grpId="0" animBg="1"/>
      <p:bldP spid="72" grpId="0" animBg="1"/>
      <p:bldP spid="73" grpId="0" animBg="1"/>
      <p:bldP spid="74" grpId="0" animBg="1"/>
      <p:bldP spid="68" grpId="0"/>
      <p:bldP spid="75" grpId="0"/>
      <p:bldP spid="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Box 93"/>
          <p:cNvSpPr txBox="1"/>
          <p:nvPr/>
        </p:nvSpPr>
        <p:spPr>
          <a:xfrm>
            <a:off x="2759445" y="5040868"/>
            <a:ext cx="756386" cy="369332"/>
          </a:xfrm>
          <a:prstGeom prst="rect">
            <a:avLst/>
          </a:prstGeom>
          <a:noFill/>
        </p:spPr>
        <p:txBody>
          <a:bodyPr wrap="square" rtlCol="0">
            <a:spAutoFit/>
          </a:bodyPr>
          <a:lstStyle/>
          <a:p>
            <a:r>
              <a:rPr lang="en-US" b="1" i="1" dirty="0" smtClean="0">
                <a:solidFill>
                  <a:schemeClr val="accent1"/>
                </a:solidFill>
              </a:rPr>
              <a:t>Verify</a:t>
            </a:r>
            <a:endParaRPr lang="en-US" b="1" i="1" dirty="0">
              <a:solidFill>
                <a:schemeClr val="accent1"/>
              </a:solidFill>
            </a:endParaRPr>
          </a:p>
        </p:txBody>
      </p:sp>
      <p:sp>
        <p:nvSpPr>
          <p:cNvPr id="89" name="TextBox 88"/>
          <p:cNvSpPr txBox="1"/>
          <p:nvPr/>
        </p:nvSpPr>
        <p:spPr>
          <a:xfrm>
            <a:off x="2514600" y="4732409"/>
            <a:ext cx="1077431" cy="369332"/>
          </a:xfrm>
          <a:prstGeom prst="rect">
            <a:avLst/>
          </a:prstGeom>
          <a:noFill/>
        </p:spPr>
        <p:txBody>
          <a:bodyPr wrap="square" rtlCol="0">
            <a:spAutoFit/>
          </a:bodyPr>
          <a:lstStyle/>
          <a:p>
            <a:r>
              <a:rPr lang="en-US" b="1" i="1" dirty="0" smtClean="0">
                <a:solidFill>
                  <a:schemeClr val="accent3"/>
                </a:solidFill>
              </a:rPr>
              <a:t>Generate</a:t>
            </a:r>
            <a:endParaRPr lang="en-US" b="1" i="1" dirty="0">
              <a:solidFill>
                <a:schemeClr val="accent3"/>
              </a:solidFill>
            </a:endParaRPr>
          </a:p>
        </p:txBody>
      </p:sp>
      <p:sp>
        <p:nvSpPr>
          <p:cNvPr id="93" name="TextBox 92"/>
          <p:cNvSpPr txBox="1"/>
          <p:nvPr/>
        </p:nvSpPr>
        <p:spPr>
          <a:xfrm>
            <a:off x="1219200" y="4732409"/>
            <a:ext cx="1077431" cy="369332"/>
          </a:xfrm>
          <a:prstGeom prst="rect">
            <a:avLst/>
          </a:prstGeom>
          <a:noFill/>
        </p:spPr>
        <p:txBody>
          <a:bodyPr wrap="square" rtlCol="0">
            <a:spAutoFit/>
          </a:bodyPr>
          <a:lstStyle/>
          <a:p>
            <a:r>
              <a:rPr lang="en-US" b="1" i="1" dirty="0" smtClean="0">
                <a:solidFill>
                  <a:schemeClr val="accent1"/>
                </a:solidFill>
              </a:rPr>
              <a:t>Generate</a:t>
            </a:r>
            <a:endParaRPr lang="en-US" b="1" i="1" dirty="0">
              <a:solidFill>
                <a:schemeClr val="accent1"/>
              </a:solidFill>
            </a:endParaRPr>
          </a:p>
        </p:txBody>
      </p:sp>
      <p:sp>
        <p:nvSpPr>
          <p:cNvPr id="55" name="Rectangle 54"/>
          <p:cNvSpPr/>
          <p:nvPr/>
        </p:nvSpPr>
        <p:spPr>
          <a:xfrm>
            <a:off x="3408078" y="2164534"/>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4" name="Rectangle 53"/>
          <p:cNvSpPr/>
          <p:nvPr/>
        </p:nvSpPr>
        <p:spPr>
          <a:xfrm>
            <a:off x="3404343" y="2160490"/>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0" name="Rectangle 69"/>
          <p:cNvSpPr/>
          <p:nvPr/>
        </p:nvSpPr>
        <p:spPr>
          <a:xfrm>
            <a:off x="5930953" y="3572799"/>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8" name="Rectangle 37"/>
          <p:cNvSpPr/>
          <p:nvPr/>
        </p:nvSpPr>
        <p:spPr>
          <a:xfrm>
            <a:off x="5930255" y="3401301"/>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Rectangle 30"/>
          <p:cNvSpPr/>
          <p:nvPr/>
        </p:nvSpPr>
        <p:spPr>
          <a:xfrm>
            <a:off x="5374678"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cxnSp>
        <p:nvCxnSpPr>
          <p:cNvPr id="6" name="Straight Connector 5"/>
          <p:cNvCxnSpPr/>
          <p:nvPr/>
        </p:nvCxnSpPr>
        <p:spPr>
          <a:xfrm>
            <a:off x="631600" y="2839748"/>
            <a:ext cx="788487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27" name="Down Arrow 26"/>
          <p:cNvSpPr/>
          <p:nvPr/>
        </p:nvSpPr>
        <p:spPr>
          <a:xfrm>
            <a:off x="2938463"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Rectangle 25"/>
          <p:cNvSpPr/>
          <p:nvPr/>
        </p:nvSpPr>
        <p:spPr>
          <a:xfrm>
            <a:off x="2862271" y="2023640"/>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 name="Title 1"/>
          <p:cNvSpPr>
            <a:spLocks noGrp="1"/>
          </p:cNvSpPr>
          <p:nvPr>
            <p:ph type="title"/>
          </p:nvPr>
        </p:nvSpPr>
        <p:spPr/>
        <p:txBody>
          <a:bodyPr/>
          <a:lstStyle/>
          <a:p>
            <a:r>
              <a:rPr lang="en-US" dirty="0" smtClean="0"/>
              <a:t>Dynamic </a:t>
            </a:r>
            <a:r>
              <a:rPr lang="en-US" dirty="0"/>
              <a:t>Mode</a:t>
            </a:r>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8" name="TextBox 10"/>
          <p:cNvSpPr txBox="1"/>
          <p:nvPr/>
        </p:nvSpPr>
        <p:spPr>
          <a:xfrm>
            <a:off x="604540" y="3269022"/>
            <a:ext cx="627095"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DISK</a:t>
            </a:r>
            <a:endParaRPr lang="en-US" b="1" dirty="0">
              <a:solidFill>
                <a:schemeClr val="bg1">
                  <a:lumMod val="65000"/>
                </a:schemeClr>
              </a:solidFill>
            </a:endParaRPr>
          </a:p>
        </p:txBody>
      </p:sp>
      <p:sp>
        <p:nvSpPr>
          <p:cNvPr id="11" name="TextBox 96"/>
          <p:cNvSpPr txBox="1"/>
          <p:nvPr/>
        </p:nvSpPr>
        <p:spPr>
          <a:xfrm>
            <a:off x="567672" y="2029474"/>
            <a:ext cx="70083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MEM</a:t>
            </a:r>
            <a:endParaRPr lang="en-US" b="1" dirty="0">
              <a:solidFill>
                <a:schemeClr val="bg1">
                  <a:lumMod val="65000"/>
                </a:schemeClr>
              </a:solidFill>
            </a:endParaRPr>
          </a:p>
        </p:txBody>
      </p:sp>
      <p:cxnSp>
        <p:nvCxnSpPr>
          <p:cNvPr id="12" name="Straight Connector 11"/>
          <p:cNvCxnSpPr/>
          <p:nvPr/>
        </p:nvCxnSpPr>
        <p:spPr>
          <a:xfrm>
            <a:off x="593607" y="4079297"/>
            <a:ext cx="7943230" cy="0"/>
          </a:xfrm>
          <a:prstGeom prst="line">
            <a:avLst/>
          </a:prstGeom>
          <a:ln>
            <a:solidFill>
              <a:schemeClr val="tx1"/>
            </a:solidFill>
            <a:prstDash val="solid"/>
            <a:headEnd type="none"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rot="5400000">
            <a:off x="-62755" y="2693890"/>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1640540"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19" name="Rectangle 18"/>
          <p:cNvSpPr/>
          <p:nvPr/>
        </p:nvSpPr>
        <p:spPr>
          <a:xfrm>
            <a:off x="2860582"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1" name="Rectangle 20"/>
          <p:cNvSpPr/>
          <p:nvPr/>
        </p:nvSpPr>
        <p:spPr>
          <a:xfrm>
            <a:off x="4114800"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3" name="Rectangle 22"/>
          <p:cNvSpPr/>
          <p:nvPr/>
        </p:nvSpPr>
        <p:spPr>
          <a:xfrm>
            <a:off x="6547781" y="2014114"/>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0" name="Down Arrow 29"/>
          <p:cNvSpPr/>
          <p:nvPr/>
        </p:nvSpPr>
        <p:spPr>
          <a:xfrm rot="10800000">
            <a:off x="5451623"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640540" y="4191000"/>
            <a:ext cx="381000" cy="381000"/>
          </a:xfrm>
          <a:prstGeom prst="rect">
            <a:avLst/>
          </a:prstGeom>
          <a:noFill/>
        </p:spPr>
        <p:txBody>
          <a:bodyPr wrap="square" rtlCol="0">
            <a:spAutoFit/>
          </a:bodyPr>
          <a:lstStyle/>
          <a:p>
            <a:pPr algn="ctr"/>
            <a:r>
              <a:rPr lang="en-US" b="1" dirty="0" smtClean="0"/>
              <a:t>t</a:t>
            </a:r>
            <a:r>
              <a:rPr lang="en-US" b="1" baseline="-25000" dirty="0" smtClean="0"/>
              <a:t>0</a:t>
            </a:r>
            <a:endParaRPr lang="en-US" b="1" baseline="-25000" dirty="0"/>
          </a:p>
        </p:txBody>
      </p:sp>
      <p:sp>
        <p:nvSpPr>
          <p:cNvPr id="24" name="TextBox 23"/>
          <p:cNvSpPr txBox="1"/>
          <p:nvPr/>
        </p:nvSpPr>
        <p:spPr>
          <a:xfrm>
            <a:off x="2862271" y="4191000"/>
            <a:ext cx="381000" cy="381000"/>
          </a:xfrm>
          <a:prstGeom prst="rect">
            <a:avLst/>
          </a:prstGeom>
          <a:noFill/>
        </p:spPr>
        <p:txBody>
          <a:bodyPr wrap="square" rtlCol="0">
            <a:spAutoFit/>
          </a:bodyPr>
          <a:lstStyle/>
          <a:p>
            <a:pPr algn="ctr"/>
            <a:r>
              <a:rPr lang="en-US" b="1" dirty="0" smtClean="0"/>
              <a:t>t</a:t>
            </a:r>
            <a:r>
              <a:rPr lang="en-US" b="1" baseline="-25000" dirty="0" smtClean="0"/>
              <a:t>1</a:t>
            </a:r>
            <a:endParaRPr lang="en-US" b="1" baseline="-25000" dirty="0"/>
          </a:p>
        </p:txBody>
      </p:sp>
      <p:sp>
        <p:nvSpPr>
          <p:cNvPr id="25" name="TextBox 24"/>
          <p:cNvSpPr txBox="1"/>
          <p:nvPr/>
        </p:nvSpPr>
        <p:spPr>
          <a:xfrm>
            <a:off x="5374678" y="4191000"/>
            <a:ext cx="381000" cy="381000"/>
          </a:xfrm>
          <a:prstGeom prst="rect">
            <a:avLst/>
          </a:prstGeom>
          <a:noFill/>
        </p:spPr>
        <p:txBody>
          <a:bodyPr wrap="square" rtlCol="0">
            <a:spAutoFit/>
          </a:bodyPr>
          <a:lstStyle/>
          <a:p>
            <a:pPr algn="ctr"/>
            <a:r>
              <a:rPr lang="en-US" b="1" dirty="0" smtClean="0"/>
              <a:t>t</a:t>
            </a:r>
            <a:r>
              <a:rPr lang="en-US" b="1" baseline="-25000" dirty="0" smtClean="0"/>
              <a:t>2</a:t>
            </a:r>
            <a:endParaRPr lang="en-US" b="1" baseline="-25000" dirty="0"/>
          </a:p>
        </p:txBody>
      </p:sp>
      <p:sp>
        <p:nvSpPr>
          <p:cNvPr id="28" name="TextBox 27"/>
          <p:cNvSpPr txBox="1"/>
          <p:nvPr/>
        </p:nvSpPr>
        <p:spPr>
          <a:xfrm>
            <a:off x="6547781" y="4191000"/>
            <a:ext cx="381000" cy="381000"/>
          </a:xfrm>
          <a:prstGeom prst="rect">
            <a:avLst/>
          </a:prstGeom>
          <a:noFill/>
        </p:spPr>
        <p:txBody>
          <a:bodyPr wrap="square" rtlCol="0">
            <a:spAutoFit/>
          </a:bodyPr>
          <a:lstStyle/>
          <a:p>
            <a:pPr algn="ctr"/>
            <a:r>
              <a:rPr lang="en-US" b="1" dirty="0" smtClean="0"/>
              <a:t>t</a:t>
            </a:r>
            <a:r>
              <a:rPr lang="en-US" b="1" baseline="-25000" dirty="0" smtClean="0"/>
              <a:t>3</a:t>
            </a:r>
            <a:endParaRPr lang="en-US" b="1" baseline="-25000" dirty="0"/>
          </a:p>
        </p:txBody>
      </p:sp>
      <p:sp>
        <p:nvSpPr>
          <p:cNvPr id="20" name="Rectangle 19"/>
          <p:cNvSpPr/>
          <p:nvPr/>
        </p:nvSpPr>
        <p:spPr>
          <a:xfrm>
            <a:off x="5374865" y="3250488"/>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36" name="Rectangle 35"/>
          <p:cNvSpPr/>
          <p:nvPr/>
        </p:nvSpPr>
        <p:spPr>
          <a:xfrm>
            <a:off x="4651370" y="3399713"/>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7" name="Rectangle 36"/>
          <p:cNvSpPr/>
          <p:nvPr/>
        </p:nvSpPr>
        <p:spPr>
          <a:xfrm>
            <a:off x="5929458" y="3399713"/>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2" name="TextBox 41"/>
          <p:cNvSpPr txBox="1"/>
          <p:nvPr/>
        </p:nvSpPr>
        <p:spPr>
          <a:xfrm>
            <a:off x="1371600"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write()</a:t>
            </a:r>
            <a:endParaRPr lang="en-US" sz="1600" b="1" dirty="0">
              <a:latin typeface="Courier New" pitchFamily="49" charset="0"/>
              <a:cs typeface="Courier New" pitchFamily="49" charset="0"/>
            </a:endParaRPr>
          </a:p>
        </p:txBody>
      </p:sp>
      <p:cxnSp>
        <p:nvCxnSpPr>
          <p:cNvPr id="44" name="Straight Connector 43"/>
          <p:cNvCxnSpPr/>
          <p:nvPr/>
        </p:nvCxnSpPr>
        <p:spPr>
          <a:xfrm rot="5400000">
            <a:off x="2362200" y="2707697"/>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2514600" y="1600200"/>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7411295"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read()</a:t>
            </a:r>
            <a:endParaRPr lang="en-US" sz="1600" b="1" dirty="0">
              <a:latin typeface="Courier New" pitchFamily="49" charset="0"/>
              <a:cs typeface="Courier New" pitchFamily="49" charset="0"/>
            </a:endParaRPr>
          </a:p>
        </p:txBody>
      </p:sp>
      <p:cxnSp>
        <p:nvCxnSpPr>
          <p:cNvPr id="49" name="Straight Connector 48"/>
          <p:cNvCxnSpPr/>
          <p:nvPr/>
        </p:nvCxnSpPr>
        <p:spPr>
          <a:xfrm rot="5400000">
            <a:off x="3581400" y="2704905"/>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7167284" y="2718712"/>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H="1">
            <a:off x="6248399" y="1611215"/>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2221840" y="216651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2" name="Rectangle 61"/>
          <p:cNvSpPr/>
          <p:nvPr/>
        </p:nvSpPr>
        <p:spPr>
          <a:xfrm>
            <a:off x="7326855" y="439265"/>
            <a:ext cx="1207770" cy="643354"/>
          </a:xfrm>
          <a:prstGeom prst="rect">
            <a:avLst/>
          </a:prstGeom>
          <a:ln w="9525">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Rectangle 62"/>
          <p:cNvSpPr/>
          <p:nvPr/>
        </p:nvSpPr>
        <p:spPr>
          <a:xfrm>
            <a:off x="7475445" y="56118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4" name="TextBox 63"/>
          <p:cNvSpPr txBox="1"/>
          <p:nvPr/>
        </p:nvSpPr>
        <p:spPr>
          <a:xfrm>
            <a:off x="7646895" y="439265"/>
            <a:ext cx="990600" cy="338554"/>
          </a:xfrm>
          <a:prstGeom prst="rect">
            <a:avLst/>
          </a:prstGeom>
          <a:noFill/>
        </p:spPr>
        <p:txBody>
          <a:bodyPr wrap="square" rtlCol="0">
            <a:spAutoFit/>
          </a:bodyPr>
          <a:lstStyle/>
          <a:p>
            <a:r>
              <a:rPr lang="en-US" sz="1600" dirty="0" smtClean="0"/>
              <a:t>Fletcher</a:t>
            </a:r>
            <a:endParaRPr lang="en-US" sz="1600" dirty="0"/>
          </a:p>
        </p:txBody>
      </p:sp>
      <p:sp>
        <p:nvSpPr>
          <p:cNvPr id="65" name="Rectangle 64"/>
          <p:cNvSpPr/>
          <p:nvPr/>
        </p:nvSpPr>
        <p:spPr>
          <a:xfrm>
            <a:off x="7475445" y="865985"/>
            <a:ext cx="95250" cy="9525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TextBox 65"/>
          <p:cNvSpPr txBox="1"/>
          <p:nvPr/>
        </p:nvSpPr>
        <p:spPr>
          <a:xfrm>
            <a:off x="7646895" y="744065"/>
            <a:ext cx="838200" cy="338554"/>
          </a:xfrm>
          <a:prstGeom prst="rect">
            <a:avLst/>
          </a:prstGeom>
          <a:noFill/>
        </p:spPr>
        <p:txBody>
          <a:bodyPr wrap="square" rtlCol="0">
            <a:spAutoFit/>
          </a:bodyPr>
          <a:lstStyle/>
          <a:p>
            <a:r>
              <a:rPr lang="en-US" sz="1600" dirty="0" err="1" smtClean="0"/>
              <a:t>xor</a:t>
            </a:r>
            <a:endParaRPr lang="en-US" sz="1600" dirty="0"/>
          </a:p>
        </p:txBody>
      </p:sp>
      <p:sp>
        <p:nvSpPr>
          <p:cNvPr id="67" name="Rectangle 66"/>
          <p:cNvSpPr/>
          <p:nvPr/>
        </p:nvSpPr>
        <p:spPr>
          <a:xfrm>
            <a:off x="4652710" y="3572799"/>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9" name="Rectangle 68"/>
          <p:cNvSpPr/>
          <p:nvPr/>
        </p:nvSpPr>
        <p:spPr>
          <a:xfrm>
            <a:off x="5930953" y="3579008"/>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3" name="Rectangle 72"/>
          <p:cNvSpPr/>
          <p:nvPr/>
        </p:nvSpPr>
        <p:spPr>
          <a:xfrm>
            <a:off x="7109196" y="215582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4" name="Rectangle 73"/>
          <p:cNvSpPr/>
          <p:nvPr/>
        </p:nvSpPr>
        <p:spPr>
          <a:xfrm>
            <a:off x="7109196" y="233012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68" name="Straight Connector 67"/>
          <p:cNvCxnSpPr/>
          <p:nvPr/>
        </p:nvCxnSpPr>
        <p:spPr>
          <a:xfrm flipH="1">
            <a:off x="7392244" y="1658983"/>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75" name="Rectangle 74"/>
          <p:cNvSpPr/>
          <p:nvPr/>
        </p:nvSpPr>
        <p:spPr>
          <a:xfrm>
            <a:off x="7684995" y="2014114"/>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76" name="TextBox 75"/>
          <p:cNvSpPr txBox="1"/>
          <p:nvPr/>
        </p:nvSpPr>
        <p:spPr>
          <a:xfrm>
            <a:off x="7684995" y="4191000"/>
            <a:ext cx="381000" cy="381000"/>
          </a:xfrm>
          <a:prstGeom prst="rect">
            <a:avLst/>
          </a:prstGeom>
          <a:noFill/>
        </p:spPr>
        <p:txBody>
          <a:bodyPr wrap="square" rtlCol="0">
            <a:spAutoFit/>
          </a:bodyPr>
          <a:lstStyle/>
          <a:p>
            <a:pPr algn="ctr"/>
            <a:r>
              <a:rPr lang="en-US" b="1" dirty="0" smtClean="0"/>
              <a:t>t</a:t>
            </a:r>
            <a:r>
              <a:rPr lang="en-US" b="1" baseline="-25000" dirty="0" smtClean="0"/>
              <a:t>4</a:t>
            </a:r>
            <a:endParaRPr lang="en-US" b="1" baseline="-25000" dirty="0"/>
          </a:p>
        </p:txBody>
      </p:sp>
      <p:sp>
        <p:nvSpPr>
          <p:cNvPr id="79" name="Rectangle 78"/>
          <p:cNvSpPr/>
          <p:nvPr/>
        </p:nvSpPr>
        <p:spPr>
          <a:xfrm>
            <a:off x="8246410" y="215582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0" name="Rectangle 79"/>
          <p:cNvSpPr/>
          <p:nvPr/>
        </p:nvSpPr>
        <p:spPr>
          <a:xfrm>
            <a:off x="8246410" y="233012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1" name="TextBox 58"/>
          <p:cNvSpPr txBox="1"/>
          <p:nvPr/>
        </p:nvSpPr>
        <p:spPr>
          <a:xfrm>
            <a:off x="6705600" y="5105400"/>
            <a:ext cx="8382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err="1" smtClean="0"/>
              <a:t>xor</a:t>
            </a:r>
            <a:endParaRPr lang="en-US" sz="1600" dirty="0"/>
          </a:p>
        </p:txBody>
      </p:sp>
      <p:sp>
        <p:nvSpPr>
          <p:cNvPr id="82" name="TextBox 59"/>
          <p:cNvSpPr txBox="1"/>
          <p:nvPr/>
        </p:nvSpPr>
        <p:spPr>
          <a:xfrm>
            <a:off x="7550150" y="5105400"/>
            <a:ext cx="9906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t>Fletcher</a:t>
            </a:r>
            <a:endParaRPr lang="en-US" sz="1600" dirty="0"/>
          </a:p>
        </p:txBody>
      </p:sp>
      <p:cxnSp>
        <p:nvCxnSpPr>
          <p:cNvPr id="83" name="Straight Arrow Connector 82"/>
          <p:cNvCxnSpPr/>
          <p:nvPr/>
        </p:nvCxnSpPr>
        <p:spPr>
          <a:xfrm>
            <a:off x="6505575" y="1658983"/>
            <a:ext cx="886670"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84" name="Straight Arrow Connector 83"/>
          <p:cNvCxnSpPr/>
          <p:nvPr/>
        </p:nvCxnSpPr>
        <p:spPr>
          <a:xfrm flipH="1">
            <a:off x="4953000" y="1658983"/>
            <a:ext cx="1013757"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85" name="TextBox 99"/>
          <p:cNvSpPr txBox="1"/>
          <p:nvPr/>
        </p:nvSpPr>
        <p:spPr>
          <a:xfrm>
            <a:off x="5829300" y="1482454"/>
            <a:ext cx="85344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err="1" smtClean="0">
                <a:solidFill>
                  <a:srgbClr val="FF0000"/>
                </a:solidFill>
              </a:rPr>
              <a:t>t</a:t>
            </a:r>
            <a:r>
              <a:rPr lang="en-US" sz="1600" b="1" baseline="-25000" dirty="0" err="1" smtClean="0">
                <a:solidFill>
                  <a:srgbClr val="FF0000"/>
                </a:solidFill>
              </a:rPr>
              <a:t>switch</a:t>
            </a:r>
            <a:endParaRPr lang="en-US" sz="1600" b="1" baseline="-25000" dirty="0">
              <a:solidFill>
                <a:srgbClr val="FF0000"/>
              </a:solidFill>
            </a:endParaRPr>
          </a:p>
        </p:txBody>
      </p:sp>
      <p:sp>
        <p:nvSpPr>
          <p:cNvPr id="86" name="Rectangle 85"/>
          <p:cNvSpPr/>
          <p:nvPr/>
        </p:nvSpPr>
        <p:spPr>
          <a:xfrm>
            <a:off x="2862271" y="3269022"/>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87" name="Rectangle 86"/>
          <p:cNvSpPr/>
          <p:nvPr/>
        </p:nvSpPr>
        <p:spPr>
          <a:xfrm>
            <a:off x="3398841" y="3418247"/>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8" name="Rectangle 87"/>
          <p:cNvSpPr/>
          <p:nvPr/>
        </p:nvSpPr>
        <p:spPr>
          <a:xfrm>
            <a:off x="3400181" y="3591333"/>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0" name="Rectangle 89"/>
          <p:cNvSpPr/>
          <p:nvPr/>
        </p:nvSpPr>
        <p:spPr>
          <a:xfrm>
            <a:off x="2338670" y="4879656"/>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1" name="Rectangle 90"/>
          <p:cNvSpPr/>
          <p:nvPr/>
        </p:nvSpPr>
        <p:spPr>
          <a:xfrm>
            <a:off x="3623054" y="487965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2" name="Rectangle 91"/>
          <p:cNvSpPr/>
          <p:nvPr/>
        </p:nvSpPr>
        <p:spPr>
          <a:xfrm>
            <a:off x="3623054" y="5177909"/>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TextBox 94"/>
          <p:cNvSpPr txBox="1"/>
          <p:nvPr/>
        </p:nvSpPr>
        <p:spPr>
          <a:xfrm>
            <a:off x="5174567" y="4732409"/>
            <a:ext cx="756386" cy="369332"/>
          </a:xfrm>
          <a:prstGeom prst="rect">
            <a:avLst/>
          </a:prstGeom>
          <a:noFill/>
        </p:spPr>
        <p:txBody>
          <a:bodyPr wrap="square" rtlCol="0">
            <a:spAutoFit/>
          </a:bodyPr>
          <a:lstStyle/>
          <a:p>
            <a:r>
              <a:rPr lang="en-US" b="1" i="1" dirty="0" smtClean="0">
                <a:solidFill>
                  <a:schemeClr val="accent3"/>
                </a:solidFill>
              </a:rPr>
              <a:t>Verify</a:t>
            </a:r>
            <a:endParaRPr lang="en-US" b="1" i="1" dirty="0">
              <a:solidFill>
                <a:schemeClr val="accent3"/>
              </a:solidFill>
            </a:endParaRPr>
          </a:p>
        </p:txBody>
      </p:sp>
      <p:sp>
        <p:nvSpPr>
          <p:cNvPr id="96" name="Rectangle 95"/>
          <p:cNvSpPr/>
          <p:nvPr/>
        </p:nvSpPr>
        <p:spPr>
          <a:xfrm>
            <a:off x="5955247" y="487923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7" name="Rectangle 96"/>
          <p:cNvSpPr/>
          <p:nvPr/>
        </p:nvSpPr>
        <p:spPr>
          <a:xfrm>
            <a:off x="7174447" y="4879230"/>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TextBox 97"/>
          <p:cNvSpPr txBox="1"/>
          <p:nvPr/>
        </p:nvSpPr>
        <p:spPr>
          <a:xfrm>
            <a:off x="6428364" y="4732409"/>
            <a:ext cx="756386" cy="369332"/>
          </a:xfrm>
          <a:prstGeom prst="rect">
            <a:avLst/>
          </a:prstGeom>
          <a:noFill/>
        </p:spPr>
        <p:txBody>
          <a:bodyPr wrap="square" rtlCol="0">
            <a:spAutoFit/>
          </a:bodyPr>
          <a:lstStyle/>
          <a:p>
            <a:r>
              <a:rPr lang="en-US" b="1" i="1" dirty="0" smtClean="0">
                <a:solidFill>
                  <a:schemeClr val="accent1"/>
                </a:solidFill>
              </a:rPr>
              <a:t>Verify</a:t>
            </a:r>
            <a:endParaRPr lang="en-US" b="1" i="1" dirty="0">
              <a:solidFill>
                <a:schemeClr val="accent1"/>
              </a:solidFill>
            </a:endParaRPr>
          </a:p>
        </p:txBody>
      </p:sp>
      <p:sp>
        <p:nvSpPr>
          <p:cNvPr id="99" name="TextBox 98"/>
          <p:cNvSpPr txBox="1"/>
          <p:nvPr/>
        </p:nvSpPr>
        <p:spPr>
          <a:xfrm>
            <a:off x="7429870" y="4724400"/>
            <a:ext cx="756386" cy="369332"/>
          </a:xfrm>
          <a:prstGeom prst="rect">
            <a:avLst/>
          </a:prstGeom>
          <a:noFill/>
        </p:spPr>
        <p:txBody>
          <a:bodyPr wrap="square" rtlCol="0">
            <a:spAutoFit/>
          </a:bodyPr>
          <a:lstStyle/>
          <a:p>
            <a:r>
              <a:rPr lang="en-US" b="1" i="1" dirty="0" smtClean="0">
                <a:solidFill>
                  <a:schemeClr val="accent3"/>
                </a:solidFill>
              </a:rPr>
              <a:t>Verify</a:t>
            </a:r>
            <a:endParaRPr lang="en-US" b="1" i="1" dirty="0">
              <a:solidFill>
                <a:schemeClr val="accent3"/>
              </a:solidFill>
            </a:endParaRPr>
          </a:p>
        </p:txBody>
      </p:sp>
      <p:sp>
        <p:nvSpPr>
          <p:cNvPr id="100" name="Rectangle 99"/>
          <p:cNvSpPr/>
          <p:nvPr/>
        </p:nvSpPr>
        <p:spPr>
          <a:xfrm>
            <a:off x="8210550" y="4871221"/>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315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8" grpId="0"/>
      <p:bldP spid="73" grpId="0" animBg="1"/>
      <p:bldP spid="74" grpId="0" animBg="1"/>
      <p:bldP spid="75" grpId="0" animBg="1"/>
      <p:bldP spid="76" grpId="0"/>
      <p:bldP spid="79" grpId="0" animBg="1"/>
      <p:bldP spid="80" grpId="0" animBg="1"/>
      <p:bldP spid="81" grpId="0"/>
      <p:bldP spid="82" grpId="0"/>
      <p:bldP spid="85" grpId="0"/>
      <p:bldP spid="97" grpId="0" animBg="1"/>
      <p:bldP spid="98" grpId="0"/>
      <p:bldP spid="99" grpId="0"/>
      <p:bldP spid="10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smtClean="0"/>
                  <a:t>Attach </a:t>
                </a:r>
                <a:r>
                  <a:rPr lang="en-US" dirty="0"/>
                  <a:t>checksum to all </a:t>
                </a:r>
                <a:r>
                  <a:rPr lang="en-US" dirty="0" smtClean="0"/>
                  <a:t>buffers</a:t>
                </a:r>
              </a:p>
              <a:p>
                <a:pPr lvl="1"/>
                <a:r>
                  <a:rPr lang="en-US" dirty="0" smtClean="0"/>
                  <a:t>User buffer, data page and disk block</a:t>
                </a:r>
              </a:p>
              <a:p>
                <a:pPr lvl="1"/>
                <a:endParaRPr lang="en-US" dirty="0" smtClean="0"/>
              </a:p>
              <a:p>
                <a:r>
                  <a:rPr lang="en-US" dirty="0" smtClean="0"/>
                  <a:t>Checksum handling</a:t>
                </a:r>
              </a:p>
              <a:p>
                <a:pPr lvl="1"/>
                <a:r>
                  <a:rPr lang="en-US" dirty="0" smtClean="0"/>
                  <a:t>Checksum chaining &amp; checksum switching</a:t>
                </a:r>
              </a:p>
              <a:p>
                <a:pPr lvl="1"/>
                <a:endParaRPr lang="en-US" dirty="0" smtClean="0"/>
              </a:p>
              <a:p>
                <a:r>
                  <a:rPr lang="en-US" dirty="0" smtClean="0"/>
                  <a:t>Interfaces</a:t>
                </a:r>
              </a:p>
              <a:p>
                <a:pPr lvl="1"/>
                <a:r>
                  <a:rPr lang="en-US" dirty="0" smtClean="0"/>
                  <a:t>Checksum-aware system calls (for better protection)</a:t>
                </a:r>
              </a:p>
              <a:p>
                <a:pPr lvl="1"/>
                <a:r>
                  <a:rPr lang="en-US" dirty="0" smtClean="0"/>
                  <a:t>Checksum-oblivious APIs (for compatibility)</a:t>
                </a:r>
              </a:p>
              <a:p>
                <a:pPr lvl="1"/>
                <a:endParaRPr lang="en-US" dirty="0" smtClean="0"/>
              </a:p>
              <a:p>
                <a:pPr marL="342900" lvl="1" indent="-342900">
                  <a:buFont typeface="Arial" pitchFamily="34" charset="0"/>
                  <a:buChar char="•"/>
                </a:pPr>
                <a:r>
                  <a:rPr lang="en-US" dirty="0" smtClean="0"/>
                  <a:t>LOC </a:t>
                </a:r>
                <a:r>
                  <a:rPr lang="en-US" altLang="zh-CN" dirty="0" smtClean="0"/>
                  <a:t>:</a:t>
                </a:r>
                <a:r>
                  <a:rPr lang="en-US" dirty="0" smtClean="0"/>
                  <a:t> </a:t>
                </a:r>
                <a14:m>
                  <m:oMath xmlns:m="http://schemas.openxmlformats.org/officeDocument/2006/math">
                    <m:r>
                      <a:rPr lang="en-US" i="1" smtClean="0">
                        <a:latin typeface="Cambria Math"/>
                        <a:ea typeface="Cambria Math"/>
                      </a:rPr>
                      <m:t>~</m:t>
                    </m:r>
                  </m:oMath>
                </a14:m>
                <a:r>
                  <a:rPr lang="en-US" dirty="0" smtClean="0"/>
                  <a:t>6500</a:t>
                </a:r>
              </a:p>
              <a:p>
                <a:pPr lvl="1"/>
                <a:endParaRPr lang="en-US" dirty="0"/>
              </a:p>
              <a:p>
                <a:pPr lvl="1"/>
                <a:endParaRPr lang="en-US" dirty="0"/>
              </a:p>
              <a:p>
                <a:pPr marL="342900" lvl="2" indent="-342900"/>
                <a:endParaRPr lang="en-US" sz="3000" dirty="0"/>
              </a:p>
              <a:p>
                <a:pPr lvl="1"/>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185" t="-2695"/>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226585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65000"/>
                  </a:schemeClr>
                </a:solidFill>
              </a:rPr>
              <a:t>Introduction</a:t>
            </a:r>
          </a:p>
          <a:p>
            <a:r>
              <a:rPr lang="en-US" dirty="0" smtClean="0">
                <a:solidFill>
                  <a:schemeClr val="bg1">
                    <a:lumMod val="65000"/>
                  </a:schemeClr>
                </a:solidFill>
              </a:rPr>
              <a:t>Data Integrity Analysis of ZFS</a:t>
            </a:r>
          </a:p>
          <a:p>
            <a:pPr lvl="1"/>
            <a:r>
              <a:rPr lang="en-US" dirty="0">
                <a:solidFill>
                  <a:schemeClr val="bg1">
                    <a:lumMod val="65000"/>
                  </a:schemeClr>
                </a:solidFill>
              </a:rPr>
              <a:t>Random Test</a:t>
            </a:r>
          </a:p>
          <a:p>
            <a:pPr lvl="1"/>
            <a:r>
              <a:rPr lang="en-US" dirty="0">
                <a:solidFill>
                  <a:schemeClr val="bg1">
                    <a:lumMod val="65000"/>
                  </a:schemeClr>
                </a:solidFill>
              </a:rPr>
              <a:t>Controlled Test</a:t>
            </a:r>
          </a:p>
          <a:p>
            <a:pPr marL="342900" lvl="1" indent="-342900">
              <a:buFont typeface="Arial" pitchFamily="34" charset="0"/>
              <a:buChar char="•"/>
            </a:pPr>
            <a:r>
              <a:rPr lang="en-US" sz="3200" dirty="0" err="1" smtClean="0"/>
              <a:t>Zettabyte</a:t>
            </a:r>
            <a:r>
              <a:rPr lang="en-US" sz="3200" dirty="0" smtClean="0"/>
              <a:t>-Reliable </a:t>
            </a:r>
            <a:r>
              <a:rPr lang="en-US" sz="3200" dirty="0"/>
              <a:t>ZFS (Z</a:t>
            </a:r>
            <a:r>
              <a:rPr lang="en-US" sz="3200" baseline="30000" dirty="0"/>
              <a:t>2</a:t>
            </a:r>
            <a:r>
              <a:rPr lang="en-US" sz="3200" dirty="0"/>
              <a:t>FS)</a:t>
            </a:r>
          </a:p>
          <a:p>
            <a:pPr lvl="1"/>
            <a:r>
              <a:rPr lang="en-US" dirty="0"/>
              <a:t>Flexible End-to-end Data Integrity</a:t>
            </a:r>
          </a:p>
          <a:p>
            <a:pPr lvl="1"/>
            <a:r>
              <a:rPr lang="en-US" dirty="0"/>
              <a:t>Design and Implementation of Z</a:t>
            </a:r>
            <a:r>
              <a:rPr lang="en-US" baseline="30000" dirty="0"/>
              <a:t>2</a:t>
            </a:r>
            <a:r>
              <a:rPr lang="en-US" dirty="0"/>
              <a:t>FS</a:t>
            </a:r>
          </a:p>
          <a:p>
            <a:pPr lvl="1"/>
            <a:r>
              <a:rPr lang="en-US" b="1" dirty="0">
                <a:solidFill>
                  <a:srgbClr val="FF0000"/>
                </a:solidFill>
              </a:rPr>
              <a:t>Evaluation</a:t>
            </a:r>
          </a:p>
          <a:p>
            <a:r>
              <a:rPr lang="en-US" dirty="0" smtClean="0"/>
              <a:t>Conclusion</a:t>
            </a:r>
          </a:p>
          <a:p>
            <a:pPr lvl="1">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fld id="{126E7208-9EAF-4C83-A862-8B34579F4B81}"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24</a:t>
            </a:fld>
            <a:endParaRPr lang="en-US" dirty="0"/>
          </a:p>
        </p:txBody>
      </p:sp>
    </p:spTree>
    <p:extLst>
      <p:ext uri="{BB962C8B-B14F-4D97-AF65-F5344CB8AC3E}">
        <p14:creationId xmlns:p14="http://schemas.microsoft.com/office/powerpoint/2010/main" val="1635952434"/>
      </p:ext>
    </p:extLst>
  </p:cSld>
  <p:clrMapOvr>
    <a:masterClrMapping/>
  </p:clrMapOvr>
  <p:transition advTm="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dirty="0" smtClean="0"/>
              <a:t>Q1: How does Z</a:t>
            </a:r>
            <a:r>
              <a:rPr lang="en-US" baseline="30000" dirty="0" smtClean="0"/>
              <a:t>2</a:t>
            </a:r>
            <a:r>
              <a:rPr lang="en-US" dirty="0" smtClean="0"/>
              <a:t>FS handle memory corruption?</a:t>
            </a:r>
          </a:p>
          <a:p>
            <a:pPr lvl="1"/>
            <a:r>
              <a:rPr lang="en-US" dirty="0" smtClean="0"/>
              <a:t>Fault injection experiment</a:t>
            </a:r>
            <a:endParaRPr lang="en-US" dirty="0"/>
          </a:p>
          <a:p>
            <a:endParaRPr lang="en-US" dirty="0"/>
          </a:p>
          <a:p>
            <a:r>
              <a:rPr lang="en-US" dirty="0" smtClean="0"/>
              <a:t>Q2: What’s the overall performance of Z</a:t>
            </a:r>
            <a:r>
              <a:rPr lang="en-US" baseline="30000" dirty="0" smtClean="0"/>
              <a:t>2</a:t>
            </a:r>
            <a:r>
              <a:rPr lang="en-US" dirty="0" smtClean="0"/>
              <a:t>FS?</a:t>
            </a:r>
            <a:endParaRPr lang="en-US" dirty="0"/>
          </a:p>
          <a:p>
            <a:pPr lvl="1"/>
            <a:r>
              <a:rPr lang="en-US" dirty="0" smtClean="0"/>
              <a:t>Micro and macro benchmarks</a:t>
            </a:r>
            <a:endParaRPr lang="en-US" sz="3200" dirty="0" smtClean="0"/>
          </a:p>
        </p:txBody>
      </p:sp>
      <p:sp>
        <p:nvSpPr>
          <p:cNvPr id="4" name="Date Placeholder 3"/>
          <p:cNvSpPr>
            <a:spLocks noGrp="1"/>
          </p:cNvSpPr>
          <p:nvPr>
            <p:ph type="dt" sz="half" idx="10"/>
          </p:nvPr>
        </p:nvSpPr>
        <p:spPr/>
        <p:txBody>
          <a:bodyPr/>
          <a:lstStyle/>
          <a:p>
            <a:fld id="{15B77E8F-7E3C-4546-AD11-707FCBF91D3B}"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24130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3831380" y="215582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TextBox 39"/>
          <p:cNvSpPr txBox="1"/>
          <p:nvPr/>
        </p:nvSpPr>
        <p:spPr>
          <a:xfrm>
            <a:off x="3125461" y="5040868"/>
            <a:ext cx="756386" cy="369332"/>
          </a:xfrm>
          <a:prstGeom prst="rect">
            <a:avLst/>
          </a:prstGeom>
          <a:noFill/>
        </p:spPr>
        <p:txBody>
          <a:bodyPr wrap="square" rtlCol="0">
            <a:spAutoFit/>
          </a:bodyPr>
          <a:lstStyle/>
          <a:p>
            <a:r>
              <a:rPr lang="en-US" b="1" i="1" dirty="0" smtClean="0">
                <a:solidFill>
                  <a:schemeClr val="accent1"/>
                </a:solidFill>
              </a:rPr>
              <a:t>Verify</a:t>
            </a:r>
            <a:endParaRPr lang="en-US" b="1" i="1" dirty="0">
              <a:solidFill>
                <a:schemeClr val="accent1"/>
              </a:solidFill>
            </a:endParaRPr>
          </a:p>
        </p:txBody>
      </p:sp>
      <p:sp>
        <p:nvSpPr>
          <p:cNvPr id="41" name="TextBox 40"/>
          <p:cNvSpPr txBox="1"/>
          <p:nvPr/>
        </p:nvSpPr>
        <p:spPr>
          <a:xfrm>
            <a:off x="2880616" y="4732409"/>
            <a:ext cx="1077431" cy="369332"/>
          </a:xfrm>
          <a:prstGeom prst="rect">
            <a:avLst/>
          </a:prstGeom>
          <a:noFill/>
        </p:spPr>
        <p:txBody>
          <a:bodyPr wrap="square" rtlCol="0">
            <a:spAutoFit/>
          </a:bodyPr>
          <a:lstStyle/>
          <a:p>
            <a:r>
              <a:rPr lang="en-US" b="1" i="1" dirty="0" smtClean="0">
                <a:solidFill>
                  <a:schemeClr val="accent3"/>
                </a:solidFill>
              </a:rPr>
              <a:t>Generate</a:t>
            </a:r>
            <a:endParaRPr lang="en-US" b="1" i="1" dirty="0">
              <a:solidFill>
                <a:schemeClr val="accent3"/>
              </a:solidFill>
            </a:endParaRPr>
          </a:p>
        </p:txBody>
      </p:sp>
      <p:sp>
        <p:nvSpPr>
          <p:cNvPr id="43" name="TextBox 42"/>
          <p:cNvSpPr txBox="1"/>
          <p:nvPr/>
        </p:nvSpPr>
        <p:spPr>
          <a:xfrm>
            <a:off x="1447800" y="4732409"/>
            <a:ext cx="1077431" cy="369332"/>
          </a:xfrm>
          <a:prstGeom prst="rect">
            <a:avLst/>
          </a:prstGeom>
          <a:noFill/>
        </p:spPr>
        <p:txBody>
          <a:bodyPr wrap="square" rtlCol="0">
            <a:spAutoFit/>
          </a:bodyPr>
          <a:lstStyle/>
          <a:p>
            <a:r>
              <a:rPr lang="en-US" b="1" i="1" dirty="0" smtClean="0">
                <a:solidFill>
                  <a:schemeClr val="accent1"/>
                </a:solidFill>
              </a:rPr>
              <a:t>Generate</a:t>
            </a:r>
            <a:endParaRPr lang="en-US" b="1" i="1" dirty="0">
              <a:solidFill>
                <a:schemeClr val="accent1"/>
              </a:solidFill>
            </a:endParaRPr>
          </a:p>
        </p:txBody>
      </p:sp>
      <p:sp>
        <p:nvSpPr>
          <p:cNvPr id="46" name="Rectangle 45"/>
          <p:cNvSpPr/>
          <p:nvPr/>
        </p:nvSpPr>
        <p:spPr>
          <a:xfrm>
            <a:off x="2567270" y="4879656"/>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Rectangle 46"/>
          <p:cNvSpPr/>
          <p:nvPr/>
        </p:nvSpPr>
        <p:spPr>
          <a:xfrm>
            <a:off x="3989070" y="487965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Rectangle 47"/>
          <p:cNvSpPr/>
          <p:nvPr/>
        </p:nvSpPr>
        <p:spPr>
          <a:xfrm>
            <a:off x="3989070" y="5177909"/>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 name="Straight Connector 5"/>
          <p:cNvCxnSpPr/>
          <p:nvPr/>
        </p:nvCxnSpPr>
        <p:spPr>
          <a:xfrm>
            <a:off x="631600" y="2839748"/>
            <a:ext cx="7884870" cy="0"/>
          </a:xfrm>
          <a:prstGeom prst="line">
            <a:avLst/>
          </a:prstGeom>
          <a:ln w="19050">
            <a:solidFill>
              <a:schemeClr val="bg1">
                <a:lumMod val="65000"/>
              </a:schemeClr>
            </a:solidFill>
            <a:prstDash val="dash"/>
          </a:ln>
        </p:spPr>
        <p:style>
          <a:lnRef idx="2">
            <a:schemeClr val="accent6"/>
          </a:lnRef>
          <a:fillRef idx="0">
            <a:schemeClr val="accent6"/>
          </a:fillRef>
          <a:effectRef idx="1">
            <a:schemeClr val="accent6"/>
          </a:effectRef>
          <a:fontRef idx="minor">
            <a:schemeClr val="tx1"/>
          </a:fontRef>
        </p:style>
      </p:cxnSp>
      <p:sp>
        <p:nvSpPr>
          <p:cNvPr id="27" name="Down Arrow 26"/>
          <p:cNvSpPr/>
          <p:nvPr/>
        </p:nvSpPr>
        <p:spPr>
          <a:xfrm>
            <a:off x="3361765" y="2689860"/>
            <a:ext cx="228600" cy="304800"/>
          </a:xfrm>
          <a:prstGeom prst="downArrow">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Rectangle 25"/>
          <p:cNvSpPr/>
          <p:nvPr/>
        </p:nvSpPr>
        <p:spPr>
          <a:xfrm>
            <a:off x="3285573" y="2023640"/>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 name="Title 1"/>
          <p:cNvSpPr>
            <a:spLocks noGrp="1"/>
          </p:cNvSpPr>
          <p:nvPr>
            <p:ph type="title"/>
          </p:nvPr>
        </p:nvSpPr>
        <p:spPr/>
        <p:txBody>
          <a:bodyPr/>
          <a:lstStyle/>
          <a:p>
            <a:r>
              <a:rPr lang="en-US" dirty="0"/>
              <a:t>Fault Injection: </a:t>
            </a:r>
            <a:r>
              <a:rPr lang="en-US" dirty="0" smtClean="0"/>
              <a:t>Z</a:t>
            </a:r>
            <a:r>
              <a:rPr lang="en-US" baseline="30000" dirty="0" smtClean="0"/>
              <a:t>2</a:t>
            </a:r>
            <a:r>
              <a:rPr lang="en-US" dirty="0" smtClean="0"/>
              <a:t>FS</a:t>
            </a:r>
            <a:endParaRPr lang="en-US" dirty="0"/>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8" name="TextBox 10"/>
          <p:cNvSpPr txBox="1"/>
          <p:nvPr/>
        </p:nvSpPr>
        <p:spPr>
          <a:xfrm>
            <a:off x="604540" y="3269022"/>
            <a:ext cx="627095"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DISK</a:t>
            </a:r>
            <a:endParaRPr lang="en-US" b="1" dirty="0">
              <a:solidFill>
                <a:schemeClr val="bg1">
                  <a:lumMod val="65000"/>
                </a:schemeClr>
              </a:solidFill>
            </a:endParaRPr>
          </a:p>
        </p:txBody>
      </p:sp>
      <p:sp>
        <p:nvSpPr>
          <p:cNvPr id="11" name="TextBox 96"/>
          <p:cNvSpPr txBox="1"/>
          <p:nvPr/>
        </p:nvSpPr>
        <p:spPr>
          <a:xfrm>
            <a:off x="567672" y="2029474"/>
            <a:ext cx="70083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bg1">
                    <a:lumMod val="65000"/>
                  </a:schemeClr>
                </a:solidFill>
              </a:rPr>
              <a:t>MEM</a:t>
            </a:r>
            <a:endParaRPr lang="en-US" b="1" dirty="0">
              <a:solidFill>
                <a:schemeClr val="bg1">
                  <a:lumMod val="65000"/>
                </a:schemeClr>
              </a:solidFill>
            </a:endParaRPr>
          </a:p>
        </p:txBody>
      </p:sp>
      <p:cxnSp>
        <p:nvCxnSpPr>
          <p:cNvPr id="12" name="Straight Connector 11"/>
          <p:cNvCxnSpPr/>
          <p:nvPr/>
        </p:nvCxnSpPr>
        <p:spPr>
          <a:xfrm>
            <a:off x="593607" y="4079297"/>
            <a:ext cx="7943230" cy="0"/>
          </a:xfrm>
          <a:prstGeom prst="line">
            <a:avLst/>
          </a:prstGeom>
          <a:ln>
            <a:solidFill>
              <a:schemeClr val="tx1"/>
            </a:solidFill>
            <a:prstDash val="solid"/>
            <a:headEnd type="none" w="med" len="med"/>
            <a:tailEnd type="arrow" w="med" len="med"/>
          </a:ln>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rot="5400000">
            <a:off x="-62755" y="2693890"/>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1828800"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19" name="Rectangle 18"/>
          <p:cNvSpPr/>
          <p:nvPr/>
        </p:nvSpPr>
        <p:spPr>
          <a:xfrm>
            <a:off x="3283884" y="2018877"/>
            <a:ext cx="381000" cy="381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22" name="TextBox 21"/>
          <p:cNvSpPr txBox="1"/>
          <p:nvPr/>
        </p:nvSpPr>
        <p:spPr>
          <a:xfrm>
            <a:off x="1828800" y="4191000"/>
            <a:ext cx="381000" cy="381000"/>
          </a:xfrm>
          <a:prstGeom prst="rect">
            <a:avLst/>
          </a:prstGeom>
          <a:noFill/>
        </p:spPr>
        <p:txBody>
          <a:bodyPr wrap="square" rtlCol="0">
            <a:spAutoFit/>
          </a:bodyPr>
          <a:lstStyle/>
          <a:p>
            <a:pPr algn="ctr"/>
            <a:r>
              <a:rPr lang="en-US" b="1" dirty="0" smtClean="0"/>
              <a:t>t</a:t>
            </a:r>
            <a:r>
              <a:rPr lang="en-US" b="1" baseline="-25000" dirty="0" smtClean="0"/>
              <a:t>0</a:t>
            </a:r>
            <a:endParaRPr lang="en-US" b="1" baseline="-25000" dirty="0"/>
          </a:p>
        </p:txBody>
      </p:sp>
      <p:sp>
        <p:nvSpPr>
          <p:cNvPr id="24" name="TextBox 23"/>
          <p:cNvSpPr txBox="1"/>
          <p:nvPr/>
        </p:nvSpPr>
        <p:spPr>
          <a:xfrm>
            <a:off x="3285573" y="4191000"/>
            <a:ext cx="381000" cy="381000"/>
          </a:xfrm>
          <a:prstGeom prst="rect">
            <a:avLst/>
          </a:prstGeom>
          <a:noFill/>
        </p:spPr>
        <p:txBody>
          <a:bodyPr wrap="square" rtlCol="0">
            <a:spAutoFit/>
          </a:bodyPr>
          <a:lstStyle/>
          <a:p>
            <a:pPr algn="ctr"/>
            <a:r>
              <a:rPr lang="en-US" b="1" dirty="0" smtClean="0"/>
              <a:t>t</a:t>
            </a:r>
            <a:r>
              <a:rPr lang="en-US" b="1" baseline="-25000" dirty="0" smtClean="0"/>
              <a:t>1</a:t>
            </a:r>
            <a:endParaRPr lang="en-US" b="1" baseline="-25000" dirty="0"/>
          </a:p>
        </p:txBody>
      </p:sp>
      <p:sp>
        <p:nvSpPr>
          <p:cNvPr id="42" name="TextBox 41"/>
          <p:cNvSpPr txBox="1"/>
          <p:nvPr/>
        </p:nvSpPr>
        <p:spPr>
          <a:xfrm>
            <a:off x="1559860" y="1228165"/>
            <a:ext cx="1154480" cy="338554"/>
          </a:xfrm>
          <a:prstGeom prst="rect">
            <a:avLst/>
          </a:prstGeom>
          <a:noFill/>
        </p:spPr>
        <p:txBody>
          <a:bodyPr wrap="square" rtlCol="0">
            <a:spAutoFit/>
          </a:bodyPr>
          <a:lstStyle/>
          <a:p>
            <a:r>
              <a:rPr lang="en-US" sz="1600" b="1" dirty="0" smtClean="0">
                <a:latin typeface="Courier New" pitchFamily="49" charset="0"/>
                <a:cs typeface="Courier New" pitchFamily="49" charset="0"/>
              </a:rPr>
              <a:t>write()</a:t>
            </a:r>
            <a:endParaRPr lang="en-US" sz="1600" b="1" dirty="0">
              <a:latin typeface="Courier New" pitchFamily="49" charset="0"/>
              <a:cs typeface="Courier New" pitchFamily="49" charset="0"/>
            </a:endParaRPr>
          </a:p>
        </p:txBody>
      </p:sp>
      <p:cxnSp>
        <p:nvCxnSpPr>
          <p:cNvPr id="44" name="Straight Connector 43"/>
          <p:cNvCxnSpPr/>
          <p:nvPr/>
        </p:nvCxnSpPr>
        <p:spPr>
          <a:xfrm rot="5400000">
            <a:off x="2828364" y="2707697"/>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flipH="1">
            <a:off x="2743199" y="1600200"/>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a:off x="4276165" y="2704905"/>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a:off x="7167284" y="2718712"/>
            <a:ext cx="2743200" cy="0"/>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H="1">
            <a:off x="7082119" y="1611215"/>
            <a:ext cx="1" cy="2431329"/>
          </a:xfrm>
          <a:prstGeom prst="line">
            <a:avLst/>
          </a:prstGeom>
          <a:ln>
            <a:solidFill>
              <a:schemeClr val="bg1">
                <a:lumMod val="65000"/>
              </a:schemeClr>
            </a:solidFill>
            <a:prstDash val="lgDash"/>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2410100" y="2166515"/>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Rectangle 52"/>
          <p:cNvSpPr/>
          <p:nvPr/>
        </p:nvSpPr>
        <p:spPr>
          <a:xfrm>
            <a:off x="3827645" y="2952760"/>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Rectangle 61"/>
          <p:cNvSpPr/>
          <p:nvPr/>
        </p:nvSpPr>
        <p:spPr>
          <a:xfrm>
            <a:off x="7326855" y="439265"/>
            <a:ext cx="1207770" cy="643354"/>
          </a:xfrm>
          <a:prstGeom prst="rect">
            <a:avLst/>
          </a:prstGeom>
          <a:ln w="9525">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3" name="Rectangle 62"/>
          <p:cNvSpPr/>
          <p:nvPr/>
        </p:nvSpPr>
        <p:spPr>
          <a:xfrm>
            <a:off x="7475445" y="561185"/>
            <a:ext cx="95250" cy="952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4" name="TextBox 63"/>
          <p:cNvSpPr txBox="1"/>
          <p:nvPr/>
        </p:nvSpPr>
        <p:spPr>
          <a:xfrm>
            <a:off x="7646895" y="439265"/>
            <a:ext cx="990600" cy="338554"/>
          </a:xfrm>
          <a:prstGeom prst="rect">
            <a:avLst/>
          </a:prstGeom>
          <a:noFill/>
        </p:spPr>
        <p:txBody>
          <a:bodyPr wrap="square" rtlCol="0">
            <a:spAutoFit/>
          </a:bodyPr>
          <a:lstStyle/>
          <a:p>
            <a:r>
              <a:rPr lang="en-US" sz="1600" dirty="0" smtClean="0"/>
              <a:t>Fletcher</a:t>
            </a:r>
            <a:endParaRPr lang="en-US" sz="1600" dirty="0"/>
          </a:p>
        </p:txBody>
      </p:sp>
      <p:sp>
        <p:nvSpPr>
          <p:cNvPr id="65" name="Rectangle 64"/>
          <p:cNvSpPr/>
          <p:nvPr/>
        </p:nvSpPr>
        <p:spPr>
          <a:xfrm>
            <a:off x="7475445" y="865985"/>
            <a:ext cx="95250" cy="9525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TextBox 65"/>
          <p:cNvSpPr txBox="1"/>
          <p:nvPr/>
        </p:nvSpPr>
        <p:spPr>
          <a:xfrm>
            <a:off x="7646895" y="744065"/>
            <a:ext cx="838200" cy="338554"/>
          </a:xfrm>
          <a:prstGeom prst="rect">
            <a:avLst/>
          </a:prstGeom>
          <a:noFill/>
        </p:spPr>
        <p:txBody>
          <a:bodyPr wrap="square" rtlCol="0">
            <a:spAutoFit/>
          </a:bodyPr>
          <a:lstStyle/>
          <a:p>
            <a:r>
              <a:rPr lang="en-US" sz="1600" dirty="0" err="1" smtClean="0"/>
              <a:t>xor</a:t>
            </a:r>
            <a:endParaRPr lang="en-US" sz="1600" dirty="0"/>
          </a:p>
        </p:txBody>
      </p:sp>
      <p:sp>
        <p:nvSpPr>
          <p:cNvPr id="68" name="Lightning Bolt 67"/>
          <p:cNvSpPr/>
          <p:nvPr/>
        </p:nvSpPr>
        <p:spPr>
          <a:xfrm>
            <a:off x="3273883" y="2001159"/>
            <a:ext cx="394017" cy="432962"/>
          </a:xfrm>
          <a:prstGeom prst="lightningBol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endParaRPr lang="en-US"/>
          </a:p>
        </p:txBody>
      </p:sp>
      <p:sp>
        <p:nvSpPr>
          <p:cNvPr id="75" name="TextBox 33"/>
          <p:cNvSpPr txBox="1"/>
          <p:nvPr/>
        </p:nvSpPr>
        <p:spPr>
          <a:xfrm>
            <a:off x="3182303" y="5448300"/>
            <a:ext cx="577176" cy="3810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rgbClr val="FF0000"/>
                </a:solidFill>
              </a:rPr>
              <a:t>FAIL</a:t>
            </a:r>
            <a:endParaRPr lang="en-US" b="1" dirty="0">
              <a:solidFill>
                <a:srgbClr val="FF0000"/>
              </a:solidFill>
            </a:endParaRPr>
          </a:p>
        </p:txBody>
      </p:sp>
      <p:sp>
        <p:nvSpPr>
          <p:cNvPr id="3" name="TextBox 2"/>
          <p:cNvSpPr txBox="1"/>
          <p:nvPr/>
        </p:nvSpPr>
        <p:spPr>
          <a:xfrm>
            <a:off x="4123764" y="5567690"/>
            <a:ext cx="4563036" cy="523220"/>
          </a:xfrm>
          <a:prstGeom prst="rect">
            <a:avLst/>
          </a:prstGeom>
          <a:noFill/>
        </p:spPr>
        <p:txBody>
          <a:bodyPr wrap="square" rtlCol="0">
            <a:spAutoFit/>
          </a:bodyPr>
          <a:lstStyle/>
          <a:p>
            <a:r>
              <a:rPr lang="en-US" sz="2800" dirty="0" smtClean="0"/>
              <a:t>Ask the application to rewrite</a:t>
            </a:r>
            <a:endParaRPr lang="en-US" sz="2800" dirty="0"/>
          </a:p>
        </p:txBody>
      </p:sp>
      <p:sp>
        <p:nvSpPr>
          <p:cNvPr id="54" name="Rectangle 53"/>
          <p:cNvSpPr/>
          <p:nvPr/>
        </p:nvSpPr>
        <p:spPr>
          <a:xfrm>
            <a:off x="3827645" y="2160490"/>
            <a:ext cx="95250" cy="952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4602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3.05556E-6 -2.22222E-6 L -3.05556E-6 0.08889 " pathEditMode="relative" rAng="0" ptsTypes="AA">
                                      <p:cBhvr>
                                        <p:cTn id="32" dur="500" fill="hold"/>
                                        <p:tgtEl>
                                          <p:spTgt spid="19"/>
                                        </p:tgtEl>
                                        <p:attrNameLst>
                                          <p:attrName>ppt_x</p:attrName>
                                          <p:attrName>ppt_y</p:attrName>
                                        </p:attrNameLst>
                                      </p:cBhvr>
                                      <p:rCtr x="0" y="4444"/>
                                    </p:animMotion>
                                  </p:childTnLst>
                                </p:cTn>
                              </p:par>
                              <p:par>
                                <p:cTn id="33" presetID="42" presetClass="path" presetSubtype="0" accel="50000" decel="50000" fill="hold" grpId="1" nodeType="withEffect">
                                  <p:stCondLst>
                                    <p:cond delay="0"/>
                                  </p:stCondLst>
                                  <p:childTnLst>
                                    <p:animMotion origin="layout" path="M 1.66667E-6 -1.11111E-6 L 1.66667E-6 0.08889 " pathEditMode="relative" rAng="0" ptsTypes="AA">
                                      <p:cBhvr>
                                        <p:cTn id="34" dur="500" fill="hold"/>
                                        <p:tgtEl>
                                          <p:spTgt spid="54"/>
                                        </p:tgtEl>
                                        <p:attrNameLst>
                                          <p:attrName>ppt_x</p:attrName>
                                          <p:attrName>ppt_y</p:attrName>
                                        </p:attrNameLst>
                                      </p:cBhvr>
                                      <p:rCtr x="0" y="4444"/>
                                    </p:animMotion>
                                  </p:childTnLst>
                                </p:cTn>
                              </p:par>
                              <p:par>
                                <p:cTn id="35" presetID="42" presetClass="path" presetSubtype="0" accel="50000" decel="50000" fill="hold" grpId="1" nodeType="withEffect">
                                  <p:stCondLst>
                                    <p:cond delay="0"/>
                                  </p:stCondLst>
                                  <p:childTnLst>
                                    <p:animMotion origin="layout" path="M 0.00052 3.7037E-7 L 0.00052 0.08773 " pathEditMode="relative" rAng="0" ptsTypes="AA">
                                      <p:cBhvr>
                                        <p:cTn id="36" dur="500" fill="hold"/>
                                        <p:tgtEl>
                                          <p:spTgt spid="68"/>
                                        </p:tgtEl>
                                        <p:attrNameLst>
                                          <p:attrName>ppt_x</p:attrName>
                                          <p:attrName>ppt_y</p:attrName>
                                        </p:attrNameLst>
                                      </p:cBhvr>
                                      <p:rCtr x="0" y="4375"/>
                                    </p:animMotion>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4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40" grpId="0"/>
      <p:bldP spid="41" grpId="0"/>
      <p:bldP spid="43" grpId="0"/>
      <p:bldP spid="46" grpId="0" animBg="1"/>
      <p:bldP spid="47" grpId="0" animBg="1"/>
      <p:bldP spid="48" grpId="0" animBg="1"/>
      <p:bldP spid="27" grpId="0" animBg="1"/>
      <p:bldP spid="26" grpId="0" animBg="1"/>
      <p:bldP spid="17" grpId="0" animBg="1"/>
      <p:bldP spid="19" grpId="0" animBg="1"/>
      <p:bldP spid="19" grpId="1" animBg="1"/>
      <p:bldP spid="22" grpId="0"/>
      <p:bldP spid="24" grpId="0"/>
      <p:bldP spid="42" grpId="0"/>
      <p:bldP spid="52" grpId="0" animBg="1"/>
      <p:bldP spid="53" grpId="0" animBg="1"/>
      <p:bldP spid="68" grpId="0" animBg="1"/>
      <p:bldP spid="68" grpId="1" animBg="1"/>
      <p:bldP spid="75" grpId="0"/>
      <p:bldP spid="3" grpId="0"/>
      <p:bldP spid="54" grpId="0" animBg="1"/>
      <p:bldP spid="54"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Performance</a:t>
            </a:r>
            <a:endParaRPr lang="en-US" dirty="0"/>
          </a:p>
        </p:txBody>
      </p:sp>
      <p:graphicFrame>
        <p:nvGraphicFramePr>
          <p:cNvPr id="5" name="Chart 4"/>
          <p:cNvGraphicFramePr/>
          <p:nvPr>
            <p:extLst>
              <p:ext uri="{D42A27DB-BD31-4B8C-83A1-F6EECF244321}">
                <p14:modId xmlns:p14="http://schemas.microsoft.com/office/powerpoint/2010/main" val="1314848407"/>
              </p:ext>
            </p:extLst>
          </p:nvPr>
        </p:nvGraphicFramePr>
        <p:xfrm>
          <a:off x="381000" y="1295400"/>
          <a:ext cx="8407698"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4"/>
          <p:cNvSpPr txBox="1"/>
          <p:nvPr/>
        </p:nvSpPr>
        <p:spPr>
          <a:xfrm>
            <a:off x="2057400" y="5031240"/>
            <a:ext cx="2112255"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i="1" dirty="0" smtClean="0"/>
              <a:t>read a 1 GB file</a:t>
            </a:r>
            <a:endParaRPr lang="en-US" sz="1600" i="1" dirty="0"/>
          </a:p>
        </p:txBody>
      </p:sp>
      <p:sp>
        <p:nvSpPr>
          <p:cNvPr id="8" name="TextBox 14"/>
          <p:cNvSpPr txBox="1"/>
          <p:nvPr/>
        </p:nvSpPr>
        <p:spPr>
          <a:xfrm>
            <a:off x="4840794" y="5031240"/>
            <a:ext cx="22098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i="1" dirty="0"/>
              <a:t>Warm Read-intensive</a:t>
            </a:r>
          </a:p>
        </p:txBody>
      </p:sp>
      <p:sp>
        <p:nvSpPr>
          <p:cNvPr id="3" name="Date Placeholder 2"/>
          <p:cNvSpPr>
            <a:spLocks noGrp="1"/>
          </p:cNvSpPr>
          <p:nvPr>
            <p:ph type="dt" sz="half" idx="10"/>
          </p:nvPr>
        </p:nvSpPr>
        <p:spPr/>
        <p:txBody>
          <a:bodyPr/>
          <a:lstStyle/>
          <a:p>
            <a:fld id="{8A9C15B6-E6D0-4FAA-9C46-984C2D78DEA4}" type="datetime1">
              <a:rPr lang="en-US" smtClean="0"/>
              <a:t>10/4/2013</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
        <p:nvSpPr>
          <p:cNvPr id="9" name="Rectangle 8"/>
          <p:cNvSpPr/>
          <p:nvPr/>
        </p:nvSpPr>
        <p:spPr>
          <a:xfrm>
            <a:off x="753291" y="5464399"/>
            <a:ext cx="8229600" cy="830997"/>
          </a:xfrm>
          <a:prstGeom prst="rect">
            <a:avLst/>
          </a:prstGeom>
        </p:spPr>
        <p:txBody>
          <a:bodyPr wrap="square">
            <a:spAutoFit/>
          </a:bodyPr>
          <a:lstStyle/>
          <a:p>
            <a:pPr marL="285750" indent="-285750">
              <a:buFont typeface="Arial" pitchFamily="34" charset="0"/>
              <a:buChar char="•"/>
            </a:pPr>
            <a:r>
              <a:rPr lang="en-US" sz="2400" dirty="0"/>
              <a:t>Better protection </a:t>
            </a:r>
            <a:r>
              <a:rPr lang="en-US" sz="2400" dirty="0" smtClean="0"/>
              <a:t>usually means higher overhead</a:t>
            </a:r>
            <a:endParaRPr lang="en-US" sz="2400" dirty="0"/>
          </a:p>
          <a:p>
            <a:pPr marL="285750" indent="-285750">
              <a:buFont typeface="Arial" pitchFamily="34" charset="0"/>
              <a:buChar char="•"/>
            </a:pPr>
            <a:r>
              <a:rPr lang="en-US" sz="2400" dirty="0"/>
              <a:t>Z</a:t>
            </a:r>
            <a:r>
              <a:rPr lang="en-US" sz="2400" baseline="30000" dirty="0"/>
              <a:t>2</a:t>
            </a:r>
            <a:r>
              <a:rPr lang="en-US" sz="2400" dirty="0"/>
              <a:t>FS helps to reduce the </a:t>
            </a:r>
            <a:r>
              <a:rPr lang="en-US" sz="2400" dirty="0" smtClean="0"/>
              <a:t>overhead, especially for warm reads</a:t>
            </a:r>
            <a:endParaRPr lang="en-US" dirty="0"/>
          </a:p>
        </p:txBody>
      </p:sp>
      <p:sp>
        <p:nvSpPr>
          <p:cNvPr id="4" name="Oval 3"/>
          <p:cNvSpPr/>
          <p:nvPr/>
        </p:nvSpPr>
        <p:spPr>
          <a:xfrm>
            <a:off x="3388055" y="2420204"/>
            <a:ext cx="1384499" cy="54363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Oval 9"/>
          <p:cNvSpPr/>
          <p:nvPr/>
        </p:nvSpPr>
        <p:spPr>
          <a:xfrm>
            <a:off x="5334000" y="2447500"/>
            <a:ext cx="1324970" cy="51634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TextBox 14"/>
          <p:cNvSpPr txBox="1"/>
          <p:nvPr/>
        </p:nvSpPr>
        <p:spPr>
          <a:xfrm>
            <a:off x="6680576" y="4906368"/>
            <a:ext cx="2209800"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i="1" dirty="0" err="1"/>
              <a:t>Dominately</a:t>
            </a:r>
            <a:r>
              <a:rPr lang="en-US" sz="1600" i="1" dirty="0"/>
              <a:t> by </a:t>
            </a:r>
          </a:p>
          <a:p>
            <a:pPr algn="ctr"/>
            <a:r>
              <a:rPr lang="en-US" sz="1600" i="1" dirty="0"/>
              <a:t>Random </a:t>
            </a:r>
            <a:r>
              <a:rPr lang="en-US" sz="1600" i="1" dirty="0" smtClean="0"/>
              <a:t>I/</a:t>
            </a:r>
            <a:r>
              <a:rPr lang="en-US" sz="1600" i="1" dirty="0" err="1" smtClean="0"/>
              <a:t>Os</a:t>
            </a:r>
            <a:endParaRPr lang="en-US" sz="1600" i="1" dirty="0"/>
          </a:p>
          <a:p>
            <a:pPr algn="ctr"/>
            <a:endParaRPr lang="en-US" sz="1600" i="1" dirty="0"/>
          </a:p>
        </p:txBody>
      </p:sp>
    </p:spTree>
    <p:extLst>
      <p:ext uri="{BB962C8B-B14F-4D97-AF65-F5344CB8AC3E}">
        <p14:creationId xmlns:p14="http://schemas.microsoft.com/office/powerpoint/2010/main" val="56305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10"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lumMod val="65000"/>
                  </a:schemeClr>
                </a:solidFill>
              </a:rPr>
              <a:t>Introduction</a:t>
            </a:r>
          </a:p>
          <a:p>
            <a:r>
              <a:rPr lang="en-US" dirty="0" smtClean="0">
                <a:solidFill>
                  <a:schemeClr val="bg1">
                    <a:lumMod val="65000"/>
                  </a:schemeClr>
                </a:solidFill>
              </a:rPr>
              <a:t>Data Integrity Analysis of ZFS</a:t>
            </a:r>
          </a:p>
          <a:p>
            <a:pPr lvl="1"/>
            <a:r>
              <a:rPr lang="en-US" dirty="0">
                <a:solidFill>
                  <a:schemeClr val="bg1">
                    <a:lumMod val="65000"/>
                  </a:schemeClr>
                </a:solidFill>
              </a:rPr>
              <a:t>Random Test</a:t>
            </a:r>
          </a:p>
          <a:p>
            <a:pPr lvl="1"/>
            <a:r>
              <a:rPr lang="en-US" dirty="0">
                <a:solidFill>
                  <a:schemeClr val="bg1">
                    <a:lumMod val="65000"/>
                  </a:schemeClr>
                </a:solidFill>
              </a:rPr>
              <a:t>Controlled Test</a:t>
            </a:r>
          </a:p>
          <a:p>
            <a:r>
              <a:rPr lang="en-US" dirty="0" smtClean="0">
                <a:solidFill>
                  <a:schemeClr val="bg1">
                    <a:lumMod val="65000"/>
                  </a:schemeClr>
                </a:solidFill>
              </a:rPr>
              <a:t>Flexible End-to-end Data Integrity</a:t>
            </a:r>
          </a:p>
          <a:p>
            <a:pPr lvl="1"/>
            <a:r>
              <a:rPr lang="en-US" dirty="0" smtClean="0">
                <a:solidFill>
                  <a:schemeClr val="bg1">
                    <a:lumMod val="65000"/>
                  </a:schemeClr>
                </a:solidFill>
              </a:rPr>
              <a:t>Overview</a:t>
            </a:r>
          </a:p>
          <a:p>
            <a:pPr lvl="1"/>
            <a:r>
              <a:rPr lang="en-US" dirty="0" smtClean="0">
                <a:solidFill>
                  <a:schemeClr val="bg1">
                    <a:lumMod val="65000"/>
                  </a:schemeClr>
                </a:solidFill>
              </a:rPr>
              <a:t>Design and Implementation</a:t>
            </a:r>
          </a:p>
          <a:p>
            <a:pPr lvl="1"/>
            <a:r>
              <a:rPr lang="en-US" dirty="0" smtClean="0">
                <a:solidFill>
                  <a:schemeClr val="bg1">
                    <a:lumMod val="65000"/>
                  </a:schemeClr>
                </a:solidFill>
              </a:rPr>
              <a:t>Evaluation</a:t>
            </a:r>
          </a:p>
          <a:p>
            <a:r>
              <a:rPr lang="en-US" b="1" dirty="0" smtClean="0">
                <a:solidFill>
                  <a:srgbClr val="FF0000"/>
                </a:solidFill>
              </a:rPr>
              <a:t>Conclusion</a:t>
            </a:r>
          </a:p>
          <a:p>
            <a:pPr lvl="1">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fld id="{126E7208-9EAF-4C83-A862-8B34579F4B81}"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28</a:t>
            </a:fld>
            <a:endParaRPr lang="en-US" dirty="0"/>
          </a:p>
        </p:txBody>
      </p:sp>
    </p:spTree>
    <p:extLst>
      <p:ext uri="{BB962C8B-B14F-4D97-AF65-F5344CB8AC3E}">
        <p14:creationId xmlns:p14="http://schemas.microsoft.com/office/powerpoint/2010/main" val="3358449430"/>
      </p:ext>
    </p:extLst>
  </p:cSld>
  <p:clrMapOvr>
    <a:masterClrMapping/>
  </p:clrMapOvr>
  <p:transition advTm="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pPr marL="342900" lvl="1" indent="-342900">
              <a:buFont typeface="Arial" pitchFamily="34" charset="0"/>
              <a:buChar char="•"/>
            </a:pPr>
            <a:r>
              <a:rPr lang="en-US" sz="3400" dirty="0"/>
              <a:t>Memory corruptions do cause </a:t>
            </a:r>
            <a:r>
              <a:rPr lang="en-US" sz="3400" dirty="0" smtClean="0"/>
              <a:t>problems</a:t>
            </a:r>
          </a:p>
          <a:p>
            <a:pPr marL="342900" lvl="1" indent="-342900">
              <a:buFont typeface="Arial" pitchFamily="34" charset="0"/>
              <a:buChar char="•"/>
            </a:pPr>
            <a:endParaRPr lang="en-US" sz="3400" dirty="0"/>
          </a:p>
          <a:p>
            <a:pPr marL="342900" lvl="1" indent="-342900">
              <a:buFont typeface="Arial" pitchFamily="34" charset="0"/>
              <a:buChar char="•"/>
            </a:pPr>
            <a:r>
              <a:rPr lang="en-US" sz="3400" dirty="0" smtClean="0"/>
              <a:t>End-to-end data integrity helps but is not perfect</a:t>
            </a:r>
          </a:p>
          <a:p>
            <a:pPr lvl="1"/>
            <a:r>
              <a:rPr lang="en-US" dirty="0" smtClean="0"/>
              <a:t>Slow performance</a:t>
            </a:r>
          </a:p>
          <a:p>
            <a:pPr lvl="1"/>
            <a:r>
              <a:rPr lang="en-US" dirty="0" smtClean="0"/>
              <a:t>Untimely detection and recovery</a:t>
            </a:r>
          </a:p>
          <a:p>
            <a:pPr lvl="1"/>
            <a:endParaRPr lang="en-US" dirty="0" smtClean="0"/>
          </a:p>
          <a:p>
            <a:r>
              <a:rPr lang="en-US" sz="3400" dirty="0" smtClean="0"/>
              <a:t>Solution: </a:t>
            </a:r>
            <a:r>
              <a:rPr lang="en-US" sz="3400" dirty="0" smtClean="0">
                <a:solidFill>
                  <a:srgbClr val="FF0000"/>
                </a:solidFill>
              </a:rPr>
              <a:t>Flexible</a:t>
            </a:r>
            <a:r>
              <a:rPr lang="en-US" sz="3400" dirty="0" smtClean="0"/>
              <a:t> end-to-end data integrity</a:t>
            </a:r>
          </a:p>
          <a:p>
            <a:pPr lvl="1"/>
            <a:r>
              <a:rPr lang="en-US" dirty="0" smtClean="0"/>
              <a:t>Change checksums across component or overtime</a:t>
            </a:r>
            <a:endParaRPr lang="en-US" dirty="0"/>
          </a:p>
          <a:p>
            <a:pPr lvl="1"/>
            <a:endParaRPr lang="en-US" dirty="0" smtClean="0"/>
          </a:p>
          <a:p>
            <a:r>
              <a:rPr lang="en-US" sz="3400" dirty="0" smtClean="0"/>
              <a:t>Implementation of Z</a:t>
            </a:r>
            <a:r>
              <a:rPr lang="en-US" sz="3400" baseline="30000" dirty="0" smtClean="0"/>
              <a:t>2</a:t>
            </a:r>
            <a:r>
              <a:rPr lang="en-US" sz="3400" dirty="0" smtClean="0"/>
              <a:t>FS</a:t>
            </a:r>
          </a:p>
          <a:p>
            <a:pPr lvl="1"/>
            <a:r>
              <a:rPr lang="en-US" sz="2900" dirty="0" smtClean="0"/>
              <a:t>Reduce overhead while still achieve </a:t>
            </a:r>
            <a:r>
              <a:rPr lang="en-US" sz="2900" dirty="0" err="1" smtClean="0"/>
              <a:t>Zettabyte</a:t>
            </a:r>
            <a:r>
              <a:rPr lang="en-US" sz="2900" dirty="0" smtClean="0"/>
              <a:t> reliability </a:t>
            </a:r>
            <a:endParaRPr lang="en-US" sz="2900" dirty="0"/>
          </a:p>
          <a:p>
            <a:pPr lvl="1"/>
            <a:r>
              <a:rPr lang="en-US" dirty="0" smtClean="0"/>
              <a:t>Offer early detection and recovery</a:t>
            </a:r>
          </a:p>
          <a:p>
            <a:pPr lvl="1"/>
            <a:endParaRPr lang="en-US" dirty="0"/>
          </a:p>
          <a:p>
            <a:pPr lvl="1"/>
            <a:endParaRPr lang="en-US" dirty="0"/>
          </a:p>
        </p:txBody>
      </p:sp>
      <p:sp>
        <p:nvSpPr>
          <p:cNvPr id="4" name="Date Placeholder 3"/>
          <p:cNvSpPr>
            <a:spLocks noGrp="1"/>
          </p:cNvSpPr>
          <p:nvPr>
            <p:ph type="dt" sz="half" idx="10"/>
          </p:nvPr>
        </p:nvSpPr>
        <p:spPr/>
        <p:txBody>
          <a:bodyPr/>
          <a:lstStyle/>
          <a:p>
            <a:fld id="{B043CB7D-DB05-4550-A7ED-1838570D5FFB}"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90418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Corruption</a:t>
            </a:r>
            <a:endParaRPr lang="en-US" dirty="0"/>
          </a:p>
        </p:txBody>
      </p:sp>
      <p:sp>
        <p:nvSpPr>
          <p:cNvPr id="3" name="Content Placeholder 2"/>
          <p:cNvSpPr>
            <a:spLocks noGrp="1"/>
          </p:cNvSpPr>
          <p:nvPr>
            <p:ph idx="1"/>
          </p:nvPr>
        </p:nvSpPr>
        <p:spPr/>
        <p:txBody>
          <a:bodyPr>
            <a:normAutofit fontScale="92500"/>
          </a:bodyPr>
          <a:lstStyle/>
          <a:p>
            <a:r>
              <a:rPr lang="en-US" sz="2800" dirty="0" smtClean="0"/>
              <a:t>Memory corruptions do </a:t>
            </a:r>
            <a:r>
              <a:rPr lang="en-US" sz="2800" dirty="0" smtClean="0">
                <a:solidFill>
                  <a:srgbClr val="FF0000"/>
                </a:solidFill>
              </a:rPr>
              <a:t>exist</a:t>
            </a:r>
          </a:p>
          <a:p>
            <a:pPr lvl="1"/>
            <a:r>
              <a:rPr lang="en-US" sz="2400" dirty="0" smtClean="0"/>
              <a:t>Old studies: 200 – 5,000 FIT per Mb </a:t>
            </a:r>
            <a:r>
              <a:rPr lang="en-US" sz="1200" dirty="0" smtClean="0">
                <a:solidFill>
                  <a:schemeClr val="bg1">
                    <a:lumMod val="50000"/>
                  </a:schemeClr>
                </a:solidFill>
              </a:rPr>
              <a:t>[O’Gorman92, Ziegler96, Normand96, Tezzaron04]</a:t>
            </a:r>
            <a:endParaRPr lang="en-US" sz="1050" dirty="0" smtClean="0">
              <a:solidFill>
                <a:schemeClr val="bg1">
                  <a:lumMod val="50000"/>
                </a:schemeClr>
              </a:solidFill>
            </a:endParaRPr>
          </a:p>
          <a:p>
            <a:pPr lvl="2"/>
            <a:r>
              <a:rPr lang="en-US" sz="1800" dirty="0" smtClean="0">
                <a:solidFill>
                  <a:srgbClr val="FF0000"/>
                </a:solidFill>
              </a:rPr>
              <a:t>14 – 359 </a:t>
            </a:r>
            <a:r>
              <a:rPr lang="en-US" sz="1800" dirty="0" smtClean="0"/>
              <a:t>errors per year per GB</a:t>
            </a:r>
          </a:p>
          <a:p>
            <a:pPr lvl="1"/>
            <a:r>
              <a:rPr lang="en-US" sz="2400" dirty="0" smtClean="0"/>
              <a:t>A recent work: 25,000 – 70,000 FIT per Mb </a:t>
            </a:r>
            <a:r>
              <a:rPr lang="en-US" sz="1200" dirty="0" smtClean="0">
                <a:solidFill>
                  <a:schemeClr val="bg1">
                    <a:lumMod val="50000"/>
                  </a:schemeClr>
                </a:solidFill>
              </a:rPr>
              <a:t>[Schroeder09]</a:t>
            </a:r>
            <a:endParaRPr lang="en-US" sz="1600" dirty="0" smtClean="0">
              <a:solidFill>
                <a:schemeClr val="bg1">
                  <a:lumMod val="50000"/>
                </a:schemeClr>
              </a:solidFill>
            </a:endParaRPr>
          </a:p>
          <a:p>
            <a:pPr lvl="2"/>
            <a:r>
              <a:rPr lang="en-US" sz="1800" dirty="0" smtClean="0">
                <a:solidFill>
                  <a:srgbClr val="FF0000"/>
                </a:solidFill>
              </a:rPr>
              <a:t>1794 – 5023 </a:t>
            </a:r>
            <a:r>
              <a:rPr lang="en-US" sz="1800" dirty="0" smtClean="0"/>
              <a:t>errors per year per GB</a:t>
            </a:r>
          </a:p>
          <a:p>
            <a:pPr lvl="1"/>
            <a:r>
              <a:rPr lang="en-US" sz="2400" dirty="0" smtClean="0"/>
              <a:t>Reports from various software bug and vulnerability databases</a:t>
            </a:r>
          </a:p>
          <a:p>
            <a:pPr>
              <a:buNone/>
            </a:pPr>
            <a:endParaRPr lang="en-US" sz="2200" dirty="0" smtClean="0"/>
          </a:p>
          <a:p>
            <a:r>
              <a:rPr lang="en-US" sz="2800" dirty="0" smtClean="0"/>
              <a:t>Isn’t </a:t>
            </a:r>
            <a:r>
              <a:rPr lang="en-US" sz="2800" dirty="0" smtClean="0">
                <a:solidFill>
                  <a:srgbClr val="FF0000"/>
                </a:solidFill>
              </a:rPr>
              <a:t>ECC</a:t>
            </a:r>
            <a:r>
              <a:rPr lang="en-US" sz="2800" dirty="0" smtClean="0"/>
              <a:t> enough?</a:t>
            </a:r>
            <a:endParaRPr lang="en-US" sz="2800" b="1" dirty="0" smtClean="0"/>
          </a:p>
          <a:p>
            <a:pPr lvl="1"/>
            <a:r>
              <a:rPr lang="en-US" sz="2400" dirty="0" smtClean="0"/>
              <a:t>Usually correct </a:t>
            </a:r>
            <a:r>
              <a:rPr lang="en-US" sz="2400" dirty="0" smtClean="0">
                <a:solidFill>
                  <a:srgbClr val="FF0000"/>
                </a:solidFill>
              </a:rPr>
              <a:t>single-bit</a:t>
            </a:r>
            <a:r>
              <a:rPr lang="en-US" sz="2400" dirty="0" smtClean="0"/>
              <a:t> error</a:t>
            </a:r>
          </a:p>
          <a:p>
            <a:pPr lvl="1"/>
            <a:r>
              <a:rPr lang="en-US" sz="2400" dirty="0" smtClean="0"/>
              <a:t>Many commodity systems </a:t>
            </a:r>
            <a:r>
              <a:rPr lang="en-US" sz="2400" dirty="0" smtClean="0">
                <a:solidFill>
                  <a:srgbClr val="FF0000"/>
                </a:solidFill>
              </a:rPr>
              <a:t>don’t have ECC </a:t>
            </a:r>
            <a:r>
              <a:rPr lang="en-US" sz="2400" dirty="0" smtClean="0"/>
              <a:t>(for cost)</a:t>
            </a:r>
            <a:endParaRPr lang="en-US" sz="2400" dirty="0" smtClean="0">
              <a:solidFill>
                <a:srgbClr val="FF0000"/>
              </a:solidFill>
            </a:endParaRPr>
          </a:p>
          <a:p>
            <a:pPr lvl="1"/>
            <a:r>
              <a:rPr lang="en-US" sz="2400" dirty="0" smtClean="0"/>
              <a:t>Can’t handle </a:t>
            </a:r>
            <a:r>
              <a:rPr lang="en-US" sz="2400" dirty="0" smtClean="0">
                <a:solidFill>
                  <a:srgbClr val="FF0000"/>
                </a:solidFill>
              </a:rPr>
              <a:t>software-induced </a:t>
            </a:r>
            <a:r>
              <a:rPr lang="en-US" sz="2400" dirty="0" smtClean="0"/>
              <a:t>memory corruptions</a:t>
            </a:r>
          </a:p>
          <a:p>
            <a:pPr>
              <a:buNone/>
            </a:pPr>
            <a:endParaRPr lang="en-US" dirty="0" smtClean="0">
              <a:solidFill>
                <a:srgbClr val="FF0000"/>
              </a:solidFill>
            </a:endParaRPr>
          </a:p>
          <a:p>
            <a:endParaRPr lang="en-US" dirty="0" smtClean="0"/>
          </a:p>
          <a:p>
            <a:endParaRPr lang="en-US" dirty="0" smtClean="0"/>
          </a:p>
          <a:p>
            <a:pPr lvl="1">
              <a:buNone/>
            </a:pPr>
            <a:endParaRPr lang="en-US" dirty="0"/>
          </a:p>
        </p:txBody>
      </p:sp>
      <p:sp>
        <p:nvSpPr>
          <p:cNvPr id="4" name="Date Placeholder 3"/>
          <p:cNvSpPr>
            <a:spLocks noGrp="1"/>
          </p:cNvSpPr>
          <p:nvPr>
            <p:ph type="dt" sz="half" idx="10"/>
          </p:nvPr>
        </p:nvSpPr>
        <p:spPr/>
        <p:txBody>
          <a:bodyPr/>
          <a:lstStyle/>
          <a:p>
            <a:fld id="{F487B820-5AFA-4251-8CEA-4F565DD9BEBD}"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3</a:t>
            </a:fld>
            <a:endParaRPr lang="en-US" dirty="0"/>
          </a:p>
        </p:txBody>
      </p:sp>
    </p:spTree>
    <p:extLst>
      <p:ext uri="{BB962C8B-B14F-4D97-AF65-F5344CB8AC3E}">
        <p14:creationId xmlns:p14="http://schemas.microsoft.com/office/powerpoint/2010/main" val="2665277602"/>
      </p:ext>
    </p:extLst>
  </p:cSld>
  <p:clrMapOvr>
    <a:masterClrMapping/>
  </p:clrMapOvr>
  <p:transition advTm="23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File systems should apply end-to-end data protection</a:t>
            </a:r>
          </a:p>
          <a:p>
            <a:endParaRPr lang="en-US" dirty="0"/>
          </a:p>
          <a:p>
            <a:r>
              <a:rPr lang="en-US" dirty="0" smtClean="0"/>
              <a:t>One “checksum” may not always fit all</a:t>
            </a:r>
          </a:p>
          <a:p>
            <a:pPr lvl="1"/>
            <a:r>
              <a:rPr lang="en-US" dirty="0" smtClean="0"/>
              <a:t>e.g. strong checksum =&gt; high overhead</a:t>
            </a:r>
            <a:endParaRPr lang="en-US" dirty="0"/>
          </a:p>
          <a:p>
            <a:endParaRPr lang="en-US" dirty="0" smtClean="0"/>
          </a:p>
          <a:p>
            <a:r>
              <a:rPr lang="en-US" dirty="0" smtClean="0">
                <a:solidFill>
                  <a:srgbClr val="FF0000"/>
                </a:solidFill>
              </a:rPr>
              <a:t>Flexibility </a:t>
            </a:r>
            <a:r>
              <a:rPr lang="en-US" dirty="0" smtClean="0"/>
              <a:t>balances reliability and performance</a:t>
            </a:r>
          </a:p>
          <a:p>
            <a:pPr lvl="1"/>
            <a:r>
              <a:rPr lang="en-US" dirty="0" smtClean="0"/>
              <a:t>Every device is different</a:t>
            </a:r>
          </a:p>
          <a:p>
            <a:pPr lvl="1"/>
            <a:r>
              <a:rPr lang="en-US" dirty="0" smtClean="0"/>
              <a:t>Choose the best checksum based on device reliability</a:t>
            </a:r>
          </a:p>
          <a:p>
            <a:pPr lvl="1"/>
            <a:endParaRPr lang="en-US" dirty="0" smtClean="0"/>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009235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Thank you!</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lgn="ctr">
              <a:buNone/>
            </a:pPr>
            <a:r>
              <a:rPr lang="en-US" sz="4400" dirty="0" smtClean="0"/>
              <a:t>Questions?</a:t>
            </a:r>
            <a:endParaRPr lang="en-US" sz="4400" dirty="0"/>
          </a:p>
        </p:txBody>
      </p:sp>
      <p:sp>
        <p:nvSpPr>
          <p:cNvPr id="4" name="Rectangle 3"/>
          <p:cNvSpPr>
            <a:spLocks noChangeArrowheads="1"/>
          </p:cNvSpPr>
          <p:nvPr/>
        </p:nvSpPr>
        <p:spPr bwMode="auto">
          <a:xfrm>
            <a:off x="3314700" y="2773680"/>
            <a:ext cx="5562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lgn="ctr">
              <a:lnSpc>
                <a:spcPct val="90000"/>
              </a:lnSpc>
              <a:spcBef>
                <a:spcPct val="20000"/>
              </a:spcBef>
            </a:pPr>
            <a:r>
              <a:rPr lang="en-US" sz="2400" i="1" dirty="0">
                <a:solidFill>
                  <a:srgbClr val="0070C0"/>
                </a:solidFill>
                <a:latin typeface="Calibri" charset="0"/>
              </a:rPr>
              <a:t>Advanced Systems Lab (ADSL)</a:t>
            </a:r>
          </a:p>
          <a:p>
            <a:pPr marL="342900" indent="-342900" algn="ctr">
              <a:lnSpc>
                <a:spcPct val="90000"/>
              </a:lnSpc>
              <a:spcBef>
                <a:spcPct val="20000"/>
              </a:spcBef>
            </a:pPr>
            <a:r>
              <a:rPr lang="en-US" sz="2400" i="1" dirty="0">
                <a:solidFill>
                  <a:srgbClr val="0070C0"/>
                </a:solidFill>
                <a:latin typeface="Calibri" charset="0"/>
              </a:rPr>
              <a:t>University of Wisconsin-Madison</a:t>
            </a:r>
          </a:p>
          <a:p>
            <a:pPr marL="342900" indent="-342900" algn="ctr">
              <a:lnSpc>
                <a:spcPct val="90000"/>
              </a:lnSpc>
              <a:spcBef>
                <a:spcPct val="20000"/>
              </a:spcBef>
            </a:pPr>
            <a:r>
              <a:rPr lang="en-US" sz="2400" i="1" dirty="0">
                <a:solidFill>
                  <a:srgbClr val="FF0000"/>
                </a:solidFill>
                <a:latin typeface="Calibri" charset="0"/>
              </a:rPr>
              <a:t>http://www.cs.wisc.edu/adsl</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88798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81178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wisdom.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4631878"/>
            <a:ext cx="2590800" cy="109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3314700" y="4533900"/>
            <a:ext cx="5562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lgn="ctr">
              <a:lnSpc>
                <a:spcPct val="90000"/>
              </a:lnSpc>
              <a:spcBef>
                <a:spcPct val="20000"/>
              </a:spcBef>
            </a:pPr>
            <a:r>
              <a:rPr lang="en-US" sz="2400" i="1" dirty="0">
                <a:solidFill>
                  <a:srgbClr val="0070C0"/>
                </a:solidFill>
              </a:rPr>
              <a:t>Wisconsin Institute on Software-defined Datacenters in Madison</a:t>
            </a:r>
            <a:endParaRPr lang="en-US" sz="2400" i="1" dirty="0">
              <a:solidFill>
                <a:srgbClr val="0070C0"/>
              </a:solidFill>
              <a:latin typeface="Calibri" charset="0"/>
            </a:endParaRPr>
          </a:p>
          <a:p>
            <a:pPr marL="342900" indent="-342900" algn="ctr">
              <a:lnSpc>
                <a:spcPct val="90000"/>
              </a:lnSpc>
              <a:spcBef>
                <a:spcPct val="20000"/>
              </a:spcBef>
            </a:pPr>
            <a:r>
              <a:rPr lang="en-US" sz="2400" i="1" dirty="0" smtClean="0">
                <a:solidFill>
                  <a:srgbClr val="FF0000"/>
                </a:solidFill>
                <a:latin typeface="Calibri" charset="0"/>
              </a:rPr>
              <a:t>http</a:t>
            </a:r>
            <a:r>
              <a:rPr lang="en-US" sz="2400" i="1" dirty="0">
                <a:solidFill>
                  <a:srgbClr val="FF0000"/>
                </a:solidFill>
                <a:latin typeface="Calibri" charset="0"/>
              </a:rPr>
              <a:t>://wisdom.cs.wisc.edu/</a:t>
            </a:r>
          </a:p>
        </p:txBody>
      </p:sp>
      <p:sp>
        <p:nvSpPr>
          <p:cNvPr id="7" name="Date Placeholder 6"/>
          <p:cNvSpPr>
            <a:spLocks noGrp="1"/>
          </p:cNvSpPr>
          <p:nvPr>
            <p:ph type="dt" sz="half" idx="10"/>
          </p:nvPr>
        </p:nvSpPr>
        <p:spPr/>
        <p:txBody>
          <a:bodyPr/>
          <a:lstStyle/>
          <a:p>
            <a:fld id="{84BBBE6B-82E0-4897-8C91-E406D01E4031}" type="datetime1">
              <a:rPr lang="en-US" smtClean="0"/>
              <a:t>10/4/2013</a:t>
            </a:fld>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46748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457200" y="1600200"/>
            <a:ext cx="8153400" cy="4525963"/>
          </a:xfrm>
        </p:spPr>
        <p:txBody>
          <a:bodyPr>
            <a:normAutofit lnSpcReduction="10000"/>
          </a:bodyPr>
          <a:lstStyle/>
          <a:p>
            <a:r>
              <a:rPr lang="en-US" dirty="0" smtClean="0"/>
              <a:t>File systems cache </a:t>
            </a:r>
            <a:r>
              <a:rPr lang="en-US" dirty="0" smtClean="0">
                <a:solidFill>
                  <a:srgbClr val="FF0000"/>
                </a:solidFill>
              </a:rPr>
              <a:t>a</a:t>
            </a:r>
            <a:r>
              <a:rPr lang="en-US" dirty="0" smtClean="0"/>
              <a:t> </a:t>
            </a:r>
            <a:r>
              <a:rPr lang="en-US" dirty="0" smtClean="0">
                <a:solidFill>
                  <a:srgbClr val="FF0000"/>
                </a:solidFill>
              </a:rPr>
              <a:t>large amount </a:t>
            </a:r>
            <a:r>
              <a:rPr lang="en-US" dirty="0" smtClean="0"/>
              <a:t>of data in memory for performance</a:t>
            </a:r>
          </a:p>
          <a:p>
            <a:pPr lvl="1"/>
            <a:r>
              <a:rPr lang="en-US" dirty="0" smtClean="0"/>
              <a:t>Memory capacity is growing</a:t>
            </a:r>
          </a:p>
          <a:p>
            <a:pPr>
              <a:buNone/>
            </a:pPr>
            <a:r>
              <a:rPr lang="en-US" dirty="0" smtClean="0"/>
              <a:t>	</a:t>
            </a:r>
          </a:p>
          <a:p>
            <a:r>
              <a:rPr lang="en-US" dirty="0" smtClean="0"/>
              <a:t>File systems may cache data for </a:t>
            </a:r>
            <a:r>
              <a:rPr lang="en-US" dirty="0" smtClean="0">
                <a:solidFill>
                  <a:srgbClr val="FF0000"/>
                </a:solidFill>
              </a:rPr>
              <a:t>a long time</a:t>
            </a:r>
          </a:p>
          <a:p>
            <a:pPr lvl="1"/>
            <a:r>
              <a:rPr lang="en-US" dirty="0" smtClean="0"/>
              <a:t>Susceptible to memory corruptions</a:t>
            </a:r>
          </a:p>
          <a:p>
            <a:pPr lvl="1">
              <a:buNone/>
            </a:pPr>
            <a:endParaRPr lang="en-US" dirty="0" smtClean="0"/>
          </a:p>
          <a:p>
            <a:pPr marL="342900" lvl="1" indent="-342900">
              <a:buFont typeface="Arial" pitchFamily="34" charset="0"/>
              <a:buChar char="•"/>
            </a:pPr>
            <a:r>
              <a:rPr lang="en-US" sz="3200" dirty="0" smtClean="0"/>
              <a:t>How robust are modern file systems to </a:t>
            </a:r>
            <a:r>
              <a:rPr lang="en-US" sz="3200" dirty="0" smtClean="0">
                <a:solidFill>
                  <a:srgbClr val="FF0000"/>
                </a:solidFill>
              </a:rPr>
              <a:t>memory </a:t>
            </a:r>
            <a:r>
              <a:rPr lang="en-US" sz="3200" dirty="0" smtClean="0"/>
              <a:t>corruptions?</a:t>
            </a:r>
          </a:p>
          <a:p>
            <a:endParaRPr lang="en-US" dirty="0" smtClean="0"/>
          </a:p>
          <a:p>
            <a:pPr>
              <a:buNone/>
            </a:pPr>
            <a:endParaRPr lang="en-US" dirty="0" smtClean="0"/>
          </a:p>
          <a:p>
            <a:endParaRPr lang="en-US" dirty="0" smtClean="0"/>
          </a:p>
          <a:p>
            <a:pPr lvl="1">
              <a:buNone/>
            </a:pP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1E13ABD4-650C-499B-9F28-C3A381C8F525}"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4</a:t>
            </a:fld>
            <a:endParaRPr lang="en-US" dirty="0"/>
          </a:p>
        </p:txBody>
      </p:sp>
    </p:spTree>
    <p:extLst>
      <p:ext uri="{BB962C8B-B14F-4D97-AF65-F5344CB8AC3E}">
        <p14:creationId xmlns:p14="http://schemas.microsoft.com/office/powerpoint/2010/main" val="430026694"/>
      </p:ext>
    </p:extLst>
  </p:cSld>
  <p:clrMapOvr>
    <a:masterClrMapping/>
  </p:clrMapOvr>
  <p:transition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ZFS Case Study</a:t>
            </a:r>
            <a:endParaRPr lang="en-US" dirty="0"/>
          </a:p>
        </p:txBody>
      </p:sp>
      <p:sp>
        <p:nvSpPr>
          <p:cNvPr id="3" name="Content Placeholder 2"/>
          <p:cNvSpPr>
            <a:spLocks noGrp="1"/>
          </p:cNvSpPr>
          <p:nvPr>
            <p:ph idx="1"/>
          </p:nvPr>
        </p:nvSpPr>
        <p:spPr/>
        <p:txBody>
          <a:bodyPr>
            <a:normAutofit/>
          </a:bodyPr>
          <a:lstStyle/>
          <a:p>
            <a:r>
              <a:rPr lang="en-US" dirty="0"/>
              <a:t>What happens </a:t>
            </a:r>
            <a:r>
              <a:rPr lang="en-US" dirty="0" smtClean="0"/>
              <a:t>when </a:t>
            </a:r>
            <a:r>
              <a:rPr lang="en-US" dirty="0"/>
              <a:t>memory corruption </a:t>
            </a:r>
            <a:r>
              <a:rPr lang="en-US" dirty="0" smtClean="0"/>
              <a:t>occurs? </a:t>
            </a:r>
            <a:endParaRPr lang="en-US" dirty="0"/>
          </a:p>
          <a:p>
            <a:pPr lvl="1"/>
            <a:r>
              <a:rPr lang="en-US" dirty="0"/>
              <a:t>Data integrity analysis through </a:t>
            </a:r>
            <a:r>
              <a:rPr lang="en-US" dirty="0">
                <a:solidFill>
                  <a:srgbClr val="FF0000"/>
                </a:solidFill>
              </a:rPr>
              <a:t>fault injection</a:t>
            </a:r>
          </a:p>
          <a:p>
            <a:pPr lvl="1"/>
            <a:endParaRPr lang="en-US" dirty="0" smtClean="0"/>
          </a:p>
          <a:p>
            <a:r>
              <a:rPr lang="en-US" dirty="0"/>
              <a:t>ZFS fails to maintain data integrity in the presence of memory corruptions</a:t>
            </a:r>
          </a:p>
          <a:p>
            <a:pPr lvl="1"/>
            <a:r>
              <a:rPr lang="en-US" sz="2400" dirty="0"/>
              <a:t>Reading/writing corrupt data, system crash</a:t>
            </a:r>
          </a:p>
          <a:p>
            <a:pPr lvl="1"/>
            <a:r>
              <a:rPr lang="en-US" sz="2400" dirty="0"/>
              <a:t>One bit flip has non-negligible chances of causing failures</a:t>
            </a:r>
          </a:p>
          <a:p>
            <a:endParaRPr lang="en-US" dirty="0" smtClean="0"/>
          </a:p>
        </p:txBody>
      </p:sp>
      <p:sp>
        <p:nvSpPr>
          <p:cNvPr id="4" name="Date Placeholder 3"/>
          <p:cNvSpPr>
            <a:spLocks noGrp="1"/>
          </p:cNvSpPr>
          <p:nvPr>
            <p:ph type="dt" sz="half" idx="10"/>
          </p:nvPr>
        </p:nvSpPr>
        <p:spPr/>
        <p:txBody>
          <a:bodyPr/>
          <a:lstStyle/>
          <a:p>
            <a:fld id="{AC2A562D-06E7-406A-A34B-41B83E241C72}"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5</a:t>
            </a:fld>
            <a:endParaRPr lang="en-US" dirty="0"/>
          </a:p>
        </p:txBody>
      </p:sp>
    </p:spTree>
    <p:extLst>
      <p:ext uri="{BB962C8B-B14F-4D97-AF65-F5344CB8AC3E}">
        <p14:creationId xmlns:p14="http://schemas.microsoft.com/office/powerpoint/2010/main" val="784393990"/>
      </p:ext>
    </p:extLst>
  </p:cSld>
  <p:clrMapOvr>
    <a:masterClrMapping/>
  </p:clrMapOvr>
  <p:transition advTm="7718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ZFS to </a:t>
            </a:r>
            <a:r>
              <a:rPr lang="en-US" dirty="0"/>
              <a:t>Z</a:t>
            </a:r>
            <a:r>
              <a:rPr lang="en-US" baseline="30000" dirty="0"/>
              <a:t>2</a:t>
            </a:r>
            <a:r>
              <a:rPr lang="en-US" dirty="0"/>
              <a:t>FS</a:t>
            </a:r>
            <a:r>
              <a:rPr lang="en-US" dirty="0" smtClean="0"/>
              <a:t> </a:t>
            </a:r>
            <a:endParaRPr lang="en-US" dirty="0"/>
          </a:p>
        </p:txBody>
      </p:sp>
      <p:sp>
        <p:nvSpPr>
          <p:cNvPr id="3" name="Content Placeholder 2"/>
          <p:cNvSpPr>
            <a:spLocks noGrp="1"/>
          </p:cNvSpPr>
          <p:nvPr>
            <p:ph idx="1"/>
          </p:nvPr>
        </p:nvSpPr>
        <p:spPr/>
        <p:txBody>
          <a:bodyPr/>
          <a:lstStyle/>
          <a:p>
            <a:r>
              <a:rPr lang="en-US" dirty="0"/>
              <a:t>How to protect in-memory </a:t>
            </a:r>
            <a:r>
              <a:rPr lang="en-US" dirty="0" smtClean="0"/>
              <a:t>data?</a:t>
            </a:r>
            <a:endParaRPr lang="en-US" dirty="0"/>
          </a:p>
          <a:p>
            <a:pPr lvl="1"/>
            <a:r>
              <a:rPr lang="en-US" dirty="0">
                <a:solidFill>
                  <a:srgbClr val="FF0000"/>
                </a:solidFill>
              </a:rPr>
              <a:t>Flexible</a:t>
            </a:r>
            <a:r>
              <a:rPr lang="en-US" dirty="0"/>
              <a:t> end-to-end data integrity</a:t>
            </a:r>
          </a:p>
          <a:p>
            <a:pPr lvl="1"/>
            <a:r>
              <a:rPr lang="en-US" dirty="0" err="1"/>
              <a:t>Zettabyte</a:t>
            </a:r>
            <a:r>
              <a:rPr lang="en-US" dirty="0"/>
              <a:t>-Reliable ZFS (</a:t>
            </a:r>
            <a:r>
              <a:rPr lang="en-US" dirty="0">
                <a:solidFill>
                  <a:srgbClr val="FF0000"/>
                </a:solidFill>
              </a:rPr>
              <a:t>Z</a:t>
            </a:r>
            <a:r>
              <a:rPr lang="en-US" baseline="30000" dirty="0">
                <a:solidFill>
                  <a:srgbClr val="FF0000"/>
                </a:solidFill>
              </a:rPr>
              <a:t>2</a:t>
            </a:r>
            <a:r>
              <a:rPr lang="en-US" dirty="0">
                <a:solidFill>
                  <a:srgbClr val="FF0000"/>
                </a:solidFill>
              </a:rPr>
              <a:t>FS</a:t>
            </a:r>
            <a:r>
              <a:rPr lang="en-US" dirty="0"/>
              <a:t>)</a:t>
            </a:r>
          </a:p>
          <a:p>
            <a:endParaRPr lang="en-US" dirty="0" smtClean="0"/>
          </a:p>
          <a:p>
            <a:pPr marL="342900" lvl="1" indent="-342900">
              <a:buFont typeface="Arial" pitchFamily="34" charset="0"/>
              <a:buChar char="•"/>
            </a:pPr>
            <a:r>
              <a:rPr lang="en-US" sz="3200" dirty="0"/>
              <a:t>Z</a:t>
            </a:r>
            <a:r>
              <a:rPr lang="en-US" sz="3200" baseline="30000" dirty="0"/>
              <a:t>2</a:t>
            </a:r>
            <a:r>
              <a:rPr lang="en-US" sz="3200" dirty="0"/>
              <a:t>FS is able to detect memory corruption</a:t>
            </a:r>
            <a:endParaRPr lang="en-US" dirty="0"/>
          </a:p>
          <a:p>
            <a:pPr lvl="1"/>
            <a:r>
              <a:rPr lang="en-US" sz="2600" dirty="0"/>
              <a:t>Provides </a:t>
            </a:r>
            <a:r>
              <a:rPr lang="en-US" sz="2600" dirty="0" err="1"/>
              <a:t>Zettabyte</a:t>
            </a:r>
            <a:r>
              <a:rPr lang="en-US" sz="2600" dirty="0"/>
              <a:t> </a:t>
            </a:r>
            <a:r>
              <a:rPr lang="en-US" sz="2600" dirty="0" smtClean="0"/>
              <a:t>Reliability</a:t>
            </a:r>
            <a:endParaRPr lang="en-US" sz="2600" dirty="0"/>
          </a:p>
          <a:p>
            <a:pPr lvl="1"/>
            <a:r>
              <a:rPr lang="en-US" sz="2600" dirty="0"/>
              <a:t>Performance comparable to ZFS </a:t>
            </a:r>
            <a:r>
              <a:rPr lang="en-US" sz="2200" dirty="0"/>
              <a:t>(less than 10% overhead)</a:t>
            </a:r>
            <a:endParaRPr lang="en-US" sz="2600" dirty="0"/>
          </a:p>
          <a:p>
            <a:endParaRPr lang="en-US" dirty="0"/>
          </a:p>
        </p:txBody>
      </p:sp>
      <p:sp>
        <p:nvSpPr>
          <p:cNvPr id="4" name="Date Placeholder 3"/>
          <p:cNvSpPr>
            <a:spLocks noGrp="1"/>
          </p:cNvSpPr>
          <p:nvPr>
            <p:ph type="dt" sz="half" idx="10"/>
          </p:nvPr>
        </p:nvSpPr>
        <p:spPr/>
        <p:txBody>
          <a:bodyPr/>
          <a:lstStyle/>
          <a:p>
            <a:fld id="{D6C818AD-0149-4E9C-AC99-12A57AACD5B5}" type="datetime1">
              <a:rPr lang="en-US" smtClean="0"/>
              <a:t>10/4/2013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180020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46237"/>
            <a:ext cx="8229600" cy="4525963"/>
          </a:xfrm>
        </p:spPr>
        <p:txBody>
          <a:bodyPr>
            <a:normAutofit lnSpcReduction="10000"/>
          </a:bodyPr>
          <a:lstStyle/>
          <a:p>
            <a:r>
              <a:rPr lang="en-US" dirty="0" smtClean="0">
                <a:solidFill>
                  <a:schemeClr val="bg1">
                    <a:lumMod val="65000"/>
                  </a:schemeClr>
                </a:solidFill>
              </a:rPr>
              <a:t>Introduction</a:t>
            </a:r>
          </a:p>
          <a:p>
            <a:r>
              <a:rPr lang="en-US" dirty="0" smtClean="0"/>
              <a:t>Data Integrity Analysis of ZFS</a:t>
            </a:r>
          </a:p>
          <a:p>
            <a:pPr lvl="1"/>
            <a:r>
              <a:rPr lang="en-US" b="1" dirty="0" smtClean="0">
                <a:solidFill>
                  <a:srgbClr val="FF0000"/>
                </a:solidFill>
              </a:rPr>
              <a:t>Random Test</a:t>
            </a:r>
          </a:p>
          <a:p>
            <a:pPr lvl="1"/>
            <a:r>
              <a:rPr lang="en-US" dirty="0" smtClean="0"/>
              <a:t>Controlled Test</a:t>
            </a:r>
          </a:p>
          <a:p>
            <a:pPr marL="342900" lvl="1" indent="-342900">
              <a:buFont typeface="Arial" pitchFamily="34" charset="0"/>
              <a:buChar char="•"/>
            </a:pPr>
            <a:r>
              <a:rPr lang="en-US" sz="3200" dirty="0" err="1" smtClean="0"/>
              <a:t>Zettabyte</a:t>
            </a:r>
            <a:r>
              <a:rPr lang="en-US" sz="3200" dirty="0" smtClean="0"/>
              <a:t>-Reliable ZFS </a:t>
            </a:r>
            <a:r>
              <a:rPr lang="en-US" sz="3200" dirty="0"/>
              <a:t>(Z</a:t>
            </a:r>
            <a:r>
              <a:rPr lang="en-US" sz="3200" baseline="30000" dirty="0"/>
              <a:t>2</a:t>
            </a:r>
            <a:r>
              <a:rPr lang="en-US" sz="3200" dirty="0"/>
              <a:t>FS</a:t>
            </a:r>
            <a:r>
              <a:rPr lang="en-US" sz="3200" dirty="0" smtClean="0"/>
              <a:t>)</a:t>
            </a:r>
          </a:p>
          <a:p>
            <a:pPr lvl="1"/>
            <a:r>
              <a:rPr lang="en-US" dirty="0" smtClean="0"/>
              <a:t>Flexible End-to-end Data Integrity</a:t>
            </a:r>
          </a:p>
          <a:p>
            <a:pPr lvl="1"/>
            <a:r>
              <a:rPr lang="en-US" dirty="0" smtClean="0"/>
              <a:t>Design and Implementation of </a:t>
            </a:r>
            <a:r>
              <a:rPr lang="en-US" dirty="0"/>
              <a:t>Z</a:t>
            </a:r>
            <a:r>
              <a:rPr lang="en-US" baseline="30000" dirty="0"/>
              <a:t>2</a:t>
            </a:r>
            <a:r>
              <a:rPr lang="en-US" dirty="0"/>
              <a:t>FS</a:t>
            </a:r>
            <a:endParaRPr lang="en-US" dirty="0" smtClean="0"/>
          </a:p>
          <a:p>
            <a:pPr lvl="1"/>
            <a:r>
              <a:rPr lang="en-US" dirty="0" smtClean="0"/>
              <a:t>Evaluation</a:t>
            </a:r>
          </a:p>
          <a:p>
            <a:r>
              <a:rPr lang="en-US" dirty="0" smtClean="0"/>
              <a:t>Conclusion</a:t>
            </a:r>
          </a:p>
          <a:p>
            <a:pPr lvl="1">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fld id="{126E7208-9EAF-4C83-A862-8B34579F4B81}"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7</a:t>
            </a:fld>
            <a:endParaRPr lang="en-US" dirty="0"/>
          </a:p>
        </p:txBody>
      </p:sp>
    </p:spTree>
    <p:extLst>
      <p:ext uri="{BB962C8B-B14F-4D97-AF65-F5344CB8AC3E}">
        <p14:creationId xmlns:p14="http://schemas.microsoft.com/office/powerpoint/2010/main" val="4019371399"/>
      </p:ext>
    </p:extLst>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Random Test</a:t>
            </a:r>
            <a:endParaRPr lang="en-US" dirty="0"/>
          </a:p>
        </p:txBody>
      </p:sp>
      <p:sp>
        <p:nvSpPr>
          <p:cNvPr id="8" name="Date Placeholder 7"/>
          <p:cNvSpPr>
            <a:spLocks noGrp="1"/>
          </p:cNvSpPr>
          <p:nvPr>
            <p:ph type="dt" sz="half" idx="10"/>
          </p:nvPr>
        </p:nvSpPr>
        <p:spPr/>
        <p:txBody>
          <a:bodyPr/>
          <a:lstStyle/>
          <a:p>
            <a:fld id="{827D617A-2BFB-44AE-833B-647558D005D2}" type="datetime1">
              <a:rPr lang="en-US" smtClean="0"/>
              <a:pPr/>
              <a:t>10/4/2013</a:t>
            </a:fld>
            <a:endParaRPr lang="en-US" dirty="0"/>
          </a:p>
        </p:txBody>
      </p:sp>
      <p:sp>
        <p:nvSpPr>
          <p:cNvPr id="9" name="Slide Number Placeholder 8"/>
          <p:cNvSpPr>
            <a:spLocks noGrp="1"/>
          </p:cNvSpPr>
          <p:nvPr>
            <p:ph type="sldNum" sz="quarter" idx="12"/>
          </p:nvPr>
        </p:nvSpPr>
        <p:spPr/>
        <p:txBody>
          <a:bodyPr/>
          <a:lstStyle/>
          <a:p>
            <a:fld id="{943CE5C6-9241-4179-96EA-4D33925EB8AF}" type="slidenum">
              <a:rPr lang="en-US" smtClean="0"/>
              <a:pPr/>
              <a:t>8</a:t>
            </a:fld>
            <a:endParaRPr lang="en-US" dirty="0"/>
          </a:p>
        </p:txBody>
      </p:sp>
      <p:sp>
        <p:nvSpPr>
          <p:cNvPr id="12" name="Content Placeholder 11"/>
          <p:cNvSpPr>
            <a:spLocks noGrp="1"/>
          </p:cNvSpPr>
          <p:nvPr>
            <p:ph idx="1"/>
          </p:nvPr>
        </p:nvSpPr>
        <p:spPr>
          <a:xfrm>
            <a:off x="457200" y="1600200"/>
            <a:ext cx="8153400" cy="4525963"/>
          </a:xfrm>
        </p:spPr>
        <p:txBody>
          <a:bodyPr>
            <a:normAutofit fontScale="70000" lnSpcReduction="20000"/>
          </a:bodyPr>
          <a:lstStyle/>
          <a:p>
            <a:pPr lvl="0">
              <a:defRPr/>
            </a:pPr>
            <a:r>
              <a:rPr lang="en-US" sz="4300" dirty="0" smtClean="0"/>
              <a:t>Goal</a:t>
            </a:r>
          </a:p>
          <a:p>
            <a:pPr lvl="1">
              <a:defRPr/>
            </a:pPr>
            <a:r>
              <a:rPr lang="en-US" sz="3700" dirty="0" smtClean="0"/>
              <a:t>What happens when </a:t>
            </a:r>
            <a:r>
              <a:rPr lang="en-US" sz="3700" dirty="0" smtClean="0">
                <a:solidFill>
                  <a:srgbClr val="FF0000"/>
                </a:solidFill>
              </a:rPr>
              <a:t>random</a:t>
            </a:r>
            <a:r>
              <a:rPr lang="en-US" sz="3700" dirty="0" smtClean="0"/>
              <a:t> bits get flipped?</a:t>
            </a:r>
          </a:p>
          <a:p>
            <a:pPr lvl="1">
              <a:defRPr/>
            </a:pPr>
            <a:r>
              <a:rPr lang="en-US" sz="3700" dirty="0" smtClean="0"/>
              <a:t>How often do those failures happen?</a:t>
            </a:r>
          </a:p>
          <a:p>
            <a:pPr lvl="1">
              <a:defRPr/>
            </a:pPr>
            <a:endParaRPr lang="en-US" sz="3400" dirty="0" smtClean="0"/>
          </a:p>
          <a:p>
            <a:pPr>
              <a:defRPr/>
            </a:pPr>
            <a:r>
              <a:rPr lang="en-US" sz="4300" dirty="0" smtClean="0"/>
              <a:t>Fault injection</a:t>
            </a:r>
          </a:p>
          <a:p>
            <a:pPr lvl="1">
              <a:defRPr/>
            </a:pPr>
            <a:r>
              <a:rPr lang="en-US" sz="3700" dirty="0" smtClean="0"/>
              <a:t>A trial: each run of a workload</a:t>
            </a:r>
          </a:p>
          <a:p>
            <a:pPr lvl="2">
              <a:defRPr/>
            </a:pPr>
            <a:r>
              <a:rPr lang="en-US" sz="3400" dirty="0" smtClean="0"/>
              <a:t>Run a workload -&gt; inject bit flips -&gt; observe failures</a:t>
            </a:r>
          </a:p>
          <a:p>
            <a:pPr>
              <a:defRPr/>
            </a:pPr>
            <a:endParaRPr lang="en-US" sz="3400" dirty="0" smtClean="0"/>
          </a:p>
          <a:p>
            <a:pPr>
              <a:defRPr/>
            </a:pPr>
            <a:r>
              <a:rPr lang="en-US" sz="4300" dirty="0" smtClean="0"/>
              <a:t>Probability calculation</a:t>
            </a:r>
          </a:p>
          <a:p>
            <a:pPr lvl="1">
              <a:defRPr/>
            </a:pPr>
            <a:r>
              <a:rPr lang="en-US" sz="3700" dirty="0" smtClean="0"/>
              <a:t>For each </a:t>
            </a:r>
            <a:r>
              <a:rPr lang="en-US" sz="3700" dirty="0" smtClean="0">
                <a:solidFill>
                  <a:srgbClr val="FF0000"/>
                </a:solidFill>
              </a:rPr>
              <a:t>workload</a:t>
            </a:r>
            <a:r>
              <a:rPr lang="en-US" sz="3700" dirty="0" smtClean="0"/>
              <a:t> and each </a:t>
            </a:r>
            <a:r>
              <a:rPr lang="en-US" sz="3700" dirty="0" smtClean="0">
                <a:solidFill>
                  <a:srgbClr val="FF0000"/>
                </a:solidFill>
              </a:rPr>
              <a:t>type of failure</a:t>
            </a:r>
          </a:p>
          <a:p>
            <a:pPr lvl="2">
              <a:defRPr/>
            </a:pPr>
            <a:r>
              <a:rPr lang="en-US" sz="3400" dirty="0" smtClean="0"/>
              <a:t>P = # of trials with such failure / total # of trials</a:t>
            </a:r>
            <a:endParaRPr lang="en-US" sz="2600" dirty="0"/>
          </a:p>
        </p:txBody>
      </p:sp>
    </p:spTree>
    <p:custDataLst>
      <p:tags r:id="rId1"/>
    </p:custDataLst>
    <p:extLst>
      <p:ext uri="{BB962C8B-B14F-4D97-AF65-F5344CB8AC3E}">
        <p14:creationId xmlns:p14="http://schemas.microsoft.com/office/powerpoint/2010/main" val="1550667224"/>
      </p:ext>
    </p:extLst>
  </p:cSld>
  <p:clrMapOvr>
    <a:masterClrMapping/>
  </p:clrMapOvr>
  <p:transition advTm="7565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52286" y="1549400"/>
          <a:ext cx="6943228" cy="2123440"/>
        </p:xfrm>
        <a:graphic>
          <a:graphicData uri="http://schemas.openxmlformats.org/drawingml/2006/table">
            <a:tbl>
              <a:tblPr firstRow="1" bandRow="1">
                <a:tableStyleId>{F5AB1C69-6EDB-4FF4-983F-18BD219EF322}</a:tableStyleId>
              </a:tblPr>
              <a:tblGrid>
                <a:gridCol w="1478811"/>
                <a:gridCol w="1460373"/>
                <a:gridCol w="1460373"/>
                <a:gridCol w="1173134"/>
                <a:gridCol w="1370537"/>
              </a:tblGrid>
              <a:tr h="370840">
                <a:tc>
                  <a:txBody>
                    <a:bodyPr/>
                    <a:lstStyle/>
                    <a:p>
                      <a:r>
                        <a:rPr lang="en-US" b="0" dirty="0" smtClean="0"/>
                        <a:t>Workload</a:t>
                      </a:r>
                      <a:endParaRPr lang="en-US" b="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dirty="0" smtClean="0"/>
                        <a:t>Reading</a:t>
                      </a:r>
                    </a:p>
                    <a:p>
                      <a:pPr algn="ctr"/>
                      <a:r>
                        <a:rPr lang="en-US" dirty="0" smtClean="0"/>
                        <a:t>Corrupt Data</a:t>
                      </a:r>
                      <a:endParaRPr lang="en-US"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Writing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Corrupt Data</a:t>
                      </a:r>
                      <a:endParaRPr lang="en-US"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Crash</a:t>
                      </a:r>
                      <a:endParaRPr lang="en-US"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b="0" dirty="0" smtClean="0"/>
                        <a:t>Page Cache</a:t>
                      </a:r>
                      <a:endParaRPr lang="en-US" b="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70840">
                <a:tc>
                  <a:txBody>
                    <a:bodyPr/>
                    <a:lstStyle/>
                    <a:p>
                      <a:r>
                        <a:rPr lang="en-US" b="0" dirty="0" err="1" smtClean="0"/>
                        <a:t>varmail</a:t>
                      </a:r>
                      <a:endParaRPr lang="en-US"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dirty="0" smtClean="0"/>
                        <a:t>0.6%</a:t>
                      </a:r>
                      <a:endParaRPr lang="en-US" dirty="0"/>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r>
                        <a:rPr lang="en-US" dirty="0" smtClean="0"/>
                        <a:t>0.0%</a:t>
                      </a:r>
                      <a:endParaRPr lang="en-US" dirty="0"/>
                    </a:p>
                  </a:txBody>
                  <a:tcPr>
                    <a:lnT w="28575" cap="flat" cmpd="sng" algn="ctr">
                      <a:solidFill>
                        <a:schemeClr val="bg1"/>
                      </a:solidFill>
                      <a:prstDash val="solid"/>
                      <a:round/>
                      <a:headEnd type="none" w="med" len="med"/>
                      <a:tailEnd type="none" w="med" len="med"/>
                    </a:lnT>
                  </a:tcPr>
                </a:tc>
                <a:tc>
                  <a:txBody>
                    <a:bodyPr/>
                    <a:lstStyle/>
                    <a:p>
                      <a:pPr algn="ctr"/>
                      <a:r>
                        <a:rPr lang="en-US" dirty="0" smtClean="0"/>
                        <a:t>0.3%</a:t>
                      </a:r>
                      <a:endParaRPr lang="en-US" dirty="0"/>
                    </a:p>
                  </a:txBody>
                  <a:tcPr>
                    <a:lnT w="28575" cap="flat" cmpd="sng" algn="ctr">
                      <a:solidFill>
                        <a:schemeClr val="bg1"/>
                      </a:solidFill>
                      <a:prstDash val="solid"/>
                      <a:round/>
                      <a:headEnd type="none" w="med" len="med"/>
                      <a:tailEnd type="none" w="med" len="med"/>
                    </a:lnT>
                  </a:tcPr>
                </a:tc>
                <a:tc>
                  <a:txBody>
                    <a:bodyPr/>
                    <a:lstStyle/>
                    <a:p>
                      <a:pPr algn="ctr"/>
                      <a:r>
                        <a:rPr lang="en-US" dirty="0" smtClean="0"/>
                        <a:t>31 MB</a:t>
                      </a:r>
                      <a:endParaRPr lang="en-US" dirty="0"/>
                    </a:p>
                  </a:txBody>
                  <a:tcPr>
                    <a:lnT w="28575" cap="flat" cmpd="sng" algn="ctr">
                      <a:solidFill>
                        <a:schemeClr val="bg1"/>
                      </a:solidFill>
                      <a:prstDash val="solid"/>
                      <a:round/>
                      <a:headEnd type="none" w="med" len="med"/>
                      <a:tailEnd type="none" w="med" len="med"/>
                    </a:lnT>
                  </a:tcPr>
                </a:tc>
              </a:tr>
              <a:tr h="370840">
                <a:tc>
                  <a:txBody>
                    <a:bodyPr/>
                    <a:lstStyle/>
                    <a:p>
                      <a:r>
                        <a:rPr lang="en-US" b="0" dirty="0" err="1" smtClean="0"/>
                        <a:t>oltp</a:t>
                      </a:r>
                      <a:endParaRPr lang="en-US"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dirty="0" smtClean="0"/>
                        <a:t>1.9%</a:t>
                      </a:r>
                      <a:endParaRPr lang="en-US" dirty="0"/>
                    </a:p>
                  </a:txBody>
                  <a:tcPr>
                    <a:lnL w="28575" cap="flat" cmpd="sng" algn="ctr">
                      <a:solidFill>
                        <a:schemeClr val="bg1"/>
                      </a:solidFill>
                      <a:prstDash val="solid"/>
                      <a:round/>
                      <a:headEnd type="none" w="med" len="med"/>
                      <a:tailEnd type="none" w="med" len="med"/>
                    </a:lnL>
                  </a:tcPr>
                </a:tc>
                <a:tc>
                  <a:txBody>
                    <a:bodyPr/>
                    <a:lstStyle/>
                    <a:p>
                      <a:pPr algn="ctr"/>
                      <a:r>
                        <a:rPr lang="en-US" dirty="0" smtClean="0"/>
                        <a:t>0.1%</a:t>
                      </a:r>
                      <a:endParaRPr lang="en-US" dirty="0"/>
                    </a:p>
                  </a:txBody>
                  <a:tcPr/>
                </a:tc>
                <a:tc>
                  <a:txBody>
                    <a:bodyPr/>
                    <a:lstStyle/>
                    <a:p>
                      <a:pPr algn="ctr"/>
                      <a:r>
                        <a:rPr lang="en-US" dirty="0" smtClean="0"/>
                        <a:t>1.1%</a:t>
                      </a:r>
                      <a:endParaRPr lang="en-US" dirty="0"/>
                    </a:p>
                  </a:txBody>
                  <a:tcPr/>
                </a:tc>
                <a:tc>
                  <a:txBody>
                    <a:bodyPr/>
                    <a:lstStyle/>
                    <a:p>
                      <a:pPr algn="ctr"/>
                      <a:r>
                        <a:rPr lang="en-US" dirty="0" smtClean="0"/>
                        <a:t>129 MB</a:t>
                      </a:r>
                      <a:endParaRPr lang="en-US" dirty="0"/>
                    </a:p>
                  </a:txBody>
                  <a:tcPr/>
                </a:tc>
              </a:tr>
              <a:tr h="370840">
                <a:tc>
                  <a:txBody>
                    <a:bodyPr/>
                    <a:lstStyle/>
                    <a:p>
                      <a:r>
                        <a:rPr lang="en-US" b="0" dirty="0" err="1" smtClean="0"/>
                        <a:t>webserver</a:t>
                      </a:r>
                      <a:endParaRPr lang="en-US"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dirty="0" smtClean="0"/>
                        <a:t>0.7%</a:t>
                      </a:r>
                      <a:endParaRPr lang="en-US" dirty="0"/>
                    </a:p>
                  </a:txBody>
                  <a:tcPr>
                    <a:lnL w="28575" cap="flat" cmpd="sng" algn="ctr">
                      <a:solidFill>
                        <a:schemeClr val="bg1"/>
                      </a:solidFill>
                      <a:prstDash val="solid"/>
                      <a:round/>
                      <a:headEnd type="none" w="med" len="med"/>
                      <a:tailEnd type="none" w="med" len="med"/>
                    </a:lnL>
                  </a:tcPr>
                </a:tc>
                <a:tc>
                  <a:txBody>
                    <a:bodyPr/>
                    <a:lstStyle/>
                    <a:p>
                      <a:pPr algn="ctr"/>
                      <a:r>
                        <a:rPr lang="en-US" dirty="0" smtClean="0"/>
                        <a:t>1.4%</a:t>
                      </a:r>
                      <a:endParaRPr lang="en-US" dirty="0"/>
                    </a:p>
                  </a:txBody>
                  <a:tcPr/>
                </a:tc>
                <a:tc>
                  <a:txBody>
                    <a:bodyPr/>
                    <a:lstStyle/>
                    <a:p>
                      <a:pPr algn="ctr"/>
                      <a:r>
                        <a:rPr lang="en-US" dirty="0" smtClean="0"/>
                        <a:t>1.3%</a:t>
                      </a:r>
                      <a:endParaRPr lang="en-US" dirty="0"/>
                    </a:p>
                  </a:txBody>
                  <a:tcPr/>
                </a:tc>
                <a:tc>
                  <a:txBody>
                    <a:bodyPr/>
                    <a:lstStyle/>
                    <a:p>
                      <a:pPr algn="ctr"/>
                      <a:r>
                        <a:rPr lang="en-US" dirty="0" smtClean="0"/>
                        <a:t>441 MB</a:t>
                      </a:r>
                      <a:endParaRPr lang="en-US" dirty="0"/>
                    </a:p>
                  </a:txBody>
                  <a:tcPr/>
                </a:tc>
              </a:tr>
              <a:tr h="370840">
                <a:tc>
                  <a:txBody>
                    <a:bodyPr/>
                    <a:lstStyle/>
                    <a:p>
                      <a:r>
                        <a:rPr lang="en-US" b="0" dirty="0" smtClean="0"/>
                        <a:t>fileserver</a:t>
                      </a:r>
                      <a:endParaRPr lang="en-US"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dirty="0" smtClean="0"/>
                        <a:t>7.1%</a:t>
                      </a:r>
                      <a:endParaRPr lang="en-US" dirty="0"/>
                    </a:p>
                  </a:txBody>
                  <a:tcPr>
                    <a:lnL w="28575" cap="flat" cmpd="sng" algn="ctr">
                      <a:solidFill>
                        <a:schemeClr val="bg1"/>
                      </a:solidFill>
                      <a:prstDash val="solid"/>
                      <a:round/>
                      <a:headEnd type="none" w="med" len="med"/>
                      <a:tailEnd type="none" w="med" len="med"/>
                    </a:lnL>
                  </a:tcPr>
                </a:tc>
                <a:tc>
                  <a:txBody>
                    <a:bodyPr/>
                    <a:lstStyle/>
                    <a:p>
                      <a:pPr algn="ctr"/>
                      <a:r>
                        <a:rPr lang="en-US" dirty="0" smtClean="0"/>
                        <a:t>3.6%</a:t>
                      </a:r>
                      <a:endParaRPr lang="en-US" dirty="0"/>
                    </a:p>
                  </a:txBody>
                  <a:tcPr/>
                </a:tc>
                <a:tc>
                  <a:txBody>
                    <a:bodyPr/>
                    <a:lstStyle/>
                    <a:p>
                      <a:pPr algn="ctr"/>
                      <a:r>
                        <a:rPr lang="en-US" dirty="0" smtClean="0"/>
                        <a:t>1.6%</a:t>
                      </a:r>
                      <a:endParaRPr lang="en-US" dirty="0"/>
                    </a:p>
                  </a:txBody>
                  <a:tcPr/>
                </a:tc>
                <a:tc>
                  <a:txBody>
                    <a:bodyPr/>
                    <a:lstStyle/>
                    <a:p>
                      <a:pPr algn="ctr"/>
                      <a:r>
                        <a:rPr lang="en-US" dirty="0" smtClean="0"/>
                        <a:t>915 MB</a:t>
                      </a:r>
                      <a:endParaRPr lang="en-US" dirty="0"/>
                    </a:p>
                  </a:txBody>
                  <a:tcPr/>
                </a:tc>
              </a:tr>
            </a:tbl>
          </a:graphicData>
        </a:graphic>
      </p:graphicFrame>
      <p:sp>
        <p:nvSpPr>
          <p:cNvPr id="9" name="Rectangle 8"/>
          <p:cNvSpPr/>
          <p:nvPr/>
        </p:nvSpPr>
        <p:spPr>
          <a:xfrm>
            <a:off x="6629400" y="1524000"/>
            <a:ext cx="14478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27300" y="2209800"/>
            <a:ext cx="1447800" cy="1549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06850" y="2209800"/>
            <a:ext cx="1435100" cy="1549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61000" y="2209800"/>
            <a:ext cx="1181100" cy="1549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Random Test</a:t>
            </a:r>
          </a:p>
        </p:txBody>
      </p:sp>
      <p:sp>
        <p:nvSpPr>
          <p:cNvPr id="6" name="Content Placeholder 2"/>
          <p:cNvSpPr txBox="1">
            <a:spLocks/>
          </p:cNvSpPr>
          <p:nvPr/>
        </p:nvSpPr>
        <p:spPr>
          <a:xfrm>
            <a:off x="457200" y="3733800"/>
            <a:ext cx="8229600" cy="2392363"/>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probability of failures</a:t>
            </a:r>
            <a:r>
              <a:rPr kumimoji="0" lang="en-US" sz="3200" b="0" i="0" u="none" strike="noStrike" kern="1200" cap="none" spc="0" normalizeH="0" noProof="0" dirty="0" smtClean="0">
                <a:ln>
                  <a:noFill/>
                </a:ln>
                <a:solidFill>
                  <a:schemeClr val="tx1"/>
                </a:solidFill>
                <a:effectLst/>
                <a:uLnTx/>
                <a:uFillTx/>
                <a:latin typeface="+mn-lt"/>
                <a:ea typeface="+mn-ea"/>
                <a:cs typeface="+mn-cs"/>
              </a:rPr>
              <a:t> is </a:t>
            </a:r>
            <a:r>
              <a:rPr kumimoji="0" lang="en-US" sz="3200" b="0" i="0" u="none" strike="noStrike" kern="1200" cap="none" spc="0" normalizeH="0" noProof="0" dirty="0" smtClean="0">
                <a:ln>
                  <a:noFill/>
                </a:ln>
                <a:solidFill>
                  <a:srgbClr val="FF0000"/>
                </a:solidFill>
                <a:effectLst/>
                <a:uLnTx/>
                <a:uFillTx/>
                <a:latin typeface="+mn-lt"/>
                <a:ea typeface="+mn-ea"/>
                <a:cs typeface="+mn-cs"/>
              </a:rPr>
              <a:t>non-negligible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more page cache is consumed, the more likely</a:t>
            </a:r>
            <a:r>
              <a:rPr kumimoji="0" lang="en-US" sz="3200" b="0" i="0" u="none" strike="noStrike" kern="1200" cap="none" spc="0" normalizeH="0" noProof="0" dirty="0" smtClean="0">
                <a:ln>
                  <a:noFill/>
                </a:ln>
                <a:solidFill>
                  <a:schemeClr val="tx1"/>
                </a:solidFill>
                <a:effectLst/>
                <a:uLnTx/>
                <a:uFillTx/>
                <a:latin typeface="+mn-lt"/>
                <a:ea typeface="+mn-ea"/>
                <a:cs typeface="+mn-cs"/>
              </a:rPr>
              <a:t> a failure would occur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Rectangle 17"/>
          <p:cNvSpPr/>
          <p:nvPr/>
        </p:nvSpPr>
        <p:spPr>
          <a:xfrm>
            <a:off x="1066800" y="1447800"/>
            <a:ext cx="14478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7039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4|10.1|19.4"/>
</p:tagLst>
</file>

<file path=ppt/tags/tag2.xml><?xml version="1.0" encoding="utf-8"?>
<p:tagLst xmlns:a="http://schemas.openxmlformats.org/drawingml/2006/main" xmlns:r="http://schemas.openxmlformats.org/officeDocument/2006/relationships" xmlns:p="http://schemas.openxmlformats.org/presentationml/2006/main">
  <p:tag name="TIMING" val="|4.7|6.5|3.7|11.7|11.3|4.4|8.3|5.2"/>
</p:tagLst>
</file>

<file path=ppt/tags/tag3.xml><?xml version="1.0" encoding="utf-8"?>
<p:tagLst xmlns:a="http://schemas.openxmlformats.org/drawingml/2006/main" xmlns:r="http://schemas.openxmlformats.org/officeDocument/2006/relationships" xmlns:p="http://schemas.openxmlformats.org/presentationml/2006/main">
  <p:tag name="TIMING" val="|4.5|12.3|2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3106</TotalTime>
  <Words>2659</Words>
  <Application>Microsoft Office PowerPoint</Application>
  <PresentationFormat>On-screen Show (4:3)</PresentationFormat>
  <Paragraphs>596</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宋体</vt:lpstr>
      <vt:lpstr>Arial</vt:lpstr>
      <vt:lpstr>Calibri</vt:lpstr>
      <vt:lpstr>Cambria Math</vt:lpstr>
      <vt:lpstr>Courier New</vt:lpstr>
      <vt:lpstr>Office Theme</vt:lpstr>
      <vt:lpstr>End-to-end Data Integrity for File Systems - From ZFS to Z2FS</vt:lpstr>
      <vt:lpstr>Data Integrity In Reality</vt:lpstr>
      <vt:lpstr>Memory Corruption</vt:lpstr>
      <vt:lpstr>The Problem</vt:lpstr>
      <vt:lpstr>A ZFS Case Study</vt:lpstr>
      <vt:lpstr>From ZFS to Z2FS </vt:lpstr>
      <vt:lpstr>Outline</vt:lpstr>
      <vt:lpstr>Random Test</vt:lpstr>
      <vt:lpstr>Random Test</vt:lpstr>
      <vt:lpstr>Controlled Test</vt:lpstr>
      <vt:lpstr>Controlled Test</vt:lpstr>
      <vt:lpstr>Outline</vt:lpstr>
      <vt:lpstr>Previous State of the Art</vt:lpstr>
      <vt:lpstr>Two Drawbacks</vt:lpstr>
      <vt:lpstr>Flexible End-to-end Data Integrity</vt:lpstr>
      <vt:lpstr>Theoretical Foundation</vt:lpstr>
      <vt:lpstr>Outline</vt:lpstr>
      <vt:lpstr>End-to-end ZFS</vt:lpstr>
      <vt:lpstr>Performance Issue</vt:lpstr>
      <vt:lpstr>Z2FS Overview</vt:lpstr>
      <vt:lpstr>Static Mode</vt:lpstr>
      <vt:lpstr>Dynamic Mode</vt:lpstr>
      <vt:lpstr>Implementation</vt:lpstr>
      <vt:lpstr>Outline</vt:lpstr>
      <vt:lpstr>Evaluation</vt:lpstr>
      <vt:lpstr>Fault Injection: Z2FS</vt:lpstr>
      <vt:lpstr>Overall Performance</vt:lpstr>
      <vt:lpstr>Outline</vt:lpstr>
      <vt:lpstr>Summary</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Zettabyte Reliability with  Flexible End-to-end Data Integrity</dc:title>
  <dc:creator>Owner</dc:creator>
  <cp:lastModifiedBy>Yupu Zhang</cp:lastModifiedBy>
  <cp:revision>691</cp:revision>
  <dcterms:created xsi:type="dcterms:W3CDTF">2006-08-16T00:00:00Z</dcterms:created>
  <dcterms:modified xsi:type="dcterms:W3CDTF">2013-10-04T06:59:05Z</dcterms:modified>
</cp:coreProperties>
</file>